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4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7A2FC-F46E-AE91-8D5D-0F03B7B69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33CD2-567D-E5A3-0452-59C14BB8C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A1DD03-DF6E-9CC0-F563-E6147E02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11A639-6713-0163-1984-BA41E079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328F66-29B9-82CD-18F2-11CDA95B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36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E6561-4A6D-3F93-13AD-9BDC33D3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11E461-5498-27FE-303D-B83323A00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F38165-227C-EE57-2CC7-72EE97C4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EBE47A-94A7-15F1-77AA-B30634D3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774259-3674-9FFD-8BEF-9C66DDC7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72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E630E6-FB43-1FE9-2C82-20817F45A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C387D1-0CC4-2594-34F0-62E620013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F0671F-54DE-97CB-3EA9-5BAC5966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71568F-585B-8922-ABD9-163AE558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CA2FE6-C6B6-6F7F-409A-DCE16EF8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95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D7A57-159C-2E1A-B873-8AB4B683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A6EBB3-66AB-E6F0-B20B-87BB47537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A5D6A5-FB00-B6E3-F658-2043B3AB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5687B-A15F-982B-CF0A-20A0D7F8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857192-40CC-0119-1D4D-5E55D66F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93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DCDDF-D9B3-25AB-C894-7C0D4312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BEAF9F-5470-F86C-7C67-3B2FC579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C4DE55-FF33-03FB-5EE5-9A24DB26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77FA7-950B-901B-CEC0-89E23B25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4595A5-59A3-B420-0BFD-ED9BB8D8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18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91BC6-AD27-66D8-6CEC-E3876F68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460D8F-04D7-E5F6-C570-6A5931603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4811AC-A9E1-3C1F-7752-74E72DFC2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B184D2-96FC-E1E4-8212-026C10E7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1D4901-375B-C279-F746-2FE2901B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FBA05C-3B51-4192-2892-8C07B131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2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E9D23-8F09-7915-BEDD-12025839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2A9-3F75-F6D0-2F61-24B31687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0F45ED-1067-7676-DE72-F6C0C18C2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5FE8A2-EDD5-CDAF-F183-7AD880BCD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18ADB0-B1F7-E47F-9F70-BB183C6D5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41AA8EF-4E28-9742-152F-023DB5D7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F523E7-0392-7942-4681-A5E58AA8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8ADD88-91D4-89C1-F4EC-2C3F38A9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53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74929-01CF-5102-EAD2-6CA0B802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D5AE64-61B7-56C6-6017-F7C062D0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B2650-2963-0C27-449D-1958EC8C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3E51C8-9869-0684-2D17-EA8EDF5F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01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7D46B3-E715-0782-B86F-1AB81647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6EDECF-D3C4-CC8D-3E60-7211A466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B20C2F-8462-BAC7-C1FA-81F5F220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94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14A96-97B3-358F-56D9-1ABAA41E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77336-46DE-6829-4021-4D54A0895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26BD80-9CCC-4377-BCA6-A96A45AB3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98D65A-B463-A3DD-5975-E1BE7573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A725FC-4C9F-918B-D352-446B25EC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4187B8-93A2-0C7D-0867-1D222F68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87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C90A3-C5CC-A80B-68A0-6A8E975C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C780B6-E49A-BCF6-1A2D-9B31EBAB2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1627DA-B699-4FD1-24BA-0E70C31F4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4AF81B-0980-03E0-1243-E6A21F41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A8D82E-25BC-1B38-DBF3-99557D14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F3A68A-A4E4-6527-0DC8-7AB736C5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73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F761D0-75E2-7B88-E38A-1279BB7D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5287EE-9B07-4299-E516-6030A85BC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9D7271-2DD3-CDFD-0537-F54029D7B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1C8715-AAF1-41B3-8DAB-AEC5840B4C93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B61B84-190D-0CCA-F127-1A0D914A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C561A-3E3D-0FCD-2FF3-4379503D6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16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8">
            <a:extLst>
              <a:ext uri="{FF2B5EF4-FFF2-40B4-BE49-F238E27FC236}">
                <a16:creationId xmlns:a16="http://schemas.microsoft.com/office/drawing/2014/main" id="{DC1C5B75-B1CE-4E59-9318-83DAD222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857" y="5824539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63" name="Line 40">
            <a:extLst>
              <a:ext uri="{FF2B5EF4-FFF2-40B4-BE49-F238E27FC236}">
                <a16:creationId xmlns:a16="http://schemas.microsoft.com/office/drawing/2014/main" id="{FEE6F033-BEA9-4AB1-9DDC-1F7A5062C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6382" y="1122363"/>
            <a:ext cx="0" cy="468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369" name="Text Box 4">
            <a:extLst>
              <a:ext uri="{FF2B5EF4-FFF2-40B4-BE49-F238E27FC236}">
                <a16:creationId xmlns:a16="http://schemas.microsoft.com/office/drawing/2014/main" id="{91911336-46C2-414A-9DDD-1DEB49883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708" y="1124745"/>
            <a:ext cx="2636837" cy="496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2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ACCESO Y ADMINISTRACION REMOTA</a:t>
            </a:r>
          </a:p>
        </p:txBody>
      </p:sp>
      <p:sp>
        <p:nvSpPr>
          <p:cNvPr id="15370" name="Text Box 6">
            <a:extLst>
              <a:ext uri="{FF2B5EF4-FFF2-40B4-BE49-F238E27FC236}">
                <a16:creationId xmlns:a16="http://schemas.microsoft.com/office/drawing/2014/main" id="{FD3B4C0A-3A1D-4AB6-A091-34319AE66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083" y="1124745"/>
            <a:ext cx="2592387" cy="496887"/>
          </a:xfrm>
          <a:prstGeom prst="rect">
            <a:avLst/>
          </a:prstGeom>
          <a:solidFill>
            <a:schemeClr val="bg1"/>
          </a:solidFill>
          <a:ln w="9525">
            <a:solidFill>
              <a:srgbClr val="D0D6D6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200" b="1" dirty="0">
                <a:solidFill>
                  <a:srgbClr val="5F5F5F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Servicios de acceso y administración remota </a:t>
            </a:r>
            <a:endParaRPr lang="es-ES" altLang="es-ES" sz="1200" dirty="0">
              <a:solidFill>
                <a:srgbClr val="5F5F5F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371" name="Text Box 8">
            <a:extLst>
              <a:ext uri="{FF2B5EF4-FFF2-40B4-BE49-F238E27FC236}">
                <a16:creationId xmlns:a16="http://schemas.microsoft.com/office/drawing/2014/main" id="{90E3ABCC-7E14-46B3-A974-63E90673D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072" y="1019244"/>
            <a:ext cx="324036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000" dirty="0">
                <a:solidFill>
                  <a:srgbClr val="4D4D4D"/>
                </a:solidFill>
                <a:latin typeface="+mn-lt"/>
                <a:cs typeface="Calibri" panose="020F0502020204030204" pitchFamily="34" charset="0"/>
              </a:rPr>
              <a:t>Son herramientas esenciales en la administración de sistemas y redes que permiten a los administradores de sistemas administrar y supervisar la infraestructura de TI desde ubicaciones remotas</a:t>
            </a:r>
          </a:p>
        </p:txBody>
      </p:sp>
      <p:sp>
        <p:nvSpPr>
          <p:cNvPr id="15372" name="Text Box 11">
            <a:extLst>
              <a:ext uri="{FF2B5EF4-FFF2-40B4-BE49-F238E27FC236}">
                <a16:creationId xmlns:a16="http://schemas.microsoft.com/office/drawing/2014/main" id="{ACB18868-132E-497C-809B-513AE45CB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182" y="1870398"/>
            <a:ext cx="1799530" cy="12705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6350">
            <a:noFill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050" b="1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Protocolos de acceso</a:t>
            </a:r>
            <a:endParaRPr lang="es-ES" altLang="es-ES" sz="1050" dirty="0">
              <a:solidFill>
                <a:srgbClr val="333333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384" name="Text Box 35">
            <a:extLst>
              <a:ext uri="{FF2B5EF4-FFF2-40B4-BE49-F238E27FC236}">
                <a16:creationId xmlns:a16="http://schemas.microsoft.com/office/drawing/2014/main" id="{21DD737E-A399-4962-A3D7-05A564711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183" y="3316491"/>
            <a:ext cx="1825625" cy="1080120"/>
          </a:xfrm>
          <a:prstGeom prst="rect">
            <a:avLst/>
          </a:prstGeom>
          <a:solidFill>
            <a:srgbClr val="F2F2F2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s-ES_tradnl" altLang="es-ES" sz="1200" dirty="0">
                <a:latin typeface="+mn-lt"/>
                <a:cs typeface="Calibri" panose="020F0502020204030204" pitchFamily="34" charset="0"/>
              </a:rPr>
              <a:t>SSH</a:t>
            </a:r>
          </a:p>
        </p:txBody>
      </p:sp>
      <p:sp>
        <p:nvSpPr>
          <p:cNvPr id="15385" name="Text Box 36">
            <a:extLst>
              <a:ext uri="{FF2B5EF4-FFF2-40B4-BE49-F238E27FC236}">
                <a16:creationId xmlns:a16="http://schemas.microsoft.com/office/drawing/2014/main" id="{66F12AAE-CC1A-4E87-A912-BF1626299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736" y="3284985"/>
            <a:ext cx="6264696" cy="998671"/>
          </a:xfrm>
          <a:prstGeom prst="rect">
            <a:avLst/>
          </a:prstGeom>
          <a:solidFill>
            <a:srgbClr val="F2F2F2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s-ES"/>
            </a:defPPr>
            <a:lvl1pPr eaLnBrk="1" hangingPunct="1">
              <a:lnSpc>
                <a:spcPct val="120000"/>
              </a:lnSpc>
              <a:buNone/>
              <a:defRPr sz="1000" u="none">
                <a:solidFill>
                  <a:srgbClr val="333333"/>
                </a:solidFill>
                <a:latin typeface="+mn-lt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s-ES" dirty="0">
                <a:sym typeface="Wingdings" panose="05000000000000000000" pitchFamily="2" charset="2"/>
              </a:rPr>
              <a:t> Permite la transferencia de archivos y la administración de sistemas de forma segura y remota.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s-ES" dirty="0">
                <a:sym typeface="Wingdings" panose="05000000000000000000" pitchFamily="2" charset="2"/>
              </a:rPr>
              <a:t> A través del uso de claves criptográficas y el cifrado de datos, proporciona una autenticación sólida.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s-ES" dirty="0">
                <a:sym typeface="Wingdings" panose="05000000000000000000" pitchFamily="2" charset="2"/>
              </a:rPr>
              <a:t> Aunque se puede cambiar, normalmente funciona sobre el puerto 22.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s-ES" dirty="0">
                <a:sym typeface="Wingdings" panose="05000000000000000000" pitchFamily="2" charset="2"/>
              </a:rPr>
              <a:t> Utiliza algoritmos como AES para el cifrado de datos y RSA o DSA para la autenticación.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s-ES" dirty="0">
                <a:sym typeface="Wingdings" panose="05000000000000000000" pitchFamily="2" charset="2"/>
              </a:rPr>
              <a:t> Permite la redirección de puertos y la creación de túneles seguros para aplicaciones no seguras.</a:t>
            </a:r>
          </a:p>
        </p:txBody>
      </p:sp>
      <p:sp>
        <p:nvSpPr>
          <p:cNvPr id="15387" name="Triángulo isósceles 15">
            <a:extLst>
              <a:ext uri="{FF2B5EF4-FFF2-40B4-BE49-F238E27FC236}">
                <a16:creationId xmlns:a16="http://schemas.microsoft.com/office/drawing/2014/main" id="{91FB2063-6498-4829-A0F6-896ACD03408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89076" y="2404591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>
              <a:latin typeface="+mn-lt"/>
            </a:endParaRPr>
          </a:p>
        </p:txBody>
      </p:sp>
      <p:sp>
        <p:nvSpPr>
          <p:cNvPr id="15389" name="Triángulo isósceles 15">
            <a:extLst>
              <a:ext uri="{FF2B5EF4-FFF2-40B4-BE49-F238E27FC236}">
                <a16:creationId xmlns:a16="http://schemas.microsoft.com/office/drawing/2014/main" id="{477206B6-DC29-4ACB-A764-6231B1F2579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89076" y="3849544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>
              <a:latin typeface="+mn-lt"/>
            </a:endParaRPr>
          </a:p>
        </p:txBody>
      </p:sp>
      <p:sp>
        <p:nvSpPr>
          <p:cNvPr id="15390" name="Triángulo isósceles 15">
            <a:extLst>
              <a:ext uri="{FF2B5EF4-FFF2-40B4-BE49-F238E27FC236}">
                <a16:creationId xmlns:a16="http://schemas.microsoft.com/office/drawing/2014/main" id="{EFE2EDBF-D5C1-46DE-A447-14BB7AAD6DA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794920" y="1331119"/>
            <a:ext cx="160337" cy="8413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>
              <a:latin typeface="+mn-lt"/>
            </a:endParaRPr>
          </a:p>
        </p:txBody>
      </p:sp>
      <p:sp>
        <p:nvSpPr>
          <p:cNvPr id="15391" name="Triángulo isósceles 15">
            <a:extLst>
              <a:ext uri="{FF2B5EF4-FFF2-40B4-BE49-F238E27FC236}">
                <a16:creationId xmlns:a16="http://schemas.microsoft.com/office/drawing/2014/main" id="{AD73ED43-79EC-48AC-AD38-670094A0BA3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88644" y="3697517"/>
            <a:ext cx="161925" cy="84137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>
              <a:latin typeface="+mn-lt"/>
            </a:endParaRPr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AD6681BC-E448-46A1-A75F-33454F9A1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4509121"/>
            <a:ext cx="1871662" cy="1368549"/>
          </a:xfrm>
          <a:prstGeom prst="rect">
            <a:avLst/>
          </a:prstGeom>
          <a:solidFill>
            <a:srgbClr val="DDDDDD"/>
          </a:solidFill>
          <a:ln w="6350">
            <a:noFill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050" b="1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Telnet</a:t>
            </a:r>
            <a:endParaRPr lang="es-ES" altLang="es-ES" sz="1050" dirty="0">
              <a:solidFill>
                <a:srgbClr val="333333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" name="Triángulo isósceles 15">
            <a:extLst>
              <a:ext uri="{FF2B5EF4-FFF2-40B4-BE49-F238E27FC236}">
                <a16:creationId xmlns:a16="http://schemas.microsoft.com/office/drawing/2014/main" id="{643CE3DB-84D8-4360-BC8F-A8E0CD0E18E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88406" y="5187330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>
              <a:latin typeface="+mn-lt"/>
            </a:endParaRP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8565A263-E202-C4E3-B345-15F2F1B06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737" y="1844825"/>
            <a:ext cx="6264695" cy="124489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6350">
            <a:solidFill>
              <a:srgbClr val="DDDDDD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s-ES"/>
            </a:defPPr>
            <a:lvl1pPr eaLnBrk="1" hangingPunct="1">
              <a:buFontTx/>
              <a:buNone/>
              <a:defRPr sz="1050" b="1" u="none">
                <a:solidFill>
                  <a:srgbClr val="333333"/>
                </a:solidFill>
                <a:latin typeface="+mn-lt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s-ES" altLang="es-ES" b="0" dirty="0">
                <a:sym typeface="Wingdings" panose="05000000000000000000" pitchFamily="2" charset="2"/>
              </a:rPr>
              <a:t>SSH Protocolo de acceso remoto seguro. Puerto 22</a:t>
            </a:r>
          </a:p>
          <a:p>
            <a:r>
              <a:rPr lang="es-ES" altLang="es-ES" b="0" dirty="0">
                <a:sym typeface="Wingdings" panose="05000000000000000000" pitchFamily="2" charset="2"/>
              </a:rPr>
              <a:t>VNC Protocolo que permite interfaz gráfica. Puerto a partir del 5900</a:t>
            </a:r>
          </a:p>
          <a:p>
            <a:r>
              <a:rPr lang="es-ES" altLang="es-ES" b="0" dirty="0">
                <a:sym typeface="Wingdings" panose="05000000000000000000" pitchFamily="2" charset="2"/>
              </a:rPr>
              <a:t>RDP Protocolo de escritorio remoto. Puerto 3389</a:t>
            </a:r>
          </a:p>
          <a:p>
            <a:r>
              <a:rPr lang="es-ES" altLang="es-ES" b="0" dirty="0">
                <a:sym typeface="Wingdings" panose="05000000000000000000" pitchFamily="2" charset="2"/>
              </a:rPr>
              <a:t>Telnet Protocolo para conexión remota (no seguro). Puerto 23</a:t>
            </a:r>
          </a:p>
          <a:p>
            <a:r>
              <a:rPr lang="es-ES" altLang="es-ES" b="0" dirty="0">
                <a:sym typeface="Wingdings" panose="05000000000000000000" pitchFamily="2" charset="2"/>
              </a:rPr>
              <a:t>FTP Protocolo de transferencia de archivos. Puerto 21</a:t>
            </a:r>
          </a:p>
          <a:p>
            <a:r>
              <a:rPr lang="es-ES" altLang="es-ES" b="0" dirty="0">
                <a:sym typeface="Wingdings" panose="05000000000000000000" pitchFamily="2" charset="2"/>
              </a:rPr>
              <a:t>SFTP Protocolo de transferencia de archivos seguro. Puerto 22</a:t>
            </a:r>
          </a:p>
          <a:p>
            <a:r>
              <a:rPr lang="es-ES" altLang="es-ES" b="0" dirty="0">
                <a:sym typeface="Wingdings" panose="05000000000000000000" pitchFamily="2" charset="2"/>
              </a:rPr>
              <a:t>HTTP/HTTPS Protocolo de Transferencia de Hipertexto/seguro. Puertos 80 (http) y 443 (https)</a:t>
            </a:r>
          </a:p>
        </p:txBody>
      </p:sp>
      <p:sp>
        <p:nvSpPr>
          <p:cNvPr id="27" name="Triángulo isósceles 15">
            <a:extLst>
              <a:ext uri="{FF2B5EF4-FFF2-40B4-BE49-F238E27FC236}">
                <a16:creationId xmlns:a16="http://schemas.microsoft.com/office/drawing/2014/main" id="{00D64830-CB78-833E-D560-C7A01867605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64819" y="2387775"/>
            <a:ext cx="161925" cy="84137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>
              <a:latin typeface="+mn-lt"/>
            </a:endParaRPr>
          </a:p>
        </p:txBody>
      </p:sp>
      <p:sp>
        <p:nvSpPr>
          <p:cNvPr id="28" name="Triángulo isósceles 15">
            <a:extLst>
              <a:ext uri="{FF2B5EF4-FFF2-40B4-BE49-F238E27FC236}">
                <a16:creationId xmlns:a16="http://schemas.microsoft.com/office/drawing/2014/main" id="{FC6E07F4-7751-54D6-4270-17A88D9AA9D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36827" y="5196087"/>
            <a:ext cx="161925" cy="84137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>
              <a:latin typeface="+mn-lt"/>
            </a:endParaRPr>
          </a:p>
        </p:txBody>
      </p:sp>
      <p:sp>
        <p:nvSpPr>
          <p:cNvPr id="29" name="Text Box 36">
            <a:extLst>
              <a:ext uri="{FF2B5EF4-FFF2-40B4-BE49-F238E27FC236}">
                <a16:creationId xmlns:a16="http://schemas.microsoft.com/office/drawing/2014/main" id="{803A4818-B4E3-8F5C-7A04-CEB537C07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736" y="4509121"/>
            <a:ext cx="6264696" cy="1384995"/>
          </a:xfrm>
          <a:prstGeom prst="rect">
            <a:avLst/>
          </a:prstGeom>
          <a:solidFill>
            <a:srgbClr val="DDDDDD"/>
          </a:solidFill>
          <a:ln w="6350">
            <a:solidFill>
              <a:srgbClr val="DDDDDD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s-ES"/>
            </a:defPPr>
            <a:lvl1pPr algn="ctr" eaLnBrk="1" hangingPunct="1">
              <a:buFontTx/>
              <a:buNone/>
              <a:defRPr sz="1050" b="1" u="none">
                <a:solidFill>
                  <a:srgbClr val="333333"/>
                </a:solidFill>
                <a:latin typeface="+mn-lt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s-ES" b="0" dirty="0">
                <a:sym typeface="Wingdings" panose="05000000000000000000" pitchFamily="2" charset="2"/>
              </a:rPr>
              <a:t>Permite una comunicación bidireccional, interactiva y basada en texto entre dos máquinas a través de la red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s-ES" b="0" dirty="0">
                <a:sym typeface="Wingdings" panose="05000000000000000000" pitchFamily="2" charset="2"/>
              </a:rPr>
              <a:t>Transmite los datos, incluidas las credenciales de autenticación, en texto claro, lo que lo hace vulnerable a las intercepciones y ataques de intermediarios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s-ES" b="0" dirty="0">
                <a:sym typeface="Wingdings" panose="05000000000000000000" pitchFamily="2" charset="2"/>
              </a:rPr>
              <a:t>Utiliza el puerto 23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s-ES" b="0" dirty="0">
                <a:sym typeface="Wingdings" panose="05000000000000000000" pitchFamily="2" charset="2"/>
              </a:rPr>
              <a:t>Otros protocolos más seguros como SSH han reemplazado a Telnet debido a su falta de seguridad.</a:t>
            </a:r>
            <a:endParaRPr lang="es-ES" altLang="es-E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7912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Wingdings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 FG</dc:creator>
  <cp:lastModifiedBy>carol FG</cp:lastModifiedBy>
  <cp:revision>1</cp:revision>
  <dcterms:created xsi:type="dcterms:W3CDTF">2024-06-24T13:23:50Z</dcterms:created>
  <dcterms:modified xsi:type="dcterms:W3CDTF">2024-06-24T13:24:06Z</dcterms:modified>
</cp:coreProperties>
</file>