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hVkuYmYhOzcakRQifH0G/buz6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872C3E-C742-4EEF-9D12-9D007DE99652}">
  <a:tblStyle styleId="{8C872C3E-C742-4EEF-9D12-9D007DE996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3DD1-C873-4844-B5C2-CF4F5FD9B9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2" y="708"/>
      </p:cViewPr>
      <p:guideLst>
        <p:guide orient="horz" pos="2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6119039" y="1985428"/>
            <a:ext cx="5851525" cy="24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169148" y="-354521"/>
            <a:ext cx="5851525" cy="71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136900" y="-996950"/>
            <a:ext cx="4525963" cy="972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539750" y="1600200"/>
            <a:ext cx="97202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/>
          <p:nvPr/>
        </p:nvSpPr>
        <p:spPr>
          <a:xfrm>
            <a:off x="2217738" y="58245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9"/>
          <p:cNvCxnSpPr>
            <a:cxnSpLocks/>
          </p:cNvCxnSpPr>
          <p:nvPr/>
        </p:nvCxnSpPr>
        <p:spPr>
          <a:xfrm>
            <a:off x="830263" y="1122363"/>
            <a:ext cx="12528" cy="48367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2890838" y="37293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2890838" y="3338543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9"/>
          <p:cNvCxnSpPr/>
          <p:nvPr/>
        </p:nvCxnSpPr>
        <p:spPr>
          <a:xfrm>
            <a:off x="2890838" y="28784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2915554" y="2435288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2890838" y="20275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9"/>
          <p:cNvSpPr txBox="1"/>
          <p:nvPr/>
        </p:nvSpPr>
        <p:spPr>
          <a:xfrm>
            <a:off x="509588" y="1124744"/>
            <a:ext cx="2636837" cy="496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ES" sz="1050" dirty="0">
                <a:solidFill>
                  <a:schemeClr val="lt1"/>
                </a:solidFill>
              </a:rPr>
              <a:t>INFORMACIÓN DEL SISTEMA. DISPOSITIVOS DE ALMACENAMIENTO</a:t>
            </a:r>
            <a:endParaRPr lang="es-ES" sz="1100" dirty="0"/>
          </a:p>
        </p:txBody>
      </p:sp>
      <p:sp>
        <p:nvSpPr>
          <p:cNvPr id="360" name="Google Shape;360;p9"/>
          <p:cNvSpPr txBox="1"/>
          <p:nvPr/>
        </p:nvSpPr>
        <p:spPr>
          <a:xfrm>
            <a:off x="3306763" y="1137766"/>
            <a:ext cx="6389687" cy="496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D6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Posibilidades que se nos presentan para gestionar de una forma eficiente los dispositivos de almacenamiento desde el punto de vista del software.</a:t>
            </a:r>
          </a:p>
        </p:txBody>
      </p:sp>
      <p:sp>
        <p:nvSpPr>
          <p:cNvPr id="362" name="Google Shape;362;p9"/>
          <p:cNvSpPr txBox="1"/>
          <p:nvPr/>
        </p:nvSpPr>
        <p:spPr>
          <a:xfrm>
            <a:off x="1008063" y="1870397"/>
            <a:ext cx="1871662" cy="115252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Particiones y discos</a:t>
            </a:r>
            <a:endParaRPr dirty="0"/>
          </a:p>
        </p:txBody>
      </p:sp>
      <p:sp>
        <p:nvSpPr>
          <p:cNvPr id="364" name="Google Shape;364;p9"/>
          <p:cNvSpPr txBox="1"/>
          <p:nvPr/>
        </p:nvSpPr>
        <p:spPr>
          <a:xfrm>
            <a:off x="5196110" y="1870397"/>
            <a:ext cx="4092203" cy="254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Conceptos de particiones</a:t>
            </a:r>
            <a:endParaRPr dirty="0"/>
          </a:p>
        </p:txBody>
      </p:sp>
      <p:sp>
        <p:nvSpPr>
          <p:cNvPr id="366" name="Google Shape;366;p9"/>
          <p:cNvSpPr txBox="1"/>
          <p:nvPr/>
        </p:nvSpPr>
        <p:spPr>
          <a:xfrm>
            <a:off x="5196109" y="2271050"/>
            <a:ext cx="4092203" cy="253999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dirty="0">
                <a:solidFill>
                  <a:srgbClr val="333333"/>
                </a:solidFill>
              </a:rPr>
              <a:t>Particiones en distintos Sistemas Operativos</a:t>
            </a:r>
          </a:p>
        </p:txBody>
      </p:sp>
      <p:sp>
        <p:nvSpPr>
          <p:cNvPr id="369" name="Google Shape;369;p9"/>
          <p:cNvSpPr txBox="1"/>
          <p:nvPr/>
        </p:nvSpPr>
        <p:spPr>
          <a:xfrm>
            <a:off x="1008063" y="3138489"/>
            <a:ext cx="1871662" cy="9530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Administración de particiones</a:t>
            </a:r>
            <a:endParaRPr dirty="0"/>
          </a:p>
        </p:txBody>
      </p:sp>
      <p:sp>
        <p:nvSpPr>
          <p:cNvPr id="371" name="Google Shape;371;p9"/>
          <p:cNvSpPr txBox="1"/>
          <p:nvPr/>
        </p:nvSpPr>
        <p:spPr>
          <a:xfrm>
            <a:off x="5196109" y="3215933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Estándres</a:t>
            </a: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MBR u GPT</a:t>
            </a:r>
          </a:p>
        </p:txBody>
      </p:sp>
      <p:sp>
        <p:nvSpPr>
          <p:cNvPr id="373" name="Google Shape;373;p9"/>
          <p:cNvSpPr txBox="1"/>
          <p:nvPr/>
        </p:nvSpPr>
        <p:spPr>
          <a:xfrm>
            <a:off x="5196109" y="3592016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1014695" y="4219139"/>
            <a:ext cx="1865030" cy="8655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1107734" y="4501575"/>
            <a:ext cx="161607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Sistemas de ficheros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 rot="5400000">
            <a:off x="79295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 rot="5400000">
            <a:off x="792956" y="3672682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 rot="5400000">
            <a:off x="798531" y="4586273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 rot="5400000">
            <a:off x="309880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6;p9">
            <a:extLst>
              <a:ext uri="{FF2B5EF4-FFF2-40B4-BE49-F238E27FC236}">
                <a16:creationId xmlns:a16="http://schemas.microsoft.com/office/drawing/2014/main" id="{5C744126-546B-289D-E869-7A9C7360F702}"/>
              </a:ext>
            </a:extLst>
          </p:cNvPr>
          <p:cNvSpPr txBox="1"/>
          <p:nvPr/>
        </p:nvSpPr>
        <p:spPr>
          <a:xfrm>
            <a:off x="5196109" y="2739362"/>
            <a:ext cx="4092203" cy="253999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Particiones dedicadas vs swap file </a:t>
            </a:r>
            <a:endParaRPr dirty="0"/>
          </a:p>
        </p:txBody>
      </p:sp>
      <p:sp>
        <p:nvSpPr>
          <p:cNvPr id="6" name="Google Shape;379;p9">
            <a:extLst>
              <a:ext uri="{FF2B5EF4-FFF2-40B4-BE49-F238E27FC236}">
                <a16:creationId xmlns:a16="http://schemas.microsoft.com/office/drawing/2014/main" id="{3F97B928-363C-34A4-8F02-06A1F6EB1629}"/>
              </a:ext>
            </a:extLst>
          </p:cNvPr>
          <p:cNvSpPr/>
          <p:nvPr/>
        </p:nvSpPr>
        <p:spPr>
          <a:xfrm rot="5400000">
            <a:off x="803898" y="5492265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74;p9">
            <a:extLst>
              <a:ext uri="{FF2B5EF4-FFF2-40B4-BE49-F238E27FC236}">
                <a16:creationId xmlns:a16="http://schemas.microsoft.com/office/drawing/2014/main" id="{97DC9D36-AC16-54BC-73CD-A5EA866D2C56}"/>
              </a:ext>
            </a:extLst>
          </p:cNvPr>
          <p:cNvSpPr txBox="1"/>
          <p:nvPr/>
        </p:nvSpPr>
        <p:spPr>
          <a:xfrm>
            <a:off x="985155" y="5165205"/>
            <a:ext cx="1894570" cy="7938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76;p9">
            <a:extLst>
              <a:ext uri="{FF2B5EF4-FFF2-40B4-BE49-F238E27FC236}">
                <a16:creationId xmlns:a16="http://schemas.microsoft.com/office/drawing/2014/main" id="{D5EAF271-DA61-EF16-5248-B3B517AE6421}"/>
              </a:ext>
            </a:extLst>
          </p:cNvPr>
          <p:cNvSpPr txBox="1"/>
          <p:nvPr/>
        </p:nvSpPr>
        <p:spPr>
          <a:xfrm>
            <a:off x="1078194" y="5447641"/>
            <a:ext cx="161607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Volúmenes lógicos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354;p9">
            <a:extLst>
              <a:ext uri="{FF2B5EF4-FFF2-40B4-BE49-F238E27FC236}">
                <a16:creationId xmlns:a16="http://schemas.microsoft.com/office/drawing/2014/main" id="{7A785D95-D63E-4663-64F2-E5F0A896DB16}"/>
              </a:ext>
            </a:extLst>
          </p:cNvPr>
          <p:cNvCxnSpPr/>
          <p:nvPr/>
        </p:nvCxnSpPr>
        <p:spPr>
          <a:xfrm>
            <a:off x="2879725" y="4620027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73;p9">
            <a:extLst>
              <a:ext uri="{FF2B5EF4-FFF2-40B4-BE49-F238E27FC236}">
                <a16:creationId xmlns:a16="http://schemas.microsoft.com/office/drawing/2014/main" id="{7D77C03F-2D2D-D859-B899-C06BC83962B7}"/>
              </a:ext>
            </a:extLst>
          </p:cNvPr>
          <p:cNvSpPr txBox="1"/>
          <p:nvPr/>
        </p:nvSpPr>
        <p:spPr>
          <a:xfrm>
            <a:off x="5196109" y="4410240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Distribuciones y desglose de sistemas de ficheros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354;p9">
            <a:extLst>
              <a:ext uri="{FF2B5EF4-FFF2-40B4-BE49-F238E27FC236}">
                <a16:creationId xmlns:a16="http://schemas.microsoft.com/office/drawing/2014/main" id="{65952A1B-978E-5AE7-7606-CA814F62DF2C}"/>
              </a:ext>
            </a:extLst>
          </p:cNvPr>
          <p:cNvCxnSpPr/>
          <p:nvPr/>
        </p:nvCxnSpPr>
        <p:spPr>
          <a:xfrm>
            <a:off x="2879725" y="5351622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73;p9">
            <a:extLst>
              <a:ext uri="{FF2B5EF4-FFF2-40B4-BE49-F238E27FC236}">
                <a16:creationId xmlns:a16="http://schemas.microsoft.com/office/drawing/2014/main" id="{4FAA1702-4939-F15E-3F59-A5C86512FC07}"/>
              </a:ext>
            </a:extLst>
          </p:cNvPr>
          <p:cNvSpPr txBox="1"/>
          <p:nvPr/>
        </p:nvSpPr>
        <p:spPr>
          <a:xfrm>
            <a:off x="5196109" y="5182056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Grupo de volúmenes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354;p9">
            <a:extLst>
              <a:ext uri="{FF2B5EF4-FFF2-40B4-BE49-F238E27FC236}">
                <a16:creationId xmlns:a16="http://schemas.microsoft.com/office/drawing/2014/main" id="{A4195C85-9B70-8C65-6C63-61320E36B2E2}"/>
              </a:ext>
            </a:extLst>
          </p:cNvPr>
          <p:cNvCxnSpPr/>
          <p:nvPr/>
        </p:nvCxnSpPr>
        <p:spPr>
          <a:xfrm>
            <a:off x="2890837" y="5749496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73;p9">
            <a:extLst>
              <a:ext uri="{FF2B5EF4-FFF2-40B4-BE49-F238E27FC236}">
                <a16:creationId xmlns:a16="http://schemas.microsoft.com/office/drawing/2014/main" id="{5C66CB2E-4457-2815-2F55-E8B68E72CCC3}"/>
              </a:ext>
            </a:extLst>
          </p:cNvPr>
          <p:cNvSpPr txBox="1"/>
          <p:nvPr/>
        </p:nvSpPr>
        <p:spPr>
          <a:xfrm>
            <a:off x="5196109" y="5581441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Herramienta lvm2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Personalizado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Pepe</dc:creator>
  <cp:lastModifiedBy>José Luís Llorente Perales -UCJC-</cp:lastModifiedBy>
  <cp:revision>3</cp:revision>
  <dcterms:created xsi:type="dcterms:W3CDTF">2007-06-12T16:07:04Z</dcterms:created>
  <dcterms:modified xsi:type="dcterms:W3CDTF">2024-06-24T14:44:25Z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esquemas</vt:lpwstr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Maria Chinchurreta Tejado</vt:lpwstr>
  </property>
  <property fmtid="{D5CDD505-2E9C-101B-9397-08002B2CF9AE}" pid="5" name="Order">
    <vt:r8>61811000</vt:r8>
  </property>
  <property fmtid="{D5CDD505-2E9C-101B-9397-08002B2CF9AE}" pid="6" name="xd_ProgID">
    <vt:lpwstr/>
  </property>
  <property fmtid="{D5CDD505-2E9C-101B-9397-08002B2CF9AE}" pid="7" name="SharedWithUsers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display_urn:schemas-microsoft-com:office:office#Author">
    <vt:lpwstr>Maria Chinchurreta Tejado</vt:lpwstr>
  </property>
  <property fmtid="{D5CDD505-2E9C-101B-9397-08002B2CF9AE}" pid="12" name="ContentTypeId">
    <vt:lpwstr>0x01010057897825550559478C76E020942B85B7</vt:lpwstr>
  </property>
  <property fmtid="{D5CDD505-2E9C-101B-9397-08002B2CF9AE}" pid="13" name="TriggerFlowInfo">
    <vt:lpwstr/>
  </property>
  <property fmtid="{D5CDD505-2E9C-101B-9397-08002B2CF9AE}" pid="14" name="MediaLengthInSeconds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