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6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2727"/>
    <a:srgbClr val="DA3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EFD3A-37AB-4583-A2E5-3DC8D9243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9A6B50-38E8-4EF2-8BF7-09815B048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9130CD-140D-445F-846F-B9131C2B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BF0D4-A4F7-4D32-B78E-4791A3E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7A3D33-9440-4745-83A8-5ADE7046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0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A8450-F4CD-4512-84ED-525758F1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3F6501-D81F-4D9F-8C57-3CAD25FCF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8FD32-FA84-46DE-8DB8-C8289EA6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C9FF8-170B-451B-8B6E-BEF74BA5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B3F44-2219-40E2-8227-4CA93A0B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81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2E45C9-A708-4FA3-B6C2-C499C4957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4C2E76-32D5-401F-A8C6-C6308654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4C23B-EA2A-481E-B3A6-2D0B20E7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40BAE-A409-46C8-BAFB-A3DD28CF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C37DB-7DC2-4248-BC74-D55A0751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47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83CB4-C81B-407F-A356-B98ABD70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78436-74F3-4FDF-8015-2F0CF315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52F3F-F604-4107-9483-1B09B950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C518A-E5D9-434F-B420-FD8289A6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53D27-5944-4241-8E96-10599835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E9F5C-BC17-41AE-99B2-ADC50234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4E719B-2035-4520-842E-DF5F9ABD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7D7BA-33A6-4313-BC3E-4C6583C0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29D0B1-68F5-41A2-864A-0D470853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64B16-6174-4273-9DBD-F35F6880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1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41E8E-9469-4EE0-B5A2-A7EFDB8A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8EAEE-B120-4EC4-8246-C1AF455C6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92A89-F695-4622-A37E-8EC2B92E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FFCFE5-014A-4506-8517-D6C83E7E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540CB4-F14F-47F1-8A29-1F493931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BC0DC1-4FFF-46B9-A38F-3B98AE21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0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64339-913D-420E-905A-79228AA2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19DF9C-210D-41FF-B3DC-5E4B96E28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8ABA94-A6EE-40A8-871B-22EA0B52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E7910-853B-4D2D-8E90-9CE6924A8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C5D73E-1C90-4084-8DB1-2FF42BDF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0FF158-7C54-4FFE-94D9-DB28F20C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3C0100-0ED6-4055-8382-8E35E9C0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FCCAA9-18C2-4D1A-9A9E-E4AEA367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9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6BC9B-EF4C-43CF-8E80-6DF05576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1BE3DC-33B4-4A5A-A4F2-BF17E1D2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9EEA74-18C7-4727-AB6D-107EA783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9F55C5-D671-4A6F-AFF9-BBE7179A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04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2706B1-6984-4C65-9A3C-191D5832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89CC2E-AA2B-45FA-87D8-F2DE6BB7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4BBF0-B31F-46C0-AD8E-9923E742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06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3B1AA-471D-4DAB-A32B-77FE89C36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914B-4DFB-4C40-8CE1-E31D5794D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37277A-2247-4CCF-9516-897ED68E9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64157A-12A2-4DAA-B373-4D9C768B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3A156B-5EF3-4761-9DF0-B495162D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569E2F-77B2-4FB4-9A16-4F013A6C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5A06-625D-4733-BDA1-676A6BDB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2397B4-FB7B-4D67-AC0D-792EAFAAC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3407E7-B1C0-41B1-B9DF-5EB7B859D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387A92-BF49-4181-B441-01B8672B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98EB42-C2E3-400E-959C-BDEBA19C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0B22C2-8069-4C7F-9719-C2BA1798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69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B2C9F0-D406-4316-9340-00215437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AEE83A-1BB4-4DA0-8087-3574255B1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68DD6-0272-49BA-93BA-C91ADB92D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70733-66FD-43E1-B31F-AA76C6261C81}" type="datetimeFigureOut">
              <a:rPr lang="es-ES" smtClean="0"/>
              <a:t>29/09/2019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5E920B-3881-477E-B91A-5D49FB55D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769DE-07F4-45E7-ADAA-765EB2279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EAF7-DD29-4AA1-984E-8005ACD687D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34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azJzCmFUJpA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iqueviva.com/genetica-de-la-conducta/las-funciones-de-la-ira/" TargetMode="External"/><Relationship Id="rId5" Type="http://schemas.openxmlformats.org/officeDocument/2006/relationships/hyperlink" Target="https://dle.rae.es/?id=M5vXGGX" TargetMode="Externa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3A6DF-DF41-4C48-83C9-AF0A71B0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  <a:scene3d>
            <a:camera prst="orthographicFront"/>
            <a:lightRig rig="threePt" dir="t"/>
          </a:scene3d>
        </p:spPr>
        <p:txBody>
          <a:bodyPr anchor="b">
            <a:normAutofit/>
          </a:bodyPr>
          <a:lstStyle/>
          <a:p>
            <a:pPr algn="l"/>
            <a:r>
              <a:rPr lang="es-E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ograph" panose="03080602000000000000" pitchFamily="66" charset="0"/>
              </a:rPr>
              <a:t>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043E53-9E28-40F9-B05E-995F3366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  <a:scene3d>
            <a:camera prst="perspectiveAbove"/>
            <a:lightRig rig="threePt" dir="t"/>
          </a:scene3d>
        </p:spPr>
        <p:txBody>
          <a:bodyPr anchor="t">
            <a:normAutofit/>
          </a:bodyPr>
          <a:lstStyle/>
          <a:p>
            <a:pPr algn="l"/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Realizado por: Daniel Blanco, Jorge Blázquez, Aarón Cañamero ,Alberto Frutos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 descr="Imagen que contiene rojo, máscara, ropa&#10;&#10;Descripción generada automáticamente">
            <a:extLst>
              <a:ext uri="{FF2B5EF4-FFF2-40B4-BE49-F238E27FC236}">
                <a16:creationId xmlns:a16="http://schemas.microsoft.com/office/drawing/2014/main" id="{F5230C1F-2E31-4C4D-87F8-C9E43D115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r="36558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7917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9853C54-3148-4CB2-B27E-A25E3FA23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4" r="-2" b="8114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1" r="2" b="2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Video: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r>
              <a:rPr lang="es-ES" sz="2000" u="sng" dirty="0">
                <a:solidFill>
                  <a:srgbClr val="000000"/>
                </a:solidFill>
                <a:latin typeface="Book Antiqua" panose="02040602050305030304" pitchFamily="18" charset="0"/>
                <a:hlinkClick r:id="rId5"/>
              </a:rPr>
              <a:t>https://www.youtube.com/watch?v=azJzCmFUJpA</a:t>
            </a:r>
            <a:endParaRPr lang="es-ES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4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3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5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Bibliografía:</a:t>
            </a:r>
          </a:p>
        </p:txBody>
      </p:sp>
      <p:sp>
        <p:nvSpPr>
          <p:cNvPr id="5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4EB2F53-5A85-4E52-AE04-4958CA923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pPr marL="0" indent="0">
              <a:buSzPct val="150000"/>
              <a:buNone/>
            </a:pPr>
            <a:endParaRPr lang="es-ES" sz="1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SzPct val="150000"/>
              <a:buNone/>
            </a:pPr>
            <a:r>
              <a:rPr lang="es-ES" sz="18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1. Definición</a:t>
            </a:r>
          </a:p>
          <a:p>
            <a:pPr marL="0" indent="0">
              <a:buSzPct val="150000"/>
              <a:buNone/>
            </a:pPr>
            <a:r>
              <a:rPr lang="es-ES" sz="1800" u="sng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  <a:hlinkClick r:id="rId5"/>
              </a:rPr>
              <a:t>https://dle.rae.es/?id=M5vXGGX</a:t>
            </a:r>
            <a:endParaRPr lang="es-ES" sz="1800" u="sng" dirty="0">
              <a:solidFill>
                <a:srgbClr val="0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SzPct val="150000"/>
              <a:buNone/>
            </a:pPr>
            <a:endParaRPr lang="es-ES" sz="1800" u="sng" dirty="0">
              <a:solidFill>
                <a:srgbClr val="0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SzPct val="150000"/>
              <a:buNone/>
            </a:pPr>
            <a:r>
              <a:rPr lang="es-ES" sz="18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2. Funciones: </a:t>
            </a:r>
          </a:p>
          <a:p>
            <a:pPr marL="0" indent="0">
              <a:buSzPct val="150000"/>
              <a:buNone/>
            </a:pPr>
            <a:r>
              <a:rPr lang="es-ES" sz="1800" u="sng" dirty="0">
                <a:solidFill>
                  <a:srgbClr val="000000"/>
                </a:solidFill>
                <a:latin typeface="Book Antiqua" panose="02040602050305030304" pitchFamily="18" charset="0"/>
                <a:hlinkClick r:id="rId6"/>
              </a:rPr>
              <a:t>https://psiqueviva.com/genetica-de-la-conducta/las-  funciones-de-la-ira/</a:t>
            </a:r>
            <a:endParaRPr lang="es-ES" sz="18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SzPct val="150000"/>
              <a:buNone/>
            </a:pPr>
            <a:endParaRPr lang="es-ES" sz="1400" dirty="0">
              <a:solidFill>
                <a:srgbClr val="0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SzPct val="150000"/>
              <a:buNone/>
            </a:pPr>
            <a:endParaRPr lang="es-ES" sz="1400" dirty="0">
              <a:solidFill>
                <a:srgbClr val="0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SzPct val="150000"/>
              <a:buNone/>
            </a:pPr>
            <a:endParaRPr lang="es-ES" sz="1400" dirty="0">
              <a:solidFill>
                <a:srgbClr val="00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SzPct val="150000"/>
              <a:buNone/>
            </a:pPr>
            <a:r>
              <a:rPr lang="es-ES" sz="1400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8814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Imagen 2" descr="Imagen que contiene juguete, muñeca, interior&#10;&#10;Descripción generada automáticamente">
            <a:extLst>
              <a:ext uri="{FF2B5EF4-FFF2-40B4-BE49-F238E27FC236}">
                <a16:creationId xmlns:a16="http://schemas.microsoft.com/office/drawing/2014/main" id="{7CE75F1B-C635-4703-B2B1-F3CFFF72DB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1" r="1" b="1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0572" cy="6858000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buSzPct val="150000"/>
              <a:buBlip>
                <a:blip r:embed="rId3"/>
              </a:buBlip>
            </a:pP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1. Definición.</a:t>
            </a:r>
          </a:p>
          <a:p>
            <a:pPr>
              <a:buSzPct val="150000"/>
              <a:buBlip>
                <a:blip r:embed="rId3"/>
              </a:buBlip>
            </a:pPr>
            <a:r>
              <a:rPr lang="es-E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2. Funciones. </a:t>
            </a:r>
          </a:p>
          <a:p>
            <a:pPr>
              <a:buSzPct val="150000"/>
              <a:buBlip>
                <a:blip r:embed="rId3"/>
              </a:buBlip>
            </a:pPr>
            <a:r>
              <a:rPr lang="es-E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3. Expresiones.</a:t>
            </a:r>
          </a:p>
          <a:p>
            <a:pPr lvl="1">
              <a:buSzPct val="150000"/>
              <a:buBlip>
                <a:blip r:embed="rId3"/>
              </a:buBlip>
            </a:pPr>
            <a:r>
              <a:rPr lang="es-E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3.1 Verbales. </a:t>
            </a:r>
          </a:p>
          <a:p>
            <a:pPr lvl="1">
              <a:buSzPct val="150000"/>
              <a:buBlip>
                <a:blip r:embed="rId3"/>
              </a:buBlip>
            </a:pPr>
            <a:r>
              <a:rPr lang="es-ES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3.2 No verbales.</a:t>
            </a:r>
          </a:p>
          <a:p>
            <a:pPr>
              <a:buSzPct val="150000"/>
              <a:buBlip>
                <a:blip r:embed="rId3"/>
              </a:buBlip>
            </a:pPr>
            <a:r>
              <a:rPr lang="es-E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4. Relación con otras emociones.</a:t>
            </a:r>
          </a:p>
          <a:p>
            <a:pPr>
              <a:buSzPct val="150000"/>
              <a:buBlip>
                <a:blip r:embed="rId3"/>
              </a:buBlip>
            </a:pPr>
            <a:r>
              <a:rPr lang="es-E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5. Cómo afecta en la relación con los demás.</a:t>
            </a:r>
          </a:p>
          <a:p>
            <a:pPr>
              <a:buSzPct val="150000"/>
              <a:buBlip>
                <a:blip r:embed="rId3"/>
              </a:buBlip>
            </a:pPr>
            <a:r>
              <a:rPr lang="es-E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6. Video.</a:t>
            </a:r>
          </a:p>
          <a:p>
            <a:pPr>
              <a:buSzPct val="150000"/>
              <a:buBlip>
                <a:blip r:embed="rId3"/>
              </a:buBlip>
            </a:pPr>
            <a:r>
              <a:rPr lang="es-ES" sz="24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7. Bibliografía. </a:t>
            </a:r>
          </a:p>
          <a:p>
            <a:pPr marL="0" indent="0">
              <a:buSzPct val="150000"/>
              <a:buNone/>
            </a:pPr>
            <a:endParaRPr lang="es-ES" sz="2400" dirty="0">
              <a:solidFill>
                <a:srgbClr val="000000"/>
              </a:solidFill>
            </a:endParaRPr>
          </a:p>
          <a:p>
            <a:pPr marL="0" indent="0">
              <a:buSzPct val="150000"/>
              <a:buNone/>
            </a:pPr>
            <a:endParaRPr lang="es-ES" sz="2400" dirty="0">
              <a:solidFill>
                <a:srgbClr val="000000"/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30C4E31-E085-49B1-BE3B-353A73500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17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3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Definición:</a:t>
            </a:r>
          </a:p>
        </p:txBody>
      </p:sp>
      <p:sp>
        <p:nvSpPr>
          <p:cNvPr id="1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" b="13735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5" y="2640563"/>
            <a:ext cx="5526038" cy="2496677"/>
          </a:xfrm>
        </p:spPr>
        <p:txBody>
          <a:bodyPr anchor="ctr">
            <a:normAutofit/>
          </a:bodyPr>
          <a:lstStyle/>
          <a:p>
            <a:pPr marL="0" indent="0">
              <a:buSzPct val="150000"/>
              <a:buNone/>
            </a:pP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La ira es un sentimiento de indignación que causa enojo, furia y/o violencia que es causado por un estímulo negativo.</a:t>
            </a:r>
          </a:p>
        </p:txBody>
      </p:sp>
    </p:spTree>
    <p:extLst>
      <p:ext uri="{BB962C8B-B14F-4D97-AF65-F5344CB8AC3E}">
        <p14:creationId xmlns:p14="http://schemas.microsoft.com/office/powerpoint/2010/main" val="28625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3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Funciones: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C6EEC5-CEA2-45C5-A00F-0B3F8DA26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endParaRPr lang="es-ES" sz="2000" dirty="0">
              <a:solidFill>
                <a:srgbClr val="000000"/>
              </a:solidFill>
            </a:endParaRPr>
          </a:p>
          <a:p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La </a:t>
            </a:r>
            <a:r>
              <a:rPr lang="es-ES" sz="20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auto-protección</a:t>
            </a: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, la regulación interna y la comunicación social.</a:t>
            </a:r>
          </a:p>
          <a:p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Hace referencia tanto a la protección y defensa de la integridad propia.</a:t>
            </a:r>
          </a:p>
          <a:p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Desde un punto de vista fisiológico, la ira prepara al organismo para iniciar y mantener intensos niveles de activación focalizada y dirigida a una meta u objetivo.</a:t>
            </a:r>
          </a:p>
          <a:p>
            <a:endParaRPr lang="es-E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05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B5869B-2320-43F0-B805-E4E01DFE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2693976"/>
          </a:xfrm>
          <a:prstGeom prst="rect">
            <a:avLst/>
          </a:prstGeom>
          <a:gradFill>
            <a:gsLst>
              <a:gs pos="0">
                <a:srgbClr val="E3411B">
                  <a:lumMod val="90000"/>
                </a:srgbClr>
              </a:gs>
              <a:gs pos="25000">
                <a:srgbClr val="E3411B">
                  <a:lumMod val="90000"/>
                </a:srgb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Expresiones:</a:t>
            </a:r>
            <a:br>
              <a:rPr lang="es-ES" sz="40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40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Expresiones no verbales: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87902"/>
            <a:ext cx="9833548" cy="33817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La ceja de la ira: las cejas se acercan y se inclinan hacia abajo, mientras que en el medio las cejas se elevan.</a:t>
            </a:r>
          </a:p>
          <a:p>
            <a:pPr marL="0" lvl="0" indent="0">
              <a:buNone/>
            </a:pP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Tiene varios significados: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    La persona está enfadada, pero está tratando de controlar cualquier signo de ira.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    La persona está ligeramente molesta o la ira está en su estado inicial.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    La persona está seria.</a:t>
            </a:r>
          </a:p>
          <a:p>
            <a:pPr marL="1371600" lvl="3" indent="0">
              <a:buNone/>
            </a:pP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                       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Párpados de la ira: los párpados están tensos y los ojos parecen mirar de una forma penetrante y dura.</a:t>
            </a:r>
          </a:p>
          <a:p>
            <a:pPr marL="0" indent="0">
              <a:buNone/>
            </a:pPr>
            <a:endParaRPr lang="es-ES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lvl="0" indent="0">
              <a:buNone/>
            </a:pPr>
            <a:endParaRPr lang="es-ES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s-E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 Expresiones:</a:t>
            </a:r>
            <a:br>
              <a:rPr lang="es-E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" sz="3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Expresiones no verbales:</a:t>
            </a:r>
          </a:p>
        </p:txBody>
      </p:sp>
      <p:pic>
        <p:nvPicPr>
          <p:cNvPr id="4" name="Imagen 3" descr="Imagen que contiene hombre, sonriendo, corbata, ropa&#10;&#10;Descripción generada automáticamente">
            <a:extLst>
              <a:ext uri="{FF2B5EF4-FFF2-40B4-BE49-F238E27FC236}">
                <a16:creationId xmlns:a16="http://schemas.microsoft.com/office/drawing/2014/main" id="{D8F67DA7-53F7-47B1-801E-7086A6A7145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8" r="19747" b="-1"/>
          <a:stretch/>
        </p:blipFill>
        <p:spPr>
          <a:xfrm>
            <a:off x="2732642" y="2589086"/>
            <a:ext cx="2632684" cy="2755478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La boca de la ira: Hay dos tipos de boca airada:</a:t>
            </a:r>
          </a:p>
          <a:p>
            <a:pPr marL="0" indent="0">
              <a:buNone/>
            </a:pP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>
                <a:latin typeface="Book Antiqua" panose="02040602050305030304" pitchFamily="18" charset="0"/>
              </a:rPr>
              <a:t>Labios cerrados y apretados.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sz="2000" dirty="0">
                <a:latin typeface="Book Antiqua" panose="02040602050305030304" pitchFamily="18" charset="0"/>
              </a:rPr>
              <a:t>Boca abierta (gritos…)</a:t>
            </a:r>
          </a:p>
          <a:p>
            <a:pPr marL="1371600" lvl="3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92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silueta, exterior&#10;&#10;Descripción generada automáticamente">
            <a:extLst>
              <a:ext uri="{FF2B5EF4-FFF2-40B4-BE49-F238E27FC236}">
                <a16:creationId xmlns:a16="http://schemas.microsoft.com/office/drawing/2014/main" id="{46A9C652-5EB5-4C25-A901-546853F3D5B5}"/>
              </a:ext>
            </a:extLst>
          </p:cNvPr>
          <p:cNvPicPr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9" r="22885"/>
          <a:stretch/>
        </p:blipFill>
        <p:spPr>
          <a:xfrm>
            <a:off x="5511102" y="251480"/>
            <a:ext cx="2275744" cy="2275744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Imagen 6" descr="Imagen que contiene persona, niño, ropa, joven&#10;&#10;Descripción generada automáticamente">
            <a:extLst>
              <a:ext uri="{FF2B5EF4-FFF2-40B4-BE49-F238E27FC236}">
                <a16:creationId xmlns:a16="http://schemas.microsoft.com/office/drawing/2014/main" id="{33E249BF-0E01-4391-9C0C-CCFB7E3E406A}"/>
              </a:ext>
            </a:extLst>
          </p:cNvPr>
          <p:cNvPicPr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5" r="-2" b="-2"/>
          <a:stretch/>
        </p:blipFill>
        <p:spPr>
          <a:xfrm>
            <a:off x="5734231" y="2527224"/>
            <a:ext cx="3316388" cy="3316386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Imagen 4" descr="Imagen que contiene persona&#10;&#10;Descripción generada automáticamente">
            <a:extLst>
              <a:ext uri="{FF2B5EF4-FFF2-40B4-BE49-F238E27FC236}">
                <a16:creationId xmlns:a16="http://schemas.microsoft.com/office/drawing/2014/main" id="{E1E01D5F-AF1B-4DAD-9157-7D9BCBA05042}"/>
              </a:ext>
            </a:extLst>
          </p:cNvPr>
          <p:cNvPicPr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r="14101" b="-1"/>
          <a:stretch/>
        </p:blipFill>
        <p:spPr>
          <a:xfrm>
            <a:off x="7786846" y="1"/>
            <a:ext cx="4405154" cy="3776782"/>
          </a:xfrm>
          <a:custGeom>
            <a:avLst/>
            <a:gdLst>
              <a:gd name="connsiteX0" fmla="*/ 279221 w 4405154"/>
              <a:gd name="connsiteY0" fmla="*/ 0 h 3776782"/>
              <a:gd name="connsiteX1" fmla="*/ 4405154 w 4405154"/>
              <a:gd name="connsiteY1" fmla="*/ 0 h 3776782"/>
              <a:gd name="connsiteX2" fmla="*/ 4405154 w 4405154"/>
              <a:gd name="connsiteY2" fmla="*/ 3055054 h 3776782"/>
              <a:gd name="connsiteX3" fmla="*/ 4266200 w 4405154"/>
              <a:gd name="connsiteY3" fmla="*/ 3181344 h 3776782"/>
              <a:gd name="connsiteX4" fmla="*/ 2607554 w 4405154"/>
              <a:gd name="connsiteY4" fmla="*/ 3776782 h 3776782"/>
              <a:gd name="connsiteX5" fmla="*/ 0 w 4405154"/>
              <a:gd name="connsiteY5" fmla="*/ 1169228 h 3776782"/>
              <a:gd name="connsiteX6" fmla="*/ 204915 w 4405154"/>
              <a:gd name="connsiteY6" fmla="*/ 154250 h 377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154" h="3776782">
                <a:moveTo>
                  <a:pt x="279221" y="0"/>
                </a:moveTo>
                <a:lnTo>
                  <a:pt x="4405154" y="0"/>
                </a:lnTo>
                <a:lnTo>
                  <a:pt x="4405154" y="3055054"/>
                </a:lnTo>
                <a:lnTo>
                  <a:pt x="4266200" y="3181344"/>
                </a:lnTo>
                <a:cubicBezTo>
                  <a:pt x="3815461" y="3553326"/>
                  <a:pt x="3237603" y="3776782"/>
                  <a:pt x="2607554" y="3776782"/>
                </a:cubicBezTo>
                <a:cubicBezTo>
                  <a:pt x="1167442" y="3776782"/>
                  <a:pt x="0" y="2609341"/>
                  <a:pt x="0" y="1169228"/>
                </a:cubicBezTo>
                <a:cubicBezTo>
                  <a:pt x="0" y="809200"/>
                  <a:pt x="72965" y="466214"/>
                  <a:pt x="204915" y="15425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A13147C-098E-445C-95D6-46877EA54038}"/>
              </a:ext>
            </a:extLst>
          </p:cNvPr>
          <p:cNvPicPr/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" r="3945" b="2"/>
          <a:stretch/>
        </p:blipFill>
        <p:spPr>
          <a:xfrm>
            <a:off x="8738478" y="3917271"/>
            <a:ext cx="3453522" cy="2950205"/>
          </a:xfrm>
          <a:custGeom>
            <a:avLst/>
            <a:gdLst>
              <a:gd name="connsiteX0" fmla="*/ 1901420 w 3453522"/>
              <a:gd name="connsiteY0" fmla="*/ 0 h 2950205"/>
              <a:gd name="connsiteX1" fmla="*/ 3368648 w 3453522"/>
              <a:gd name="connsiteY1" fmla="*/ 691940 h 2950205"/>
              <a:gd name="connsiteX2" fmla="*/ 3453522 w 3453522"/>
              <a:gd name="connsiteY2" fmla="*/ 805440 h 2950205"/>
              <a:gd name="connsiteX3" fmla="*/ 3453522 w 3453522"/>
              <a:gd name="connsiteY3" fmla="*/ 2950205 h 2950205"/>
              <a:gd name="connsiteX4" fmla="*/ 316036 w 3453522"/>
              <a:gd name="connsiteY4" fmla="*/ 2950205 h 2950205"/>
              <a:gd name="connsiteX5" fmla="*/ 229491 w 3453522"/>
              <a:gd name="connsiteY5" fmla="*/ 2807749 h 2950205"/>
              <a:gd name="connsiteX6" fmla="*/ 0 w 3453522"/>
              <a:gd name="connsiteY6" fmla="*/ 1901419 h 2950205"/>
              <a:gd name="connsiteX7" fmla="*/ 1901420 w 3453522"/>
              <a:gd name="connsiteY7" fmla="*/ 0 h 295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3522" h="2950205">
                <a:moveTo>
                  <a:pt x="1901420" y="0"/>
                </a:moveTo>
                <a:cubicBezTo>
                  <a:pt x="2492116" y="0"/>
                  <a:pt x="3019900" y="269355"/>
                  <a:pt x="3368648" y="691940"/>
                </a:cubicBezTo>
                <a:lnTo>
                  <a:pt x="3453522" y="805440"/>
                </a:lnTo>
                <a:lnTo>
                  <a:pt x="3453522" y="2950205"/>
                </a:lnTo>
                <a:lnTo>
                  <a:pt x="316036" y="2950205"/>
                </a:lnTo>
                <a:lnTo>
                  <a:pt x="229491" y="2807749"/>
                </a:lnTo>
                <a:cubicBezTo>
                  <a:pt x="83134" y="2538330"/>
                  <a:pt x="0" y="2229583"/>
                  <a:pt x="0" y="1901419"/>
                </a:cubicBezTo>
                <a:cubicBezTo>
                  <a:pt x="0" y="851294"/>
                  <a:pt x="851295" y="0"/>
                  <a:pt x="1901420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57749F-B943-4D30-8F08-8AA92F25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1845" y="802955"/>
            <a:ext cx="4679288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u="sng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 </a:t>
            </a:r>
            <a:r>
              <a:rPr lang="en-US" sz="3100" u="sng" kern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Expresiones</a:t>
            </a:r>
            <a:r>
              <a:rPr lang="en-US" sz="3100" u="sng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100" u="sng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100" u="sng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sz="3100" u="sng" kern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Expresiones</a:t>
            </a:r>
            <a:r>
              <a:rPr lang="en-US" sz="3100" u="sng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u="sng" kern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verbales</a:t>
            </a:r>
            <a:r>
              <a:rPr lang="en-US" sz="31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08232" y="2421682"/>
            <a:ext cx="4282740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>
              <a:buSzPct val="150000"/>
            </a:pP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Insultos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</a:t>
            </a:r>
          </a:p>
          <a:p>
            <a:pPr marL="514350">
              <a:buSzPct val="150000"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514350">
              <a:buSzPct val="150000"/>
            </a:pP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Gritos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</a:t>
            </a:r>
          </a:p>
          <a:p>
            <a:pPr marL="514350">
              <a:buSzPct val="150000"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514350">
              <a:buSzPct val="150000"/>
            </a:pP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Amenazas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</a:t>
            </a:r>
          </a:p>
          <a:p>
            <a:pPr marL="514350">
              <a:buSzPct val="150000"/>
            </a:pP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  <a:p>
            <a:pPr marL="514350">
              <a:buSzPct val="150000"/>
            </a:pP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Burlas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.</a:t>
            </a:r>
          </a:p>
          <a:p>
            <a:pPr marL="0">
              <a:buSzPct val="150000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s-E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Relación con otras emociones: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 lnSpcReduction="10000"/>
          </a:bodyPr>
          <a:lstStyle/>
          <a:p>
            <a:r>
              <a:rPr lang="es-ES" sz="1400" dirty="0">
                <a:latin typeface="Book Antiqua" panose="02040602050305030304" pitchFamily="18" charset="0"/>
              </a:rPr>
              <a:t>Para saber cómo afecta la ira en las demás emociones, debemos saber que estas emociones vienen provocadas por cambios en nuestro estado de ánimo, ya sean por sentimientos , pensamientos, recuerdos, etc.</a:t>
            </a:r>
          </a:p>
          <a:p>
            <a:r>
              <a:rPr lang="es-ES" sz="1400" dirty="0">
                <a:latin typeface="Book Antiqua" panose="02040602050305030304" pitchFamily="18" charset="0"/>
              </a:rPr>
              <a:t>La ira se relaciona con las demás emociones de la siguiente forma:</a:t>
            </a:r>
          </a:p>
          <a:p>
            <a:r>
              <a:rPr lang="es-ES" sz="1400" dirty="0">
                <a:latin typeface="Book Antiqua" panose="02040602050305030304" pitchFamily="18" charset="0"/>
              </a:rPr>
              <a:t>-Miedo: ante una situación de peligro o miedo podemos actuar de dos formas huir o enfrentarse a la situación, la primera sería la continuación del miedo la segunda sería la defensa de uno mismo y la reacción agresiva ante cualquier miedo.</a:t>
            </a:r>
          </a:p>
          <a:p>
            <a:r>
              <a:rPr lang="es-ES" sz="1400" dirty="0">
                <a:latin typeface="Book Antiqua" panose="02040602050305030304" pitchFamily="18" charset="0"/>
              </a:rPr>
              <a:t>-Tristeza: al no poder cambiar una situación o revertir algo que nos haga estar tristes nos frustramos o nos da impotencia y podemos reaccionar violentamente.</a:t>
            </a:r>
          </a:p>
          <a:p>
            <a:r>
              <a:rPr lang="es-ES" sz="1400" dirty="0">
                <a:latin typeface="Book Antiqua" panose="02040602050305030304" pitchFamily="18" charset="0"/>
              </a:rPr>
              <a:t>-Sorpresa: es la precursora de una emoción, algo inesperado y la forma de reaccionar ante el.</a:t>
            </a:r>
          </a:p>
          <a:p>
            <a:r>
              <a:rPr lang="es-ES" sz="1400" dirty="0">
                <a:latin typeface="Book Antiqua" panose="02040602050305030304" pitchFamily="18" charset="0"/>
              </a:rPr>
              <a:t>-Asco: se relacionaría con la reiteración continua del asco .</a:t>
            </a:r>
          </a:p>
          <a:p>
            <a:r>
              <a:rPr lang="es-ES" sz="1400" dirty="0">
                <a:latin typeface="Book Antiqua" panose="02040602050305030304" pitchFamily="18" charset="0"/>
              </a:rPr>
              <a:t>-Alegría: cuando una persona es alegre parece que rebose energía, si algo afecta negativamente a ese estado alegre, toda esa energía se convertirá en negativa lo que llevará al estado de la ira.</a:t>
            </a:r>
          </a:p>
          <a:p>
            <a:pPr marL="0" indent="0">
              <a:buNone/>
            </a:pPr>
            <a:br>
              <a:rPr lang="es-ES" sz="1300" dirty="0"/>
            </a:br>
            <a:endParaRPr lang="es-ES" sz="1300" dirty="0"/>
          </a:p>
        </p:txBody>
      </p:sp>
      <p:pic>
        <p:nvPicPr>
          <p:cNvPr id="4" name="Imagen 3" descr="Imagen que contiene ropa&#10;&#10;Descripción generada automáticament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4" r="15837" b="-1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96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3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7" r="-2" b="584"/>
          <a:stretch/>
        </p:blipFill>
        <p:spPr>
          <a:xfrm>
            <a:off x="6083786" y="-168318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6" name="Imagen 5" descr="Imagen que contiene ropa&#10;&#10;Descripción generada automáticamente">
            <a:extLst>
              <a:ext uri="{FF2B5EF4-FFF2-40B4-BE49-F238E27FC236}">
                <a16:creationId xmlns:a16="http://schemas.microsoft.com/office/drawing/2014/main" id="{BB1CD669-8593-4DCC-B6A5-8739D8C326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5" r="-1" b="28563"/>
          <a:stretch/>
        </p:blipFill>
        <p:spPr>
          <a:xfrm>
            <a:off x="6089904" y="2487168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FC23B6-9B1D-4C5E-97F3-89D076E8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s-ES" sz="37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Como afecta en la relación con los demás: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30E48-D37C-48DF-B10E-1B635B6F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803637" cy="3788830"/>
          </a:xfrm>
        </p:spPr>
        <p:txBody>
          <a:bodyPr anchor="ctr">
            <a:normAutofit/>
          </a:bodyPr>
          <a:lstStyle/>
          <a:p>
            <a:pPr marL="0" indent="0">
              <a:buSzPct val="150000"/>
              <a:buNone/>
            </a:pPr>
            <a:r>
              <a:rPr lang="es-E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La ira suele afectar de forma negativa en nuestras relaciones con las demás personas, haciendo que por causa de nuestro enfado o enojo malinterpretemos las palabras o gestos de los demás y causando que nos relacionemos con ellos de una manera hostil y más agresiva de lo usual en nuestro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29167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572</Words>
  <Application>Microsoft Office PowerPoint</Application>
  <PresentationFormat>Panorámica</PresentationFormat>
  <Paragraphs>64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Impact</vt:lpstr>
      <vt:lpstr>Times New Roman</vt:lpstr>
      <vt:lpstr>Waltograph</vt:lpstr>
      <vt:lpstr>Wingdings</vt:lpstr>
      <vt:lpstr>Tema de Office</vt:lpstr>
      <vt:lpstr>IRA</vt:lpstr>
      <vt:lpstr>Índice:</vt:lpstr>
      <vt:lpstr>1. Definición:</vt:lpstr>
      <vt:lpstr>2. Funciones:</vt:lpstr>
      <vt:lpstr>3.0 Expresiones:    3.1 Expresiones no verbales:</vt:lpstr>
      <vt:lpstr>3.0 Expresiones:    3.1. Expresiones no verbales:</vt:lpstr>
      <vt:lpstr>3.0 Expresiones:    3.2 Expresiones verbales: </vt:lpstr>
      <vt:lpstr>4. Relación con otras emociones:</vt:lpstr>
      <vt:lpstr>5. Como afecta en la relación con los demás: </vt:lpstr>
      <vt:lpstr>6. Video:</vt:lpstr>
      <vt:lpstr>7. Bibliografía: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IRA</dc:title>
  <dc:creator>aaron cañamero</dc:creator>
  <cp:lastModifiedBy>aaron cañamero</cp:lastModifiedBy>
  <cp:revision>1</cp:revision>
  <dcterms:created xsi:type="dcterms:W3CDTF">2019-09-29T18:11:35Z</dcterms:created>
  <dcterms:modified xsi:type="dcterms:W3CDTF">2019-09-29T18:13:09Z</dcterms:modified>
</cp:coreProperties>
</file>