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14448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32331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720052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55191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76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2421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71720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5475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90587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5/28/2020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97594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623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5/28/2020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29259719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guridadinformatica-umex.blogspot.com/p/1.html" TargetMode="External"/><Relationship Id="rId2" Type="http://schemas.openxmlformats.org/officeDocument/2006/relationships/hyperlink" Target="http://www.aratecnia.es/seguridad-informatic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1624DC-C6D9-473E-B529-78B70F716568}"/>
              </a:ext>
            </a:extLst>
          </p:cNvPr>
          <p:cNvPicPr>
            <a:picLocks noChangeAspect="1"/>
          </p:cNvPicPr>
          <p:nvPr/>
        </p:nvPicPr>
        <p:blipFill rotWithShape="1">
          <a:blip r:embed="rId2">
            <a:alphaModFix/>
          </a:blip>
          <a:srcRect t="19239" b="5761"/>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87FD26E4-041F-4EF2-B92D-6034C0F8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5E9212-E9FE-420C-926D-330EE16DDE73}"/>
              </a:ext>
            </a:extLst>
          </p:cNvPr>
          <p:cNvSpPr>
            <a:spLocks noGrp="1"/>
          </p:cNvSpPr>
          <p:nvPr>
            <p:ph type="ctrTitle"/>
          </p:nvPr>
        </p:nvSpPr>
        <p:spPr>
          <a:xfrm>
            <a:off x="1374322" y="1179739"/>
            <a:ext cx="9443357" cy="2753880"/>
          </a:xfrm>
        </p:spPr>
        <p:txBody>
          <a:bodyPr anchor="b">
            <a:normAutofit/>
          </a:bodyPr>
          <a:lstStyle/>
          <a:p>
            <a:r>
              <a:rPr lang="es-ES" dirty="0"/>
              <a:t>Medidas de prevención y protección</a:t>
            </a:r>
          </a:p>
        </p:txBody>
      </p:sp>
      <p:sp>
        <p:nvSpPr>
          <p:cNvPr id="3" name="Subtítulo 2">
            <a:extLst>
              <a:ext uri="{FF2B5EF4-FFF2-40B4-BE49-F238E27FC236}">
                <a16:creationId xmlns:a16="http://schemas.microsoft.com/office/drawing/2014/main" id="{ADA49A6C-8066-4531-9114-AB747FB364C1}"/>
              </a:ext>
            </a:extLst>
          </p:cNvPr>
          <p:cNvSpPr>
            <a:spLocks noGrp="1"/>
          </p:cNvSpPr>
          <p:nvPr>
            <p:ph type="subTitle" idx="1"/>
          </p:nvPr>
        </p:nvSpPr>
        <p:spPr>
          <a:xfrm>
            <a:off x="1524000" y="4132761"/>
            <a:ext cx="9144000" cy="943222"/>
          </a:xfrm>
        </p:spPr>
        <p:txBody>
          <a:bodyPr>
            <a:normAutofit/>
          </a:bodyPr>
          <a:lstStyle/>
          <a:p>
            <a:pPr>
              <a:spcAft>
                <a:spcPts val="600"/>
              </a:spcAft>
            </a:pPr>
            <a:r>
              <a:rPr lang="es-ES"/>
              <a:t>Trabajo realizado por:  Aarón Cañamero Mochales</a:t>
            </a:r>
          </a:p>
          <a:p>
            <a:pPr>
              <a:spcAft>
                <a:spcPts val="600"/>
              </a:spcAft>
            </a:pPr>
            <a:endParaRPr lang="es-ES"/>
          </a:p>
        </p:txBody>
      </p:sp>
    </p:spTree>
    <p:extLst>
      <p:ext uri="{BB962C8B-B14F-4D97-AF65-F5344CB8AC3E}">
        <p14:creationId xmlns:p14="http://schemas.microsoft.com/office/powerpoint/2010/main" val="8805737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26B3C6-80EC-456A-8CB9-D2A3661A28E9}"/>
              </a:ext>
            </a:extLst>
          </p:cNvPr>
          <p:cNvSpPr>
            <a:spLocks noGrp="1"/>
          </p:cNvSpPr>
          <p:nvPr>
            <p:ph type="title"/>
          </p:nvPr>
        </p:nvSpPr>
        <p:spPr/>
        <p:txBody>
          <a:bodyPr/>
          <a:lstStyle/>
          <a:p>
            <a:r>
              <a:rPr lang="es-ES" dirty="0"/>
              <a:t>Tipos de factores de riesgo laboral:</a:t>
            </a:r>
          </a:p>
        </p:txBody>
      </p:sp>
      <p:sp>
        <p:nvSpPr>
          <p:cNvPr id="3" name="Marcador de contenido 2">
            <a:extLst>
              <a:ext uri="{FF2B5EF4-FFF2-40B4-BE49-F238E27FC236}">
                <a16:creationId xmlns:a16="http://schemas.microsoft.com/office/drawing/2014/main" id="{4D39AD61-8175-4CF2-B79F-A953BBFDAD0C}"/>
              </a:ext>
            </a:extLst>
          </p:cNvPr>
          <p:cNvSpPr>
            <a:spLocks noGrp="1"/>
          </p:cNvSpPr>
          <p:nvPr>
            <p:ph idx="1"/>
          </p:nvPr>
        </p:nvSpPr>
        <p:spPr/>
        <p:txBody>
          <a:bodyPr/>
          <a:lstStyle/>
          <a:p>
            <a:r>
              <a:rPr lang="es-ES" dirty="0"/>
              <a:t>Condiciones de seguridad</a:t>
            </a:r>
          </a:p>
          <a:p>
            <a:r>
              <a:rPr lang="es-ES" dirty="0"/>
              <a:t>Condiciones medioambientales </a:t>
            </a:r>
          </a:p>
          <a:p>
            <a:r>
              <a:rPr lang="es-ES" dirty="0"/>
              <a:t>Condiciones ergonómicas</a:t>
            </a:r>
          </a:p>
          <a:p>
            <a:r>
              <a:rPr lang="es-ES" dirty="0"/>
              <a:t>Condiciones psicosociales</a:t>
            </a:r>
          </a:p>
          <a:p>
            <a:endParaRPr lang="es-ES" dirty="0"/>
          </a:p>
        </p:txBody>
      </p:sp>
    </p:spTree>
    <p:extLst>
      <p:ext uri="{BB962C8B-B14F-4D97-AF65-F5344CB8AC3E}">
        <p14:creationId xmlns:p14="http://schemas.microsoft.com/office/powerpoint/2010/main" val="142176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A50CF-C4D4-49D3-B101-2F13D7E0E0A5}"/>
              </a:ext>
            </a:extLst>
          </p:cNvPr>
          <p:cNvSpPr>
            <a:spLocks noGrp="1"/>
          </p:cNvSpPr>
          <p:nvPr>
            <p:ph type="title"/>
          </p:nvPr>
        </p:nvSpPr>
        <p:spPr/>
        <p:txBody>
          <a:bodyPr/>
          <a:lstStyle/>
          <a:p>
            <a:r>
              <a:rPr lang="es-ES" dirty="0"/>
              <a:t>Condiciones de seguridad:</a:t>
            </a:r>
          </a:p>
        </p:txBody>
      </p:sp>
      <p:sp>
        <p:nvSpPr>
          <p:cNvPr id="3" name="Marcador de contenido 2">
            <a:extLst>
              <a:ext uri="{FF2B5EF4-FFF2-40B4-BE49-F238E27FC236}">
                <a16:creationId xmlns:a16="http://schemas.microsoft.com/office/drawing/2014/main" id="{0016DDD9-C1FD-44F2-BE9F-EB1522EACD26}"/>
              </a:ext>
            </a:extLst>
          </p:cNvPr>
          <p:cNvSpPr>
            <a:spLocks noGrp="1"/>
          </p:cNvSpPr>
          <p:nvPr>
            <p:ph idx="1"/>
          </p:nvPr>
        </p:nvSpPr>
        <p:spPr/>
        <p:txBody>
          <a:bodyPr/>
          <a:lstStyle/>
          <a:p>
            <a:r>
              <a:rPr lang="es-ES" dirty="0"/>
              <a:t>En el lugar de trabajo se debe respetar las medidas de seguridad, tiene que tener bien señalizadas las salidas de evacuación, la separación de los equipos informáticos debe se importante, por tema de cortocircuitos.</a:t>
            </a:r>
          </a:p>
          <a:p>
            <a:r>
              <a:rPr lang="es-ES" dirty="0"/>
              <a:t>En el taller debe estar todo muy bien señalizado.</a:t>
            </a:r>
          </a:p>
          <a:p>
            <a:r>
              <a:rPr lang="es-ES" dirty="0"/>
              <a:t>Se puede llegar a sufrir daños por las maquinas o herramientas utilizadas en el taller, como puede ser golpes, cortes, etc.</a:t>
            </a:r>
          </a:p>
          <a:p>
            <a:r>
              <a:rPr lang="es-ES" dirty="0"/>
              <a:t>El riesgo electrónico es muy importante, ya que los trabajadores tienen que tener pulseras antiestáticas para no sufrir ningún corto, etc.</a:t>
            </a:r>
          </a:p>
          <a:p>
            <a:r>
              <a:rPr lang="es-ES" dirty="0"/>
              <a:t>En caso de riesgo de incendio, se debe evacuar y tapar todas las ventanas y puertas posibles.</a:t>
            </a:r>
          </a:p>
        </p:txBody>
      </p:sp>
      <p:pic>
        <p:nvPicPr>
          <p:cNvPr id="5" name="Imagen 4">
            <a:extLst>
              <a:ext uri="{FF2B5EF4-FFF2-40B4-BE49-F238E27FC236}">
                <a16:creationId xmlns:a16="http://schemas.microsoft.com/office/drawing/2014/main" id="{C9A175A2-439D-49B0-AEE9-94CDFE58E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240" y="4412895"/>
            <a:ext cx="2381250" cy="1628775"/>
          </a:xfrm>
          <a:prstGeom prst="rect">
            <a:avLst/>
          </a:prstGeom>
        </p:spPr>
      </p:pic>
    </p:spTree>
    <p:extLst>
      <p:ext uri="{BB962C8B-B14F-4D97-AF65-F5344CB8AC3E}">
        <p14:creationId xmlns:p14="http://schemas.microsoft.com/office/powerpoint/2010/main" val="181204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F2282-A5B7-4FCD-9B5D-1873293086DA}"/>
              </a:ext>
            </a:extLst>
          </p:cNvPr>
          <p:cNvSpPr>
            <a:spLocks noGrp="1"/>
          </p:cNvSpPr>
          <p:nvPr>
            <p:ph type="title"/>
          </p:nvPr>
        </p:nvSpPr>
        <p:spPr/>
        <p:txBody>
          <a:bodyPr/>
          <a:lstStyle/>
          <a:p>
            <a:r>
              <a:rPr lang="es-ES" dirty="0"/>
              <a:t>Condiciones medioambientales:</a:t>
            </a:r>
          </a:p>
        </p:txBody>
      </p:sp>
      <p:sp>
        <p:nvSpPr>
          <p:cNvPr id="3" name="Marcador de contenido 2">
            <a:extLst>
              <a:ext uri="{FF2B5EF4-FFF2-40B4-BE49-F238E27FC236}">
                <a16:creationId xmlns:a16="http://schemas.microsoft.com/office/drawing/2014/main" id="{E1991218-A307-4563-9C30-D842EEF44193}"/>
              </a:ext>
            </a:extLst>
          </p:cNvPr>
          <p:cNvSpPr>
            <a:spLocks noGrp="1"/>
          </p:cNvSpPr>
          <p:nvPr>
            <p:ph idx="1"/>
          </p:nvPr>
        </p:nvSpPr>
        <p:spPr/>
        <p:txBody>
          <a:bodyPr/>
          <a:lstStyle/>
          <a:p>
            <a:r>
              <a:rPr lang="es-ES" dirty="0"/>
              <a:t>En los agentes físicos, tenemos el ruido ocasionado por el trabajo tanto en el taller como en la oficina, este no suele ser un gran problema en este tipo de trabajo, pero no puede superar los 80Db que es cuando empieza a ser perjudicial para la salud de las personas.</a:t>
            </a:r>
          </a:p>
          <a:p>
            <a:r>
              <a:rPr lang="es-ES" dirty="0"/>
              <a:t>Tenemos que tener cuidado con la temperatura que podemos llegar a alcanzar en la oficina o en el taller, no debemos superar los 37 C, aunque debería ser menos.</a:t>
            </a:r>
          </a:p>
          <a:p>
            <a:r>
              <a:rPr lang="es-ES" dirty="0"/>
              <a:t>Los agentes biológicos como puede ser el caso del coronavirus es muy importante en este sector y en todos, en este caso se fomenta el trabajo a distancia ya que en estos tipos de trabajo si se puede hacer, pero para el taller es necesario respetar las medidas de seguridad, es decir tener guantes y mascarillas en todo momento y respetar la separación mínima de dos metros, los empresarios deberán intentar poner paneles de separación entre cada trabajador, para que tengan el meno contacto físico posible.</a:t>
            </a:r>
          </a:p>
        </p:txBody>
      </p:sp>
      <p:pic>
        <p:nvPicPr>
          <p:cNvPr id="5" name="Imagen 4">
            <a:extLst>
              <a:ext uri="{FF2B5EF4-FFF2-40B4-BE49-F238E27FC236}">
                <a16:creationId xmlns:a16="http://schemas.microsoft.com/office/drawing/2014/main" id="{963DAAB8-3E75-4B45-9CBC-2C593E060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4410" y="5155982"/>
            <a:ext cx="1883421" cy="1059424"/>
          </a:xfrm>
          <a:prstGeom prst="rect">
            <a:avLst/>
          </a:prstGeom>
        </p:spPr>
      </p:pic>
    </p:spTree>
    <p:extLst>
      <p:ext uri="{BB962C8B-B14F-4D97-AF65-F5344CB8AC3E}">
        <p14:creationId xmlns:p14="http://schemas.microsoft.com/office/powerpoint/2010/main" val="3901912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437A9-B116-4220-B388-312501348639}"/>
              </a:ext>
            </a:extLst>
          </p:cNvPr>
          <p:cNvSpPr>
            <a:spLocks noGrp="1"/>
          </p:cNvSpPr>
          <p:nvPr>
            <p:ph type="title"/>
          </p:nvPr>
        </p:nvSpPr>
        <p:spPr/>
        <p:txBody>
          <a:bodyPr/>
          <a:lstStyle/>
          <a:p>
            <a:r>
              <a:rPr lang="es-ES" dirty="0"/>
              <a:t>Condiciones ergonómicas y psicosociales:</a:t>
            </a:r>
          </a:p>
        </p:txBody>
      </p:sp>
      <p:sp>
        <p:nvSpPr>
          <p:cNvPr id="3" name="Marcador de contenido 2">
            <a:extLst>
              <a:ext uri="{FF2B5EF4-FFF2-40B4-BE49-F238E27FC236}">
                <a16:creationId xmlns:a16="http://schemas.microsoft.com/office/drawing/2014/main" id="{B5B964D9-63B6-4526-A8D3-27E589273DF8}"/>
              </a:ext>
            </a:extLst>
          </p:cNvPr>
          <p:cNvSpPr>
            <a:spLocks noGrp="1"/>
          </p:cNvSpPr>
          <p:nvPr>
            <p:ph idx="1"/>
          </p:nvPr>
        </p:nvSpPr>
        <p:spPr/>
        <p:txBody>
          <a:bodyPr/>
          <a:lstStyle/>
          <a:p>
            <a:r>
              <a:rPr lang="es-ES" dirty="0"/>
              <a:t>La manipulación de cargas, movimientos repetitivos o forzados, posturas extrañas o estáticas, son muy comunes en el sector de la informática, sobre todo en la oficina y en el taller, estar largas horas sentados en la misma posición pueden causar grandes problemas de espalda, para evitarlo, seria necesario fomentar los descansos y estirar de vez en cuando.</a:t>
            </a:r>
          </a:p>
          <a:p>
            <a:r>
              <a:rPr lang="es-ES" dirty="0"/>
              <a:t>La fatiga visual es un problema gravísimo por las personas que pasan mucho tiempo delante de una pantalla, las altas cargas de trabajo constante y una mala organización de trabajo puede ser un problema grave.</a:t>
            </a:r>
          </a:p>
          <a:p>
            <a:r>
              <a:rPr lang="es-ES" dirty="0"/>
              <a:t>Tener una buena iluminación y un buen ambiente de trabajo es muy importante.</a:t>
            </a:r>
          </a:p>
        </p:txBody>
      </p:sp>
    </p:spTree>
    <p:extLst>
      <p:ext uri="{BB962C8B-B14F-4D97-AF65-F5344CB8AC3E}">
        <p14:creationId xmlns:p14="http://schemas.microsoft.com/office/powerpoint/2010/main" val="342285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FD103-1B57-4ACB-9AF8-C64B623B801B}"/>
              </a:ext>
            </a:extLst>
          </p:cNvPr>
          <p:cNvSpPr>
            <a:spLocks noGrp="1"/>
          </p:cNvSpPr>
          <p:nvPr>
            <p:ph type="title"/>
          </p:nvPr>
        </p:nvSpPr>
        <p:spPr/>
        <p:txBody>
          <a:bodyPr/>
          <a:lstStyle/>
          <a:p>
            <a:r>
              <a:rPr lang="es-ES" dirty="0"/>
              <a:t>Protección y cosas a tener en cuenta:</a:t>
            </a:r>
          </a:p>
        </p:txBody>
      </p:sp>
      <p:sp>
        <p:nvSpPr>
          <p:cNvPr id="3" name="Marcador de contenido 2">
            <a:extLst>
              <a:ext uri="{FF2B5EF4-FFF2-40B4-BE49-F238E27FC236}">
                <a16:creationId xmlns:a16="http://schemas.microsoft.com/office/drawing/2014/main" id="{20A011B5-E8AF-43EB-A774-93B26AA043CD}"/>
              </a:ext>
            </a:extLst>
          </p:cNvPr>
          <p:cNvSpPr>
            <a:spLocks noGrp="1"/>
          </p:cNvSpPr>
          <p:nvPr>
            <p:ph idx="1"/>
          </p:nvPr>
        </p:nvSpPr>
        <p:spPr/>
        <p:txBody>
          <a:bodyPr/>
          <a:lstStyle/>
          <a:p>
            <a:r>
              <a:rPr lang="es-ES" dirty="0"/>
              <a:t>Es muy importante tener en cuenta que pasaremos muchísimas horas quietos en la misma postura, ya sea sentado o de pie, esto ocasionara dolores de espalda continuos sino nos cuidamos físicamente.</a:t>
            </a:r>
          </a:p>
          <a:p>
            <a:r>
              <a:rPr lang="es-ES" dirty="0"/>
              <a:t>Tenemos que estar a una separación entre ojos y monitor considerada y aceptable para no sufrir daños derivados de la vista.</a:t>
            </a:r>
          </a:p>
          <a:p>
            <a:r>
              <a:rPr lang="es-ES" dirty="0"/>
              <a:t>Para el taller tener siempre botas de trabajo, guantes de trabajo y pulsera antiestática.</a:t>
            </a:r>
          </a:p>
        </p:txBody>
      </p:sp>
    </p:spTree>
    <p:extLst>
      <p:ext uri="{BB962C8B-B14F-4D97-AF65-F5344CB8AC3E}">
        <p14:creationId xmlns:p14="http://schemas.microsoft.com/office/powerpoint/2010/main" val="362938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E432A3-EB9F-4CAF-9346-73488C44A3CA}"/>
              </a:ext>
            </a:extLst>
          </p:cNvPr>
          <p:cNvSpPr>
            <a:spLocks noGrp="1"/>
          </p:cNvSpPr>
          <p:nvPr>
            <p:ph type="title"/>
          </p:nvPr>
        </p:nvSpPr>
        <p:spPr/>
        <p:txBody>
          <a:bodyPr/>
          <a:lstStyle/>
          <a:p>
            <a:r>
              <a:rPr lang="es-ES" dirty="0"/>
              <a:t>Daños posibles:</a:t>
            </a:r>
          </a:p>
        </p:txBody>
      </p:sp>
      <p:sp>
        <p:nvSpPr>
          <p:cNvPr id="3" name="Marcador de contenido 2">
            <a:extLst>
              <a:ext uri="{FF2B5EF4-FFF2-40B4-BE49-F238E27FC236}">
                <a16:creationId xmlns:a16="http://schemas.microsoft.com/office/drawing/2014/main" id="{76779A01-C985-460D-9F78-5E4F8E04DA05}"/>
              </a:ext>
            </a:extLst>
          </p:cNvPr>
          <p:cNvSpPr>
            <a:spLocks noGrp="1"/>
          </p:cNvSpPr>
          <p:nvPr>
            <p:ph idx="1"/>
          </p:nvPr>
        </p:nvSpPr>
        <p:spPr/>
        <p:txBody>
          <a:bodyPr/>
          <a:lstStyle/>
          <a:p>
            <a:r>
              <a:rPr lang="es-ES" dirty="0"/>
              <a:t>Daños materiales los cuales suelen ser los menos importantes, hacia los ordenadores, equipos o material.</a:t>
            </a:r>
          </a:p>
          <a:p>
            <a:r>
              <a:rPr lang="es-ES" dirty="0"/>
              <a:t>Daño a las personas, posibles caídas, cortes, golpes, cortocircuitos</a:t>
            </a:r>
            <a:r>
              <a:rPr lang="es-ES"/>
              <a:t>, etc.</a:t>
            </a:r>
          </a:p>
        </p:txBody>
      </p:sp>
    </p:spTree>
    <p:extLst>
      <p:ext uri="{BB962C8B-B14F-4D97-AF65-F5344CB8AC3E}">
        <p14:creationId xmlns:p14="http://schemas.microsoft.com/office/powerpoint/2010/main" val="71943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0D136-0FAD-46A7-BBBD-F501605E80E1}"/>
              </a:ext>
            </a:extLst>
          </p:cNvPr>
          <p:cNvSpPr>
            <a:spLocks noGrp="1"/>
          </p:cNvSpPr>
          <p:nvPr>
            <p:ph type="title"/>
          </p:nvPr>
        </p:nvSpPr>
        <p:spPr/>
        <p:txBody>
          <a:bodyPr>
            <a:normAutofit/>
          </a:bodyPr>
          <a:lstStyle/>
          <a:p>
            <a:r>
              <a:rPr lang="es-ES" dirty="0"/>
              <a:t>Bibliografía:</a:t>
            </a:r>
          </a:p>
        </p:txBody>
      </p:sp>
      <p:sp>
        <p:nvSpPr>
          <p:cNvPr id="3" name="Marcador de contenido 2">
            <a:extLst>
              <a:ext uri="{FF2B5EF4-FFF2-40B4-BE49-F238E27FC236}">
                <a16:creationId xmlns:a16="http://schemas.microsoft.com/office/drawing/2014/main" id="{429A957D-86E3-4BF2-B419-954129C6389B}"/>
              </a:ext>
            </a:extLst>
          </p:cNvPr>
          <p:cNvSpPr>
            <a:spLocks noGrp="1"/>
          </p:cNvSpPr>
          <p:nvPr>
            <p:ph idx="1"/>
          </p:nvPr>
        </p:nvSpPr>
        <p:spPr/>
        <p:txBody>
          <a:bodyPr/>
          <a:lstStyle/>
          <a:p>
            <a:r>
              <a:rPr lang="es-ES" dirty="0">
                <a:hlinkClick r:id="rId2"/>
              </a:rPr>
              <a:t>http://www.aratecnia.es/seguridad-informatica/</a:t>
            </a:r>
            <a:endParaRPr lang="es-ES" dirty="0"/>
          </a:p>
          <a:p>
            <a:r>
              <a:rPr lang="es-ES" dirty="0">
                <a:hlinkClick r:id="rId3"/>
              </a:rPr>
              <a:t>http://seguridadinformatica-umex.blogspot.com/p/1.html</a:t>
            </a:r>
            <a:endParaRPr lang="es-ES" dirty="0"/>
          </a:p>
          <a:p>
            <a:endParaRPr lang="es-ES" dirty="0"/>
          </a:p>
        </p:txBody>
      </p:sp>
    </p:spTree>
    <p:extLst>
      <p:ext uri="{BB962C8B-B14F-4D97-AF65-F5344CB8AC3E}">
        <p14:creationId xmlns:p14="http://schemas.microsoft.com/office/powerpoint/2010/main" val="1019661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741"/>
      </a:dk2>
      <a:lt2>
        <a:srgbClr val="E8E7E2"/>
      </a:lt2>
      <a:accent1>
        <a:srgbClr val="8995D3"/>
      </a:accent1>
      <a:accent2>
        <a:srgbClr val="6FA3C9"/>
      </a:accent2>
      <a:accent3>
        <a:srgbClr val="71ADAD"/>
      </a:accent3>
      <a:accent4>
        <a:srgbClr val="63B493"/>
      </a:accent4>
      <a:accent5>
        <a:srgbClr val="6EB37A"/>
      </a:accent5>
      <a:accent6>
        <a:srgbClr val="76B363"/>
      </a:accent6>
      <a:hlink>
        <a:srgbClr val="8C8355"/>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28</TotalTime>
  <Words>592</Words>
  <Application>Microsoft Office PowerPoint</Application>
  <PresentationFormat>Panorámica</PresentationFormat>
  <Paragraphs>31</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Garamond</vt:lpstr>
      <vt:lpstr>Goudy Old Style</vt:lpstr>
      <vt:lpstr>SavonVTI</vt:lpstr>
      <vt:lpstr>Medidas de prevención y protección</vt:lpstr>
      <vt:lpstr>Tipos de factores de riesgo laboral:</vt:lpstr>
      <vt:lpstr>Condiciones de seguridad:</vt:lpstr>
      <vt:lpstr>Condiciones medioambientales:</vt:lpstr>
      <vt:lpstr>Condiciones ergonómicas y psicosociales:</vt:lpstr>
      <vt:lpstr>Protección y cosas a tener en cuenta:</vt:lpstr>
      <vt:lpstr>Daños posibles: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Medidas de prevención y protección</dc:title>
  <dc:creator>aaroncanameromochales@gmail.com</dc:creator>
  <cp:lastModifiedBy>aaroncanameromochales@gmail.com</cp:lastModifiedBy>
  <cp:revision>24</cp:revision>
  <dcterms:created xsi:type="dcterms:W3CDTF">2020-05-28T09:43:15Z</dcterms:created>
  <dcterms:modified xsi:type="dcterms:W3CDTF">2020-05-28T10:11:17Z</dcterms:modified>
</cp:coreProperties>
</file>