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svg"/><Relationship Id="rId5" Type="http://schemas.openxmlformats.org/officeDocument/2006/relationships/image" Target="../media/image15.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9.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10.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svg"/><Relationship Id="rId5" Type="http://schemas.openxmlformats.org/officeDocument/2006/relationships/image" Target="../media/image15.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9.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10.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F4F9F1-7C2B-481B-B158-8E78D5B77C5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9949C2E-BDCC-4012-B032-D7AD4E610F07}">
      <dgm:prSet/>
      <dgm:spPr/>
      <dgm:t>
        <a:bodyPr/>
        <a:lstStyle/>
        <a:p>
          <a:r>
            <a:rPr lang="es-ES" dirty="0">
              <a:latin typeface="Mongolian Baiti" panose="03000500000000000000" pitchFamily="66" charset="0"/>
              <a:cs typeface="Mongolian Baiti" panose="03000500000000000000" pitchFamily="66" charset="0"/>
            </a:rPr>
            <a:t>Los contratos formativos son aquellos en los que se da un componente formativo que mejora la competencia profesional del trabajador contratado.</a:t>
          </a:r>
          <a:endParaRPr lang="en-US" dirty="0">
            <a:latin typeface="Mongolian Baiti" panose="03000500000000000000" pitchFamily="66" charset="0"/>
            <a:cs typeface="Mongolian Baiti" panose="03000500000000000000" pitchFamily="66" charset="0"/>
          </a:endParaRPr>
        </a:p>
      </dgm:t>
    </dgm:pt>
    <dgm:pt modelId="{5723B24D-5D16-4857-ACC4-0A3C13BD9851}" type="parTrans" cxnId="{8CB51644-DBEA-441D-AE32-EEC70BFF2B44}">
      <dgm:prSet/>
      <dgm:spPr/>
      <dgm:t>
        <a:bodyPr/>
        <a:lstStyle/>
        <a:p>
          <a:endParaRPr lang="en-US"/>
        </a:p>
      </dgm:t>
    </dgm:pt>
    <dgm:pt modelId="{D6C8E8F8-2B5B-4434-AF27-F0C17FFA82BB}" type="sibTrans" cxnId="{8CB51644-DBEA-441D-AE32-EEC70BFF2B44}">
      <dgm:prSet/>
      <dgm:spPr/>
      <dgm:t>
        <a:bodyPr/>
        <a:lstStyle/>
        <a:p>
          <a:endParaRPr lang="en-US"/>
        </a:p>
      </dgm:t>
    </dgm:pt>
    <dgm:pt modelId="{9B59A9E5-39D3-49B6-B6EF-56F03B8AAFA4}">
      <dgm:prSet/>
      <dgm:spPr/>
      <dgm:t>
        <a:bodyPr/>
        <a:lstStyle/>
        <a:p>
          <a:r>
            <a:rPr lang="es-ES" dirty="0">
              <a:latin typeface="Mongolian Baiti" panose="03000500000000000000" pitchFamily="66" charset="0"/>
              <a:cs typeface="Mongolian Baiti" panose="03000500000000000000" pitchFamily="66" charset="0"/>
            </a:rPr>
            <a:t>Dentro de contratos formativos tenemos dos, contrato de formación y contrato en prácticas.</a:t>
          </a:r>
          <a:endParaRPr lang="en-US" dirty="0">
            <a:latin typeface="Mongolian Baiti" panose="03000500000000000000" pitchFamily="66" charset="0"/>
            <a:cs typeface="Mongolian Baiti" panose="03000500000000000000" pitchFamily="66" charset="0"/>
          </a:endParaRPr>
        </a:p>
      </dgm:t>
    </dgm:pt>
    <dgm:pt modelId="{CA131FA2-27EF-4579-8734-2911BC8119BA}" type="parTrans" cxnId="{5E3494BF-C650-466E-82C4-21CE15ECA17B}">
      <dgm:prSet/>
      <dgm:spPr/>
      <dgm:t>
        <a:bodyPr/>
        <a:lstStyle/>
        <a:p>
          <a:endParaRPr lang="en-US"/>
        </a:p>
      </dgm:t>
    </dgm:pt>
    <dgm:pt modelId="{A41599BA-3467-4AF1-A726-7CA1D6FF87B7}" type="sibTrans" cxnId="{5E3494BF-C650-466E-82C4-21CE15ECA17B}">
      <dgm:prSet/>
      <dgm:spPr/>
      <dgm:t>
        <a:bodyPr/>
        <a:lstStyle/>
        <a:p>
          <a:endParaRPr lang="en-US"/>
        </a:p>
      </dgm:t>
    </dgm:pt>
    <dgm:pt modelId="{A83EB087-C529-41CD-AF00-7643607112C7}" type="pres">
      <dgm:prSet presAssocID="{74F4F9F1-7C2B-481B-B158-8E78D5B77C53}" presName="hierChild1" presStyleCnt="0">
        <dgm:presLayoutVars>
          <dgm:chPref val="1"/>
          <dgm:dir/>
          <dgm:animOne val="branch"/>
          <dgm:animLvl val="lvl"/>
          <dgm:resizeHandles/>
        </dgm:presLayoutVars>
      </dgm:prSet>
      <dgm:spPr/>
    </dgm:pt>
    <dgm:pt modelId="{56C24674-94FC-415E-B4BD-8CC8AB2F6EAD}" type="pres">
      <dgm:prSet presAssocID="{39949C2E-BDCC-4012-B032-D7AD4E610F07}" presName="hierRoot1" presStyleCnt="0"/>
      <dgm:spPr/>
    </dgm:pt>
    <dgm:pt modelId="{373CC658-768D-43F9-AC2F-4D0095740C90}" type="pres">
      <dgm:prSet presAssocID="{39949C2E-BDCC-4012-B032-D7AD4E610F07}" presName="composite" presStyleCnt="0"/>
      <dgm:spPr/>
    </dgm:pt>
    <dgm:pt modelId="{7200095C-EE8C-4BEB-875E-6FBD3AC7445B}" type="pres">
      <dgm:prSet presAssocID="{39949C2E-BDCC-4012-B032-D7AD4E610F07}" presName="background" presStyleLbl="node0" presStyleIdx="0" presStyleCnt="2"/>
      <dgm:spPr/>
    </dgm:pt>
    <dgm:pt modelId="{E9802051-C6E5-4D50-83E4-F74BDC41533C}" type="pres">
      <dgm:prSet presAssocID="{39949C2E-BDCC-4012-B032-D7AD4E610F07}" presName="text" presStyleLbl="fgAcc0" presStyleIdx="0" presStyleCnt="2">
        <dgm:presLayoutVars>
          <dgm:chPref val="3"/>
        </dgm:presLayoutVars>
      </dgm:prSet>
      <dgm:spPr/>
    </dgm:pt>
    <dgm:pt modelId="{10BD5817-5002-4A25-8949-C6F74B30D287}" type="pres">
      <dgm:prSet presAssocID="{39949C2E-BDCC-4012-B032-D7AD4E610F07}" presName="hierChild2" presStyleCnt="0"/>
      <dgm:spPr/>
    </dgm:pt>
    <dgm:pt modelId="{8380F678-2004-4F9F-97BB-62D907C9BBC5}" type="pres">
      <dgm:prSet presAssocID="{9B59A9E5-39D3-49B6-B6EF-56F03B8AAFA4}" presName="hierRoot1" presStyleCnt="0"/>
      <dgm:spPr/>
    </dgm:pt>
    <dgm:pt modelId="{7A7D8A8D-E1AD-4062-AF9F-59B69BCB86CA}" type="pres">
      <dgm:prSet presAssocID="{9B59A9E5-39D3-49B6-B6EF-56F03B8AAFA4}" presName="composite" presStyleCnt="0"/>
      <dgm:spPr/>
    </dgm:pt>
    <dgm:pt modelId="{8A10D987-353D-4F39-A002-3E013B397B09}" type="pres">
      <dgm:prSet presAssocID="{9B59A9E5-39D3-49B6-B6EF-56F03B8AAFA4}" presName="background" presStyleLbl="node0" presStyleIdx="1" presStyleCnt="2"/>
      <dgm:spPr/>
    </dgm:pt>
    <dgm:pt modelId="{E28A9B3D-D7CF-4FAE-8B3D-4313B43A77C3}" type="pres">
      <dgm:prSet presAssocID="{9B59A9E5-39D3-49B6-B6EF-56F03B8AAFA4}" presName="text" presStyleLbl="fgAcc0" presStyleIdx="1" presStyleCnt="2">
        <dgm:presLayoutVars>
          <dgm:chPref val="3"/>
        </dgm:presLayoutVars>
      </dgm:prSet>
      <dgm:spPr/>
    </dgm:pt>
    <dgm:pt modelId="{BB4DBCC5-733C-4E73-8B0F-2CC29D335319}" type="pres">
      <dgm:prSet presAssocID="{9B59A9E5-39D3-49B6-B6EF-56F03B8AAFA4}" presName="hierChild2" presStyleCnt="0"/>
      <dgm:spPr/>
    </dgm:pt>
  </dgm:ptLst>
  <dgm:cxnLst>
    <dgm:cxn modelId="{8CB51644-DBEA-441D-AE32-EEC70BFF2B44}" srcId="{74F4F9F1-7C2B-481B-B158-8E78D5B77C53}" destId="{39949C2E-BDCC-4012-B032-D7AD4E610F07}" srcOrd="0" destOrd="0" parTransId="{5723B24D-5D16-4857-ACC4-0A3C13BD9851}" sibTransId="{D6C8E8F8-2B5B-4434-AF27-F0C17FFA82BB}"/>
    <dgm:cxn modelId="{D413F0BC-CFF5-441A-A85D-44240F6FB0DB}" type="presOf" srcId="{39949C2E-BDCC-4012-B032-D7AD4E610F07}" destId="{E9802051-C6E5-4D50-83E4-F74BDC41533C}" srcOrd="0" destOrd="0" presId="urn:microsoft.com/office/officeart/2005/8/layout/hierarchy1"/>
    <dgm:cxn modelId="{5E3494BF-C650-466E-82C4-21CE15ECA17B}" srcId="{74F4F9F1-7C2B-481B-B158-8E78D5B77C53}" destId="{9B59A9E5-39D3-49B6-B6EF-56F03B8AAFA4}" srcOrd="1" destOrd="0" parTransId="{CA131FA2-27EF-4579-8734-2911BC8119BA}" sibTransId="{A41599BA-3467-4AF1-A726-7CA1D6FF87B7}"/>
    <dgm:cxn modelId="{FD4037C9-2AA5-4B66-963D-0BFB401C45C5}" type="presOf" srcId="{74F4F9F1-7C2B-481B-B158-8E78D5B77C53}" destId="{A83EB087-C529-41CD-AF00-7643607112C7}" srcOrd="0" destOrd="0" presId="urn:microsoft.com/office/officeart/2005/8/layout/hierarchy1"/>
    <dgm:cxn modelId="{F81867E1-06FE-470A-B5E7-F3F86193AC4D}" type="presOf" srcId="{9B59A9E5-39D3-49B6-B6EF-56F03B8AAFA4}" destId="{E28A9B3D-D7CF-4FAE-8B3D-4313B43A77C3}" srcOrd="0" destOrd="0" presId="urn:microsoft.com/office/officeart/2005/8/layout/hierarchy1"/>
    <dgm:cxn modelId="{B704C4EE-9873-4997-9B8B-5640446AF8C1}" type="presParOf" srcId="{A83EB087-C529-41CD-AF00-7643607112C7}" destId="{56C24674-94FC-415E-B4BD-8CC8AB2F6EAD}" srcOrd="0" destOrd="0" presId="urn:microsoft.com/office/officeart/2005/8/layout/hierarchy1"/>
    <dgm:cxn modelId="{530C31ED-0C51-4AF6-908B-47012F696FD3}" type="presParOf" srcId="{56C24674-94FC-415E-B4BD-8CC8AB2F6EAD}" destId="{373CC658-768D-43F9-AC2F-4D0095740C90}" srcOrd="0" destOrd="0" presId="urn:microsoft.com/office/officeart/2005/8/layout/hierarchy1"/>
    <dgm:cxn modelId="{C2A8EFDD-C70B-4854-82B5-9A64B3F21977}" type="presParOf" srcId="{373CC658-768D-43F9-AC2F-4D0095740C90}" destId="{7200095C-EE8C-4BEB-875E-6FBD3AC7445B}" srcOrd="0" destOrd="0" presId="urn:microsoft.com/office/officeart/2005/8/layout/hierarchy1"/>
    <dgm:cxn modelId="{EBBE0EF7-0CC8-453E-8064-0345626D15CE}" type="presParOf" srcId="{373CC658-768D-43F9-AC2F-4D0095740C90}" destId="{E9802051-C6E5-4D50-83E4-F74BDC41533C}" srcOrd="1" destOrd="0" presId="urn:microsoft.com/office/officeart/2005/8/layout/hierarchy1"/>
    <dgm:cxn modelId="{179FB10B-8248-4608-87BD-6A65460286CF}" type="presParOf" srcId="{56C24674-94FC-415E-B4BD-8CC8AB2F6EAD}" destId="{10BD5817-5002-4A25-8949-C6F74B30D287}" srcOrd="1" destOrd="0" presId="urn:microsoft.com/office/officeart/2005/8/layout/hierarchy1"/>
    <dgm:cxn modelId="{E8BD1315-BB4F-4C69-8524-D9B153EEB9D7}" type="presParOf" srcId="{A83EB087-C529-41CD-AF00-7643607112C7}" destId="{8380F678-2004-4F9F-97BB-62D907C9BBC5}" srcOrd="1" destOrd="0" presId="urn:microsoft.com/office/officeart/2005/8/layout/hierarchy1"/>
    <dgm:cxn modelId="{3EFCCB28-FF94-4EDB-86C5-D4637ADEA0CD}" type="presParOf" srcId="{8380F678-2004-4F9F-97BB-62D907C9BBC5}" destId="{7A7D8A8D-E1AD-4062-AF9F-59B69BCB86CA}" srcOrd="0" destOrd="0" presId="urn:microsoft.com/office/officeart/2005/8/layout/hierarchy1"/>
    <dgm:cxn modelId="{71FB8BF3-7516-45DB-856A-E6A9B3506230}" type="presParOf" srcId="{7A7D8A8D-E1AD-4062-AF9F-59B69BCB86CA}" destId="{8A10D987-353D-4F39-A002-3E013B397B09}" srcOrd="0" destOrd="0" presId="urn:microsoft.com/office/officeart/2005/8/layout/hierarchy1"/>
    <dgm:cxn modelId="{CFE55E67-A290-4B61-967E-DABE1391BEDF}" type="presParOf" srcId="{7A7D8A8D-E1AD-4062-AF9F-59B69BCB86CA}" destId="{E28A9B3D-D7CF-4FAE-8B3D-4313B43A77C3}" srcOrd="1" destOrd="0" presId="urn:microsoft.com/office/officeart/2005/8/layout/hierarchy1"/>
    <dgm:cxn modelId="{9745EF50-9D84-4181-9A60-69299BD26C55}" type="presParOf" srcId="{8380F678-2004-4F9F-97BB-62D907C9BBC5}" destId="{BB4DBCC5-733C-4E73-8B0F-2CC29D33531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AE51F-6C06-4CF8-9BAD-9E392AFDEA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47A2B3-8200-446F-B13D-93120A7C0EF4}">
      <dgm:prSet/>
      <dgm:spPr/>
      <dgm:t>
        <a:bodyPr/>
        <a:lstStyle/>
        <a:p>
          <a:r>
            <a:rPr lang="es-ES" dirty="0">
              <a:latin typeface="Mongolian Baiti" panose="03000500000000000000" pitchFamily="66" charset="0"/>
              <a:cs typeface="Mongolian Baiti" panose="03000500000000000000" pitchFamily="66" charset="0"/>
            </a:rPr>
            <a:t>Sus requisitos principales son tener entre 16 y 25 años, excepto cuando sea discapacitado en ese caso no habrá límite de edad.</a:t>
          </a:r>
          <a:endParaRPr lang="en-US" dirty="0">
            <a:latin typeface="Mongolian Baiti" panose="03000500000000000000" pitchFamily="66" charset="0"/>
            <a:cs typeface="Mongolian Baiti" panose="03000500000000000000" pitchFamily="66" charset="0"/>
          </a:endParaRPr>
        </a:p>
      </dgm:t>
    </dgm:pt>
    <dgm:pt modelId="{02821F05-EE88-4CC3-AC3E-E3AF5407943D}" type="parTrans" cxnId="{9C6067C8-088F-4A70-9012-2B2841750095}">
      <dgm:prSet/>
      <dgm:spPr/>
      <dgm:t>
        <a:bodyPr/>
        <a:lstStyle/>
        <a:p>
          <a:endParaRPr lang="en-US"/>
        </a:p>
      </dgm:t>
    </dgm:pt>
    <dgm:pt modelId="{30FADC72-E706-48E3-867A-FBD20F0C47B6}" type="sibTrans" cxnId="{9C6067C8-088F-4A70-9012-2B2841750095}">
      <dgm:prSet/>
      <dgm:spPr/>
      <dgm:t>
        <a:bodyPr/>
        <a:lstStyle/>
        <a:p>
          <a:endParaRPr lang="en-US"/>
        </a:p>
      </dgm:t>
    </dgm:pt>
    <dgm:pt modelId="{E2907FE8-7754-4BF5-A048-C67DF1AFD3E1}">
      <dgm:prSet/>
      <dgm:spPr/>
      <dgm:t>
        <a:bodyPr/>
        <a:lstStyle/>
        <a:p>
          <a:r>
            <a:rPr lang="es-ES" dirty="0">
              <a:latin typeface="Mongolian Baiti" panose="03000500000000000000" pitchFamily="66" charset="0"/>
              <a:cs typeface="Mongolian Baiti" panose="03000500000000000000" pitchFamily="66" charset="0"/>
            </a:rPr>
            <a:t>No debe tener un título de </a:t>
          </a:r>
          <a:r>
            <a:rPr lang="es-ES" dirty="0" err="1">
              <a:latin typeface="Mongolian Baiti" panose="03000500000000000000" pitchFamily="66" charset="0"/>
              <a:cs typeface="Mongolian Baiti" panose="03000500000000000000" pitchFamily="66" charset="0"/>
            </a:rPr>
            <a:t>fp</a:t>
          </a:r>
          <a:r>
            <a:rPr lang="es-ES" dirty="0">
              <a:latin typeface="Mongolian Baiti" panose="03000500000000000000" pitchFamily="66" charset="0"/>
              <a:cs typeface="Mongolian Baiti" panose="03000500000000000000" pitchFamily="66" charset="0"/>
            </a:rPr>
            <a:t> o universitario, ni certificado de profesionalidad para ese puesto de trabajo.</a:t>
          </a:r>
          <a:endParaRPr lang="en-US" dirty="0">
            <a:latin typeface="Mongolian Baiti" panose="03000500000000000000" pitchFamily="66" charset="0"/>
            <a:cs typeface="Mongolian Baiti" panose="03000500000000000000" pitchFamily="66" charset="0"/>
          </a:endParaRPr>
        </a:p>
      </dgm:t>
    </dgm:pt>
    <dgm:pt modelId="{A165543E-1D32-4CD8-89E0-51903ED9BD86}" type="parTrans" cxnId="{C9F559B2-3BA9-4648-B247-7252EF40B569}">
      <dgm:prSet/>
      <dgm:spPr/>
      <dgm:t>
        <a:bodyPr/>
        <a:lstStyle/>
        <a:p>
          <a:endParaRPr lang="en-US"/>
        </a:p>
      </dgm:t>
    </dgm:pt>
    <dgm:pt modelId="{0086F1A2-E21B-44A1-A376-800466541874}" type="sibTrans" cxnId="{C9F559B2-3BA9-4648-B247-7252EF40B569}">
      <dgm:prSet/>
      <dgm:spPr/>
      <dgm:t>
        <a:bodyPr/>
        <a:lstStyle/>
        <a:p>
          <a:endParaRPr lang="en-US"/>
        </a:p>
      </dgm:t>
    </dgm:pt>
    <dgm:pt modelId="{5765D220-3CDA-4623-8669-75A99EDDAD1E}">
      <dgm:prSet/>
      <dgm:spPr/>
      <dgm:t>
        <a:bodyPr/>
        <a:lstStyle/>
        <a:p>
          <a:r>
            <a:rPr lang="es-ES" dirty="0">
              <a:latin typeface="Mongolian Baiti" panose="03000500000000000000" pitchFamily="66" charset="0"/>
              <a:cs typeface="Mongolian Baiti" panose="03000500000000000000" pitchFamily="66" charset="0"/>
            </a:rPr>
            <a:t>Tampoco debe haber trabajo en ese puesto de trabajo en la misma empresa más de 12 meses.</a:t>
          </a:r>
          <a:endParaRPr lang="en-US" dirty="0">
            <a:latin typeface="Mongolian Baiti" panose="03000500000000000000" pitchFamily="66" charset="0"/>
            <a:cs typeface="Mongolian Baiti" panose="03000500000000000000" pitchFamily="66" charset="0"/>
          </a:endParaRPr>
        </a:p>
      </dgm:t>
    </dgm:pt>
    <dgm:pt modelId="{572BF526-53D8-4B62-986B-31926110D4E6}" type="parTrans" cxnId="{AD33CDDD-C501-4903-93BC-8BC77F909C40}">
      <dgm:prSet/>
      <dgm:spPr/>
      <dgm:t>
        <a:bodyPr/>
        <a:lstStyle/>
        <a:p>
          <a:endParaRPr lang="en-US"/>
        </a:p>
      </dgm:t>
    </dgm:pt>
    <dgm:pt modelId="{D178E53E-A76C-48A1-92D5-417F98CADC59}" type="sibTrans" cxnId="{AD33CDDD-C501-4903-93BC-8BC77F909C40}">
      <dgm:prSet/>
      <dgm:spPr/>
      <dgm:t>
        <a:bodyPr/>
        <a:lstStyle/>
        <a:p>
          <a:endParaRPr lang="en-US"/>
        </a:p>
      </dgm:t>
    </dgm:pt>
    <dgm:pt modelId="{0B0F5138-81F9-4DBA-A65C-8FFBC1AF2F08}" type="pres">
      <dgm:prSet presAssocID="{7E8AE51F-6C06-4CF8-9BAD-9E392AFDEAB7}" presName="root" presStyleCnt="0">
        <dgm:presLayoutVars>
          <dgm:dir/>
          <dgm:resizeHandles val="exact"/>
        </dgm:presLayoutVars>
      </dgm:prSet>
      <dgm:spPr/>
    </dgm:pt>
    <dgm:pt modelId="{F2D4D3F8-61EF-4DA6-BA7C-51637ED46A9A}" type="pres">
      <dgm:prSet presAssocID="{5947A2B3-8200-446F-B13D-93120A7C0EF4}" presName="compNode" presStyleCnt="0"/>
      <dgm:spPr/>
    </dgm:pt>
    <dgm:pt modelId="{197C3992-E6E5-4289-8A05-E998E42D2B93}" type="pres">
      <dgm:prSet presAssocID="{5947A2B3-8200-446F-B13D-93120A7C0EF4}" presName="bgRect" presStyleLbl="bgShp" presStyleIdx="0" presStyleCnt="3"/>
      <dgm:spPr/>
    </dgm:pt>
    <dgm:pt modelId="{4BD0CB27-7BD0-4166-9E3E-AABA20D04FB7}" type="pres">
      <dgm:prSet presAssocID="{5947A2B3-8200-446F-B13D-93120A7C0E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58416544-D643-4052-9E45-9B5C7E17722B}" type="pres">
      <dgm:prSet presAssocID="{5947A2B3-8200-446F-B13D-93120A7C0EF4}" presName="spaceRect" presStyleCnt="0"/>
      <dgm:spPr/>
    </dgm:pt>
    <dgm:pt modelId="{4D41EACB-D4B4-4D6D-B36B-E486E7F88152}" type="pres">
      <dgm:prSet presAssocID="{5947A2B3-8200-446F-B13D-93120A7C0EF4}" presName="parTx" presStyleLbl="revTx" presStyleIdx="0" presStyleCnt="3">
        <dgm:presLayoutVars>
          <dgm:chMax val="0"/>
          <dgm:chPref val="0"/>
        </dgm:presLayoutVars>
      </dgm:prSet>
      <dgm:spPr/>
    </dgm:pt>
    <dgm:pt modelId="{B819ED5C-D40E-44C6-8D67-C1624FD4FBCF}" type="pres">
      <dgm:prSet presAssocID="{30FADC72-E706-48E3-867A-FBD20F0C47B6}" presName="sibTrans" presStyleCnt="0"/>
      <dgm:spPr/>
    </dgm:pt>
    <dgm:pt modelId="{09F41BAB-5A4E-4DAA-92CC-3899E96C503F}" type="pres">
      <dgm:prSet presAssocID="{E2907FE8-7754-4BF5-A048-C67DF1AFD3E1}" presName="compNode" presStyleCnt="0"/>
      <dgm:spPr/>
    </dgm:pt>
    <dgm:pt modelId="{DE32F4AE-D3CE-4C28-AE19-22B6EF21BDC0}" type="pres">
      <dgm:prSet presAssocID="{E2907FE8-7754-4BF5-A048-C67DF1AFD3E1}" presName="bgRect" presStyleLbl="bgShp" presStyleIdx="1" presStyleCnt="3"/>
      <dgm:spPr/>
    </dgm:pt>
    <dgm:pt modelId="{CC3F857E-8B6C-48D3-AB6A-51F64A3F64F4}" type="pres">
      <dgm:prSet presAssocID="{E2907FE8-7754-4BF5-A048-C67DF1AFD3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D0DDA00A-C6B3-41EB-BC02-1C0FFAEEB748}" type="pres">
      <dgm:prSet presAssocID="{E2907FE8-7754-4BF5-A048-C67DF1AFD3E1}" presName="spaceRect" presStyleCnt="0"/>
      <dgm:spPr/>
    </dgm:pt>
    <dgm:pt modelId="{7C4BD7AA-EE9D-4E13-ABBC-F71B1EA58049}" type="pres">
      <dgm:prSet presAssocID="{E2907FE8-7754-4BF5-A048-C67DF1AFD3E1}" presName="parTx" presStyleLbl="revTx" presStyleIdx="1" presStyleCnt="3">
        <dgm:presLayoutVars>
          <dgm:chMax val="0"/>
          <dgm:chPref val="0"/>
        </dgm:presLayoutVars>
      </dgm:prSet>
      <dgm:spPr/>
    </dgm:pt>
    <dgm:pt modelId="{BFE66292-3A0B-4BB7-8FF5-5B131EC05DFD}" type="pres">
      <dgm:prSet presAssocID="{0086F1A2-E21B-44A1-A376-800466541874}" presName="sibTrans" presStyleCnt="0"/>
      <dgm:spPr/>
    </dgm:pt>
    <dgm:pt modelId="{660382D6-7161-4F28-9B7A-C38F4152474C}" type="pres">
      <dgm:prSet presAssocID="{5765D220-3CDA-4623-8669-75A99EDDAD1E}" presName="compNode" presStyleCnt="0"/>
      <dgm:spPr/>
    </dgm:pt>
    <dgm:pt modelId="{7BFE5D95-B0ED-4D80-B8E9-91EF0BCF4997}" type="pres">
      <dgm:prSet presAssocID="{5765D220-3CDA-4623-8669-75A99EDDAD1E}" presName="bgRect" presStyleLbl="bgShp" presStyleIdx="2" presStyleCnt="3"/>
      <dgm:spPr/>
    </dgm:pt>
    <dgm:pt modelId="{D8645291-C73C-4852-92D0-AB0A8E5FD9C1}" type="pres">
      <dgm:prSet presAssocID="{5765D220-3CDA-4623-8669-75A99EDDAD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633437BF-066A-4336-9153-168B8D1C81C9}" type="pres">
      <dgm:prSet presAssocID="{5765D220-3CDA-4623-8669-75A99EDDAD1E}" presName="spaceRect" presStyleCnt="0"/>
      <dgm:spPr/>
    </dgm:pt>
    <dgm:pt modelId="{7CD5BDDC-6B76-4556-834A-419576130E0A}" type="pres">
      <dgm:prSet presAssocID="{5765D220-3CDA-4623-8669-75A99EDDAD1E}" presName="parTx" presStyleLbl="revTx" presStyleIdx="2" presStyleCnt="3">
        <dgm:presLayoutVars>
          <dgm:chMax val="0"/>
          <dgm:chPref val="0"/>
        </dgm:presLayoutVars>
      </dgm:prSet>
      <dgm:spPr/>
    </dgm:pt>
  </dgm:ptLst>
  <dgm:cxnLst>
    <dgm:cxn modelId="{5D086494-FA3E-471C-B7E8-0E7145EB7790}" type="presOf" srcId="{E2907FE8-7754-4BF5-A048-C67DF1AFD3E1}" destId="{7C4BD7AA-EE9D-4E13-ABBC-F71B1EA58049}" srcOrd="0" destOrd="0" presId="urn:microsoft.com/office/officeart/2018/2/layout/IconVerticalSolidList"/>
    <dgm:cxn modelId="{D50ED8A9-56C9-4E62-AEF9-AB71983009F3}" type="presOf" srcId="{5947A2B3-8200-446F-B13D-93120A7C0EF4}" destId="{4D41EACB-D4B4-4D6D-B36B-E486E7F88152}" srcOrd="0" destOrd="0" presId="urn:microsoft.com/office/officeart/2018/2/layout/IconVerticalSolidList"/>
    <dgm:cxn modelId="{29A4FFAF-BB68-4BE6-9166-7BBFEAF75EB5}" type="presOf" srcId="{7E8AE51F-6C06-4CF8-9BAD-9E392AFDEAB7}" destId="{0B0F5138-81F9-4DBA-A65C-8FFBC1AF2F08}" srcOrd="0" destOrd="0" presId="urn:microsoft.com/office/officeart/2018/2/layout/IconVerticalSolidList"/>
    <dgm:cxn modelId="{C9F559B2-3BA9-4648-B247-7252EF40B569}" srcId="{7E8AE51F-6C06-4CF8-9BAD-9E392AFDEAB7}" destId="{E2907FE8-7754-4BF5-A048-C67DF1AFD3E1}" srcOrd="1" destOrd="0" parTransId="{A165543E-1D32-4CD8-89E0-51903ED9BD86}" sibTransId="{0086F1A2-E21B-44A1-A376-800466541874}"/>
    <dgm:cxn modelId="{FADB8EC7-CAB8-401D-B4E4-78AEA55D873A}" type="presOf" srcId="{5765D220-3CDA-4623-8669-75A99EDDAD1E}" destId="{7CD5BDDC-6B76-4556-834A-419576130E0A}" srcOrd="0" destOrd="0" presId="urn:microsoft.com/office/officeart/2018/2/layout/IconVerticalSolidList"/>
    <dgm:cxn modelId="{9C6067C8-088F-4A70-9012-2B2841750095}" srcId="{7E8AE51F-6C06-4CF8-9BAD-9E392AFDEAB7}" destId="{5947A2B3-8200-446F-B13D-93120A7C0EF4}" srcOrd="0" destOrd="0" parTransId="{02821F05-EE88-4CC3-AC3E-E3AF5407943D}" sibTransId="{30FADC72-E706-48E3-867A-FBD20F0C47B6}"/>
    <dgm:cxn modelId="{AD33CDDD-C501-4903-93BC-8BC77F909C40}" srcId="{7E8AE51F-6C06-4CF8-9BAD-9E392AFDEAB7}" destId="{5765D220-3CDA-4623-8669-75A99EDDAD1E}" srcOrd="2" destOrd="0" parTransId="{572BF526-53D8-4B62-986B-31926110D4E6}" sibTransId="{D178E53E-A76C-48A1-92D5-417F98CADC59}"/>
    <dgm:cxn modelId="{15169E78-90A9-45BE-9DA3-14F5159D2115}" type="presParOf" srcId="{0B0F5138-81F9-4DBA-A65C-8FFBC1AF2F08}" destId="{F2D4D3F8-61EF-4DA6-BA7C-51637ED46A9A}" srcOrd="0" destOrd="0" presId="urn:microsoft.com/office/officeart/2018/2/layout/IconVerticalSolidList"/>
    <dgm:cxn modelId="{5EAC0ED0-E923-4DA7-BC82-41050201C694}" type="presParOf" srcId="{F2D4D3F8-61EF-4DA6-BA7C-51637ED46A9A}" destId="{197C3992-E6E5-4289-8A05-E998E42D2B93}" srcOrd="0" destOrd="0" presId="urn:microsoft.com/office/officeart/2018/2/layout/IconVerticalSolidList"/>
    <dgm:cxn modelId="{9F9D1FE4-8745-481D-9777-68AB3902D2B9}" type="presParOf" srcId="{F2D4D3F8-61EF-4DA6-BA7C-51637ED46A9A}" destId="{4BD0CB27-7BD0-4166-9E3E-AABA20D04FB7}" srcOrd="1" destOrd="0" presId="urn:microsoft.com/office/officeart/2018/2/layout/IconVerticalSolidList"/>
    <dgm:cxn modelId="{F21CA5B5-722E-4F58-B175-AF1B63588BB6}" type="presParOf" srcId="{F2D4D3F8-61EF-4DA6-BA7C-51637ED46A9A}" destId="{58416544-D643-4052-9E45-9B5C7E17722B}" srcOrd="2" destOrd="0" presId="urn:microsoft.com/office/officeart/2018/2/layout/IconVerticalSolidList"/>
    <dgm:cxn modelId="{A34CD652-0ADB-4C36-853E-106A2B0FCA44}" type="presParOf" srcId="{F2D4D3F8-61EF-4DA6-BA7C-51637ED46A9A}" destId="{4D41EACB-D4B4-4D6D-B36B-E486E7F88152}" srcOrd="3" destOrd="0" presId="urn:microsoft.com/office/officeart/2018/2/layout/IconVerticalSolidList"/>
    <dgm:cxn modelId="{CE08EB30-1CF9-436A-AB96-65EA646C3941}" type="presParOf" srcId="{0B0F5138-81F9-4DBA-A65C-8FFBC1AF2F08}" destId="{B819ED5C-D40E-44C6-8D67-C1624FD4FBCF}" srcOrd="1" destOrd="0" presId="urn:microsoft.com/office/officeart/2018/2/layout/IconVerticalSolidList"/>
    <dgm:cxn modelId="{CBF991F2-BBC4-4907-8B35-FA3D9FE33E81}" type="presParOf" srcId="{0B0F5138-81F9-4DBA-A65C-8FFBC1AF2F08}" destId="{09F41BAB-5A4E-4DAA-92CC-3899E96C503F}" srcOrd="2" destOrd="0" presId="urn:microsoft.com/office/officeart/2018/2/layout/IconVerticalSolidList"/>
    <dgm:cxn modelId="{9D393A3D-5AB0-4F3F-BA9C-7A40FD0F353D}" type="presParOf" srcId="{09F41BAB-5A4E-4DAA-92CC-3899E96C503F}" destId="{DE32F4AE-D3CE-4C28-AE19-22B6EF21BDC0}" srcOrd="0" destOrd="0" presId="urn:microsoft.com/office/officeart/2018/2/layout/IconVerticalSolidList"/>
    <dgm:cxn modelId="{DD5E00C8-9F99-407C-BFD1-16AF60EF7704}" type="presParOf" srcId="{09F41BAB-5A4E-4DAA-92CC-3899E96C503F}" destId="{CC3F857E-8B6C-48D3-AB6A-51F64A3F64F4}" srcOrd="1" destOrd="0" presId="urn:microsoft.com/office/officeart/2018/2/layout/IconVerticalSolidList"/>
    <dgm:cxn modelId="{816A32EB-13EF-4535-B4F2-46803E4BA27F}" type="presParOf" srcId="{09F41BAB-5A4E-4DAA-92CC-3899E96C503F}" destId="{D0DDA00A-C6B3-41EB-BC02-1C0FFAEEB748}" srcOrd="2" destOrd="0" presId="urn:microsoft.com/office/officeart/2018/2/layout/IconVerticalSolidList"/>
    <dgm:cxn modelId="{22F195FC-7BA0-42AB-835B-5F3998738353}" type="presParOf" srcId="{09F41BAB-5A4E-4DAA-92CC-3899E96C503F}" destId="{7C4BD7AA-EE9D-4E13-ABBC-F71B1EA58049}" srcOrd="3" destOrd="0" presId="urn:microsoft.com/office/officeart/2018/2/layout/IconVerticalSolidList"/>
    <dgm:cxn modelId="{9C0E6A9F-F7B4-4C27-992B-A59519301973}" type="presParOf" srcId="{0B0F5138-81F9-4DBA-A65C-8FFBC1AF2F08}" destId="{BFE66292-3A0B-4BB7-8FF5-5B131EC05DFD}" srcOrd="3" destOrd="0" presId="urn:microsoft.com/office/officeart/2018/2/layout/IconVerticalSolidList"/>
    <dgm:cxn modelId="{59107C0F-69DD-4235-9A9D-898BB53E35C1}" type="presParOf" srcId="{0B0F5138-81F9-4DBA-A65C-8FFBC1AF2F08}" destId="{660382D6-7161-4F28-9B7A-C38F4152474C}" srcOrd="4" destOrd="0" presId="urn:microsoft.com/office/officeart/2018/2/layout/IconVerticalSolidList"/>
    <dgm:cxn modelId="{18749140-23F4-487A-906F-9578C259DE88}" type="presParOf" srcId="{660382D6-7161-4F28-9B7A-C38F4152474C}" destId="{7BFE5D95-B0ED-4D80-B8E9-91EF0BCF4997}" srcOrd="0" destOrd="0" presId="urn:microsoft.com/office/officeart/2018/2/layout/IconVerticalSolidList"/>
    <dgm:cxn modelId="{2802506B-273C-431E-BB3D-66F336615BC2}" type="presParOf" srcId="{660382D6-7161-4F28-9B7A-C38F4152474C}" destId="{D8645291-C73C-4852-92D0-AB0A8E5FD9C1}" srcOrd="1" destOrd="0" presId="urn:microsoft.com/office/officeart/2018/2/layout/IconVerticalSolidList"/>
    <dgm:cxn modelId="{9D2B7BDB-0828-4DB3-95F2-E67AFA829286}" type="presParOf" srcId="{660382D6-7161-4F28-9B7A-C38F4152474C}" destId="{633437BF-066A-4336-9153-168B8D1C81C9}" srcOrd="2" destOrd="0" presId="urn:microsoft.com/office/officeart/2018/2/layout/IconVerticalSolidList"/>
    <dgm:cxn modelId="{47013871-7B4E-462B-B12D-470B56FBED1E}" type="presParOf" srcId="{660382D6-7161-4F28-9B7A-C38F4152474C}" destId="{7CD5BDDC-6B76-4556-834A-419576130E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31E223-833E-453F-9FBA-E2CF9F7BE13F}"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AA4FAC7B-A5EB-480F-B5C6-350912D57437}">
      <dgm:prSet/>
      <dgm:spPr/>
      <dgm:t>
        <a:bodyPr/>
        <a:lstStyle/>
        <a:p>
          <a:pPr>
            <a:lnSpc>
              <a:spcPct val="100000"/>
            </a:lnSpc>
          </a:pPr>
          <a:r>
            <a:rPr lang="es-ES" dirty="0">
              <a:latin typeface="Mongolian Baiti" panose="03000500000000000000" pitchFamily="66" charset="0"/>
              <a:cs typeface="Mongolian Baiti" panose="03000500000000000000" pitchFamily="66" charset="0"/>
            </a:rPr>
            <a:t>La duración del contrato como mínimo debe ser de un 1 año y como máximo 3 años.</a:t>
          </a:r>
          <a:endParaRPr lang="en-US" dirty="0">
            <a:latin typeface="Mongolian Baiti" panose="03000500000000000000" pitchFamily="66" charset="0"/>
            <a:cs typeface="Mongolian Baiti" panose="03000500000000000000" pitchFamily="66" charset="0"/>
          </a:endParaRPr>
        </a:p>
      </dgm:t>
    </dgm:pt>
    <dgm:pt modelId="{920F7465-E0EB-474A-8CF5-48E079EE6463}" type="parTrans" cxnId="{0E16B4A2-E91E-4DAD-8179-2EE7008F32E8}">
      <dgm:prSet/>
      <dgm:spPr/>
      <dgm:t>
        <a:bodyPr/>
        <a:lstStyle/>
        <a:p>
          <a:endParaRPr lang="en-US"/>
        </a:p>
      </dgm:t>
    </dgm:pt>
    <dgm:pt modelId="{AB75A39C-AA8F-46DA-A11D-4E7FA1A3863B}" type="sibTrans" cxnId="{0E16B4A2-E91E-4DAD-8179-2EE7008F32E8}">
      <dgm:prSet/>
      <dgm:spPr/>
      <dgm:t>
        <a:bodyPr/>
        <a:lstStyle/>
        <a:p>
          <a:endParaRPr lang="en-US"/>
        </a:p>
      </dgm:t>
    </dgm:pt>
    <dgm:pt modelId="{28BF587D-20A1-4BD5-9A9E-0E4ABDBB10E3}">
      <dgm:prSet/>
      <dgm:spPr/>
      <dgm:t>
        <a:bodyPr/>
        <a:lstStyle/>
        <a:p>
          <a:pPr>
            <a:lnSpc>
              <a:spcPct val="100000"/>
            </a:lnSpc>
          </a:pPr>
          <a:r>
            <a:rPr lang="es-ES" dirty="0">
              <a:latin typeface="Mongolian Baiti" panose="03000500000000000000" pitchFamily="66" charset="0"/>
              <a:cs typeface="Mongolian Baiti" panose="03000500000000000000" pitchFamily="66" charset="0"/>
            </a:rPr>
            <a:t>En el periodo de formación el primer año tenemos como máximo un 75% del tiempo dedicado al trabajo efectivo y un 25% como mínimo para la formación.</a:t>
          </a:r>
          <a:endParaRPr lang="en-US" dirty="0">
            <a:latin typeface="Mongolian Baiti" panose="03000500000000000000" pitchFamily="66" charset="0"/>
            <a:cs typeface="Mongolian Baiti" panose="03000500000000000000" pitchFamily="66" charset="0"/>
          </a:endParaRPr>
        </a:p>
      </dgm:t>
    </dgm:pt>
    <dgm:pt modelId="{BBD444B6-4236-47E4-AC5E-BE6CA97C7758}" type="parTrans" cxnId="{0AFD4DD7-3478-4F7F-85F4-3508C8AF1189}">
      <dgm:prSet/>
      <dgm:spPr/>
      <dgm:t>
        <a:bodyPr/>
        <a:lstStyle/>
        <a:p>
          <a:endParaRPr lang="en-US"/>
        </a:p>
      </dgm:t>
    </dgm:pt>
    <dgm:pt modelId="{7D6632D5-642F-4A81-8303-8164C0FD1099}" type="sibTrans" cxnId="{0AFD4DD7-3478-4F7F-85F4-3508C8AF1189}">
      <dgm:prSet/>
      <dgm:spPr/>
      <dgm:t>
        <a:bodyPr/>
        <a:lstStyle/>
        <a:p>
          <a:endParaRPr lang="en-US"/>
        </a:p>
      </dgm:t>
    </dgm:pt>
    <dgm:pt modelId="{F59CE2DF-1B04-4C25-A506-41095BDE6A36}">
      <dgm:prSet/>
      <dgm:spPr/>
      <dgm:t>
        <a:bodyPr/>
        <a:lstStyle/>
        <a:p>
          <a:pPr>
            <a:lnSpc>
              <a:spcPct val="100000"/>
            </a:lnSpc>
          </a:pPr>
          <a:r>
            <a:rPr lang="es-ES" dirty="0">
              <a:latin typeface="Mongolian Baiti" panose="03000500000000000000" pitchFamily="66" charset="0"/>
              <a:cs typeface="Mongolian Baiti" panose="03000500000000000000" pitchFamily="66" charset="0"/>
            </a:rPr>
            <a:t>Este tiempo de formación podrá ser presencial, </a:t>
          </a:r>
          <a:r>
            <a:rPr lang="es-ES" dirty="0" err="1">
              <a:latin typeface="Mongolian Baiti" panose="03000500000000000000" pitchFamily="66" charset="0"/>
              <a:cs typeface="Mongolian Baiti" panose="03000500000000000000" pitchFamily="66" charset="0"/>
            </a:rPr>
            <a:t>teleformacion</a:t>
          </a:r>
          <a:r>
            <a:rPr lang="es-ES" dirty="0">
              <a:latin typeface="Mongolian Baiti" panose="03000500000000000000" pitchFamily="66" charset="0"/>
              <a:cs typeface="Mongolian Baiti" panose="03000500000000000000" pitchFamily="66" charset="0"/>
            </a:rPr>
            <a:t>, a distancia o mixta.</a:t>
          </a:r>
          <a:endParaRPr lang="en-US" dirty="0">
            <a:latin typeface="Mongolian Baiti" panose="03000500000000000000" pitchFamily="66" charset="0"/>
            <a:cs typeface="Mongolian Baiti" panose="03000500000000000000" pitchFamily="66" charset="0"/>
          </a:endParaRPr>
        </a:p>
      </dgm:t>
    </dgm:pt>
    <dgm:pt modelId="{29C3D691-8F85-4D1D-9761-4BCF085AE9D8}" type="parTrans" cxnId="{2187F77D-4F92-4C04-8CBA-4B2671F35834}">
      <dgm:prSet/>
      <dgm:spPr/>
      <dgm:t>
        <a:bodyPr/>
        <a:lstStyle/>
        <a:p>
          <a:endParaRPr lang="en-US"/>
        </a:p>
      </dgm:t>
    </dgm:pt>
    <dgm:pt modelId="{3B6596E1-2788-4218-B29F-8AF7BDE52794}" type="sibTrans" cxnId="{2187F77D-4F92-4C04-8CBA-4B2671F35834}">
      <dgm:prSet/>
      <dgm:spPr/>
      <dgm:t>
        <a:bodyPr/>
        <a:lstStyle/>
        <a:p>
          <a:endParaRPr lang="en-US"/>
        </a:p>
      </dgm:t>
    </dgm:pt>
    <dgm:pt modelId="{F4D70DA3-DEDB-4571-8EF1-73B962243D8D}" type="pres">
      <dgm:prSet presAssocID="{B631E223-833E-453F-9FBA-E2CF9F7BE13F}" presName="Name0" presStyleCnt="0">
        <dgm:presLayoutVars>
          <dgm:dir/>
          <dgm:resizeHandles val="exact"/>
        </dgm:presLayoutVars>
      </dgm:prSet>
      <dgm:spPr/>
    </dgm:pt>
    <dgm:pt modelId="{108484D1-4CB3-44A3-BE25-3AF3E0DA59CE}" type="pres">
      <dgm:prSet presAssocID="{AA4FAC7B-A5EB-480F-B5C6-350912D57437}" presName="node" presStyleLbl="node1" presStyleIdx="0" presStyleCnt="3">
        <dgm:presLayoutVars>
          <dgm:bulletEnabled val="1"/>
        </dgm:presLayoutVars>
      </dgm:prSet>
      <dgm:spPr/>
    </dgm:pt>
    <dgm:pt modelId="{AC4195EB-C400-4EAA-B573-6FE8C7DC1C7C}" type="pres">
      <dgm:prSet presAssocID="{AB75A39C-AA8F-46DA-A11D-4E7FA1A3863B}" presName="sibTrans" presStyleLbl="sibTrans2D1" presStyleIdx="0" presStyleCnt="2"/>
      <dgm:spPr/>
    </dgm:pt>
    <dgm:pt modelId="{4706BCC1-B33B-4621-8068-6EC8A4FE1EBB}" type="pres">
      <dgm:prSet presAssocID="{AB75A39C-AA8F-46DA-A11D-4E7FA1A3863B}" presName="connectorText" presStyleLbl="sibTrans2D1" presStyleIdx="0" presStyleCnt="2"/>
      <dgm:spPr/>
    </dgm:pt>
    <dgm:pt modelId="{F63A0F5E-B289-4BD1-B14B-ECFCA69E4739}" type="pres">
      <dgm:prSet presAssocID="{28BF587D-20A1-4BD5-9A9E-0E4ABDBB10E3}" presName="node" presStyleLbl="node1" presStyleIdx="1" presStyleCnt="3">
        <dgm:presLayoutVars>
          <dgm:bulletEnabled val="1"/>
        </dgm:presLayoutVars>
      </dgm:prSet>
      <dgm:spPr/>
    </dgm:pt>
    <dgm:pt modelId="{794ACA47-221E-4E49-90F0-5DB56DDB0AA5}" type="pres">
      <dgm:prSet presAssocID="{7D6632D5-642F-4A81-8303-8164C0FD1099}" presName="sibTrans" presStyleLbl="sibTrans2D1" presStyleIdx="1" presStyleCnt="2"/>
      <dgm:spPr/>
    </dgm:pt>
    <dgm:pt modelId="{A7B9CBCB-0F7B-4874-A370-1E4852675ADE}" type="pres">
      <dgm:prSet presAssocID="{7D6632D5-642F-4A81-8303-8164C0FD1099}" presName="connectorText" presStyleLbl="sibTrans2D1" presStyleIdx="1" presStyleCnt="2"/>
      <dgm:spPr/>
    </dgm:pt>
    <dgm:pt modelId="{2C76B0D6-B3D6-4C16-8410-3367FA9E3722}" type="pres">
      <dgm:prSet presAssocID="{F59CE2DF-1B04-4C25-A506-41095BDE6A36}" presName="node" presStyleLbl="node1" presStyleIdx="2" presStyleCnt="3">
        <dgm:presLayoutVars>
          <dgm:bulletEnabled val="1"/>
        </dgm:presLayoutVars>
      </dgm:prSet>
      <dgm:spPr/>
    </dgm:pt>
  </dgm:ptLst>
  <dgm:cxnLst>
    <dgm:cxn modelId="{52499118-0DFB-4F57-A79E-959F4E1B48E2}" type="presOf" srcId="{7D6632D5-642F-4A81-8303-8164C0FD1099}" destId="{A7B9CBCB-0F7B-4874-A370-1E4852675ADE}" srcOrd="1" destOrd="0" presId="urn:microsoft.com/office/officeart/2005/8/layout/process1"/>
    <dgm:cxn modelId="{F1D74558-4889-461E-8A74-C659FE2DEABC}" type="presOf" srcId="{F59CE2DF-1B04-4C25-A506-41095BDE6A36}" destId="{2C76B0D6-B3D6-4C16-8410-3367FA9E3722}" srcOrd="0" destOrd="0" presId="urn:microsoft.com/office/officeart/2005/8/layout/process1"/>
    <dgm:cxn modelId="{2187F77D-4F92-4C04-8CBA-4B2671F35834}" srcId="{B631E223-833E-453F-9FBA-E2CF9F7BE13F}" destId="{F59CE2DF-1B04-4C25-A506-41095BDE6A36}" srcOrd="2" destOrd="0" parTransId="{29C3D691-8F85-4D1D-9761-4BCF085AE9D8}" sibTransId="{3B6596E1-2788-4218-B29F-8AF7BDE52794}"/>
    <dgm:cxn modelId="{9020598D-2F92-441B-9ED6-B44DA8FFA585}" type="presOf" srcId="{AA4FAC7B-A5EB-480F-B5C6-350912D57437}" destId="{108484D1-4CB3-44A3-BE25-3AF3E0DA59CE}" srcOrd="0" destOrd="0" presId="urn:microsoft.com/office/officeart/2005/8/layout/process1"/>
    <dgm:cxn modelId="{17925891-84A8-4E59-9933-7861F3E527D0}" type="presOf" srcId="{AB75A39C-AA8F-46DA-A11D-4E7FA1A3863B}" destId="{AC4195EB-C400-4EAA-B573-6FE8C7DC1C7C}" srcOrd="0" destOrd="0" presId="urn:microsoft.com/office/officeart/2005/8/layout/process1"/>
    <dgm:cxn modelId="{353CC592-AF53-463C-8071-AD76708D05E8}" type="presOf" srcId="{B631E223-833E-453F-9FBA-E2CF9F7BE13F}" destId="{F4D70DA3-DEDB-4571-8EF1-73B962243D8D}" srcOrd="0" destOrd="0" presId="urn:microsoft.com/office/officeart/2005/8/layout/process1"/>
    <dgm:cxn modelId="{15EEFC93-9B42-432D-AD6A-73CFC6A82782}" type="presOf" srcId="{AB75A39C-AA8F-46DA-A11D-4E7FA1A3863B}" destId="{4706BCC1-B33B-4621-8068-6EC8A4FE1EBB}" srcOrd="1" destOrd="0" presId="urn:microsoft.com/office/officeart/2005/8/layout/process1"/>
    <dgm:cxn modelId="{0E16B4A2-E91E-4DAD-8179-2EE7008F32E8}" srcId="{B631E223-833E-453F-9FBA-E2CF9F7BE13F}" destId="{AA4FAC7B-A5EB-480F-B5C6-350912D57437}" srcOrd="0" destOrd="0" parTransId="{920F7465-E0EB-474A-8CF5-48E079EE6463}" sibTransId="{AB75A39C-AA8F-46DA-A11D-4E7FA1A3863B}"/>
    <dgm:cxn modelId="{0839B2B9-F105-4603-8067-D9F5CD7A411F}" type="presOf" srcId="{7D6632D5-642F-4A81-8303-8164C0FD1099}" destId="{794ACA47-221E-4E49-90F0-5DB56DDB0AA5}" srcOrd="0" destOrd="0" presId="urn:microsoft.com/office/officeart/2005/8/layout/process1"/>
    <dgm:cxn modelId="{23E297CA-1AAC-4AE5-B927-6C427917B6ED}" type="presOf" srcId="{28BF587D-20A1-4BD5-9A9E-0E4ABDBB10E3}" destId="{F63A0F5E-B289-4BD1-B14B-ECFCA69E4739}" srcOrd="0" destOrd="0" presId="urn:microsoft.com/office/officeart/2005/8/layout/process1"/>
    <dgm:cxn modelId="{0AFD4DD7-3478-4F7F-85F4-3508C8AF1189}" srcId="{B631E223-833E-453F-9FBA-E2CF9F7BE13F}" destId="{28BF587D-20A1-4BD5-9A9E-0E4ABDBB10E3}" srcOrd="1" destOrd="0" parTransId="{BBD444B6-4236-47E4-AC5E-BE6CA97C7758}" sibTransId="{7D6632D5-642F-4A81-8303-8164C0FD1099}"/>
    <dgm:cxn modelId="{E5DAFD48-35EC-4865-BD2D-06A30AF0DF55}" type="presParOf" srcId="{F4D70DA3-DEDB-4571-8EF1-73B962243D8D}" destId="{108484D1-4CB3-44A3-BE25-3AF3E0DA59CE}" srcOrd="0" destOrd="0" presId="urn:microsoft.com/office/officeart/2005/8/layout/process1"/>
    <dgm:cxn modelId="{CE7B976F-E905-4431-99D9-9CF226611FAC}" type="presParOf" srcId="{F4D70DA3-DEDB-4571-8EF1-73B962243D8D}" destId="{AC4195EB-C400-4EAA-B573-6FE8C7DC1C7C}" srcOrd="1" destOrd="0" presId="urn:microsoft.com/office/officeart/2005/8/layout/process1"/>
    <dgm:cxn modelId="{4FD39301-DEBB-4E3B-AF8C-2F42D184CD9D}" type="presParOf" srcId="{AC4195EB-C400-4EAA-B573-6FE8C7DC1C7C}" destId="{4706BCC1-B33B-4621-8068-6EC8A4FE1EBB}" srcOrd="0" destOrd="0" presId="urn:microsoft.com/office/officeart/2005/8/layout/process1"/>
    <dgm:cxn modelId="{D2A23046-479C-4147-AF30-8BE61B327729}" type="presParOf" srcId="{F4D70DA3-DEDB-4571-8EF1-73B962243D8D}" destId="{F63A0F5E-B289-4BD1-B14B-ECFCA69E4739}" srcOrd="2" destOrd="0" presId="urn:microsoft.com/office/officeart/2005/8/layout/process1"/>
    <dgm:cxn modelId="{CA310A24-9907-4E4C-B1F1-5F1E5A914F29}" type="presParOf" srcId="{F4D70DA3-DEDB-4571-8EF1-73B962243D8D}" destId="{794ACA47-221E-4E49-90F0-5DB56DDB0AA5}" srcOrd="3" destOrd="0" presId="urn:microsoft.com/office/officeart/2005/8/layout/process1"/>
    <dgm:cxn modelId="{A11A3256-742B-40DA-BD2F-0B779BDBEB40}" type="presParOf" srcId="{794ACA47-221E-4E49-90F0-5DB56DDB0AA5}" destId="{A7B9CBCB-0F7B-4874-A370-1E4852675ADE}" srcOrd="0" destOrd="0" presId="urn:microsoft.com/office/officeart/2005/8/layout/process1"/>
    <dgm:cxn modelId="{F31E4405-B27D-476D-B449-3E20D6099D29}" type="presParOf" srcId="{F4D70DA3-DEDB-4571-8EF1-73B962243D8D}" destId="{2C76B0D6-B3D6-4C16-8410-3367FA9E372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E62292-6A18-49FA-AE94-4452A7AB4A8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347C55-B5EE-4D11-98CF-DEA5612343DB}">
      <dgm:prSet/>
      <dgm:spPr/>
      <dgm:t>
        <a:bodyPr/>
        <a:lstStyle/>
        <a:p>
          <a:pPr>
            <a:lnSpc>
              <a:spcPct val="100000"/>
            </a:lnSpc>
            <a:defRPr cap="all"/>
          </a:pPr>
          <a:r>
            <a:rPr lang="es-ES" dirty="0">
              <a:latin typeface="Mongolian Baiti" panose="03000500000000000000" pitchFamily="66" charset="0"/>
              <a:cs typeface="Mongolian Baiti" panose="03000500000000000000" pitchFamily="66" charset="0"/>
            </a:rPr>
            <a:t>La retribución de este contrato viene en el convenio y no podrá ser inferior al 75% o 85% del S.M.I dependiendo del trabajo efectivo.</a:t>
          </a:r>
          <a:endParaRPr lang="en-US" dirty="0">
            <a:latin typeface="Mongolian Baiti" panose="03000500000000000000" pitchFamily="66" charset="0"/>
            <a:cs typeface="Mongolian Baiti" panose="03000500000000000000" pitchFamily="66" charset="0"/>
          </a:endParaRPr>
        </a:p>
      </dgm:t>
    </dgm:pt>
    <dgm:pt modelId="{E5440C21-C6DD-40CE-BB85-434B636BA7BD}" type="parTrans" cxnId="{FC62C52F-4BE6-4623-9A07-33CFCF92A523}">
      <dgm:prSet/>
      <dgm:spPr/>
      <dgm:t>
        <a:bodyPr/>
        <a:lstStyle/>
        <a:p>
          <a:endParaRPr lang="en-US"/>
        </a:p>
      </dgm:t>
    </dgm:pt>
    <dgm:pt modelId="{D34E47C5-C61A-4FDE-AA9D-C12EFD630252}" type="sibTrans" cxnId="{FC62C52F-4BE6-4623-9A07-33CFCF92A523}">
      <dgm:prSet/>
      <dgm:spPr/>
      <dgm:t>
        <a:bodyPr/>
        <a:lstStyle/>
        <a:p>
          <a:endParaRPr lang="en-US"/>
        </a:p>
      </dgm:t>
    </dgm:pt>
    <dgm:pt modelId="{A24E11F5-7890-4EDE-88AC-FA88D8DD43AF}">
      <dgm:prSet/>
      <dgm:spPr/>
      <dgm:t>
        <a:bodyPr/>
        <a:lstStyle/>
        <a:p>
          <a:pPr>
            <a:lnSpc>
              <a:spcPct val="100000"/>
            </a:lnSpc>
            <a:defRPr cap="all"/>
          </a:pPr>
          <a:r>
            <a:rPr lang="es-ES" dirty="0">
              <a:latin typeface="Mongolian Baiti" panose="03000500000000000000" pitchFamily="66" charset="0"/>
              <a:cs typeface="Mongolian Baiti" panose="03000500000000000000" pitchFamily="66" charset="0"/>
            </a:rPr>
            <a:t>El S.M.I era de 900$ en 2019. Este es el salario mínimo.</a:t>
          </a:r>
          <a:endParaRPr lang="en-US" dirty="0">
            <a:latin typeface="Mongolian Baiti" panose="03000500000000000000" pitchFamily="66" charset="0"/>
            <a:cs typeface="Mongolian Baiti" panose="03000500000000000000" pitchFamily="66" charset="0"/>
          </a:endParaRPr>
        </a:p>
      </dgm:t>
    </dgm:pt>
    <dgm:pt modelId="{6E543A86-483C-4EC0-851E-3EF90712887A}" type="parTrans" cxnId="{82ED2A49-C9DD-4B17-96C6-DE5841197E70}">
      <dgm:prSet/>
      <dgm:spPr/>
      <dgm:t>
        <a:bodyPr/>
        <a:lstStyle/>
        <a:p>
          <a:endParaRPr lang="en-US"/>
        </a:p>
      </dgm:t>
    </dgm:pt>
    <dgm:pt modelId="{1F133AFE-623A-4960-A1E6-9225E2558FCD}" type="sibTrans" cxnId="{82ED2A49-C9DD-4B17-96C6-DE5841197E70}">
      <dgm:prSet/>
      <dgm:spPr/>
      <dgm:t>
        <a:bodyPr/>
        <a:lstStyle/>
        <a:p>
          <a:endParaRPr lang="en-US"/>
        </a:p>
      </dgm:t>
    </dgm:pt>
    <dgm:pt modelId="{329C5E29-2590-4AE3-B645-959A0289CF1B}" type="pres">
      <dgm:prSet presAssocID="{57E62292-6A18-49FA-AE94-4452A7AB4A81}" presName="root" presStyleCnt="0">
        <dgm:presLayoutVars>
          <dgm:dir/>
          <dgm:resizeHandles val="exact"/>
        </dgm:presLayoutVars>
      </dgm:prSet>
      <dgm:spPr/>
    </dgm:pt>
    <dgm:pt modelId="{AF5CE0E1-63A3-4F92-88E2-2048D3449EC4}" type="pres">
      <dgm:prSet presAssocID="{3C347C55-B5EE-4D11-98CF-DEA5612343DB}" presName="compNode" presStyleCnt="0"/>
      <dgm:spPr/>
    </dgm:pt>
    <dgm:pt modelId="{94E70165-3C1E-4520-8DBC-B74E87FA92AC}" type="pres">
      <dgm:prSet presAssocID="{3C347C55-B5EE-4D11-98CF-DEA5612343DB}" presName="iconBgRect" presStyleLbl="bgShp" presStyleIdx="0" presStyleCnt="2" custLinFactNeighborX="-2750" custLinFactNeighborY="3408"/>
      <dgm:spPr/>
    </dgm:pt>
    <dgm:pt modelId="{16215ED0-E70D-4881-9C8B-B89A5BC60C9B}" type="pres">
      <dgm:prSet presAssocID="{3C347C55-B5EE-4D11-98CF-DEA5612343DB}" presName="iconRect" presStyleLbl="node1" presStyleIdx="0" presStyleCnt="2" custLinFactNeighborX="-1958" custLinFactNeighborY="48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B51F7E5F-7E5C-457F-B982-27B9EE43A035}" type="pres">
      <dgm:prSet presAssocID="{3C347C55-B5EE-4D11-98CF-DEA5612343DB}" presName="spaceRect" presStyleCnt="0"/>
      <dgm:spPr/>
    </dgm:pt>
    <dgm:pt modelId="{2531BD5C-5850-42C2-8C28-4E5389DC89D4}" type="pres">
      <dgm:prSet presAssocID="{3C347C55-B5EE-4D11-98CF-DEA5612343DB}" presName="textRect" presStyleLbl="revTx" presStyleIdx="0" presStyleCnt="2">
        <dgm:presLayoutVars>
          <dgm:chMax val="1"/>
          <dgm:chPref val="1"/>
        </dgm:presLayoutVars>
      </dgm:prSet>
      <dgm:spPr/>
    </dgm:pt>
    <dgm:pt modelId="{6E58340A-9660-42C7-8A22-2990687535E6}" type="pres">
      <dgm:prSet presAssocID="{D34E47C5-C61A-4FDE-AA9D-C12EFD630252}" presName="sibTrans" presStyleCnt="0"/>
      <dgm:spPr/>
    </dgm:pt>
    <dgm:pt modelId="{48FD83DB-084F-4EE4-9DCE-4F18049EDF42}" type="pres">
      <dgm:prSet presAssocID="{A24E11F5-7890-4EDE-88AC-FA88D8DD43AF}" presName="compNode" presStyleCnt="0"/>
      <dgm:spPr/>
    </dgm:pt>
    <dgm:pt modelId="{34B178B6-FF29-40C5-A3EF-42C1B88D7A1C}" type="pres">
      <dgm:prSet presAssocID="{A24E11F5-7890-4EDE-88AC-FA88D8DD43AF}" presName="iconBgRect" presStyleLbl="bgShp" presStyleIdx="1" presStyleCnt="2"/>
      <dgm:spPr/>
    </dgm:pt>
    <dgm:pt modelId="{52A0F870-9B09-4310-B0B1-C341F4E039F8}" type="pres">
      <dgm:prSet presAssocID="{A24E11F5-7890-4EDE-88AC-FA88D8DD43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B53A4EAD-83AE-4750-9440-09AEE9E119C3}" type="pres">
      <dgm:prSet presAssocID="{A24E11F5-7890-4EDE-88AC-FA88D8DD43AF}" presName="spaceRect" presStyleCnt="0"/>
      <dgm:spPr/>
    </dgm:pt>
    <dgm:pt modelId="{A731BBD8-762E-4A41-8B4F-05EA45948AAD}" type="pres">
      <dgm:prSet presAssocID="{A24E11F5-7890-4EDE-88AC-FA88D8DD43AF}" presName="textRect" presStyleLbl="revTx" presStyleIdx="1" presStyleCnt="2">
        <dgm:presLayoutVars>
          <dgm:chMax val="1"/>
          <dgm:chPref val="1"/>
        </dgm:presLayoutVars>
      </dgm:prSet>
      <dgm:spPr/>
    </dgm:pt>
  </dgm:ptLst>
  <dgm:cxnLst>
    <dgm:cxn modelId="{DCA57F17-E41A-4F2F-AA8F-567C0A6CCF7F}" type="presOf" srcId="{57E62292-6A18-49FA-AE94-4452A7AB4A81}" destId="{329C5E29-2590-4AE3-B645-959A0289CF1B}" srcOrd="0" destOrd="0" presId="urn:microsoft.com/office/officeart/2018/5/layout/IconCircleLabelList"/>
    <dgm:cxn modelId="{FC62C52F-4BE6-4623-9A07-33CFCF92A523}" srcId="{57E62292-6A18-49FA-AE94-4452A7AB4A81}" destId="{3C347C55-B5EE-4D11-98CF-DEA5612343DB}" srcOrd="0" destOrd="0" parTransId="{E5440C21-C6DD-40CE-BB85-434B636BA7BD}" sibTransId="{D34E47C5-C61A-4FDE-AA9D-C12EFD630252}"/>
    <dgm:cxn modelId="{FDC1C736-6697-46E2-81F3-080C5996FC09}" type="presOf" srcId="{A24E11F5-7890-4EDE-88AC-FA88D8DD43AF}" destId="{A731BBD8-762E-4A41-8B4F-05EA45948AAD}" srcOrd="0" destOrd="0" presId="urn:microsoft.com/office/officeart/2018/5/layout/IconCircleLabelList"/>
    <dgm:cxn modelId="{82ED2A49-C9DD-4B17-96C6-DE5841197E70}" srcId="{57E62292-6A18-49FA-AE94-4452A7AB4A81}" destId="{A24E11F5-7890-4EDE-88AC-FA88D8DD43AF}" srcOrd="1" destOrd="0" parTransId="{6E543A86-483C-4EC0-851E-3EF90712887A}" sibTransId="{1F133AFE-623A-4960-A1E6-9225E2558FCD}"/>
    <dgm:cxn modelId="{CC6B9F8D-FA09-4EA2-B099-93FF7556CA99}" type="presOf" srcId="{3C347C55-B5EE-4D11-98CF-DEA5612343DB}" destId="{2531BD5C-5850-42C2-8C28-4E5389DC89D4}" srcOrd="0" destOrd="0" presId="urn:microsoft.com/office/officeart/2018/5/layout/IconCircleLabelList"/>
    <dgm:cxn modelId="{D5A539D1-7ABC-4CD2-BD3E-6710E4FD3CA8}" type="presParOf" srcId="{329C5E29-2590-4AE3-B645-959A0289CF1B}" destId="{AF5CE0E1-63A3-4F92-88E2-2048D3449EC4}" srcOrd="0" destOrd="0" presId="urn:microsoft.com/office/officeart/2018/5/layout/IconCircleLabelList"/>
    <dgm:cxn modelId="{C8AA2DCE-147F-408B-B2F7-3AF6B0D97981}" type="presParOf" srcId="{AF5CE0E1-63A3-4F92-88E2-2048D3449EC4}" destId="{94E70165-3C1E-4520-8DBC-B74E87FA92AC}" srcOrd="0" destOrd="0" presId="urn:microsoft.com/office/officeart/2018/5/layout/IconCircleLabelList"/>
    <dgm:cxn modelId="{6D756F34-1E4B-4323-8CFC-3F4B340B43C1}" type="presParOf" srcId="{AF5CE0E1-63A3-4F92-88E2-2048D3449EC4}" destId="{16215ED0-E70D-4881-9C8B-B89A5BC60C9B}" srcOrd="1" destOrd="0" presId="urn:microsoft.com/office/officeart/2018/5/layout/IconCircleLabelList"/>
    <dgm:cxn modelId="{73D7F284-2B5E-4232-BCD2-D94BACFB14B3}" type="presParOf" srcId="{AF5CE0E1-63A3-4F92-88E2-2048D3449EC4}" destId="{B51F7E5F-7E5C-457F-B982-27B9EE43A035}" srcOrd="2" destOrd="0" presId="urn:microsoft.com/office/officeart/2018/5/layout/IconCircleLabelList"/>
    <dgm:cxn modelId="{E649D5D4-33DF-4C90-A9A2-1446BE2F11EA}" type="presParOf" srcId="{AF5CE0E1-63A3-4F92-88E2-2048D3449EC4}" destId="{2531BD5C-5850-42C2-8C28-4E5389DC89D4}" srcOrd="3" destOrd="0" presId="urn:microsoft.com/office/officeart/2018/5/layout/IconCircleLabelList"/>
    <dgm:cxn modelId="{F5206AD4-D97D-490E-9723-4DE5A4C4FF44}" type="presParOf" srcId="{329C5E29-2590-4AE3-B645-959A0289CF1B}" destId="{6E58340A-9660-42C7-8A22-2990687535E6}" srcOrd="1" destOrd="0" presId="urn:microsoft.com/office/officeart/2018/5/layout/IconCircleLabelList"/>
    <dgm:cxn modelId="{379D250C-4813-4808-9EF4-D47EED1803A5}" type="presParOf" srcId="{329C5E29-2590-4AE3-B645-959A0289CF1B}" destId="{48FD83DB-084F-4EE4-9DCE-4F18049EDF42}" srcOrd="2" destOrd="0" presId="urn:microsoft.com/office/officeart/2018/5/layout/IconCircleLabelList"/>
    <dgm:cxn modelId="{05CFE380-FAB0-4A91-AC83-F873367A2C66}" type="presParOf" srcId="{48FD83DB-084F-4EE4-9DCE-4F18049EDF42}" destId="{34B178B6-FF29-40C5-A3EF-42C1B88D7A1C}" srcOrd="0" destOrd="0" presId="urn:microsoft.com/office/officeart/2018/5/layout/IconCircleLabelList"/>
    <dgm:cxn modelId="{844D2D33-E1FC-41D0-B63D-981399A8255A}" type="presParOf" srcId="{48FD83DB-084F-4EE4-9DCE-4F18049EDF42}" destId="{52A0F870-9B09-4310-B0B1-C341F4E039F8}" srcOrd="1" destOrd="0" presId="urn:microsoft.com/office/officeart/2018/5/layout/IconCircleLabelList"/>
    <dgm:cxn modelId="{A49FD89E-BC77-4DD3-A256-119788D299B5}" type="presParOf" srcId="{48FD83DB-084F-4EE4-9DCE-4F18049EDF42}" destId="{B53A4EAD-83AE-4750-9440-09AEE9E119C3}" srcOrd="2" destOrd="0" presId="urn:microsoft.com/office/officeart/2018/5/layout/IconCircleLabelList"/>
    <dgm:cxn modelId="{771D1A20-3ABD-4EE1-8AD9-9D6820EDE69B}" type="presParOf" srcId="{48FD83DB-084F-4EE4-9DCE-4F18049EDF42}" destId="{A731BBD8-762E-4A41-8B4F-05EA45948AA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464D87-65D8-4B37-B28D-97AFB257182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D8DF830-EF18-4725-BF80-78DD0D65CE53}">
      <dgm:prSet/>
      <dgm:spPr/>
      <dgm:t>
        <a:bodyPr/>
        <a:lstStyle/>
        <a:p>
          <a:r>
            <a:rPr lang="es-ES" dirty="0">
              <a:latin typeface="Mongolian Baiti" panose="03000500000000000000" pitchFamily="66" charset="0"/>
              <a:cs typeface="Mongolian Baiti" panose="03000500000000000000" pitchFamily="66" charset="0"/>
            </a:rPr>
            <a:t>Los requisitos para acceder son poseer un título FP o universitario, realizar el contrato en los 5 años siguiente de terminar el título.</a:t>
          </a:r>
          <a:endParaRPr lang="en-US" dirty="0">
            <a:latin typeface="Mongolian Baiti" panose="03000500000000000000" pitchFamily="66" charset="0"/>
            <a:cs typeface="Mongolian Baiti" panose="03000500000000000000" pitchFamily="66" charset="0"/>
          </a:endParaRPr>
        </a:p>
      </dgm:t>
    </dgm:pt>
    <dgm:pt modelId="{CBDCDD6F-57F8-424E-8873-CC068E7F05C4}" type="parTrans" cxnId="{7A94438B-58F1-463D-A6FA-42B93FFB0B20}">
      <dgm:prSet/>
      <dgm:spPr/>
      <dgm:t>
        <a:bodyPr/>
        <a:lstStyle/>
        <a:p>
          <a:endParaRPr lang="en-US"/>
        </a:p>
      </dgm:t>
    </dgm:pt>
    <dgm:pt modelId="{65B689C2-D997-43BA-A6CC-783C3326B869}" type="sibTrans" cxnId="{7A94438B-58F1-463D-A6FA-42B93FFB0B20}">
      <dgm:prSet/>
      <dgm:spPr/>
      <dgm:t>
        <a:bodyPr/>
        <a:lstStyle/>
        <a:p>
          <a:endParaRPr lang="en-US"/>
        </a:p>
      </dgm:t>
    </dgm:pt>
    <dgm:pt modelId="{8B0987E2-2B2D-41E8-9FD8-36FD32160F9A}">
      <dgm:prSet/>
      <dgm:spPr/>
      <dgm:t>
        <a:bodyPr/>
        <a:lstStyle/>
        <a:p>
          <a:r>
            <a:rPr lang="es-ES" dirty="0">
              <a:latin typeface="Mongolian Baiti" panose="03000500000000000000" pitchFamily="66" charset="0"/>
              <a:cs typeface="Mongolian Baiti" panose="03000500000000000000" pitchFamily="66" charset="0"/>
            </a:rPr>
            <a:t>Tiene una duración entre 6 meses y 2 años.</a:t>
          </a:r>
          <a:endParaRPr lang="en-US" dirty="0">
            <a:latin typeface="Mongolian Baiti" panose="03000500000000000000" pitchFamily="66" charset="0"/>
            <a:cs typeface="Mongolian Baiti" panose="03000500000000000000" pitchFamily="66" charset="0"/>
          </a:endParaRPr>
        </a:p>
      </dgm:t>
    </dgm:pt>
    <dgm:pt modelId="{9F2A5106-D3AC-4589-9CB3-5E826ECB3885}" type="parTrans" cxnId="{FC34745D-182A-4482-82A2-F8D24104CEA9}">
      <dgm:prSet/>
      <dgm:spPr/>
      <dgm:t>
        <a:bodyPr/>
        <a:lstStyle/>
        <a:p>
          <a:endParaRPr lang="en-US"/>
        </a:p>
      </dgm:t>
    </dgm:pt>
    <dgm:pt modelId="{266614EB-0CD2-4A2F-924F-6912ED3587C5}" type="sibTrans" cxnId="{FC34745D-182A-4482-82A2-F8D24104CEA9}">
      <dgm:prSet/>
      <dgm:spPr/>
      <dgm:t>
        <a:bodyPr/>
        <a:lstStyle/>
        <a:p>
          <a:endParaRPr lang="en-US"/>
        </a:p>
      </dgm:t>
    </dgm:pt>
    <dgm:pt modelId="{D7A3D10A-275F-4E58-BED0-91F6F006A9AD}">
      <dgm:prSet/>
      <dgm:spPr/>
      <dgm:t>
        <a:bodyPr/>
        <a:lstStyle/>
        <a:p>
          <a:r>
            <a:rPr lang="es-ES" dirty="0">
              <a:latin typeface="Mongolian Baiti" panose="03000500000000000000" pitchFamily="66" charset="0"/>
              <a:cs typeface="Mongolian Baiti" panose="03000500000000000000" pitchFamily="66" charset="0"/>
            </a:rPr>
            <a:t>La retribución de este contrato viene en el convenio o contrato y no puede ser inferior el primer año de un 60% del salario de un trabajador de la misma categoría, los convenios pueden mejorar estos porcentajes.</a:t>
          </a:r>
          <a:endParaRPr lang="en-US" dirty="0">
            <a:latin typeface="Mongolian Baiti" panose="03000500000000000000" pitchFamily="66" charset="0"/>
            <a:cs typeface="Mongolian Baiti" panose="03000500000000000000" pitchFamily="66" charset="0"/>
          </a:endParaRPr>
        </a:p>
      </dgm:t>
    </dgm:pt>
    <dgm:pt modelId="{7F7C145E-FBEF-48DF-8442-029864FC81EE}" type="parTrans" cxnId="{77210755-1E51-41E5-A796-979406060E6E}">
      <dgm:prSet/>
      <dgm:spPr/>
      <dgm:t>
        <a:bodyPr/>
        <a:lstStyle/>
        <a:p>
          <a:endParaRPr lang="en-US"/>
        </a:p>
      </dgm:t>
    </dgm:pt>
    <dgm:pt modelId="{0938DD32-3502-4FA5-965F-4801FCBED7B6}" type="sibTrans" cxnId="{77210755-1E51-41E5-A796-979406060E6E}">
      <dgm:prSet/>
      <dgm:spPr/>
      <dgm:t>
        <a:bodyPr/>
        <a:lstStyle/>
        <a:p>
          <a:endParaRPr lang="en-US"/>
        </a:p>
      </dgm:t>
    </dgm:pt>
    <dgm:pt modelId="{986818B0-177D-45F7-BA09-1F45C4B5430D}" type="pres">
      <dgm:prSet presAssocID="{23464D87-65D8-4B37-B28D-97AFB2571823}" presName="vert0" presStyleCnt="0">
        <dgm:presLayoutVars>
          <dgm:dir/>
          <dgm:animOne val="branch"/>
          <dgm:animLvl val="lvl"/>
        </dgm:presLayoutVars>
      </dgm:prSet>
      <dgm:spPr/>
    </dgm:pt>
    <dgm:pt modelId="{FDF7926D-346F-4868-B364-5D56FBB35665}" type="pres">
      <dgm:prSet presAssocID="{7D8DF830-EF18-4725-BF80-78DD0D65CE53}" presName="thickLine" presStyleLbl="alignNode1" presStyleIdx="0" presStyleCnt="3"/>
      <dgm:spPr/>
    </dgm:pt>
    <dgm:pt modelId="{ED5088B8-44F7-43DA-9C13-8C2DAB0BD08F}" type="pres">
      <dgm:prSet presAssocID="{7D8DF830-EF18-4725-BF80-78DD0D65CE53}" presName="horz1" presStyleCnt="0"/>
      <dgm:spPr/>
    </dgm:pt>
    <dgm:pt modelId="{CBC7FDDB-9E44-4073-A264-4611A8188DFD}" type="pres">
      <dgm:prSet presAssocID="{7D8DF830-EF18-4725-BF80-78DD0D65CE53}" presName="tx1" presStyleLbl="revTx" presStyleIdx="0" presStyleCnt="3"/>
      <dgm:spPr/>
    </dgm:pt>
    <dgm:pt modelId="{572FE8BC-CD37-4CE4-AA3E-E2D7C2DE0B23}" type="pres">
      <dgm:prSet presAssocID="{7D8DF830-EF18-4725-BF80-78DD0D65CE53}" presName="vert1" presStyleCnt="0"/>
      <dgm:spPr/>
    </dgm:pt>
    <dgm:pt modelId="{40FD49AA-62DD-4538-88F5-6140D5FAD5CD}" type="pres">
      <dgm:prSet presAssocID="{8B0987E2-2B2D-41E8-9FD8-36FD32160F9A}" presName="thickLine" presStyleLbl="alignNode1" presStyleIdx="1" presStyleCnt="3"/>
      <dgm:spPr/>
    </dgm:pt>
    <dgm:pt modelId="{2C44CE42-DA56-4084-A3A8-6B1CBAF97DC4}" type="pres">
      <dgm:prSet presAssocID="{8B0987E2-2B2D-41E8-9FD8-36FD32160F9A}" presName="horz1" presStyleCnt="0"/>
      <dgm:spPr/>
    </dgm:pt>
    <dgm:pt modelId="{39DADD91-3FCB-412C-8D1C-E6CB21E75C02}" type="pres">
      <dgm:prSet presAssocID="{8B0987E2-2B2D-41E8-9FD8-36FD32160F9A}" presName="tx1" presStyleLbl="revTx" presStyleIdx="1" presStyleCnt="3"/>
      <dgm:spPr/>
    </dgm:pt>
    <dgm:pt modelId="{D3DF9618-8AF7-4614-A0DC-CAD2880AB820}" type="pres">
      <dgm:prSet presAssocID="{8B0987E2-2B2D-41E8-9FD8-36FD32160F9A}" presName="vert1" presStyleCnt="0"/>
      <dgm:spPr/>
    </dgm:pt>
    <dgm:pt modelId="{3FF83D57-4945-4227-8930-2E251C467FFF}" type="pres">
      <dgm:prSet presAssocID="{D7A3D10A-275F-4E58-BED0-91F6F006A9AD}" presName="thickLine" presStyleLbl="alignNode1" presStyleIdx="2" presStyleCnt="3"/>
      <dgm:spPr/>
    </dgm:pt>
    <dgm:pt modelId="{EB839F7F-3891-4CA1-BA23-66708C1421A7}" type="pres">
      <dgm:prSet presAssocID="{D7A3D10A-275F-4E58-BED0-91F6F006A9AD}" presName="horz1" presStyleCnt="0"/>
      <dgm:spPr/>
    </dgm:pt>
    <dgm:pt modelId="{3AF93F69-2B40-4B4C-AEED-A66D9805A4FE}" type="pres">
      <dgm:prSet presAssocID="{D7A3D10A-275F-4E58-BED0-91F6F006A9AD}" presName="tx1" presStyleLbl="revTx" presStyleIdx="2" presStyleCnt="3"/>
      <dgm:spPr/>
    </dgm:pt>
    <dgm:pt modelId="{CD5204B8-73DD-4EB8-B9E5-6955998AB17E}" type="pres">
      <dgm:prSet presAssocID="{D7A3D10A-275F-4E58-BED0-91F6F006A9AD}" presName="vert1" presStyleCnt="0"/>
      <dgm:spPr/>
    </dgm:pt>
  </dgm:ptLst>
  <dgm:cxnLst>
    <dgm:cxn modelId="{CC2ED214-F455-4F81-953E-1758B39B9618}" type="presOf" srcId="{8B0987E2-2B2D-41E8-9FD8-36FD32160F9A}" destId="{39DADD91-3FCB-412C-8D1C-E6CB21E75C02}" srcOrd="0" destOrd="0" presId="urn:microsoft.com/office/officeart/2008/layout/LinedList"/>
    <dgm:cxn modelId="{FC34745D-182A-4482-82A2-F8D24104CEA9}" srcId="{23464D87-65D8-4B37-B28D-97AFB2571823}" destId="{8B0987E2-2B2D-41E8-9FD8-36FD32160F9A}" srcOrd="1" destOrd="0" parTransId="{9F2A5106-D3AC-4589-9CB3-5E826ECB3885}" sibTransId="{266614EB-0CD2-4A2F-924F-6912ED3587C5}"/>
    <dgm:cxn modelId="{87D7DF5F-0AFC-42C7-9180-0DD22A187772}" type="presOf" srcId="{D7A3D10A-275F-4E58-BED0-91F6F006A9AD}" destId="{3AF93F69-2B40-4B4C-AEED-A66D9805A4FE}" srcOrd="0" destOrd="0" presId="urn:microsoft.com/office/officeart/2008/layout/LinedList"/>
    <dgm:cxn modelId="{77210755-1E51-41E5-A796-979406060E6E}" srcId="{23464D87-65D8-4B37-B28D-97AFB2571823}" destId="{D7A3D10A-275F-4E58-BED0-91F6F006A9AD}" srcOrd="2" destOrd="0" parTransId="{7F7C145E-FBEF-48DF-8442-029864FC81EE}" sibTransId="{0938DD32-3502-4FA5-965F-4801FCBED7B6}"/>
    <dgm:cxn modelId="{EC91FD7E-BFAF-40B8-84F9-B6A933055B77}" type="presOf" srcId="{7D8DF830-EF18-4725-BF80-78DD0D65CE53}" destId="{CBC7FDDB-9E44-4073-A264-4611A8188DFD}" srcOrd="0" destOrd="0" presId="urn:microsoft.com/office/officeart/2008/layout/LinedList"/>
    <dgm:cxn modelId="{7A94438B-58F1-463D-A6FA-42B93FFB0B20}" srcId="{23464D87-65D8-4B37-B28D-97AFB2571823}" destId="{7D8DF830-EF18-4725-BF80-78DD0D65CE53}" srcOrd="0" destOrd="0" parTransId="{CBDCDD6F-57F8-424E-8873-CC068E7F05C4}" sibTransId="{65B689C2-D997-43BA-A6CC-783C3326B869}"/>
    <dgm:cxn modelId="{CDBB1EE7-772A-4F0D-BD05-F1D64D3A4817}" type="presOf" srcId="{23464D87-65D8-4B37-B28D-97AFB2571823}" destId="{986818B0-177D-45F7-BA09-1F45C4B5430D}" srcOrd="0" destOrd="0" presId="urn:microsoft.com/office/officeart/2008/layout/LinedList"/>
    <dgm:cxn modelId="{C8B13420-6CB2-480B-B006-309C52EA9078}" type="presParOf" srcId="{986818B0-177D-45F7-BA09-1F45C4B5430D}" destId="{FDF7926D-346F-4868-B364-5D56FBB35665}" srcOrd="0" destOrd="0" presId="urn:microsoft.com/office/officeart/2008/layout/LinedList"/>
    <dgm:cxn modelId="{E98665C5-5669-435E-93A5-6161710E6DB9}" type="presParOf" srcId="{986818B0-177D-45F7-BA09-1F45C4B5430D}" destId="{ED5088B8-44F7-43DA-9C13-8C2DAB0BD08F}" srcOrd="1" destOrd="0" presId="urn:microsoft.com/office/officeart/2008/layout/LinedList"/>
    <dgm:cxn modelId="{12CE0397-568A-4586-8691-38ADF2C78BA5}" type="presParOf" srcId="{ED5088B8-44F7-43DA-9C13-8C2DAB0BD08F}" destId="{CBC7FDDB-9E44-4073-A264-4611A8188DFD}" srcOrd="0" destOrd="0" presId="urn:microsoft.com/office/officeart/2008/layout/LinedList"/>
    <dgm:cxn modelId="{07AAD499-C096-45F6-831E-E3FF96CBCFB3}" type="presParOf" srcId="{ED5088B8-44F7-43DA-9C13-8C2DAB0BD08F}" destId="{572FE8BC-CD37-4CE4-AA3E-E2D7C2DE0B23}" srcOrd="1" destOrd="0" presId="urn:microsoft.com/office/officeart/2008/layout/LinedList"/>
    <dgm:cxn modelId="{A3701BA4-8553-45FF-83EA-ED5B75AD8972}" type="presParOf" srcId="{986818B0-177D-45F7-BA09-1F45C4B5430D}" destId="{40FD49AA-62DD-4538-88F5-6140D5FAD5CD}" srcOrd="2" destOrd="0" presId="urn:microsoft.com/office/officeart/2008/layout/LinedList"/>
    <dgm:cxn modelId="{4869BC93-5427-404C-A642-108A551DF0EE}" type="presParOf" srcId="{986818B0-177D-45F7-BA09-1F45C4B5430D}" destId="{2C44CE42-DA56-4084-A3A8-6B1CBAF97DC4}" srcOrd="3" destOrd="0" presId="urn:microsoft.com/office/officeart/2008/layout/LinedList"/>
    <dgm:cxn modelId="{3BB72759-AE3B-4E38-8013-EEC2C2A710EC}" type="presParOf" srcId="{2C44CE42-DA56-4084-A3A8-6B1CBAF97DC4}" destId="{39DADD91-3FCB-412C-8D1C-E6CB21E75C02}" srcOrd="0" destOrd="0" presId="urn:microsoft.com/office/officeart/2008/layout/LinedList"/>
    <dgm:cxn modelId="{A30CCB78-53D1-4693-BACF-F2F1E56FE4CA}" type="presParOf" srcId="{2C44CE42-DA56-4084-A3A8-6B1CBAF97DC4}" destId="{D3DF9618-8AF7-4614-A0DC-CAD2880AB820}" srcOrd="1" destOrd="0" presId="urn:microsoft.com/office/officeart/2008/layout/LinedList"/>
    <dgm:cxn modelId="{CF5892C7-C791-4AA2-B1F7-DD7199FD5D11}" type="presParOf" srcId="{986818B0-177D-45F7-BA09-1F45C4B5430D}" destId="{3FF83D57-4945-4227-8930-2E251C467FFF}" srcOrd="4" destOrd="0" presId="urn:microsoft.com/office/officeart/2008/layout/LinedList"/>
    <dgm:cxn modelId="{BCA16A28-E6D3-45E5-8C6A-8E62CD4D4AC1}" type="presParOf" srcId="{986818B0-177D-45F7-BA09-1F45C4B5430D}" destId="{EB839F7F-3891-4CA1-BA23-66708C1421A7}" srcOrd="5" destOrd="0" presId="urn:microsoft.com/office/officeart/2008/layout/LinedList"/>
    <dgm:cxn modelId="{95599F23-6D62-4F05-BFDC-9A2CD2267A95}" type="presParOf" srcId="{EB839F7F-3891-4CA1-BA23-66708C1421A7}" destId="{3AF93F69-2B40-4B4C-AEED-A66D9805A4FE}" srcOrd="0" destOrd="0" presId="urn:microsoft.com/office/officeart/2008/layout/LinedList"/>
    <dgm:cxn modelId="{B546750F-D323-4D07-9FC9-D1E9B43DDEE6}" type="presParOf" srcId="{EB839F7F-3891-4CA1-BA23-66708C1421A7}" destId="{CD5204B8-73DD-4EB8-B9E5-6955998AB1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717277-70D9-4B3D-A198-B12F3073F0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89BCDAF-F518-4091-B29A-AE3354164E76}">
      <dgm:prSet/>
      <dgm:spPr/>
      <dgm:t>
        <a:bodyPr/>
        <a:lstStyle/>
        <a:p>
          <a:r>
            <a:rPr lang="es-ES" dirty="0">
              <a:latin typeface="Mongolian Baiti" panose="03000500000000000000" pitchFamily="66" charset="0"/>
              <a:cs typeface="Mongolian Baiti" panose="03000500000000000000" pitchFamily="66" charset="0"/>
            </a:rPr>
            <a:t>Los contratos eventuales tienen como objetivo hacer frente al incremento de trabajo de la empresa.</a:t>
          </a:r>
          <a:endParaRPr lang="en-US" dirty="0">
            <a:latin typeface="Mongolian Baiti" panose="03000500000000000000" pitchFamily="66" charset="0"/>
            <a:cs typeface="Mongolian Baiti" panose="03000500000000000000" pitchFamily="66" charset="0"/>
          </a:endParaRPr>
        </a:p>
      </dgm:t>
    </dgm:pt>
    <dgm:pt modelId="{06C2CA01-839B-4920-97DA-79B7955AC883}" type="parTrans" cxnId="{820333F9-6831-4C7F-9B2E-E96A6BC40BFD}">
      <dgm:prSet/>
      <dgm:spPr/>
      <dgm:t>
        <a:bodyPr/>
        <a:lstStyle/>
        <a:p>
          <a:endParaRPr lang="en-US"/>
        </a:p>
      </dgm:t>
    </dgm:pt>
    <dgm:pt modelId="{BFA8F19C-4C28-4E09-8B9F-F33F44AB188D}" type="sibTrans" cxnId="{820333F9-6831-4C7F-9B2E-E96A6BC40BFD}">
      <dgm:prSet/>
      <dgm:spPr/>
      <dgm:t>
        <a:bodyPr/>
        <a:lstStyle/>
        <a:p>
          <a:endParaRPr lang="en-US"/>
        </a:p>
      </dgm:t>
    </dgm:pt>
    <dgm:pt modelId="{77F05EE1-A32B-47F7-9954-5CF7F22B5D0D}">
      <dgm:prSet/>
      <dgm:spPr/>
      <dgm:t>
        <a:bodyPr/>
        <a:lstStyle/>
        <a:p>
          <a:r>
            <a:rPr lang="es-ES" dirty="0">
              <a:latin typeface="Mongolian Baiti" panose="03000500000000000000" pitchFamily="66" charset="0"/>
              <a:cs typeface="Mongolian Baiti" panose="03000500000000000000" pitchFamily="66" charset="0"/>
            </a:rPr>
            <a:t>La duración debe ser mínimo de 6 meses en un periodo de 12 meses, salvo si el convenio lo amplié a 12 meses en un periodo de 18 meses.</a:t>
          </a:r>
          <a:endParaRPr lang="en-US" dirty="0">
            <a:latin typeface="Mongolian Baiti" panose="03000500000000000000" pitchFamily="66" charset="0"/>
            <a:cs typeface="Mongolian Baiti" panose="03000500000000000000" pitchFamily="66" charset="0"/>
          </a:endParaRPr>
        </a:p>
      </dgm:t>
    </dgm:pt>
    <dgm:pt modelId="{11320806-0AB3-4000-A45E-C555C5193818}" type="parTrans" cxnId="{5BA6FCB2-161D-4435-99E4-2E31D1AE28FE}">
      <dgm:prSet/>
      <dgm:spPr/>
      <dgm:t>
        <a:bodyPr/>
        <a:lstStyle/>
        <a:p>
          <a:endParaRPr lang="en-US"/>
        </a:p>
      </dgm:t>
    </dgm:pt>
    <dgm:pt modelId="{A4289CAE-1A62-4FC6-B2E9-B2211E272871}" type="sibTrans" cxnId="{5BA6FCB2-161D-4435-99E4-2E31D1AE28FE}">
      <dgm:prSet/>
      <dgm:spPr/>
      <dgm:t>
        <a:bodyPr/>
        <a:lstStyle/>
        <a:p>
          <a:endParaRPr lang="en-US"/>
        </a:p>
      </dgm:t>
    </dgm:pt>
    <dgm:pt modelId="{7C0F2AE5-363B-486B-8F39-3B1C0B17ACC7}">
      <dgm:prSet/>
      <dgm:spPr/>
      <dgm:t>
        <a:bodyPr/>
        <a:lstStyle/>
        <a:p>
          <a:r>
            <a:rPr lang="es-ES" dirty="0">
              <a:latin typeface="Mongolian Baiti" panose="03000500000000000000" pitchFamily="66" charset="0"/>
              <a:cs typeface="Mongolian Baiti" panose="03000500000000000000" pitchFamily="66" charset="0"/>
            </a:rPr>
            <a:t>Tienen el mismo derecho de indemnización que el contrato de obra y servicio.</a:t>
          </a:r>
          <a:endParaRPr lang="en-US" dirty="0">
            <a:latin typeface="Mongolian Baiti" panose="03000500000000000000" pitchFamily="66" charset="0"/>
            <a:cs typeface="Mongolian Baiti" panose="03000500000000000000" pitchFamily="66" charset="0"/>
          </a:endParaRPr>
        </a:p>
      </dgm:t>
    </dgm:pt>
    <dgm:pt modelId="{78DE0B1F-A4F4-48B6-AAFF-B014F437F8E0}" type="parTrans" cxnId="{07E1D22F-1740-4FA6-9FB4-FA051D4F2EF7}">
      <dgm:prSet/>
      <dgm:spPr/>
      <dgm:t>
        <a:bodyPr/>
        <a:lstStyle/>
        <a:p>
          <a:endParaRPr lang="en-US"/>
        </a:p>
      </dgm:t>
    </dgm:pt>
    <dgm:pt modelId="{BCE25CA2-F35C-4D78-8B17-B1AE3A6CCA06}" type="sibTrans" cxnId="{07E1D22F-1740-4FA6-9FB4-FA051D4F2EF7}">
      <dgm:prSet/>
      <dgm:spPr/>
      <dgm:t>
        <a:bodyPr/>
        <a:lstStyle/>
        <a:p>
          <a:endParaRPr lang="en-US"/>
        </a:p>
      </dgm:t>
    </dgm:pt>
    <dgm:pt modelId="{4D86486A-9349-4452-BE72-0F1BA707B58B}" type="pres">
      <dgm:prSet presAssocID="{6A717277-70D9-4B3D-A198-B12F3073F0E8}" presName="root" presStyleCnt="0">
        <dgm:presLayoutVars>
          <dgm:dir/>
          <dgm:resizeHandles val="exact"/>
        </dgm:presLayoutVars>
      </dgm:prSet>
      <dgm:spPr/>
    </dgm:pt>
    <dgm:pt modelId="{CAA6BA85-682E-43C7-9A38-306A7EA2D930}" type="pres">
      <dgm:prSet presAssocID="{289BCDAF-F518-4091-B29A-AE3354164E76}" presName="compNode" presStyleCnt="0"/>
      <dgm:spPr/>
    </dgm:pt>
    <dgm:pt modelId="{40AF0105-3DAA-4677-A0E3-B20ED7F22DE1}" type="pres">
      <dgm:prSet presAssocID="{289BCDAF-F518-4091-B29A-AE3354164E76}" presName="bgRect" presStyleLbl="bgShp" presStyleIdx="0" presStyleCnt="3"/>
      <dgm:spPr/>
    </dgm:pt>
    <dgm:pt modelId="{E4D60BFF-955B-4680-9526-B6C15EAB2018}" type="pres">
      <dgm:prSet presAssocID="{289BCDAF-F518-4091-B29A-AE3354164E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54C7316-14E6-46E5-8217-54A900810FFF}" type="pres">
      <dgm:prSet presAssocID="{289BCDAF-F518-4091-B29A-AE3354164E76}" presName="spaceRect" presStyleCnt="0"/>
      <dgm:spPr/>
    </dgm:pt>
    <dgm:pt modelId="{F636637F-1916-4ED4-A29F-F79440661768}" type="pres">
      <dgm:prSet presAssocID="{289BCDAF-F518-4091-B29A-AE3354164E76}" presName="parTx" presStyleLbl="revTx" presStyleIdx="0" presStyleCnt="3">
        <dgm:presLayoutVars>
          <dgm:chMax val="0"/>
          <dgm:chPref val="0"/>
        </dgm:presLayoutVars>
      </dgm:prSet>
      <dgm:spPr/>
    </dgm:pt>
    <dgm:pt modelId="{85DB03F5-1CA5-426A-9326-77B6B532B2A1}" type="pres">
      <dgm:prSet presAssocID="{BFA8F19C-4C28-4E09-8B9F-F33F44AB188D}" presName="sibTrans" presStyleCnt="0"/>
      <dgm:spPr/>
    </dgm:pt>
    <dgm:pt modelId="{55424C9F-08D3-4AA7-8183-1553CB661774}" type="pres">
      <dgm:prSet presAssocID="{77F05EE1-A32B-47F7-9954-5CF7F22B5D0D}" presName="compNode" presStyleCnt="0"/>
      <dgm:spPr/>
    </dgm:pt>
    <dgm:pt modelId="{6864CFA9-6A65-4B24-84FC-2EAF2738EE1D}" type="pres">
      <dgm:prSet presAssocID="{77F05EE1-A32B-47F7-9954-5CF7F22B5D0D}" presName="bgRect" presStyleLbl="bgShp" presStyleIdx="1" presStyleCnt="3"/>
      <dgm:spPr/>
    </dgm:pt>
    <dgm:pt modelId="{F012D177-AA6D-45FA-98E3-4F5A7B7871B5}" type="pres">
      <dgm:prSet presAssocID="{77F05EE1-A32B-47F7-9954-5CF7F22B5D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55384FD3-26D6-4953-B49B-75FDEE2D8531}" type="pres">
      <dgm:prSet presAssocID="{77F05EE1-A32B-47F7-9954-5CF7F22B5D0D}" presName="spaceRect" presStyleCnt="0"/>
      <dgm:spPr/>
    </dgm:pt>
    <dgm:pt modelId="{B92F1BE3-038B-4300-995D-F1EF913704B4}" type="pres">
      <dgm:prSet presAssocID="{77F05EE1-A32B-47F7-9954-5CF7F22B5D0D}" presName="parTx" presStyleLbl="revTx" presStyleIdx="1" presStyleCnt="3">
        <dgm:presLayoutVars>
          <dgm:chMax val="0"/>
          <dgm:chPref val="0"/>
        </dgm:presLayoutVars>
      </dgm:prSet>
      <dgm:spPr/>
    </dgm:pt>
    <dgm:pt modelId="{BD6990A9-C36E-4EB1-9D6A-1306107E9A7E}" type="pres">
      <dgm:prSet presAssocID="{A4289CAE-1A62-4FC6-B2E9-B2211E272871}" presName="sibTrans" presStyleCnt="0"/>
      <dgm:spPr/>
    </dgm:pt>
    <dgm:pt modelId="{B1A5DD14-A807-414D-9225-A4EA89D40959}" type="pres">
      <dgm:prSet presAssocID="{7C0F2AE5-363B-486B-8F39-3B1C0B17ACC7}" presName="compNode" presStyleCnt="0"/>
      <dgm:spPr/>
    </dgm:pt>
    <dgm:pt modelId="{F7C555F8-0A10-42F3-AC3E-8D781E507561}" type="pres">
      <dgm:prSet presAssocID="{7C0F2AE5-363B-486B-8F39-3B1C0B17ACC7}" presName="bgRect" presStyleLbl="bgShp" presStyleIdx="2" presStyleCnt="3"/>
      <dgm:spPr/>
    </dgm:pt>
    <dgm:pt modelId="{00C81147-47DA-4710-B508-C94ABAF30CD0}" type="pres">
      <dgm:prSet presAssocID="{7C0F2AE5-363B-486B-8F39-3B1C0B17AC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14E9323D-0F96-47C7-B973-0AA3052BE8D4}" type="pres">
      <dgm:prSet presAssocID="{7C0F2AE5-363B-486B-8F39-3B1C0B17ACC7}" presName="spaceRect" presStyleCnt="0"/>
      <dgm:spPr/>
    </dgm:pt>
    <dgm:pt modelId="{049553C1-E99B-42FB-A9A2-59C392B578CA}" type="pres">
      <dgm:prSet presAssocID="{7C0F2AE5-363B-486B-8F39-3B1C0B17ACC7}" presName="parTx" presStyleLbl="revTx" presStyleIdx="2" presStyleCnt="3">
        <dgm:presLayoutVars>
          <dgm:chMax val="0"/>
          <dgm:chPref val="0"/>
        </dgm:presLayoutVars>
      </dgm:prSet>
      <dgm:spPr/>
    </dgm:pt>
  </dgm:ptLst>
  <dgm:cxnLst>
    <dgm:cxn modelId="{EDB10D1E-829C-4A92-9982-B27A8FDB9108}" type="presOf" srcId="{289BCDAF-F518-4091-B29A-AE3354164E76}" destId="{F636637F-1916-4ED4-A29F-F79440661768}" srcOrd="0" destOrd="0" presId="urn:microsoft.com/office/officeart/2018/2/layout/IconVerticalSolidList"/>
    <dgm:cxn modelId="{07E1D22F-1740-4FA6-9FB4-FA051D4F2EF7}" srcId="{6A717277-70D9-4B3D-A198-B12F3073F0E8}" destId="{7C0F2AE5-363B-486B-8F39-3B1C0B17ACC7}" srcOrd="2" destOrd="0" parTransId="{78DE0B1F-A4F4-48B6-AAFF-B014F437F8E0}" sibTransId="{BCE25CA2-F35C-4D78-8B17-B1AE3A6CCA06}"/>
    <dgm:cxn modelId="{32C5313C-FF2F-4CE0-BDF3-1EB69F9086B4}" type="presOf" srcId="{7C0F2AE5-363B-486B-8F39-3B1C0B17ACC7}" destId="{049553C1-E99B-42FB-A9A2-59C392B578CA}" srcOrd="0" destOrd="0" presId="urn:microsoft.com/office/officeart/2018/2/layout/IconVerticalSolidList"/>
    <dgm:cxn modelId="{39CE4B93-3BC2-462F-80CD-334E2708B190}" type="presOf" srcId="{77F05EE1-A32B-47F7-9954-5CF7F22B5D0D}" destId="{B92F1BE3-038B-4300-995D-F1EF913704B4}" srcOrd="0" destOrd="0" presId="urn:microsoft.com/office/officeart/2018/2/layout/IconVerticalSolidList"/>
    <dgm:cxn modelId="{5BA6FCB2-161D-4435-99E4-2E31D1AE28FE}" srcId="{6A717277-70D9-4B3D-A198-B12F3073F0E8}" destId="{77F05EE1-A32B-47F7-9954-5CF7F22B5D0D}" srcOrd="1" destOrd="0" parTransId="{11320806-0AB3-4000-A45E-C555C5193818}" sibTransId="{A4289CAE-1A62-4FC6-B2E9-B2211E272871}"/>
    <dgm:cxn modelId="{65D2C2D2-FD77-4041-B464-1CA5CBE0292D}" type="presOf" srcId="{6A717277-70D9-4B3D-A198-B12F3073F0E8}" destId="{4D86486A-9349-4452-BE72-0F1BA707B58B}" srcOrd="0" destOrd="0" presId="urn:microsoft.com/office/officeart/2018/2/layout/IconVerticalSolidList"/>
    <dgm:cxn modelId="{820333F9-6831-4C7F-9B2E-E96A6BC40BFD}" srcId="{6A717277-70D9-4B3D-A198-B12F3073F0E8}" destId="{289BCDAF-F518-4091-B29A-AE3354164E76}" srcOrd="0" destOrd="0" parTransId="{06C2CA01-839B-4920-97DA-79B7955AC883}" sibTransId="{BFA8F19C-4C28-4E09-8B9F-F33F44AB188D}"/>
    <dgm:cxn modelId="{CE62D710-F1FE-4115-9AF8-A8470FF10C34}" type="presParOf" srcId="{4D86486A-9349-4452-BE72-0F1BA707B58B}" destId="{CAA6BA85-682E-43C7-9A38-306A7EA2D930}" srcOrd="0" destOrd="0" presId="urn:microsoft.com/office/officeart/2018/2/layout/IconVerticalSolidList"/>
    <dgm:cxn modelId="{90A69941-B06C-4F02-8233-B218CC606614}" type="presParOf" srcId="{CAA6BA85-682E-43C7-9A38-306A7EA2D930}" destId="{40AF0105-3DAA-4677-A0E3-B20ED7F22DE1}" srcOrd="0" destOrd="0" presId="urn:microsoft.com/office/officeart/2018/2/layout/IconVerticalSolidList"/>
    <dgm:cxn modelId="{943775CA-BDE1-485F-A6BF-650C7507FEFC}" type="presParOf" srcId="{CAA6BA85-682E-43C7-9A38-306A7EA2D930}" destId="{E4D60BFF-955B-4680-9526-B6C15EAB2018}" srcOrd="1" destOrd="0" presId="urn:microsoft.com/office/officeart/2018/2/layout/IconVerticalSolidList"/>
    <dgm:cxn modelId="{133D7377-390C-40BC-A1F1-95E0C14AA465}" type="presParOf" srcId="{CAA6BA85-682E-43C7-9A38-306A7EA2D930}" destId="{454C7316-14E6-46E5-8217-54A900810FFF}" srcOrd="2" destOrd="0" presId="urn:microsoft.com/office/officeart/2018/2/layout/IconVerticalSolidList"/>
    <dgm:cxn modelId="{296F4822-3E34-4A05-93C2-8B35536224C9}" type="presParOf" srcId="{CAA6BA85-682E-43C7-9A38-306A7EA2D930}" destId="{F636637F-1916-4ED4-A29F-F79440661768}" srcOrd="3" destOrd="0" presId="urn:microsoft.com/office/officeart/2018/2/layout/IconVerticalSolidList"/>
    <dgm:cxn modelId="{0B29BE08-0A60-49E0-B1C3-1FBFD347566B}" type="presParOf" srcId="{4D86486A-9349-4452-BE72-0F1BA707B58B}" destId="{85DB03F5-1CA5-426A-9326-77B6B532B2A1}" srcOrd="1" destOrd="0" presId="urn:microsoft.com/office/officeart/2018/2/layout/IconVerticalSolidList"/>
    <dgm:cxn modelId="{7E47FAE9-6AC7-41E0-9004-FD5B57FB1E30}" type="presParOf" srcId="{4D86486A-9349-4452-BE72-0F1BA707B58B}" destId="{55424C9F-08D3-4AA7-8183-1553CB661774}" srcOrd="2" destOrd="0" presId="urn:microsoft.com/office/officeart/2018/2/layout/IconVerticalSolidList"/>
    <dgm:cxn modelId="{1BC73BCF-C2F6-487E-82BC-B79B9DD10798}" type="presParOf" srcId="{55424C9F-08D3-4AA7-8183-1553CB661774}" destId="{6864CFA9-6A65-4B24-84FC-2EAF2738EE1D}" srcOrd="0" destOrd="0" presId="urn:microsoft.com/office/officeart/2018/2/layout/IconVerticalSolidList"/>
    <dgm:cxn modelId="{A4EF3CCC-8DD3-41A5-9B92-6C9C7AA24313}" type="presParOf" srcId="{55424C9F-08D3-4AA7-8183-1553CB661774}" destId="{F012D177-AA6D-45FA-98E3-4F5A7B7871B5}" srcOrd="1" destOrd="0" presId="urn:microsoft.com/office/officeart/2018/2/layout/IconVerticalSolidList"/>
    <dgm:cxn modelId="{94314815-B433-4587-833C-FABF0CE40CCA}" type="presParOf" srcId="{55424C9F-08D3-4AA7-8183-1553CB661774}" destId="{55384FD3-26D6-4953-B49B-75FDEE2D8531}" srcOrd="2" destOrd="0" presId="urn:microsoft.com/office/officeart/2018/2/layout/IconVerticalSolidList"/>
    <dgm:cxn modelId="{6C8FEF09-575B-42E3-A70D-806788283E7B}" type="presParOf" srcId="{55424C9F-08D3-4AA7-8183-1553CB661774}" destId="{B92F1BE3-038B-4300-995D-F1EF913704B4}" srcOrd="3" destOrd="0" presId="urn:microsoft.com/office/officeart/2018/2/layout/IconVerticalSolidList"/>
    <dgm:cxn modelId="{486AB8A2-BF90-4128-8DFC-DA69675ACEEA}" type="presParOf" srcId="{4D86486A-9349-4452-BE72-0F1BA707B58B}" destId="{BD6990A9-C36E-4EB1-9D6A-1306107E9A7E}" srcOrd="3" destOrd="0" presId="urn:microsoft.com/office/officeart/2018/2/layout/IconVerticalSolidList"/>
    <dgm:cxn modelId="{EE08A1CD-46B8-4478-BD57-C74D93A164D4}" type="presParOf" srcId="{4D86486A-9349-4452-BE72-0F1BA707B58B}" destId="{B1A5DD14-A807-414D-9225-A4EA89D40959}" srcOrd="4" destOrd="0" presId="urn:microsoft.com/office/officeart/2018/2/layout/IconVerticalSolidList"/>
    <dgm:cxn modelId="{E521C387-48DF-448C-A7A8-8A54DECA9E8A}" type="presParOf" srcId="{B1A5DD14-A807-414D-9225-A4EA89D40959}" destId="{F7C555F8-0A10-42F3-AC3E-8D781E507561}" srcOrd="0" destOrd="0" presId="urn:microsoft.com/office/officeart/2018/2/layout/IconVerticalSolidList"/>
    <dgm:cxn modelId="{A7B1FEB9-A3B8-4A46-8741-7B308444C811}" type="presParOf" srcId="{B1A5DD14-A807-414D-9225-A4EA89D40959}" destId="{00C81147-47DA-4710-B508-C94ABAF30CD0}" srcOrd="1" destOrd="0" presId="urn:microsoft.com/office/officeart/2018/2/layout/IconVerticalSolidList"/>
    <dgm:cxn modelId="{64E97581-55A2-45E9-8559-582666184ABC}" type="presParOf" srcId="{B1A5DD14-A807-414D-9225-A4EA89D40959}" destId="{14E9323D-0F96-47C7-B973-0AA3052BE8D4}" srcOrd="2" destOrd="0" presId="urn:microsoft.com/office/officeart/2018/2/layout/IconVerticalSolidList"/>
    <dgm:cxn modelId="{0DB7C48E-7CAF-4540-8AF0-D9C7E1C6DB4E}" type="presParOf" srcId="{B1A5DD14-A807-414D-9225-A4EA89D40959}" destId="{049553C1-E99B-42FB-A9A2-59C392B578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C14479-69C0-4A47-A129-7DA779FE031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7CF745-0839-4DB3-A3AF-9E5EA70C5723}">
      <dgm:prSet/>
      <dgm:spPr/>
      <dgm:t>
        <a:bodyPr/>
        <a:lstStyle/>
        <a:p>
          <a:r>
            <a:rPr lang="es-ES" dirty="0">
              <a:latin typeface="Mongolian Baiti" panose="03000500000000000000" pitchFamily="66" charset="0"/>
              <a:cs typeface="Mongolian Baiti" panose="03000500000000000000" pitchFamily="66" charset="0"/>
            </a:rPr>
            <a:t>Es aquel contrato que tiene como objetivo realizar una presentación en un numero de horas al día, semana, mes o al año inferior a las que realiza un trabajador con un convenio a tiempo completo.</a:t>
          </a:r>
          <a:endParaRPr lang="en-US" dirty="0">
            <a:latin typeface="Mongolian Baiti" panose="03000500000000000000" pitchFamily="66" charset="0"/>
            <a:cs typeface="Mongolian Baiti" panose="03000500000000000000" pitchFamily="66" charset="0"/>
          </a:endParaRPr>
        </a:p>
      </dgm:t>
    </dgm:pt>
    <dgm:pt modelId="{25C43997-FD63-4B92-BBC0-968A10F404B9}" type="parTrans" cxnId="{4A5B6DB4-1BBB-4463-A456-7F64A69384D4}">
      <dgm:prSet/>
      <dgm:spPr/>
      <dgm:t>
        <a:bodyPr/>
        <a:lstStyle/>
        <a:p>
          <a:endParaRPr lang="en-US"/>
        </a:p>
      </dgm:t>
    </dgm:pt>
    <dgm:pt modelId="{FDC29DF3-AF98-49C2-9310-5C86E84FA4A3}" type="sibTrans" cxnId="{4A5B6DB4-1BBB-4463-A456-7F64A69384D4}">
      <dgm:prSet/>
      <dgm:spPr/>
      <dgm:t>
        <a:bodyPr/>
        <a:lstStyle/>
        <a:p>
          <a:endParaRPr lang="en-US"/>
        </a:p>
      </dgm:t>
    </dgm:pt>
    <dgm:pt modelId="{F8702597-1709-49DA-A80F-AED0FE20DFDF}">
      <dgm:prSet/>
      <dgm:spPr/>
      <dgm:t>
        <a:bodyPr/>
        <a:lstStyle/>
        <a:p>
          <a:r>
            <a:rPr lang="es-ES" dirty="0">
              <a:latin typeface="Mongolian Baiti" panose="03000500000000000000" pitchFamily="66" charset="0"/>
              <a:cs typeface="Mongolian Baiti" panose="03000500000000000000" pitchFamily="66" charset="0"/>
            </a:rPr>
            <a:t>Este contrato puede ser indefinido o temporal, todas las modalidades de contrato pueden ser a tiempo parcial, salvo el contrato de formación.</a:t>
          </a:r>
          <a:endParaRPr lang="en-US" dirty="0">
            <a:latin typeface="Mongolian Baiti" panose="03000500000000000000" pitchFamily="66" charset="0"/>
            <a:cs typeface="Mongolian Baiti" panose="03000500000000000000" pitchFamily="66" charset="0"/>
          </a:endParaRPr>
        </a:p>
      </dgm:t>
    </dgm:pt>
    <dgm:pt modelId="{72D0156F-FACE-4263-A189-EFFCB4FBAE4A}" type="parTrans" cxnId="{4F9EEC4A-41BB-4A34-8FD5-4D11BC82AC5C}">
      <dgm:prSet/>
      <dgm:spPr/>
      <dgm:t>
        <a:bodyPr/>
        <a:lstStyle/>
        <a:p>
          <a:endParaRPr lang="en-US"/>
        </a:p>
      </dgm:t>
    </dgm:pt>
    <dgm:pt modelId="{120A4166-F860-4C5D-BE76-E3553AAAF4D9}" type="sibTrans" cxnId="{4F9EEC4A-41BB-4A34-8FD5-4D11BC82AC5C}">
      <dgm:prSet/>
      <dgm:spPr/>
      <dgm:t>
        <a:bodyPr/>
        <a:lstStyle/>
        <a:p>
          <a:endParaRPr lang="en-US"/>
        </a:p>
      </dgm:t>
    </dgm:pt>
    <dgm:pt modelId="{74FD9490-C19E-4914-B38F-53355E8E0C92}">
      <dgm:prSet/>
      <dgm:spPr/>
      <dgm:t>
        <a:bodyPr/>
        <a:lstStyle/>
        <a:p>
          <a:r>
            <a:rPr lang="es-ES" dirty="0">
              <a:latin typeface="Mongolian Baiti" panose="03000500000000000000" pitchFamily="66" charset="0"/>
              <a:cs typeface="Mongolian Baiti" panose="03000500000000000000" pitchFamily="66" charset="0"/>
            </a:rPr>
            <a:t>No se pueden realizar horas extraordinarias, pero si horas complementarias</a:t>
          </a:r>
          <a:r>
            <a:rPr lang="es-ES" dirty="0"/>
            <a:t>.</a:t>
          </a:r>
          <a:endParaRPr lang="en-US" dirty="0"/>
        </a:p>
      </dgm:t>
    </dgm:pt>
    <dgm:pt modelId="{E1628EF7-8995-4BC0-87C0-8D210430ECB3}" type="parTrans" cxnId="{5A7DEC0A-DF64-4E2F-9B81-00B1FDC7790E}">
      <dgm:prSet/>
      <dgm:spPr/>
      <dgm:t>
        <a:bodyPr/>
        <a:lstStyle/>
        <a:p>
          <a:endParaRPr lang="en-US"/>
        </a:p>
      </dgm:t>
    </dgm:pt>
    <dgm:pt modelId="{00FF7586-B923-4E40-9591-8D5B21B07FAD}" type="sibTrans" cxnId="{5A7DEC0A-DF64-4E2F-9B81-00B1FDC7790E}">
      <dgm:prSet/>
      <dgm:spPr/>
      <dgm:t>
        <a:bodyPr/>
        <a:lstStyle/>
        <a:p>
          <a:endParaRPr lang="en-US"/>
        </a:p>
      </dgm:t>
    </dgm:pt>
    <dgm:pt modelId="{ADEEB9B8-10A8-40C4-AEF6-AFEA817E0458}">
      <dgm:prSet/>
      <dgm:spPr/>
      <dgm:t>
        <a:bodyPr/>
        <a:lstStyle/>
        <a:p>
          <a:r>
            <a:rPr lang="es-ES" dirty="0">
              <a:latin typeface="Mongolian Baiti" panose="03000500000000000000" pitchFamily="66" charset="0"/>
              <a:cs typeface="Mongolian Baiti" panose="03000500000000000000" pitchFamily="66" charset="0"/>
            </a:rPr>
            <a:t>Se registra día a día y se sumara mensualmente entregando copia al trabajador junto al recibo de salarios.</a:t>
          </a:r>
          <a:endParaRPr lang="en-US" dirty="0">
            <a:latin typeface="Mongolian Baiti" panose="03000500000000000000" pitchFamily="66" charset="0"/>
            <a:cs typeface="Mongolian Baiti" panose="03000500000000000000" pitchFamily="66" charset="0"/>
          </a:endParaRPr>
        </a:p>
      </dgm:t>
    </dgm:pt>
    <dgm:pt modelId="{BCBCB113-C17E-47E5-AED7-A26C0B1BFDE5}" type="parTrans" cxnId="{926F1A62-3C83-4E7C-8000-DF779407EC34}">
      <dgm:prSet/>
      <dgm:spPr/>
      <dgm:t>
        <a:bodyPr/>
        <a:lstStyle/>
        <a:p>
          <a:endParaRPr lang="en-US"/>
        </a:p>
      </dgm:t>
    </dgm:pt>
    <dgm:pt modelId="{965CA834-67F8-4224-A6B9-897DE2E9280E}" type="sibTrans" cxnId="{926F1A62-3C83-4E7C-8000-DF779407EC34}">
      <dgm:prSet/>
      <dgm:spPr/>
      <dgm:t>
        <a:bodyPr/>
        <a:lstStyle/>
        <a:p>
          <a:endParaRPr lang="en-US"/>
        </a:p>
      </dgm:t>
    </dgm:pt>
    <dgm:pt modelId="{0F368FB1-5ADA-4E01-A9C5-0805A0560ACD}" type="pres">
      <dgm:prSet presAssocID="{5EC14479-69C0-4A47-A129-7DA779FE0315}" presName="root" presStyleCnt="0">
        <dgm:presLayoutVars>
          <dgm:dir/>
          <dgm:resizeHandles val="exact"/>
        </dgm:presLayoutVars>
      </dgm:prSet>
      <dgm:spPr/>
    </dgm:pt>
    <dgm:pt modelId="{FACF7BB8-8190-4616-A095-B5E67580B809}" type="pres">
      <dgm:prSet presAssocID="{D57CF745-0839-4DB3-A3AF-9E5EA70C5723}" presName="compNode" presStyleCnt="0"/>
      <dgm:spPr/>
    </dgm:pt>
    <dgm:pt modelId="{9CCBF940-6FE5-4257-96CA-B9441D79E200}" type="pres">
      <dgm:prSet presAssocID="{D57CF745-0839-4DB3-A3AF-9E5EA70C5723}" presName="bgRect" presStyleLbl="bgShp" presStyleIdx="0" presStyleCnt="4"/>
      <dgm:spPr/>
    </dgm:pt>
    <dgm:pt modelId="{EEB95F3C-B8A1-4492-9566-1FA0E7F51F7A}" type="pres">
      <dgm:prSet presAssocID="{D57CF745-0839-4DB3-A3AF-9E5EA70C57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AE25C764-9E7B-42BE-BA9F-6C404AA538BA}" type="pres">
      <dgm:prSet presAssocID="{D57CF745-0839-4DB3-A3AF-9E5EA70C5723}" presName="spaceRect" presStyleCnt="0"/>
      <dgm:spPr/>
    </dgm:pt>
    <dgm:pt modelId="{83DCC2B8-FD8E-48C4-B3B3-759D09211B43}" type="pres">
      <dgm:prSet presAssocID="{D57CF745-0839-4DB3-A3AF-9E5EA70C5723}" presName="parTx" presStyleLbl="revTx" presStyleIdx="0" presStyleCnt="4">
        <dgm:presLayoutVars>
          <dgm:chMax val="0"/>
          <dgm:chPref val="0"/>
        </dgm:presLayoutVars>
      </dgm:prSet>
      <dgm:spPr/>
    </dgm:pt>
    <dgm:pt modelId="{681EB966-4E2D-4BDF-AF3E-E7DF8176CED1}" type="pres">
      <dgm:prSet presAssocID="{FDC29DF3-AF98-49C2-9310-5C86E84FA4A3}" presName="sibTrans" presStyleCnt="0"/>
      <dgm:spPr/>
    </dgm:pt>
    <dgm:pt modelId="{29EF1467-B3B3-4C99-AAE1-2128C2FCE130}" type="pres">
      <dgm:prSet presAssocID="{F8702597-1709-49DA-A80F-AED0FE20DFDF}" presName="compNode" presStyleCnt="0"/>
      <dgm:spPr/>
    </dgm:pt>
    <dgm:pt modelId="{3F30D4EE-6415-4E83-89D2-917A27AE084E}" type="pres">
      <dgm:prSet presAssocID="{F8702597-1709-49DA-A80F-AED0FE20DFDF}" presName="bgRect" presStyleLbl="bgShp" presStyleIdx="1" presStyleCnt="4"/>
      <dgm:spPr/>
    </dgm:pt>
    <dgm:pt modelId="{FCC4585E-7604-400C-A5BC-DD050AC4E62E}" type="pres">
      <dgm:prSet presAssocID="{F8702597-1709-49DA-A80F-AED0FE20DF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2F4E01BE-DDBD-4A80-BE3D-336475231342}" type="pres">
      <dgm:prSet presAssocID="{F8702597-1709-49DA-A80F-AED0FE20DFDF}" presName="spaceRect" presStyleCnt="0"/>
      <dgm:spPr/>
    </dgm:pt>
    <dgm:pt modelId="{7E3CBE97-6DFB-4623-9015-DCE7148AF7C9}" type="pres">
      <dgm:prSet presAssocID="{F8702597-1709-49DA-A80F-AED0FE20DFDF}" presName="parTx" presStyleLbl="revTx" presStyleIdx="1" presStyleCnt="4">
        <dgm:presLayoutVars>
          <dgm:chMax val="0"/>
          <dgm:chPref val="0"/>
        </dgm:presLayoutVars>
      </dgm:prSet>
      <dgm:spPr/>
    </dgm:pt>
    <dgm:pt modelId="{4D97134F-A3C8-415B-8C91-1FB151DF3FE8}" type="pres">
      <dgm:prSet presAssocID="{120A4166-F860-4C5D-BE76-E3553AAAF4D9}" presName="sibTrans" presStyleCnt="0"/>
      <dgm:spPr/>
    </dgm:pt>
    <dgm:pt modelId="{FC1E9834-1CE8-4636-9799-BB1708A05024}" type="pres">
      <dgm:prSet presAssocID="{74FD9490-C19E-4914-B38F-53355E8E0C92}" presName="compNode" presStyleCnt="0"/>
      <dgm:spPr/>
    </dgm:pt>
    <dgm:pt modelId="{B371057A-7AE6-4019-B900-CDB4597F63F9}" type="pres">
      <dgm:prSet presAssocID="{74FD9490-C19E-4914-B38F-53355E8E0C92}" presName="bgRect" presStyleLbl="bgShp" presStyleIdx="2" presStyleCnt="4"/>
      <dgm:spPr/>
    </dgm:pt>
    <dgm:pt modelId="{5B022B9D-79C9-48AB-9454-5046692751BE}" type="pres">
      <dgm:prSet presAssocID="{74FD9490-C19E-4914-B38F-53355E8E0C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110677C-BDE4-47CF-B073-914438813167}" type="pres">
      <dgm:prSet presAssocID="{74FD9490-C19E-4914-B38F-53355E8E0C92}" presName="spaceRect" presStyleCnt="0"/>
      <dgm:spPr/>
    </dgm:pt>
    <dgm:pt modelId="{235A5906-A8EA-443F-9142-4ACF74081D22}" type="pres">
      <dgm:prSet presAssocID="{74FD9490-C19E-4914-B38F-53355E8E0C92}" presName="parTx" presStyleLbl="revTx" presStyleIdx="2" presStyleCnt="4">
        <dgm:presLayoutVars>
          <dgm:chMax val="0"/>
          <dgm:chPref val="0"/>
        </dgm:presLayoutVars>
      </dgm:prSet>
      <dgm:spPr/>
    </dgm:pt>
    <dgm:pt modelId="{E6586D72-FAB1-40A4-B3DA-2AB92CE5655B}" type="pres">
      <dgm:prSet presAssocID="{00FF7586-B923-4E40-9591-8D5B21B07FAD}" presName="sibTrans" presStyleCnt="0"/>
      <dgm:spPr/>
    </dgm:pt>
    <dgm:pt modelId="{F587458E-0206-4970-B907-82D10B58C836}" type="pres">
      <dgm:prSet presAssocID="{ADEEB9B8-10A8-40C4-AEF6-AFEA817E0458}" presName="compNode" presStyleCnt="0"/>
      <dgm:spPr/>
    </dgm:pt>
    <dgm:pt modelId="{0FA614D4-D9BD-4F93-8762-F4024357F325}" type="pres">
      <dgm:prSet presAssocID="{ADEEB9B8-10A8-40C4-AEF6-AFEA817E0458}" presName="bgRect" presStyleLbl="bgShp" presStyleIdx="3" presStyleCnt="4"/>
      <dgm:spPr/>
    </dgm:pt>
    <dgm:pt modelId="{E5A22835-9BE4-44DC-98D7-CB00EC81510C}" type="pres">
      <dgm:prSet presAssocID="{ADEEB9B8-10A8-40C4-AEF6-AFEA817E04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0C35C336-B8A6-4120-BDA3-5B4A626BD10F}" type="pres">
      <dgm:prSet presAssocID="{ADEEB9B8-10A8-40C4-AEF6-AFEA817E0458}" presName="spaceRect" presStyleCnt="0"/>
      <dgm:spPr/>
    </dgm:pt>
    <dgm:pt modelId="{DD50A118-C9B5-4550-948C-B17D8449741D}" type="pres">
      <dgm:prSet presAssocID="{ADEEB9B8-10A8-40C4-AEF6-AFEA817E0458}" presName="parTx" presStyleLbl="revTx" presStyleIdx="3" presStyleCnt="4">
        <dgm:presLayoutVars>
          <dgm:chMax val="0"/>
          <dgm:chPref val="0"/>
        </dgm:presLayoutVars>
      </dgm:prSet>
      <dgm:spPr/>
    </dgm:pt>
  </dgm:ptLst>
  <dgm:cxnLst>
    <dgm:cxn modelId="{5A7DEC0A-DF64-4E2F-9B81-00B1FDC7790E}" srcId="{5EC14479-69C0-4A47-A129-7DA779FE0315}" destId="{74FD9490-C19E-4914-B38F-53355E8E0C92}" srcOrd="2" destOrd="0" parTransId="{E1628EF7-8995-4BC0-87C0-8D210430ECB3}" sibTransId="{00FF7586-B923-4E40-9591-8D5B21B07FAD}"/>
    <dgm:cxn modelId="{275A8917-F3AE-4649-AB2E-C8AA31D6D33E}" type="presOf" srcId="{F8702597-1709-49DA-A80F-AED0FE20DFDF}" destId="{7E3CBE97-6DFB-4623-9015-DCE7148AF7C9}" srcOrd="0" destOrd="0" presId="urn:microsoft.com/office/officeart/2018/2/layout/IconVerticalSolidList"/>
    <dgm:cxn modelId="{926F1A62-3C83-4E7C-8000-DF779407EC34}" srcId="{5EC14479-69C0-4A47-A129-7DA779FE0315}" destId="{ADEEB9B8-10A8-40C4-AEF6-AFEA817E0458}" srcOrd="3" destOrd="0" parTransId="{BCBCB113-C17E-47E5-AED7-A26C0B1BFDE5}" sibTransId="{965CA834-67F8-4224-A6B9-897DE2E9280E}"/>
    <dgm:cxn modelId="{C49C5067-5F9B-43AF-B41D-26DA525D3935}" type="presOf" srcId="{D57CF745-0839-4DB3-A3AF-9E5EA70C5723}" destId="{83DCC2B8-FD8E-48C4-B3B3-759D09211B43}" srcOrd="0" destOrd="0" presId="urn:microsoft.com/office/officeart/2018/2/layout/IconVerticalSolidList"/>
    <dgm:cxn modelId="{6946394A-CDE5-4C47-86CF-A260AF8A1699}" type="presOf" srcId="{5EC14479-69C0-4A47-A129-7DA779FE0315}" destId="{0F368FB1-5ADA-4E01-A9C5-0805A0560ACD}" srcOrd="0" destOrd="0" presId="urn:microsoft.com/office/officeart/2018/2/layout/IconVerticalSolidList"/>
    <dgm:cxn modelId="{4F9EEC4A-41BB-4A34-8FD5-4D11BC82AC5C}" srcId="{5EC14479-69C0-4A47-A129-7DA779FE0315}" destId="{F8702597-1709-49DA-A80F-AED0FE20DFDF}" srcOrd="1" destOrd="0" parTransId="{72D0156F-FACE-4263-A189-EFFCB4FBAE4A}" sibTransId="{120A4166-F860-4C5D-BE76-E3553AAAF4D9}"/>
    <dgm:cxn modelId="{1A55AD98-9C2C-4139-A326-E50E31F0F18A}" type="presOf" srcId="{74FD9490-C19E-4914-B38F-53355E8E0C92}" destId="{235A5906-A8EA-443F-9142-4ACF74081D22}" srcOrd="0" destOrd="0" presId="urn:microsoft.com/office/officeart/2018/2/layout/IconVerticalSolidList"/>
    <dgm:cxn modelId="{4E316CB1-A158-43B3-A06E-828979BA0387}" type="presOf" srcId="{ADEEB9B8-10A8-40C4-AEF6-AFEA817E0458}" destId="{DD50A118-C9B5-4550-948C-B17D8449741D}" srcOrd="0" destOrd="0" presId="urn:microsoft.com/office/officeart/2018/2/layout/IconVerticalSolidList"/>
    <dgm:cxn modelId="{4A5B6DB4-1BBB-4463-A456-7F64A69384D4}" srcId="{5EC14479-69C0-4A47-A129-7DA779FE0315}" destId="{D57CF745-0839-4DB3-A3AF-9E5EA70C5723}" srcOrd="0" destOrd="0" parTransId="{25C43997-FD63-4B92-BBC0-968A10F404B9}" sibTransId="{FDC29DF3-AF98-49C2-9310-5C86E84FA4A3}"/>
    <dgm:cxn modelId="{16B413BA-B8DB-42FC-B989-72CD7D928010}" type="presParOf" srcId="{0F368FB1-5ADA-4E01-A9C5-0805A0560ACD}" destId="{FACF7BB8-8190-4616-A095-B5E67580B809}" srcOrd="0" destOrd="0" presId="urn:microsoft.com/office/officeart/2018/2/layout/IconVerticalSolidList"/>
    <dgm:cxn modelId="{4AFAC789-7DFE-4121-9C55-8684C9403C7D}" type="presParOf" srcId="{FACF7BB8-8190-4616-A095-B5E67580B809}" destId="{9CCBF940-6FE5-4257-96CA-B9441D79E200}" srcOrd="0" destOrd="0" presId="urn:microsoft.com/office/officeart/2018/2/layout/IconVerticalSolidList"/>
    <dgm:cxn modelId="{949F5CEA-F905-4DC6-8CDF-1EF50BCDD63F}" type="presParOf" srcId="{FACF7BB8-8190-4616-A095-B5E67580B809}" destId="{EEB95F3C-B8A1-4492-9566-1FA0E7F51F7A}" srcOrd="1" destOrd="0" presId="urn:microsoft.com/office/officeart/2018/2/layout/IconVerticalSolidList"/>
    <dgm:cxn modelId="{8F02383D-7BE6-4800-BDE3-94BA77F5435D}" type="presParOf" srcId="{FACF7BB8-8190-4616-A095-B5E67580B809}" destId="{AE25C764-9E7B-42BE-BA9F-6C404AA538BA}" srcOrd="2" destOrd="0" presId="urn:microsoft.com/office/officeart/2018/2/layout/IconVerticalSolidList"/>
    <dgm:cxn modelId="{171BE856-8357-4C11-A4B8-33D0941B2B86}" type="presParOf" srcId="{FACF7BB8-8190-4616-A095-B5E67580B809}" destId="{83DCC2B8-FD8E-48C4-B3B3-759D09211B43}" srcOrd="3" destOrd="0" presId="urn:microsoft.com/office/officeart/2018/2/layout/IconVerticalSolidList"/>
    <dgm:cxn modelId="{419FB100-9B37-4FA3-B280-702A7B5806A9}" type="presParOf" srcId="{0F368FB1-5ADA-4E01-A9C5-0805A0560ACD}" destId="{681EB966-4E2D-4BDF-AF3E-E7DF8176CED1}" srcOrd="1" destOrd="0" presId="urn:microsoft.com/office/officeart/2018/2/layout/IconVerticalSolidList"/>
    <dgm:cxn modelId="{C7D87194-0FB4-4EA4-804D-93A2DABB3DD8}" type="presParOf" srcId="{0F368FB1-5ADA-4E01-A9C5-0805A0560ACD}" destId="{29EF1467-B3B3-4C99-AAE1-2128C2FCE130}" srcOrd="2" destOrd="0" presId="urn:microsoft.com/office/officeart/2018/2/layout/IconVerticalSolidList"/>
    <dgm:cxn modelId="{5FDA6BAF-2EFA-4357-A446-B969A27E5060}" type="presParOf" srcId="{29EF1467-B3B3-4C99-AAE1-2128C2FCE130}" destId="{3F30D4EE-6415-4E83-89D2-917A27AE084E}" srcOrd="0" destOrd="0" presId="urn:microsoft.com/office/officeart/2018/2/layout/IconVerticalSolidList"/>
    <dgm:cxn modelId="{80D299DE-55D8-4EA7-9FDE-966518A8A07F}" type="presParOf" srcId="{29EF1467-B3B3-4C99-AAE1-2128C2FCE130}" destId="{FCC4585E-7604-400C-A5BC-DD050AC4E62E}" srcOrd="1" destOrd="0" presId="urn:microsoft.com/office/officeart/2018/2/layout/IconVerticalSolidList"/>
    <dgm:cxn modelId="{B2ED2670-A04E-49F8-80AA-C4836FC5B61E}" type="presParOf" srcId="{29EF1467-B3B3-4C99-AAE1-2128C2FCE130}" destId="{2F4E01BE-DDBD-4A80-BE3D-336475231342}" srcOrd="2" destOrd="0" presId="urn:microsoft.com/office/officeart/2018/2/layout/IconVerticalSolidList"/>
    <dgm:cxn modelId="{1761FA7E-B608-4FFF-B22B-93B40FD5C7F3}" type="presParOf" srcId="{29EF1467-B3B3-4C99-AAE1-2128C2FCE130}" destId="{7E3CBE97-6DFB-4623-9015-DCE7148AF7C9}" srcOrd="3" destOrd="0" presId="urn:microsoft.com/office/officeart/2018/2/layout/IconVerticalSolidList"/>
    <dgm:cxn modelId="{D33AF30F-13EB-4081-8875-65EB2BE344F1}" type="presParOf" srcId="{0F368FB1-5ADA-4E01-A9C5-0805A0560ACD}" destId="{4D97134F-A3C8-415B-8C91-1FB151DF3FE8}" srcOrd="3" destOrd="0" presId="urn:microsoft.com/office/officeart/2018/2/layout/IconVerticalSolidList"/>
    <dgm:cxn modelId="{CD599141-67BC-4A84-AFD4-7725B6600A71}" type="presParOf" srcId="{0F368FB1-5ADA-4E01-A9C5-0805A0560ACD}" destId="{FC1E9834-1CE8-4636-9799-BB1708A05024}" srcOrd="4" destOrd="0" presId="urn:microsoft.com/office/officeart/2018/2/layout/IconVerticalSolidList"/>
    <dgm:cxn modelId="{9F4CDD69-D1AD-4AFF-AA74-2690B384D6A6}" type="presParOf" srcId="{FC1E9834-1CE8-4636-9799-BB1708A05024}" destId="{B371057A-7AE6-4019-B900-CDB4597F63F9}" srcOrd="0" destOrd="0" presId="urn:microsoft.com/office/officeart/2018/2/layout/IconVerticalSolidList"/>
    <dgm:cxn modelId="{BD6E6F46-9395-4606-9E91-93E5D99B95C2}" type="presParOf" srcId="{FC1E9834-1CE8-4636-9799-BB1708A05024}" destId="{5B022B9D-79C9-48AB-9454-5046692751BE}" srcOrd="1" destOrd="0" presId="urn:microsoft.com/office/officeart/2018/2/layout/IconVerticalSolidList"/>
    <dgm:cxn modelId="{BFFD6AF8-1098-42C2-B0ED-18B73D88CE6F}" type="presParOf" srcId="{FC1E9834-1CE8-4636-9799-BB1708A05024}" destId="{B110677C-BDE4-47CF-B073-914438813167}" srcOrd="2" destOrd="0" presId="urn:microsoft.com/office/officeart/2018/2/layout/IconVerticalSolidList"/>
    <dgm:cxn modelId="{BB789914-689E-4EAB-B52E-1329E4E36D8B}" type="presParOf" srcId="{FC1E9834-1CE8-4636-9799-BB1708A05024}" destId="{235A5906-A8EA-443F-9142-4ACF74081D22}" srcOrd="3" destOrd="0" presId="urn:microsoft.com/office/officeart/2018/2/layout/IconVerticalSolidList"/>
    <dgm:cxn modelId="{8071DADC-5081-42C9-BB07-E922F642C9B8}" type="presParOf" srcId="{0F368FB1-5ADA-4E01-A9C5-0805A0560ACD}" destId="{E6586D72-FAB1-40A4-B3DA-2AB92CE5655B}" srcOrd="5" destOrd="0" presId="urn:microsoft.com/office/officeart/2018/2/layout/IconVerticalSolidList"/>
    <dgm:cxn modelId="{CD625851-D8C3-4AB0-87DF-F6B335B4A94A}" type="presParOf" srcId="{0F368FB1-5ADA-4E01-A9C5-0805A0560ACD}" destId="{F587458E-0206-4970-B907-82D10B58C836}" srcOrd="6" destOrd="0" presId="urn:microsoft.com/office/officeart/2018/2/layout/IconVerticalSolidList"/>
    <dgm:cxn modelId="{43BD73E4-AE29-4196-AB2D-9EB950D23C7B}" type="presParOf" srcId="{F587458E-0206-4970-B907-82D10B58C836}" destId="{0FA614D4-D9BD-4F93-8762-F4024357F325}" srcOrd="0" destOrd="0" presId="urn:microsoft.com/office/officeart/2018/2/layout/IconVerticalSolidList"/>
    <dgm:cxn modelId="{5ED854A9-0E5A-4DDD-83E0-CD32D3FE677E}" type="presParOf" srcId="{F587458E-0206-4970-B907-82D10B58C836}" destId="{E5A22835-9BE4-44DC-98D7-CB00EC81510C}" srcOrd="1" destOrd="0" presId="urn:microsoft.com/office/officeart/2018/2/layout/IconVerticalSolidList"/>
    <dgm:cxn modelId="{B6EA7B2E-FFE3-47B6-873A-4C379EE4B4D5}" type="presParOf" srcId="{F587458E-0206-4970-B907-82D10B58C836}" destId="{0C35C336-B8A6-4120-BDA3-5B4A626BD10F}" srcOrd="2" destOrd="0" presId="urn:microsoft.com/office/officeart/2018/2/layout/IconVerticalSolidList"/>
    <dgm:cxn modelId="{911A86EE-F81E-4E2D-87C6-1971BB81497C}" type="presParOf" srcId="{F587458E-0206-4970-B907-82D10B58C836}" destId="{DD50A118-C9B5-4550-948C-B17D844974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B35CDB-071A-44BF-A2EF-732C071C485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45FE7D-D25B-4BA2-88E7-44EB9C3943A5}">
      <dgm:prSet/>
      <dgm:spPr/>
      <dgm:t>
        <a:bodyPr/>
        <a:lstStyle/>
        <a:p>
          <a:r>
            <a:rPr lang="es-ES" dirty="0">
              <a:latin typeface="Mongolian Baiti" panose="03000500000000000000" pitchFamily="66" charset="0"/>
              <a:cs typeface="Mongolian Baiti" panose="03000500000000000000" pitchFamily="66" charset="0"/>
            </a:rPr>
            <a:t>Deben pactarse por escrito, solo las pueden pactar aquellos trabajadores cuya jornada anual no sea inferior a 10 horas a la semana, no serán superior al 30% de horas de la jornada.</a:t>
          </a:r>
          <a:endParaRPr lang="en-US" dirty="0">
            <a:latin typeface="Mongolian Baiti" panose="03000500000000000000" pitchFamily="66" charset="0"/>
            <a:cs typeface="Mongolian Baiti" panose="03000500000000000000" pitchFamily="66" charset="0"/>
          </a:endParaRPr>
        </a:p>
      </dgm:t>
    </dgm:pt>
    <dgm:pt modelId="{B1B5FF6A-3E2F-4294-BE99-72AB1D64FE67}" type="parTrans" cxnId="{88C0CEBF-25E2-4F3D-97B5-90E5ACC98CEC}">
      <dgm:prSet/>
      <dgm:spPr/>
      <dgm:t>
        <a:bodyPr/>
        <a:lstStyle/>
        <a:p>
          <a:endParaRPr lang="en-US"/>
        </a:p>
      </dgm:t>
    </dgm:pt>
    <dgm:pt modelId="{4D720F2C-8D1A-4FAF-9FD4-659D480A7AFA}" type="sibTrans" cxnId="{88C0CEBF-25E2-4F3D-97B5-90E5ACC98CEC}">
      <dgm:prSet/>
      <dgm:spPr/>
      <dgm:t>
        <a:bodyPr/>
        <a:lstStyle/>
        <a:p>
          <a:endParaRPr lang="en-US"/>
        </a:p>
      </dgm:t>
    </dgm:pt>
    <dgm:pt modelId="{2179E70D-567F-4D0C-A623-13A3EE4ADEA5}">
      <dgm:prSet/>
      <dgm:spPr/>
      <dgm:t>
        <a:bodyPr/>
        <a:lstStyle/>
        <a:p>
          <a:r>
            <a:rPr lang="es-ES" dirty="0">
              <a:latin typeface="Mongolian Baiti" panose="03000500000000000000" pitchFamily="66" charset="0"/>
              <a:cs typeface="Mongolian Baiti" panose="03000500000000000000" pitchFamily="66" charset="0"/>
            </a:rPr>
            <a:t>Las empresas pueden ofrecer horas complementarias voluntarias hasta un 15% de la jornada, ampliables a un 30% por convenio.</a:t>
          </a:r>
          <a:endParaRPr lang="en-US" dirty="0">
            <a:latin typeface="Mongolian Baiti" panose="03000500000000000000" pitchFamily="66" charset="0"/>
            <a:cs typeface="Mongolian Baiti" panose="03000500000000000000" pitchFamily="66" charset="0"/>
          </a:endParaRPr>
        </a:p>
      </dgm:t>
    </dgm:pt>
    <dgm:pt modelId="{A6869AC3-6C19-4C2D-80AF-59C84C2CC8B8}" type="parTrans" cxnId="{164AE90B-4DED-4008-91E1-C67824CF6451}">
      <dgm:prSet/>
      <dgm:spPr/>
      <dgm:t>
        <a:bodyPr/>
        <a:lstStyle/>
        <a:p>
          <a:endParaRPr lang="en-US"/>
        </a:p>
      </dgm:t>
    </dgm:pt>
    <dgm:pt modelId="{7CC76B29-E430-4F3B-A533-33F2428FE945}" type="sibTrans" cxnId="{164AE90B-4DED-4008-91E1-C67824CF6451}">
      <dgm:prSet/>
      <dgm:spPr/>
      <dgm:t>
        <a:bodyPr/>
        <a:lstStyle/>
        <a:p>
          <a:endParaRPr lang="en-US"/>
        </a:p>
      </dgm:t>
    </dgm:pt>
    <dgm:pt modelId="{91776252-28C3-46A5-9368-CC9AB50A9710}">
      <dgm:prSet/>
      <dgm:spPr/>
      <dgm:t>
        <a:bodyPr/>
        <a:lstStyle/>
        <a:p>
          <a:r>
            <a:rPr lang="es-ES" dirty="0">
              <a:latin typeface="Mongolian Baiti" panose="03000500000000000000" pitchFamily="66" charset="0"/>
              <a:cs typeface="Mongolian Baiti" panose="03000500000000000000" pitchFamily="66" charset="0"/>
            </a:rPr>
            <a:t>Preaviso del día y hora, con 3 días de antelación mínima.</a:t>
          </a:r>
          <a:endParaRPr lang="en-US" dirty="0">
            <a:latin typeface="Mongolian Baiti" panose="03000500000000000000" pitchFamily="66" charset="0"/>
            <a:cs typeface="Mongolian Baiti" panose="03000500000000000000" pitchFamily="66" charset="0"/>
          </a:endParaRPr>
        </a:p>
      </dgm:t>
    </dgm:pt>
    <dgm:pt modelId="{B7967AA8-BB66-4450-985F-66495287EAFB}" type="parTrans" cxnId="{A9B7F10C-1156-4283-BFEE-B801A0EAC652}">
      <dgm:prSet/>
      <dgm:spPr/>
      <dgm:t>
        <a:bodyPr/>
        <a:lstStyle/>
        <a:p>
          <a:endParaRPr lang="en-US"/>
        </a:p>
      </dgm:t>
    </dgm:pt>
    <dgm:pt modelId="{A9243599-DCC6-4537-ADEA-D702430569EB}" type="sibTrans" cxnId="{A9B7F10C-1156-4283-BFEE-B801A0EAC652}">
      <dgm:prSet/>
      <dgm:spPr/>
      <dgm:t>
        <a:bodyPr/>
        <a:lstStyle/>
        <a:p>
          <a:endParaRPr lang="en-US"/>
        </a:p>
      </dgm:t>
    </dgm:pt>
    <dgm:pt modelId="{7D883C73-B58F-4833-B34E-3930C864588D}">
      <dgm:prSet/>
      <dgm:spPr/>
      <dgm:t>
        <a:bodyPr/>
        <a:lstStyle/>
        <a:p>
          <a:r>
            <a:rPr lang="es-ES" dirty="0">
              <a:latin typeface="Mongolian Baiti" panose="03000500000000000000" pitchFamily="66" charset="0"/>
              <a:cs typeface="Mongolian Baiti" panose="03000500000000000000" pitchFamily="66" charset="0"/>
            </a:rPr>
            <a:t>Se pagan como horas ordinarias.</a:t>
          </a:r>
          <a:endParaRPr lang="en-US" dirty="0">
            <a:latin typeface="Mongolian Baiti" panose="03000500000000000000" pitchFamily="66" charset="0"/>
            <a:cs typeface="Mongolian Baiti" panose="03000500000000000000" pitchFamily="66" charset="0"/>
          </a:endParaRPr>
        </a:p>
      </dgm:t>
    </dgm:pt>
    <dgm:pt modelId="{4FF863B8-4A28-4C30-8C92-8D3C176A34F0}" type="parTrans" cxnId="{693D311A-D48E-478C-9B5E-C5759FB599C4}">
      <dgm:prSet/>
      <dgm:spPr/>
      <dgm:t>
        <a:bodyPr/>
        <a:lstStyle/>
        <a:p>
          <a:endParaRPr lang="en-US"/>
        </a:p>
      </dgm:t>
    </dgm:pt>
    <dgm:pt modelId="{2B0238C5-2F07-478C-BF2E-70FB6712993B}" type="sibTrans" cxnId="{693D311A-D48E-478C-9B5E-C5759FB599C4}">
      <dgm:prSet/>
      <dgm:spPr/>
      <dgm:t>
        <a:bodyPr/>
        <a:lstStyle/>
        <a:p>
          <a:endParaRPr lang="en-US"/>
        </a:p>
      </dgm:t>
    </dgm:pt>
    <dgm:pt modelId="{BBD77941-6A88-4AC8-BE5F-A06D935F3AB5}">
      <dgm:prSet/>
      <dgm:spPr/>
      <dgm:t>
        <a:bodyPr/>
        <a:lstStyle/>
        <a:p>
          <a:r>
            <a:rPr lang="es-ES" dirty="0">
              <a:latin typeface="Mongolian Baiti" panose="03000500000000000000" pitchFamily="66" charset="0"/>
              <a:cs typeface="Mongolian Baiti" panose="03000500000000000000" pitchFamily="66" charset="0"/>
            </a:rPr>
            <a:t>Al año del pacto, el trabajador podrá renunciar a realizarlas, preavisando 15 días antes.</a:t>
          </a:r>
          <a:endParaRPr lang="en-US" dirty="0">
            <a:latin typeface="Mongolian Baiti" panose="03000500000000000000" pitchFamily="66" charset="0"/>
            <a:cs typeface="Mongolian Baiti" panose="03000500000000000000" pitchFamily="66" charset="0"/>
          </a:endParaRPr>
        </a:p>
      </dgm:t>
    </dgm:pt>
    <dgm:pt modelId="{EF35DB4E-EE1D-43B5-B8B6-084A0E638228}" type="parTrans" cxnId="{7C692F43-B2F6-4621-A09B-995C05906C9C}">
      <dgm:prSet/>
      <dgm:spPr/>
      <dgm:t>
        <a:bodyPr/>
        <a:lstStyle/>
        <a:p>
          <a:endParaRPr lang="en-US"/>
        </a:p>
      </dgm:t>
    </dgm:pt>
    <dgm:pt modelId="{0ED7212E-B2E2-4CAD-BAF5-53337B2E8953}" type="sibTrans" cxnId="{7C692F43-B2F6-4621-A09B-995C05906C9C}">
      <dgm:prSet/>
      <dgm:spPr/>
      <dgm:t>
        <a:bodyPr/>
        <a:lstStyle/>
        <a:p>
          <a:endParaRPr lang="en-US"/>
        </a:p>
      </dgm:t>
    </dgm:pt>
    <dgm:pt modelId="{3051E6CB-FDE0-483D-B688-81E0F25400F8}" type="pres">
      <dgm:prSet presAssocID="{E7B35CDB-071A-44BF-A2EF-732C071C4854}" presName="linear" presStyleCnt="0">
        <dgm:presLayoutVars>
          <dgm:animLvl val="lvl"/>
          <dgm:resizeHandles val="exact"/>
        </dgm:presLayoutVars>
      </dgm:prSet>
      <dgm:spPr/>
    </dgm:pt>
    <dgm:pt modelId="{FBCAE8EC-A78E-46C2-94FF-23CDB37F5F0C}" type="pres">
      <dgm:prSet presAssocID="{3445FE7D-D25B-4BA2-88E7-44EB9C3943A5}" presName="parentText" presStyleLbl="node1" presStyleIdx="0" presStyleCnt="5">
        <dgm:presLayoutVars>
          <dgm:chMax val="0"/>
          <dgm:bulletEnabled val="1"/>
        </dgm:presLayoutVars>
      </dgm:prSet>
      <dgm:spPr/>
    </dgm:pt>
    <dgm:pt modelId="{312BEAB7-78F6-44D7-87C7-CCF8A70832B2}" type="pres">
      <dgm:prSet presAssocID="{4D720F2C-8D1A-4FAF-9FD4-659D480A7AFA}" presName="spacer" presStyleCnt="0"/>
      <dgm:spPr/>
    </dgm:pt>
    <dgm:pt modelId="{2631F935-1047-4276-82DC-D920DBEAEE3B}" type="pres">
      <dgm:prSet presAssocID="{2179E70D-567F-4D0C-A623-13A3EE4ADEA5}" presName="parentText" presStyleLbl="node1" presStyleIdx="1" presStyleCnt="5">
        <dgm:presLayoutVars>
          <dgm:chMax val="0"/>
          <dgm:bulletEnabled val="1"/>
        </dgm:presLayoutVars>
      </dgm:prSet>
      <dgm:spPr/>
    </dgm:pt>
    <dgm:pt modelId="{20ADB74B-5971-475B-B535-8440807284DF}" type="pres">
      <dgm:prSet presAssocID="{7CC76B29-E430-4F3B-A533-33F2428FE945}" presName="spacer" presStyleCnt="0"/>
      <dgm:spPr/>
    </dgm:pt>
    <dgm:pt modelId="{E6EFB8ED-7C1E-406E-9553-E4B3EB59EA03}" type="pres">
      <dgm:prSet presAssocID="{91776252-28C3-46A5-9368-CC9AB50A9710}" presName="parentText" presStyleLbl="node1" presStyleIdx="2" presStyleCnt="5">
        <dgm:presLayoutVars>
          <dgm:chMax val="0"/>
          <dgm:bulletEnabled val="1"/>
        </dgm:presLayoutVars>
      </dgm:prSet>
      <dgm:spPr/>
    </dgm:pt>
    <dgm:pt modelId="{21064017-4443-4F01-9B3E-3E64D47374A2}" type="pres">
      <dgm:prSet presAssocID="{A9243599-DCC6-4537-ADEA-D702430569EB}" presName="spacer" presStyleCnt="0"/>
      <dgm:spPr/>
    </dgm:pt>
    <dgm:pt modelId="{ED2C858B-3C85-4450-B73C-AFBAD62D10B7}" type="pres">
      <dgm:prSet presAssocID="{7D883C73-B58F-4833-B34E-3930C864588D}" presName="parentText" presStyleLbl="node1" presStyleIdx="3" presStyleCnt="5">
        <dgm:presLayoutVars>
          <dgm:chMax val="0"/>
          <dgm:bulletEnabled val="1"/>
        </dgm:presLayoutVars>
      </dgm:prSet>
      <dgm:spPr/>
    </dgm:pt>
    <dgm:pt modelId="{56146FE5-008F-4CDE-8813-C47E9D1F9F89}" type="pres">
      <dgm:prSet presAssocID="{2B0238C5-2F07-478C-BF2E-70FB6712993B}" presName="spacer" presStyleCnt="0"/>
      <dgm:spPr/>
    </dgm:pt>
    <dgm:pt modelId="{5001B1BA-DFFE-4A6C-B36A-71F6D8F1CFEF}" type="pres">
      <dgm:prSet presAssocID="{BBD77941-6A88-4AC8-BE5F-A06D935F3AB5}" presName="parentText" presStyleLbl="node1" presStyleIdx="4" presStyleCnt="5">
        <dgm:presLayoutVars>
          <dgm:chMax val="0"/>
          <dgm:bulletEnabled val="1"/>
        </dgm:presLayoutVars>
      </dgm:prSet>
      <dgm:spPr/>
    </dgm:pt>
  </dgm:ptLst>
  <dgm:cxnLst>
    <dgm:cxn modelId="{164AE90B-4DED-4008-91E1-C67824CF6451}" srcId="{E7B35CDB-071A-44BF-A2EF-732C071C4854}" destId="{2179E70D-567F-4D0C-A623-13A3EE4ADEA5}" srcOrd="1" destOrd="0" parTransId="{A6869AC3-6C19-4C2D-80AF-59C84C2CC8B8}" sibTransId="{7CC76B29-E430-4F3B-A533-33F2428FE945}"/>
    <dgm:cxn modelId="{1430220C-F11D-4CF2-925A-B8F63FE53F90}" type="presOf" srcId="{BBD77941-6A88-4AC8-BE5F-A06D935F3AB5}" destId="{5001B1BA-DFFE-4A6C-B36A-71F6D8F1CFEF}" srcOrd="0" destOrd="0" presId="urn:microsoft.com/office/officeart/2005/8/layout/vList2"/>
    <dgm:cxn modelId="{A9B7F10C-1156-4283-BFEE-B801A0EAC652}" srcId="{E7B35CDB-071A-44BF-A2EF-732C071C4854}" destId="{91776252-28C3-46A5-9368-CC9AB50A9710}" srcOrd="2" destOrd="0" parTransId="{B7967AA8-BB66-4450-985F-66495287EAFB}" sibTransId="{A9243599-DCC6-4537-ADEA-D702430569EB}"/>
    <dgm:cxn modelId="{693D311A-D48E-478C-9B5E-C5759FB599C4}" srcId="{E7B35CDB-071A-44BF-A2EF-732C071C4854}" destId="{7D883C73-B58F-4833-B34E-3930C864588D}" srcOrd="3" destOrd="0" parTransId="{4FF863B8-4A28-4C30-8C92-8D3C176A34F0}" sibTransId="{2B0238C5-2F07-478C-BF2E-70FB6712993B}"/>
    <dgm:cxn modelId="{7C692F43-B2F6-4621-A09B-995C05906C9C}" srcId="{E7B35CDB-071A-44BF-A2EF-732C071C4854}" destId="{BBD77941-6A88-4AC8-BE5F-A06D935F3AB5}" srcOrd="4" destOrd="0" parTransId="{EF35DB4E-EE1D-43B5-B8B6-084A0E638228}" sibTransId="{0ED7212E-B2E2-4CAD-BAF5-53337B2E8953}"/>
    <dgm:cxn modelId="{A5AC797B-8127-4267-A35F-D4A2908D9EF8}" type="presOf" srcId="{7D883C73-B58F-4833-B34E-3930C864588D}" destId="{ED2C858B-3C85-4450-B73C-AFBAD62D10B7}" srcOrd="0" destOrd="0" presId="urn:microsoft.com/office/officeart/2005/8/layout/vList2"/>
    <dgm:cxn modelId="{88C0CEBF-25E2-4F3D-97B5-90E5ACC98CEC}" srcId="{E7B35CDB-071A-44BF-A2EF-732C071C4854}" destId="{3445FE7D-D25B-4BA2-88E7-44EB9C3943A5}" srcOrd="0" destOrd="0" parTransId="{B1B5FF6A-3E2F-4294-BE99-72AB1D64FE67}" sibTransId="{4D720F2C-8D1A-4FAF-9FD4-659D480A7AFA}"/>
    <dgm:cxn modelId="{F02328C0-8CE1-4006-8740-1000742DE6DE}" type="presOf" srcId="{E7B35CDB-071A-44BF-A2EF-732C071C4854}" destId="{3051E6CB-FDE0-483D-B688-81E0F25400F8}" srcOrd="0" destOrd="0" presId="urn:microsoft.com/office/officeart/2005/8/layout/vList2"/>
    <dgm:cxn modelId="{4D0C20CF-1A15-4E9A-860B-B70B45DA381D}" type="presOf" srcId="{3445FE7D-D25B-4BA2-88E7-44EB9C3943A5}" destId="{FBCAE8EC-A78E-46C2-94FF-23CDB37F5F0C}" srcOrd="0" destOrd="0" presId="urn:microsoft.com/office/officeart/2005/8/layout/vList2"/>
    <dgm:cxn modelId="{35DCCEE1-96FA-488D-A791-B68F4E26F158}" type="presOf" srcId="{2179E70D-567F-4D0C-A623-13A3EE4ADEA5}" destId="{2631F935-1047-4276-82DC-D920DBEAEE3B}" srcOrd="0" destOrd="0" presId="urn:microsoft.com/office/officeart/2005/8/layout/vList2"/>
    <dgm:cxn modelId="{0FB257F9-8271-4100-A9A8-8F77D749969C}" type="presOf" srcId="{91776252-28C3-46A5-9368-CC9AB50A9710}" destId="{E6EFB8ED-7C1E-406E-9553-E4B3EB59EA03}" srcOrd="0" destOrd="0" presId="urn:microsoft.com/office/officeart/2005/8/layout/vList2"/>
    <dgm:cxn modelId="{F2E490C9-1369-42E0-A295-0D1046339DD5}" type="presParOf" srcId="{3051E6CB-FDE0-483D-B688-81E0F25400F8}" destId="{FBCAE8EC-A78E-46C2-94FF-23CDB37F5F0C}" srcOrd="0" destOrd="0" presId="urn:microsoft.com/office/officeart/2005/8/layout/vList2"/>
    <dgm:cxn modelId="{0024A2DE-1567-4732-AA73-A274BB3B4036}" type="presParOf" srcId="{3051E6CB-FDE0-483D-B688-81E0F25400F8}" destId="{312BEAB7-78F6-44D7-87C7-CCF8A70832B2}" srcOrd="1" destOrd="0" presId="urn:microsoft.com/office/officeart/2005/8/layout/vList2"/>
    <dgm:cxn modelId="{676D6148-8D52-4D06-942D-856553DCFE17}" type="presParOf" srcId="{3051E6CB-FDE0-483D-B688-81E0F25400F8}" destId="{2631F935-1047-4276-82DC-D920DBEAEE3B}" srcOrd="2" destOrd="0" presId="urn:microsoft.com/office/officeart/2005/8/layout/vList2"/>
    <dgm:cxn modelId="{1674CE52-BBA6-4216-B055-33FCECB3C8EC}" type="presParOf" srcId="{3051E6CB-FDE0-483D-B688-81E0F25400F8}" destId="{20ADB74B-5971-475B-B535-8440807284DF}" srcOrd="3" destOrd="0" presId="urn:microsoft.com/office/officeart/2005/8/layout/vList2"/>
    <dgm:cxn modelId="{9F770D3D-C8C8-46D3-A135-B283DAE272D3}" type="presParOf" srcId="{3051E6CB-FDE0-483D-B688-81E0F25400F8}" destId="{E6EFB8ED-7C1E-406E-9553-E4B3EB59EA03}" srcOrd="4" destOrd="0" presId="urn:microsoft.com/office/officeart/2005/8/layout/vList2"/>
    <dgm:cxn modelId="{41CCD7B1-1694-4373-A43E-CFBC37C855A5}" type="presParOf" srcId="{3051E6CB-FDE0-483D-B688-81E0F25400F8}" destId="{21064017-4443-4F01-9B3E-3E64D47374A2}" srcOrd="5" destOrd="0" presId="urn:microsoft.com/office/officeart/2005/8/layout/vList2"/>
    <dgm:cxn modelId="{3E2C2163-F39F-4164-9F99-B0DEF7FC0C81}" type="presParOf" srcId="{3051E6CB-FDE0-483D-B688-81E0F25400F8}" destId="{ED2C858B-3C85-4450-B73C-AFBAD62D10B7}" srcOrd="6" destOrd="0" presId="urn:microsoft.com/office/officeart/2005/8/layout/vList2"/>
    <dgm:cxn modelId="{76007B26-A2D3-400D-8EB3-79636A84F82A}" type="presParOf" srcId="{3051E6CB-FDE0-483D-B688-81E0F25400F8}" destId="{56146FE5-008F-4CDE-8813-C47E9D1F9F89}" srcOrd="7" destOrd="0" presId="urn:microsoft.com/office/officeart/2005/8/layout/vList2"/>
    <dgm:cxn modelId="{9B270506-45CB-413E-859F-2A3508868635}" type="presParOf" srcId="{3051E6CB-FDE0-483D-B688-81E0F25400F8}" destId="{5001B1BA-DFFE-4A6C-B36A-71F6D8F1CFE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7934D0-6A77-4B4D-A191-818229B39BA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71CCA82-6B1E-44AA-99B5-DA04229660BE}">
      <dgm:prSet/>
      <dgm:spPr/>
      <dgm:t>
        <a:bodyPr/>
        <a:lstStyle/>
        <a:p>
          <a:pPr>
            <a:lnSpc>
              <a:spcPct val="100000"/>
            </a:lnSpc>
          </a:pPr>
          <a:r>
            <a:rPr lang="es-ES" dirty="0">
              <a:latin typeface="Mongolian Baiti" panose="03000500000000000000" pitchFamily="66" charset="0"/>
              <a:cs typeface="Mongolian Baiti" panose="03000500000000000000" pitchFamily="66" charset="0"/>
            </a:rPr>
            <a:t>Es un contrato que alterna periodos de trabajo y de no trabajo.</a:t>
          </a:r>
          <a:endParaRPr lang="en-US" dirty="0">
            <a:latin typeface="Mongolian Baiti" panose="03000500000000000000" pitchFamily="66" charset="0"/>
            <a:cs typeface="Mongolian Baiti" panose="03000500000000000000" pitchFamily="66" charset="0"/>
          </a:endParaRPr>
        </a:p>
      </dgm:t>
    </dgm:pt>
    <dgm:pt modelId="{B344E34F-9766-4EDC-8F8F-3DA025FF83CF}" type="parTrans" cxnId="{DF5630B6-9646-4488-A751-AC5BA98731E1}">
      <dgm:prSet/>
      <dgm:spPr/>
      <dgm:t>
        <a:bodyPr/>
        <a:lstStyle/>
        <a:p>
          <a:endParaRPr lang="en-US"/>
        </a:p>
      </dgm:t>
    </dgm:pt>
    <dgm:pt modelId="{CD195DA5-7FD9-44CC-A1C7-5CA868F8085C}" type="sibTrans" cxnId="{DF5630B6-9646-4488-A751-AC5BA98731E1}">
      <dgm:prSet/>
      <dgm:spPr/>
      <dgm:t>
        <a:bodyPr/>
        <a:lstStyle/>
        <a:p>
          <a:endParaRPr lang="en-US"/>
        </a:p>
      </dgm:t>
    </dgm:pt>
    <dgm:pt modelId="{49B90163-85DF-4DBA-AB32-A8B6DADBEFE0}">
      <dgm:prSet/>
      <dgm:spPr/>
      <dgm:t>
        <a:bodyPr/>
        <a:lstStyle/>
        <a:p>
          <a:pPr>
            <a:lnSpc>
              <a:spcPct val="100000"/>
            </a:lnSpc>
          </a:pPr>
          <a:r>
            <a:rPr lang="es-ES" dirty="0">
              <a:latin typeface="Mongolian Baiti" panose="03000500000000000000" pitchFamily="66" charset="0"/>
              <a:cs typeface="Mongolian Baiti" panose="03000500000000000000" pitchFamily="66" charset="0"/>
            </a:rPr>
            <a:t>El trabajador se encuentra fijo en la empresa</a:t>
          </a:r>
          <a:r>
            <a:rPr lang="es-ES" dirty="0"/>
            <a:t>.</a:t>
          </a:r>
          <a:endParaRPr lang="en-US" dirty="0"/>
        </a:p>
      </dgm:t>
    </dgm:pt>
    <dgm:pt modelId="{869662EE-B906-425A-94B8-AFB052775CBA}" type="parTrans" cxnId="{4F48AE89-3265-470A-812C-91A840326DA5}">
      <dgm:prSet/>
      <dgm:spPr/>
      <dgm:t>
        <a:bodyPr/>
        <a:lstStyle/>
        <a:p>
          <a:endParaRPr lang="en-US"/>
        </a:p>
      </dgm:t>
    </dgm:pt>
    <dgm:pt modelId="{868EA80D-A92A-440B-AE95-4A8AAABBB0AC}" type="sibTrans" cxnId="{4F48AE89-3265-470A-812C-91A840326DA5}">
      <dgm:prSet/>
      <dgm:spPr/>
      <dgm:t>
        <a:bodyPr/>
        <a:lstStyle/>
        <a:p>
          <a:endParaRPr lang="en-US"/>
        </a:p>
      </dgm:t>
    </dgm:pt>
    <dgm:pt modelId="{EAAD3D32-4441-4548-8951-35190AB2C88B}">
      <dgm:prSet/>
      <dgm:spPr/>
      <dgm:t>
        <a:bodyPr/>
        <a:lstStyle/>
        <a:p>
          <a:pPr>
            <a:lnSpc>
              <a:spcPct val="100000"/>
            </a:lnSpc>
          </a:pPr>
          <a:r>
            <a:rPr lang="es-ES" dirty="0">
              <a:latin typeface="Mongolian Baiti" panose="03000500000000000000" pitchFamily="66" charset="0"/>
              <a:cs typeface="Mongolian Baiti" panose="03000500000000000000" pitchFamily="66" charset="0"/>
            </a:rPr>
            <a:t>Es un contrato muy parecido al indefinido a tiempo parcial</a:t>
          </a:r>
          <a:r>
            <a:rPr lang="es-ES" dirty="0"/>
            <a:t>.</a:t>
          </a:r>
          <a:endParaRPr lang="en-US" dirty="0"/>
        </a:p>
      </dgm:t>
    </dgm:pt>
    <dgm:pt modelId="{456D7495-F8A1-4BF0-AED2-41D492C21707}" type="parTrans" cxnId="{2C78B95B-B9BE-40C1-838C-1F3645221F6D}">
      <dgm:prSet/>
      <dgm:spPr/>
      <dgm:t>
        <a:bodyPr/>
        <a:lstStyle/>
        <a:p>
          <a:endParaRPr lang="en-US"/>
        </a:p>
      </dgm:t>
    </dgm:pt>
    <dgm:pt modelId="{356746BE-509F-4B58-9957-ACE54D4313F7}" type="sibTrans" cxnId="{2C78B95B-B9BE-40C1-838C-1F3645221F6D}">
      <dgm:prSet/>
      <dgm:spPr/>
      <dgm:t>
        <a:bodyPr/>
        <a:lstStyle/>
        <a:p>
          <a:endParaRPr lang="en-US"/>
        </a:p>
      </dgm:t>
    </dgm:pt>
    <dgm:pt modelId="{5BC86C95-3F1D-41AD-82F9-A7FAEEEDF50B}">
      <dgm:prSet/>
      <dgm:spPr/>
      <dgm:t>
        <a:bodyPr/>
        <a:lstStyle/>
        <a:p>
          <a:pPr>
            <a:lnSpc>
              <a:spcPct val="100000"/>
            </a:lnSpc>
          </a:pPr>
          <a:r>
            <a:rPr lang="es-ES" dirty="0">
              <a:latin typeface="Mongolian Baiti" panose="03000500000000000000" pitchFamily="66" charset="0"/>
              <a:cs typeface="Mongolian Baiti" panose="03000500000000000000" pitchFamily="66" charset="0"/>
            </a:rPr>
            <a:t>Aquí si sabemos la fecha concreta de la vuelta a diferencia del contrato indefinido a tiempo parcial.</a:t>
          </a:r>
          <a:endParaRPr lang="en-US" dirty="0">
            <a:latin typeface="Mongolian Baiti" panose="03000500000000000000" pitchFamily="66" charset="0"/>
            <a:cs typeface="Mongolian Baiti" panose="03000500000000000000" pitchFamily="66" charset="0"/>
          </a:endParaRPr>
        </a:p>
      </dgm:t>
    </dgm:pt>
    <dgm:pt modelId="{76EB0055-47AA-4CEC-993B-335BC9BAE120}" type="parTrans" cxnId="{87AEAF46-EE3A-4DB4-8DE8-751C98217C1F}">
      <dgm:prSet/>
      <dgm:spPr/>
      <dgm:t>
        <a:bodyPr/>
        <a:lstStyle/>
        <a:p>
          <a:endParaRPr lang="en-US"/>
        </a:p>
      </dgm:t>
    </dgm:pt>
    <dgm:pt modelId="{66BCA46E-C213-4AD9-A20A-5230ADD97365}" type="sibTrans" cxnId="{87AEAF46-EE3A-4DB4-8DE8-751C98217C1F}">
      <dgm:prSet/>
      <dgm:spPr/>
      <dgm:t>
        <a:bodyPr/>
        <a:lstStyle/>
        <a:p>
          <a:endParaRPr lang="en-US"/>
        </a:p>
      </dgm:t>
    </dgm:pt>
    <dgm:pt modelId="{A70EB8F1-6305-49A3-8231-AFED85221560}">
      <dgm:prSet/>
      <dgm:spPr/>
      <dgm:t>
        <a:bodyPr/>
        <a:lstStyle/>
        <a:p>
          <a:pPr>
            <a:lnSpc>
              <a:spcPct val="100000"/>
            </a:lnSpc>
          </a:pPr>
          <a:r>
            <a:rPr lang="es-ES" dirty="0">
              <a:latin typeface="Mongolian Baiti" panose="03000500000000000000" pitchFamily="66" charset="0"/>
              <a:cs typeface="Mongolian Baiti" panose="03000500000000000000" pitchFamily="66" charset="0"/>
            </a:rPr>
            <a:t>Si se desconociese la fecha exacta de volver al trabajo, seria un contrato fijo-discontinuo en fechas no ciertas, en este caso existe la obligación de llamamiento por el empresario cuando se reanuda la actividad</a:t>
          </a:r>
          <a:r>
            <a:rPr lang="es-ES" dirty="0"/>
            <a:t>.</a:t>
          </a:r>
          <a:endParaRPr lang="en-US" dirty="0"/>
        </a:p>
      </dgm:t>
    </dgm:pt>
    <dgm:pt modelId="{F6C6CC90-88B4-4CE6-9327-AF52069438A7}" type="parTrans" cxnId="{19AF94E4-E39F-47A4-AF88-E46A2D66ED0F}">
      <dgm:prSet/>
      <dgm:spPr/>
      <dgm:t>
        <a:bodyPr/>
        <a:lstStyle/>
        <a:p>
          <a:endParaRPr lang="en-US"/>
        </a:p>
      </dgm:t>
    </dgm:pt>
    <dgm:pt modelId="{DA2E2563-42B6-48AC-884C-1A8F8D237F1B}" type="sibTrans" cxnId="{19AF94E4-E39F-47A4-AF88-E46A2D66ED0F}">
      <dgm:prSet/>
      <dgm:spPr/>
      <dgm:t>
        <a:bodyPr/>
        <a:lstStyle/>
        <a:p>
          <a:endParaRPr lang="en-US"/>
        </a:p>
      </dgm:t>
    </dgm:pt>
    <dgm:pt modelId="{98B8DF0F-6657-4AB2-88E0-D0088F04E15B}" type="pres">
      <dgm:prSet presAssocID="{817934D0-6A77-4B4D-A191-818229B39BAF}" presName="root" presStyleCnt="0">
        <dgm:presLayoutVars>
          <dgm:dir/>
          <dgm:resizeHandles val="exact"/>
        </dgm:presLayoutVars>
      </dgm:prSet>
      <dgm:spPr/>
    </dgm:pt>
    <dgm:pt modelId="{4B920DED-2D48-4412-9B5C-0542AD3883DE}" type="pres">
      <dgm:prSet presAssocID="{671CCA82-6B1E-44AA-99B5-DA04229660BE}" presName="compNode" presStyleCnt="0"/>
      <dgm:spPr/>
    </dgm:pt>
    <dgm:pt modelId="{D4BB867C-0406-4A5D-911C-0E501DFF076D}" type="pres">
      <dgm:prSet presAssocID="{671CCA82-6B1E-44AA-99B5-DA04229660BE}" presName="bgRect" presStyleLbl="bgShp" presStyleIdx="0" presStyleCnt="5" custLinFactNeighborX="-1373" custLinFactNeighborY="-469"/>
      <dgm:spPr/>
    </dgm:pt>
    <dgm:pt modelId="{47D6640F-267E-43C8-A15E-4F6DF865BCDD}" type="pres">
      <dgm:prSet presAssocID="{671CCA82-6B1E-44AA-99B5-DA04229660B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lder"/>
        </a:ext>
      </dgm:extLst>
    </dgm:pt>
    <dgm:pt modelId="{EB7B939E-4C13-4988-8603-EB8A358D200A}" type="pres">
      <dgm:prSet presAssocID="{671CCA82-6B1E-44AA-99B5-DA04229660BE}" presName="spaceRect" presStyleCnt="0"/>
      <dgm:spPr/>
    </dgm:pt>
    <dgm:pt modelId="{902F9D47-9A47-4C5B-9A97-BD92A34B7685}" type="pres">
      <dgm:prSet presAssocID="{671CCA82-6B1E-44AA-99B5-DA04229660BE}" presName="parTx" presStyleLbl="revTx" presStyleIdx="0" presStyleCnt="5">
        <dgm:presLayoutVars>
          <dgm:chMax val="0"/>
          <dgm:chPref val="0"/>
        </dgm:presLayoutVars>
      </dgm:prSet>
      <dgm:spPr/>
    </dgm:pt>
    <dgm:pt modelId="{4A5EC801-7B7D-4054-9D12-0FF9130EAC84}" type="pres">
      <dgm:prSet presAssocID="{CD195DA5-7FD9-44CC-A1C7-5CA868F8085C}" presName="sibTrans" presStyleCnt="0"/>
      <dgm:spPr/>
    </dgm:pt>
    <dgm:pt modelId="{D7FF0F08-CED5-4225-ABAC-78A3912D32DD}" type="pres">
      <dgm:prSet presAssocID="{49B90163-85DF-4DBA-AB32-A8B6DADBEFE0}" presName="compNode" presStyleCnt="0"/>
      <dgm:spPr/>
    </dgm:pt>
    <dgm:pt modelId="{D284610C-79B0-4C7C-97FA-9614C08987DD}" type="pres">
      <dgm:prSet presAssocID="{49B90163-85DF-4DBA-AB32-A8B6DADBEFE0}" presName="bgRect" presStyleLbl="bgShp" presStyleIdx="1" presStyleCnt="5" custLinFactNeighborX="2415" custLinFactNeighborY="-3012"/>
      <dgm:spPr/>
    </dgm:pt>
    <dgm:pt modelId="{923074FE-ED24-47B1-8A1E-207D426D8AFB}" type="pres">
      <dgm:prSet presAssocID="{49B90163-85DF-4DBA-AB32-A8B6DADBEF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DC28D26E-4645-47A8-BC02-10885F646CF0}" type="pres">
      <dgm:prSet presAssocID="{49B90163-85DF-4DBA-AB32-A8B6DADBEFE0}" presName="spaceRect" presStyleCnt="0"/>
      <dgm:spPr/>
    </dgm:pt>
    <dgm:pt modelId="{E6150B47-D159-404D-877D-1813D3DB89B7}" type="pres">
      <dgm:prSet presAssocID="{49B90163-85DF-4DBA-AB32-A8B6DADBEFE0}" presName="parTx" presStyleLbl="revTx" presStyleIdx="1" presStyleCnt="5">
        <dgm:presLayoutVars>
          <dgm:chMax val="0"/>
          <dgm:chPref val="0"/>
        </dgm:presLayoutVars>
      </dgm:prSet>
      <dgm:spPr/>
    </dgm:pt>
    <dgm:pt modelId="{2D828340-9686-4B8D-8475-1E30F2B505BC}" type="pres">
      <dgm:prSet presAssocID="{868EA80D-A92A-440B-AE95-4A8AAABBB0AC}" presName="sibTrans" presStyleCnt="0"/>
      <dgm:spPr/>
    </dgm:pt>
    <dgm:pt modelId="{E93CD215-0A61-419D-994D-46103FE45998}" type="pres">
      <dgm:prSet presAssocID="{EAAD3D32-4441-4548-8951-35190AB2C88B}" presName="compNode" presStyleCnt="0"/>
      <dgm:spPr/>
    </dgm:pt>
    <dgm:pt modelId="{15464C1F-B1FB-4D17-A1C9-1E4D6575298B}" type="pres">
      <dgm:prSet presAssocID="{EAAD3D32-4441-4548-8951-35190AB2C88B}" presName="bgRect" presStyleLbl="bgShp" presStyleIdx="2" presStyleCnt="5"/>
      <dgm:spPr/>
    </dgm:pt>
    <dgm:pt modelId="{959B4066-3704-480E-B5F6-E11499F86635}" type="pres">
      <dgm:prSet presAssocID="{EAAD3D32-4441-4548-8951-35190AB2C88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90E20BE9-7B0E-4556-8785-9B4FD98D6104}" type="pres">
      <dgm:prSet presAssocID="{EAAD3D32-4441-4548-8951-35190AB2C88B}" presName="spaceRect" presStyleCnt="0"/>
      <dgm:spPr/>
    </dgm:pt>
    <dgm:pt modelId="{71E7C8BD-8F05-472D-9AAD-EBF8E763F513}" type="pres">
      <dgm:prSet presAssocID="{EAAD3D32-4441-4548-8951-35190AB2C88B}" presName="parTx" presStyleLbl="revTx" presStyleIdx="2" presStyleCnt="5">
        <dgm:presLayoutVars>
          <dgm:chMax val="0"/>
          <dgm:chPref val="0"/>
        </dgm:presLayoutVars>
      </dgm:prSet>
      <dgm:spPr/>
    </dgm:pt>
    <dgm:pt modelId="{091E11D3-016F-4A8E-A29B-696229861711}" type="pres">
      <dgm:prSet presAssocID="{356746BE-509F-4B58-9957-ACE54D4313F7}" presName="sibTrans" presStyleCnt="0"/>
      <dgm:spPr/>
    </dgm:pt>
    <dgm:pt modelId="{5888D6EB-1C30-42BE-B8C5-78E5E877ADBD}" type="pres">
      <dgm:prSet presAssocID="{5BC86C95-3F1D-41AD-82F9-A7FAEEEDF50B}" presName="compNode" presStyleCnt="0"/>
      <dgm:spPr/>
    </dgm:pt>
    <dgm:pt modelId="{16685A11-CA0D-421D-A36F-46B4AE9DC4DB}" type="pres">
      <dgm:prSet presAssocID="{5BC86C95-3F1D-41AD-82F9-A7FAEEEDF50B}" presName="bgRect" presStyleLbl="bgShp" presStyleIdx="3" presStyleCnt="5"/>
      <dgm:spPr/>
    </dgm:pt>
    <dgm:pt modelId="{1AE71507-9028-4FA4-9DBD-230A86609DEF}" type="pres">
      <dgm:prSet presAssocID="{5BC86C95-3F1D-41AD-82F9-A7FAEEEDF50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0AFD26CE-5712-4CF8-AF34-D934C658FD09}" type="pres">
      <dgm:prSet presAssocID="{5BC86C95-3F1D-41AD-82F9-A7FAEEEDF50B}" presName="spaceRect" presStyleCnt="0"/>
      <dgm:spPr/>
    </dgm:pt>
    <dgm:pt modelId="{93505100-B8EB-4894-9080-85BEDD6A5571}" type="pres">
      <dgm:prSet presAssocID="{5BC86C95-3F1D-41AD-82F9-A7FAEEEDF50B}" presName="parTx" presStyleLbl="revTx" presStyleIdx="3" presStyleCnt="5">
        <dgm:presLayoutVars>
          <dgm:chMax val="0"/>
          <dgm:chPref val="0"/>
        </dgm:presLayoutVars>
      </dgm:prSet>
      <dgm:spPr/>
    </dgm:pt>
    <dgm:pt modelId="{178059EA-40FA-4C12-8864-973202CC25A9}" type="pres">
      <dgm:prSet presAssocID="{66BCA46E-C213-4AD9-A20A-5230ADD97365}" presName="sibTrans" presStyleCnt="0"/>
      <dgm:spPr/>
    </dgm:pt>
    <dgm:pt modelId="{5990B919-5A40-46CB-A3AA-4BAC82C5CF3E}" type="pres">
      <dgm:prSet presAssocID="{A70EB8F1-6305-49A3-8231-AFED85221560}" presName="compNode" presStyleCnt="0"/>
      <dgm:spPr/>
    </dgm:pt>
    <dgm:pt modelId="{BE0595DC-C043-4B9E-A79C-59C0D7DF3CEE}" type="pres">
      <dgm:prSet presAssocID="{A70EB8F1-6305-49A3-8231-AFED85221560}" presName="bgRect" presStyleLbl="bgShp" presStyleIdx="4" presStyleCnt="5"/>
      <dgm:spPr/>
    </dgm:pt>
    <dgm:pt modelId="{C0A10F4D-1342-4BA6-AC5A-E07F9A738F98}" type="pres">
      <dgm:prSet presAssocID="{A70EB8F1-6305-49A3-8231-AFED8522156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8F2F92EA-5728-4094-B587-466636467216}" type="pres">
      <dgm:prSet presAssocID="{A70EB8F1-6305-49A3-8231-AFED85221560}" presName="spaceRect" presStyleCnt="0"/>
      <dgm:spPr/>
    </dgm:pt>
    <dgm:pt modelId="{0744F08E-2890-4768-A463-31AD1C2EB662}" type="pres">
      <dgm:prSet presAssocID="{A70EB8F1-6305-49A3-8231-AFED85221560}" presName="parTx" presStyleLbl="revTx" presStyleIdx="4" presStyleCnt="5">
        <dgm:presLayoutVars>
          <dgm:chMax val="0"/>
          <dgm:chPref val="0"/>
        </dgm:presLayoutVars>
      </dgm:prSet>
      <dgm:spPr/>
    </dgm:pt>
  </dgm:ptLst>
  <dgm:cxnLst>
    <dgm:cxn modelId="{FE439B0A-DE8D-42FB-8A8F-721E4DE6615D}" type="presOf" srcId="{671CCA82-6B1E-44AA-99B5-DA04229660BE}" destId="{902F9D47-9A47-4C5B-9A97-BD92A34B7685}" srcOrd="0" destOrd="0" presId="urn:microsoft.com/office/officeart/2018/2/layout/IconVerticalSolidList"/>
    <dgm:cxn modelId="{2C78B95B-B9BE-40C1-838C-1F3645221F6D}" srcId="{817934D0-6A77-4B4D-A191-818229B39BAF}" destId="{EAAD3D32-4441-4548-8951-35190AB2C88B}" srcOrd="2" destOrd="0" parTransId="{456D7495-F8A1-4BF0-AED2-41D492C21707}" sibTransId="{356746BE-509F-4B58-9957-ACE54D4313F7}"/>
    <dgm:cxn modelId="{87AEAF46-EE3A-4DB4-8DE8-751C98217C1F}" srcId="{817934D0-6A77-4B4D-A191-818229B39BAF}" destId="{5BC86C95-3F1D-41AD-82F9-A7FAEEEDF50B}" srcOrd="3" destOrd="0" parTransId="{76EB0055-47AA-4CEC-993B-335BC9BAE120}" sibTransId="{66BCA46E-C213-4AD9-A20A-5230ADD97365}"/>
    <dgm:cxn modelId="{FFA81C76-C09C-49C2-AB67-61E025FCBCDE}" type="presOf" srcId="{A70EB8F1-6305-49A3-8231-AFED85221560}" destId="{0744F08E-2890-4768-A463-31AD1C2EB662}" srcOrd="0" destOrd="0" presId="urn:microsoft.com/office/officeart/2018/2/layout/IconVerticalSolidList"/>
    <dgm:cxn modelId="{6C136A87-9072-4325-B4AD-9FDBEE9D05A3}" type="presOf" srcId="{817934D0-6A77-4B4D-A191-818229B39BAF}" destId="{98B8DF0F-6657-4AB2-88E0-D0088F04E15B}" srcOrd="0" destOrd="0" presId="urn:microsoft.com/office/officeart/2018/2/layout/IconVerticalSolidList"/>
    <dgm:cxn modelId="{4F48AE89-3265-470A-812C-91A840326DA5}" srcId="{817934D0-6A77-4B4D-A191-818229B39BAF}" destId="{49B90163-85DF-4DBA-AB32-A8B6DADBEFE0}" srcOrd="1" destOrd="0" parTransId="{869662EE-B906-425A-94B8-AFB052775CBA}" sibTransId="{868EA80D-A92A-440B-AE95-4A8AAABBB0AC}"/>
    <dgm:cxn modelId="{86FB6C98-E6AE-426F-93CD-A284E8C3C62E}" type="presOf" srcId="{49B90163-85DF-4DBA-AB32-A8B6DADBEFE0}" destId="{E6150B47-D159-404D-877D-1813D3DB89B7}" srcOrd="0" destOrd="0" presId="urn:microsoft.com/office/officeart/2018/2/layout/IconVerticalSolidList"/>
    <dgm:cxn modelId="{D544B3B0-17EA-43FF-8189-66FA91E8A587}" type="presOf" srcId="{5BC86C95-3F1D-41AD-82F9-A7FAEEEDF50B}" destId="{93505100-B8EB-4894-9080-85BEDD6A5571}" srcOrd="0" destOrd="0" presId="urn:microsoft.com/office/officeart/2018/2/layout/IconVerticalSolidList"/>
    <dgm:cxn modelId="{DF5630B6-9646-4488-A751-AC5BA98731E1}" srcId="{817934D0-6A77-4B4D-A191-818229B39BAF}" destId="{671CCA82-6B1E-44AA-99B5-DA04229660BE}" srcOrd="0" destOrd="0" parTransId="{B344E34F-9766-4EDC-8F8F-3DA025FF83CF}" sibTransId="{CD195DA5-7FD9-44CC-A1C7-5CA868F8085C}"/>
    <dgm:cxn modelId="{19AF94E4-E39F-47A4-AF88-E46A2D66ED0F}" srcId="{817934D0-6A77-4B4D-A191-818229B39BAF}" destId="{A70EB8F1-6305-49A3-8231-AFED85221560}" srcOrd="4" destOrd="0" parTransId="{F6C6CC90-88B4-4CE6-9327-AF52069438A7}" sibTransId="{DA2E2563-42B6-48AC-884C-1A8F8D237F1B}"/>
    <dgm:cxn modelId="{9C6F01E9-B338-478C-AE69-815552B2F20A}" type="presOf" srcId="{EAAD3D32-4441-4548-8951-35190AB2C88B}" destId="{71E7C8BD-8F05-472D-9AAD-EBF8E763F513}" srcOrd="0" destOrd="0" presId="urn:microsoft.com/office/officeart/2018/2/layout/IconVerticalSolidList"/>
    <dgm:cxn modelId="{9745C8CB-4DDF-491B-84B9-AF6C9B70E148}" type="presParOf" srcId="{98B8DF0F-6657-4AB2-88E0-D0088F04E15B}" destId="{4B920DED-2D48-4412-9B5C-0542AD3883DE}" srcOrd="0" destOrd="0" presId="urn:microsoft.com/office/officeart/2018/2/layout/IconVerticalSolidList"/>
    <dgm:cxn modelId="{F964A1CB-E478-4C68-964D-4377EED4B011}" type="presParOf" srcId="{4B920DED-2D48-4412-9B5C-0542AD3883DE}" destId="{D4BB867C-0406-4A5D-911C-0E501DFF076D}" srcOrd="0" destOrd="0" presId="urn:microsoft.com/office/officeart/2018/2/layout/IconVerticalSolidList"/>
    <dgm:cxn modelId="{2380F06E-6A6B-4761-9A2F-D64484DAF9A1}" type="presParOf" srcId="{4B920DED-2D48-4412-9B5C-0542AD3883DE}" destId="{47D6640F-267E-43C8-A15E-4F6DF865BCDD}" srcOrd="1" destOrd="0" presId="urn:microsoft.com/office/officeart/2018/2/layout/IconVerticalSolidList"/>
    <dgm:cxn modelId="{AC4BBD42-6476-46EB-BBA9-853F1690C7D1}" type="presParOf" srcId="{4B920DED-2D48-4412-9B5C-0542AD3883DE}" destId="{EB7B939E-4C13-4988-8603-EB8A358D200A}" srcOrd="2" destOrd="0" presId="urn:microsoft.com/office/officeart/2018/2/layout/IconVerticalSolidList"/>
    <dgm:cxn modelId="{57940888-9412-43F9-BF58-A5D4BF30C951}" type="presParOf" srcId="{4B920DED-2D48-4412-9B5C-0542AD3883DE}" destId="{902F9D47-9A47-4C5B-9A97-BD92A34B7685}" srcOrd="3" destOrd="0" presId="urn:microsoft.com/office/officeart/2018/2/layout/IconVerticalSolidList"/>
    <dgm:cxn modelId="{559CB7D8-1E6E-469A-9C71-A7ACC5F190F5}" type="presParOf" srcId="{98B8DF0F-6657-4AB2-88E0-D0088F04E15B}" destId="{4A5EC801-7B7D-4054-9D12-0FF9130EAC84}" srcOrd="1" destOrd="0" presId="urn:microsoft.com/office/officeart/2018/2/layout/IconVerticalSolidList"/>
    <dgm:cxn modelId="{9BC46922-8DF1-441A-BF0D-3A41DA372295}" type="presParOf" srcId="{98B8DF0F-6657-4AB2-88E0-D0088F04E15B}" destId="{D7FF0F08-CED5-4225-ABAC-78A3912D32DD}" srcOrd="2" destOrd="0" presId="urn:microsoft.com/office/officeart/2018/2/layout/IconVerticalSolidList"/>
    <dgm:cxn modelId="{396B70A8-6CCA-4E0C-9C5F-22E80AFA2664}" type="presParOf" srcId="{D7FF0F08-CED5-4225-ABAC-78A3912D32DD}" destId="{D284610C-79B0-4C7C-97FA-9614C08987DD}" srcOrd="0" destOrd="0" presId="urn:microsoft.com/office/officeart/2018/2/layout/IconVerticalSolidList"/>
    <dgm:cxn modelId="{879E04F6-CEC1-498B-92C3-F0D023989782}" type="presParOf" srcId="{D7FF0F08-CED5-4225-ABAC-78A3912D32DD}" destId="{923074FE-ED24-47B1-8A1E-207D426D8AFB}" srcOrd="1" destOrd="0" presId="urn:microsoft.com/office/officeart/2018/2/layout/IconVerticalSolidList"/>
    <dgm:cxn modelId="{6DADE13F-F000-4649-A61F-8B297E25BBD6}" type="presParOf" srcId="{D7FF0F08-CED5-4225-ABAC-78A3912D32DD}" destId="{DC28D26E-4645-47A8-BC02-10885F646CF0}" srcOrd="2" destOrd="0" presId="urn:microsoft.com/office/officeart/2018/2/layout/IconVerticalSolidList"/>
    <dgm:cxn modelId="{71F981D8-41A0-4D2A-BB2C-65085B8AC079}" type="presParOf" srcId="{D7FF0F08-CED5-4225-ABAC-78A3912D32DD}" destId="{E6150B47-D159-404D-877D-1813D3DB89B7}" srcOrd="3" destOrd="0" presId="urn:microsoft.com/office/officeart/2018/2/layout/IconVerticalSolidList"/>
    <dgm:cxn modelId="{68163EAE-FB1D-4205-9ADF-A9A94D5CD2F9}" type="presParOf" srcId="{98B8DF0F-6657-4AB2-88E0-D0088F04E15B}" destId="{2D828340-9686-4B8D-8475-1E30F2B505BC}" srcOrd="3" destOrd="0" presId="urn:microsoft.com/office/officeart/2018/2/layout/IconVerticalSolidList"/>
    <dgm:cxn modelId="{E8351667-CF95-44B4-909C-A02A18FE848D}" type="presParOf" srcId="{98B8DF0F-6657-4AB2-88E0-D0088F04E15B}" destId="{E93CD215-0A61-419D-994D-46103FE45998}" srcOrd="4" destOrd="0" presId="urn:microsoft.com/office/officeart/2018/2/layout/IconVerticalSolidList"/>
    <dgm:cxn modelId="{3C090EA7-C60A-4A29-B164-B28529C6CB5E}" type="presParOf" srcId="{E93CD215-0A61-419D-994D-46103FE45998}" destId="{15464C1F-B1FB-4D17-A1C9-1E4D6575298B}" srcOrd="0" destOrd="0" presId="urn:microsoft.com/office/officeart/2018/2/layout/IconVerticalSolidList"/>
    <dgm:cxn modelId="{9730F0BD-15A9-43E9-8A04-62EB12CAF4D9}" type="presParOf" srcId="{E93CD215-0A61-419D-994D-46103FE45998}" destId="{959B4066-3704-480E-B5F6-E11499F86635}" srcOrd="1" destOrd="0" presId="urn:microsoft.com/office/officeart/2018/2/layout/IconVerticalSolidList"/>
    <dgm:cxn modelId="{5A927090-4384-4883-84BE-B8142A465339}" type="presParOf" srcId="{E93CD215-0A61-419D-994D-46103FE45998}" destId="{90E20BE9-7B0E-4556-8785-9B4FD98D6104}" srcOrd="2" destOrd="0" presId="urn:microsoft.com/office/officeart/2018/2/layout/IconVerticalSolidList"/>
    <dgm:cxn modelId="{8BD81AF3-548D-446B-B117-32DAB393AA08}" type="presParOf" srcId="{E93CD215-0A61-419D-994D-46103FE45998}" destId="{71E7C8BD-8F05-472D-9AAD-EBF8E763F513}" srcOrd="3" destOrd="0" presId="urn:microsoft.com/office/officeart/2018/2/layout/IconVerticalSolidList"/>
    <dgm:cxn modelId="{C91084A7-7F58-4011-9908-566C01FDE2B5}" type="presParOf" srcId="{98B8DF0F-6657-4AB2-88E0-D0088F04E15B}" destId="{091E11D3-016F-4A8E-A29B-696229861711}" srcOrd="5" destOrd="0" presId="urn:microsoft.com/office/officeart/2018/2/layout/IconVerticalSolidList"/>
    <dgm:cxn modelId="{8E5EB1CD-7375-487A-850E-A7D8AD32C172}" type="presParOf" srcId="{98B8DF0F-6657-4AB2-88E0-D0088F04E15B}" destId="{5888D6EB-1C30-42BE-B8C5-78E5E877ADBD}" srcOrd="6" destOrd="0" presId="urn:microsoft.com/office/officeart/2018/2/layout/IconVerticalSolidList"/>
    <dgm:cxn modelId="{7A0EFD9C-FD29-4379-9466-8498F006E576}" type="presParOf" srcId="{5888D6EB-1C30-42BE-B8C5-78E5E877ADBD}" destId="{16685A11-CA0D-421D-A36F-46B4AE9DC4DB}" srcOrd="0" destOrd="0" presId="urn:microsoft.com/office/officeart/2018/2/layout/IconVerticalSolidList"/>
    <dgm:cxn modelId="{3B2B42CB-16B9-4FD4-8671-06BA35F0ED7A}" type="presParOf" srcId="{5888D6EB-1C30-42BE-B8C5-78E5E877ADBD}" destId="{1AE71507-9028-4FA4-9DBD-230A86609DEF}" srcOrd="1" destOrd="0" presId="urn:microsoft.com/office/officeart/2018/2/layout/IconVerticalSolidList"/>
    <dgm:cxn modelId="{123E4DA4-967F-4962-A47B-4A6871006A16}" type="presParOf" srcId="{5888D6EB-1C30-42BE-B8C5-78E5E877ADBD}" destId="{0AFD26CE-5712-4CF8-AF34-D934C658FD09}" srcOrd="2" destOrd="0" presId="urn:microsoft.com/office/officeart/2018/2/layout/IconVerticalSolidList"/>
    <dgm:cxn modelId="{4DECDC82-25A3-4F88-B73F-A88406D57953}" type="presParOf" srcId="{5888D6EB-1C30-42BE-B8C5-78E5E877ADBD}" destId="{93505100-B8EB-4894-9080-85BEDD6A5571}" srcOrd="3" destOrd="0" presId="urn:microsoft.com/office/officeart/2018/2/layout/IconVerticalSolidList"/>
    <dgm:cxn modelId="{F7EE57EB-8B9C-4B14-9FC3-D821C52D7045}" type="presParOf" srcId="{98B8DF0F-6657-4AB2-88E0-D0088F04E15B}" destId="{178059EA-40FA-4C12-8864-973202CC25A9}" srcOrd="7" destOrd="0" presId="urn:microsoft.com/office/officeart/2018/2/layout/IconVerticalSolidList"/>
    <dgm:cxn modelId="{CAE744FE-A9ED-460B-A2C6-E0484EE39785}" type="presParOf" srcId="{98B8DF0F-6657-4AB2-88E0-D0088F04E15B}" destId="{5990B919-5A40-46CB-A3AA-4BAC82C5CF3E}" srcOrd="8" destOrd="0" presId="urn:microsoft.com/office/officeart/2018/2/layout/IconVerticalSolidList"/>
    <dgm:cxn modelId="{9AAE2963-68D8-42AD-83EF-66B106F53E87}" type="presParOf" srcId="{5990B919-5A40-46CB-A3AA-4BAC82C5CF3E}" destId="{BE0595DC-C043-4B9E-A79C-59C0D7DF3CEE}" srcOrd="0" destOrd="0" presId="urn:microsoft.com/office/officeart/2018/2/layout/IconVerticalSolidList"/>
    <dgm:cxn modelId="{82BE6136-74F1-4B13-89E1-A2D994641674}" type="presParOf" srcId="{5990B919-5A40-46CB-A3AA-4BAC82C5CF3E}" destId="{C0A10F4D-1342-4BA6-AC5A-E07F9A738F98}" srcOrd="1" destOrd="0" presId="urn:microsoft.com/office/officeart/2018/2/layout/IconVerticalSolidList"/>
    <dgm:cxn modelId="{8026C9DA-F40C-48AF-952F-6D43374C96B2}" type="presParOf" srcId="{5990B919-5A40-46CB-A3AA-4BAC82C5CF3E}" destId="{8F2F92EA-5728-4094-B587-466636467216}" srcOrd="2" destOrd="0" presId="urn:microsoft.com/office/officeart/2018/2/layout/IconVerticalSolidList"/>
    <dgm:cxn modelId="{94FC2C92-CA19-4EE5-A680-B10C47FA636E}" type="presParOf" srcId="{5990B919-5A40-46CB-A3AA-4BAC82C5CF3E}" destId="{0744F08E-2890-4768-A463-31AD1C2EB6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0095C-EE8C-4BEB-875E-6FBD3AC7445B}">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02051-C6E5-4D50-83E4-F74BDC41533C}">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s-ES" sz="2900" kern="1200" dirty="0">
              <a:latin typeface="Mongolian Baiti" panose="03000500000000000000" pitchFamily="66" charset="0"/>
              <a:cs typeface="Mongolian Baiti" panose="03000500000000000000" pitchFamily="66" charset="0"/>
            </a:rPr>
            <a:t>Los contratos formativos son aquellos en los que se da un componente formativo que mejora la competencia profesional del trabajador contratado.</a:t>
          </a:r>
          <a:endParaRPr lang="en-US" sz="2900" kern="1200" dirty="0">
            <a:latin typeface="Mongolian Baiti" panose="03000500000000000000" pitchFamily="66" charset="0"/>
            <a:cs typeface="Mongolian Baiti" panose="03000500000000000000" pitchFamily="66" charset="0"/>
          </a:endParaRPr>
        </a:p>
      </dsp:txBody>
      <dsp:txXfrm>
        <a:off x="678914" y="525899"/>
        <a:ext cx="4067491" cy="2525499"/>
      </dsp:txXfrm>
    </dsp:sp>
    <dsp:sp modelId="{8A10D987-353D-4F39-A002-3E013B397B09}">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A9B3D-D7CF-4FAE-8B3D-4313B43A77C3}">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s-ES" sz="2900" kern="1200" dirty="0">
              <a:latin typeface="Mongolian Baiti" panose="03000500000000000000" pitchFamily="66" charset="0"/>
              <a:cs typeface="Mongolian Baiti" panose="03000500000000000000" pitchFamily="66" charset="0"/>
            </a:rPr>
            <a:t>Dentro de contratos formativos tenemos dos, contrato de formación y contrato en prácticas.</a:t>
          </a:r>
          <a:endParaRPr lang="en-US" sz="2900" kern="1200" dirty="0">
            <a:latin typeface="Mongolian Baiti" panose="03000500000000000000" pitchFamily="66" charset="0"/>
            <a:cs typeface="Mongolian Baiti" panose="03000500000000000000" pitchFamily="66" charset="0"/>
          </a:endParaRP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C3992-E6E5-4289-8A05-E998E42D2B93}">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0CB27-7BD0-4166-9E3E-AABA20D04FB7}">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41EACB-D4B4-4D6D-B36B-E486E7F88152}">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22350">
            <a:lnSpc>
              <a:spcPct val="90000"/>
            </a:lnSpc>
            <a:spcBef>
              <a:spcPct val="0"/>
            </a:spcBef>
            <a:spcAft>
              <a:spcPct val="35000"/>
            </a:spcAft>
            <a:buNone/>
          </a:pPr>
          <a:r>
            <a:rPr lang="es-ES" sz="2300" kern="1200" dirty="0">
              <a:latin typeface="Mongolian Baiti" panose="03000500000000000000" pitchFamily="66" charset="0"/>
              <a:cs typeface="Mongolian Baiti" panose="03000500000000000000" pitchFamily="66" charset="0"/>
            </a:rPr>
            <a:t>Sus requisitos principales son tener entre 16 y 25 años, excepto cuando sea discapacitado en ese caso no habrá límite de edad.</a:t>
          </a:r>
          <a:endParaRPr lang="en-US" sz="2300" kern="1200" dirty="0">
            <a:latin typeface="Mongolian Baiti" panose="03000500000000000000" pitchFamily="66" charset="0"/>
            <a:cs typeface="Mongolian Baiti" panose="03000500000000000000" pitchFamily="66" charset="0"/>
          </a:endParaRPr>
        </a:p>
      </dsp:txBody>
      <dsp:txXfrm>
        <a:off x="1838352" y="680"/>
        <a:ext cx="4430685" cy="1591647"/>
      </dsp:txXfrm>
    </dsp:sp>
    <dsp:sp modelId="{DE32F4AE-D3CE-4C28-AE19-22B6EF21BDC0}">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F857E-8B6C-48D3-AB6A-51F64A3F64F4}">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4BD7AA-EE9D-4E13-ABBC-F71B1EA58049}">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22350">
            <a:lnSpc>
              <a:spcPct val="90000"/>
            </a:lnSpc>
            <a:spcBef>
              <a:spcPct val="0"/>
            </a:spcBef>
            <a:spcAft>
              <a:spcPct val="35000"/>
            </a:spcAft>
            <a:buNone/>
          </a:pPr>
          <a:r>
            <a:rPr lang="es-ES" sz="2300" kern="1200" dirty="0">
              <a:latin typeface="Mongolian Baiti" panose="03000500000000000000" pitchFamily="66" charset="0"/>
              <a:cs typeface="Mongolian Baiti" panose="03000500000000000000" pitchFamily="66" charset="0"/>
            </a:rPr>
            <a:t>No debe tener un título de </a:t>
          </a:r>
          <a:r>
            <a:rPr lang="es-ES" sz="2300" kern="1200" dirty="0" err="1">
              <a:latin typeface="Mongolian Baiti" panose="03000500000000000000" pitchFamily="66" charset="0"/>
              <a:cs typeface="Mongolian Baiti" panose="03000500000000000000" pitchFamily="66" charset="0"/>
            </a:rPr>
            <a:t>fp</a:t>
          </a:r>
          <a:r>
            <a:rPr lang="es-ES" sz="2300" kern="1200" dirty="0">
              <a:latin typeface="Mongolian Baiti" panose="03000500000000000000" pitchFamily="66" charset="0"/>
              <a:cs typeface="Mongolian Baiti" panose="03000500000000000000" pitchFamily="66" charset="0"/>
            </a:rPr>
            <a:t> o universitario, ni certificado de profesionalidad para ese puesto de trabajo.</a:t>
          </a:r>
          <a:endParaRPr lang="en-US" sz="2300" kern="1200" dirty="0">
            <a:latin typeface="Mongolian Baiti" panose="03000500000000000000" pitchFamily="66" charset="0"/>
            <a:cs typeface="Mongolian Baiti" panose="03000500000000000000" pitchFamily="66" charset="0"/>
          </a:endParaRPr>
        </a:p>
      </dsp:txBody>
      <dsp:txXfrm>
        <a:off x="1838352" y="1990238"/>
        <a:ext cx="4430685" cy="1591647"/>
      </dsp:txXfrm>
    </dsp:sp>
    <dsp:sp modelId="{7BFE5D95-B0ED-4D80-B8E9-91EF0BCF4997}">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45291-C73C-4852-92D0-AB0A8E5FD9C1}">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5BDDC-6B76-4556-834A-419576130E0A}">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022350">
            <a:lnSpc>
              <a:spcPct val="90000"/>
            </a:lnSpc>
            <a:spcBef>
              <a:spcPct val="0"/>
            </a:spcBef>
            <a:spcAft>
              <a:spcPct val="35000"/>
            </a:spcAft>
            <a:buNone/>
          </a:pPr>
          <a:r>
            <a:rPr lang="es-ES" sz="2300" kern="1200" dirty="0">
              <a:latin typeface="Mongolian Baiti" panose="03000500000000000000" pitchFamily="66" charset="0"/>
              <a:cs typeface="Mongolian Baiti" panose="03000500000000000000" pitchFamily="66" charset="0"/>
            </a:rPr>
            <a:t>Tampoco debe haber trabajo en ese puesto de trabajo en la misma empresa más de 12 meses.</a:t>
          </a:r>
          <a:endParaRPr lang="en-US" sz="2300" kern="1200" dirty="0">
            <a:latin typeface="Mongolian Baiti" panose="03000500000000000000" pitchFamily="66" charset="0"/>
            <a:cs typeface="Mongolian Baiti" panose="03000500000000000000" pitchFamily="66" charset="0"/>
          </a:endParaRPr>
        </a:p>
      </dsp:txBody>
      <dsp:txXfrm>
        <a:off x="1838352" y="3979797"/>
        <a:ext cx="4430685" cy="1591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484D1-4CB3-44A3-BE25-3AF3E0DA59CE}">
      <dsp:nvSpPr>
        <dsp:cNvPr id="0" name=""/>
        <dsp:cNvSpPr/>
      </dsp:nvSpPr>
      <dsp:spPr>
        <a:xfrm>
          <a:off x="8893" y="356982"/>
          <a:ext cx="2658308" cy="24173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La duración del contrato como mínimo debe ser de un 1 año y como máximo 3 años.</a:t>
          </a:r>
          <a:endParaRPr lang="en-US" sz="1800" kern="1200" dirty="0">
            <a:latin typeface="Mongolian Baiti" panose="03000500000000000000" pitchFamily="66" charset="0"/>
            <a:cs typeface="Mongolian Baiti" panose="03000500000000000000" pitchFamily="66" charset="0"/>
          </a:endParaRPr>
        </a:p>
      </dsp:txBody>
      <dsp:txXfrm>
        <a:off x="79696" y="427785"/>
        <a:ext cx="2516702" cy="2275793"/>
      </dsp:txXfrm>
    </dsp:sp>
    <dsp:sp modelId="{AC4195EB-C400-4EAA-B573-6FE8C7DC1C7C}">
      <dsp:nvSpPr>
        <dsp:cNvPr id="0" name=""/>
        <dsp:cNvSpPr/>
      </dsp:nvSpPr>
      <dsp:spPr>
        <a:xfrm>
          <a:off x="2933033" y="1236051"/>
          <a:ext cx="563561" cy="65926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33033" y="1367903"/>
        <a:ext cx="394493" cy="395556"/>
      </dsp:txXfrm>
    </dsp:sp>
    <dsp:sp modelId="{F63A0F5E-B289-4BD1-B14B-ECFCA69E4739}">
      <dsp:nvSpPr>
        <dsp:cNvPr id="0" name=""/>
        <dsp:cNvSpPr/>
      </dsp:nvSpPr>
      <dsp:spPr>
        <a:xfrm>
          <a:off x="3730525" y="356982"/>
          <a:ext cx="2658308" cy="2417399"/>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En el periodo de formación el primer año tenemos como máximo un 75% del tiempo dedicado al trabajo efectivo y un 25% como mínimo para la formación.</a:t>
          </a:r>
          <a:endParaRPr lang="en-US" sz="1800" kern="1200" dirty="0">
            <a:latin typeface="Mongolian Baiti" panose="03000500000000000000" pitchFamily="66" charset="0"/>
            <a:cs typeface="Mongolian Baiti" panose="03000500000000000000" pitchFamily="66" charset="0"/>
          </a:endParaRPr>
        </a:p>
      </dsp:txBody>
      <dsp:txXfrm>
        <a:off x="3801328" y="427785"/>
        <a:ext cx="2516702" cy="2275793"/>
      </dsp:txXfrm>
    </dsp:sp>
    <dsp:sp modelId="{794ACA47-221E-4E49-90F0-5DB56DDB0AA5}">
      <dsp:nvSpPr>
        <dsp:cNvPr id="0" name=""/>
        <dsp:cNvSpPr/>
      </dsp:nvSpPr>
      <dsp:spPr>
        <a:xfrm>
          <a:off x="6654665" y="1236051"/>
          <a:ext cx="563561" cy="659260"/>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54665" y="1367903"/>
        <a:ext cx="394493" cy="395556"/>
      </dsp:txXfrm>
    </dsp:sp>
    <dsp:sp modelId="{2C76B0D6-B3D6-4C16-8410-3367FA9E3722}">
      <dsp:nvSpPr>
        <dsp:cNvPr id="0" name=""/>
        <dsp:cNvSpPr/>
      </dsp:nvSpPr>
      <dsp:spPr>
        <a:xfrm>
          <a:off x="7452157" y="356982"/>
          <a:ext cx="2658308" cy="241739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Este tiempo de formación podrá ser presencial, </a:t>
          </a:r>
          <a:r>
            <a:rPr lang="es-ES" sz="1800" kern="1200" dirty="0" err="1">
              <a:latin typeface="Mongolian Baiti" panose="03000500000000000000" pitchFamily="66" charset="0"/>
              <a:cs typeface="Mongolian Baiti" panose="03000500000000000000" pitchFamily="66" charset="0"/>
            </a:rPr>
            <a:t>teleformacion</a:t>
          </a:r>
          <a:r>
            <a:rPr lang="es-ES" sz="1800" kern="1200" dirty="0">
              <a:latin typeface="Mongolian Baiti" panose="03000500000000000000" pitchFamily="66" charset="0"/>
              <a:cs typeface="Mongolian Baiti" panose="03000500000000000000" pitchFamily="66" charset="0"/>
            </a:rPr>
            <a:t>, a distancia o mixta.</a:t>
          </a:r>
          <a:endParaRPr lang="en-US" sz="1800" kern="1200" dirty="0">
            <a:latin typeface="Mongolian Baiti" panose="03000500000000000000" pitchFamily="66" charset="0"/>
            <a:cs typeface="Mongolian Baiti" panose="03000500000000000000" pitchFamily="66" charset="0"/>
          </a:endParaRPr>
        </a:p>
      </dsp:txBody>
      <dsp:txXfrm>
        <a:off x="7522960" y="427785"/>
        <a:ext cx="2516702" cy="2275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70165-3C1E-4520-8DBC-B74E87FA92AC}">
      <dsp:nvSpPr>
        <dsp:cNvPr id="0" name=""/>
        <dsp:cNvSpPr/>
      </dsp:nvSpPr>
      <dsp:spPr>
        <a:xfrm>
          <a:off x="526036" y="1338200"/>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15ED0-E70D-4881-9C8B-B89A5BC60C9B}">
      <dsp:nvSpPr>
        <dsp:cNvPr id="0" name=""/>
        <dsp:cNvSpPr/>
      </dsp:nvSpPr>
      <dsp:spPr>
        <a:xfrm>
          <a:off x="927437" y="170065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1BD5C-5850-42C2-8C28-4E5389DC89D4}">
      <dsp:nvSpPr>
        <dsp:cNvPr id="0" name=""/>
        <dsp:cNvSpPr/>
      </dsp:nvSpPr>
      <dsp:spPr>
        <a:xfrm>
          <a:off x="14753" y="35735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latin typeface="Mongolian Baiti" panose="03000500000000000000" pitchFamily="66" charset="0"/>
              <a:cs typeface="Mongolian Baiti" panose="03000500000000000000" pitchFamily="66" charset="0"/>
            </a:rPr>
            <a:t>La retribución de este contrato viene en el convenio y no podrá ser inferior al 75% o 85% del S.M.I dependiendo del trabajo efectivo.</a:t>
          </a:r>
          <a:endParaRPr lang="en-US" sz="1100" kern="1200" dirty="0">
            <a:latin typeface="Mongolian Baiti" panose="03000500000000000000" pitchFamily="66" charset="0"/>
            <a:cs typeface="Mongolian Baiti" panose="03000500000000000000" pitchFamily="66" charset="0"/>
          </a:endParaRPr>
        </a:p>
      </dsp:txBody>
      <dsp:txXfrm>
        <a:off x="14753" y="3573562"/>
        <a:ext cx="2868750" cy="720000"/>
      </dsp:txXfrm>
    </dsp:sp>
    <dsp:sp modelId="{34B178B6-FF29-40C5-A3EF-42C1B88D7A1C}">
      <dsp:nvSpPr>
        <dsp:cNvPr id="0" name=""/>
        <dsp:cNvSpPr/>
      </dsp:nvSpPr>
      <dsp:spPr>
        <a:xfrm>
          <a:off x="3944940" y="1278562"/>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0F870-9B09-4310-B0B1-C341F4E039F8}">
      <dsp:nvSpPr>
        <dsp:cNvPr id="0" name=""/>
        <dsp:cNvSpPr/>
      </dsp:nvSpPr>
      <dsp:spPr>
        <a:xfrm>
          <a:off x="4317878" y="16515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1BBD8-762E-4A41-8B4F-05EA45948AAD}">
      <dsp:nvSpPr>
        <dsp:cNvPr id="0" name=""/>
        <dsp:cNvSpPr/>
      </dsp:nvSpPr>
      <dsp:spPr>
        <a:xfrm>
          <a:off x="3385534" y="35735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latin typeface="Mongolian Baiti" panose="03000500000000000000" pitchFamily="66" charset="0"/>
              <a:cs typeface="Mongolian Baiti" panose="03000500000000000000" pitchFamily="66" charset="0"/>
            </a:rPr>
            <a:t>El S.M.I era de 900$ en 2019. Este es el salario mínimo.</a:t>
          </a:r>
          <a:endParaRPr lang="en-US" sz="1100" kern="1200" dirty="0">
            <a:latin typeface="Mongolian Baiti" panose="03000500000000000000" pitchFamily="66" charset="0"/>
            <a:cs typeface="Mongolian Baiti" panose="03000500000000000000" pitchFamily="66" charset="0"/>
          </a:endParaRPr>
        </a:p>
      </dsp:txBody>
      <dsp:txXfrm>
        <a:off x="3385534" y="3573562"/>
        <a:ext cx="2868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7926D-346F-4868-B364-5D56FBB3566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7FDDB-9E44-4073-A264-4611A8188DFD}">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kern="1200" dirty="0">
              <a:latin typeface="Mongolian Baiti" panose="03000500000000000000" pitchFamily="66" charset="0"/>
              <a:cs typeface="Mongolian Baiti" panose="03000500000000000000" pitchFamily="66" charset="0"/>
            </a:rPr>
            <a:t>Los requisitos para acceder son poseer un título FP o universitario, realizar el contrato en los 5 años siguiente de terminar el título.</a:t>
          </a:r>
          <a:endParaRPr lang="en-US" sz="2300" kern="1200" dirty="0">
            <a:latin typeface="Mongolian Baiti" panose="03000500000000000000" pitchFamily="66" charset="0"/>
            <a:cs typeface="Mongolian Baiti" panose="03000500000000000000" pitchFamily="66" charset="0"/>
          </a:endParaRPr>
        </a:p>
      </dsp:txBody>
      <dsp:txXfrm>
        <a:off x="0" y="2492"/>
        <a:ext cx="6492875" cy="1700138"/>
      </dsp:txXfrm>
    </dsp:sp>
    <dsp:sp modelId="{40FD49AA-62DD-4538-88F5-6140D5FAD5CD}">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ADD91-3FCB-412C-8D1C-E6CB21E75C02}">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kern="1200" dirty="0">
              <a:latin typeface="Mongolian Baiti" panose="03000500000000000000" pitchFamily="66" charset="0"/>
              <a:cs typeface="Mongolian Baiti" panose="03000500000000000000" pitchFamily="66" charset="0"/>
            </a:rPr>
            <a:t>Tiene una duración entre 6 meses y 2 años.</a:t>
          </a:r>
          <a:endParaRPr lang="en-US" sz="2300" kern="1200" dirty="0">
            <a:latin typeface="Mongolian Baiti" panose="03000500000000000000" pitchFamily="66" charset="0"/>
            <a:cs typeface="Mongolian Baiti" panose="03000500000000000000" pitchFamily="66" charset="0"/>
          </a:endParaRPr>
        </a:p>
      </dsp:txBody>
      <dsp:txXfrm>
        <a:off x="0" y="1702630"/>
        <a:ext cx="6492875" cy="1700138"/>
      </dsp:txXfrm>
    </dsp:sp>
    <dsp:sp modelId="{3FF83D57-4945-4227-8930-2E251C467FFF}">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93F69-2B40-4B4C-AEED-A66D9805A4FE}">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kern="1200" dirty="0">
              <a:latin typeface="Mongolian Baiti" panose="03000500000000000000" pitchFamily="66" charset="0"/>
              <a:cs typeface="Mongolian Baiti" panose="03000500000000000000" pitchFamily="66" charset="0"/>
            </a:rPr>
            <a:t>La retribución de este contrato viene en el convenio o contrato y no puede ser inferior el primer año de un 60% del salario de un trabajador de la misma categoría, los convenios pueden mejorar estos porcentajes.</a:t>
          </a:r>
          <a:endParaRPr lang="en-US" sz="2300" kern="1200" dirty="0">
            <a:latin typeface="Mongolian Baiti" panose="03000500000000000000" pitchFamily="66" charset="0"/>
            <a:cs typeface="Mongolian Baiti" panose="03000500000000000000" pitchFamily="66" charset="0"/>
          </a:endParaRPr>
        </a:p>
      </dsp:txBody>
      <dsp:txXfrm>
        <a:off x="0" y="3402769"/>
        <a:ext cx="6492875" cy="1700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F0105-3DAA-4677-A0E3-B20ED7F22DE1}">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60BFF-955B-4680-9526-B6C15EAB201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36637F-1916-4ED4-A29F-F7944066176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golian Baiti" panose="03000500000000000000" pitchFamily="66" charset="0"/>
              <a:cs typeface="Mongolian Baiti" panose="03000500000000000000" pitchFamily="66" charset="0"/>
            </a:rPr>
            <a:t>Los contratos eventuales tienen como objetivo hacer frente al incremento de trabajo de la empresa.</a:t>
          </a:r>
          <a:endParaRPr lang="en-US" sz="2500" kern="1200" dirty="0">
            <a:latin typeface="Mongolian Baiti" panose="03000500000000000000" pitchFamily="66" charset="0"/>
            <a:cs typeface="Mongolian Baiti" panose="03000500000000000000" pitchFamily="66" charset="0"/>
          </a:endParaRPr>
        </a:p>
      </dsp:txBody>
      <dsp:txXfrm>
        <a:off x="1435590" y="531"/>
        <a:ext cx="9080009" cy="1242935"/>
      </dsp:txXfrm>
    </dsp:sp>
    <dsp:sp modelId="{6864CFA9-6A65-4B24-84FC-2EAF2738EE1D}">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2D177-AA6D-45FA-98E3-4F5A7B7871B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F1BE3-038B-4300-995D-F1EF913704B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golian Baiti" panose="03000500000000000000" pitchFamily="66" charset="0"/>
              <a:cs typeface="Mongolian Baiti" panose="03000500000000000000" pitchFamily="66" charset="0"/>
            </a:rPr>
            <a:t>La duración debe ser mínimo de 6 meses en un periodo de 12 meses, salvo si el convenio lo amplié a 12 meses en un periodo de 18 meses.</a:t>
          </a:r>
          <a:endParaRPr lang="en-US" sz="2500" kern="1200" dirty="0">
            <a:latin typeface="Mongolian Baiti" panose="03000500000000000000" pitchFamily="66" charset="0"/>
            <a:cs typeface="Mongolian Baiti" panose="03000500000000000000" pitchFamily="66" charset="0"/>
          </a:endParaRPr>
        </a:p>
      </dsp:txBody>
      <dsp:txXfrm>
        <a:off x="1435590" y="1554201"/>
        <a:ext cx="9080009" cy="1242935"/>
      </dsp:txXfrm>
    </dsp:sp>
    <dsp:sp modelId="{F7C555F8-0A10-42F3-AC3E-8D781E50756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81147-47DA-4710-B508-C94ABAF30CD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553C1-E99B-42FB-A9A2-59C392B578C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golian Baiti" panose="03000500000000000000" pitchFamily="66" charset="0"/>
              <a:cs typeface="Mongolian Baiti" panose="03000500000000000000" pitchFamily="66" charset="0"/>
            </a:rPr>
            <a:t>Tienen el mismo derecho de indemnización que el contrato de obra y servicio.</a:t>
          </a:r>
          <a:endParaRPr lang="en-US" sz="2500" kern="1200" dirty="0">
            <a:latin typeface="Mongolian Baiti" panose="03000500000000000000" pitchFamily="66" charset="0"/>
            <a:cs typeface="Mongolian Baiti" panose="03000500000000000000" pitchFamily="66" charset="0"/>
          </a:endParaRPr>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BF940-6FE5-4257-96CA-B9441D79E200}">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95F3C-B8A1-4492-9566-1FA0E7F51F7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DCC2B8-FD8E-48C4-B3B3-759D09211B4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Es aquel contrato que tiene como objetivo realizar una presentación en un numero de horas al día, semana, mes o al año inferior a las que realiza un trabajador con un convenio a tiempo completo.</a:t>
          </a:r>
          <a:endParaRPr lang="en-US" sz="1800" kern="1200" dirty="0">
            <a:latin typeface="Mongolian Baiti" panose="03000500000000000000" pitchFamily="66" charset="0"/>
            <a:cs typeface="Mongolian Baiti" panose="03000500000000000000" pitchFamily="66" charset="0"/>
          </a:endParaRPr>
        </a:p>
      </dsp:txBody>
      <dsp:txXfrm>
        <a:off x="1057183" y="1805"/>
        <a:ext cx="9458416" cy="915310"/>
      </dsp:txXfrm>
    </dsp:sp>
    <dsp:sp modelId="{3F30D4EE-6415-4E83-89D2-917A27AE084E}">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4585E-7604-400C-A5BC-DD050AC4E62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3CBE97-6DFB-4623-9015-DCE7148AF7C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Este contrato puede ser indefinido o temporal, todas las modalidades de contrato pueden ser a tiempo parcial, salvo el contrato de formación.</a:t>
          </a:r>
          <a:endParaRPr lang="en-US" sz="1800" kern="1200" dirty="0">
            <a:latin typeface="Mongolian Baiti" panose="03000500000000000000" pitchFamily="66" charset="0"/>
            <a:cs typeface="Mongolian Baiti" panose="03000500000000000000" pitchFamily="66" charset="0"/>
          </a:endParaRPr>
        </a:p>
      </dsp:txBody>
      <dsp:txXfrm>
        <a:off x="1057183" y="1145944"/>
        <a:ext cx="9458416" cy="915310"/>
      </dsp:txXfrm>
    </dsp:sp>
    <dsp:sp modelId="{B371057A-7AE6-4019-B900-CDB4597F63F9}">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22B9D-79C9-48AB-9454-5046692751B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5A5906-A8EA-443F-9142-4ACF74081D2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No se pueden realizar horas extraordinarias, pero si horas complementarias</a:t>
          </a:r>
          <a:r>
            <a:rPr lang="es-ES" sz="1800" kern="1200" dirty="0"/>
            <a:t>.</a:t>
          </a:r>
          <a:endParaRPr lang="en-US" sz="1800" kern="1200" dirty="0"/>
        </a:p>
      </dsp:txBody>
      <dsp:txXfrm>
        <a:off x="1057183" y="2290082"/>
        <a:ext cx="9458416" cy="915310"/>
      </dsp:txXfrm>
    </dsp:sp>
    <dsp:sp modelId="{0FA614D4-D9BD-4F93-8762-F4024357F325}">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22835-9BE4-44DC-98D7-CB00EC81510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0A118-C9B5-4550-948C-B17D8449741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Se registra día a día y se sumara mensualmente entregando copia al trabajador junto al recibo de salarios.</a:t>
          </a:r>
          <a:endParaRPr lang="en-US" sz="1800" kern="1200" dirty="0">
            <a:latin typeface="Mongolian Baiti" panose="03000500000000000000" pitchFamily="66" charset="0"/>
            <a:cs typeface="Mongolian Baiti" panose="03000500000000000000" pitchFamily="66" charset="0"/>
          </a:endParaRPr>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AE8EC-A78E-46C2-94FF-23CDB37F5F0C}">
      <dsp:nvSpPr>
        <dsp:cNvPr id="0" name=""/>
        <dsp:cNvSpPr/>
      </dsp:nvSpPr>
      <dsp:spPr>
        <a:xfrm>
          <a:off x="0" y="79770"/>
          <a:ext cx="6492875" cy="9476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Deben pactarse por escrito, solo las pueden pactar aquellos trabajadores cuya jornada anual no sea inferior a 10 horas a la semana, no serán superior al 30% de horas de la jornada.</a:t>
          </a:r>
          <a:endParaRPr lang="en-US" sz="1800" kern="1200" dirty="0">
            <a:latin typeface="Mongolian Baiti" panose="03000500000000000000" pitchFamily="66" charset="0"/>
            <a:cs typeface="Mongolian Baiti" panose="03000500000000000000" pitchFamily="66" charset="0"/>
          </a:endParaRPr>
        </a:p>
      </dsp:txBody>
      <dsp:txXfrm>
        <a:off x="46263" y="126033"/>
        <a:ext cx="6400349" cy="855173"/>
      </dsp:txXfrm>
    </dsp:sp>
    <dsp:sp modelId="{2631F935-1047-4276-82DC-D920DBEAEE3B}">
      <dsp:nvSpPr>
        <dsp:cNvPr id="0" name=""/>
        <dsp:cNvSpPr/>
      </dsp:nvSpPr>
      <dsp:spPr>
        <a:xfrm>
          <a:off x="0" y="1079310"/>
          <a:ext cx="6492875" cy="947699"/>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Las empresas pueden ofrecer horas complementarias voluntarias hasta un 15% de la jornada, ampliables a un 30% por convenio.</a:t>
          </a:r>
          <a:endParaRPr lang="en-US" sz="1800" kern="1200" dirty="0">
            <a:latin typeface="Mongolian Baiti" panose="03000500000000000000" pitchFamily="66" charset="0"/>
            <a:cs typeface="Mongolian Baiti" panose="03000500000000000000" pitchFamily="66" charset="0"/>
          </a:endParaRPr>
        </a:p>
      </dsp:txBody>
      <dsp:txXfrm>
        <a:off x="46263" y="1125573"/>
        <a:ext cx="6400349" cy="855173"/>
      </dsp:txXfrm>
    </dsp:sp>
    <dsp:sp modelId="{E6EFB8ED-7C1E-406E-9553-E4B3EB59EA03}">
      <dsp:nvSpPr>
        <dsp:cNvPr id="0" name=""/>
        <dsp:cNvSpPr/>
      </dsp:nvSpPr>
      <dsp:spPr>
        <a:xfrm>
          <a:off x="0" y="2078850"/>
          <a:ext cx="6492875" cy="947699"/>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Preaviso del día y hora, con 3 días de antelación mínima.</a:t>
          </a:r>
          <a:endParaRPr lang="en-US" sz="1800" kern="1200" dirty="0">
            <a:latin typeface="Mongolian Baiti" panose="03000500000000000000" pitchFamily="66" charset="0"/>
            <a:cs typeface="Mongolian Baiti" panose="03000500000000000000" pitchFamily="66" charset="0"/>
          </a:endParaRPr>
        </a:p>
      </dsp:txBody>
      <dsp:txXfrm>
        <a:off x="46263" y="2125113"/>
        <a:ext cx="6400349" cy="855173"/>
      </dsp:txXfrm>
    </dsp:sp>
    <dsp:sp modelId="{ED2C858B-3C85-4450-B73C-AFBAD62D10B7}">
      <dsp:nvSpPr>
        <dsp:cNvPr id="0" name=""/>
        <dsp:cNvSpPr/>
      </dsp:nvSpPr>
      <dsp:spPr>
        <a:xfrm>
          <a:off x="0" y="3078390"/>
          <a:ext cx="6492875" cy="947699"/>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Se pagan como horas ordinarias.</a:t>
          </a:r>
          <a:endParaRPr lang="en-US" sz="1800" kern="1200" dirty="0">
            <a:latin typeface="Mongolian Baiti" panose="03000500000000000000" pitchFamily="66" charset="0"/>
            <a:cs typeface="Mongolian Baiti" panose="03000500000000000000" pitchFamily="66" charset="0"/>
          </a:endParaRPr>
        </a:p>
      </dsp:txBody>
      <dsp:txXfrm>
        <a:off x="46263" y="3124653"/>
        <a:ext cx="6400349" cy="855173"/>
      </dsp:txXfrm>
    </dsp:sp>
    <dsp:sp modelId="{5001B1BA-DFFE-4A6C-B36A-71F6D8F1CFEF}">
      <dsp:nvSpPr>
        <dsp:cNvPr id="0" name=""/>
        <dsp:cNvSpPr/>
      </dsp:nvSpPr>
      <dsp:spPr>
        <a:xfrm>
          <a:off x="0" y="4077930"/>
          <a:ext cx="6492875" cy="94769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latin typeface="Mongolian Baiti" panose="03000500000000000000" pitchFamily="66" charset="0"/>
              <a:cs typeface="Mongolian Baiti" panose="03000500000000000000" pitchFamily="66" charset="0"/>
            </a:rPr>
            <a:t>Al año del pacto, el trabajador podrá renunciar a realizarlas, preavisando 15 días antes.</a:t>
          </a:r>
          <a:endParaRPr lang="en-US" sz="1800" kern="1200" dirty="0">
            <a:latin typeface="Mongolian Baiti" panose="03000500000000000000" pitchFamily="66" charset="0"/>
            <a:cs typeface="Mongolian Baiti" panose="03000500000000000000" pitchFamily="66" charset="0"/>
          </a:endParaRPr>
        </a:p>
      </dsp:txBody>
      <dsp:txXfrm>
        <a:off x="46263" y="4124193"/>
        <a:ext cx="6400349" cy="8551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B867C-0406-4A5D-911C-0E501DFF076D}">
      <dsp:nvSpPr>
        <dsp:cNvPr id="0" name=""/>
        <dsp:cNvSpPr/>
      </dsp:nvSpPr>
      <dsp:spPr>
        <a:xfrm>
          <a:off x="0" y="4"/>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6640F-267E-43C8-A15E-4F6DF865BCDD}">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F9D47-9A47-4C5B-9A97-BD92A34B7685}">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s-ES" sz="1400" kern="1200" dirty="0">
              <a:latin typeface="Mongolian Baiti" panose="03000500000000000000" pitchFamily="66" charset="0"/>
              <a:cs typeface="Mongolian Baiti" panose="03000500000000000000" pitchFamily="66" charset="0"/>
            </a:rPr>
            <a:t>Es un contrato que alterna periodos de trabajo y de no trabajo.</a:t>
          </a:r>
          <a:endParaRPr lang="en-US" sz="1400" kern="1200" dirty="0">
            <a:latin typeface="Mongolian Baiti" panose="03000500000000000000" pitchFamily="66" charset="0"/>
            <a:cs typeface="Mongolian Baiti" panose="03000500000000000000" pitchFamily="66" charset="0"/>
          </a:endParaRPr>
        </a:p>
      </dsp:txBody>
      <dsp:txXfrm>
        <a:off x="1131174" y="4597"/>
        <a:ext cx="5382429" cy="979371"/>
      </dsp:txXfrm>
    </dsp:sp>
    <dsp:sp modelId="{D284610C-79B0-4C7C-97FA-9614C08987DD}">
      <dsp:nvSpPr>
        <dsp:cNvPr id="0" name=""/>
        <dsp:cNvSpPr/>
      </dsp:nvSpPr>
      <dsp:spPr>
        <a:xfrm>
          <a:off x="0" y="1199313"/>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074FE-ED24-47B1-8A1E-207D426D8AFB}">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150B47-D159-404D-877D-1813D3DB89B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s-ES" sz="1400" kern="1200" dirty="0">
              <a:latin typeface="Mongolian Baiti" panose="03000500000000000000" pitchFamily="66" charset="0"/>
              <a:cs typeface="Mongolian Baiti" panose="03000500000000000000" pitchFamily="66" charset="0"/>
            </a:rPr>
            <a:t>El trabajador se encuentra fijo en la empresa</a:t>
          </a:r>
          <a:r>
            <a:rPr lang="es-ES" sz="1400" kern="1200" dirty="0"/>
            <a:t>.</a:t>
          </a:r>
          <a:endParaRPr lang="en-US" sz="1400" kern="1200" dirty="0"/>
        </a:p>
      </dsp:txBody>
      <dsp:txXfrm>
        <a:off x="1131174" y="1228812"/>
        <a:ext cx="5382429" cy="979371"/>
      </dsp:txXfrm>
    </dsp:sp>
    <dsp:sp modelId="{15464C1F-B1FB-4D17-A1C9-1E4D6575298B}">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B4066-3704-480E-B5F6-E11499F86635}">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7C8BD-8F05-472D-9AAD-EBF8E763F51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s-ES" sz="1400" kern="1200" dirty="0">
              <a:latin typeface="Mongolian Baiti" panose="03000500000000000000" pitchFamily="66" charset="0"/>
              <a:cs typeface="Mongolian Baiti" panose="03000500000000000000" pitchFamily="66" charset="0"/>
            </a:rPr>
            <a:t>Es un contrato muy parecido al indefinido a tiempo parcial</a:t>
          </a:r>
          <a:r>
            <a:rPr lang="es-ES" sz="1400" kern="1200" dirty="0"/>
            <a:t>.</a:t>
          </a:r>
          <a:endParaRPr lang="en-US" sz="1400" kern="1200" dirty="0"/>
        </a:p>
      </dsp:txBody>
      <dsp:txXfrm>
        <a:off x="1131174" y="2453027"/>
        <a:ext cx="5382429" cy="979371"/>
      </dsp:txXfrm>
    </dsp:sp>
    <dsp:sp modelId="{16685A11-CA0D-421D-A36F-46B4AE9DC4DB}">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71507-9028-4FA4-9DBD-230A86609DEF}">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505100-B8EB-4894-9080-85BEDD6A557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s-ES" sz="1400" kern="1200" dirty="0">
              <a:latin typeface="Mongolian Baiti" panose="03000500000000000000" pitchFamily="66" charset="0"/>
              <a:cs typeface="Mongolian Baiti" panose="03000500000000000000" pitchFamily="66" charset="0"/>
            </a:rPr>
            <a:t>Aquí si sabemos la fecha concreta de la vuelta a diferencia del contrato indefinido a tiempo parcial.</a:t>
          </a:r>
          <a:endParaRPr lang="en-US" sz="1400" kern="1200" dirty="0">
            <a:latin typeface="Mongolian Baiti" panose="03000500000000000000" pitchFamily="66" charset="0"/>
            <a:cs typeface="Mongolian Baiti" panose="03000500000000000000" pitchFamily="66" charset="0"/>
          </a:endParaRPr>
        </a:p>
      </dsp:txBody>
      <dsp:txXfrm>
        <a:off x="1131174" y="3677241"/>
        <a:ext cx="5382429" cy="979371"/>
      </dsp:txXfrm>
    </dsp:sp>
    <dsp:sp modelId="{BE0595DC-C043-4B9E-A79C-59C0D7DF3CEE}">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10F4D-1342-4BA6-AC5A-E07F9A738F98}">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4F08E-2890-4768-A463-31AD1C2EB662}">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22300">
            <a:lnSpc>
              <a:spcPct val="100000"/>
            </a:lnSpc>
            <a:spcBef>
              <a:spcPct val="0"/>
            </a:spcBef>
            <a:spcAft>
              <a:spcPct val="35000"/>
            </a:spcAft>
            <a:buNone/>
          </a:pPr>
          <a:r>
            <a:rPr lang="es-ES" sz="1400" kern="1200" dirty="0">
              <a:latin typeface="Mongolian Baiti" panose="03000500000000000000" pitchFamily="66" charset="0"/>
              <a:cs typeface="Mongolian Baiti" panose="03000500000000000000" pitchFamily="66" charset="0"/>
            </a:rPr>
            <a:t>Si se desconociese la fecha exacta de volver al trabajo, seria un contrato fijo-discontinuo en fechas no ciertas, en este caso existe la obligación de llamamiento por el empresario cuando se reanuda la actividad</a:t>
          </a:r>
          <a:r>
            <a:rPr lang="es-ES" sz="1400" kern="1200" dirty="0"/>
            <a:t>.</a:t>
          </a:r>
          <a:endParaRPr lang="en-US" sz="1400" kern="1200" dirty="0"/>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41356-DCDD-410E-9232-540F0DD4D08B}" type="datetimeFigureOut">
              <a:rPr lang="es-ES" smtClean="0"/>
              <a:t>06/12/2019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39137-F417-4D1C-917F-A14CC6E04083}" type="slidenum">
              <a:rPr lang="es-ES" smtClean="0"/>
              <a:t>‹Nº›</a:t>
            </a:fld>
            <a:endParaRPr lang="es-ES"/>
          </a:p>
        </p:txBody>
      </p:sp>
    </p:spTree>
    <p:extLst>
      <p:ext uri="{BB962C8B-B14F-4D97-AF65-F5344CB8AC3E}">
        <p14:creationId xmlns:p14="http://schemas.microsoft.com/office/powerpoint/2010/main" val="18431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F939137-F417-4D1C-917F-A14CC6E04083}" type="slidenum">
              <a:rPr lang="es-ES" smtClean="0"/>
              <a:t>2</a:t>
            </a:fld>
            <a:endParaRPr lang="es-ES"/>
          </a:p>
        </p:txBody>
      </p:sp>
    </p:spTree>
    <p:extLst>
      <p:ext uri="{BB962C8B-B14F-4D97-AF65-F5344CB8AC3E}">
        <p14:creationId xmlns:p14="http://schemas.microsoft.com/office/powerpoint/2010/main" val="146528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F939137-F417-4D1C-917F-A14CC6E04083}" type="slidenum">
              <a:rPr lang="es-ES" smtClean="0"/>
              <a:t>13</a:t>
            </a:fld>
            <a:endParaRPr lang="es-ES"/>
          </a:p>
        </p:txBody>
      </p:sp>
    </p:spTree>
    <p:extLst>
      <p:ext uri="{BB962C8B-B14F-4D97-AF65-F5344CB8AC3E}">
        <p14:creationId xmlns:p14="http://schemas.microsoft.com/office/powerpoint/2010/main" val="200667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735D20C2-E0BB-45E7-9312-CEAF1D949052}" type="datetimeFigureOut">
              <a:rPr lang="es-ES" smtClean="0"/>
              <a:t>06/12/2019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60641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35D20C2-E0BB-45E7-9312-CEAF1D949052}" type="datetimeFigureOut">
              <a:rPr lang="es-ES" smtClean="0"/>
              <a:t>06/12/2019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269474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35D20C2-E0BB-45E7-9312-CEAF1D949052}" type="datetimeFigureOut">
              <a:rPr lang="es-ES" smtClean="0"/>
              <a:t>06/12/2019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2917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35D20C2-E0BB-45E7-9312-CEAF1D949052}" type="datetimeFigureOut">
              <a:rPr lang="es-ES" smtClean="0"/>
              <a:t>06/12/2019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31156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35D20C2-E0BB-45E7-9312-CEAF1D949052}" type="datetimeFigureOut">
              <a:rPr lang="es-ES" smtClean="0"/>
              <a:t>06/12/2019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344343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35D20C2-E0BB-45E7-9312-CEAF1D949052}" type="datetimeFigureOut">
              <a:rPr lang="es-ES" smtClean="0"/>
              <a:t>06/12/2019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96503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35D20C2-E0BB-45E7-9312-CEAF1D949052}" type="datetimeFigureOut">
              <a:rPr lang="es-ES" smtClean="0"/>
              <a:t>06/12/2019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21414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735D20C2-E0BB-45E7-9312-CEAF1D949052}" type="datetimeFigureOut">
              <a:rPr lang="es-ES" smtClean="0"/>
              <a:t>06/12/2019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259605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5D20C2-E0BB-45E7-9312-CEAF1D949052}" type="datetimeFigureOut">
              <a:rPr lang="es-ES" smtClean="0"/>
              <a:t>06/12/2019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26564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35D20C2-E0BB-45E7-9312-CEAF1D949052}" type="datetimeFigureOut">
              <a:rPr lang="es-ES" smtClean="0"/>
              <a:t>06/12/2019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53405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35D20C2-E0BB-45E7-9312-CEAF1D949052}" type="datetimeFigureOut">
              <a:rPr lang="es-ES" smtClean="0"/>
              <a:t>06/12/2019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368979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D20C2-E0BB-45E7-9312-CEAF1D949052}" type="datetimeFigureOut">
              <a:rPr lang="es-ES" smtClean="0"/>
              <a:t>06/12/2019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99453-E38E-4AD2-9D43-0EE6E6703E5A}" type="slidenum">
              <a:rPr lang="es-ES" smtClean="0"/>
              <a:t>‹Nº›</a:t>
            </a:fld>
            <a:endParaRPr lang="es-ES"/>
          </a:p>
        </p:txBody>
      </p:sp>
    </p:spTree>
    <p:extLst>
      <p:ext uri="{BB962C8B-B14F-4D97-AF65-F5344CB8AC3E}">
        <p14:creationId xmlns:p14="http://schemas.microsoft.com/office/powerpoint/2010/main" val="97256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CLde9H1i278" TargetMode="External"/><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Marcador de contenido 26">
            <a:extLst>
              <a:ext uri="{FF2B5EF4-FFF2-40B4-BE49-F238E27FC236}">
                <a16:creationId xmlns:a16="http://schemas.microsoft.com/office/drawing/2014/main" id="{A9D23C61-F540-4033-85E7-93AD969BBF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873" r="9461" b="1"/>
          <a:stretch/>
        </p:blipFill>
        <p:spPr>
          <a:xfrm>
            <a:off x="20" y="10"/>
            <a:ext cx="12191980" cy="6857990"/>
          </a:xfrm>
          <a:prstGeom prst="rect">
            <a:avLst/>
          </a:prstGeom>
        </p:spPr>
      </p:pic>
      <p:sp>
        <p:nvSpPr>
          <p:cNvPr id="30" name="CuadroTexto 29">
            <a:extLst>
              <a:ext uri="{FF2B5EF4-FFF2-40B4-BE49-F238E27FC236}">
                <a16:creationId xmlns:a16="http://schemas.microsoft.com/office/drawing/2014/main" id="{0B24771C-A0F6-4DCB-B1BF-3EE574554BA1}"/>
              </a:ext>
            </a:extLst>
          </p:cNvPr>
          <p:cNvSpPr txBox="1"/>
          <p:nvPr/>
        </p:nvSpPr>
        <p:spPr>
          <a:xfrm>
            <a:off x="3101009" y="3538330"/>
            <a:ext cx="6331226" cy="769441"/>
          </a:xfrm>
          <a:prstGeom prst="rect">
            <a:avLst/>
          </a:prstGeom>
          <a:noFill/>
        </p:spPr>
        <p:txBody>
          <a:bodyPr wrap="square" rtlCol="0">
            <a:spAutoFit/>
          </a:bodyPr>
          <a:lstStyle/>
          <a:p>
            <a:r>
              <a:rPr lang="es-ES" sz="4400" b="1" dirty="0">
                <a:latin typeface="Baskerville Old Face" panose="020B0604020202020204" pitchFamily="18" charset="0"/>
              </a:rPr>
              <a:t>Modalidades de contratos</a:t>
            </a:r>
          </a:p>
        </p:txBody>
      </p:sp>
    </p:spTree>
    <p:extLst>
      <p:ext uri="{BB962C8B-B14F-4D97-AF65-F5344CB8AC3E}">
        <p14:creationId xmlns:p14="http://schemas.microsoft.com/office/powerpoint/2010/main" val="3005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244D3066-CF2E-4DF7-8E19-3D7D688822D6}"/>
              </a:ext>
            </a:extLst>
          </p:cNvPr>
          <p:cNvSpPr>
            <a:spLocks noGrp="1"/>
          </p:cNvSpPr>
          <p:nvPr>
            <p:ph type="title"/>
          </p:nvPr>
        </p:nvSpPr>
        <p:spPr>
          <a:xfrm>
            <a:off x="535020" y="685800"/>
            <a:ext cx="2780271" cy="5105400"/>
          </a:xfrm>
        </p:spPr>
        <p:txBody>
          <a:bodyPr>
            <a:normAutofit/>
          </a:bodyPr>
          <a:lstStyle/>
          <a:p>
            <a:r>
              <a:rPr lang="es-ES" sz="4000" dirty="0">
                <a:solidFill>
                  <a:srgbClr val="FFFFFF"/>
                </a:solidFill>
                <a:latin typeface="Mongolian Baiti" panose="03000500000000000000" pitchFamily="66" charset="0"/>
                <a:cs typeface="Mongolian Baiti" panose="03000500000000000000" pitchFamily="66" charset="0"/>
              </a:rPr>
              <a:t>Requisitos, duración y retribución:</a:t>
            </a:r>
          </a:p>
        </p:txBody>
      </p:sp>
      <p:graphicFrame>
        <p:nvGraphicFramePr>
          <p:cNvPr id="5" name="Marcador de contenido 2">
            <a:extLst>
              <a:ext uri="{FF2B5EF4-FFF2-40B4-BE49-F238E27FC236}">
                <a16:creationId xmlns:a16="http://schemas.microsoft.com/office/drawing/2014/main" id="{CEC1CC50-398D-4587-A5B0-776CA1C9DA28}"/>
              </a:ext>
            </a:extLst>
          </p:cNvPr>
          <p:cNvGraphicFramePr>
            <a:graphicFrameLocks noGrp="1"/>
          </p:cNvGraphicFramePr>
          <p:nvPr>
            <p:ph idx="1"/>
            <p:extLst>
              <p:ext uri="{D42A27DB-BD31-4B8C-83A1-F6EECF244321}">
                <p14:modId xmlns:p14="http://schemas.microsoft.com/office/powerpoint/2010/main" val="32852929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8689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3E1657C-9F2F-42F7-AE6F-2D82F37232C7}"/>
              </a:ext>
            </a:extLst>
          </p:cNvPr>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Contratos temporales:</a:t>
            </a:r>
          </a:p>
        </p:txBody>
      </p:sp>
      <p:sp>
        <p:nvSpPr>
          <p:cNvPr id="3" name="Marcador de contenido 2">
            <a:extLst>
              <a:ext uri="{FF2B5EF4-FFF2-40B4-BE49-F238E27FC236}">
                <a16:creationId xmlns:a16="http://schemas.microsoft.com/office/drawing/2014/main" id="{04BDC38A-20D7-4271-9386-4AAC3A187B69}"/>
              </a:ext>
            </a:extLst>
          </p:cNvPr>
          <p:cNvSpPr>
            <a:spLocks noGrp="1"/>
          </p:cNvSpPr>
          <p:nvPr>
            <p:ph idx="1"/>
          </p:nvPr>
        </p:nvSpPr>
        <p:spPr>
          <a:xfrm>
            <a:off x="1179226" y="3092970"/>
            <a:ext cx="9833548" cy="2693976"/>
          </a:xfrm>
        </p:spPr>
        <p:txBody>
          <a:bodyPr>
            <a:normAutofit/>
          </a:bodyPr>
          <a:lstStyle/>
          <a:p>
            <a:r>
              <a:rPr lang="es-ES" sz="2000" dirty="0">
                <a:solidFill>
                  <a:srgbClr val="000000"/>
                </a:solidFill>
                <a:latin typeface="Mongolian Baiti" panose="03000500000000000000" pitchFamily="66" charset="0"/>
                <a:cs typeface="Mongolian Baiti" panose="03000500000000000000" pitchFamily="66" charset="0"/>
              </a:rPr>
              <a:t>Los contratos temporales son aquellos que duran un tiempo determinado, dentro de los contratos temporales tenemos varios tipos, Obra y servicio, Eventual e Interinidad.</a:t>
            </a:r>
          </a:p>
          <a:p>
            <a:r>
              <a:rPr lang="es-ES" sz="2000" dirty="0">
                <a:solidFill>
                  <a:srgbClr val="000000"/>
                </a:solidFill>
                <a:latin typeface="Mongolian Baiti" panose="03000500000000000000" pitchFamily="66" charset="0"/>
                <a:cs typeface="Mongolian Baiti" panose="03000500000000000000" pitchFamily="66" charset="0"/>
              </a:rPr>
              <a:t>Útiles para aquellas personas que solo quieren estar trabajando un tiempo determinado.</a:t>
            </a:r>
          </a:p>
          <a:p>
            <a:endParaRPr lang="es-ES" sz="2000" dirty="0">
              <a:solidFill>
                <a:srgbClr val="000000"/>
              </a:solidFill>
            </a:endParaRPr>
          </a:p>
        </p:txBody>
      </p:sp>
    </p:spTree>
    <p:extLst>
      <p:ext uri="{BB962C8B-B14F-4D97-AF65-F5344CB8AC3E}">
        <p14:creationId xmlns:p14="http://schemas.microsoft.com/office/powerpoint/2010/main" val="3442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4B8746-0978-4CEC-A059-14F3B3094E64}"/>
              </a:ext>
            </a:extLst>
          </p:cNvPr>
          <p:cNvSpPr>
            <a:spLocks noGrp="1"/>
          </p:cNvSpPr>
          <p:nvPr>
            <p:ph type="title"/>
          </p:nvPr>
        </p:nvSpPr>
        <p:spPr>
          <a:xfrm>
            <a:off x="838200" y="631825"/>
            <a:ext cx="10515600" cy="1325563"/>
          </a:xfrm>
        </p:spPr>
        <p:txBody>
          <a:bodyPr>
            <a:normAutofit/>
          </a:bodyPr>
          <a:lstStyle/>
          <a:p>
            <a:r>
              <a:rPr lang="es-ES" dirty="0">
                <a:latin typeface="Mongolian Baiti" panose="03000500000000000000" pitchFamily="66" charset="0"/>
                <a:cs typeface="Mongolian Baiti" panose="03000500000000000000" pitchFamily="66" charset="0"/>
              </a:rPr>
              <a:t>Obra y servicio:</a:t>
            </a:r>
          </a:p>
        </p:txBody>
      </p:sp>
      <p:sp>
        <p:nvSpPr>
          <p:cNvPr id="14" name="Marcador de contenido 2">
            <a:extLst>
              <a:ext uri="{FF2B5EF4-FFF2-40B4-BE49-F238E27FC236}">
                <a16:creationId xmlns:a16="http://schemas.microsoft.com/office/drawing/2014/main" id="{1F5EA91A-0945-4100-9FEF-96F5B747CC7E}"/>
              </a:ext>
            </a:extLst>
          </p:cNvPr>
          <p:cNvSpPr>
            <a:spLocks noGrp="1"/>
          </p:cNvSpPr>
          <p:nvPr>
            <p:ph idx="1"/>
          </p:nvPr>
        </p:nvSpPr>
        <p:spPr>
          <a:xfrm>
            <a:off x="838200" y="2057400"/>
            <a:ext cx="10515600" cy="3871762"/>
          </a:xfrm>
        </p:spPr>
        <p:txBody>
          <a:bodyPr>
            <a:normAutofit/>
          </a:bodyPr>
          <a:lstStyle/>
          <a:p>
            <a:r>
              <a:rPr lang="es-ES" sz="2400" dirty="0">
                <a:latin typeface="Mongolian Baiti" panose="03000500000000000000" pitchFamily="66" charset="0"/>
                <a:cs typeface="Mongolian Baiti" panose="03000500000000000000" pitchFamily="66" charset="0"/>
              </a:rPr>
              <a:t>Obra y servicio tienen como objetivo realizar un obra o servicio concreto, en la que la duración de la misma al principio es incierta pero limitada en el tiempo.</a:t>
            </a:r>
          </a:p>
          <a:p>
            <a:r>
              <a:rPr lang="es-ES" sz="2400" dirty="0">
                <a:latin typeface="Mongolian Baiti" panose="03000500000000000000" pitchFamily="66" charset="0"/>
                <a:cs typeface="Mongolian Baiti" panose="03000500000000000000" pitchFamily="66" charset="0"/>
              </a:rPr>
              <a:t>La duración depende de cuando finalice la obra o servicio, esta establecida como máximo 3 años, pero se amplía 1 año más por convenio.</a:t>
            </a:r>
          </a:p>
          <a:p>
            <a:r>
              <a:rPr lang="es-ES" sz="2400" dirty="0">
                <a:latin typeface="Mongolian Baiti" panose="03000500000000000000" pitchFamily="66" charset="0"/>
                <a:cs typeface="Mongolian Baiti" panose="03000500000000000000" pitchFamily="66" charset="0"/>
              </a:rPr>
              <a:t>Al ser incierta la duración, si es superior a un año el empresario debe avisar 15 días antes de su finalización. Si termina la duración máxima y el trabajador sigue trabajando adquiere la condición de fijo.</a:t>
            </a:r>
          </a:p>
          <a:p>
            <a:r>
              <a:rPr lang="es-ES" sz="2400" dirty="0">
                <a:latin typeface="Mongolian Baiti" panose="03000500000000000000" pitchFamily="66" charset="0"/>
                <a:cs typeface="Mongolian Baiti" panose="03000500000000000000" pitchFamily="66" charset="0"/>
              </a:rPr>
              <a:t>La indemnización del trabajador será de 12 días del salario por cada año trabajador, los convenios pueden mejorar esta indemnización.</a:t>
            </a:r>
          </a:p>
          <a:p>
            <a:endParaRPr lang="es-ES" sz="2400" dirty="0"/>
          </a:p>
        </p:txBody>
      </p:sp>
    </p:spTree>
    <p:extLst>
      <p:ext uri="{BB962C8B-B14F-4D97-AF65-F5344CB8AC3E}">
        <p14:creationId xmlns:p14="http://schemas.microsoft.com/office/powerpoint/2010/main" val="243165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5F93D-6918-419C-9466-408A87A3DA3D}"/>
              </a:ext>
            </a:extLst>
          </p:cNvPr>
          <p:cNvSpPr>
            <a:spLocks noGrp="1"/>
          </p:cNvSpPr>
          <p:nvPr>
            <p:ph type="title"/>
          </p:nvPr>
        </p:nvSpPr>
        <p:spPr>
          <a:xfrm>
            <a:off x="838200" y="365125"/>
            <a:ext cx="10515600" cy="1325563"/>
          </a:xfrm>
        </p:spPr>
        <p:txBody>
          <a:bodyPr>
            <a:normAutofit/>
          </a:bodyPr>
          <a:lstStyle/>
          <a:p>
            <a:r>
              <a:rPr lang="es-ES" dirty="0">
                <a:latin typeface="Mongolian Baiti" panose="03000500000000000000" pitchFamily="66" charset="0"/>
                <a:cs typeface="Mongolian Baiti" panose="03000500000000000000" pitchFamily="66" charset="0"/>
              </a:rPr>
              <a:t>Contrato eventual:</a:t>
            </a:r>
          </a:p>
        </p:txBody>
      </p:sp>
      <p:graphicFrame>
        <p:nvGraphicFramePr>
          <p:cNvPr id="5" name="Marcador de contenido 2">
            <a:extLst>
              <a:ext uri="{FF2B5EF4-FFF2-40B4-BE49-F238E27FC236}">
                <a16:creationId xmlns:a16="http://schemas.microsoft.com/office/drawing/2014/main" id="{CBDA6F8C-B499-4E8B-956D-D19BACDC5A7D}"/>
              </a:ext>
            </a:extLst>
          </p:cNvPr>
          <p:cNvGraphicFramePr>
            <a:graphicFrameLocks noGrp="1"/>
          </p:cNvGraphicFramePr>
          <p:nvPr>
            <p:ph idx="1"/>
            <p:extLst>
              <p:ext uri="{D42A27DB-BD31-4B8C-83A1-F6EECF244321}">
                <p14:modId xmlns:p14="http://schemas.microsoft.com/office/powerpoint/2010/main" val="29704388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3553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1155FA1-AD2C-46E3-B1DA-3BFEF3E7D292}"/>
              </a:ext>
            </a:extLst>
          </p:cNvPr>
          <p:cNvSpPr>
            <a:spLocks noGrp="1"/>
          </p:cNvSpPr>
          <p:nvPr>
            <p:ph type="title"/>
          </p:nvPr>
        </p:nvSpPr>
        <p:spPr>
          <a:xfrm>
            <a:off x="6094105" y="802955"/>
            <a:ext cx="4977976" cy="1454051"/>
          </a:xfrm>
        </p:spPr>
        <p:txBody>
          <a:bodyPr>
            <a:normAutofit/>
          </a:bodyPr>
          <a:lstStyle/>
          <a:p>
            <a:r>
              <a:rPr lang="es-ES" dirty="0">
                <a:solidFill>
                  <a:srgbClr val="000000"/>
                </a:solidFill>
                <a:latin typeface="Mongolian Baiti" panose="03000500000000000000" pitchFamily="66" charset="0"/>
                <a:cs typeface="Mongolian Baiti" panose="03000500000000000000" pitchFamily="66" charset="0"/>
              </a:rPr>
              <a:t>Contrato interinidad: </a:t>
            </a:r>
          </a:p>
        </p:txBody>
      </p:sp>
      <p:sp>
        <p:nvSpPr>
          <p:cNvPr id="1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descr="Imagen que contiene texto&#10;&#10;Descripción generada automáticamente">
            <a:extLst>
              <a:ext uri="{FF2B5EF4-FFF2-40B4-BE49-F238E27FC236}">
                <a16:creationId xmlns:a16="http://schemas.microsoft.com/office/drawing/2014/main" id="{2E4D2C9B-46AE-4025-82AC-869D07B01A83}"/>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3570" r="19104"/>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Marcador de contenido 2">
            <a:extLst>
              <a:ext uri="{FF2B5EF4-FFF2-40B4-BE49-F238E27FC236}">
                <a16:creationId xmlns:a16="http://schemas.microsoft.com/office/drawing/2014/main" id="{DC26B111-AD8B-4695-BFB8-7FA76634C78E}"/>
              </a:ext>
            </a:extLst>
          </p:cNvPr>
          <p:cNvSpPr>
            <a:spLocks noGrp="1"/>
          </p:cNvSpPr>
          <p:nvPr>
            <p:ph idx="1"/>
          </p:nvPr>
        </p:nvSpPr>
        <p:spPr>
          <a:xfrm>
            <a:off x="6090574" y="2421682"/>
            <a:ext cx="4977578" cy="3639289"/>
          </a:xfrm>
        </p:spPr>
        <p:txBody>
          <a:bodyPr anchor="ctr">
            <a:normAutofit/>
          </a:bodyPr>
          <a:lstStyle/>
          <a:p>
            <a:r>
              <a:rPr lang="es-ES" sz="2000" dirty="0">
                <a:solidFill>
                  <a:srgbClr val="000000"/>
                </a:solidFill>
                <a:latin typeface="Mongolian Baiti" panose="03000500000000000000" pitchFamily="66" charset="0"/>
                <a:cs typeface="Mongolian Baiti" panose="03000500000000000000" pitchFamily="66" charset="0"/>
              </a:rPr>
              <a:t>Interinidad sustituye a otro trabajador que tiene reservado el puesto de trabajo por situaciones de baja laboral, no podrá realizarse para sustituir vacaciones de otro trabajador, en ese caso se utilizaría contrato de obra y servicio.</a:t>
            </a:r>
          </a:p>
          <a:p>
            <a:r>
              <a:rPr lang="es-ES" sz="2000" dirty="0">
                <a:solidFill>
                  <a:srgbClr val="000000"/>
                </a:solidFill>
                <a:latin typeface="Mongolian Baiti" panose="03000500000000000000" pitchFamily="66" charset="0"/>
                <a:cs typeface="Mongolian Baiti" panose="03000500000000000000" pitchFamily="66" charset="0"/>
              </a:rPr>
              <a:t>La duración por sustitución será hasta que se reincorpore el otro trabajador, por selección de vacante, con un máximo de 3 meses, salvo en administraciones públicas.</a:t>
            </a:r>
          </a:p>
          <a:p>
            <a:r>
              <a:rPr lang="es-ES" sz="2000" dirty="0">
                <a:solidFill>
                  <a:srgbClr val="000000"/>
                </a:solidFill>
                <a:latin typeface="Mongolian Baiti" panose="03000500000000000000" pitchFamily="66" charset="0"/>
                <a:cs typeface="Mongolian Baiti" panose="03000500000000000000" pitchFamily="66" charset="0"/>
              </a:rPr>
              <a:t>Este contrato no tiene indemnización.</a:t>
            </a:r>
          </a:p>
          <a:p>
            <a:endParaRPr lang="es-ES" sz="2000" dirty="0">
              <a:solidFill>
                <a:srgbClr val="000000"/>
              </a:solidFill>
            </a:endParaRPr>
          </a:p>
        </p:txBody>
      </p:sp>
    </p:spTree>
    <p:extLst>
      <p:ext uri="{BB962C8B-B14F-4D97-AF65-F5344CB8AC3E}">
        <p14:creationId xmlns:p14="http://schemas.microsoft.com/office/powerpoint/2010/main" val="796211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82B42-6D33-434E-ADFD-8F483C3DF6A7}"/>
              </a:ext>
            </a:extLst>
          </p:cNvPr>
          <p:cNvSpPr>
            <a:spLocks noGrp="1"/>
          </p:cNvSpPr>
          <p:nvPr>
            <p:ph type="title"/>
          </p:nvPr>
        </p:nvSpPr>
        <p:spPr>
          <a:xfrm>
            <a:off x="838200" y="365125"/>
            <a:ext cx="10515600" cy="1325563"/>
          </a:xfrm>
        </p:spPr>
        <p:txBody>
          <a:bodyPr>
            <a:normAutofit/>
          </a:bodyPr>
          <a:lstStyle/>
          <a:p>
            <a:r>
              <a:rPr lang="es-ES" dirty="0">
                <a:latin typeface="Mongolian Baiti" panose="03000500000000000000" pitchFamily="66" charset="0"/>
                <a:cs typeface="Mongolian Baiti" panose="03000500000000000000" pitchFamily="66" charset="0"/>
              </a:rPr>
              <a:t>Contratos a tiempo parcial común:</a:t>
            </a:r>
          </a:p>
        </p:txBody>
      </p:sp>
      <p:graphicFrame>
        <p:nvGraphicFramePr>
          <p:cNvPr id="5" name="Marcador de contenido 2">
            <a:extLst>
              <a:ext uri="{FF2B5EF4-FFF2-40B4-BE49-F238E27FC236}">
                <a16:creationId xmlns:a16="http://schemas.microsoft.com/office/drawing/2014/main" id="{D8BDA3D8-CFB1-4600-AACE-24C970076466}"/>
              </a:ext>
            </a:extLst>
          </p:cNvPr>
          <p:cNvGraphicFramePr>
            <a:graphicFrameLocks noGrp="1"/>
          </p:cNvGraphicFramePr>
          <p:nvPr>
            <p:ph idx="1"/>
            <p:extLst>
              <p:ext uri="{D42A27DB-BD31-4B8C-83A1-F6EECF244321}">
                <p14:modId xmlns:p14="http://schemas.microsoft.com/office/powerpoint/2010/main" val="35178776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442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5E60731B-821C-4398-AFED-0F51182024B8}"/>
              </a:ext>
            </a:extLst>
          </p:cNvPr>
          <p:cNvSpPr>
            <a:spLocks noGrp="1"/>
          </p:cNvSpPr>
          <p:nvPr>
            <p:ph type="title"/>
          </p:nvPr>
        </p:nvSpPr>
        <p:spPr>
          <a:xfrm>
            <a:off x="535020" y="685800"/>
            <a:ext cx="2780271" cy="5105400"/>
          </a:xfrm>
        </p:spPr>
        <p:txBody>
          <a:bodyPr>
            <a:normAutofit/>
          </a:bodyPr>
          <a:lstStyle/>
          <a:p>
            <a:r>
              <a:rPr lang="es-ES" sz="2800" dirty="0">
                <a:solidFill>
                  <a:srgbClr val="FFFFFF"/>
                </a:solidFill>
                <a:latin typeface="Mongolian Baiti" panose="03000500000000000000" pitchFamily="66" charset="0"/>
                <a:cs typeface="Mongolian Baiti" panose="03000500000000000000" pitchFamily="66" charset="0"/>
              </a:rPr>
              <a:t>Características de las horas complementarias:</a:t>
            </a:r>
            <a:br>
              <a:rPr lang="es-ES" sz="2800" dirty="0">
                <a:solidFill>
                  <a:srgbClr val="FFFFFF"/>
                </a:solidFill>
              </a:rPr>
            </a:br>
            <a:endParaRPr lang="es-ES" sz="2800" dirty="0">
              <a:solidFill>
                <a:srgbClr val="FFFFFF"/>
              </a:solidFill>
            </a:endParaRPr>
          </a:p>
        </p:txBody>
      </p:sp>
      <p:graphicFrame>
        <p:nvGraphicFramePr>
          <p:cNvPr id="5" name="Marcador de contenido 2">
            <a:extLst>
              <a:ext uri="{FF2B5EF4-FFF2-40B4-BE49-F238E27FC236}">
                <a16:creationId xmlns:a16="http://schemas.microsoft.com/office/drawing/2014/main" id="{F1313D3D-E590-465B-9F5B-DE608DE10E6B}"/>
              </a:ext>
            </a:extLst>
          </p:cNvPr>
          <p:cNvGraphicFramePr>
            <a:graphicFrameLocks noGrp="1"/>
          </p:cNvGraphicFramePr>
          <p:nvPr>
            <p:ph idx="1"/>
            <p:extLst>
              <p:ext uri="{D42A27DB-BD31-4B8C-83A1-F6EECF244321}">
                <p14:modId xmlns:p14="http://schemas.microsoft.com/office/powerpoint/2010/main" val="324270989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942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81AB8D6-7C93-4CA2-A4A9-329D30FFFC9B}"/>
              </a:ext>
            </a:extLst>
          </p:cNvPr>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Contrato de relevo y de jubilación parcial:</a:t>
            </a:r>
            <a:br>
              <a:rPr lang="es-ES" sz="4000" dirty="0">
                <a:solidFill>
                  <a:srgbClr val="FFFFFF"/>
                </a:solidFill>
              </a:rPr>
            </a:br>
            <a:endParaRPr lang="es-ES" sz="4000" dirty="0">
              <a:solidFill>
                <a:srgbClr val="FFFFFF"/>
              </a:solidFill>
            </a:endParaRPr>
          </a:p>
        </p:txBody>
      </p:sp>
      <p:sp>
        <p:nvSpPr>
          <p:cNvPr id="3" name="Marcador de contenido 2">
            <a:extLst>
              <a:ext uri="{FF2B5EF4-FFF2-40B4-BE49-F238E27FC236}">
                <a16:creationId xmlns:a16="http://schemas.microsoft.com/office/drawing/2014/main" id="{E02C1E54-0FDF-4FDB-833F-2A9AE1580FFE}"/>
              </a:ext>
            </a:extLst>
          </p:cNvPr>
          <p:cNvSpPr>
            <a:spLocks noGrp="1"/>
          </p:cNvSpPr>
          <p:nvPr>
            <p:ph idx="1"/>
          </p:nvPr>
        </p:nvSpPr>
        <p:spPr>
          <a:xfrm>
            <a:off x="1179226" y="3092970"/>
            <a:ext cx="9833548" cy="2693976"/>
          </a:xfrm>
        </p:spPr>
        <p:txBody>
          <a:bodyPr>
            <a:normAutofit/>
          </a:bodyPr>
          <a:lstStyle/>
          <a:p>
            <a:r>
              <a:rPr lang="es-ES" sz="2000" dirty="0">
                <a:solidFill>
                  <a:srgbClr val="000000"/>
                </a:solidFill>
                <a:latin typeface="Mongolian Baiti" panose="03000500000000000000" pitchFamily="66" charset="0"/>
                <a:cs typeface="Mongolian Baiti" panose="03000500000000000000" pitchFamily="66" charset="0"/>
              </a:rPr>
              <a:t>Se contrata para darle el relevo a otra que se va a jubilar a tiempo parcial.</a:t>
            </a:r>
          </a:p>
          <a:p>
            <a:r>
              <a:rPr lang="es-ES" sz="2000" dirty="0">
                <a:solidFill>
                  <a:srgbClr val="000000"/>
                </a:solidFill>
                <a:latin typeface="Mongolian Baiti" panose="03000500000000000000" pitchFamily="66" charset="0"/>
                <a:cs typeface="Mongolian Baiti" panose="03000500000000000000" pitchFamily="66" charset="0"/>
              </a:rPr>
              <a:t>El trabajador que se jubila reduce su jornada entre un 25% y un 50% y el salario también se reduce en la misma proporción.</a:t>
            </a:r>
          </a:p>
          <a:p>
            <a:r>
              <a:rPr lang="es-ES" sz="2000" dirty="0">
                <a:solidFill>
                  <a:srgbClr val="000000"/>
                </a:solidFill>
                <a:latin typeface="Mongolian Baiti" panose="03000500000000000000" pitchFamily="66" charset="0"/>
                <a:cs typeface="Mongolian Baiti" panose="03000500000000000000" pitchFamily="66" charset="0"/>
              </a:rPr>
              <a:t>La duración del contrato es hasta que el trabajador relevado se jubile totalmente en la edad ordinaria.</a:t>
            </a:r>
          </a:p>
          <a:p>
            <a:r>
              <a:rPr lang="es-ES" sz="2000" dirty="0">
                <a:solidFill>
                  <a:srgbClr val="000000"/>
                </a:solidFill>
                <a:latin typeface="Mongolian Baiti" panose="03000500000000000000" pitchFamily="66" charset="0"/>
                <a:cs typeface="Mongolian Baiti" panose="03000500000000000000" pitchFamily="66" charset="0"/>
              </a:rPr>
              <a:t>Si el contrato de relevo fuese indefinido tendrá que mantenerse al menos dos años después de que el trabajador se jubile totalmente.</a:t>
            </a:r>
          </a:p>
          <a:p>
            <a:endParaRPr lang="es-ES" sz="2000" dirty="0">
              <a:solidFill>
                <a:srgbClr val="000000"/>
              </a:solidFill>
            </a:endParaRPr>
          </a:p>
        </p:txBody>
      </p:sp>
    </p:spTree>
    <p:extLst>
      <p:ext uri="{BB962C8B-B14F-4D97-AF65-F5344CB8AC3E}">
        <p14:creationId xmlns:p14="http://schemas.microsoft.com/office/powerpoint/2010/main" val="3998434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4FC387D-322C-45F6-89FC-413449339CDC}"/>
              </a:ext>
            </a:extLst>
          </p:cNvPr>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Contrato de relevo y de jubilación parcial:</a:t>
            </a:r>
          </a:p>
        </p:txBody>
      </p:sp>
      <p:sp>
        <p:nvSpPr>
          <p:cNvPr id="3" name="Marcador de contenido 2">
            <a:extLst>
              <a:ext uri="{FF2B5EF4-FFF2-40B4-BE49-F238E27FC236}">
                <a16:creationId xmlns:a16="http://schemas.microsoft.com/office/drawing/2014/main" id="{379E9E02-AC6C-458C-9CE2-724846BBAF7B}"/>
              </a:ext>
            </a:extLst>
          </p:cNvPr>
          <p:cNvSpPr>
            <a:spLocks noGrp="1"/>
          </p:cNvSpPr>
          <p:nvPr>
            <p:ph idx="1"/>
          </p:nvPr>
        </p:nvSpPr>
        <p:spPr>
          <a:xfrm>
            <a:off x="1179226" y="3092970"/>
            <a:ext cx="9833548" cy="2693976"/>
          </a:xfrm>
        </p:spPr>
        <p:txBody>
          <a:bodyPr>
            <a:normAutofit/>
          </a:bodyPr>
          <a:lstStyle/>
          <a:p>
            <a:r>
              <a:rPr lang="es-ES" sz="2000" dirty="0">
                <a:solidFill>
                  <a:srgbClr val="000000"/>
                </a:solidFill>
                <a:latin typeface="Mongolian Baiti" panose="03000500000000000000" pitchFamily="66" charset="0"/>
                <a:cs typeface="Mongolian Baiti" panose="03000500000000000000" pitchFamily="66" charset="0"/>
              </a:rPr>
              <a:t>Según la reforma de marzo, la edad para acceder a la jubilación parcial ira incrementados de forma progresiva, desde los 61 años a los 65 años.</a:t>
            </a:r>
          </a:p>
          <a:p>
            <a:r>
              <a:rPr lang="es-ES" sz="2000" dirty="0">
                <a:solidFill>
                  <a:srgbClr val="000000"/>
                </a:solidFill>
                <a:latin typeface="Mongolian Baiti" panose="03000500000000000000" pitchFamily="66" charset="0"/>
                <a:cs typeface="Mongolian Baiti" panose="03000500000000000000" pitchFamily="66" charset="0"/>
              </a:rPr>
              <a:t>La jubilación anticipada no implica que finalice el contrato de relevo.</a:t>
            </a:r>
          </a:p>
          <a:p>
            <a:r>
              <a:rPr lang="es-ES" sz="2000" dirty="0">
                <a:solidFill>
                  <a:srgbClr val="000000"/>
                </a:solidFill>
                <a:latin typeface="Mongolian Baiti" panose="03000500000000000000" pitchFamily="66" charset="0"/>
                <a:cs typeface="Mongolian Baiti" panose="03000500000000000000" pitchFamily="66" charset="0"/>
              </a:rPr>
              <a:t>Al final del contrato el trabajador recibe una indemnización como si fuese un contrato de obra o eventual.</a:t>
            </a:r>
          </a:p>
          <a:p>
            <a:r>
              <a:rPr lang="es-ES" sz="2000" dirty="0">
                <a:solidFill>
                  <a:srgbClr val="000000"/>
                </a:solidFill>
                <a:latin typeface="Mongolian Baiti" panose="03000500000000000000" pitchFamily="66" charset="0"/>
                <a:cs typeface="Mongolian Baiti" panose="03000500000000000000" pitchFamily="66" charset="0"/>
              </a:rPr>
              <a:t>Si el contrato se convirtiera en indefinido, la empresa no paga esta indemnización.</a:t>
            </a:r>
          </a:p>
          <a:p>
            <a:endParaRPr lang="es-ES" sz="2000" dirty="0">
              <a:solidFill>
                <a:srgbClr val="000000"/>
              </a:solidFill>
            </a:endParaRPr>
          </a:p>
        </p:txBody>
      </p:sp>
    </p:spTree>
    <p:extLst>
      <p:ext uri="{BB962C8B-B14F-4D97-AF65-F5344CB8AC3E}">
        <p14:creationId xmlns:p14="http://schemas.microsoft.com/office/powerpoint/2010/main" val="175593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8F01177-453D-4412-9AEA-65372E626F21}"/>
              </a:ext>
            </a:extLst>
          </p:cNvPr>
          <p:cNvSpPr>
            <a:spLocks noGrp="1"/>
          </p:cNvSpPr>
          <p:nvPr>
            <p:ph type="title"/>
          </p:nvPr>
        </p:nvSpPr>
        <p:spPr>
          <a:xfrm>
            <a:off x="863029" y="1012004"/>
            <a:ext cx="3416158" cy="4795408"/>
          </a:xfrm>
        </p:spPr>
        <p:txBody>
          <a:bodyPr>
            <a:normAutofit/>
          </a:bodyPr>
          <a:lstStyle/>
          <a:p>
            <a:r>
              <a:rPr lang="es-ES" dirty="0">
                <a:solidFill>
                  <a:srgbClr val="FFFFFF"/>
                </a:solidFill>
                <a:latin typeface="Mongolian Baiti" panose="03000500000000000000" pitchFamily="66" charset="0"/>
                <a:cs typeface="Mongolian Baiti" panose="03000500000000000000" pitchFamily="66" charset="0"/>
              </a:rPr>
              <a:t>Contrato fijo-discontinuo: </a:t>
            </a:r>
            <a:br>
              <a:rPr lang="es-ES" dirty="0">
                <a:solidFill>
                  <a:srgbClr val="FFFFFF"/>
                </a:solidFill>
              </a:rPr>
            </a:br>
            <a:endParaRPr lang="es-ES" dirty="0">
              <a:solidFill>
                <a:srgbClr val="FFFFFF"/>
              </a:solidFill>
            </a:endParaRPr>
          </a:p>
        </p:txBody>
      </p:sp>
      <p:graphicFrame>
        <p:nvGraphicFramePr>
          <p:cNvPr id="5" name="Marcador de contenido 2">
            <a:extLst>
              <a:ext uri="{FF2B5EF4-FFF2-40B4-BE49-F238E27FC236}">
                <a16:creationId xmlns:a16="http://schemas.microsoft.com/office/drawing/2014/main" id="{A80F451C-D9D1-46A5-B2BD-35A9C8D04AEE}"/>
              </a:ext>
            </a:extLst>
          </p:cNvPr>
          <p:cNvGraphicFramePr>
            <a:graphicFrameLocks noGrp="1"/>
          </p:cNvGraphicFramePr>
          <p:nvPr>
            <p:ph idx="1"/>
            <p:extLst>
              <p:ext uri="{D42A27DB-BD31-4B8C-83A1-F6EECF244321}">
                <p14:modId xmlns:p14="http://schemas.microsoft.com/office/powerpoint/2010/main" val="15220388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7657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Marcador de contenido 12" descr="Imagen que contiene texto&#10;&#10;Descripción generada automáticamente">
            <a:extLst>
              <a:ext uri="{FF2B5EF4-FFF2-40B4-BE49-F238E27FC236}">
                <a16:creationId xmlns:a16="http://schemas.microsoft.com/office/drawing/2014/main" id="{CB736808-A46D-4CCA-BF26-2D906B5AC4B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04" r="21147"/>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err="1"/>
              <a:t>Índice</a:t>
            </a:r>
            <a:r>
              <a:rPr lang="en-US" sz="2800" dirty="0"/>
              <a:t> </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uadroTexto 14">
            <a:extLst>
              <a:ext uri="{FF2B5EF4-FFF2-40B4-BE49-F238E27FC236}">
                <a16:creationId xmlns:a16="http://schemas.microsoft.com/office/drawing/2014/main" id="{E12565EE-50BC-4C9C-ACE6-C19E311B476D}"/>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t>Tipos</a:t>
            </a:r>
            <a:r>
              <a:rPr lang="en-US" sz="2000" dirty="0"/>
              <a:t> de </a:t>
            </a:r>
            <a:r>
              <a:rPr lang="en-US" sz="2000" dirty="0" err="1"/>
              <a:t>contratos</a:t>
            </a:r>
            <a:endParaRPr lang="en-US" sz="2000" dirty="0"/>
          </a:p>
          <a:p>
            <a:pPr indent="-228600">
              <a:lnSpc>
                <a:spcPct val="90000"/>
              </a:lnSpc>
              <a:spcAft>
                <a:spcPts val="600"/>
              </a:spcAft>
              <a:buFont typeface="Arial" panose="020B0604020202020204" pitchFamily="34" charset="0"/>
              <a:buChar char="•"/>
            </a:pPr>
            <a:r>
              <a:rPr lang="en-US" sz="2000" dirty="0" err="1"/>
              <a:t>Contratos</a:t>
            </a:r>
            <a:r>
              <a:rPr lang="en-US" sz="2000" dirty="0"/>
              <a:t> </a:t>
            </a:r>
            <a:r>
              <a:rPr lang="en-US" sz="2000" dirty="0" err="1"/>
              <a:t>formativos</a:t>
            </a:r>
            <a:endParaRPr lang="en-US" sz="2000" dirty="0"/>
          </a:p>
          <a:p>
            <a:pPr indent="-228600">
              <a:lnSpc>
                <a:spcPct val="90000"/>
              </a:lnSpc>
              <a:spcAft>
                <a:spcPts val="600"/>
              </a:spcAft>
              <a:buFont typeface="Arial" panose="020B0604020202020204" pitchFamily="34" charset="0"/>
              <a:buChar char="•"/>
            </a:pPr>
            <a:r>
              <a:rPr lang="en-US" sz="2000" dirty="0" err="1"/>
              <a:t>Contratos</a:t>
            </a:r>
            <a:r>
              <a:rPr lang="en-US" sz="2000" dirty="0"/>
              <a:t> </a:t>
            </a:r>
            <a:r>
              <a:rPr lang="en-US" sz="2000" dirty="0" err="1"/>
              <a:t>temporales</a:t>
            </a:r>
            <a:endParaRPr lang="en-US" sz="2000" dirty="0"/>
          </a:p>
          <a:p>
            <a:pPr indent="-228600">
              <a:lnSpc>
                <a:spcPct val="90000"/>
              </a:lnSpc>
              <a:spcAft>
                <a:spcPts val="600"/>
              </a:spcAft>
              <a:buFont typeface="Arial" panose="020B0604020202020204" pitchFamily="34" charset="0"/>
              <a:buChar char="•"/>
            </a:pPr>
            <a:r>
              <a:rPr lang="en-US" sz="2000" dirty="0" err="1"/>
              <a:t>Contratos</a:t>
            </a:r>
            <a:r>
              <a:rPr lang="en-US" sz="2000" dirty="0"/>
              <a:t> a </a:t>
            </a:r>
            <a:r>
              <a:rPr lang="en-US" sz="2000" dirty="0" err="1"/>
              <a:t>tiempo</a:t>
            </a:r>
            <a:r>
              <a:rPr lang="en-US" sz="2000" dirty="0"/>
              <a:t> </a:t>
            </a:r>
            <a:r>
              <a:rPr lang="en-US" sz="2000" dirty="0" err="1"/>
              <a:t>parcial</a:t>
            </a:r>
            <a:r>
              <a:rPr lang="en-US" sz="2000" dirty="0"/>
              <a:t> </a:t>
            </a:r>
          </a:p>
          <a:p>
            <a:pPr indent="-228600">
              <a:lnSpc>
                <a:spcPct val="90000"/>
              </a:lnSpc>
              <a:spcAft>
                <a:spcPts val="600"/>
              </a:spcAft>
              <a:buFont typeface="Arial" panose="020B0604020202020204" pitchFamily="34" charset="0"/>
              <a:buChar char="•"/>
            </a:pPr>
            <a:r>
              <a:rPr lang="en-US" sz="2000" dirty="0" err="1"/>
              <a:t>Contratos</a:t>
            </a:r>
            <a:r>
              <a:rPr lang="en-US" sz="2000" dirty="0"/>
              <a:t> </a:t>
            </a:r>
            <a:r>
              <a:rPr lang="en-US" sz="2000" dirty="0" err="1"/>
              <a:t>indefinidos</a:t>
            </a:r>
            <a:endParaRPr lang="en-US" sz="2000" dirty="0"/>
          </a:p>
          <a:p>
            <a:pPr indent="-228600">
              <a:lnSpc>
                <a:spcPct val="90000"/>
              </a:lnSpc>
              <a:spcAft>
                <a:spcPts val="600"/>
              </a:spcAft>
              <a:buFont typeface="Arial" panose="020B0604020202020204" pitchFamily="34" charset="0"/>
              <a:buChar char="•"/>
            </a:pPr>
            <a:r>
              <a:rPr lang="es-ES" sz="2000" dirty="0"/>
              <a:t>Vídeo </a:t>
            </a:r>
            <a:endParaRPr lang="en-US" sz="20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57306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D76F1611-ABAF-406E-ABF6-7AA3D30EEB57}"/>
              </a:ext>
            </a:extLst>
          </p:cNvPr>
          <p:cNvSpPr>
            <a:spLocks noGrp="1"/>
          </p:cNvSpPr>
          <p:nvPr>
            <p:ph type="title"/>
          </p:nvPr>
        </p:nvSpPr>
        <p:spPr>
          <a:xfrm>
            <a:off x="640079" y="2053641"/>
            <a:ext cx="3669161" cy="2760098"/>
          </a:xfrm>
        </p:spPr>
        <p:txBody>
          <a:bodyPr>
            <a:normAutofit/>
          </a:bodyPr>
          <a:lstStyle/>
          <a:p>
            <a:r>
              <a:rPr lang="es-ES" dirty="0">
                <a:solidFill>
                  <a:srgbClr val="FFFFFF"/>
                </a:solidFill>
                <a:latin typeface="Mongolian Baiti" panose="03000500000000000000" pitchFamily="66" charset="0"/>
                <a:cs typeface="Mongolian Baiti" panose="03000500000000000000" pitchFamily="66" charset="0"/>
              </a:rPr>
              <a:t>Contrato indefinido: </a:t>
            </a:r>
            <a:br>
              <a:rPr lang="es-ES" dirty="0">
                <a:solidFill>
                  <a:srgbClr val="FFFFFF"/>
                </a:solidFill>
              </a:rPr>
            </a:br>
            <a:endParaRPr lang="es-ES" dirty="0">
              <a:solidFill>
                <a:srgbClr val="FFFFFF"/>
              </a:solidFill>
            </a:endParaRPr>
          </a:p>
        </p:txBody>
      </p:sp>
      <p:sp>
        <p:nvSpPr>
          <p:cNvPr id="3" name="Marcador de contenido 2">
            <a:extLst>
              <a:ext uri="{FF2B5EF4-FFF2-40B4-BE49-F238E27FC236}">
                <a16:creationId xmlns:a16="http://schemas.microsoft.com/office/drawing/2014/main" id="{29D0A142-95DD-4A26-8E8F-C881ACF2CFB4}"/>
              </a:ext>
            </a:extLst>
          </p:cNvPr>
          <p:cNvSpPr>
            <a:spLocks noGrp="1"/>
          </p:cNvSpPr>
          <p:nvPr>
            <p:ph idx="1"/>
          </p:nvPr>
        </p:nvSpPr>
        <p:spPr>
          <a:xfrm>
            <a:off x="6090574" y="801866"/>
            <a:ext cx="5306084" cy="5230634"/>
          </a:xfrm>
        </p:spPr>
        <p:txBody>
          <a:bodyPr anchor="ctr">
            <a:normAutofit/>
          </a:bodyPr>
          <a:lstStyle/>
          <a:p>
            <a:r>
              <a:rPr lang="es-ES" sz="2400" dirty="0">
                <a:solidFill>
                  <a:srgbClr val="000000"/>
                </a:solidFill>
                <a:latin typeface="Mongolian Baiti" panose="03000500000000000000" pitchFamily="66" charset="0"/>
                <a:cs typeface="Mongolian Baiti" panose="03000500000000000000" pitchFamily="66" charset="0"/>
              </a:rPr>
              <a:t>Es aquel contrato que puede realizar cualquier empresa con cualquier tipo de trabajador tanto a tiempo completo como a tiempo parcial.</a:t>
            </a:r>
          </a:p>
          <a:p>
            <a:endParaRPr lang="es-ES" sz="2400" dirty="0">
              <a:solidFill>
                <a:srgbClr val="000000"/>
              </a:solidFill>
            </a:endParaRPr>
          </a:p>
        </p:txBody>
      </p:sp>
    </p:spTree>
    <p:extLst>
      <p:ext uri="{BB962C8B-B14F-4D97-AF65-F5344CB8AC3E}">
        <p14:creationId xmlns:p14="http://schemas.microsoft.com/office/powerpoint/2010/main" val="2909063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8538934-3670-4602-983B-7B687C046C32}"/>
              </a:ext>
            </a:extLst>
          </p:cNvPr>
          <p:cNvSpPr>
            <a:spLocks noGrp="1"/>
          </p:cNvSpPr>
          <p:nvPr>
            <p:ph type="title"/>
          </p:nvPr>
        </p:nvSpPr>
        <p:spPr>
          <a:xfrm>
            <a:off x="6094105" y="802955"/>
            <a:ext cx="4977976" cy="1454051"/>
          </a:xfrm>
        </p:spPr>
        <p:txBody>
          <a:bodyPr>
            <a:normAutofit/>
          </a:bodyPr>
          <a:lstStyle/>
          <a:p>
            <a:r>
              <a:rPr lang="es-ES" sz="3100" dirty="0">
                <a:solidFill>
                  <a:srgbClr val="000000"/>
                </a:solidFill>
                <a:latin typeface="Mongolian Baiti" panose="03000500000000000000" pitchFamily="66" charset="0"/>
                <a:cs typeface="Mongolian Baiti" panose="03000500000000000000" pitchFamily="66" charset="0"/>
              </a:rPr>
              <a:t>Contrataciones indefinidas bonificadas: </a:t>
            </a:r>
            <a:br>
              <a:rPr lang="es-ES" sz="3100" dirty="0">
                <a:solidFill>
                  <a:srgbClr val="000000"/>
                </a:solidFill>
              </a:rPr>
            </a:br>
            <a:endParaRPr lang="es-ES" sz="31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B4D1ABB7-DD61-41E1-A66A-79A8EB7757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Marcador de contenido 2">
            <a:extLst>
              <a:ext uri="{FF2B5EF4-FFF2-40B4-BE49-F238E27FC236}">
                <a16:creationId xmlns:a16="http://schemas.microsoft.com/office/drawing/2014/main" id="{5BDA2F10-7C13-467A-9C8B-DF3CF3187A84}"/>
              </a:ext>
            </a:extLst>
          </p:cNvPr>
          <p:cNvSpPr>
            <a:spLocks noGrp="1"/>
          </p:cNvSpPr>
          <p:nvPr>
            <p:ph idx="1"/>
          </p:nvPr>
        </p:nvSpPr>
        <p:spPr>
          <a:xfrm>
            <a:off x="6090574" y="2421682"/>
            <a:ext cx="4977578" cy="3639289"/>
          </a:xfrm>
        </p:spPr>
        <p:txBody>
          <a:bodyPr anchor="ctr">
            <a:normAutofit/>
          </a:bodyPr>
          <a:lstStyle/>
          <a:p>
            <a:r>
              <a:rPr lang="es-ES" sz="1900" dirty="0">
                <a:solidFill>
                  <a:srgbClr val="000000"/>
                </a:solidFill>
                <a:latin typeface="Mongolian Baiti" panose="03000500000000000000" pitchFamily="66" charset="0"/>
                <a:cs typeface="Mongolian Baiti" panose="03000500000000000000" pitchFamily="66" charset="0"/>
              </a:rPr>
              <a:t>Existen otros contratos indefinidos con algunos colectivos de trabajadores.</a:t>
            </a:r>
          </a:p>
          <a:p>
            <a:r>
              <a:rPr lang="es-ES" sz="1900" dirty="0">
                <a:solidFill>
                  <a:srgbClr val="000000"/>
                </a:solidFill>
                <a:latin typeface="Mongolian Baiti" panose="03000500000000000000" pitchFamily="66" charset="0"/>
                <a:cs typeface="Mongolian Baiti" panose="03000500000000000000" pitchFamily="66" charset="0"/>
              </a:rPr>
              <a:t>Trasformación en indefinidos de contratos temporales:</a:t>
            </a:r>
          </a:p>
          <a:p>
            <a:r>
              <a:rPr lang="es-ES" sz="1900" dirty="0">
                <a:solidFill>
                  <a:srgbClr val="000000"/>
                </a:solidFill>
                <a:latin typeface="Mongolian Baiti" panose="03000500000000000000" pitchFamily="66" charset="0"/>
                <a:cs typeface="Mongolian Baiti" panose="03000500000000000000" pitchFamily="66" charset="0"/>
              </a:rPr>
              <a:t>Contratación indefinida de parados de larga duración </a:t>
            </a:r>
          </a:p>
          <a:p>
            <a:r>
              <a:rPr lang="es-ES" sz="1900" dirty="0">
                <a:solidFill>
                  <a:srgbClr val="000000"/>
                </a:solidFill>
                <a:latin typeface="Mongolian Baiti" panose="03000500000000000000" pitchFamily="66" charset="0"/>
                <a:cs typeface="Mongolian Baiti" panose="03000500000000000000" pitchFamily="66" charset="0"/>
              </a:rPr>
              <a:t>Contratos con victimas de violencia de género, terrorismo o trata de seres humanos.</a:t>
            </a:r>
          </a:p>
          <a:p>
            <a:r>
              <a:rPr lang="es-ES" sz="1900" dirty="0">
                <a:solidFill>
                  <a:srgbClr val="000000"/>
                </a:solidFill>
                <a:latin typeface="Mongolian Baiti" panose="03000500000000000000" pitchFamily="66" charset="0"/>
                <a:cs typeface="Mongolian Baiti" panose="03000500000000000000" pitchFamily="66" charset="0"/>
              </a:rPr>
              <a:t>Contratos con personas con discapacidad.</a:t>
            </a:r>
          </a:p>
          <a:p>
            <a:r>
              <a:rPr lang="es-ES" sz="1900" dirty="0">
                <a:solidFill>
                  <a:srgbClr val="000000"/>
                </a:solidFill>
                <a:latin typeface="Mongolian Baiti" panose="03000500000000000000" pitchFamily="66" charset="0"/>
                <a:cs typeface="Mongolian Baiti" panose="03000500000000000000" pitchFamily="66" charset="0"/>
              </a:rPr>
              <a:t>Contratos con excluidos sociales en empresas de inserción </a:t>
            </a:r>
          </a:p>
          <a:p>
            <a:endParaRPr lang="es-ES" sz="1900" dirty="0">
              <a:solidFill>
                <a:srgbClr val="000000"/>
              </a:solidFill>
            </a:endParaRPr>
          </a:p>
        </p:txBody>
      </p:sp>
    </p:spTree>
    <p:extLst>
      <p:ext uri="{BB962C8B-B14F-4D97-AF65-F5344CB8AC3E}">
        <p14:creationId xmlns:p14="http://schemas.microsoft.com/office/powerpoint/2010/main" val="2603523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96F160E-1570-48FD-A325-84B41EB29E59}"/>
              </a:ext>
            </a:extLst>
          </p:cNvPr>
          <p:cNvSpPr>
            <a:spLocks noGrp="1"/>
          </p:cNvSpPr>
          <p:nvPr>
            <p:ph type="title"/>
          </p:nvPr>
        </p:nvSpPr>
        <p:spPr>
          <a:xfrm>
            <a:off x="6094105" y="802955"/>
            <a:ext cx="4977976" cy="1454051"/>
          </a:xfrm>
        </p:spPr>
        <p:txBody>
          <a:bodyPr>
            <a:normAutofit/>
          </a:bodyPr>
          <a:lstStyle/>
          <a:p>
            <a:r>
              <a:rPr lang="es-ES" dirty="0">
                <a:solidFill>
                  <a:srgbClr val="000000"/>
                </a:solidFill>
                <a:latin typeface="Mongolian Baiti" panose="03000500000000000000" pitchFamily="66" charset="0"/>
                <a:cs typeface="Mongolian Baiti" panose="03000500000000000000" pitchFamily="66" charset="0"/>
              </a:rPr>
              <a:t>Video</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0D36DD8E-D7EA-48AA-AC89-590AD7E1C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Marcador de contenido 2">
            <a:extLst>
              <a:ext uri="{FF2B5EF4-FFF2-40B4-BE49-F238E27FC236}">
                <a16:creationId xmlns:a16="http://schemas.microsoft.com/office/drawing/2014/main" id="{80B735D3-9EEE-448C-B86E-3E54ED78C858}"/>
              </a:ext>
            </a:extLst>
          </p:cNvPr>
          <p:cNvSpPr>
            <a:spLocks noGrp="1"/>
          </p:cNvSpPr>
          <p:nvPr>
            <p:ph idx="1"/>
          </p:nvPr>
        </p:nvSpPr>
        <p:spPr>
          <a:xfrm>
            <a:off x="6090574" y="2421682"/>
            <a:ext cx="4977578" cy="3639289"/>
          </a:xfrm>
        </p:spPr>
        <p:txBody>
          <a:bodyPr anchor="ctr">
            <a:normAutofit/>
          </a:bodyPr>
          <a:lstStyle/>
          <a:p>
            <a:r>
              <a:rPr lang="es-ES" sz="2000" dirty="0">
                <a:solidFill>
                  <a:srgbClr val="000000"/>
                </a:solidFill>
                <a:latin typeface="Mongolian Baiti" panose="03000500000000000000" pitchFamily="66" charset="0"/>
                <a:cs typeface="Mongolian Baiti" panose="03000500000000000000" pitchFamily="66" charset="0"/>
                <a:hlinkClick r:id="rId5"/>
              </a:rPr>
              <a:t>https://www.youtube.com/watch?v=CLde9H1i278</a:t>
            </a:r>
            <a:endParaRPr lang="es-ES" sz="2000" dirty="0">
              <a:solidFill>
                <a:srgbClr val="000000"/>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903439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descr="Imagen que contiene texto, alimentos&#10;&#10;Descripción generada automáticamente">
            <a:extLst>
              <a:ext uri="{FF2B5EF4-FFF2-40B4-BE49-F238E27FC236}">
                <a16:creationId xmlns:a16="http://schemas.microsoft.com/office/drawing/2014/main" id="{34D6E404-4FE2-4691-9832-37389F7D45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82" r="673"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CEDE17-E96F-474D-98E1-42CEA9730D2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Trabajo realizado por Aarón Cañamero Mochales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es-ES" sz="4000" b="1" dirty="0">
                <a:solidFill>
                  <a:srgbClr val="FFFFFF"/>
                </a:solidFill>
                <a:latin typeface="Mongolian Baiti" panose="03000500000000000000" pitchFamily="66" charset="0"/>
                <a:cs typeface="Mongolian Baiti" panose="03000500000000000000" pitchFamily="66" charset="0"/>
              </a:rPr>
              <a:t>Tipos de contratos:</a:t>
            </a:r>
          </a:p>
        </p:txBody>
      </p:sp>
      <p:sp>
        <p:nvSpPr>
          <p:cNvPr id="3" name="Marcador de contenido 2"/>
          <p:cNvSpPr>
            <a:spLocks noGrp="1"/>
          </p:cNvSpPr>
          <p:nvPr>
            <p:ph idx="1"/>
          </p:nvPr>
        </p:nvSpPr>
        <p:spPr>
          <a:xfrm>
            <a:off x="1179226" y="3092970"/>
            <a:ext cx="9833548" cy="2753936"/>
          </a:xfrm>
        </p:spPr>
        <p:txBody>
          <a:bodyPr>
            <a:normAutofit fontScale="92500" lnSpcReduction="10000"/>
          </a:bodyPr>
          <a:lstStyle/>
          <a:p>
            <a:r>
              <a:rPr lang="es-ES" dirty="0">
                <a:latin typeface="Mongolian Baiti" panose="03000500000000000000" pitchFamily="66" charset="0"/>
                <a:cs typeface="Mongolian Baiti" panose="03000500000000000000" pitchFamily="66" charset="0"/>
              </a:rPr>
              <a:t>En España existen varios tipos de contratos laborales, cada uno puede beneficiar o no al contratado o al empresario.</a:t>
            </a:r>
          </a:p>
          <a:p>
            <a:r>
              <a:rPr lang="es-ES" dirty="0">
                <a:latin typeface="Mongolian Baiti" panose="03000500000000000000" pitchFamily="66" charset="0"/>
                <a:cs typeface="Mongolian Baiti" panose="03000500000000000000" pitchFamily="66" charset="0"/>
              </a:rPr>
              <a:t>Estas son variadas y se clasifican según el tiempo o duración del servicio personal al empresario.</a:t>
            </a:r>
          </a:p>
          <a:p>
            <a:r>
              <a:rPr lang="es-ES" dirty="0">
                <a:latin typeface="Mongolian Baiti" panose="03000500000000000000" pitchFamily="66" charset="0"/>
                <a:cs typeface="Mongolian Baiti" panose="03000500000000000000" pitchFamily="66" charset="0"/>
              </a:rPr>
              <a:t>Podemos diferenciarlos entre 4 tipos de contratos principales, contratos formativos, contratos temporales, contratos a tiempo parcial y contratos indefinidos.</a:t>
            </a:r>
          </a:p>
          <a:p>
            <a:endParaRPr lang="es-ES" sz="2000" dirty="0">
              <a:solidFill>
                <a:srgbClr val="000000"/>
              </a:solidFill>
            </a:endParaRPr>
          </a:p>
        </p:txBody>
      </p:sp>
    </p:spTree>
    <p:extLst>
      <p:ext uri="{BB962C8B-B14F-4D97-AF65-F5344CB8AC3E}">
        <p14:creationId xmlns:p14="http://schemas.microsoft.com/office/powerpoint/2010/main" val="327036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Los contratos formativos:</a:t>
            </a:r>
          </a:p>
        </p:txBody>
      </p:sp>
      <p:graphicFrame>
        <p:nvGraphicFramePr>
          <p:cNvPr id="5" name="Marcador de contenido 2">
            <a:extLst>
              <a:ext uri="{FF2B5EF4-FFF2-40B4-BE49-F238E27FC236}">
                <a16:creationId xmlns:a16="http://schemas.microsoft.com/office/drawing/2014/main" id="{5CD99E37-5DB1-43DF-8AB3-39E26C7ACB2E}"/>
              </a:ext>
            </a:extLst>
          </p:cNvPr>
          <p:cNvGraphicFramePr>
            <a:graphicFrameLocks noGrp="1"/>
          </p:cNvGraphicFramePr>
          <p:nvPr>
            <p:ph idx="1"/>
            <p:extLst>
              <p:ext uri="{D42A27DB-BD31-4B8C-83A1-F6EECF244321}">
                <p14:modId xmlns:p14="http://schemas.microsoft.com/office/powerpoint/2010/main" val="7414739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7436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6094105" y="802955"/>
            <a:ext cx="4977976" cy="1454051"/>
          </a:xfrm>
        </p:spPr>
        <p:txBody>
          <a:bodyPr>
            <a:normAutofit/>
          </a:bodyPr>
          <a:lstStyle/>
          <a:p>
            <a:r>
              <a:rPr lang="es-ES" dirty="0">
                <a:solidFill>
                  <a:srgbClr val="000000"/>
                </a:solidFill>
                <a:latin typeface="Mongolian Baiti" panose="03000500000000000000" pitchFamily="66" charset="0"/>
                <a:cs typeface="Mongolian Baiti" panose="03000500000000000000" pitchFamily="66" charset="0"/>
              </a:rPr>
              <a:t>Contrato en formación </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43315086-DF10-4710-80F5-5AA9320665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Marcador de contenido 2"/>
          <p:cNvSpPr>
            <a:spLocks noGrp="1"/>
          </p:cNvSpPr>
          <p:nvPr>
            <p:ph idx="1"/>
          </p:nvPr>
        </p:nvSpPr>
        <p:spPr>
          <a:xfrm>
            <a:off x="6090574" y="2421683"/>
            <a:ext cx="4977578" cy="2827428"/>
          </a:xfrm>
        </p:spPr>
        <p:txBody>
          <a:bodyPr anchor="ctr">
            <a:normAutofit/>
          </a:bodyPr>
          <a:lstStyle/>
          <a:p>
            <a:r>
              <a:rPr lang="es-ES" sz="2000" dirty="0">
                <a:solidFill>
                  <a:srgbClr val="000000"/>
                </a:solidFill>
                <a:latin typeface="Mongolian Baiti" panose="03000500000000000000" pitchFamily="66" charset="0"/>
                <a:cs typeface="Mongolian Baiti" panose="03000500000000000000" pitchFamily="66" charset="0"/>
              </a:rPr>
              <a:t>Contrato en formación es aquel en el que el trabajador se va alternando entre el tiempo de trabajo retribuido con cursos de formación.</a:t>
            </a:r>
          </a:p>
          <a:p>
            <a:r>
              <a:rPr lang="es-ES" sz="2000" dirty="0">
                <a:latin typeface="Mongolian Baiti" panose="03000500000000000000" pitchFamily="66" charset="0"/>
                <a:cs typeface="Mongolian Baiti" panose="03000500000000000000" pitchFamily="66" charset="0"/>
              </a:rPr>
              <a:t>Este contrato es útil para aquella persona que no tiene ninguna formación del trabajo que va a realizar.</a:t>
            </a:r>
          </a:p>
          <a:p>
            <a:endParaRPr lang="es-ES" sz="2000" dirty="0">
              <a:solidFill>
                <a:srgbClr val="000000"/>
              </a:solidFill>
              <a:latin typeface="Mongolian Baiti" panose="03000500000000000000" pitchFamily="66" charset="0"/>
              <a:cs typeface="Mongolian Baiti" panose="03000500000000000000" pitchFamily="66" charset="0"/>
            </a:endParaRPr>
          </a:p>
          <a:p>
            <a:endParaRPr lang="es-ES" sz="2000" dirty="0">
              <a:solidFill>
                <a:srgbClr val="000000"/>
              </a:solidFill>
            </a:endParaRPr>
          </a:p>
        </p:txBody>
      </p:sp>
    </p:spTree>
    <p:extLst>
      <p:ext uri="{BB962C8B-B14F-4D97-AF65-F5344CB8AC3E}">
        <p14:creationId xmlns:p14="http://schemas.microsoft.com/office/powerpoint/2010/main" val="22133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943277" y="712269"/>
            <a:ext cx="3370998" cy="5502264"/>
          </a:xfrm>
        </p:spPr>
        <p:txBody>
          <a:bodyPr>
            <a:normAutofit/>
          </a:bodyPr>
          <a:lstStyle/>
          <a:p>
            <a:r>
              <a:rPr lang="es-ES" dirty="0">
                <a:solidFill>
                  <a:srgbClr val="FFFFFF"/>
                </a:solidFill>
                <a:latin typeface="Mongolian Baiti" panose="03000500000000000000" pitchFamily="66" charset="0"/>
                <a:cs typeface="Mongolian Baiti" panose="03000500000000000000" pitchFamily="66" charset="0"/>
              </a:rPr>
              <a:t>Requisitos: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E959DC28-294C-4735-9486-05065C3DE077}"/>
              </a:ext>
            </a:extLst>
          </p:cNvPr>
          <p:cNvGraphicFramePr>
            <a:graphicFrameLocks noGrp="1"/>
          </p:cNvGraphicFramePr>
          <p:nvPr>
            <p:ph idx="1"/>
            <p:extLst>
              <p:ext uri="{D42A27DB-BD31-4B8C-83A1-F6EECF244321}">
                <p14:modId xmlns:p14="http://schemas.microsoft.com/office/powerpoint/2010/main" val="2079231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05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7B5B8D3-3CF3-4AE9-8CE3-F8B4B3470CCF}"/>
              </a:ext>
            </a:extLst>
          </p:cNvPr>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Duración:</a:t>
            </a:r>
          </a:p>
        </p:txBody>
      </p:sp>
      <p:graphicFrame>
        <p:nvGraphicFramePr>
          <p:cNvPr id="16" name="Marcador de contenido 2">
            <a:extLst>
              <a:ext uri="{FF2B5EF4-FFF2-40B4-BE49-F238E27FC236}">
                <a16:creationId xmlns:a16="http://schemas.microsoft.com/office/drawing/2014/main" id="{8B77C072-4D5F-48FA-A64B-247F70B2320E}"/>
              </a:ext>
            </a:extLst>
          </p:cNvPr>
          <p:cNvGraphicFramePr>
            <a:graphicFrameLocks noGrp="1"/>
          </p:cNvGraphicFramePr>
          <p:nvPr>
            <p:ph idx="1"/>
            <p:extLst>
              <p:ext uri="{D42A27DB-BD31-4B8C-83A1-F6EECF244321}">
                <p14:modId xmlns:p14="http://schemas.microsoft.com/office/powerpoint/2010/main" val="325597076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694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0EF513-189E-49F6-9A8C-7563ED3833FD}"/>
              </a:ext>
            </a:extLst>
          </p:cNvPr>
          <p:cNvSpPr>
            <a:spLocks noGrp="1"/>
          </p:cNvSpPr>
          <p:nvPr>
            <p:ph type="title"/>
          </p:nvPr>
        </p:nvSpPr>
        <p:spPr>
          <a:xfrm>
            <a:off x="943277" y="712269"/>
            <a:ext cx="3370998" cy="5502264"/>
          </a:xfrm>
        </p:spPr>
        <p:txBody>
          <a:bodyPr>
            <a:normAutofit/>
          </a:bodyPr>
          <a:lstStyle/>
          <a:p>
            <a:r>
              <a:rPr lang="es-ES">
                <a:solidFill>
                  <a:srgbClr val="FFFFFF"/>
                </a:solidFill>
              </a:rPr>
              <a:t>Retribución:</a:t>
            </a:r>
          </a:p>
        </p:txBody>
      </p:sp>
      <p:cxnSp>
        <p:nvCxnSpPr>
          <p:cNvPr id="15"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6" name="Marcador de contenido 2">
            <a:extLst>
              <a:ext uri="{FF2B5EF4-FFF2-40B4-BE49-F238E27FC236}">
                <a16:creationId xmlns:a16="http://schemas.microsoft.com/office/drawing/2014/main" id="{5933BEC8-1BC0-43D3-969E-AEF7B1D4A933}"/>
              </a:ext>
            </a:extLst>
          </p:cNvPr>
          <p:cNvGraphicFramePr>
            <a:graphicFrameLocks noGrp="1"/>
          </p:cNvGraphicFramePr>
          <p:nvPr>
            <p:ph idx="1"/>
            <p:extLst>
              <p:ext uri="{D42A27DB-BD31-4B8C-83A1-F6EECF244321}">
                <p14:modId xmlns:p14="http://schemas.microsoft.com/office/powerpoint/2010/main" val="13968986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43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4F1A720-43E9-4D29-9C04-EA1311C9861C}"/>
              </a:ext>
            </a:extLst>
          </p:cNvPr>
          <p:cNvSpPr>
            <a:spLocks noGrp="1"/>
          </p:cNvSpPr>
          <p:nvPr>
            <p:ph type="title"/>
          </p:nvPr>
        </p:nvSpPr>
        <p:spPr>
          <a:xfrm>
            <a:off x="4384039" y="365125"/>
            <a:ext cx="7164493" cy="1325563"/>
          </a:xfrm>
        </p:spPr>
        <p:txBody>
          <a:bodyPr>
            <a:normAutofit/>
          </a:bodyPr>
          <a:lstStyle/>
          <a:p>
            <a:r>
              <a:rPr lang="es-ES" sz="5400" dirty="0">
                <a:latin typeface="Mongolian Baiti" panose="03000500000000000000" pitchFamily="66" charset="0"/>
                <a:cs typeface="Mongolian Baiti" panose="03000500000000000000" pitchFamily="66" charset="0"/>
              </a:rPr>
              <a:t>Contrato practicas:</a:t>
            </a:r>
          </a:p>
        </p:txBody>
      </p:sp>
      <p:pic>
        <p:nvPicPr>
          <p:cNvPr id="7" name="Graphic 6">
            <a:extLst>
              <a:ext uri="{FF2B5EF4-FFF2-40B4-BE49-F238E27FC236}">
                <a16:creationId xmlns:a16="http://schemas.microsoft.com/office/drawing/2014/main" id="{4BB36A14-0F6D-4F08-A6E8-71997B0F26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Marcador de contenido 2">
            <a:extLst>
              <a:ext uri="{FF2B5EF4-FFF2-40B4-BE49-F238E27FC236}">
                <a16:creationId xmlns:a16="http://schemas.microsoft.com/office/drawing/2014/main" id="{1181FEA7-098A-4DE1-9E13-468C5C01CB6B}"/>
              </a:ext>
            </a:extLst>
          </p:cNvPr>
          <p:cNvSpPr>
            <a:spLocks noGrp="1"/>
          </p:cNvSpPr>
          <p:nvPr>
            <p:ph idx="1"/>
          </p:nvPr>
        </p:nvSpPr>
        <p:spPr>
          <a:xfrm>
            <a:off x="4387515" y="2022601"/>
            <a:ext cx="7161017" cy="4154361"/>
          </a:xfrm>
        </p:spPr>
        <p:txBody>
          <a:bodyPr>
            <a:normAutofit/>
          </a:bodyPr>
          <a:lstStyle/>
          <a:p>
            <a:r>
              <a:rPr lang="es-ES" dirty="0">
                <a:latin typeface="Mongolian Baiti" panose="03000500000000000000" pitchFamily="66" charset="0"/>
                <a:cs typeface="Mongolian Baiti" panose="03000500000000000000" pitchFamily="66" charset="0"/>
              </a:rPr>
              <a:t>Los contratos en prácticas tienen como objetivo realizar un trabajo retribuido que facilite la práctica profesional, ya sea un título FP o universitario.</a:t>
            </a:r>
          </a:p>
          <a:p>
            <a:endParaRPr lang="es-ES" sz="2000" dirty="0"/>
          </a:p>
        </p:txBody>
      </p:sp>
    </p:spTree>
    <p:extLst>
      <p:ext uri="{BB962C8B-B14F-4D97-AF65-F5344CB8AC3E}">
        <p14:creationId xmlns:p14="http://schemas.microsoft.com/office/powerpoint/2010/main" val="1758620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1346</Words>
  <Application>Microsoft Office PowerPoint</Application>
  <PresentationFormat>Panorámica</PresentationFormat>
  <Paragraphs>92</Paragraphs>
  <Slides>23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Baskerville Old Face</vt:lpstr>
      <vt:lpstr>Calibri</vt:lpstr>
      <vt:lpstr>Calibri Light</vt:lpstr>
      <vt:lpstr>Mongolian Baiti</vt:lpstr>
      <vt:lpstr>Tema de Office</vt:lpstr>
      <vt:lpstr>Presentación de PowerPoint</vt:lpstr>
      <vt:lpstr>Índice </vt:lpstr>
      <vt:lpstr>Tipos de contratos:</vt:lpstr>
      <vt:lpstr>Los contratos formativos:</vt:lpstr>
      <vt:lpstr>Contrato en formación </vt:lpstr>
      <vt:lpstr>Requisitos:</vt:lpstr>
      <vt:lpstr>Duración:</vt:lpstr>
      <vt:lpstr>Retribución:</vt:lpstr>
      <vt:lpstr>Contrato practicas:</vt:lpstr>
      <vt:lpstr>Requisitos, duración y retribución:</vt:lpstr>
      <vt:lpstr>Contratos temporales:</vt:lpstr>
      <vt:lpstr>Obra y servicio:</vt:lpstr>
      <vt:lpstr>Contrato eventual:</vt:lpstr>
      <vt:lpstr>Contrato interinidad: </vt:lpstr>
      <vt:lpstr>Contratos a tiempo parcial común:</vt:lpstr>
      <vt:lpstr>Características de las horas complementarias: </vt:lpstr>
      <vt:lpstr>Contrato de relevo y de jubilación parcial: </vt:lpstr>
      <vt:lpstr>Contrato de relevo y de jubilación parcial:</vt:lpstr>
      <vt:lpstr>Contrato fijo-discontinuo:  </vt:lpstr>
      <vt:lpstr>Contrato indefinido:  </vt:lpstr>
      <vt:lpstr>Contrataciones indefinidas bonificadas:  </vt:lpstr>
      <vt:lpstr>Video</vt:lpstr>
      <vt:lpstr>Trabajo realizado por Aarón Cañamero Mochales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aaroncanameromochales@gmail.com</dc:creator>
  <cp:lastModifiedBy>aaroncanameromochales@gmail.com</cp:lastModifiedBy>
  <cp:revision>1</cp:revision>
  <dcterms:created xsi:type="dcterms:W3CDTF">2019-12-06T21:52:34Z</dcterms:created>
  <dcterms:modified xsi:type="dcterms:W3CDTF">2019-12-06T21:52:38Z</dcterms:modified>
</cp:coreProperties>
</file>