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75213" cy="42479913"/>
  <p:notesSz cx="6858000" cy="9144000"/>
  <p:defaultTextStyle>
    <a:defPPr>
      <a:defRPr lang="es-ES"/>
    </a:defPPr>
    <a:lvl1pPr marL="0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1pPr>
    <a:lvl2pPr marL="1746093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2pPr>
    <a:lvl3pPr marL="3492185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3pPr>
    <a:lvl4pPr marL="5238278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4pPr>
    <a:lvl5pPr marL="6984370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5pPr>
    <a:lvl6pPr marL="8730463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6pPr>
    <a:lvl7pPr marL="10476555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7pPr>
    <a:lvl8pPr marL="12222648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8pPr>
    <a:lvl9pPr marL="13968740" algn="l" defTabSz="3492185" rtl="0" eaLnBrk="1" latinLnBrk="0" hangingPunct="1">
      <a:defRPr sz="6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64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2156"/>
            <a:ext cx="25733931" cy="14789303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11791"/>
            <a:ext cx="22706410" cy="10256143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38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3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1662"/>
            <a:ext cx="6528093" cy="359997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1662"/>
            <a:ext cx="19205838" cy="35999763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89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9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590491"/>
            <a:ext cx="26112371" cy="17670461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28121"/>
            <a:ext cx="26112371" cy="9292478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6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08310"/>
            <a:ext cx="12866966" cy="2695311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08310"/>
            <a:ext cx="12866966" cy="2695311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084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1671"/>
            <a:ext cx="26112371" cy="821082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13482"/>
            <a:ext cx="12807832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16968"/>
            <a:ext cx="12807832" cy="2282312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13482"/>
            <a:ext cx="12870909" cy="5103486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16968"/>
            <a:ext cx="12870909" cy="2282312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57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6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70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16330"/>
            <a:ext cx="15326827" cy="30188272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771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1994"/>
            <a:ext cx="9764544" cy="991198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16330"/>
            <a:ext cx="15326827" cy="30188272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43974"/>
            <a:ext cx="9764544" cy="23609788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8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1671"/>
            <a:ext cx="26112371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08310"/>
            <a:ext cx="26112371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70DEC-E047-401C-8890-F7E5A1C1386B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372595"/>
            <a:ext cx="1021788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372595"/>
            <a:ext cx="6811923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89D8-351E-4493-99BD-C67DA0AD84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83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E5C264C-0320-4AB0-8991-159D47DCC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460"/>
          <a:stretch/>
        </p:blipFill>
        <p:spPr>
          <a:xfrm>
            <a:off x="82695" y="-1"/>
            <a:ext cx="30275213" cy="4247991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2AE55DC-D3E4-4C96-AE2E-7063F179BDD0}"/>
              </a:ext>
            </a:extLst>
          </p:cNvPr>
          <p:cNvSpPr txBox="1"/>
          <p:nvPr/>
        </p:nvSpPr>
        <p:spPr>
          <a:xfrm>
            <a:off x="4916228" y="811939"/>
            <a:ext cx="21963573" cy="1862048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s-ES" sz="11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 evolución del procesador  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924D62A-C62E-40F8-A809-28DB7C7BCE78}"/>
              </a:ext>
            </a:extLst>
          </p:cNvPr>
          <p:cNvCxnSpPr>
            <a:cxnSpLocks/>
          </p:cNvCxnSpPr>
          <p:nvPr/>
        </p:nvCxnSpPr>
        <p:spPr>
          <a:xfrm>
            <a:off x="2412985" y="3971443"/>
            <a:ext cx="3136257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F11BC0E-0B02-4932-A376-04694B0F80DD}"/>
              </a:ext>
            </a:extLst>
          </p:cNvPr>
          <p:cNvCxnSpPr>
            <a:cxnSpLocks/>
          </p:cNvCxnSpPr>
          <p:nvPr/>
        </p:nvCxnSpPr>
        <p:spPr>
          <a:xfrm>
            <a:off x="2323071" y="811939"/>
            <a:ext cx="0" cy="3487349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A56C948-0FD8-4459-AF9B-315E39AC7A23}"/>
              </a:ext>
            </a:extLst>
          </p:cNvPr>
          <p:cNvSpPr txBox="1"/>
          <p:nvPr/>
        </p:nvSpPr>
        <p:spPr>
          <a:xfrm>
            <a:off x="27874841" y="40913177"/>
            <a:ext cx="3322336" cy="1138773"/>
          </a:xfrm>
          <a:prstGeom prst="rect">
            <a:avLst/>
          </a:prstGeom>
          <a:noFill/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s-ES" sz="4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</a:t>
            </a:r>
          </a:p>
          <a:p>
            <a:r>
              <a:rPr lang="es-E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Aarón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6CAFA0C-0C5C-4C92-A2CD-4296676CF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81" y="2953140"/>
            <a:ext cx="2792838" cy="2692296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4CFB3486-93C8-437B-BE3D-57BB25C97EF8}"/>
              </a:ext>
            </a:extLst>
          </p:cNvPr>
          <p:cNvSpPr txBox="1"/>
          <p:nvPr/>
        </p:nvSpPr>
        <p:spPr>
          <a:xfrm>
            <a:off x="2641243" y="4276247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1971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23FE87B-79AF-4252-A591-2B878DF4BDFE}"/>
              </a:ext>
            </a:extLst>
          </p:cNvPr>
          <p:cNvSpPr txBox="1"/>
          <p:nvPr/>
        </p:nvSpPr>
        <p:spPr>
          <a:xfrm>
            <a:off x="1147998" y="522469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lanza al mercado el modelo 4004, su primer microprocesador</a:t>
            </a:r>
          </a:p>
        </p:txBody>
      </p:sp>
      <p:sp>
        <p:nvSpPr>
          <p:cNvPr id="28" name="Diagrama de flujo: proceso 27">
            <a:extLst>
              <a:ext uri="{FF2B5EF4-FFF2-40B4-BE49-F238E27FC236}">
                <a16:creationId xmlns:a16="http://schemas.microsoft.com/office/drawing/2014/main" id="{8B2EC1E0-2E53-41EC-BE33-5DF68A32A778}"/>
              </a:ext>
            </a:extLst>
          </p:cNvPr>
          <p:cNvSpPr/>
          <p:nvPr/>
        </p:nvSpPr>
        <p:spPr>
          <a:xfrm>
            <a:off x="5549242" y="2797771"/>
            <a:ext cx="4657057" cy="2426922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A6C135CA-1542-4162-91E2-EE97529C5F52}"/>
              </a:ext>
            </a:extLst>
          </p:cNvPr>
          <p:cNvCxnSpPr/>
          <p:nvPr/>
        </p:nvCxnSpPr>
        <p:spPr>
          <a:xfrm flipV="1">
            <a:off x="4916228" y="3971443"/>
            <a:ext cx="1469753" cy="1004594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50B489C-D149-4C61-8921-095FEB492AA7}"/>
              </a:ext>
            </a:extLst>
          </p:cNvPr>
          <p:cNvCxnSpPr>
            <a:cxnSpLocks/>
          </p:cNvCxnSpPr>
          <p:nvPr/>
        </p:nvCxnSpPr>
        <p:spPr>
          <a:xfrm>
            <a:off x="9365369" y="4473740"/>
            <a:ext cx="5772236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B75555FC-C967-48AF-A143-CA7AF16C8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155" y="3277991"/>
            <a:ext cx="3162300" cy="2362200"/>
          </a:xfrm>
          <a:prstGeom prst="rect">
            <a:avLst/>
          </a:prstGeom>
        </p:spPr>
      </p:pic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B5E01B5-9758-4FF1-83E1-43EEFA221A7F}"/>
              </a:ext>
            </a:extLst>
          </p:cNvPr>
          <p:cNvCxnSpPr>
            <a:cxnSpLocks/>
          </p:cNvCxnSpPr>
          <p:nvPr/>
        </p:nvCxnSpPr>
        <p:spPr>
          <a:xfrm>
            <a:off x="18831890" y="4385640"/>
            <a:ext cx="4793654" cy="352272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39D1A9D3-C78E-41D2-92F9-D36AF41C1F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61" y="3827267"/>
            <a:ext cx="3372981" cy="1821290"/>
          </a:xfrm>
          <a:prstGeom prst="rect">
            <a:avLst/>
          </a:prstGeom>
        </p:spPr>
      </p:pic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5AEB2F8F-062A-46E3-A1EF-97F8E10DDBE3}"/>
              </a:ext>
            </a:extLst>
          </p:cNvPr>
          <p:cNvCxnSpPr>
            <a:cxnSpLocks/>
          </p:cNvCxnSpPr>
          <p:nvPr/>
        </p:nvCxnSpPr>
        <p:spPr>
          <a:xfrm flipH="1">
            <a:off x="26879801" y="6055690"/>
            <a:ext cx="8718" cy="4604289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A224B48-448B-4D12-9043-0EE41075F71A}"/>
              </a:ext>
            </a:extLst>
          </p:cNvPr>
          <p:cNvCxnSpPr>
            <a:cxnSpLocks/>
          </p:cNvCxnSpPr>
          <p:nvPr/>
        </p:nvCxnSpPr>
        <p:spPr>
          <a:xfrm flipH="1">
            <a:off x="24491577" y="10115570"/>
            <a:ext cx="2396942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n 48">
            <a:extLst>
              <a:ext uri="{FF2B5EF4-FFF2-40B4-BE49-F238E27FC236}">
                <a16:creationId xmlns:a16="http://schemas.microsoft.com/office/drawing/2014/main" id="{64E40901-7C5C-4B9E-96D4-B49C00FF77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60" y="8844421"/>
            <a:ext cx="3775471" cy="2347160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7857526E-AB73-48B4-B825-FD477D2B6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049" y="9086870"/>
            <a:ext cx="2857500" cy="2057400"/>
          </a:xfrm>
          <a:prstGeom prst="rect">
            <a:avLst/>
          </a:prstGeom>
        </p:spPr>
      </p:pic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41A6F61-C4F2-4571-A7FC-634C77ED195B}"/>
              </a:ext>
            </a:extLst>
          </p:cNvPr>
          <p:cNvCxnSpPr>
            <a:cxnSpLocks/>
          </p:cNvCxnSpPr>
          <p:nvPr/>
        </p:nvCxnSpPr>
        <p:spPr>
          <a:xfrm flipH="1">
            <a:off x="15324155" y="10119507"/>
            <a:ext cx="4132347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0D46DA5C-7088-47F4-ABE2-E22526C3A871}"/>
              </a:ext>
            </a:extLst>
          </p:cNvPr>
          <p:cNvCxnSpPr>
            <a:cxnSpLocks/>
          </p:cNvCxnSpPr>
          <p:nvPr/>
        </p:nvCxnSpPr>
        <p:spPr>
          <a:xfrm flipH="1">
            <a:off x="5969000" y="10115570"/>
            <a:ext cx="4728273" cy="217803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85EB96E6-FE48-4D0F-ADF0-EA107B3C33F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070" y="10457363"/>
            <a:ext cx="2818083" cy="2645866"/>
          </a:xfrm>
          <a:prstGeom prst="rect">
            <a:avLst/>
          </a:prstGeom>
        </p:spPr>
      </p:pic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4D959152-8217-48F3-83C3-CAC3DFAD87D1}"/>
              </a:ext>
            </a:extLst>
          </p:cNvPr>
          <p:cNvCxnSpPr>
            <a:cxnSpLocks/>
          </p:cNvCxnSpPr>
          <p:nvPr/>
        </p:nvCxnSpPr>
        <p:spPr>
          <a:xfrm>
            <a:off x="3596349" y="13382482"/>
            <a:ext cx="0" cy="3401183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27121F6F-892F-4F97-81FD-53DF55EBA36E}"/>
              </a:ext>
            </a:extLst>
          </p:cNvPr>
          <p:cNvCxnSpPr>
            <a:cxnSpLocks/>
          </p:cNvCxnSpPr>
          <p:nvPr/>
        </p:nvCxnSpPr>
        <p:spPr>
          <a:xfrm>
            <a:off x="3498141" y="16306011"/>
            <a:ext cx="3136257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6DC31B36-A199-4749-B38A-D5878B2634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274" y="15190678"/>
            <a:ext cx="3345999" cy="2230666"/>
          </a:xfrm>
          <a:prstGeom prst="rect">
            <a:avLst/>
          </a:prstGeom>
        </p:spPr>
      </p:pic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E2AEF661-68C1-46C8-86F4-C2EE98BFF960}"/>
              </a:ext>
            </a:extLst>
          </p:cNvPr>
          <p:cNvCxnSpPr>
            <a:cxnSpLocks/>
          </p:cNvCxnSpPr>
          <p:nvPr/>
        </p:nvCxnSpPr>
        <p:spPr>
          <a:xfrm>
            <a:off x="11618092" y="16360151"/>
            <a:ext cx="5772236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agen 64">
            <a:extLst>
              <a:ext uri="{FF2B5EF4-FFF2-40B4-BE49-F238E27FC236}">
                <a16:creationId xmlns:a16="http://schemas.microsoft.com/office/drawing/2014/main" id="{A7B82739-6717-4524-95C1-64A677DDF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1147" y="15015748"/>
            <a:ext cx="3153306" cy="2908461"/>
          </a:xfrm>
          <a:prstGeom prst="rect">
            <a:avLst/>
          </a:prstGeom>
        </p:spPr>
      </p:pic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FBA3A2ED-BF7A-4F0A-A6E2-75C561D62227}"/>
              </a:ext>
            </a:extLst>
          </p:cNvPr>
          <p:cNvCxnSpPr>
            <a:cxnSpLocks/>
          </p:cNvCxnSpPr>
          <p:nvPr/>
        </p:nvCxnSpPr>
        <p:spPr>
          <a:xfrm>
            <a:off x="22456902" y="16360151"/>
            <a:ext cx="1818943" cy="3609165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n 68">
            <a:extLst>
              <a:ext uri="{FF2B5EF4-FFF2-40B4-BE49-F238E27FC236}">
                <a16:creationId xmlns:a16="http://schemas.microsoft.com/office/drawing/2014/main" id="{B21713FD-A966-44A0-8D2E-34270490C6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462" y="20180403"/>
            <a:ext cx="3295679" cy="3295679"/>
          </a:xfrm>
          <a:prstGeom prst="rect">
            <a:avLst/>
          </a:prstGeom>
        </p:spPr>
      </p:pic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BA6130AA-28F6-488E-8C90-3B600EE499BF}"/>
              </a:ext>
            </a:extLst>
          </p:cNvPr>
          <p:cNvCxnSpPr>
            <a:cxnSpLocks/>
          </p:cNvCxnSpPr>
          <p:nvPr/>
        </p:nvCxnSpPr>
        <p:spPr>
          <a:xfrm flipH="1">
            <a:off x="19162543" y="22483571"/>
            <a:ext cx="4132347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Imagen 72">
            <a:extLst>
              <a:ext uri="{FF2B5EF4-FFF2-40B4-BE49-F238E27FC236}">
                <a16:creationId xmlns:a16="http://schemas.microsoft.com/office/drawing/2014/main" id="{FB58339B-965D-400E-916E-D144C98F93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013" y="20837657"/>
            <a:ext cx="4132347" cy="2861650"/>
          </a:xfrm>
          <a:prstGeom prst="rect">
            <a:avLst/>
          </a:prstGeom>
        </p:spPr>
      </p:pic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B98378C-F73B-406A-B754-7F08AFCBBD3D}"/>
              </a:ext>
            </a:extLst>
          </p:cNvPr>
          <p:cNvCxnSpPr>
            <a:cxnSpLocks/>
          </p:cNvCxnSpPr>
          <p:nvPr/>
        </p:nvCxnSpPr>
        <p:spPr>
          <a:xfrm flipH="1">
            <a:off x="7351274" y="22483571"/>
            <a:ext cx="5959893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>
            <a:extLst>
              <a:ext uri="{FF2B5EF4-FFF2-40B4-BE49-F238E27FC236}">
                <a16:creationId xmlns:a16="http://schemas.microsoft.com/office/drawing/2014/main" id="{2E2816C9-DB8C-488A-ABDE-0EDE5F2FDC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35" y="21090284"/>
            <a:ext cx="3184656" cy="2786574"/>
          </a:xfrm>
          <a:prstGeom prst="rect">
            <a:avLst/>
          </a:prstGeom>
        </p:spPr>
      </p:pic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EA41A7B7-6908-4945-A68A-5E8F68D1923F}"/>
              </a:ext>
            </a:extLst>
          </p:cNvPr>
          <p:cNvCxnSpPr>
            <a:cxnSpLocks/>
          </p:cNvCxnSpPr>
          <p:nvPr/>
        </p:nvCxnSpPr>
        <p:spPr>
          <a:xfrm>
            <a:off x="3675894" y="24436726"/>
            <a:ext cx="0" cy="3401183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0D10E48A-D7D8-416C-8F4C-39A78344D973}"/>
              </a:ext>
            </a:extLst>
          </p:cNvPr>
          <p:cNvCxnSpPr>
            <a:cxnSpLocks/>
          </p:cNvCxnSpPr>
          <p:nvPr/>
        </p:nvCxnSpPr>
        <p:spPr>
          <a:xfrm>
            <a:off x="3498141" y="27327410"/>
            <a:ext cx="3136257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n 80">
            <a:extLst>
              <a:ext uri="{FF2B5EF4-FFF2-40B4-BE49-F238E27FC236}">
                <a16:creationId xmlns:a16="http://schemas.microsoft.com/office/drawing/2014/main" id="{7193C5D8-65A5-4B66-804A-AE95FE83A8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147" y="25930466"/>
            <a:ext cx="3136239" cy="2676525"/>
          </a:xfrm>
          <a:prstGeom prst="rect">
            <a:avLst/>
          </a:prstGeom>
        </p:spPr>
      </p:pic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0F325C13-0BC6-4D27-8C7F-044286438A96}"/>
              </a:ext>
            </a:extLst>
          </p:cNvPr>
          <p:cNvCxnSpPr>
            <a:cxnSpLocks/>
          </p:cNvCxnSpPr>
          <p:nvPr/>
        </p:nvCxnSpPr>
        <p:spPr>
          <a:xfrm>
            <a:off x="11618092" y="27327410"/>
            <a:ext cx="6868363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agen 84">
            <a:extLst>
              <a:ext uri="{FF2B5EF4-FFF2-40B4-BE49-F238E27FC236}">
                <a16:creationId xmlns:a16="http://schemas.microsoft.com/office/drawing/2014/main" id="{69D260FB-22D9-4491-AD06-AA518C8BDC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560" y="26159028"/>
            <a:ext cx="5890400" cy="2819400"/>
          </a:xfrm>
          <a:prstGeom prst="rect">
            <a:avLst/>
          </a:prstGeom>
        </p:spPr>
      </p:pic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05D74BA4-888B-4509-8328-03214A97B626}"/>
              </a:ext>
            </a:extLst>
          </p:cNvPr>
          <p:cNvCxnSpPr>
            <a:cxnSpLocks/>
          </p:cNvCxnSpPr>
          <p:nvPr/>
        </p:nvCxnSpPr>
        <p:spPr>
          <a:xfrm>
            <a:off x="23566690" y="29538216"/>
            <a:ext cx="0" cy="3527668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Imagen 90">
            <a:extLst>
              <a:ext uri="{FF2B5EF4-FFF2-40B4-BE49-F238E27FC236}">
                <a16:creationId xmlns:a16="http://schemas.microsoft.com/office/drawing/2014/main" id="{40A4FFB8-4AA8-49A0-B97B-90A0B027084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832" y="33370042"/>
            <a:ext cx="5004025" cy="2935237"/>
          </a:xfrm>
          <a:prstGeom prst="rect">
            <a:avLst/>
          </a:prstGeom>
        </p:spPr>
      </p:pic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DDFACC43-25B6-455B-BF25-46F0778C5812}"/>
              </a:ext>
            </a:extLst>
          </p:cNvPr>
          <p:cNvCxnSpPr>
            <a:cxnSpLocks/>
          </p:cNvCxnSpPr>
          <p:nvPr/>
        </p:nvCxnSpPr>
        <p:spPr>
          <a:xfrm flipH="1">
            <a:off x="16571368" y="34731618"/>
            <a:ext cx="4132347" cy="0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Imagen 93">
            <a:extLst>
              <a:ext uri="{FF2B5EF4-FFF2-40B4-BE49-F238E27FC236}">
                <a16:creationId xmlns:a16="http://schemas.microsoft.com/office/drawing/2014/main" id="{3C07EC91-48FA-4561-92EF-6F82BFFB01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299" y="33227110"/>
            <a:ext cx="5059419" cy="2551707"/>
          </a:xfrm>
          <a:prstGeom prst="rect">
            <a:avLst/>
          </a:prstGeom>
        </p:spPr>
      </p:pic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2BA6C861-B16B-464D-9D97-3C2939C11DED}"/>
              </a:ext>
            </a:extLst>
          </p:cNvPr>
          <p:cNvCxnSpPr>
            <a:cxnSpLocks/>
          </p:cNvCxnSpPr>
          <p:nvPr/>
        </p:nvCxnSpPr>
        <p:spPr>
          <a:xfrm flipH="1">
            <a:off x="5353581" y="33504970"/>
            <a:ext cx="3151483" cy="2198516"/>
          </a:xfrm>
          <a:prstGeom prst="straightConnector1">
            <a:avLst/>
          </a:prstGeom>
          <a:ln w="2540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Imagen 97">
            <a:extLst>
              <a:ext uri="{FF2B5EF4-FFF2-40B4-BE49-F238E27FC236}">
                <a16:creationId xmlns:a16="http://schemas.microsoft.com/office/drawing/2014/main" id="{6DC1FC86-3B11-4CE7-AD8C-7D93DB0526A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79" y="36895571"/>
            <a:ext cx="4350076" cy="2786571"/>
          </a:xfrm>
          <a:prstGeom prst="rect">
            <a:avLst/>
          </a:prstGeom>
        </p:spPr>
      </p:pic>
      <p:sp>
        <p:nvSpPr>
          <p:cNvPr id="99" name="CuadroTexto 98">
            <a:extLst>
              <a:ext uri="{FF2B5EF4-FFF2-40B4-BE49-F238E27FC236}">
                <a16:creationId xmlns:a16="http://schemas.microsoft.com/office/drawing/2014/main" id="{4F1BF918-8A6B-407C-9445-ADDE44A5D659}"/>
              </a:ext>
            </a:extLst>
          </p:cNvPr>
          <p:cNvSpPr txBox="1"/>
          <p:nvPr/>
        </p:nvSpPr>
        <p:spPr>
          <a:xfrm>
            <a:off x="13454292" y="4690636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1972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8E3762D-4A90-4282-A2AC-33D16673E208}"/>
              </a:ext>
            </a:extLst>
          </p:cNvPr>
          <p:cNvSpPr txBox="1"/>
          <p:nvPr/>
        </p:nvSpPr>
        <p:spPr>
          <a:xfrm>
            <a:off x="28076130" y="3971443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1974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E1C8335-6ABB-4175-85F8-0B270BBE5E83}"/>
              </a:ext>
            </a:extLst>
          </p:cNvPr>
          <p:cNvSpPr txBox="1"/>
          <p:nvPr/>
        </p:nvSpPr>
        <p:spPr>
          <a:xfrm>
            <a:off x="5282489" y="12453746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1989</a:t>
            </a:r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27AAC976-43CA-44B5-A29E-E6FAE2D69862}"/>
              </a:ext>
            </a:extLst>
          </p:cNvPr>
          <p:cNvSpPr txBox="1"/>
          <p:nvPr/>
        </p:nvSpPr>
        <p:spPr>
          <a:xfrm>
            <a:off x="10329043" y="10625869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AE10C1A6-878A-4C94-97A7-8BEE1DCCB8E0}"/>
              </a:ext>
            </a:extLst>
          </p:cNvPr>
          <p:cNvSpPr txBox="1"/>
          <p:nvPr/>
        </p:nvSpPr>
        <p:spPr>
          <a:xfrm>
            <a:off x="23170730" y="10299512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1978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5CE6278D-93BB-4D54-9A90-A0B5D69D89CB}"/>
              </a:ext>
            </a:extLst>
          </p:cNvPr>
          <p:cNvSpPr txBox="1"/>
          <p:nvPr/>
        </p:nvSpPr>
        <p:spPr>
          <a:xfrm>
            <a:off x="5014205" y="16690003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1993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D1E9045C-BFBA-462C-A121-54436EB9DCAB}"/>
              </a:ext>
            </a:extLst>
          </p:cNvPr>
          <p:cNvSpPr txBox="1"/>
          <p:nvPr/>
        </p:nvSpPr>
        <p:spPr>
          <a:xfrm>
            <a:off x="16309444" y="16950965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E7221DE4-A978-4EC2-9F82-1C48B7D5124C}"/>
              </a:ext>
            </a:extLst>
          </p:cNvPr>
          <p:cNvSpPr txBox="1"/>
          <p:nvPr/>
        </p:nvSpPr>
        <p:spPr>
          <a:xfrm>
            <a:off x="23765740" y="23517368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1998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56E566F6-E7F8-42E9-9646-99C4B20C3399}"/>
              </a:ext>
            </a:extLst>
          </p:cNvPr>
          <p:cNvSpPr txBox="1"/>
          <p:nvPr/>
        </p:nvSpPr>
        <p:spPr>
          <a:xfrm>
            <a:off x="11911218" y="23237642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02730113-C10F-4767-8ABD-4992D7F2D9E5}"/>
              </a:ext>
            </a:extLst>
          </p:cNvPr>
          <p:cNvSpPr txBox="1"/>
          <p:nvPr/>
        </p:nvSpPr>
        <p:spPr>
          <a:xfrm>
            <a:off x="1096438" y="21547042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BA0E2820-151F-40EB-831B-941D12CC2326}"/>
              </a:ext>
            </a:extLst>
          </p:cNvPr>
          <p:cNvSpPr txBox="1"/>
          <p:nvPr/>
        </p:nvSpPr>
        <p:spPr>
          <a:xfrm>
            <a:off x="26304301" y="27867696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0B082B9-E75C-4B01-9E7F-2D8CCF845347}"/>
              </a:ext>
            </a:extLst>
          </p:cNvPr>
          <p:cNvSpPr txBox="1"/>
          <p:nvPr/>
        </p:nvSpPr>
        <p:spPr>
          <a:xfrm>
            <a:off x="11292535" y="27683661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2008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219BC55B-1E98-4F93-8800-0DF96E3A9870}"/>
              </a:ext>
            </a:extLst>
          </p:cNvPr>
          <p:cNvSpPr txBox="1"/>
          <p:nvPr/>
        </p:nvSpPr>
        <p:spPr>
          <a:xfrm>
            <a:off x="25614260" y="36302803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2016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C2759A0E-3D59-4EAC-AC6E-EFAF38508833}"/>
              </a:ext>
            </a:extLst>
          </p:cNvPr>
          <p:cNvSpPr txBox="1"/>
          <p:nvPr/>
        </p:nvSpPr>
        <p:spPr>
          <a:xfrm>
            <a:off x="15324155" y="35317152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E2BFB8CF-EED0-4D6A-8348-DD34DEAF5BA8}"/>
              </a:ext>
            </a:extLst>
          </p:cNvPr>
          <p:cNvSpPr txBox="1"/>
          <p:nvPr/>
        </p:nvSpPr>
        <p:spPr>
          <a:xfrm>
            <a:off x="6678908" y="38603443"/>
            <a:ext cx="249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BF88C061-60C6-4BA7-B719-1774EA25DB7D}"/>
              </a:ext>
            </a:extLst>
          </p:cNvPr>
          <p:cNvSpPr txBox="1"/>
          <p:nvPr/>
        </p:nvSpPr>
        <p:spPr>
          <a:xfrm>
            <a:off x="12923220" y="5788176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Anuncian el primer procesador de 8 bits.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2C8C8A97-6935-447F-A676-DAFF3F5E8A5C}"/>
              </a:ext>
            </a:extLst>
          </p:cNvPr>
          <p:cNvSpPr txBox="1"/>
          <p:nvPr/>
        </p:nvSpPr>
        <p:spPr>
          <a:xfrm>
            <a:off x="24491577" y="2844191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Procesador de Intel 8080, considerado por muchos el verdadero procesador de Intel.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24C1ED04-A906-48F1-8B3B-EA9A4BA40E4D}"/>
              </a:ext>
            </a:extLst>
          </p:cNvPr>
          <p:cNvSpPr txBox="1"/>
          <p:nvPr/>
        </p:nvSpPr>
        <p:spPr>
          <a:xfrm>
            <a:off x="23109522" y="1139311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 el procesador B0B6 de 16 bits, convirtiéndose en el estándar de la industria.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B12BC41B-414F-4F28-BEED-16BF09226BE9}"/>
              </a:ext>
            </a:extLst>
          </p:cNvPr>
          <p:cNvSpPr txBox="1"/>
          <p:nvPr/>
        </p:nvSpPr>
        <p:spPr>
          <a:xfrm>
            <a:off x="12702761" y="11335377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Lanzan al mercado el microprocesador 80286 de 16 bits con 143 mil transistores.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7CE16923-923A-4F74-891C-461917D4512A}"/>
              </a:ext>
            </a:extLst>
          </p:cNvPr>
          <p:cNvSpPr txBox="1"/>
          <p:nvPr/>
        </p:nvSpPr>
        <p:spPr>
          <a:xfrm>
            <a:off x="4029762" y="1369170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primer microprocesador comercial con mas de un millón de transistores.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DD262D98-21C4-4531-9D7C-30DEF4C4965C}"/>
              </a:ext>
            </a:extLst>
          </p:cNvPr>
          <p:cNvSpPr txBox="1"/>
          <p:nvPr/>
        </p:nvSpPr>
        <p:spPr>
          <a:xfrm>
            <a:off x="5664232" y="17814503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Llegan al mercado los procesadores Pentium de Intel, son 5 veces mas potentes que los anteriores.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EE97940B-3224-411F-8947-9EA623F74E81}"/>
              </a:ext>
            </a:extLst>
          </p:cNvPr>
          <p:cNvSpPr txBox="1"/>
          <p:nvPr/>
        </p:nvSpPr>
        <p:spPr>
          <a:xfrm>
            <a:off x="16886582" y="18293779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Procesador Intel Pentium Pro con chip de alto rendimiento, enfocado a estaciones de trabajo y servidores de 32 bits.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53325BF3-61E4-4EC2-8B5C-2F249840A7A1}"/>
              </a:ext>
            </a:extLst>
          </p:cNvPr>
          <p:cNvSpPr txBox="1"/>
          <p:nvPr/>
        </p:nvSpPr>
        <p:spPr>
          <a:xfrm>
            <a:off x="24775235" y="2422981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lanza el procesador Xeon, enfocado para áreas de trabajo y servidores.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C9AA4E8E-E67E-4922-8C96-60748E06D9FE}"/>
              </a:ext>
            </a:extLst>
          </p:cNvPr>
          <p:cNvSpPr txBox="1"/>
          <p:nvPr/>
        </p:nvSpPr>
        <p:spPr>
          <a:xfrm>
            <a:off x="14110051" y="2387685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Pentium 4 anuncia nuevo rendimiento al contar con 42 millones de transistores.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8CBFA3ED-0763-4539-9AD2-E1B768645E09}"/>
              </a:ext>
            </a:extLst>
          </p:cNvPr>
          <p:cNvSpPr txBox="1"/>
          <p:nvPr/>
        </p:nvSpPr>
        <p:spPr>
          <a:xfrm>
            <a:off x="4186122" y="24134295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Nueva tecnología Intel Centrino, proporciona un alto rendimiento y optima duración de </a:t>
            </a:r>
            <a:r>
              <a:rPr lang="es-E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bateria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capacidad inalámbrica.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F0FB6BFF-E444-48F0-839B-A3E9D7725DAC}"/>
              </a:ext>
            </a:extLst>
          </p:cNvPr>
          <p:cNvSpPr txBox="1"/>
          <p:nvPr/>
        </p:nvSpPr>
        <p:spPr>
          <a:xfrm>
            <a:off x="7674773" y="2913252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 Intel </a:t>
            </a:r>
            <a:r>
              <a:rPr lang="es-E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F2665E9C-170D-4EE1-9678-08BF2501BBE8}"/>
              </a:ext>
            </a:extLst>
          </p:cNvPr>
          <p:cNvSpPr txBox="1"/>
          <p:nvPr/>
        </p:nvSpPr>
        <p:spPr>
          <a:xfrm>
            <a:off x="24145319" y="2913252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anuncia el procesador </a:t>
            </a:r>
            <a:r>
              <a:rPr lang="es-E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Broadwell</a:t>
            </a:r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una arquitectura de solo 14nm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83E83172-C026-4450-B9B3-89FA6BC85FA8}"/>
              </a:ext>
            </a:extLst>
          </p:cNvPr>
          <p:cNvSpPr txBox="1"/>
          <p:nvPr/>
        </p:nvSpPr>
        <p:spPr>
          <a:xfrm>
            <a:off x="23522451" y="37650793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Nuevos procesadores de la arquitectura de anterior con 6 generación y de alto rendimiento.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BA15D747-3A8B-4DE8-BD3C-659C0BB2FB3D}"/>
              </a:ext>
            </a:extLst>
          </p:cNvPr>
          <p:cNvSpPr txBox="1"/>
          <p:nvPr/>
        </p:nvSpPr>
        <p:spPr>
          <a:xfrm>
            <a:off x="13970102" y="36604838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Vemos nuevos procesadores de novena generación con mas de 12 núcleos.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2391F7E0-7CF9-4932-A342-D326E3DAD61B}"/>
              </a:ext>
            </a:extLst>
          </p:cNvPr>
          <p:cNvSpPr txBox="1"/>
          <p:nvPr/>
        </p:nvSpPr>
        <p:spPr>
          <a:xfrm>
            <a:off x="7056090" y="39983437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Intentando llegar a los 10 nm y con tecnología de hasta 10 generación para procesadores en 2020 y con mas de 32 núcleos por procesador.</a:t>
            </a:r>
          </a:p>
        </p:txBody>
      </p:sp>
    </p:spTree>
    <p:extLst>
      <p:ext uri="{BB962C8B-B14F-4D97-AF65-F5344CB8AC3E}">
        <p14:creationId xmlns:p14="http://schemas.microsoft.com/office/powerpoint/2010/main" val="32881332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</TotalTime>
  <Words>249</Words>
  <Application>Microsoft Office PowerPoint</Application>
  <PresentationFormat>Personalizado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Aarón Cañamero</dc:creator>
  <cp:lastModifiedBy>aaroncanameromochales@gmail.com</cp:lastModifiedBy>
  <cp:revision>44</cp:revision>
  <dcterms:created xsi:type="dcterms:W3CDTF">2019-11-11T09:09:40Z</dcterms:created>
  <dcterms:modified xsi:type="dcterms:W3CDTF">2019-12-10T17:53:28Z</dcterms:modified>
</cp:coreProperties>
</file>