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77" r:id="rId6"/>
    <p:sldId id="261" r:id="rId7"/>
    <p:sldId id="263" r:id="rId8"/>
    <p:sldId id="265" r:id="rId9"/>
    <p:sldId id="267" r:id="rId10"/>
    <p:sldId id="272" r:id="rId11"/>
    <p:sldId id="268"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4F9F1-7C2B-481B-B158-8E78D5B77C5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9949C2E-BDCC-4012-B032-D7AD4E610F07}">
      <dgm:prSet/>
      <dgm:spPr/>
      <dgm:t>
        <a:bodyPr/>
        <a:lstStyle/>
        <a:p>
          <a:r>
            <a:rPr lang="es-ES" dirty="0">
              <a:latin typeface="Mongolian Baiti" panose="03000500000000000000" pitchFamily="66" charset="0"/>
              <a:cs typeface="Mongolian Baiti" panose="03000500000000000000" pitchFamily="66" charset="0"/>
            </a:rPr>
            <a:t>La impresora 3D esta siendo utilizada en campos como la medicina, la educación, la automoción y en la industria.</a:t>
          </a:r>
        </a:p>
        <a:p>
          <a:r>
            <a:rPr lang="es-ES" dirty="0">
              <a:latin typeface="Mongolian Baiti" panose="03000500000000000000" pitchFamily="66" charset="0"/>
              <a:cs typeface="Mongolian Baiti" panose="03000500000000000000" pitchFamily="66" charset="0"/>
            </a:rPr>
            <a:t>Uno de los usos más importantes e innovadores fue la creación de partes del cuerpo humano gracias a la impresora 3D, podemos llegar a imprimir partes del cuerpo humano a un tamaño super preciso, todo esto hecho con un material compatible con el tejido orgánico.</a:t>
          </a:r>
          <a:endParaRPr lang="en-US" dirty="0">
            <a:latin typeface="Mongolian Baiti" panose="03000500000000000000" pitchFamily="66" charset="0"/>
            <a:cs typeface="Mongolian Baiti" panose="03000500000000000000" pitchFamily="66" charset="0"/>
          </a:endParaRPr>
        </a:p>
      </dgm:t>
    </dgm:pt>
    <dgm:pt modelId="{5723B24D-5D16-4857-ACC4-0A3C13BD9851}" type="parTrans" cxnId="{8CB51644-DBEA-441D-AE32-EEC70BFF2B44}">
      <dgm:prSet/>
      <dgm:spPr/>
      <dgm:t>
        <a:bodyPr/>
        <a:lstStyle/>
        <a:p>
          <a:endParaRPr lang="en-US"/>
        </a:p>
      </dgm:t>
    </dgm:pt>
    <dgm:pt modelId="{D6C8E8F8-2B5B-4434-AF27-F0C17FFA82BB}" type="sibTrans" cxnId="{8CB51644-DBEA-441D-AE32-EEC70BFF2B44}">
      <dgm:prSet/>
      <dgm:spPr/>
      <dgm:t>
        <a:bodyPr/>
        <a:lstStyle/>
        <a:p>
          <a:endParaRPr lang="en-US"/>
        </a:p>
      </dgm:t>
    </dgm:pt>
    <dgm:pt modelId="{9B59A9E5-39D3-49B6-B6EF-56F03B8AAFA4}">
      <dgm:prSet/>
      <dgm:spPr/>
      <dgm:t>
        <a:bodyPr/>
        <a:lstStyle/>
        <a:p>
          <a:r>
            <a:rPr lang="es-ES" dirty="0">
              <a:latin typeface="Mongolian Baiti" panose="03000500000000000000" pitchFamily="66" charset="0"/>
              <a:cs typeface="Mongolian Baiti" panose="03000500000000000000" pitchFamily="66" charset="0"/>
            </a:rPr>
            <a:t>Uno de los usos más increíbles que se están dando en la actualidad es la creación de casas con impresoras 3D, es un proceso lento, y estas casas tienen una durabilidad de más o menos 200 años.</a:t>
          </a:r>
          <a:endParaRPr lang="en-US" dirty="0">
            <a:latin typeface="Mongolian Baiti" panose="03000500000000000000" pitchFamily="66" charset="0"/>
            <a:cs typeface="Mongolian Baiti" panose="03000500000000000000" pitchFamily="66" charset="0"/>
          </a:endParaRPr>
        </a:p>
      </dgm:t>
    </dgm:pt>
    <dgm:pt modelId="{CA131FA2-27EF-4579-8734-2911BC8119BA}" type="parTrans" cxnId="{5E3494BF-C650-466E-82C4-21CE15ECA17B}">
      <dgm:prSet/>
      <dgm:spPr/>
      <dgm:t>
        <a:bodyPr/>
        <a:lstStyle/>
        <a:p>
          <a:endParaRPr lang="en-US"/>
        </a:p>
      </dgm:t>
    </dgm:pt>
    <dgm:pt modelId="{A41599BA-3467-4AF1-A726-7CA1D6FF87B7}" type="sibTrans" cxnId="{5E3494BF-C650-466E-82C4-21CE15ECA17B}">
      <dgm:prSet/>
      <dgm:spPr/>
      <dgm:t>
        <a:bodyPr/>
        <a:lstStyle/>
        <a:p>
          <a:endParaRPr lang="en-US"/>
        </a:p>
      </dgm:t>
    </dgm:pt>
    <dgm:pt modelId="{A83EB087-C529-41CD-AF00-7643607112C7}" type="pres">
      <dgm:prSet presAssocID="{74F4F9F1-7C2B-481B-B158-8E78D5B77C53}" presName="hierChild1" presStyleCnt="0">
        <dgm:presLayoutVars>
          <dgm:chPref val="1"/>
          <dgm:dir/>
          <dgm:animOne val="branch"/>
          <dgm:animLvl val="lvl"/>
          <dgm:resizeHandles/>
        </dgm:presLayoutVars>
      </dgm:prSet>
      <dgm:spPr/>
      <dgm:t>
        <a:bodyPr/>
        <a:lstStyle/>
        <a:p>
          <a:endParaRPr lang="es-ES"/>
        </a:p>
      </dgm:t>
    </dgm:pt>
    <dgm:pt modelId="{56C24674-94FC-415E-B4BD-8CC8AB2F6EAD}" type="pres">
      <dgm:prSet presAssocID="{39949C2E-BDCC-4012-B032-D7AD4E610F07}" presName="hierRoot1" presStyleCnt="0"/>
      <dgm:spPr/>
    </dgm:pt>
    <dgm:pt modelId="{373CC658-768D-43F9-AC2F-4D0095740C90}" type="pres">
      <dgm:prSet presAssocID="{39949C2E-BDCC-4012-B032-D7AD4E610F07}" presName="composite" presStyleCnt="0"/>
      <dgm:spPr/>
    </dgm:pt>
    <dgm:pt modelId="{7200095C-EE8C-4BEB-875E-6FBD3AC7445B}" type="pres">
      <dgm:prSet presAssocID="{39949C2E-BDCC-4012-B032-D7AD4E610F07}" presName="background" presStyleLbl="node0" presStyleIdx="0" presStyleCnt="2"/>
      <dgm:spPr/>
    </dgm:pt>
    <dgm:pt modelId="{E9802051-C6E5-4D50-83E4-F74BDC41533C}" type="pres">
      <dgm:prSet presAssocID="{39949C2E-BDCC-4012-B032-D7AD4E610F07}" presName="text" presStyleLbl="fgAcc0" presStyleIdx="0" presStyleCnt="2">
        <dgm:presLayoutVars>
          <dgm:chPref val="3"/>
        </dgm:presLayoutVars>
      </dgm:prSet>
      <dgm:spPr/>
      <dgm:t>
        <a:bodyPr/>
        <a:lstStyle/>
        <a:p>
          <a:endParaRPr lang="es-ES"/>
        </a:p>
      </dgm:t>
    </dgm:pt>
    <dgm:pt modelId="{10BD5817-5002-4A25-8949-C6F74B30D287}" type="pres">
      <dgm:prSet presAssocID="{39949C2E-BDCC-4012-B032-D7AD4E610F07}" presName="hierChild2" presStyleCnt="0"/>
      <dgm:spPr/>
    </dgm:pt>
    <dgm:pt modelId="{8380F678-2004-4F9F-97BB-62D907C9BBC5}" type="pres">
      <dgm:prSet presAssocID="{9B59A9E5-39D3-49B6-B6EF-56F03B8AAFA4}" presName="hierRoot1" presStyleCnt="0"/>
      <dgm:spPr/>
    </dgm:pt>
    <dgm:pt modelId="{7A7D8A8D-E1AD-4062-AF9F-59B69BCB86CA}" type="pres">
      <dgm:prSet presAssocID="{9B59A9E5-39D3-49B6-B6EF-56F03B8AAFA4}" presName="composite" presStyleCnt="0"/>
      <dgm:spPr/>
    </dgm:pt>
    <dgm:pt modelId="{8A10D987-353D-4F39-A002-3E013B397B09}" type="pres">
      <dgm:prSet presAssocID="{9B59A9E5-39D3-49B6-B6EF-56F03B8AAFA4}" presName="background" presStyleLbl="node0" presStyleIdx="1" presStyleCnt="2"/>
      <dgm:spPr/>
    </dgm:pt>
    <dgm:pt modelId="{E28A9B3D-D7CF-4FAE-8B3D-4313B43A77C3}" type="pres">
      <dgm:prSet presAssocID="{9B59A9E5-39D3-49B6-B6EF-56F03B8AAFA4}" presName="text" presStyleLbl="fgAcc0" presStyleIdx="1" presStyleCnt="2">
        <dgm:presLayoutVars>
          <dgm:chPref val="3"/>
        </dgm:presLayoutVars>
      </dgm:prSet>
      <dgm:spPr/>
      <dgm:t>
        <a:bodyPr/>
        <a:lstStyle/>
        <a:p>
          <a:endParaRPr lang="es-ES"/>
        </a:p>
      </dgm:t>
    </dgm:pt>
    <dgm:pt modelId="{BB4DBCC5-733C-4E73-8B0F-2CC29D335319}" type="pres">
      <dgm:prSet presAssocID="{9B59A9E5-39D3-49B6-B6EF-56F03B8AAFA4}" presName="hierChild2" presStyleCnt="0"/>
      <dgm:spPr/>
    </dgm:pt>
  </dgm:ptLst>
  <dgm:cxnLst>
    <dgm:cxn modelId="{FD4037C9-2AA5-4B66-963D-0BFB401C45C5}" type="presOf" srcId="{74F4F9F1-7C2B-481B-B158-8E78D5B77C53}" destId="{A83EB087-C529-41CD-AF00-7643607112C7}" srcOrd="0" destOrd="0" presId="urn:microsoft.com/office/officeart/2005/8/layout/hierarchy1"/>
    <dgm:cxn modelId="{8CB51644-DBEA-441D-AE32-EEC70BFF2B44}" srcId="{74F4F9F1-7C2B-481B-B158-8E78D5B77C53}" destId="{39949C2E-BDCC-4012-B032-D7AD4E610F07}" srcOrd="0" destOrd="0" parTransId="{5723B24D-5D16-4857-ACC4-0A3C13BD9851}" sibTransId="{D6C8E8F8-2B5B-4434-AF27-F0C17FFA82BB}"/>
    <dgm:cxn modelId="{D413F0BC-CFF5-441A-A85D-44240F6FB0DB}" type="presOf" srcId="{39949C2E-BDCC-4012-B032-D7AD4E610F07}" destId="{E9802051-C6E5-4D50-83E4-F74BDC41533C}" srcOrd="0" destOrd="0" presId="urn:microsoft.com/office/officeart/2005/8/layout/hierarchy1"/>
    <dgm:cxn modelId="{5E3494BF-C650-466E-82C4-21CE15ECA17B}" srcId="{74F4F9F1-7C2B-481B-B158-8E78D5B77C53}" destId="{9B59A9E5-39D3-49B6-B6EF-56F03B8AAFA4}" srcOrd="1" destOrd="0" parTransId="{CA131FA2-27EF-4579-8734-2911BC8119BA}" sibTransId="{A41599BA-3467-4AF1-A726-7CA1D6FF87B7}"/>
    <dgm:cxn modelId="{F81867E1-06FE-470A-B5E7-F3F86193AC4D}" type="presOf" srcId="{9B59A9E5-39D3-49B6-B6EF-56F03B8AAFA4}" destId="{E28A9B3D-D7CF-4FAE-8B3D-4313B43A77C3}" srcOrd="0" destOrd="0" presId="urn:microsoft.com/office/officeart/2005/8/layout/hierarchy1"/>
    <dgm:cxn modelId="{B704C4EE-9873-4997-9B8B-5640446AF8C1}" type="presParOf" srcId="{A83EB087-C529-41CD-AF00-7643607112C7}" destId="{56C24674-94FC-415E-B4BD-8CC8AB2F6EAD}" srcOrd="0" destOrd="0" presId="urn:microsoft.com/office/officeart/2005/8/layout/hierarchy1"/>
    <dgm:cxn modelId="{530C31ED-0C51-4AF6-908B-47012F696FD3}" type="presParOf" srcId="{56C24674-94FC-415E-B4BD-8CC8AB2F6EAD}" destId="{373CC658-768D-43F9-AC2F-4D0095740C90}" srcOrd="0" destOrd="0" presId="urn:microsoft.com/office/officeart/2005/8/layout/hierarchy1"/>
    <dgm:cxn modelId="{C2A8EFDD-C70B-4854-82B5-9A64B3F21977}" type="presParOf" srcId="{373CC658-768D-43F9-AC2F-4D0095740C90}" destId="{7200095C-EE8C-4BEB-875E-6FBD3AC7445B}" srcOrd="0" destOrd="0" presId="urn:microsoft.com/office/officeart/2005/8/layout/hierarchy1"/>
    <dgm:cxn modelId="{EBBE0EF7-0CC8-453E-8064-0345626D15CE}" type="presParOf" srcId="{373CC658-768D-43F9-AC2F-4D0095740C90}" destId="{E9802051-C6E5-4D50-83E4-F74BDC41533C}" srcOrd="1" destOrd="0" presId="urn:microsoft.com/office/officeart/2005/8/layout/hierarchy1"/>
    <dgm:cxn modelId="{179FB10B-8248-4608-87BD-6A65460286CF}" type="presParOf" srcId="{56C24674-94FC-415E-B4BD-8CC8AB2F6EAD}" destId="{10BD5817-5002-4A25-8949-C6F74B30D287}" srcOrd="1" destOrd="0" presId="urn:microsoft.com/office/officeart/2005/8/layout/hierarchy1"/>
    <dgm:cxn modelId="{E8BD1315-BB4F-4C69-8524-D9B153EEB9D7}" type="presParOf" srcId="{A83EB087-C529-41CD-AF00-7643607112C7}" destId="{8380F678-2004-4F9F-97BB-62D907C9BBC5}" srcOrd="1" destOrd="0" presId="urn:microsoft.com/office/officeart/2005/8/layout/hierarchy1"/>
    <dgm:cxn modelId="{3EFCCB28-FF94-4EDB-86C5-D4637ADEA0CD}" type="presParOf" srcId="{8380F678-2004-4F9F-97BB-62D907C9BBC5}" destId="{7A7D8A8D-E1AD-4062-AF9F-59B69BCB86CA}" srcOrd="0" destOrd="0" presId="urn:microsoft.com/office/officeart/2005/8/layout/hierarchy1"/>
    <dgm:cxn modelId="{71FB8BF3-7516-45DB-856A-E6A9B3506230}" type="presParOf" srcId="{7A7D8A8D-E1AD-4062-AF9F-59B69BCB86CA}" destId="{8A10D987-353D-4F39-A002-3E013B397B09}" srcOrd="0" destOrd="0" presId="urn:microsoft.com/office/officeart/2005/8/layout/hierarchy1"/>
    <dgm:cxn modelId="{CFE55E67-A290-4B61-967E-DABE1391BEDF}" type="presParOf" srcId="{7A7D8A8D-E1AD-4062-AF9F-59B69BCB86CA}" destId="{E28A9B3D-D7CF-4FAE-8B3D-4313B43A77C3}" srcOrd="1" destOrd="0" presId="urn:microsoft.com/office/officeart/2005/8/layout/hierarchy1"/>
    <dgm:cxn modelId="{9745EF50-9D84-4181-9A60-69299BD26C55}" type="presParOf" srcId="{8380F678-2004-4F9F-97BB-62D907C9BBC5}" destId="{BB4DBCC5-733C-4E73-8B0F-2CC29D33531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31E223-833E-453F-9FBA-E2CF9F7BE13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AA4FAC7B-A5EB-480F-B5C6-350912D57437}">
      <dgm:prSet/>
      <dgm:spPr/>
      <dgm:t>
        <a:bodyPr/>
        <a:lstStyle/>
        <a:p>
          <a:pPr>
            <a:lnSpc>
              <a:spcPct val="100000"/>
            </a:lnSpc>
          </a:pPr>
          <a:r>
            <a:rPr lang="es-ES" dirty="0">
              <a:latin typeface="Mongolian Baiti" panose="03000500000000000000" pitchFamily="66" charset="0"/>
              <a:cs typeface="Mongolian Baiti" panose="03000500000000000000" pitchFamily="66" charset="0"/>
            </a:rPr>
            <a:t>Podemos conectar nuestra impresora 3D mediante WIFI o mediante un cable USB B O A esto suele depender de la impresora, todas ellos tienen que tener un suministro de energía.</a:t>
          </a:r>
          <a:endParaRPr lang="en-US" dirty="0">
            <a:latin typeface="Mongolian Baiti" panose="03000500000000000000" pitchFamily="66" charset="0"/>
            <a:cs typeface="Mongolian Baiti" panose="03000500000000000000" pitchFamily="66" charset="0"/>
          </a:endParaRPr>
        </a:p>
      </dgm:t>
    </dgm:pt>
    <dgm:pt modelId="{920F7465-E0EB-474A-8CF5-48E079EE6463}" type="parTrans" cxnId="{0E16B4A2-E91E-4DAD-8179-2EE7008F32E8}">
      <dgm:prSet/>
      <dgm:spPr/>
      <dgm:t>
        <a:bodyPr/>
        <a:lstStyle/>
        <a:p>
          <a:endParaRPr lang="en-US"/>
        </a:p>
      </dgm:t>
    </dgm:pt>
    <dgm:pt modelId="{AB75A39C-AA8F-46DA-A11D-4E7FA1A3863B}" type="sibTrans" cxnId="{0E16B4A2-E91E-4DAD-8179-2EE7008F32E8}">
      <dgm:prSet/>
      <dgm:spPr/>
      <dgm:t>
        <a:bodyPr/>
        <a:lstStyle/>
        <a:p>
          <a:endParaRPr lang="en-US"/>
        </a:p>
      </dgm:t>
    </dgm:pt>
    <dgm:pt modelId="{28BF587D-20A1-4BD5-9A9E-0E4ABDBB10E3}">
      <dgm:prSet/>
      <dgm:spPr/>
      <dgm:t>
        <a:bodyPr/>
        <a:lstStyle/>
        <a:p>
          <a:pPr>
            <a:lnSpc>
              <a:spcPct val="100000"/>
            </a:lnSpc>
          </a:pPr>
          <a:r>
            <a:rPr lang="es-ES" dirty="0">
              <a:latin typeface="Mongolian Baiti" panose="03000500000000000000" pitchFamily="66" charset="0"/>
              <a:cs typeface="Mongolian Baiti" panose="03000500000000000000" pitchFamily="66" charset="0"/>
            </a:rPr>
            <a:t>Lo siguiente seria tener un archivo o crear uno con algún software de modelado 3D como Catia, esto sirve para decirla a la impresora que es lo que tiene que modelar.</a:t>
          </a:r>
          <a:endParaRPr lang="en-US" dirty="0">
            <a:latin typeface="Mongolian Baiti" panose="03000500000000000000" pitchFamily="66" charset="0"/>
            <a:cs typeface="Mongolian Baiti" panose="03000500000000000000" pitchFamily="66" charset="0"/>
          </a:endParaRPr>
        </a:p>
      </dgm:t>
    </dgm:pt>
    <dgm:pt modelId="{BBD444B6-4236-47E4-AC5E-BE6CA97C7758}" type="parTrans" cxnId="{0AFD4DD7-3478-4F7F-85F4-3508C8AF1189}">
      <dgm:prSet/>
      <dgm:spPr/>
      <dgm:t>
        <a:bodyPr/>
        <a:lstStyle/>
        <a:p>
          <a:endParaRPr lang="en-US"/>
        </a:p>
      </dgm:t>
    </dgm:pt>
    <dgm:pt modelId="{7D6632D5-642F-4A81-8303-8164C0FD1099}" type="sibTrans" cxnId="{0AFD4DD7-3478-4F7F-85F4-3508C8AF1189}">
      <dgm:prSet/>
      <dgm:spPr/>
      <dgm:t>
        <a:bodyPr/>
        <a:lstStyle/>
        <a:p>
          <a:endParaRPr lang="en-US"/>
        </a:p>
      </dgm:t>
    </dgm:pt>
    <dgm:pt modelId="{F59CE2DF-1B04-4C25-A506-41095BDE6A36}">
      <dgm:prSet/>
      <dgm:spPr/>
      <dgm:t>
        <a:bodyPr/>
        <a:lstStyle/>
        <a:p>
          <a:pPr>
            <a:lnSpc>
              <a:spcPct val="100000"/>
            </a:lnSpc>
          </a:pPr>
          <a:r>
            <a:rPr lang="es-ES" dirty="0">
              <a:latin typeface="Mongolian Baiti" panose="03000500000000000000" pitchFamily="66" charset="0"/>
              <a:cs typeface="Mongolian Baiti" panose="03000500000000000000" pitchFamily="66" charset="0"/>
            </a:rPr>
            <a:t>Hay muchos tipos de software para las impresoras 3D, todo ello lo hablaremos mas adelante.</a:t>
          </a:r>
          <a:endParaRPr lang="en-US" dirty="0">
            <a:latin typeface="Mongolian Baiti" panose="03000500000000000000" pitchFamily="66" charset="0"/>
            <a:cs typeface="Mongolian Baiti" panose="03000500000000000000" pitchFamily="66" charset="0"/>
          </a:endParaRPr>
        </a:p>
      </dgm:t>
    </dgm:pt>
    <dgm:pt modelId="{29C3D691-8F85-4D1D-9761-4BCF085AE9D8}" type="parTrans" cxnId="{2187F77D-4F92-4C04-8CBA-4B2671F35834}">
      <dgm:prSet/>
      <dgm:spPr/>
      <dgm:t>
        <a:bodyPr/>
        <a:lstStyle/>
        <a:p>
          <a:endParaRPr lang="en-US"/>
        </a:p>
      </dgm:t>
    </dgm:pt>
    <dgm:pt modelId="{3B6596E1-2788-4218-B29F-8AF7BDE52794}" type="sibTrans" cxnId="{2187F77D-4F92-4C04-8CBA-4B2671F35834}">
      <dgm:prSet/>
      <dgm:spPr/>
      <dgm:t>
        <a:bodyPr/>
        <a:lstStyle/>
        <a:p>
          <a:endParaRPr lang="en-US"/>
        </a:p>
      </dgm:t>
    </dgm:pt>
    <dgm:pt modelId="{F4D70DA3-DEDB-4571-8EF1-73B962243D8D}" type="pres">
      <dgm:prSet presAssocID="{B631E223-833E-453F-9FBA-E2CF9F7BE13F}" presName="Name0" presStyleCnt="0">
        <dgm:presLayoutVars>
          <dgm:dir/>
          <dgm:resizeHandles val="exact"/>
        </dgm:presLayoutVars>
      </dgm:prSet>
      <dgm:spPr/>
      <dgm:t>
        <a:bodyPr/>
        <a:lstStyle/>
        <a:p>
          <a:endParaRPr lang="es-ES"/>
        </a:p>
      </dgm:t>
    </dgm:pt>
    <dgm:pt modelId="{108484D1-4CB3-44A3-BE25-3AF3E0DA59CE}" type="pres">
      <dgm:prSet presAssocID="{AA4FAC7B-A5EB-480F-B5C6-350912D57437}" presName="node" presStyleLbl="node1" presStyleIdx="0" presStyleCnt="3">
        <dgm:presLayoutVars>
          <dgm:bulletEnabled val="1"/>
        </dgm:presLayoutVars>
      </dgm:prSet>
      <dgm:spPr/>
      <dgm:t>
        <a:bodyPr/>
        <a:lstStyle/>
        <a:p>
          <a:endParaRPr lang="es-ES"/>
        </a:p>
      </dgm:t>
    </dgm:pt>
    <dgm:pt modelId="{AC4195EB-C400-4EAA-B573-6FE8C7DC1C7C}" type="pres">
      <dgm:prSet presAssocID="{AB75A39C-AA8F-46DA-A11D-4E7FA1A3863B}" presName="sibTrans" presStyleLbl="sibTrans2D1" presStyleIdx="0" presStyleCnt="2"/>
      <dgm:spPr/>
      <dgm:t>
        <a:bodyPr/>
        <a:lstStyle/>
        <a:p>
          <a:endParaRPr lang="es-ES"/>
        </a:p>
      </dgm:t>
    </dgm:pt>
    <dgm:pt modelId="{4706BCC1-B33B-4621-8068-6EC8A4FE1EBB}" type="pres">
      <dgm:prSet presAssocID="{AB75A39C-AA8F-46DA-A11D-4E7FA1A3863B}" presName="connectorText" presStyleLbl="sibTrans2D1" presStyleIdx="0" presStyleCnt="2"/>
      <dgm:spPr/>
      <dgm:t>
        <a:bodyPr/>
        <a:lstStyle/>
        <a:p>
          <a:endParaRPr lang="es-ES"/>
        </a:p>
      </dgm:t>
    </dgm:pt>
    <dgm:pt modelId="{F63A0F5E-B289-4BD1-B14B-ECFCA69E4739}" type="pres">
      <dgm:prSet presAssocID="{28BF587D-20A1-4BD5-9A9E-0E4ABDBB10E3}" presName="node" presStyleLbl="node1" presStyleIdx="1" presStyleCnt="3">
        <dgm:presLayoutVars>
          <dgm:bulletEnabled val="1"/>
        </dgm:presLayoutVars>
      </dgm:prSet>
      <dgm:spPr/>
      <dgm:t>
        <a:bodyPr/>
        <a:lstStyle/>
        <a:p>
          <a:endParaRPr lang="es-ES"/>
        </a:p>
      </dgm:t>
    </dgm:pt>
    <dgm:pt modelId="{794ACA47-221E-4E49-90F0-5DB56DDB0AA5}" type="pres">
      <dgm:prSet presAssocID="{7D6632D5-642F-4A81-8303-8164C0FD1099}" presName="sibTrans" presStyleLbl="sibTrans2D1" presStyleIdx="1" presStyleCnt="2"/>
      <dgm:spPr/>
      <dgm:t>
        <a:bodyPr/>
        <a:lstStyle/>
        <a:p>
          <a:endParaRPr lang="es-ES"/>
        </a:p>
      </dgm:t>
    </dgm:pt>
    <dgm:pt modelId="{A7B9CBCB-0F7B-4874-A370-1E4852675ADE}" type="pres">
      <dgm:prSet presAssocID="{7D6632D5-642F-4A81-8303-8164C0FD1099}" presName="connectorText" presStyleLbl="sibTrans2D1" presStyleIdx="1" presStyleCnt="2"/>
      <dgm:spPr/>
      <dgm:t>
        <a:bodyPr/>
        <a:lstStyle/>
        <a:p>
          <a:endParaRPr lang="es-ES"/>
        </a:p>
      </dgm:t>
    </dgm:pt>
    <dgm:pt modelId="{2C76B0D6-B3D6-4C16-8410-3367FA9E3722}" type="pres">
      <dgm:prSet presAssocID="{F59CE2DF-1B04-4C25-A506-41095BDE6A36}" presName="node" presStyleLbl="node1" presStyleIdx="2" presStyleCnt="3">
        <dgm:presLayoutVars>
          <dgm:bulletEnabled val="1"/>
        </dgm:presLayoutVars>
      </dgm:prSet>
      <dgm:spPr/>
      <dgm:t>
        <a:bodyPr/>
        <a:lstStyle/>
        <a:p>
          <a:endParaRPr lang="es-ES"/>
        </a:p>
      </dgm:t>
    </dgm:pt>
  </dgm:ptLst>
  <dgm:cxnLst>
    <dgm:cxn modelId="{F1D74558-4889-461E-8A74-C659FE2DEABC}" type="presOf" srcId="{F59CE2DF-1B04-4C25-A506-41095BDE6A36}" destId="{2C76B0D6-B3D6-4C16-8410-3367FA9E3722}" srcOrd="0" destOrd="0" presId="urn:microsoft.com/office/officeart/2005/8/layout/process1"/>
    <dgm:cxn modelId="{0AFD4DD7-3478-4F7F-85F4-3508C8AF1189}" srcId="{B631E223-833E-453F-9FBA-E2CF9F7BE13F}" destId="{28BF587D-20A1-4BD5-9A9E-0E4ABDBB10E3}" srcOrd="1" destOrd="0" parTransId="{BBD444B6-4236-47E4-AC5E-BE6CA97C7758}" sibTransId="{7D6632D5-642F-4A81-8303-8164C0FD1099}"/>
    <dgm:cxn modelId="{23E297CA-1AAC-4AE5-B927-6C427917B6ED}" type="presOf" srcId="{28BF587D-20A1-4BD5-9A9E-0E4ABDBB10E3}" destId="{F63A0F5E-B289-4BD1-B14B-ECFCA69E4739}" srcOrd="0" destOrd="0" presId="urn:microsoft.com/office/officeart/2005/8/layout/process1"/>
    <dgm:cxn modelId="{9020598D-2F92-441B-9ED6-B44DA8FFA585}" type="presOf" srcId="{AA4FAC7B-A5EB-480F-B5C6-350912D57437}" destId="{108484D1-4CB3-44A3-BE25-3AF3E0DA59CE}" srcOrd="0" destOrd="0" presId="urn:microsoft.com/office/officeart/2005/8/layout/process1"/>
    <dgm:cxn modelId="{52499118-0DFB-4F57-A79E-959F4E1B48E2}" type="presOf" srcId="{7D6632D5-642F-4A81-8303-8164C0FD1099}" destId="{A7B9CBCB-0F7B-4874-A370-1E4852675ADE}" srcOrd="1" destOrd="0" presId="urn:microsoft.com/office/officeart/2005/8/layout/process1"/>
    <dgm:cxn modelId="{17925891-84A8-4E59-9933-7861F3E527D0}" type="presOf" srcId="{AB75A39C-AA8F-46DA-A11D-4E7FA1A3863B}" destId="{AC4195EB-C400-4EAA-B573-6FE8C7DC1C7C}" srcOrd="0" destOrd="0" presId="urn:microsoft.com/office/officeart/2005/8/layout/process1"/>
    <dgm:cxn modelId="{0E16B4A2-E91E-4DAD-8179-2EE7008F32E8}" srcId="{B631E223-833E-453F-9FBA-E2CF9F7BE13F}" destId="{AA4FAC7B-A5EB-480F-B5C6-350912D57437}" srcOrd="0" destOrd="0" parTransId="{920F7465-E0EB-474A-8CF5-48E079EE6463}" sibTransId="{AB75A39C-AA8F-46DA-A11D-4E7FA1A3863B}"/>
    <dgm:cxn modelId="{2187F77D-4F92-4C04-8CBA-4B2671F35834}" srcId="{B631E223-833E-453F-9FBA-E2CF9F7BE13F}" destId="{F59CE2DF-1B04-4C25-A506-41095BDE6A36}" srcOrd="2" destOrd="0" parTransId="{29C3D691-8F85-4D1D-9761-4BCF085AE9D8}" sibTransId="{3B6596E1-2788-4218-B29F-8AF7BDE52794}"/>
    <dgm:cxn modelId="{0839B2B9-F105-4603-8067-D9F5CD7A411F}" type="presOf" srcId="{7D6632D5-642F-4A81-8303-8164C0FD1099}" destId="{794ACA47-221E-4E49-90F0-5DB56DDB0AA5}" srcOrd="0" destOrd="0" presId="urn:microsoft.com/office/officeart/2005/8/layout/process1"/>
    <dgm:cxn modelId="{15EEFC93-9B42-432D-AD6A-73CFC6A82782}" type="presOf" srcId="{AB75A39C-AA8F-46DA-A11D-4E7FA1A3863B}" destId="{4706BCC1-B33B-4621-8068-6EC8A4FE1EBB}" srcOrd="1" destOrd="0" presId="urn:microsoft.com/office/officeart/2005/8/layout/process1"/>
    <dgm:cxn modelId="{353CC592-AF53-463C-8071-AD76708D05E8}" type="presOf" srcId="{B631E223-833E-453F-9FBA-E2CF9F7BE13F}" destId="{F4D70DA3-DEDB-4571-8EF1-73B962243D8D}" srcOrd="0" destOrd="0" presId="urn:microsoft.com/office/officeart/2005/8/layout/process1"/>
    <dgm:cxn modelId="{E5DAFD48-35EC-4865-BD2D-06A30AF0DF55}" type="presParOf" srcId="{F4D70DA3-DEDB-4571-8EF1-73B962243D8D}" destId="{108484D1-4CB3-44A3-BE25-3AF3E0DA59CE}" srcOrd="0" destOrd="0" presId="urn:microsoft.com/office/officeart/2005/8/layout/process1"/>
    <dgm:cxn modelId="{CE7B976F-E905-4431-99D9-9CF226611FAC}" type="presParOf" srcId="{F4D70DA3-DEDB-4571-8EF1-73B962243D8D}" destId="{AC4195EB-C400-4EAA-B573-6FE8C7DC1C7C}" srcOrd="1" destOrd="0" presId="urn:microsoft.com/office/officeart/2005/8/layout/process1"/>
    <dgm:cxn modelId="{4FD39301-DEBB-4E3B-AF8C-2F42D184CD9D}" type="presParOf" srcId="{AC4195EB-C400-4EAA-B573-6FE8C7DC1C7C}" destId="{4706BCC1-B33B-4621-8068-6EC8A4FE1EBB}" srcOrd="0" destOrd="0" presId="urn:microsoft.com/office/officeart/2005/8/layout/process1"/>
    <dgm:cxn modelId="{D2A23046-479C-4147-AF30-8BE61B327729}" type="presParOf" srcId="{F4D70DA3-DEDB-4571-8EF1-73B962243D8D}" destId="{F63A0F5E-B289-4BD1-B14B-ECFCA69E4739}" srcOrd="2" destOrd="0" presId="urn:microsoft.com/office/officeart/2005/8/layout/process1"/>
    <dgm:cxn modelId="{CA310A24-9907-4E4C-B1F1-5F1E5A914F29}" type="presParOf" srcId="{F4D70DA3-DEDB-4571-8EF1-73B962243D8D}" destId="{794ACA47-221E-4E49-90F0-5DB56DDB0AA5}" srcOrd="3" destOrd="0" presId="urn:microsoft.com/office/officeart/2005/8/layout/process1"/>
    <dgm:cxn modelId="{A11A3256-742B-40DA-BD2F-0B779BDBEB40}" type="presParOf" srcId="{794ACA47-221E-4E49-90F0-5DB56DDB0AA5}" destId="{A7B9CBCB-0F7B-4874-A370-1E4852675ADE}" srcOrd="0" destOrd="0" presId="urn:microsoft.com/office/officeart/2005/8/layout/process1"/>
    <dgm:cxn modelId="{F31E4405-B27D-476D-B449-3E20D6099D29}" type="presParOf" srcId="{F4D70DA3-DEDB-4571-8EF1-73B962243D8D}" destId="{2C76B0D6-B3D6-4C16-8410-3367FA9E372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0095C-EE8C-4BEB-875E-6FBD3AC7445B}">
      <dsp:nvSpPr>
        <dsp:cNvPr id="0" name=""/>
        <dsp:cNvSpPr/>
      </dsp:nvSpPr>
      <dsp:spPr>
        <a:xfrm>
          <a:off x="130938"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02051-C6E5-4D50-83E4-F74BDC41533C}">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a:latin typeface="Mongolian Baiti" panose="03000500000000000000" pitchFamily="66" charset="0"/>
              <a:cs typeface="Mongolian Baiti" panose="03000500000000000000" pitchFamily="66" charset="0"/>
            </a:rPr>
            <a:t>La impresora 3D esta siendo utilizada en campos como la medicina, la educación, la automoción y en la industria.</a:t>
          </a:r>
        </a:p>
        <a:p>
          <a:pPr lvl="0" algn="ctr" defTabSz="755650">
            <a:lnSpc>
              <a:spcPct val="90000"/>
            </a:lnSpc>
            <a:spcBef>
              <a:spcPct val="0"/>
            </a:spcBef>
            <a:spcAft>
              <a:spcPct val="35000"/>
            </a:spcAft>
          </a:pPr>
          <a:r>
            <a:rPr lang="es-ES" sz="1700" kern="1200" dirty="0">
              <a:latin typeface="Mongolian Baiti" panose="03000500000000000000" pitchFamily="66" charset="0"/>
              <a:cs typeface="Mongolian Baiti" panose="03000500000000000000" pitchFamily="66" charset="0"/>
            </a:rPr>
            <a:t>Uno de los usos más importantes e innovadores fue la creación de partes del cuerpo humano gracias a la impresora 3D, podemos llegar a imprimir partes del cuerpo humano a un tamaño super preciso, todo esto hecho con un material compatible con el tejido orgánico.</a:t>
          </a:r>
          <a:endParaRPr lang="en-US" sz="1700" kern="1200" dirty="0">
            <a:latin typeface="Mongolian Baiti" panose="03000500000000000000" pitchFamily="66" charset="0"/>
            <a:cs typeface="Mongolian Baiti" panose="03000500000000000000" pitchFamily="66" charset="0"/>
          </a:endParaRPr>
        </a:p>
      </dsp:txBody>
      <dsp:txXfrm>
        <a:off x="678914" y="525899"/>
        <a:ext cx="4067491" cy="2525499"/>
      </dsp:txXfrm>
    </dsp:sp>
    <dsp:sp modelId="{8A10D987-353D-4F39-A002-3E013B397B09}">
      <dsp:nvSpPr>
        <dsp:cNvPr id="0" name=""/>
        <dsp:cNvSpPr/>
      </dsp:nvSpPr>
      <dsp:spPr>
        <a:xfrm>
          <a:off x="5294381" y="1393"/>
          <a:ext cx="4224635" cy="26826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A9B3D-D7CF-4FAE-8B3D-4313B43A77C3}">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a:latin typeface="Mongolian Baiti" panose="03000500000000000000" pitchFamily="66" charset="0"/>
              <a:cs typeface="Mongolian Baiti" panose="03000500000000000000" pitchFamily="66" charset="0"/>
            </a:rPr>
            <a:t>Uno de los usos más increíbles que se están dando en la actualidad es la creación de casas con impresoras 3D, es un proceso lento, y estas casas tienen una durabilidad de más o menos 200 años.</a:t>
          </a:r>
          <a:endParaRPr lang="en-US" sz="1700" kern="1200" dirty="0">
            <a:latin typeface="Mongolian Baiti" panose="03000500000000000000" pitchFamily="66" charset="0"/>
            <a:cs typeface="Mongolian Baiti" panose="03000500000000000000" pitchFamily="66" charset="0"/>
          </a:endParaRP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484D1-4CB3-44A3-BE25-3AF3E0DA59CE}">
      <dsp:nvSpPr>
        <dsp:cNvPr id="0" name=""/>
        <dsp:cNvSpPr/>
      </dsp:nvSpPr>
      <dsp:spPr>
        <a:xfrm>
          <a:off x="8893" y="356982"/>
          <a:ext cx="2658308" cy="24173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s-ES" sz="1800" kern="1200" dirty="0">
              <a:latin typeface="Mongolian Baiti" panose="03000500000000000000" pitchFamily="66" charset="0"/>
              <a:cs typeface="Mongolian Baiti" panose="03000500000000000000" pitchFamily="66" charset="0"/>
            </a:rPr>
            <a:t>Podemos conectar nuestra impresora 3D mediante WIFI o mediante un cable USB B O A esto suele depender de la impresora, todas ellos tienen que tener un suministro de energía.</a:t>
          </a:r>
          <a:endParaRPr lang="en-US" sz="1800" kern="1200" dirty="0">
            <a:latin typeface="Mongolian Baiti" panose="03000500000000000000" pitchFamily="66" charset="0"/>
            <a:cs typeface="Mongolian Baiti" panose="03000500000000000000" pitchFamily="66" charset="0"/>
          </a:endParaRPr>
        </a:p>
      </dsp:txBody>
      <dsp:txXfrm>
        <a:off x="79696" y="427785"/>
        <a:ext cx="2516702" cy="2275793"/>
      </dsp:txXfrm>
    </dsp:sp>
    <dsp:sp modelId="{AC4195EB-C400-4EAA-B573-6FE8C7DC1C7C}">
      <dsp:nvSpPr>
        <dsp:cNvPr id="0" name=""/>
        <dsp:cNvSpPr/>
      </dsp:nvSpPr>
      <dsp:spPr>
        <a:xfrm>
          <a:off x="2933033" y="1236051"/>
          <a:ext cx="563561" cy="65926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933033" y="1367903"/>
        <a:ext cx="394493" cy="395556"/>
      </dsp:txXfrm>
    </dsp:sp>
    <dsp:sp modelId="{F63A0F5E-B289-4BD1-B14B-ECFCA69E4739}">
      <dsp:nvSpPr>
        <dsp:cNvPr id="0" name=""/>
        <dsp:cNvSpPr/>
      </dsp:nvSpPr>
      <dsp:spPr>
        <a:xfrm>
          <a:off x="3730525" y="356982"/>
          <a:ext cx="2658308" cy="2417399"/>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s-ES" sz="1800" kern="1200" dirty="0">
              <a:latin typeface="Mongolian Baiti" panose="03000500000000000000" pitchFamily="66" charset="0"/>
              <a:cs typeface="Mongolian Baiti" panose="03000500000000000000" pitchFamily="66" charset="0"/>
            </a:rPr>
            <a:t>Lo siguiente seria tener un archivo o crear uno con algún software de modelado 3D como Catia, esto sirve para decirla a la impresora que es lo que tiene que modelar.</a:t>
          </a:r>
          <a:endParaRPr lang="en-US" sz="1800" kern="1200" dirty="0">
            <a:latin typeface="Mongolian Baiti" panose="03000500000000000000" pitchFamily="66" charset="0"/>
            <a:cs typeface="Mongolian Baiti" panose="03000500000000000000" pitchFamily="66" charset="0"/>
          </a:endParaRPr>
        </a:p>
      </dsp:txBody>
      <dsp:txXfrm>
        <a:off x="3801328" y="427785"/>
        <a:ext cx="2516702" cy="2275793"/>
      </dsp:txXfrm>
    </dsp:sp>
    <dsp:sp modelId="{794ACA47-221E-4E49-90F0-5DB56DDB0AA5}">
      <dsp:nvSpPr>
        <dsp:cNvPr id="0" name=""/>
        <dsp:cNvSpPr/>
      </dsp:nvSpPr>
      <dsp:spPr>
        <a:xfrm>
          <a:off x="6654665" y="1236051"/>
          <a:ext cx="563561" cy="659260"/>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654665" y="1367903"/>
        <a:ext cx="394493" cy="395556"/>
      </dsp:txXfrm>
    </dsp:sp>
    <dsp:sp modelId="{2C76B0D6-B3D6-4C16-8410-3367FA9E3722}">
      <dsp:nvSpPr>
        <dsp:cNvPr id="0" name=""/>
        <dsp:cNvSpPr/>
      </dsp:nvSpPr>
      <dsp:spPr>
        <a:xfrm>
          <a:off x="7452157" y="356982"/>
          <a:ext cx="2658308" cy="2417399"/>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ct val="35000"/>
            </a:spcAft>
          </a:pPr>
          <a:r>
            <a:rPr lang="es-ES" sz="1800" kern="1200" dirty="0">
              <a:latin typeface="Mongolian Baiti" panose="03000500000000000000" pitchFamily="66" charset="0"/>
              <a:cs typeface="Mongolian Baiti" panose="03000500000000000000" pitchFamily="66" charset="0"/>
            </a:rPr>
            <a:t>Hay muchos tipos de software para las impresoras 3D, todo ello lo hablaremos mas adelante.</a:t>
          </a:r>
          <a:endParaRPr lang="en-US" sz="1800" kern="1200" dirty="0">
            <a:latin typeface="Mongolian Baiti" panose="03000500000000000000" pitchFamily="66" charset="0"/>
            <a:cs typeface="Mongolian Baiti" panose="03000500000000000000" pitchFamily="66" charset="0"/>
          </a:endParaRPr>
        </a:p>
      </dsp:txBody>
      <dsp:txXfrm>
        <a:off x="7522960" y="427785"/>
        <a:ext cx="2516702" cy="2275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41356-DCDD-410E-9232-540F0DD4D08B}" type="datetimeFigureOut">
              <a:rPr lang="es-ES" smtClean="0"/>
              <a:t>16/01/2020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39137-F417-4D1C-917F-A14CC6E04083}" type="slidenum">
              <a:rPr lang="es-ES" smtClean="0"/>
              <a:t>‹Nº›</a:t>
            </a:fld>
            <a:endParaRPr lang="es-ES"/>
          </a:p>
        </p:txBody>
      </p:sp>
    </p:spTree>
    <p:extLst>
      <p:ext uri="{BB962C8B-B14F-4D97-AF65-F5344CB8AC3E}">
        <p14:creationId xmlns:p14="http://schemas.microsoft.com/office/powerpoint/2010/main" val="18431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939137-F417-4D1C-917F-A14CC6E04083}" type="slidenum">
              <a:rPr lang="es-ES" smtClean="0"/>
              <a:t>2</a:t>
            </a:fld>
            <a:endParaRPr lang="es-ES"/>
          </a:p>
        </p:txBody>
      </p:sp>
    </p:spTree>
    <p:extLst>
      <p:ext uri="{BB962C8B-B14F-4D97-AF65-F5344CB8AC3E}">
        <p14:creationId xmlns:p14="http://schemas.microsoft.com/office/powerpoint/2010/main" val="146528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735D20C2-E0BB-45E7-9312-CEAF1D949052}" type="datetimeFigureOut">
              <a:rPr lang="es-ES" smtClean="0"/>
              <a:t>16/01/2020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60641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16/01/2020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69474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16/01/2020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2917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735D20C2-E0BB-45E7-9312-CEAF1D949052}" type="datetimeFigureOut">
              <a:rPr lang="es-ES" smtClean="0"/>
              <a:t>16/01/2020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31156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735D20C2-E0BB-45E7-9312-CEAF1D949052}" type="datetimeFigureOut">
              <a:rPr lang="es-ES" smtClean="0"/>
              <a:t>16/01/2020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344343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735D20C2-E0BB-45E7-9312-CEAF1D949052}" type="datetimeFigureOut">
              <a:rPr lang="es-ES" smtClean="0"/>
              <a:t>16/01/2020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96503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35D20C2-E0BB-45E7-9312-CEAF1D949052}" type="datetimeFigureOut">
              <a:rPr lang="es-ES" smtClean="0"/>
              <a:t>16/01/2020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1414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735D20C2-E0BB-45E7-9312-CEAF1D949052}" type="datetimeFigureOut">
              <a:rPr lang="es-ES" smtClean="0"/>
              <a:t>16/01/2020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259605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5D20C2-E0BB-45E7-9312-CEAF1D949052}" type="datetimeFigureOut">
              <a:rPr lang="es-ES" smtClean="0"/>
              <a:t>16/01/2020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26564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35D20C2-E0BB-45E7-9312-CEAF1D949052}" type="datetimeFigureOut">
              <a:rPr lang="es-ES" smtClean="0"/>
              <a:t>16/01/2020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153405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735D20C2-E0BB-45E7-9312-CEAF1D949052}" type="datetimeFigureOut">
              <a:rPr lang="es-ES" smtClean="0"/>
              <a:t>16/01/2020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6999453-E38E-4AD2-9D43-0EE6E6703E5A}" type="slidenum">
              <a:rPr lang="es-ES" smtClean="0"/>
              <a:t>‹Nº›</a:t>
            </a:fld>
            <a:endParaRPr lang="es-ES"/>
          </a:p>
        </p:txBody>
      </p:sp>
    </p:spTree>
    <p:extLst>
      <p:ext uri="{BB962C8B-B14F-4D97-AF65-F5344CB8AC3E}">
        <p14:creationId xmlns:p14="http://schemas.microsoft.com/office/powerpoint/2010/main" val="368979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D20C2-E0BB-45E7-9312-CEAF1D949052}" type="datetimeFigureOut">
              <a:rPr lang="es-ES" smtClean="0"/>
              <a:t>16/01/2020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99453-E38E-4AD2-9D43-0EE6E6703E5A}" type="slidenum">
              <a:rPr lang="es-ES" smtClean="0"/>
              <a:t>‹Nº›</a:t>
            </a:fld>
            <a:endParaRPr lang="es-ES"/>
          </a:p>
        </p:txBody>
      </p:sp>
    </p:spTree>
    <p:extLst>
      <p:ext uri="{BB962C8B-B14F-4D97-AF65-F5344CB8AC3E}">
        <p14:creationId xmlns:p14="http://schemas.microsoft.com/office/powerpoint/2010/main" val="97256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C4HAJ5HLuB4&amp;t=216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963EEBE-D8FE-4B56-BD44-B147FE7F3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8" name="CuadroTexto 7">
            <a:extLst>
              <a:ext uri="{FF2B5EF4-FFF2-40B4-BE49-F238E27FC236}">
                <a16:creationId xmlns:a16="http://schemas.microsoft.com/office/drawing/2014/main" id="{503C02A9-D21A-4708-9BCF-949297466173}"/>
              </a:ext>
            </a:extLst>
          </p:cNvPr>
          <p:cNvSpPr txBox="1"/>
          <p:nvPr/>
        </p:nvSpPr>
        <p:spPr>
          <a:xfrm>
            <a:off x="530942" y="5671930"/>
            <a:ext cx="6331226" cy="954107"/>
          </a:xfrm>
          <a:prstGeom prst="rect">
            <a:avLst/>
          </a:prstGeom>
          <a:noFill/>
        </p:spPr>
        <p:txBody>
          <a:bodyPr wrap="square" rtlCol="0">
            <a:spAutoFit/>
          </a:bodyPr>
          <a:lstStyle/>
          <a:p>
            <a:r>
              <a:rPr lang="es-ES" sz="4400" b="1" dirty="0">
                <a:latin typeface="Times New Roman" panose="02020603050405020304" pitchFamily="18" charset="0"/>
                <a:cs typeface="Times New Roman" panose="02020603050405020304" pitchFamily="18" charset="0"/>
              </a:rPr>
              <a:t>Impresoras 3D</a:t>
            </a:r>
          </a:p>
          <a:p>
            <a:r>
              <a:rPr lang="es-ES" sz="1200" b="1" dirty="0">
                <a:latin typeface="Times New Roman" panose="02020603050405020304" pitchFamily="18" charset="0"/>
                <a:cs typeface="Times New Roman" panose="02020603050405020304" pitchFamily="18" charset="0"/>
              </a:rPr>
              <a:t>Trabajo realizado por: Aarón Cañamero Mochales </a:t>
            </a:r>
          </a:p>
        </p:txBody>
      </p:sp>
    </p:spTree>
    <p:extLst>
      <p:ext uri="{BB962C8B-B14F-4D97-AF65-F5344CB8AC3E}">
        <p14:creationId xmlns:p14="http://schemas.microsoft.com/office/powerpoint/2010/main" val="300533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ítulo 1">
            <a:extLst>
              <a:ext uri="{FF2B5EF4-FFF2-40B4-BE49-F238E27FC236}">
                <a16:creationId xmlns:a16="http://schemas.microsoft.com/office/drawing/2014/main" id="{5E60731B-821C-4398-AFED-0F51182024B8}"/>
              </a:ext>
            </a:extLst>
          </p:cNvPr>
          <p:cNvSpPr>
            <a:spLocks noGrp="1"/>
          </p:cNvSpPr>
          <p:nvPr>
            <p:ph type="title"/>
          </p:nvPr>
        </p:nvSpPr>
        <p:spPr>
          <a:xfrm>
            <a:off x="535020" y="685800"/>
            <a:ext cx="2780271" cy="5105400"/>
          </a:xfrm>
        </p:spPr>
        <p:txBody>
          <a:bodyPr>
            <a:normAutofit/>
          </a:bodyPr>
          <a:lstStyle/>
          <a:p>
            <a:r>
              <a:rPr lang="es-ES" sz="2800" dirty="0">
                <a:solidFill>
                  <a:srgbClr val="FFFFFF"/>
                </a:solidFill>
                <a:latin typeface="Mongolian Baiti" panose="03000500000000000000" pitchFamily="66" charset="0"/>
                <a:cs typeface="Mongolian Baiti" panose="03000500000000000000" pitchFamily="66" charset="0"/>
              </a:rPr>
              <a:t>Creaciones interesantes:</a:t>
            </a:r>
            <a:r>
              <a:rPr lang="es-ES" sz="2800" dirty="0">
                <a:solidFill>
                  <a:srgbClr val="FFFFFF"/>
                </a:solidFill>
              </a:rPr>
              <a:t/>
            </a:r>
            <a:br>
              <a:rPr lang="es-ES" sz="2800" dirty="0">
                <a:solidFill>
                  <a:srgbClr val="FFFFFF"/>
                </a:solidFill>
              </a:rPr>
            </a:br>
            <a:endParaRPr lang="es-ES" sz="2800" dirty="0">
              <a:solidFill>
                <a:srgbClr val="FFFFFF"/>
              </a:solidFill>
            </a:endParaRPr>
          </a:p>
        </p:txBody>
      </p:sp>
      <p:pic>
        <p:nvPicPr>
          <p:cNvPr id="7" name="Imagen 6">
            <a:extLst>
              <a:ext uri="{FF2B5EF4-FFF2-40B4-BE49-F238E27FC236}">
                <a16:creationId xmlns:a16="http://schemas.microsoft.com/office/drawing/2014/main" id="{C4C61733-4B52-4266-945E-3A25BFD4C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379" y="-1"/>
            <a:ext cx="9089114" cy="6858000"/>
          </a:xfrm>
          <a:prstGeom prst="rect">
            <a:avLst/>
          </a:prstGeom>
        </p:spPr>
      </p:pic>
    </p:spTree>
    <p:extLst>
      <p:ext uri="{BB962C8B-B14F-4D97-AF65-F5344CB8AC3E}">
        <p14:creationId xmlns:p14="http://schemas.microsoft.com/office/powerpoint/2010/main" val="31939422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4B8746-0978-4CEC-A059-14F3B3094E64}"/>
              </a:ext>
            </a:extLst>
          </p:cNvPr>
          <p:cNvSpPr>
            <a:spLocks noGrp="1"/>
          </p:cNvSpPr>
          <p:nvPr>
            <p:ph type="title"/>
          </p:nvPr>
        </p:nvSpPr>
        <p:spPr>
          <a:xfrm>
            <a:off x="838200" y="631825"/>
            <a:ext cx="10515600" cy="1325563"/>
          </a:xfrm>
        </p:spPr>
        <p:txBody>
          <a:bodyPr>
            <a:normAutofit/>
          </a:bodyPr>
          <a:lstStyle/>
          <a:p>
            <a:r>
              <a:rPr lang="es-ES" dirty="0">
                <a:latin typeface="Mongolian Baiti" panose="03000500000000000000" pitchFamily="66" charset="0"/>
                <a:cs typeface="Mongolian Baiti" panose="03000500000000000000" pitchFamily="66" charset="0"/>
              </a:rPr>
              <a:t>Video:</a:t>
            </a:r>
          </a:p>
        </p:txBody>
      </p:sp>
      <p:sp>
        <p:nvSpPr>
          <p:cNvPr id="14" name="Marcador de contenido 2">
            <a:extLst>
              <a:ext uri="{FF2B5EF4-FFF2-40B4-BE49-F238E27FC236}">
                <a16:creationId xmlns:a16="http://schemas.microsoft.com/office/drawing/2014/main" id="{1F5EA91A-0945-4100-9FEF-96F5B747CC7E}"/>
              </a:ext>
            </a:extLst>
          </p:cNvPr>
          <p:cNvSpPr>
            <a:spLocks noGrp="1"/>
          </p:cNvSpPr>
          <p:nvPr>
            <p:ph idx="1"/>
          </p:nvPr>
        </p:nvSpPr>
        <p:spPr>
          <a:xfrm>
            <a:off x="838200" y="2057400"/>
            <a:ext cx="10515600" cy="3871762"/>
          </a:xfrm>
        </p:spPr>
        <p:txBody>
          <a:bodyPr>
            <a:normAutofit/>
          </a:bodyPr>
          <a:lstStyle/>
          <a:p>
            <a:r>
              <a:rPr lang="es-ES" b="1" u="sng" dirty="0">
                <a:latin typeface="Mongolian Baiti" panose="03000500000000000000" pitchFamily="66" charset="0"/>
                <a:cs typeface="Mongolian Baiti" panose="03000500000000000000" pitchFamily="66" charset="0"/>
                <a:hlinkClick r:id="rId2"/>
              </a:rPr>
              <a:t>https://www.youtube.com/watch?v=C4HAJ5HLuB4&amp;t=216s</a:t>
            </a:r>
            <a:endParaRPr lang="es-ES" dirty="0">
              <a:latin typeface="Mongolian Baiti" panose="03000500000000000000" pitchFamily="66" charset="0"/>
              <a:cs typeface="Mongolian Baiti" panose="03000500000000000000" pitchFamily="66" charset="0"/>
            </a:endParaRPr>
          </a:p>
          <a:p>
            <a:endParaRPr lang="es-ES" sz="2400" dirty="0"/>
          </a:p>
        </p:txBody>
      </p:sp>
    </p:spTree>
    <p:extLst>
      <p:ext uri="{BB962C8B-B14F-4D97-AF65-F5344CB8AC3E}">
        <p14:creationId xmlns:p14="http://schemas.microsoft.com/office/powerpoint/2010/main" val="24316584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Marcador de contenido 12" descr="Imagen que contiene texto&#10;&#10;Descripción generada automáticamente">
            <a:extLst>
              <a:ext uri="{FF2B5EF4-FFF2-40B4-BE49-F238E27FC236}">
                <a16:creationId xmlns:a16="http://schemas.microsoft.com/office/drawing/2014/main" id="{CB736808-A46D-4CCA-BF26-2D906B5AC4B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004" r="21147"/>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371094" y="1161288"/>
            <a:ext cx="3438144" cy="1124712"/>
          </a:xfrm>
        </p:spPr>
        <p:txBody>
          <a:bodyPr vert="horz" lIns="91440" tIns="45720" rIns="91440" bIns="45720" rtlCol="0" anchor="b">
            <a:normAutofit/>
          </a:bodyPr>
          <a:lstStyle/>
          <a:p>
            <a:r>
              <a:rPr lang="en-US" sz="3200" dirty="0" err="1"/>
              <a:t>Índice</a:t>
            </a:r>
            <a:r>
              <a:rPr lang="en-US" sz="3200" dirty="0"/>
              <a:t>:</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uadroTexto 14">
            <a:extLst>
              <a:ext uri="{FF2B5EF4-FFF2-40B4-BE49-F238E27FC236}">
                <a16:creationId xmlns:a16="http://schemas.microsoft.com/office/drawing/2014/main" id="{E12565EE-50BC-4C9C-ACE6-C19E311B476D}"/>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t>Impresora</a:t>
            </a:r>
            <a:r>
              <a:rPr lang="en-US" sz="2000" dirty="0"/>
              <a:t> 3D</a:t>
            </a:r>
          </a:p>
          <a:p>
            <a:pPr indent="-228600">
              <a:lnSpc>
                <a:spcPct val="90000"/>
              </a:lnSpc>
              <a:spcAft>
                <a:spcPts val="600"/>
              </a:spcAft>
              <a:buFont typeface="Arial" panose="020B0604020202020204" pitchFamily="34" charset="0"/>
              <a:buChar char="•"/>
            </a:pPr>
            <a:r>
              <a:rPr lang="en-US" sz="2000" dirty="0" err="1"/>
              <a:t>Uso</a:t>
            </a:r>
            <a:r>
              <a:rPr lang="en-US" sz="2000" dirty="0"/>
              <a:t> de la </a:t>
            </a:r>
            <a:r>
              <a:rPr lang="en-US" sz="2000" dirty="0" err="1"/>
              <a:t>impresora</a:t>
            </a:r>
            <a:r>
              <a:rPr lang="en-US" sz="2000" dirty="0"/>
              <a:t> 3D</a:t>
            </a:r>
          </a:p>
          <a:p>
            <a:pPr indent="-228600">
              <a:lnSpc>
                <a:spcPct val="90000"/>
              </a:lnSpc>
              <a:spcAft>
                <a:spcPts val="600"/>
              </a:spcAft>
              <a:buFont typeface="Arial" panose="020B0604020202020204" pitchFamily="34" charset="0"/>
              <a:buChar char="•"/>
            </a:pPr>
            <a:r>
              <a:rPr lang="en-US" sz="2000" dirty="0" err="1"/>
              <a:t>Partes</a:t>
            </a:r>
            <a:r>
              <a:rPr lang="en-US" sz="2000" dirty="0"/>
              <a:t> de la </a:t>
            </a:r>
            <a:r>
              <a:rPr lang="en-US" sz="2000" dirty="0" err="1"/>
              <a:t>impresora</a:t>
            </a:r>
            <a:r>
              <a:rPr lang="en-US" sz="2000" dirty="0"/>
              <a:t> 3D</a:t>
            </a:r>
          </a:p>
          <a:p>
            <a:pPr indent="-228600">
              <a:lnSpc>
                <a:spcPct val="90000"/>
              </a:lnSpc>
              <a:spcAft>
                <a:spcPts val="600"/>
              </a:spcAft>
              <a:buFont typeface="Arial" panose="020B0604020202020204" pitchFamily="34" charset="0"/>
              <a:buChar char="•"/>
            </a:pPr>
            <a:r>
              <a:rPr lang="en-US" sz="2000" dirty="0" err="1"/>
              <a:t>Formas</a:t>
            </a:r>
            <a:r>
              <a:rPr lang="en-US" sz="2000" dirty="0"/>
              <a:t> de </a:t>
            </a:r>
            <a:r>
              <a:rPr lang="en-US" sz="2000" dirty="0" err="1"/>
              <a:t>conexión</a:t>
            </a:r>
            <a:r>
              <a:rPr lang="en-US" sz="2000" dirty="0"/>
              <a:t> </a:t>
            </a:r>
          </a:p>
          <a:p>
            <a:pPr indent="-228600">
              <a:lnSpc>
                <a:spcPct val="90000"/>
              </a:lnSpc>
              <a:spcAft>
                <a:spcPts val="600"/>
              </a:spcAft>
              <a:buFont typeface="Arial" panose="020B0604020202020204" pitchFamily="34" charset="0"/>
              <a:buChar char="•"/>
            </a:pPr>
            <a:r>
              <a:rPr lang="en-US" sz="2000" dirty="0" err="1"/>
              <a:t>Mantenimiento</a:t>
            </a:r>
            <a:endParaRPr lang="en-US" sz="2000" dirty="0"/>
          </a:p>
          <a:p>
            <a:pPr indent="-228600">
              <a:lnSpc>
                <a:spcPct val="90000"/>
              </a:lnSpc>
              <a:spcAft>
                <a:spcPts val="600"/>
              </a:spcAft>
              <a:buFont typeface="Arial" panose="020B0604020202020204" pitchFamily="34" charset="0"/>
              <a:buChar char="•"/>
            </a:pPr>
            <a:r>
              <a:rPr lang="en-US" sz="2000" dirty="0" err="1"/>
              <a:t>Tipos</a:t>
            </a:r>
            <a:r>
              <a:rPr lang="en-US" sz="2000" dirty="0"/>
              <a:t> de software</a:t>
            </a:r>
          </a:p>
          <a:p>
            <a:pPr indent="-228600">
              <a:lnSpc>
                <a:spcPct val="90000"/>
              </a:lnSpc>
              <a:spcAft>
                <a:spcPts val="600"/>
              </a:spcAft>
              <a:buFont typeface="Arial" panose="020B0604020202020204" pitchFamily="34" charset="0"/>
              <a:buChar char="•"/>
            </a:pPr>
            <a:r>
              <a:rPr lang="en-US" sz="2000" dirty="0" err="1"/>
              <a:t>Creaciones</a:t>
            </a:r>
            <a:r>
              <a:rPr lang="en-US" sz="2000" dirty="0"/>
              <a:t> </a:t>
            </a:r>
            <a:r>
              <a:rPr lang="en-US" sz="2000" dirty="0" err="1"/>
              <a:t>interesantes</a:t>
            </a:r>
            <a:endParaRPr lang="en-US" sz="2000" dirty="0"/>
          </a:p>
          <a:p>
            <a:pPr indent="-228600">
              <a:lnSpc>
                <a:spcPct val="90000"/>
              </a:lnSpc>
              <a:spcAft>
                <a:spcPts val="600"/>
              </a:spcAft>
              <a:buFont typeface="Arial" panose="020B0604020202020204" pitchFamily="34" charset="0"/>
              <a:buChar char="•"/>
            </a:pPr>
            <a:r>
              <a:rPr lang="es-ES" sz="2000" dirty="0"/>
              <a:t>Vídeo </a:t>
            </a:r>
            <a:endParaRPr lang="en-US" sz="2000" dirty="0"/>
          </a:p>
          <a:p>
            <a:pPr>
              <a:lnSpc>
                <a:spcPct val="90000"/>
              </a:lnSpc>
              <a:spcAft>
                <a:spcPts val="600"/>
              </a:spcAft>
            </a:pPr>
            <a:endParaRPr lang="en-US" sz="1700" dirty="0"/>
          </a:p>
        </p:txBody>
      </p:sp>
      <p:pic>
        <p:nvPicPr>
          <p:cNvPr id="10" name="Imagen 9">
            <a:extLst>
              <a:ext uri="{FF2B5EF4-FFF2-40B4-BE49-F238E27FC236}">
                <a16:creationId xmlns:a16="http://schemas.microsoft.com/office/drawing/2014/main" id="{3C4F382D-665A-4A09-B79C-95B751558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678" y="0"/>
            <a:ext cx="8124320" cy="6858000"/>
          </a:xfrm>
          <a:prstGeom prst="rect">
            <a:avLst/>
          </a:prstGeom>
        </p:spPr>
      </p:pic>
    </p:spTree>
    <p:extLst>
      <p:ext uri="{BB962C8B-B14F-4D97-AF65-F5344CB8AC3E}">
        <p14:creationId xmlns:p14="http://schemas.microsoft.com/office/powerpoint/2010/main" val="157306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es-ES" sz="4000" b="1" dirty="0">
                <a:solidFill>
                  <a:srgbClr val="FFFFFF"/>
                </a:solidFill>
                <a:latin typeface="Mongolian Baiti" panose="03000500000000000000" pitchFamily="66" charset="0"/>
                <a:cs typeface="Mongolian Baiti" panose="03000500000000000000" pitchFamily="66" charset="0"/>
              </a:rPr>
              <a:t>Impresora 3D:</a:t>
            </a:r>
          </a:p>
        </p:txBody>
      </p:sp>
      <p:sp>
        <p:nvSpPr>
          <p:cNvPr id="3" name="Marcador de contenido 2"/>
          <p:cNvSpPr>
            <a:spLocks noGrp="1"/>
          </p:cNvSpPr>
          <p:nvPr>
            <p:ph idx="1"/>
          </p:nvPr>
        </p:nvSpPr>
        <p:spPr>
          <a:xfrm>
            <a:off x="1179226" y="3092970"/>
            <a:ext cx="9833548" cy="2753936"/>
          </a:xfrm>
        </p:spPr>
        <p:txBody>
          <a:bodyPr>
            <a:normAutofit fontScale="77500" lnSpcReduction="20000"/>
          </a:bodyPr>
          <a:lstStyle/>
          <a:p>
            <a:r>
              <a:rPr lang="es-ES" dirty="0">
                <a:latin typeface="Mongolian Baiti" panose="03000500000000000000" pitchFamily="66" charset="0"/>
                <a:cs typeface="Mongolian Baiti" panose="03000500000000000000" pitchFamily="66" charset="0"/>
              </a:rPr>
              <a:t>La impresora 3D es una maquina capaz de realizar diseños en tres dimensiones, creando piezas o maquetas a partir de un diseño hecho por ordenador.</a:t>
            </a:r>
          </a:p>
          <a:p>
            <a:r>
              <a:rPr lang="es-ES" dirty="0">
                <a:latin typeface="Mongolian Baiti" panose="03000500000000000000" pitchFamily="66" charset="0"/>
                <a:cs typeface="Mongolian Baiti" panose="03000500000000000000" pitchFamily="66" charset="0"/>
              </a:rPr>
              <a:t>La impresión 3D en el sentido original del término se refiere a los procesos </a:t>
            </a:r>
            <a:r>
              <a:rPr lang="es-ES" dirty="0" smtClean="0">
                <a:latin typeface="Mongolian Baiti" panose="03000500000000000000" pitchFamily="66" charset="0"/>
                <a:cs typeface="Mongolian Baiti" panose="03000500000000000000" pitchFamily="66" charset="0"/>
              </a:rPr>
              <a:t>secuenciales que acumulan </a:t>
            </a:r>
            <a:r>
              <a:rPr lang="es-ES" dirty="0">
                <a:latin typeface="Mongolian Baiti" panose="03000500000000000000" pitchFamily="66" charset="0"/>
                <a:cs typeface="Mongolian Baiti" panose="03000500000000000000" pitchFamily="66" charset="0"/>
              </a:rPr>
              <a:t>material en una cama o plataforma por diferentes métodos de fabricación.</a:t>
            </a:r>
          </a:p>
          <a:p>
            <a:r>
              <a:rPr lang="es-ES" dirty="0">
                <a:latin typeface="Mongolian Baiti" panose="03000500000000000000" pitchFamily="66" charset="0"/>
                <a:cs typeface="Mongolian Baiti" panose="03000500000000000000" pitchFamily="66" charset="0"/>
              </a:rPr>
              <a:t>Tenemos la impreso 3D de tinta y la impresora 3D laser.</a:t>
            </a:r>
          </a:p>
          <a:p>
            <a:r>
              <a:rPr lang="es-ES" dirty="0">
                <a:latin typeface="Mongolian Baiti" panose="03000500000000000000" pitchFamily="66" charset="0"/>
                <a:cs typeface="Mongolian Baiti" panose="03000500000000000000" pitchFamily="66" charset="0"/>
              </a:rPr>
              <a:t>Las impresoras 3D de tinta usan una tinta aglomerante para compactar el polvo.</a:t>
            </a:r>
          </a:p>
          <a:p>
            <a:r>
              <a:rPr lang="es-ES" dirty="0">
                <a:latin typeface="Mongolian Baiti" panose="03000500000000000000" pitchFamily="66" charset="0"/>
                <a:cs typeface="Mongolian Baiti" panose="03000500000000000000" pitchFamily="66" charset="0"/>
              </a:rPr>
              <a:t>Las impresoras 3D láser utilizan un láser que trasfiere energía al polvo haciendo que se policrome.</a:t>
            </a:r>
          </a:p>
          <a:p>
            <a:endParaRPr lang="es-ES" sz="2000" dirty="0">
              <a:solidFill>
                <a:srgbClr val="000000"/>
              </a:solidFill>
            </a:endParaRPr>
          </a:p>
        </p:txBody>
      </p:sp>
    </p:spTree>
    <p:extLst>
      <p:ext uri="{BB962C8B-B14F-4D97-AF65-F5344CB8AC3E}">
        <p14:creationId xmlns:p14="http://schemas.microsoft.com/office/powerpoint/2010/main" val="32703693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Uso de la impresora 3D:</a:t>
            </a:r>
          </a:p>
        </p:txBody>
      </p:sp>
      <p:graphicFrame>
        <p:nvGraphicFramePr>
          <p:cNvPr id="5" name="Marcador de contenido 2">
            <a:extLst>
              <a:ext uri="{FF2B5EF4-FFF2-40B4-BE49-F238E27FC236}">
                <a16:creationId xmlns:a16="http://schemas.microsoft.com/office/drawing/2014/main" id="{5CD99E37-5DB1-43DF-8AB3-39E26C7ACB2E}"/>
              </a:ext>
            </a:extLst>
          </p:cNvPr>
          <p:cNvGraphicFramePr>
            <a:graphicFrameLocks noGrp="1"/>
          </p:cNvGraphicFramePr>
          <p:nvPr>
            <p:ph idx="1"/>
            <p:extLst>
              <p:ext uri="{D42A27DB-BD31-4B8C-83A1-F6EECF244321}">
                <p14:modId xmlns:p14="http://schemas.microsoft.com/office/powerpoint/2010/main" val="204534237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4366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8538934-3670-4602-983B-7B687C046C32}"/>
              </a:ext>
            </a:extLst>
          </p:cNvPr>
          <p:cNvSpPr>
            <a:spLocks noGrp="1"/>
          </p:cNvSpPr>
          <p:nvPr>
            <p:ph type="title"/>
          </p:nvPr>
        </p:nvSpPr>
        <p:spPr>
          <a:xfrm>
            <a:off x="6090176" y="235502"/>
            <a:ext cx="4977976" cy="1454051"/>
          </a:xfrm>
        </p:spPr>
        <p:txBody>
          <a:bodyPr>
            <a:normAutofit/>
          </a:bodyPr>
          <a:lstStyle/>
          <a:p>
            <a:r>
              <a:rPr lang="es-ES" sz="3200" dirty="0">
                <a:solidFill>
                  <a:srgbClr val="000000"/>
                </a:solidFill>
                <a:latin typeface="Mongolian Baiti" panose="03000500000000000000" pitchFamily="66" charset="0"/>
                <a:cs typeface="Mongolian Baiti" panose="03000500000000000000" pitchFamily="66" charset="0"/>
              </a:rPr>
              <a:t>Partes de la impresora 3D:</a:t>
            </a:r>
            <a:r>
              <a:rPr lang="es-ES" sz="3100" dirty="0">
                <a:solidFill>
                  <a:srgbClr val="000000"/>
                </a:solidFill>
              </a:rPr>
              <a:t/>
            </a:r>
            <a:br>
              <a:rPr lang="es-ES" sz="3100" dirty="0">
                <a:solidFill>
                  <a:srgbClr val="000000"/>
                </a:solidFill>
              </a:rPr>
            </a:br>
            <a:endParaRPr lang="es-ES" sz="31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5BDA2F10-7C13-467A-9C8B-DF3CF3187A84}"/>
              </a:ext>
            </a:extLst>
          </p:cNvPr>
          <p:cNvSpPr>
            <a:spLocks noGrp="1"/>
          </p:cNvSpPr>
          <p:nvPr>
            <p:ph idx="1"/>
          </p:nvPr>
        </p:nvSpPr>
        <p:spPr>
          <a:xfrm>
            <a:off x="6090574" y="1477318"/>
            <a:ext cx="4977578" cy="5309937"/>
          </a:xfrm>
        </p:spPr>
        <p:txBody>
          <a:bodyPr anchor="ctr">
            <a:normAutofit/>
          </a:bodyPr>
          <a:lstStyle/>
          <a:p>
            <a:r>
              <a:rPr lang="es-ES" sz="2400" b="1" dirty="0">
                <a:latin typeface="Mongolian Baiti" panose="03000500000000000000" pitchFamily="66" charset="0"/>
                <a:cs typeface="Mongolian Baiti" panose="03000500000000000000" pitchFamily="66" charset="0"/>
              </a:rPr>
              <a:t>La estructura de la impresora 3D</a:t>
            </a:r>
            <a:r>
              <a:rPr lang="es-ES" sz="2400" dirty="0">
                <a:latin typeface="Mongolian Baiti" panose="03000500000000000000" pitchFamily="66" charset="0"/>
                <a:cs typeface="Mongolian Baiti" panose="03000500000000000000" pitchFamily="66" charset="0"/>
              </a:rPr>
              <a:t>: La estructura son todas las piezas que conforman la base de la impresora, sobre la que se ponen todas las demás piezas de la impresora 3D.</a:t>
            </a:r>
          </a:p>
          <a:p>
            <a:r>
              <a:rPr lang="es-ES" sz="2400" b="1" dirty="0">
                <a:latin typeface="Mongolian Baiti" panose="03000500000000000000" pitchFamily="66" charset="0"/>
                <a:cs typeface="Mongolian Baiti" panose="03000500000000000000" pitchFamily="66" charset="0"/>
              </a:rPr>
              <a:t>Movimiento: </a:t>
            </a:r>
            <a:r>
              <a:rPr lang="es-ES" sz="2400" dirty="0">
                <a:latin typeface="Mongolian Baiti" panose="03000500000000000000" pitchFamily="66" charset="0"/>
                <a:cs typeface="Mongolian Baiti" panose="03000500000000000000" pitchFamily="66" charset="0"/>
              </a:rPr>
              <a:t>Todo este apartado entra las piezas que hacen que la impresora pueda mover el cabezal para que pueda imprimir.</a:t>
            </a:r>
          </a:p>
          <a:p>
            <a:r>
              <a:rPr lang="es-ES" sz="2400" b="1" dirty="0">
                <a:latin typeface="Mongolian Baiti" panose="03000500000000000000" pitchFamily="66" charset="0"/>
                <a:cs typeface="Mongolian Baiti" panose="03000500000000000000" pitchFamily="66" charset="0"/>
              </a:rPr>
              <a:t>Las varillas lisas y rodamientos:</a:t>
            </a:r>
            <a:r>
              <a:rPr lang="es-ES" sz="2400" dirty="0">
                <a:latin typeface="Mongolian Baiti" panose="03000500000000000000" pitchFamily="66" charset="0"/>
                <a:cs typeface="Mongolian Baiti" panose="03000500000000000000" pitchFamily="66" charset="0"/>
              </a:rPr>
              <a:t> Es una varilla de 8mm de diámetro, por la que se deslizan las piezas que están montadas en los rodamientos.</a:t>
            </a:r>
          </a:p>
          <a:p>
            <a:pPr marL="0" indent="0">
              <a:buNone/>
            </a:pPr>
            <a:endParaRPr lang="es-ES" sz="2000" dirty="0">
              <a:latin typeface="Mongolian Baiti" panose="03000500000000000000" pitchFamily="66" charset="0"/>
              <a:cs typeface="Mongolian Baiti" panose="03000500000000000000" pitchFamily="66" charset="0"/>
            </a:endParaRPr>
          </a:p>
          <a:p>
            <a:endParaRPr lang="es-ES" sz="1200" dirty="0">
              <a:solidFill>
                <a:srgbClr val="000000"/>
              </a:solidFill>
              <a:latin typeface="Mongolian Baiti" panose="03000500000000000000" pitchFamily="66" charset="0"/>
              <a:cs typeface="Mongolian Baiti" panose="03000500000000000000" pitchFamily="66" charset="0"/>
            </a:endParaRPr>
          </a:p>
        </p:txBody>
      </p:sp>
      <p:pic>
        <p:nvPicPr>
          <p:cNvPr id="8" name="Imagen 7">
            <a:extLst>
              <a:ext uri="{FF2B5EF4-FFF2-40B4-BE49-F238E27FC236}">
                <a16:creationId xmlns:a16="http://schemas.microsoft.com/office/drawing/2014/main" id="{B327F60A-42D0-4C41-B635-0BE4BE07F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0" y="848078"/>
            <a:ext cx="3952404" cy="5182043"/>
          </a:xfrm>
          <a:prstGeom prst="rect">
            <a:avLst/>
          </a:prstGeom>
        </p:spPr>
      </p:pic>
    </p:spTree>
    <p:extLst>
      <p:ext uri="{BB962C8B-B14F-4D97-AF65-F5344CB8AC3E}">
        <p14:creationId xmlns:p14="http://schemas.microsoft.com/office/powerpoint/2010/main" val="260352364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6094105" y="802955"/>
            <a:ext cx="5873306" cy="1454051"/>
          </a:xfrm>
        </p:spPr>
        <p:txBody>
          <a:bodyPr>
            <a:normAutofit/>
          </a:bodyPr>
          <a:lstStyle/>
          <a:p>
            <a:r>
              <a:rPr lang="es-ES" dirty="0">
                <a:solidFill>
                  <a:srgbClr val="000000"/>
                </a:solidFill>
                <a:latin typeface="Mongolian Baiti" panose="03000500000000000000" pitchFamily="66" charset="0"/>
                <a:cs typeface="Mongolian Baiti" panose="03000500000000000000" pitchFamily="66" charset="0"/>
              </a:rPr>
              <a:t>Partes de la impresora 3d: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43315086-DF10-4710-80F5-5AA932066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Marcador de contenido 2"/>
          <p:cNvSpPr>
            <a:spLocks noGrp="1"/>
          </p:cNvSpPr>
          <p:nvPr>
            <p:ph idx="1"/>
          </p:nvPr>
        </p:nvSpPr>
        <p:spPr>
          <a:xfrm>
            <a:off x="6090574" y="2421682"/>
            <a:ext cx="4977578" cy="4219749"/>
          </a:xfrm>
        </p:spPr>
        <p:txBody>
          <a:bodyPr anchor="ctr">
            <a:normAutofit/>
          </a:bodyPr>
          <a:lstStyle/>
          <a:p>
            <a:r>
              <a:rPr lang="es-ES" sz="2000" b="1" dirty="0">
                <a:latin typeface="Mongolian Baiti" panose="03000500000000000000" pitchFamily="66" charset="0"/>
                <a:cs typeface="Mongolian Baiti" panose="03000500000000000000" pitchFamily="66" charset="0"/>
              </a:rPr>
              <a:t>Extrusión y fusor: </a:t>
            </a:r>
            <a:r>
              <a:rPr lang="es-ES" sz="2000" dirty="0">
                <a:latin typeface="Mongolian Baiti" panose="03000500000000000000" pitchFamily="66" charset="0"/>
                <a:cs typeface="Mongolian Baiti" panose="03000500000000000000" pitchFamily="66" charset="0"/>
              </a:rPr>
              <a:t>La extrusión es uno de los componentes mas importantes de la impresora 3D, el fusor esta formado normalmente por una garganta por un disipador y por el bloque calentador, se encarga de calentar, aplicando calor. El extrusor es un conjunto de piezas que trasmiten el movimiento del motor al filamento, empujándolo hacia el fusor.</a:t>
            </a:r>
          </a:p>
          <a:p>
            <a:r>
              <a:rPr lang="es-ES" sz="2000" b="1" dirty="0">
                <a:latin typeface="Mongolian Baiti" panose="03000500000000000000" pitchFamily="66" charset="0"/>
                <a:cs typeface="Mongolian Baiti" panose="03000500000000000000" pitchFamily="66" charset="0"/>
              </a:rPr>
              <a:t>La electrónica:</a:t>
            </a:r>
            <a:r>
              <a:rPr lang="es-ES" sz="2000" dirty="0">
                <a:latin typeface="Mongolian Baiti" panose="03000500000000000000" pitchFamily="66" charset="0"/>
                <a:cs typeface="Mongolian Baiti" panose="03000500000000000000" pitchFamily="66" charset="0"/>
              </a:rPr>
              <a:t> Aquí tenemos todos los componentes electrónicos de una impresora 3D desde sensores, a motores o la placa base de la impresora 3D.</a:t>
            </a:r>
            <a:r>
              <a:rPr lang="es-ES" sz="2000" b="1" u="sng" dirty="0">
                <a:latin typeface="Mongolian Baiti" panose="03000500000000000000" pitchFamily="66" charset="0"/>
                <a:cs typeface="Mongolian Baiti" panose="03000500000000000000" pitchFamily="66" charset="0"/>
              </a:rPr>
              <a:t> </a:t>
            </a:r>
            <a:endParaRPr lang="es-ES" sz="2000" dirty="0">
              <a:latin typeface="Mongolian Baiti" panose="03000500000000000000" pitchFamily="66" charset="0"/>
              <a:cs typeface="Mongolian Baiti" panose="03000500000000000000" pitchFamily="66" charset="0"/>
            </a:endParaRPr>
          </a:p>
          <a:p>
            <a:endParaRPr lang="es-ES" sz="2000" dirty="0">
              <a:solidFill>
                <a:srgbClr val="000000"/>
              </a:solidFill>
              <a:latin typeface="Mongolian Baiti" panose="03000500000000000000" pitchFamily="66" charset="0"/>
              <a:cs typeface="Mongolian Baiti" panose="03000500000000000000" pitchFamily="66" charset="0"/>
            </a:endParaRPr>
          </a:p>
          <a:p>
            <a:endParaRPr lang="es-ES" sz="2000" dirty="0">
              <a:solidFill>
                <a:srgbClr val="000000"/>
              </a:solidFill>
            </a:endParaRPr>
          </a:p>
        </p:txBody>
      </p:sp>
    </p:spTree>
    <p:extLst>
      <p:ext uri="{BB962C8B-B14F-4D97-AF65-F5344CB8AC3E}">
        <p14:creationId xmlns:p14="http://schemas.microsoft.com/office/powerpoint/2010/main" val="2213391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7B5B8D3-3CF3-4AE9-8CE3-F8B4B3470CCF}"/>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Formas de conexión:</a:t>
            </a:r>
          </a:p>
        </p:txBody>
      </p:sp>
      <p:graphicFrame>
        <p:nvGraphicFramePr>
          <p:cNvPr id="16" name="Marcador de contenido 2">
            <a:extLst>
              <a:ext uri="{FF2B5EF4-FFF2-40B4-BE49-F238E27FC236}">
                <a16:creationId xmlns:a16="http://schemas.microsoft.com/office/drawing/2014/main" id="{8B77C072-4D5F-48FA-A64B-247F70B2320E}"/>
              </a:ext>
            </a:extLst>
          </p:cNvPr>
          <p:cNvGraphicFramePr>
            <a:graphicFrameLocks noGrp="1"/>
          </p:cNvGraphicFramePr>
          <p:nvPr>
            <p:ph idx="1"/>
            <p:extLst>
              <p:ext uri="{D42A27DB-BD31-4B8C-83A1-F6EECF244321}">
                <p14:modId xmlns:p14="http://schemas.microsoft.com/office/powerpoint/2010/main" val="122558533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6944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6C20283-73E0-40EC-8AD8-057F581F64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4F1A720-43E9-4D29-9C04-EA1311C9861C}"/>
              </a:ext>
            </a:extLst>
          </p:cNvPr>
          <p:cNvSpPr>
            <a:spLocks noGrp="1"/>
          </p:cNvSpPr>
          <p:nvPr>
            <p:ph type="title"/>
          </p:nvPr>
        </p:nvSpPr>
        <p:spPr>
          <a:xfrm>
            <a:off x="4384039" y="365125"/>
            <a:ext cx="7164493" cy="1325563"/>
          </a:xfrm>
        </p:spPr>
        <p:txBody>
          <a:bodyPr>
            <a:normAutofit/>
          </a:bodyPr>
          <a:lstStyle/>
          <a:p>
            <a:r>
              <a:rPr lang="es-ES" sz="5400" dirty="0">
                <a:latin typeface="Mongolian Baiti" panose="03000500000000000000" pitchFamily="66" charset="0"/>
                <a:cs typeface="Mongolian Baiti" panose="03000500000000000000" pitchFamily="66" charset="0"/>
              </a:rPr>
              <a:t>Mantenimiento:</a:t>
            </a:r>
          </a:p>
        </p:txBody>
      </p:sp>
      <p:sp>
        <p:nvSpPr>
          <p:cNvPr id="3" name="Marcador de contenido 2">
            <a:extLst>
              <a:ext uri="{FF2B5EF4-FFF2-40B4-BE49-F238E27FC236}">
                <a16:creationId xmlns:a16="http://schemas.microsoft.com/office/drawing/2014/main" id="{1181FEA7-098A-4DE1-9E13-468C5C01CB6B}"/>
              </a:ext>
            </a:extLst>
          </p:cNvPr>
          <p:cNvSpPr>
            <a:spLocks noGrp="1"/>
          </p:cNvSpPr>
          <p:nvPr>
            <p:ph idx="1"/>
          </p:nvPr>
        </p:nvSpPr>
        <p:spPr>
          <a:xfrm>
            <a:off x="4393362" y="1690688"/>
            <a:ext cx="7161017" cy="4154361"/>
          </a:xfrm>
        </p:spPr>
        <p:txBody>
          <a:bodyPr>
            <a:normAutofit/>
          </a:bodyPr>
          <a:lstStyle/>
          <a:p>
            <a:r>
              <a:rPr lang="es-ES" sz="2000" dirty="0">
                <a:latin typeface="Mongolian Baiti" panose="03000500000000000000" pitchFamily="66" charset="0"/>
                <a:cs typeface="Mongolian Baiti" panose="03000500000000000000" pitchFamily="66" charset="0"/>
              </a:rPr>
              <a:t>Cuando vayamos a usar la impresora 3D debemos retirar cualquier residuo de su interior y limpiar el polvo que quede en el exterior de la impresora 3D, tenemos que revisar las varillas lisas y el movimiento de los ejes y comprobar que todo vaya correctamente, estas 3 acciones de mantenimiento deben realizarse cada día que se use la impresora 3D.</a:t>
            </a:r>
          </a:p>
          <a:p>
            <a:r>
              <a:rPr lang="es-ES" sz="2000" dirty="0">
                <a:latin typeface="Mongolian Baiti" panose="03000500000000000000" pitchFamily="66" charset="0"/>
                <a:cs typeface="Mongolian Baiti" panose="03000500000000000000" pitchFamily="66" charset="0"/>
              </a:rPr>
              <a:t>Debemos de calibrar la impresora 3D, limpiarla con un trapo de microfibra las varillas, lubricar con aceite de maquina de coser los rodamientos y las varillas.</a:t>
            </a:r>
          </a:p>
          <a:p>
            <a:r>
              <a:rPr lang="es-ES" sz="2000" dirty="0">
                <a:latin typeface="Mongolian Baiti" panose="03000500000000000000" pitchFamily="66" charset="0"/>
                <a:cs typeface="Mongolian Baiti" panose="03000500000000000000" pitchFamily="66" charset="0"/>
              </a:rPr>
              <a:t>Revisar las roscas, tornillos y muelles, hacer copias de seguridad.</a:t>
            </a:r>
          </a:p>
          <a:p>
            <a:pPr marL="0" indent="0">
              <a:buNone/>
            </a:pPr>
            <a:endParaRPr lang="es-ES" sz="2000" dirty="0">
              <a:latin typeface="Mongolian Baiti" panose="03000500000000000000" pitchFamily="66" charset="0"/>
              <a:cs typeface="Mongolian Baiti" panose="03000500000000000000" pitchFamily="66" charset="0"/>
            </a:endParaRPr>
          </a:p>
          <a:p>
            <a:endParaRPr lang="es-ES" sz="2000" dirty="0"/>
          </a:p>
        </p:txBody>
      </p:sp>
      <p:pic>
        <p:nvPicPr>
          <p:cNvPr id="5" name="Imagen 4">
            <a:extLst>
              <a:ext uri="{FF2B5EF4-FFF2-40B4-BE49-F238E27FC236}">
                <a16:creationId xmlns:a16="http://schemas.microsoft.com/office/drawing/2014/main" id="{7DD94087-9EC9-4251-9D5A-7970746F1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87" y="1572127"/>
            <a:ext cx="1488329" cy="5165558"/>
          </a:xfrm>
          <a:prstGeom prst="rect">
            <a:avLst/>
          </a:prstGeom>
        </p:spPr>
      </p:pic>
    </p:spTree>
    <p:extLst>
      <p:ext uri="{BB962C8B-B14F-4D97-AF65-F5344CB8AC3E}">
        <p14:creationId xmlns:p14="http://schemas.microsoft.com/office/powerpoint/2010/main" val="1758620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3E1657C-9F2F-42F7-AE6F-2D82F37232C7}"/>
              </a:ext>
            </a:extLst>
          </p:cNvPr>
          <p:cNvSpPr>
            <a:spLocks noGrp="1"/>
          </p:cNvSpPr>
          <p:nvPr>
            <p:ph type="title"/>
          </p:nvPr>
        </p:nvSpPr>
        <p:spPr>
          <a:xfrm>
            <a:off x="1179226" y="826680"/>
            <a:ext cx="9833548" cy="1325563"/>
          </a:xfrm>
        </p:spPr>
        <p:txBody>
          <a:bodyPr>
            <a:normAutofit/>
          </a:bodyPr>
          <a:lstStyle/>
          <a:p>
            <a:pPr algn="ctr"/>
            <a:r>
              <a:rPr lang="es-ES" sz="4000" dirty="0">
                <a:solidFill>
                  <a:srgbClr val="FFFFFF"/>
                </a:solidFill>
                <a:latin typeface="Mongolian Baiti" panose="03000500000000000000" pitchFamily="66" charset="0"/>
                <a:cs typeface="Mongolian Baiti" panose="03000500000000000000" pitchFamily="66" charset="0"/>
              </a:rPr>
              <a:t>Tipos, software con el que se use:</a:t>
            </a:r>
          </a:p>
        </p:txBody>
      </p:sp>
      <p:sp>
        <p:nvSpPr>
          <p:cNvPr id="3" name="Marcador de contenido 2">
            <a:extLst>
              <a:ext uri="{FF2B5EF4-FFF2-40B4-BE49-F238E27FC236}">
                <a16:creationId xmlns:a16="http://schemas.microsoft.com/office/drawing/2014/main" id="{04BDC38A-20D7-4271-9386-4AAC3A187B69}"/>
              </a:ext>
            </a:extLst>
          </p:cNvPr>
          <p:cNvSpPr>
            <a:spLocks noGrp="1"/>
          </p:cNvSpPr>
          <p:nvPr>
            <p:ph idx="1"/>
          </p:nvPr>
        </p:nvSpPr>
        <p:spPr>
          <a:xfrm>
            <a:off x="1179226" y="3092970"/>
            <a:ext cx="9833548" cy="3765030"/>
          </a:xfrm>
        </p:spPr>
        <p:txBody>
          <a:bodyPr>
            <a:normAutofit/>
          </a:bodyPr>
          <a:lstStyle/>
          <a:p>
            <a:r>
              <a:rPr lang="es-ES" sz="2000" dirty="0">
                <a:latin typeface="Mongolian Baiti" panose="03000500000000000000" pitchFamily="66" charset="0"/>
                <a:cs typeface="Mongolian Baiti" panose="03000500000000000000" pitchFamily="66" charset="0"/>
              </a:rPr>
              <a:t>Para poder realizar el diseño que se desee imprimir 3D se requiere de algún software. Muchos de los programas soy muy sencillos de utilizar, las interfaces son muy intuitivas, muchos de los programas tienen herramientas especiales para el diseño 3D.</a:t>
            </a:r>
          </a:p>
          <a:p>
            <a:r>
              <a:rPr lang="es-ES" sz="2000" dirty="0">
                <a:latin typeface="Mongolian Baiti" panose="03000500000000000000" pitchFamily="66" charset="0"/>
                <a:cs typeface="Mongolian Baiti" panose="03000500000000000000" pitchFamily="66" charset="0"/>
              </a:rPr>
              <a:t>Tenemos algunos programas de corte, esos programas suelen ser compatibles con todos los sistemas operativos, algunos de estos softwares son el CURA, 3DPRINTEROS.</a:t>
            </a:r>
          </a:p>
          <a:p>
            <a:r>
              <a:rPr lang="es-ES" sz="2000" dirty="0">
                <a:latin typeface="Mongolian Baiti" panose="03000500000000000000" pitchFamily="66" charset="0"/>
                <a:cs typeface="Mongolian Baiti" panose="03000500000000000000" pitchFamily="66" charset="0"/>
              </a:rPr>
              <a:t>Editores de archivos y reparación de los mismo para impresoras 3D como; </a:t>
            </a:r>
            <a:r>
              <a:rPr lang="es-ES" sz="2000" dirty="0" err="1">
                <a:latin typeface="Mongolian Baiti" panose="03000500000000000000" pitchFamily="66" charset="0"/>
                <a:cs typeface="Mongolian Baiti" panose="03000500000000000000" pitchFamily="66" charset="0"/>
              </a:rPr>
              <a:t>MeshLab</a:t>
            </a:r>
            <a:r>
              <a:rPr lang="es-ES" sz="2000" dirty="0">
                <a:latin typeface="Mongolian Baiti" panose="03000500000000000000" pitchFamily="66" charset="0"/>
                <a:cs typeface="Mongolian Baiti" panose="03000500000000000000" pitchFamily="66" charset="0"/>
              </a:rPr>
              <a:t>, </a:t>
            </a:r>
            <a:r>
              <a:rPr lang="es-ES" sz="2000" dirty="0" err="1">
                <a:latin typeface="Mongolian Baiti" panose="03000500000000000000" pitchFamily="66" charset="0"/>
                <a:cs typeface="Mongolian Baiti" panose="03000500000000000000" pitchFamily="66" charset="0"/>
              </a:rPr>
              <a:t>Meshmixter</a:t>
            </a:r>
            <a:r>
              <a:rPr lang="es-ES" sz="2000" dirty="0">
                <a:latin typeface="Mongolian Baiti" panose="03000500000000000000" pitchFamily="66" charset="0"/>
                <a:cs typeface="Mongolian Baiti" panose="03000500000000000000" pitchFamily="66" charset="0"/>
              </a:rPr>
              <a:t>, </a:t>
            </a:r>
            <a:r>
              <a:rPr lang="es-ES" sz="2000" dirty="0" err="1">
                <a:latin typeface="Mongolian Baiti" panose="03000500000000000000" pitchFamily="66" charset="0"/>
                <a:cs typeface="Mongolian Baiti" panose="03000500000000000000" pitchFamily="66" charset="0"/>
              </a:rPr>
              <a:t>Netfabb</a:t>
            </a:r>
            <a:r>
              <a:rPr lang="es-ES" sz="2000" dirty="0">
                <a:latin typeface="Mongolian Baiti" panose="03000500000000000000" pitchFamily="66" charset="0"/>
                <a:cs typeface="Mongolian Baiti" panose="03000500000000000000" pitchFamily="66" charset="0"/>
              </a:rPr>
              <a:t>, etc.</a:t>
            </a:r>
          </a:p>
          <a:p>
            <a:r>
              <a:rPr lang="es-ES" sz="2000" dirty="0">
                <a:latin typeface="Mongolian Baiti" panose="03000500000000000000" pitchFamily="66" charset="0"/>
                <a:cs typeface="Mongolian Baiti" panose="03000500000000000000" pitchFamily="66" charset="0"/>
              </a:rPr>
              <a:t>Tenemos luego otro tipo de softwares como el de diseño, este se suele utilizar para díselas piezas u objetos en tres dimensiones. Por ejemplo, algunos de estos programas son </a:t>
            </a:r>
            <a:r>
              <a:rPr lang="es-ES" sz="2000" dirty="0" err="1">
                <a:latin typeface="Mongolian Baiti" panose="03000500000000000000" pitchFamily="66" charset="0"/>
                <a:cs typeface="Mongolian Baiti" panose="03000500000000000000" pitchFamily="66" charset="0"/>
              </a:rPr>
              <a:t>Blender</a:t>
            </a:r>
            <a:r>
              <a:rPr lang="es-ES" sz="2000" dirty="0">
                <a:latin typeface="Mongolian Baiti" panose="03000500000000000000" pitchFamily="66" charset="0"/>
                <a:cs typeface="Mongolian Baiti" panose="03000500000000000000" pitchFamily="66" charset="0"/>
              </a:rPr>
              <a:t>, 3D </a:t>
            </a:r>
            <a:r>
              <a:rPr lang="es-ES" sz="2000" dirty="0" err="1">
                <a:latin typeface="Mongolian Baiti" panose="03000500000000000000" pitchFamily="66" charset="0"/>
                <a:cs typeface="Mongolian Baiti" panose="03000500000000000000" pitchFamily="66" charset="0"/>
              </a:rPr>
              <a:t>bluider</a:t>
            </a:r>
            <a:r>
              <a:rPr lang="es-ES" sz="2000" dirty="0">
                <a:latin typeface="Mongolian Baiti" panose="03000500000000000000" pitchFamily="66" charset="0"/>
                <a:cs typeface="Mongolian Baiti" panose="03000500000000000000" pitchFamily="66" charset="0"/>
              </a:rPr>
              <a:t>, </a:t>
            </a:r>
            <a:r>
              <a:rPr lang="es-ES" sz="2000" dirty="0" err="1">
                <a:latin typeface="Mongolian Baiti" panose="03000500000000000000" pitchFamily="66" charset="0"/>
                <a:cs typeface="Mongolian Baiti" panose="03000500000000000000" pitchFamily="66" charset="0"/>
              </a:rPr>
              <a:t>Fusion</a:t>
            </a:r>
            <a:r>
              <a:rPr lang="es-ES" sz="2000" dirty="0">
                <a:latin typeface="Mongolian Baiti" panose="03000500000000000000" pitchFamily="66" charset="0"/>
                <a:cs typeface="Mongolian Baiti" panose="03000500000000000000" pitchFamily="66" charset="0"/>
              </a:rPr>
              <a:t> 360, etc.</a:t>
            </a:r>
          </a:p>
          <a:p>
            <a:endParaRPr lang="es-ES" dirty="0"/>
          </a:p>
          <a:p>
            <a:endParaRPr lang="es-ES" sz="20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44281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784</Words>
  <Application>Microsoft Office PowerPoint</Application>
  <PresentationFormat>Panorámica</PresentationFormat>
  <Paragraphs>45</Paragraphs>
  <Slides>11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Mongolian Baiti</vt:lpstr>
      <vt:lpstr>Times New Roman</vt:lpstr>
      <vt:lpstr>Tema de Office</vt:lpstr>
      <vt:lpstr>Presentación de PowerPoint</vt:lpstr>
      <vt:lpstr>Índice:</vt:lpstr>
      <vt:lpstr>Impresora 3D:</vt:lpstr>
      <vt:lpstr>Uso de la impresora 3D:</vt:lpstr>
      <vt:lpstr>Partes de la impresora 3D: </vt:lpstr>
      <vt:lpstr>Partes de la impresora 3d:</vt:lpstr>
      <vt:lpstr>Formas de conexión:</vt:lpstr>
      <vt:lpstr>Mantenimiento:</vt:lpstr>
      <vt:lpstr>Tipos, software con el que se use:</vt:lpstr>
      <vt:lpstr>Creaciones interesantes: </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aaroncanameromochales@gmail.com</dc:creator>
  <cp:lastModifiedBy>Aarón Cañamero</cp:lastModifiedBy>
  <cp:revision>24</cp:revision>
  <dcterms:created xsi:type="dcterms:W3CDTF">2019-12-06T21:52:34Z</dcterms:created>
  <dcterms:modified xsi:type="dcterms:W3CDTF">2020-01-16T11:35:18Z</dcterms:modified>
</cp:coreProperties>
</file>