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5" d="100"/>
          <a:sy n="65" d="100"/>
        </p:scale>
        <p:origin x="66" y="2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10/22/2020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460535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457399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3319729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10/22/2020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82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10/22/2020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976697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10/22/2020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3841201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10/22/2020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7092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10/22/2020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935738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10/22/2020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909785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10/22/2020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1382505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10/22/2020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69153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10/22/2020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2585465075"/>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78" r:id="rId5"/>
    <p:sldLayoutId id="2147483684" r:id="rId6"/>
    <p:sldLayoutId id="2147483685"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youtube.com/watch?v=xO8xv6dtWO4" TargetMode="External"/><Relationship Id="rId2" Type="http://schemas.openxmlformats.org/officeDocument/2006/relationships/hyperlink" Target="https://www.youtube.com/watch?v=tAivP2xzr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es.wikipedia.org/wiki/Experimento_de_Asch" TargetMode="External"/><Relationship Id="rId7" Type="http://schemas.openxmlformats.org/officeDocument/2006/relationships/hyperlink" Target="https://explorable.com/es/el-experimento-de-asch" TargetMode="External"/><Relationship Id="rId2" Type="http://schemas.openxmlformats.org/officeDocument/2006/relationships/hyperlink" Target="https://neuro-class.com/el-experimento-de-asch-influencia-y-conformidad/" TargetMode="External"/><Relationship Id="rId1" Type="http://schemas.openxmlformats.org/officeDocument/2006/relationships/slideLayout" Target="../slideLayouts/slideLayout2.xml"/><Relationship Id="rId6" Type="http://schemas.openxmlformats.org/officeDocument/2006/relationships/hyperlink" Target="https://www.guillemrecolons.com/conformidad-social/" TargetMode="External"/><Relationship Id="rId5" Type="http://schemas.openxmlformats.org/officeDocument/2006/relationships/hyperlink" Target="https://neuro-class.com/oliver-sacks-que-revelan-las-alucinaciones-2/" TargetMode="External"/><Relationship Id="rId4" Type="http://schemas.openxmlformats.org/officeDocument/2006/relationships/hyperlink" Target="https://www.albertosoler.es/el-experimento-de-solomon-asch-sobre-la-conformidad-eres-influenciable-por-los-dema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f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 name="Picture 3">
            <a:extLst>
              <a:ext uri="{FF2B5EF4-FFF2-40B4-BE49-F238E27FC236}">
                <a16:creationId xmlns:a16="http://schemas.microsoft.com/office/drawing/2014/main" id="{818DA444-49B9-45E8-8CE6-0CF73FB5A3A4}"/>
              </a:ext>
            </a:extLst>
          </p:cNvPr>
          <p:cNvPicPr>
            <a:picLocks noChangeAspect="1"/>
          </p:cNvPicPr>
          <p:nvPr/>
        </p:nvPicPr>
        <p:blipFill rotWithShape="1">
          <a:blip r:embed="rId2"/>
          <a:srcRect t="19249" b="30980"/>
          <a:stretch/>
        </p:blipFill>
        <p:spPr>
          <a:xfrm>
            <a:off x="-1" y="10"/>
            <a:ext cx="12192000" cy="4551026"/>
          </a:xfrm>
          <a:prstGeom prst="rect">
            <a:avLst/>
          </a:prstGeom>
        </p:spPr>
      </p:pic>
      <p:sp>
        <p:nvSpPr>
          <p:cNvPr id="18" name="Rectangle 8">
            <a:extLst>
              <a:ext uri="{FF2B5EF4-FFF2-40B4-BE49-F238E27FC236}">
                <a16:creationId xmlns:a16="http://schemas.microsoft.com/office/drawing/2014/main" id="{2644B391-9BFE-445C-A9EC-F544BB85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30074"/>
            <a:ext cx="12192000" cy="2327925"/>
          </a:xfrm>
          <a:prstGeom prst="rect">
            <a:avLst/>
          </a:prstGeom>
          <a:solidFill>
            <a:schemeClr val="bg1">
              <a:lumMod val="75000"/>
              <a:lumOff val="25000"/>
            </a:schemeClr>
          </a:solidFill>
          <a:ln w="6350" cap="sq" cmpd="sng" algn="ctr">
            <a:noFill/>
            <a:prstDash val="solid"/>
            <a:miter lim="800000"/>
          </a:ln>
          <a:effectLst/>
        </p:spPr>
      </p:sp>
      <p:sp>
        <p:nvSpPr>
          <p:cNvPr id="19" name="Rectangle 10">
            <a:extLst>
              <a:ext uri="{FF2B5EF4-FFF2-40B4-BE49-F238E27FC236}">
                <a16:creationId xmlns:a16="http://schemas.microsoft.com/office/drawing/2014/main" id="{80F26E69-87D9-4655-AE7B-280A87AA3C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6116" y="4692768"/>
            <a:ext cx="11859768" cy="2002536"/>
          </a:xfrm>
          <a:prstGeom prst="rect">
            <a:avLst/>
          </a:prstGeom>
          <a:noFill/>
          <a:ln w="6350" cap="sq" cmpd="sng" algn="ctr">
            <a:solidFill>
              <a:schemeClr val="tx1"/>
            </a:solidFill>
            <a:prstDash val="solid"/>
            <a:miter lim="800000"/>
          </a:ln>
          <a:effectLst>
            <a:softEdge rad="0"/>
          </a:effectLst>
        </p:spPr>
      </p:sp>
      <p:sp>
        <p:nvSpPr>
          <p:cNvPr id="2" name="Título 1">
            <a:extLst>
              <a:ext uri="{FF2B5EF4-FFF2-40B4-BE49-F238E27FC236}">
                <a16:creationId xmlns:a16="http://schemas.microsoft.com/office/drawing/2014/main" id="{17CDD68A-69C0-4C51-B872-27443C264AB1}"/>
              </a:ext>
            </a:extLst>
          </p:cNvPr>
          <p:cNvSpPr>
            <a:spLocks noGrp="1"/>
          </p:cNvSpPr>
          <p:nvPr>
            <p:ph type="ctrTitle"/>
          </p:nvPr>
        </p:nvSpPr>
        <p:spPr>
          <a:xfrm>
            <a:off x="372723" y="4956811"/>
            <a:ext cx="11439414" cy="897439"/>
          </a:xfrm>
        </p:spPr>
        <p:txBody>
          <a:bodyPr>
            <a:normAutofit/>
          </a:bodyPr>
          <a:lstStyle/>
          <a:p>
            <a:r>
              <a:rPr lang="es-ES" sz="4400">
                <a:solidFill>
                  <a:schemeClr val="tx1"/>
                </a:solidFill>
              </a:rPr>
              <a:t>El experimento de ASCH</a:t>
            </a:r>
            <a:endParaRPr lang="es-ES" sz="4400" dirty="0">
              <a:solidFill>
                <a:schemeClr val="tx1"/>
              </a:solidFill>
            </a:endParaRPr>
          </a:p>
        </p:txBody>
      </p:sp>
      <p:sp>
        <p:nvSpPr>
          <p:cNvPr id="3" name="Subtítulo 2">
            <a:extLst>
              <a:ext uri="{FF2B5EF4-FFF2-40B4-BE49-F238E27FC236}">
                <a16:creationId xmlns:a16="http://schemas.microsoft.com/office/drawing/2014/main" id="{B0D463DF-E6C2-498F-9F7E-A08C20595C14}"/>
              </a:ext>
            </a:extLst>
          </p:cNvPr>
          <p:cNvSpPr>
            <a:spLocks noGrp="1"/>
          </p:cNvSpPr>
          <p:nvPr>
            <p:ph type="subTitle" idx="1"/>
          </p:nvPr>
        </p:nvSpPr>
        <p:spPr>
          <a:xfrm>
            <a:off x="764275" y="5783001"/>
            <a:ext cx="10656310" cy="425961"/>
          </a:xfrm>
        </p:spPr>
        <p:txBody>
          <a:bodyPr>
            <a:normAutofit/>
          </a:bodyPr>
          <a:lstStyle/>
          <a:p>
            <a:r>
              <a:rPr lang="es-ES" dirty="0">
                <a:solidFill>
                  <a:schemeClr val="tx1"/>
                </a:solidFill>
              </a:rPr>
              <a:t>Aarón Cañamero Mochales – 2GMAºObelix – 15/10/2020 – Las Naves Salesianos</a:t>
            </a:r>
          </a:p>
        </p:txBody>
      </p:sp>
    </p:spTree>
    <p:extLst>
      <p:ext uri="{BB962C8B-B14F-4D97-AF65-F5344CB8AC3E}">
        <p14:creationId xmlns:p14="http://schemas.microsoft.com/office/powerpoint/2010/main" val="343404916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003F8A-D206-4F5C-80A9-BC8F301FF890}"/>
              </a:ext>
            </a:extLst>
          </p:cNvPr>
          <p:cNvSpPr>
            <a:spLocks noGrp="1"/>
          </p:cNvSpPr>
          <p:nvPr>
            <p:ph type="title"/>
          </p:nvPr>
        </p:nvSpPr>
        <p:spPr/>
        <p:txBody>
          <a:bodyPr/>
          <a:lstStyle/>
          <a:p>
            <a:r>
              <a:rPr lang="es-ES" dirty="0"/>
              <a:t>El poder de la masa en la disonancia </a:t>
            </a:r>
          </a:p>
        </p:txBody>
      </p:sp>
      <p:sp>
        <p:nvSpPr>
          <p:cNvPr id="3" name="Marcador de contenido 2">
            <a:extLst>
              <a:ext uri="{FF2B5EF4-FFF2-40B4-BE49-F238E27FC236}">
                <a16:creationId xmlns:a16="http://schemas.microsoft.com/office/drawing/2014/main" id="{51D474A7-ACA8-464D-A17F-FC5FE329B4A6}"/>
              </a:ext>
            </a:extLst>
          </p:cNvPr>
          <p:cNvSpPr>
            <a:spLocks noGrp="1"/>
          </p:cNvSpPr>
          <p:nvPr>
            <p:ph idx="1"/>
          </p:nvPr>
        </p:nvSpPr>
        <p:spPr/>
        <p:txBody>
          <a:bodyPr/>
          <a:lstStyle/>
          <a:p>
            <a:pPr algn="just"/>
            <a:r>
              <a:rPr lang="es-ES" i="0" dirty="0">
                <a:solidFill>
                  <a:srgbClr val="000000"/>
                </a:solidFill>
                <a:effectLst/>
              </a:rPr>
              <a:t>La disonancia cognitiva es un padecimiento que se genera cuando los sujetos van en contra de sus principios. Los experimentadores se dieron cuenta de que los resultados variaban significativamente según la circunstancia. Así entonces, la variación mencionada dejó las siguientes conclusiones:</a:t>
            </a:r>
            <a:endParaRPr lang="es-ES" i="0" dirty="0">
              <a:solidFill>
                <a:srgbClr val="7A7A7A"/>
              </a:solidFill>
              <a:effectLst/>
            </a:endParaRPr>
          </a:p>
          <a:p>
            <a:pPr algn="just">
              <a:buFont typeface="Arial" panose="020B0604020202020204" pitchFamily="34" charset="0"/>
              <a:buChar char="•"/>
            </a:pPr>
            <a:r>
              <a:rPr lang="es-ES" i="0" dirty="0">
                <a:solidFill>
                  <a:srgbClr val="000000"/>
                </a:solidFill>
                <a:effectLst/>
              </a:rPr>
              <a:t>Cuando un sujeto se encuentra solo frente a un grupo alineado bajo la misma premisa, tiene más posibilidades de adherirse a la respuesta del grupo, a pesar de ser evidentemente errónea.</a:t>
            </a:r>
            <a:endParaRPr lang="es-ES" i="0" dirty="0">
              <a:solidFill>
                <a:srgbClr val="7A7A7A"/>
              </a:solidFill>
              <a:effectLst/>
            </a:endParaRPr>
          </a:p>
          <a:p>
            <a:pPr algn="just">
              <a:buFont typeface="Arial" panose="020B0604020202020204" pitchFamily="34" charset="0"/>
              <a:buChar char="•"/>
            </a:pPr>
            <a:r>
              <a:rPr lang="es-ES" i="0" dirty="0">
                <a:solidFill>
                  <a:srgbClr val="000000"/>
                </a:solidFill>
                <a:effectLst/>
              </a:rPr>
              <a:t>Cuando dentro del grupo de cómplices hay un sujeto que dice la respuesta correcta, el sujeto focal encuentra la confianza de decir lo que realmente piensa. Esto sugiere que el efecto de disonancia prevalece cuando existe una unanimidad de juicio.</a:t>
            </a:r>
            <a:endParaRPr lang="es-ES" i="0" dirty="0">
              <a:solidFill>
                <a:srgbClr val="7A7A7A"/>
              </a:solidFill>
              <a:effectLst/>
            </a:endParaRPr>
          </a:p>
          <a:p>
            <a:pPr lvl="1"/>
            <a:endParaRPr lang="es-ES" dirty="0"/>
          </a:p>
        </p:txBody>
      </p:sp>
    </p:spTree>
    <p:extLst>
      <p:ext uri="{BB962C8B-B14F-4D97-AF65-F5344CB8AC3E}">
        <p14:creationId xmlns:p14="http://schemas.microsoft.com/office/powerpoint/2010/main" val="2665034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EEDF41C-79CD-4983-AE0F-43E4062E3E22}"/>
              </a:ext>
            </a:extLst>
          </p:cNvPr>
          <p:cNvSpPr>
            <a:spLocks noGrp="1"/>
          </p:cNvSpPr>
          <p:nvPr>
            <p:ph type="title"/>
          </p:nvPr>
        </p:nvSpPr>
        <p:spPr/>
        <p:txBody>
          <a:bodyPr/>
          <a:lstStyle/>
          <a:p>
            <a:r>
              <a:rPr lang="es-ES" dirty="0"/>
              <a:t>Video</a:t>
            </a:r>
          </a:p>
        </p:txBody>
      </p:sp>
      <p:sp>
        <p:nvSpPr>
          <p:cNvPr id="3" name="Marcador de contenido 2">
            <a:extLst>
              <a:ext uri="{FF2B5EF4-FFF2-40B4-BE49-F238E27FC236}">
                <a16:creationId xmlns:a16="http://schemas.microsoft.com/office/drawing/2014/main" id="{072EFE6F-C4F1-4CDF-95CC-7A06C907337F}"/>
              </a:ext>
            </a:extLst>
          </p:cNvPr>
          <p:cNvSpPr>
            <a:spLocks noGrp="1"/>
          </p:cNvSpPr>
          <p:nvPr>
            <p:ph idx="1"/>
          </p:nvPr>
        </p:nvSpPr>
        <p:spPr/>
        <p:txBody>
          <a:bodyPr/>
          <a:lstStyle/>
          <a:p>
            <a:r>
              <a:rPr lang="es-ES" dirty="0">
                <a:hlinkClick r:id="rId2"/>
              </a:rPr>
              <a:t>https://www.youtube.com/watch?v=tAivP2xzrng</a:t>
            </a:r>
            <a:endParaRPr lang="es-ES" dirty="0"/>
          </a:p>
          <a:p>
            <a:r>
              <a:rPr lang="es-ES" dirty="0">
                <a:hlinkClick r:id="rId3"/>
              </a:rPr>
              <a:t>https://www.youtube.com/watch?v=xO8xv6dtWO4</a:t>
            </a:r>
            <a:endParaRPr lang="es-ES" dirty="0"/>
          </a:p>
          <a:p>
            <a:endParaRPr lang="es-ES" dirty="0"/>
          </a:p>
        </p:txBody>
      </p:sp>
    </p:spTree>
    <p:extLst>
      <p:ext uri="{BB962C8B-B14F-4D97-AF65-F5344CB8AC3E}">
        <p14:creationId xmlns:p14="http://schemas.microsoft.com/office/powerpoint/2010/main" val="2531677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D41C91-9710-4E0E-A0AA-880D985F00C7}"/>
              </a:ext>
            </a:extLst>
          </p:cNvPr>
          <p:cNvSpPr>
            <a:spLocks noGrp="1"/>
          </p:cNvSpPr>
          <p:nvPr>
            <p:ph type="title"/>
          </p:nvPr>
        </p:nvSpPr>
        <p:spPr/>
        <p:txBody>
          <a:bodyPr/>
          <a:lstStyle/>
          <a:p>
            <a:r>
              <a:rPr lang="es-ES" dirty="0"/>
              <a:t>Bibliografía</a:t>
            </a:r>
          </a:p>
        </p:txBody>
      </p:sp>
      <p:sp>
        <p:nvSpPr>
          <p:cNvPr id="3" name="Marcador de contenido 2">
            <a:extLst>
              <a:ext uri="{FF2B5EF4-FFF2-40B4-BE49-F238E27FC236}">
                <a16:creationId xmlns:a16="http://schemas.microsoft.com/office/drawing/2014/main" id="{D26E90A6-4E5E-4B9B-98F0-8EE2928D194C}"/>
              </a:ext>
            </a:extLst>
          </p:cNvPr>
          <p:cNvSpPr>
            <a:spLocks noGrp="1"/>
          </p:cNvSpPr>
          <p:nvPr>
            <p:ph idx="1"/>
          </p:nvPr>
        </p:nvSpPr>
        <p:spPr/>
        <p:txBody>
          <a:bodyPr/>
          <a:lstStyle/>
          <a:p>
            <a:pPr>
              <a:lnSpc>
                <a:spcPct val="107000"/>
              </a:lnSpc>
              <a:spcAft>
                <a:spcPts val="800"/>
              </a:spcAft>
            </a:pP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2"/>
              </a:rPr>
              <a:t>https://neuro-class.com/el-experimento-de-asch-influencia-y-conformidad/</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3"/>
              </a:rPr>
              <a:t>https://es.wikipedia.org/wiki/Experimento_de_Asch</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4"/>
              </a:rPr>
              <a:t>https://www.albertosoler.es/el-experimento-de-solomon-asch-sobre-la-conformidad-eres-influenciable-por-los-demas/</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5"/>
              </a:rPr>
              <a:t>https://neuro-class.com/oliver-sacks-que-revelan-las-alucinaciones-2/</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dirty="0">
                <a:solidFill>
                  <a:srgbClr val="7A7A7A"/>
                </a:solidFill>
                <a:effectLst/>
                <a:latin typeface="Cambria" panose="02040503050406030204" pitchFamily="18" charset="0"/>
                <a:ea typeface="Times New Roman" panose="02020603050405020304" pitchFamily="18" charset="0"/>
                <a:cs typeface="Times New Roman" panose="02020603050405020304" pitchFamily="18" charset="0"/>
              </a:rPr>
              <a:t> </a:t>
            </a: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6"/>
              </a:rPr>
              <a:t>https://www.guillemrecolons.com/conformidad-social/</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ES" sz="1800" u="sng" dirty="0">
                <a:solidFill>
                  <a:srgbClr val="000000"/>
                </a:solidFill>
                <a:effectLst/>
                <a:latin typeface="Cambria" panose="02040503050406030204" pitchFamily="18" charset="0"/>
                <a:ea typeface="Times New Roman" panose="02020603050405020304" pitchFamily="18" charset="0"/>
                <a:cs typeface="Times New Roman" panose="02020603050405020304" pitchFamily="18" charset="0"/>
                <a:hlinkClick r:id="rId7"/>
              </a:rPr>
              <a:t>https://explorable.com/es/el-experimento-de-asch</a:t>
            </a: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308209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F9A7E6-9784-47E8-8A9A-628DC56AE80E}"/>
              </a:ext>
            </a:extLst>
          </p:cNvPr>
          <p:cNvSpPr>
            <a:spLocks noGrp="1"/>
          </p:cNvSpPr>
          <p:nvPr>
            <p:ph type="title"/>
          </p:nvPr>
        </p:nvSpPr>
        <p:spPr/>
        <p:txBody>
          <a:bodyPr/>
          <a:lstStyle/>
          <a:p>
            <a:r>
              <a:rPr lang="es-ES" dirty="0">
                <a:ea typeface="Cambria" panose="02040503050406030204" pitchFamily="18" charset="0"/>
              </a:rPr>
              <a:t>Índice:</a:t>
            </a:r>
          </a:p>
        </p:txBody>
      </p:sp>
      <p:sp>
        <p:nvSpPr>
          <p:cNvPr id="3" name="Marcador de contenido 2">
            <a:extLst>
              <a:ext uri="{FF2B5EF4-FFF2-40B4-BE49-F238E27FC236}">
                <a16:creationId xmlns:a16="http://schemas.microsoft.com/office/drawing/2014/main" id="{8A282FA6-3D6E-4FF1-84E6-A5891AF1FF01}"/>
              </a:ext>
            </a:extLst>
          </p:cNvPr>
          <p:cNvSpPr>
            <a:spLocks noGrp="1"/>
          </p:cNvSpPr>
          <p:nvPr>
            <p:ph idx="1"/>
          </p:nvPr>
        </p:nvSpPr>
        <p:spPr/>
        <p:txBody>
          <a:bodyPr/>
          <a:lstStyle/>
          <a:p>
            <a:r>
              <a:rPr lang="es-ES" dirty="0">
                <a:ea typeface="Cambria" panose="02040503050406030204" pitchFamily="18" charset="0"/>
              </a:rPr>
              <a:t>Biografía de Solomon ASCH.</a:t>
            </a:r>
          </a:p>
          <a:p>
            <a:r>
              <a:rPr lang="es-ES" dirty="0">
                <a:ea typeface="Cambria" panose="02040503050406030204" pitchFamily="18" charset="0"/>
              </a:rPr>
              <a:t>¿Qué es el experimento de conformidad?</a:t>
            </a:r>
          </a:p>
          <a:p>
            <a:r>
              <a:rPr lang="es-ES" dirty="0">
                <a:ea typeface="Cambria" panose="02040503050406030204" pitchFamily="18" charset="0"/>
              </a:rPr>
              <a:t>Explicación del procedimiento.</a:t>
            </a:r>
          </a:p>
          <a:p>
            <a:r>
              <a:rPr lang="es-ES" dirty="0">
                <a:ea typeface="Cambria" panose="02040503050406030204" pitchFamily="18" charset="0"/>
              </a:rPr>
              <a:t>Resultado.</a:t>
            </a:r>
          </a:p>
          <a:p>
            <a:r>
              <a:rPr lang="es-ES" dirty="0" smtClean="0">
                <a:ea typeface="Cambria" panose="02040503050406030204" pitchFamily="18" charset="0"/>
              </a:rPr>
              <a:t>Por qué </a:t>
            </a:r>
            <a:r>
              <a:rPr lang="es-ES" dirty="0">
                <a:ea typeface="Cambria" panose="02040503050406030204" pitchFamily="18" charset="0"/>
              </a:rPr>
              <a:t>traicionar a la razón.</a:t>
            </a:r>
          </a:p>
          <a:p>
            <a:r>
              <a:rPr lang="es-ES" dirty="0">
                <a:ea typeface="Cambria" panose="02040503050406030204" pitchFamily="18" charset="0"/>
              </a:rPr>
              <a:t>¿Qué sucede cuando un sujeto esta acompañado?</a:t>
            </a:r>
          </a:p>
          <a:p>
            <a:r>
              <a:rPr lang="es-ES" dirty="0">
                <a:ea typeface="Cambria" panose="02040503050406030204" pitchFamily="18" charset="0"/>
              </a:rPr>
              <a:t>El poder de la masa en la disonancia.</a:t>
            </a:r>
          </a:p>
          <a:p>
            <a:r>
              <a:rPr lang="es-ES" dirty="0">
                <a:ea typeface="Cambria" panose="02040503050406030204" pitchFamily="18" charset="0"/>
              </a:rPr>
              <a:t>Video.</a:t>
            </a:r>
          </a:p>
          <a:p>
            <a:r>
              <a:rPr lang="es-ES" dirty="0">
                <a:ea typeface="Cambria" panose="02040503050406030204" pitchFamily="18" charset="0"/>
              </a:rPr>
              <a:t>Bibliografía.</a:t>
            </a:r>
          </a:p>
        </p:txBody>
      </p:sp>
    </p:spTree>
    <p:extLst>
      <p:ext uri="{BB962C8B-B14F-4D97-AF65-F5344CB8AC3E}">
        <p14:creationId xmlns:p14="http://schemas.microsoft.com/office/powerpoint/2010/main" val="1814877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99122-5F74-4E46-9EA2-99E57E3A46D5}"/>
              </a:ext>
            </a:extLst>
          </p:cNvPr>
          <p:cNvSpPr>
            <a:spLocks noGrp="1"/>
          </p:cNvSpPr>
          <p:nvPr>
            <p:ph type="title"/>
          </p:nvPr>
        </p:nvSpPr>
        <p:spPr/>
        <p:txBody>
          <a:bodyPr/>
          <a:lstStyle/>
          <a:p>
            <a:r>
              <a:rPr lang="es-ES" dirty="0">
                <a:ea typeface="Cambria" panose="02040503050406030204" pitchFamily="18" charset="0"/>
              </a:rPr>
              <a:t>Solomon Asch</a:t>
            </a:r>
          </a:p>
        </p:txBody>
      </p:sp>
      <p:sp>
        <p:nvSpPr>
          <p:cNvPr id="3" name="Marcador de contenido 2">
            <a:extLst>
              <a:ext uri="{FF2B5EF4-FFF2-40B4-BE49-F238E27FC236}">
                <a16:creationId xmlns:a16="http://schemas.microsoft.com/office/drawing/2014/main" id="{6D10051A-1ABB-4CAB-A430-B285BFF4827E}"/>
              </a:ext>
            </a:extLst>
          </p:cNvPr>
          <p:cNvSpPr>
            <a:spLocks noGrp="1"/>
          </p:cNvSpPr>
          <p:nvPr>
            <p:ph idx="1"/>
          </p:nvPr>
        </p:nvSpPr>
        <p:spPr/>
        <p:txBody>
          <a:bodyPr/>
          <a:lstStyle/>
          <a:p>
            <a:pPr algn="just"/>
            <a:r>
              <a:rPr lang="es-ES" dirty="0"/>
              <a:t>Fue un psicólogo polaco-estadounidense mundialmente conocido y prestigioso debido a sus trabajos pioneros en psicología social.</a:t>
            </a:r>
          </a:p>
          <a:p>
            <a:pPr algn="just"/>
            <a:r>
              <a:rPr lang="es-ES" dirty="0"/>
              <a:t>Se volvió famoso en la década de 1950 debido a los experimentos que condujo sobre la conformidad, donde se demostró que la presión social sobre las personas puedo inducirlas voluntariamente al error.</a:t>
            </a:r>
          </a:p>
        </p:txBody>
      </p:sp>
      <p:pic>
        <p:nvPicPr>
          <p:cNvPr id="5" name="Imagen 4">
            <a:extLst>
              <a:ext uri="{FF2B5EF4-FFF2-40B4-BE49-F238E27FC236}">
                <a16:creationId xmlns:a16="http://schemas.microsoft.com/office/drawing/2014/main" id="{8F74FBB2-4DAC-4FF5-B311-1A7BDB4D0334}"/>
              </a:ext>
            </a:extLst>
          </p:cNvPr>
          <p:cNvPicPr>
            <a:picLocks noChangeAspect="1"/>
          </p:cNvPicPr>
          <p:nvPr/>
        </p:nvPicPr>
        <p:blipFill>
          <a:blip r:embed="rId2"/>
          <a:stretch>
            <a:fillRect/>
          </a:stretch>
        </p:blipFill>
        <p:spPr>
          <a:xfrm>
            <a:off x="9444205" y="3585464"/>
            <a:ext cx="1889389" cy="2456206"/>
          </a:xfrm>
          <a:prstGeom prst="rect">
            <a:avLst/>
          </a:prstGeom>
        </p:spPr>
      </p:pic>
    </p:spTree>
    <p:extLst>
      <p:ext uri="{BB962C8B-B14F-4D97-AF65-F5344CB8AC3E}">
        <p14:creationId xmlns:p14="http://schemas.microsoft.com/office/powerpoint/2010/main" val="15550251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E2985-63D6-4423-A63E-54FEEE8CBAF1}"/>
              </a:ext>
            </a:extLst>
          </p:cNvPr>
          <p:cNvSpPr>
            <a:spLocks noGrp="1"/>
          </p:cNvSpPr>
          <p:nvPr>
            <p:ph type="title"/>
          </p:nvPr>
        </p:nvSpPr>
        <p:spPr/>
        <p:txBody>
          <a:bodyPr/>
          <a:lstStyle/>
          <a:p>
            <a:r>
              <a:rPr lang="es-ES" dirty="0"/>
              <a:t>Experimento de ASCH</a:t>
            </a:r>
          </a:p>
        </p:txBody>
      </p:sp>
      <p:sp>
        <p:nvSpPr>
          <p:cNvPr id="3" name="Marcador de contenido 2">
            <a:extLst>
              <a:ext uri="{FF2B5EF4-FFF2-40B4-BE49-F238E27FC236}">
                <a16:creationId xmlns:a16="http://schemas.microsoft.com/office/drawing/2014/main" id="{03121CC3-A0B7-4EEB-87B8-9E25DEB37378}"/>
              </a:ext>
            </a:extLst>
          </p:cNvPr>
          <p:cNvSpPr>
            <a:spLocks noGrp="1"/>
          </p:cNvSpPr>
          <p:nvPr>
            <p:ph idx="1"/>
          </p:nvPr>
        </p:nvSpPr>
        <p:spPr/>
        <p:txBody>
          <a:bodyPr/>
          <a:lstStyle/>
          <a:p>
            <a:pPr algn="just"/>
            <a:r>
              <a:rPr lang="es-ES" dirty="0"/>
              <a:t>El experimento de Asch, fue un famoso experimento, diseñado para probar como la presión ejercida por compañeros, hasta hacer que un sujeto se conforme, influía en el  juicio y la individualidad de un sujeto de prueba.</a:t>
            </a:r>
          </a:p>
          <a:p>
            <a:pPr algn="just"/>
            <a:endParaRPr lang="es-ES" dirty="0"/>
          </a:p>
          <a:p>
            <a:pPr algn="just"/>
            <a:r>
              <a:rPr lang="es-ES" b="0" i="0" dirty="0">
                <a:solidFill>
                  <a:srgbClr val="000000"/>
                </a:solidFill>
                <a:effectLst/>
              </a:rPr>
              <a:t>¿Alguna vez dijiste estar de acuerdo con algo a pesar de saber que era mentira? ¿La razón fue ser aceptado o coincidir con las demás personas del grupo? Esto fue lo que Asch quiso comproba</a:t>
            </a:r>
            <a:r>
              <a:rPr lang="es-ES" dirty="0">
                <a:solidFill>
                  <a:srgbClr val="000000"/>
                </a:solidFill>
              </a:rPr>
              <a:t>r.</a:t>
            </a:r>
            <a:r>
              <a:rPr lang="es-ES" b="0" i="0" dirty="0">
                <a:solidFill>
                  <a:srgbClr val="000000"/>
                </a:solidFill>
                <a:effectLst/>
              </a:rPr>
              <a:t> </a:t>
            </a:r>
            <a:endParaRPr lang="es-ES" dirty="0"/>
          </a:p>
        </p:txBody>
      </p:sp>
      <p:pic>
        <p:nvPicPr>
          <p:cNvPr id="5" name="Imagen 4">
            <a:extLst>
              <a:ext uri="{FF2B5EF4-FFF2-40B4-BE49-F238E27FC236}">
                <a16:creationId xmlns:a16="http://schemas.microsoft.com/office/drawing/2014/main" id="{0A002706-A4F0-4204-896F-FCD662CE605F}"/>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897745" y="4234206"/>
            <a:ext cx="4680204" cy="1981200"/>
          </a:xfrm>
          <a:prstGeom prst="rect">
            <a:avLst/>
          </a:prstGeom>
        </p:spPr>
      </p:pic>
    </p:spTree>
    <p:extLst>
      <p:ext uri="{BB962C8B-B14F-4D97-AF65-F5344CB8AC3E}">
        <p14:creationId xmlns:p14="http://schemas.microsoft.com/office/powerpoint/2010/main" val="1719336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14C5EA-2F83-4B1B-8127-AA5E3C812D02}"/>
              </a:ext>
            </a:extLst>
          </p:cNvPr>
          <p:cNvSpPr>
            <a:spLocks noGrp="1"/>
          </p:cNvSpPr>
          <p:nvPr>
            <p:ph type="title"/>
          </p:nvPr>
        </p:nvSpPr>
        <p:spPr/>
        <p:txBody>
          <a:bodyPr/>
          <a:lstStyle/>
          <a:p>
            <a:r>
              <a:rPr lang="es-ES" dirty="0"/>
              <a:t>Procedimiento del experimento </a:t>
            </a:r>
          </a:p>
        </p:txBody>
      </p:sp>
      <p:sp>
        <p:nvSpPr>
          <p:cNvPr id="3" name="Marcador de contenido 2">
            <a:extLst>
              <a:ext uri="{FF2B5EF4-FFF2-40B4-BE49-F238E27FC236}">
                <a16:creationId xmlns:a16="http://schemas.microsoft.com/office/drawing/2014/main" id="{6E04AF5C-60F9-425D-A6FE-011233236037}"/>
              </a:ext>
            </a:extLst>
          </p:cNvPr>
          <p:cNvSpPr>
            <a:spLocks noGrp="1"/>
          </p:cNvSpPr>
          <p:nvPr>
            <p:ph idx="1"/>
          </p:nvPr>
        </p:nvSpPr>
        <p:spPr/>
        <p:txBody>
          <a:bodyPr/>
          <a:lstStyle/>
          <a:p>
            <a:pPr algn="just"/>
            <a:r>
              <a:rPr lang="es-ES" dirty="0"/>
              <a:t>El experimento original de ASCH, fue con un total de 123 personas que formaros grupos de 7 a 9 personas. En cada grupo habia un participante normal llamado sujeto focal y el resto eran cómplices.</a:t>
            </a:r>
          </a:p>
          <a:p>
            <a:pPr algn="just"/>
            <a:r>
              <a:rPr lang="es-ES" dirty="0"/>
              <a:t>Los cómplices seguían las pautas de los investigadores, con el objetivo de ver las reacciones del sujeto focal.</a:t>
            </a:r>
          </a:p>
        </p:txBody>
      </p:sp>
      <p:pic>
        <p:nvPicPr>
          <p:cNvPr id="5" name="Imagen 4">
            <a:extLst>
              <a:ext uri="{FF2B5EF4-FFF2-40B4-BE49-F238E27FC236}">
                <a16:creationId xmlns:a16="http://schemas.microsoft.com/office/drawing/2014/main" id="{E70DC104-9677-4B43-B917-BBF2BF8602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6541" y="3809619"/>
            <a:ext cx="3009900" cy="2143125"/>
          </a:xfrm>
          <a:prstGeom prst="rect">
            <a:avLst/>
          </a:prstGeom>
        </p:spPr>
      </p:pic>
    </p:spTree>
    <p:extLst>
      <p:ext uri="{BB962C8B-B14F-4D97-AF65-F5344CB8AC3E}">
        <p14:creationId xmlns:p14="http://schemas.microsoft.com/office/powerpoint/2010/main" val="814084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67F8304-1B48-429F-9982-01949E78EC65}"/>
              </a:ext>
            </a:extLst>
          </p:cNvPr>
          <p:cNvSpPr>
            <a:spLocks noGrp="1"/>
          </p:cNvSpPr>
          <p:nvPr>
            <p:ph idx="1"/>
          </p:nvPr>
        </p:nvSpPr>
        <p:spPr>
          <a:xfrm>
            <a:off x="1066800" y="720436"/>
            <a:ext cx="10058400" cy="5232308"/>
          </a:xfrm>
        </p:spPr>
        <p:txBody>
          <a:bodyPr/>
          <a:lstStyle/>
          <a:p>
            <a:pPr algn="just">
              <a:buFont typeface="Arial" panose="020B0604020202020204" pitchFamily="34" charset="0"/>
              <a:buChar char="•"/>
            </a:pPr>
            <a:r>
              <a:rPr lang="es-ES" b="0" i="0" dirty="0">
                <a:solidFill>
                  <a:srgbClr val="000000"/>
                </a:solidFill>
                <a:effectLst/>
              </a:rPr>
              <a:t>Dentro de una aula se les informaba a los participantes que iban a ser parte de un experimento de percepción visual de líneas.</a:t>
            </a:r>
            <a:endParaRPr lang="es-ES" b="0" i="0" dirty="0">
              <a:solidFill>
                <a:srgbClr val="7A7A7A"/>
              </a:solidFill>
              <a:effectLst/>
            </a:endParaRPr>
          </a:p>
          <a:p>
            <a:pPr algn="just">
              <a:buFont typeface="Arial" panose="020B0604020202020204" pitchFamily="34" charset="0"/>
              <a:buChar char="•"/>
            </a:pPr>
            <a:r>
              <a:rPr lang="es-ES" b="0" i="0" dirty="0">
                <a:solidFill>
                  <a:srgbClr val="000000"/>
                </a:solidFill>
                <a:effectLst/>
              </a:rPr>
              <a:t>El experimentador mostraba una tarjeta que en la izquierda tenía una línea vertical y en la derecha tres líneas verticales.</a:t>
            </a:r>
            <a:endParaRPr lang="es-ES" b="0" i="0" dirty="0">
              <a:solidFill>
                <a:srgbClr val="7A7A7A"/>
              </a:solidFill>
              <a:effectLst/>
            </a:endParaRPr>
          </a:p>
          <a:p>
            <a:pPr algn="just">
              <a:buFont typeface="Arial" panose="020B0604020202020204" pitchFamily="34" charset="0"/>
              <a:buChar char="•"/>
            </a:pPr>
            <a:r>
              <a:rPr lang="es-ES" b="0" i="0" dirty="0">
                <a:solidFill>
                  <a:srgbClr val="000000"/>
                </a:solidFill>
                <a:effectLst/>
              </a:rPr>
              <a:t>Los participantes debían indicar a cuál de las tres líneas sobre la derecha le correspondía la línea que había sobre la izquierda. Esto teniendo en cuenta los tamaños.</a:t>
            </a:r>
            <a:endParaRPr lang="es-ES" b="0" i="0" dirty="0">
              <a:solidFill>
                <a:srgbClr val="7A7A7A"/>
              </a:solidFill>
              <a:effectLst/>
            </a:endParaRPr>
          </a:p>
          <a:p>
            <a:endParaRPr lang="es-ES" dirty="0"/>
          </a:p>
        </p:txBody>
      </p:sp>
      <p:pic>
        <p:nvPicPr>
          <p:cNvPr id="5" name="Imagen 4">
            <a:extLst>
              <a:ext uri="{FF2B5EF4-FFF2-40B4-BE49-F238E27FC236}">
                <a16:creationId xmlns:a16="http://schemas.microsoft.com/office/drawing/2014/main" id="{B1771E64-5CFB-44B6-9F05-2BDB9BAD37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88509" y="2956214"/>
            <a:ext cx="4775200" cy="3181350"/>
          </a:xfrm>
          <a:prstGeom prst="rect">
            <a:avLst/>
          </a:prstGeom>
        </p:spPr>
      </p:pic>
    </p:spTree>
    <p:extLst>
      <p:ext uri="{BB962C8B-B14F-4D97-AF65-F5344CB8AC3E}">
        <p14:creationId xmlns:p14="http://schemas.microsoft.com/office/powerpoint/2010/main" val="4224134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00AE76-53F5-48E8-B50C-C900A373E4FA}"/>
              </a:ext>
            </a:extLst>
          </p:cNvPr>
          <p:cNvSpPr>
            <a:spLocks noGrp="1"/>
          </p:cNvSpPr>
          <p:nvPr>
            <p:ph type="title"/>
          </p:nvPr>
        </p:nvSpPr>
        <p:spPr/>
        <p:txBody>
          <a:bodyPr/>
          <a:lstStyle/>
          <a:p>
            <a:r>
              <a:rPr lang="es-ES" dirty="0"/>
              <a:t>Resultados</a:t>
            </a:r>
          </a:p>
        </p:txBody>
      </p:sp>
      <p:sp>
        <p:nvSpPr>
          <p:cNvPr id="3" name="Marcador de contenido 2">
            <a:extLst>
              <a:ext uri="{FF2B5EF4-FFF2-40B4-BE49-F238E27FC236}">
                <a16:creationId xmlns:a16="http://schemas.microsoft.com/office/drawing/2014/main" id="{4AAE5DB2-613A-4333-AF1F-DCC71A6C66A4}"/>
              </a:ext>
            </a:extLst>
          </p:cNvPr>
          <p:cNvSpPr>
            <a:spLocks noGrp="1"/>
          </p:cNvSpPr>
          <p:nvPr>
            <p:ph idx="1"/>
          </p:nvPr>
        </p:nvSpPr>
        <p:spPr/>
        <p:txBody>
          <a:bodyPr/>
          <a:lstStyle/>
          <a:p>
            <a:pPr algn="l">
              <a:buFont typeface="+mj-lt"/>
              <a:buAutoNum type="arabicPeriod"/>
            </a:pPr>
            <a:r>
              <a:rPr lang="es-ES" b="0" i="0" dirty="0">
                <a:solidFill>
                  <a:srgbClr val="000000"/>
                </a:solidFill>
                <a:effectLst/>
              </a:rPr>
              <a:t>En circunstancias normales, en las 6 tarjetas que los cómplices respondían correctamente, solo hubo un 1% de error. Esto marca la pauta de que las respuestas eran realmente evidentes.</a:t>
            </a:r>
            <a:endParaRPr lang="es-ES" b="0" i="0" dirty="0">
              <a:solidFill>
                <a:srgbClr val="7A7A7A"/>
              </a:solidFill>
              <a:effectLst/>
            </a:endParaRPr>
          </a:p>
          <a:p>
            <a:pPr algn="l">
              <a:buFont typeface="+mj-lt"/>
              <a:buAutoNum type="arabicPeriod"/>
            </a:pPr>
            <a:r>
              <a:rPr lang="es-ES" b="0" i="0" dirty="0">
                <a:solidFill>
                  <a:srgbClr val="000000"/>
                </a:solidFill>
                <a:effectLst/>
              </a:rPr>
              <a:t>Cuando los cómplices seleccionaban la opción incorrecta, un 36,8% de las veces, los sujetos focales también se equivocaban. Contrastando con la situación anterior, hay una evidente equivocación consciente, influenciada por el resto de participantes.</a:t>
            </a:r>
            <a:endParaRPr lang="es-ES" b="0" i="0" dirty="0">
              <a:solidFill>
                <a:srgbClr val="7A7A7A"/>
              </a:solidFill>
              <a:effectLst/>
            </a:endParaRPr>
          </a:p>
          <a:p>
            <a:endParaRPr lang="es-ES" dirty="0"/>
          </a:p>
        </p:txBody>
      </p:sp>
    </p:spTree>
    <p:extLst>
      <p:ext uri="{BB962C8B-B14F-4D97-AF65-F5344CB8AC3E}">
        <p14:creationId xmlns:p14="http://schemas.microsoft.com/office/powerpoint/2010/main" val="1915664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8C76B2-D7C3-4F94-B125-827FB352826E}"/>
              </a:ext>
            </a:extLst>
          </p:cNvPr>
          <p:cNvSpPr>
            <a:spLocks noGrp="1"/>
          </p:cNvSpPr>
          <p:nvPr>
            <p:ph type="title"/>
          </p:nvPr>
        </p:nvSpPr>
        <p:spPr/>
        <p:txBody>
          <a:bodyPr/>
          <a:lstStyle/>
          <a:p>
            <a:r>
              <a:rPr lang="es-ES" dirty="0"/>
              <a:t>¿Por qué traicionar a la razón?</a:t>
            </a:r>
          </a:p>
        </p:txBody>
      </p:sp>
      <p:sp>
        <p:nvSpPr>
          <p:cNvPr id="3" name="Marcador de contenido 2">
            <a:extLst>
              <a:ext uri="{FF2B5EF4-FFF2-40B4-BE49-F238E27FC236}">
                <a16:creationId xmlns:a16="http://schemas.microsoft.com/office/drawing/2014/main" id="{EED69F6D-E13C-49D7-BB78-9729A8453408}"/>
              </a:ext>
            </a:extLst>
          </p:cNvPr>
          <p:cNvSpPr>
            <a:spLocks noGrp="1"/>
          </p:cNvSpPr>
          <p:nvPr>
            <p:ph idx="1"/>
          </p:nvPr>
        </p:nvSpPr>
        <p:spPr/>
        <p:txBody>
          <a:bodyPr/>
          <a:lstStyle/>
          <a:p>
            <a:r>
              <a:rPr lang="es-ES" dirty="0"/>
              <a:t>¿Qué lleva a una persona a negar propios sentidos?</a:t>
            </a:r>
          </a:p>
          <a:p>
            <a:r>
              <a:rPr lang="es-ES" dirty="0"/>
              <a:t>La incomodidad que genera no seguir la corriente del grupo.</a:t>
            </a:r>
          </a:p>
          <a:p>
            <a:r>
              <a:rPr lang="es-ES" b="0" i="0" dirty="0">
                <a:solidFill>
                  <a:srgbClr val="000000"/>
                </a:solidFill>
                <a:effectLst/>
              </a:rPr>
              <a:t>El poder de la obediencia y de las masas lleva al ser humano a cometer las peores atrocidades en contra de su propia voluntad y razón.</a:t>
            </a:r>
            <a:endParaRPr lang="es-ES" dirty="0"/>
          </a:p>
        </p:txBody>
      </p:sp>
      <p:pic>
        <p:nvPicPr>
          <p:cNvPr id="5" name="Imagen 4">
            <a:extLst>
              <a:ext uri="{FF2B5EF4-FFF2-40B4-BE49-F238E27FC236}">
                <a16:creationId xmlns:a16="http://schemas.microsoft.com/office/drawing/2014/main" id="{FD3E18D1-08F5-4A01-B54A-CBCF95F44C8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929745" y="3008375"/>
            <a:ext cx="4551162" cy="3731953"/>
          </a:xfrm>
          <a:prstGeom prst="rect">
            <a:avLst/>
          </a:prstGeom>
        </p:spPr>
      </p:pic>
    </p:spTree>
    <p:extLst>
      <p:ext uri="{BB962C8B-B14F-4D97-AF65-F5344CB8AC3E}">
        <p14:creationId xmlns:p14="http://schemas.microsoft.com/office/powerpoint/2010/main" val="2991128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44BEFA-2FDE-4A23-A00A-B4BFB6537F0A}"/>
              </a:ext>
            </a:extLst>
          </p:cNvPr>
          <p:cNvSpPr>
            <a:spLocks noGrp="1"/>
          </p:cNvSpPr>
          <p:nvPr>
            <p:ph type="title"/>
          </p:nvPr>
        </p:nvSpPr>
        <p:spPr/>
        <p:txBody>
          <a:bodyPr/>
          <a:lstStyle/>
          <a:p>
            <a:r>
              <a:rPr lang="es-ES" dirty="0"/>
              <a:t>¿Qué sucede cuando un sujeto esta acompañado?</a:t>
            </a:r>
          </a:p>
        </p:txBody>
      </p:sp>
      <p:sp>
        <p:nvSpPr>
          <p:cNvPr id="3" name="Marcador de contenido 2">
            <a:extLst>
              <a:ext uri="{FF2B5EF4-FFF2-40B4-BE49-F238E27FC236}">
                <a16:creationId xmlns:a16="http://schemas.microsoft.com/office/drawing/2014/main" id="{5F5DE3D5-69DD-4497-9DD8-CE1E610DE38D}"/>
              </a:ext>
            </a:extLst>
          </p:cNvPr>
          <p:cNvSpPr>
            <a:spLocks noGrp="1"/>
          </p:cNvSpPr>
          <p:nvPr>
            <p:ph idx="1"/>
          </p:nvPr>
        </p:nvSpPr>
        <p:spPr/>
        <p:txBody>
          <a:bodyPr/>
          <a:lstStyle/>
          <a:p>
            <a:r>
              <a:rPr lang="es-ES" dirty="0"/>
              <a:t>El estar acompañado de otra persona que no sea cómplice, disminuye considerablemente el porcentaje de error, por la influencia del grupo.</a:t>
            </a:r>
          </a:p>
          <a:p>
            <a:r>
              <a:rPr lang="es-ES" dirty="0"/>
              <a:t>Esto se debe que al tener una persona en quien apoyarnos, nos atrevemos más.</a:t>
            </a:r>
          </a:p>
        </p:txBody>
      </p:sp>
      <p:pic>
        <p:nvPicPr>
          <p:cNvPr id="5" name="Imagen 4">
            <a:extLst>
              <a:ext uri="{FF2B5EF4-FFF2-40B4-BE49-F238E27FC236}">
                <a16:creationId xmlns:a16="http://schemas.microsoft.com/office/drawing/2014/main" id="{C27CF81D-BEBE-42D8-8ADF-F9872F6C4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38669" y="3429000"/>
            <a:ext cx="4790786" cy="2682840"/>
          </a:xfrm>
          <a:prstGeom prst="rect">
            <a:avLst/>
          </a:prstGeom>
        </p:spPr>
      </p:pic>
    </p:spTree>
    <p:extLst>
      <p:ext uri="{BB962C8B-B14F-4D97-AF65-F5344CB8AC3E}">
        <p14:creationId xmlns:p14="http://schemas.microsoft.com/office/powerpoint/2010/main" val="37272392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RegularSeedLeftStep">
      <a:dk1>
        <a:srgbClr val="000000"/>
      </a:dk1>
      <a:lt1>
        <a:srgbClr val="FFFFFF"/>
      </a:lt1>
      <a:dk2>
        <a:srgbClr val="1C2E32"/>
      </a:dk2>
      <a:lt2>
        <a:srgbClr val="E8E8E2"/>
      </a:lt2>
      <a:accent1>
        <a:srgbClr val="5147C9"/>
      </a:accent1>
      <a:accent2>
        <a:srgbClr val="3561B7"/>
      </a:accent2>
      <a:accent3>
        <a:srgbClr val="47A9C9"/>
      </a:accent3>
      <a:accent4>
        <a:srgbClr val="35B7A0"/>
      </a:accent4>
      <a:accent5>
        <a:srgbClr val="42BA73"/>
      </a:accent5>
      <a:accent6>
        <a:srgbClr val="36B735"/>
      </a:accent6>
      <a:hlink>
        <a:srgbClr val="838A2E"/>
      </a:hlink>
      <a:folHlink>
        <a:srgbClr val="7F7F7F"/>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44</TotalTime>
  <Words>683</Words>
  <Application>Microsoft Office PowerPoint</Application>
  <PresentationFormat>Panorámica</PresentationFormat>
  <Paragraphs>49</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Calibri</vt:lpstr>
      <vt:lpstr>Cambria</vt:lpstr>
      <vt:lpstr>Century Gothic</vt:lpstr>
      <vt:lpstr>Garamond</vt:lpstr>
      <vt:lpstr>Gill Sans MT</vt:lpstr>
      <vt:lpstr>Times New Roman</vt:lpstr>
      <vt:lpstr>SavonVTI</vt:lpstr>
      <vt:lpstr>El experimento de ASCH</vt:lpstr>
      <vt:lpstr>Índice:</vt:lpstr>
      <vt:lpstr>Solomon Asch</vt:lpstr>
      <vt:lpstr>Experimento de ASCH</vt:lpstr>
      <vt:lpstr>Procedimiento del experimento </vt:lpstr>
      <vt:lpstr>Presentación de PowerPoint</vt:lpstr>
      <vt:lpstr>Resultados</vt:lpstr>
      <vt:lpstr>¿Por qué traicionar a la razón?</vt:lpstr>
      <vt:lpstr>¿Qué sucede cuando un sujeto esta acompañado?</vt:lpstr>
      <vt:lpstr>El poder de la masa en la disonancia </vt:lpstr>
      <vt:lpstr>Video</vt:lpstr>
      <vt:lpstr>Bibliografía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experimento de ASCH</dc:title>
  <dc:creator>aaroncanameromochales@gmail.com</dc:creator>
  <cp:lastModifiedBy>Atanasio Serrano García </cp:lastModifiedBy>
  <cp:revision>3</cp:revision>
  <dcterms:created xsi:type="dcterms:W3CDTF">2020-10-21T06:08:48Z</dcterms:created>
  <dcterms:modified xsi:type="dcterms:W3CDTF">2020-10-22T06:55:53Z</dcterms:modified>
</cp:coreProperties>
</file>