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59" r:id="rId4"/>
    <p:sldId id="276" r:id="rId5"/>
    <p:sldId id="260" r:id="rId6"/>
    <p:sldId id="261" r:id="rId7"/>
    <p:sldId id="268" r:id="rId8"/>
    <p:sldId id="270" r:id="rId9"/>
    <p:sldId id="267" r:id="rId10"/>
    <p:sldId id="262" r:id="rId11"/>
    <p:sldId id="272" r:id="rId12"/>
    <p:sldId id="271" r:id="rId13"/>
    <p:sldId id="273" r:id="rId14"/>
    <p:sldId id="274" r:id="rId15"/>
    <p:sldId id="275" r:id="rId16"/>
    <p:sldId id="263" r:id="rId17"/>
    <p:sldId id="264" r:id="rId18"/>
    <p:sldId id="26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32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4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83E645-5221-4A01-BAE5-07151C4ACCCE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D3AACD-095E-4901-83E8-9F0F6CD9F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52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19F42-AD6D-476A-B687-4A6B03609C12}" type="datetime1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0D272-74ED-43BF-8578-632175186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319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183F4-9A46-4930-9585-AD4E1EA94E3B}" type="datetime1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0D272-74ED-43BF-8578-632175186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652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275AF-3EDF-4E5B-8ED2-61FFF5187092}" type="datetime1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0D272-74ED-43BF-8578-632175186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950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B147-7AF0-485F-B81F-C2A2DC2FE4E6}" type="datetime1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0D272-74ED-43BF-8578-632175186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806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DB6F8-A668-4809-B365-16287C51D431}" type="datetime1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0D272-74ED-43BF-8578-632175186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983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66E5E-7EAB-4DB5-B413-4FBAF075FAC5}" type="datetime1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0D272-74ED-43BF-8578-632175186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420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1D7F7-ADC6-4C41-9E3A-716DCF99E137}" type="datetime1">
              <a:rPr lang="en-US" smtClean="0"/>
              <a:t>5/16/2022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0D272-74ED-43BF-8578-632175186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501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6657A-D384-45E1-B274-888DB4FD0563}" type="datetime1">
              <a:rPr lang="en-US" smtClean="0"/>
              <a:t>5/16/2022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0D272-74ED-43BF-8578-632175186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611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3D17-CDAD-4C5C-B268-4DE458AB390E}" type="datetime1">
              <a:rPr lang="en-US" smtClean="0"/>
              <a:t>5/16/2022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0D272-74ED-43BF-8578-632175186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890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07F80-AFF5-45B6-A11F-FBBEDD584116}" type="datetime1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0D272-74ED-43BF-8578-632175186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044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BDC20-05E3-4BC8-B489-D56ED9B92032}" type="datetime1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0D272-74ED-43BF-8578-632175186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895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5222-0880-453C-9D2C-8205FA92EABA}" type="datetime1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70D272-74ED-43BF-8578-632175186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389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>
                <a:latin typeface="Comic Sans MS" panose="030F0702030302020204" pitchFamily="66" charset="0"/>
              </a:rPr>
              <a:t>RANSOMWARE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By </a:t>
            </a:r>
            <a:r>
              <a:rPr lang="en-GB" dirty="0" smtClean="0"/>
              <a:t>Vladimir Shelkovnikov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198697" y="6221710"/>
            <a:ext cx="8146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chemeClr val="bg1">
                    <a:lumMod val="85000"/>
                  </a:schemeClr>
                </a:solidFill>
                <a:latin typeface="Comic Sans MS" panose="030F0702030302020204" pitchFamily="66" charset="0"/>
              </a:rPr>
              <a:t>I</a:t>
            </a:r>
            <a:r>
              <a:rPr lang="en-GB" dirty="0" smtClean="0">
                <a:latin typeface="Comic Sans MS" panose="030F0702030302020204" pitchFamily="66" charset="0"/>
              </a:rPr>
              <a:t>V</a:t>
            </a:r>
            <a:r>
              <a:rPr lang="en-GB" dirty="0" smtClean="0">
                <a:solidFill>
                  <a:schemeClr val="bg1">
                    <a:lumMod val="85000"/>
                  </a:schemeClr>
                </a:solidFill>
                <a:latin typeface="Comic Sans MS" panose="030F0702030302020204" pitchFamily="66" charset="0"/>
              </a:rPr>
              <a:t>AN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319723" y="6452542"/>
            <a:ext cx="57259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 smtClean="0">
                <a:latin typeface="Comic Sans MS" panose="030F0702030302020204" pitchFamily="66" charset="0"/>
              </a:rPr>
              <a:t>Team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6365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MY PROGRAMM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368192"/>
            <a:ext cx="10515600" cy="45202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 smtClean="0"/>
              <a:t>1 – Start of malware, check the environment, add itself to </a:t>
            </a:r>
            <a:r>
              <a:rPr lang="en-GB" dirty="0" err="1" smtClean="0"/>
              <a:t>autorun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623" y="1942892"/>
            <a:ext cx="11126753" cy="297221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310505" y="3095247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/>
              <a:t>1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0D272-74ED-43BF-8578-6321751866A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3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MY PROGRAMM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623" y="1942892"/>
            <a:ext cx="11126753" cy="297221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653983" y="2864414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 smtClean="0"/>
              <a:t>2</a:t>
            </a:r>
            <a:endParaRPr lang="en-US" sz="24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522784" y="5483609"/>
            <a:ext cx="10515600" cy="45202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/>
              <a:t>2 – Connect to server using TLS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0D272-74ED-43BF-8578-6321751866A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300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MY PROGRAMM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623" y="1942892"/>
            <a:ext cx="11126753" cy="297221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606256" y="286441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 smtClean="0"/>
              <a:t>3</a:t>
            </a:r>
            <a:endParaRPr lang="en-US" sz="24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455984" y="5257597"/>
            <a:ext cx="10515600" cy="45202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/>
              <a:t>3 – Generate key and IV, add them to the DB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0D272-74ED-43BF-8578-6321751866A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771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MY PROGRAMM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623" y="1942892"/>
            <a:ext cx="11126753" cy="297221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606256" y="3586941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 smtClean="0"/>
              <a:t>4</a:t>
            </a:r>
            <a:endParaRPr lang="en-US" sz="2400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2209799" y="5167311"/>
            <a:ext cx="10515600" cy="45202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/>
              <a:t>4 – Retrieve </a:t>
            </a:r>
            <a:r>
              <a:rPr lang="en-GB" dirty="0" err="1" smtClean="0"/>
              <a:t>keyIV</a:t>
            </a:r>
            <a:r>
              <a:rPr lang="en-GB" dirty="0" smtClean="0"/>
              <a:t> from DB and send to malware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696923" y="3586940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 smtClean="0"/>
              <a:t>4</a:t>
            </a:r>
            <a:endParaRPr lang="en-US" sz="240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0D272-74ED-43BF-8578-6321751866A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59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MY PROGRAMM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623" y="1942892"/>
            <a:ext cx="11126753" cy="2972215"/>
          </a:xfrm>
          <a:prstGeom prst="rect">
            <a:avLst/>
          </a:prstGeom>
        </p:spPr>
      </p:pic>
      <p:sp>
        <p:nvSpPr>
          <p:cNvPr id="15" name="Content Placeholder 2"/>
          <p:cNvSpPr txBox="1">
            <a:spLocks/>
          </p:cNvSpPr>
          <p:nvPr/>
        </p:nvSpPr>
        <p:spPr>
          <a:xfrm>
            <a:off x="1283676" y="5175969"/>
            <a:ext cx="10515600" cy="4520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 smtClean="0"/>
              <a:t>5 – Find precious files in home directory, encrypt them, create files – </a:t>
            </a:r>
            <a:r>
              <a:rPr lang="en-GB" dirty="0" err="1" smtClean="0"/>
              <a:t>identificator</a:t>
            </a:r>
            <a:r>
              <a:rPr lang="en-GB" dirty="0" smtClean="0"/>
              <a:t> to retrieve keys from server, list of encrypted files and html file with instructions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756489" y="3198166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 smtClean="0"/>
              <a:t>5</a:t>
            </a:r>
            <a:endParaRPr lang="en-US" sz="240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0D272-74ED-43BF-8578-6321751866A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325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https://i.imgur.com/OCd2bBw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4800"/>
            <a:ext cx="14341695" cy="6230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0D272-74ED-43BF-8578-6321751866A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28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LIVE DEMO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954" y="1968925"/>
            <a:ext cx="11172092" cy="271484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0D272-74ED-43BF-8578-6321751866A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755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s://i.imgur.com/BOqBGG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793" y="199293"/>
            <a:ext cx="9807881" cy="642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0D272-74ED-43BF-8578-6321751866A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10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00" y="5319590"/>
            <a:ext cx="10515600" cy="1325563"/>
          </a:xfrm>
        </p:spPr>
        <p:txBody>
          <a:bodyPr/>
          <a:lstStyle/>
          <a:p>
            <a:r>
              <a:rPr lang="en-GB" dirty="0" smtClean="0"/>
              <a:t>LET’S TALK ABOUT </a:t>
            </a:r>
            <a:r>
              <a:rPr lang="en-GB" dirty="0"/>
              <a:t>THE </a:t>
            </a:r>
            <a:r>
              <a:rPr lang="en-GB" dirty="0" smtClean="0"/>
              <a:t>Q</a:t>
            </a:r>
            <a:endParaRPr lang="en-US" dirty="0"/>
          </a:p>
        </p:txBody>
      </p:sp>
      <p:pic>
        <p:nvPicPr>
          <p:cNvPr id="13314" name="Picture 2" descr="Pepe Silvia | Know Your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0415" y="558554"/>
            <a:ext cx="6348047" cy="4761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0D272-74ED-43BF-8578-6321751866A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63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DISCLAIMER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Article 273 of the Criminal </a:t>
            </a:r>
            <a:r>
              <a:rPr lang="en-US" dirty="0"/>
              <a:t>C</a:t>
            </a:r>
            <a:r>
              <a:rPr lang="en-US" dirty="0" smtClean="0"/>
              <a:t>odex</a:t>
            </a:r>
            <a:r>
              <a:rPr lang="en-US" dirty="0"/>
              <a:t> </a:t>
            </a:r>
            <a:r>
              <a:rPr lang="en-US" dirty="0" smtClean="0"/>
              <a:t> </a:t>
            </a:r>
            <a:r>
              <a:rPr lang="en-US" dirty="0"/>
              <a:t>of the Russian Federation. </a:t>
            </a:r>
            <a:r>
              <a:rPr lang="en-US" dirty="0" smtClean="0"/>
              <a:t>Creation</a:t>
            </a:r>
            <a:r>
              <a:rPr lang="en-US" dirty="0"/>
              <a:t>, use and distribution of malicious computer </a:t>
            </a:r>
            <a:r>
              <a:rPr lang="en-US" dirty="0" smtClean="0"/>
              <a:t>programs</a:t>
            </a:r>
          </a:p>
          <a:p>
            <a:pPr marL="0" indent="0">
              <a:buNone/>
            </a:pPr>
            <a:r>
              <a:rPr lang="en-US" dirty="0" smtClean="0"/>
              <a:t>Creation</a:t>
            </a:r>
            <a:r>
              <a:rPr lang="en-US" dirty="0"/>
              <a:t>, distribution or use of computer programs or other computer information deliberately intended for unauthorized destruction, blocking, modification, copying of computer information or neutralization of computer information protection means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-are punished by restriction of liberty for a term of up to four years, or forced labor for a term of up to four years, or imprisonment for the same term with a fine of up to two hundred thousand rubles or in the amount of wages or other income of the convicted person for a period of up to eighteen months.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0D272-74ED-43BF-8578-6321751866A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07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289" y="457200"/>
            <a:ext cx="9278645" cy="6144482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0D272-74ED-43BF-8578-6321751866A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0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781" y="0"/>
            <a:ext cx="10850157" cy="6764768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0D272-74ED-43BF-8578-6321751866A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65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63553"/>
            <a:ext cx="10515600" cy="1325563"/>
          </a:xfrm>
        </p:spPr>
        <p:txBody>
          <a:bodyPr/>
          <a:lstStyle/>
          <a:p>
            <a:pPr algn="ctr"/>
            <a:r>
              <a:rPr lang="en-GB" dirty="0" smtClean="0"/>
              <a:t>WHAT IS RANSOMWARE?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924053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GB" dirty="0" smtClean="0"/>
              <a:t>What’s about </a:t>
            </a:r>
            <a:r>
              <a:rPr lang="en-GB" dirty="0" err="1" smtClean="0"/>
              <a:t>RaaS</a:t>
            </a:r>
            <a:r>
              <a:rPr lang="en-GB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0D272-74ED-43BF-8578-6321751866A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24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996070" cy="1325563"/>
          </a:xfrm>
        </p:spPr>
        <p:txBody>
          <a:bodyPr/>
          <a:lstStyle/>
          <a:p>
            <a:pPr algn="ctr"/>
            <a:r>
              <a:rPr lang="en-GB" dirty="0" smtClean="0"/>
              <a:t>WANNACRY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AS </a:t>
            </a:r>
            <a:r>
              <a:rPr lang="en-GB" dirty="0" smtClean="0"/>
              <a:t>EXAMPLE</a:t>
            </a:r>
            <a:endParaRPr lang="en-US" dirty="0"/>
          </a:p>
        </p:txBody>
      </p:sp>
      <p:pic>
        <p:nvPicPr>
          <p:cNvPr id="2050" name="Picture 2" descr="https://i.imgur.com/TqY0Z3N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166" y="-143124"/>
            <a:ext cx="6380922" cy="7001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0D272-74ED-43BF-8578-6321751866A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428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i.imgur.com/Nu8iS2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053" y="150397"/>
            <a:ext cx="3700808" cy="6580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5155097" y="932175"/>
            <a:ext cx="6096000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 err="1">
                <a:solidFill>
                  <a:srgbClr val="333333"/>
                </a:solidFill>
                <a:latin typeface="-apple-system"/>
              </a:rPr>
              <a:t>msg</a:t>
            </a:r>
            <a:r>
              <a:rPr lang="en-US" sz="1600" dirty="0">
                <a:solidFill>
                  <a:srgbClr val="333333"/>
                </a:solidFill>
                <a:latin typeface="-apple-system"/>
              </a:rPr>
              <a:t> is a folder that contains a list of RTF files with the .</a:t>
            </a:r>
            <a:r>
              <a:rPr lang="en-US" sz="1600" dirty="0" err="1">
                <a:solidFill>
                  <a:srgbClr val="333333"/>
                </a:solidFill>
                <a:latin typeface="-apple-system"/>
              </a:rPr>
              <a:t>wnry</a:t>
            </a:r>
            <a:r>
              <a:rPr lang="en-US" sz="1600" dirty="0">
                <a:solidFill>
                  <a:srgbClr val="333333"/>
                </a:solidFill>
                <a:latin typeface="-apple-system"/>
              </a:rPr>
              <a:t> extension. These files are instructions for ransom message</a:t>
            </a:r>
            <a:r>
              <a:rPr lang="en-US" sz="1600" dirty="0" smtClean="0">
                <a:solidFill>
                  <a:srgbClr val="333333"/>
                </a:solidFill>
                <a:latin typeface="-apple-system"/>
              </a:rPr>
              <a:t>;</a:t>
            </a:r>
          </a:p>
          <a:p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err="1">
                <a:solidFill>
                  <a:srgbClr val="333333"/>
                </a:solidFill>
                <a:latin typeface="-apple-system"/>
              </a:rPr>
              <a:t>b.wnry</a:t>
            </a:r>
            <a:r>
              <a:rPr lang="en-US" sz="1600" dirty="0">
                <a:solidFill>
                  <a:srgbClr val="333333"/>
                </a:solidFill>
                <a:latin typeface="-apple-system"/>
              </a:rPr>
              <a:t> is an image file. This is also instruction for victim</a:t>
            </a:r>
            <a:r>
              <a:rPr lang="en-US" sz="1600" dirty="0" smtClean="0">
                <a:solidFill>
                  <a:srgbClr val="333333"/>
                </a:solidFill>
                <a:latin typeface="-apple-system"/>
              </a:rPr>
              <a:t>;</a:t>
            </a:r>
          </a:p>
          <a:p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err="1">
                <a:solidFill>
                  <a:srgbClr val="333333"/>
                </a:solidFill>
                <a:latin typeface="-apple-system"/>
              </a:rPr>
              <a:t>c.wnry</a:t>
            </a:r>
            <a:r>
              <a:rPr lang="en-US" sz="1600" dirty="0">
                <a:solidFill>
                  <a:srgbClr val="333333"/>
                </a:solidFill>
                <a:latin typeface="-apple-system"/>
              </a:rPr>
              <a:t> contains a list of Tor addresses and a link to a installation file of the Tor browser</a:t>
            </a:r>
            <a:r>
              <a:rPr lang="en-US" sz="1600" dirty="0" smtClean="0">
                <a:solidFill>
                  <a:srgbClr val="333333"/>
                </a:solidFill>
                <a:latin typeface="-apple-system"/>
              </a:rPr>
              <a:t>;</a:t>
            </a:r>
          </a:p>
          <a:p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err="1">
                <a:solidFill>
                  <a:srgbClr val="333333"/>
                </a:solidFill>
                <a:latin typeface="-apple-system"/>
              </a:rPr>
              <a:t>r.wnry</a:t>
            </a:r>
            <a:r>
              <a:rPr lang="en-US" sz="1600" dirty="0">
                <a:solidFill>
                  <a:srgbClr val="333333"/>
                </a:solidFill>
                <a:latin typeface="-apple-system"/>
              </a:rPr>
              <a:t> is a text file with additional decryption instructions</a:t>
            </a:r>
            <a:r>
              <a:rPr lang="en-US" sz="1600" dirty="0" smtClean="0">
                <a:solidFill>
                  <a:srgbClr val="333333"/>
                </a:solidFill>
                <a:latin typeface="-apple-system"/>
              </a:rPr>
              <a:t>;</a:t>
            </a:r>
          </a:p>
          <a:p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err="1">
                <a:solidFill>
                  <a:srgbClr val="333333"/>
                </a:solidFill>
                <a:latin typeface="-apple-system"/>
              </a:rPr>
              <a:t>s.wnry</a:t>
            </a:r>
            <a:r>
              <a:rPr lang="en-US" sz="1600" dirty="0">
                <a:solidFill>
                  <a:srgbClr val="333333"/>
                </a:solidFill>
                <a:latin typeface="-apple-system"/>
              </a:rPr>
              <a:t> file is a ZIP archive with the Tor browser</a:t>
            </a:r>
            <a:r>
              <a:rPr lang="en-US" sz="1600" dirty="0" smtClean="0">
                <a:solidFill>
                  <a:srgbClr val="333333"/>
                </a:solidFill>
                <a:latin typeface="-apple-system"/>
              </a:rPr>
              <a:t>.</a:t>
            </a:r>
          </a:p>
          <a:p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err="1">
                <a:solidFill>
                  <a:srgbClr val="333333"/>
                </a:solidFill>
                <a:latin typeface="-apple-system"/>
              </a:rPr>
              <a:t>t.wnry</a:t>
            </a:r>
            <a:r>
              <a:rPr lang="en-US" sz="1600" dirty="0">
                <a:solidFill>
                  <a:srgbClr val="333333"/>
                </a:solidFill>
                <a:latin typeface="-apple-system"/>
              </a:rPr>
              <a:t> is an encrypted file with the WANACRY! encryption format</a:t>
            </a:r>
            <a:r>
              <a:rPr lang="en-US" sz="1600" dirty="0" smtClean="0">
                <a:solidFill>
                  <a:srgbClr val="333333"/>
                </a:solidFill>
                <a:latin typeface="-apple-system"/>
              </a:rPr>
              <a:t>;</a:t>
            </a:r>
          </a:p>
          <a:p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>
                <a:solidFill>
                  <a:srgbClr val="333333"/>
                </a:solidFill>
                <a:latin typeface="-apple-system"/>
              </a:rPr>
              <a:t>taskdl.exe is used for the deletion of files with the .WNCRY extension</a:t>
            </a:r>
            <a:r>
              <a:rPr lang="en-US" sz="1600" dirty="0" smtClean="0">
                <a:solidFill>
                  <a:srgbClr val="333333"/>
                </a:solidFill>
                <a:latin typeface="-apple-system"/>
              </a:rPr>
              <a:t>;</a:t>
            </a:r>
          </a:p>
          <a:p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>
                <a:solidFill>
                  <a:srgbClr val="333333"/>
                </a:solidFill>
                <a:latin typeface="-apple-system"/>
              </a:rPr>
              <a:t>taskse.exe is used for malware execution on RDP sessions</a:t>
            </a:r>
            <a:r>
              <a:rPr lang="en-US" sz="1600" dirty="0" smtClean="0">
                <a:solidFill>
                  <a:srgbClr val="333333"/>
                </a:solidFill>
                <a:latin typeface="-apple-system"/>
              </a:rPr>
              <a:t>.</a:t>
            </a:r>
          </a:p>
          <a:p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err="1">
                <a:solidFill>
                  <a:srgbClr val="333333"/>
                </a:solidFill>
                <a:latin typeface="-apple-system"/>
              </a:rPr>
              <a:t>u.wnry</a:t>
            </a:r>
            <a:r>
              <a:rPr lang="en-US" sz="1600" dirty="0">
                <a:solidFill>
                  <a:srgbClr val="333333"/>
                </a:solidFill>
                <a:latin typeface="-apple-system"/>
              </a:rPr>
              <a:t> is decryption component called @WanaDecryptor@.exe.</a:t>
            </a:r>
            <a:endParaRPr lang="en-US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0D272-74ED-43BF-8578-6321751866A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1319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 get from analysing the ransomware samples: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Propagation function with exploitation </a:t>
            </a:r>
            <a:r>
              <a:rPr lang="en-US" dirty="0"/>
              <a:t>of relevant vulnerabilities (</a:t>
            </a:r>
            <a:r>
              <a:rPr lang="en-US" dirty="0" err="1"/>
              <a:t>EternalBlue</a:t>
            </a:r>
            <a:r>
              <a:rPr lang="en-US" dirty="0"/>
              <a:t>)</a:t>
            </a:r>
          </a:p>
          <a:p>
            <a:r>
              <a:rPr lang="en-US" dirty="0" smtClean="0"/>
              <a:t>WannaCry </a:t>
            </a:r>
            <a:r>
              <a:rPr lang="en-US" dirty="0"/>
              <a:t>is split up into several components of code, which are each encrypted </a:t>
            </a:r>
            <a:r>
              <a:rPr lang="en-US" dirty="0" smtClean="0"/>
              <a:t>separately.</a:t>
            </a:r>
            <a:endParaRPr lang="en-US" dirty="0"/>
          </a:p>
          <a:p>
            <a:r>
              <a:rPr lang="en-US" dirty="0"/>
              <a:t>Encryption component (.</a:t>
            </a:r>
            <a:r>
              <a:rPr lang="en-US" dirty="0" err="1"/>
              <a:t>dll</a:t>
            </a:r>
            <a:r>
              <a:rPr lang="en-US" dirty="0"/>
              <a:t>) is encrypted in </a:t>
            </a:r>
            <a:r>
              <a:rPr lang="en-US" dirty="0" err="1"/>
              <a:t>t.wnry</a:t>
            </a:r>
            <a:r>
              <a:rPr lang="en-US" dirty="0"/>
              <a:t>. Key is also embedded in it.</a:t>
            </a:r>
          </a:p>
          <a:p>
            <a:r>
              <a:rPr lang="en-US" dirty="0"/>
              <a:t>Whitelist of system directories to doesn’t encrypt important system elements</a:t>
            </a:r>
          </a:p>
          <a:p>
            <a:r>
              <a:rPr lang="en-US" dirty="0"/>
              <a:t>List of extensions</a:t>
            </a:r>
          </a:p>
          <a:p>
            <a:r>
              <a:rPr lang="en-US" dirty="0"/>
              <a:t>Usage of Tor browser and .onion domains</a:t>
            </a:r>
          </a:p>
          <a:p>
            <a:r>
              <a:rPr lang="en-US" dirty="0" smtClean="0"/>
              <a:t>Try </a:t>
            </a:r>
            <a:r>
              <a:rPr lang="en-US" dirty="0"/>
              <a:t>to kill </a:t>
            </a:r>
            <a:r>
              <a:rPr lang="en-US" dirty="0" err="1"/>
              <a:t>MSExchange</a:t>
            </a:r>
            <a:r>
              <a:rPr lang="en-US" dirty="0"/>
              <a:t> and MySQL </a:t>
            </a:r>
            <a:r>
              <a:rPr lang="en-US" dirty="0" smtClean="0"/>
              <a:t>processes</a:t>
            </a:r>
          </a:p>
          <a:p>
            <a:r>
              <a:rPr lang="en-GB" dirty="0" smtClean="0"/>
              <a:t>Get rid of possible recovery opportunities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Dynamical </a:t>
            </a:r>
            <a:r>
              <a:rPr lang="en-US" dirty="0"/>
              <a:t>API resolver;</a:t>
            </a:r>
          </a:p>
          <a:p>
            <a:r>
              <a:rPr lang="en-US" dirty="0"/>
              <a:t>Encrypted configuration with RSA-1024 and </a:t>
            </a:r>
            <a:r>
              <a:rPr lang="en-US" dirty="0" err="1"/>
              <a:t>aPlib</a:t>
            </a:r>
            <a:r>
              <a:rPr lang="en-US" dirty="0"/>
              <a:t> compression;</a:t>
            </a:r>
          </a:p>
          <a:p>
            <a:r>
              <a:rPr lang="en-US" dirty="0"/>
              <a:t>More complicated work with processes and services</a:t>
            </a:r>
          </a:p>
          <a:p>
            <a:r>
              <a:rPr lang="en-US" dirty="0"/>
              <a:t>UAC bypass via </a:t>
            </a:r>
            <a:r>
              <a:rPr lang="en-US" dirty="0" err="1"/>
              <a:t>ICMLuaUtil</a:t>
            </a:r>
            <a:r>
              <a:rPr lang="en-US" dirty="0"/>
              <a:t> to escalate its </a:t>
            </a:r>
            <a:r>
              <a:rPr lang="en-US" dirty="0" smtClean="0"/>
              <a:t>privileges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Obfuscated import 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0D272-74ED-43BF-8578-6321751866A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2913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1839" y="5120141"/>
            <a:ext cx="10515600" cy="1325563"/>
          </a:xfrm>
        </p:spPr>
        <p:txBody>
          <a:bodyPr/>
          <a:lstStyle/>
          <a:p>
            <a:r>
              <a:rPr lang="en-GB" b="1" dirty="0" smtClean="0">
                <a:solidFill>
                  <a:schemeClr val="bg1"/>
                </a:solidFill>
              </a:rPr>
              <a:t>I HAVE AN IDEA!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Fear and Loathing in Las Vegas – IFC Center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8193" y="1303267"/>
            <a:ext cx="8077200" cy="4079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0D272-74ED-43BF-8578-6321751866A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25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282</Words>
  <Application>Microsoft Office PowerPoint</Application>
  <PresentationFormat>Widescreen</PresentationFormat>
  <Paragraphs>72</Paragraphs>
  <Slides>18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-apple-system</vt:lpstr>
      <vt:lpstr>Arial</vt:lpstr>
      <vt:lpstr>Calibri</vt:lpstr>
      <vt:lpstr>Calibri Light</vt:lpstr>
      <vt:lpstr>Comic Sans MS</vt:lpstr>
      <vt:lpstr>Office Theme</vt:lpstr>
      <vt:lpstr>RANSOMWARE</vt:lpstr>
      <vt:lpstr>DISCLAIMER</vt:lpstr>
      <vt:lpstr>PowerPoint Presentation</vt:lpstr>
      <vt:lpstr>PowerPoint Presentation</vt:lpstr>
      <vt:lpstr>WHAT IS RANSOMWARE?</vt:lpstr>
      <vt:lpstr>WANNACRY  AS EXAMPLE</vt:lpstr>
      <vt:lpstr>PowerPoint Presentation</vt:lpstr>
      <vt:lpstr>What I get from analysing the ransomware samples:</vt:lpstr>
      <vt:lpstr>I HAVE AN IDEA!</vt:lpstr>
      <vt:lpstr>MY PROGRAMM</vt:lpstr>
      <vt:lpstr>MY PROGRAMM</vt:lpstr>
      <vt:lpstr>MY PROGRAMM</vt:lpstr>
      <vt:lpstr>MY PROGRAMM</vt:lpstr>
      <vt:lpstr>MY PROGRAMM</vt:lpstr>
      <vt:lpstr>PowerPoint Presentation</vt:lpstr>
      <vt:lpstr>LIVE DEMO</vt:lpstr>
      <vt:lpstr>PowerPoint Presentation</vt:lpstr>
      <vt:lpstr>LET’S TALK ABOUT THE Q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RANSOMWARE</dc:title>
  <dc:creator>Mr.R</dc:creator>
  <cp:lastModifiedBy>Mr.R</cp:lastModifiedBy>
  <cp:revision>19</cp:revision>
  <dcterms:created xsi:type="dcterms:W3CDTF">2022-05-15T23:56:23Z</dcterms:created>
  <dcterms:modified xsi:type="dcterms:W3CDTF">2022-05-16T18:51:43Z</dcterms:modified>
</cp:coreProperties>
</file>