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2/4/2021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s.foursquare.com/explore?mode=url&amp;near=Toronto%2C%20ON%2C%20Canad%C3%A1&amp;nearGeoId=72057594044095801&amp;q=Caf%C3%A9"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ypi.org/project/folium/"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B1CAF-AA88-41AC-BA1B-2141A38C237A}"/>
              </a:ext>
            </a:extLst>
          </p:cNvPr>
          <p:cNvSpPr>
            <a:spLocks noGrp="1"/>
          </p:cNvSpPr>
          <p:nvPr>
            <p:ph type="ctrTitle"/>
          </p:nvPr>
        </p:nvSpPr>
        <p:spPr>
          <a:xfrm>
            <a:off x="1154955" y="371062"/>
            <a:ext cx="8825658" cy="5267738"/>
          </a:xfrm>
        </p:spPr>
        <p:txBody>
          <a:bodyPr/>
          <a:lstStyle/>
          <a:p>
            <a:pPr indent="449580" algn="ctr">
              <a:lnSpc>
                <a:spcPct val="107000"/>
              </a:lnSpc>
              <a:spcBef>
                <a:spcPts val="1200"/>
              </a:spcBef>
            </a:pPr>
            <a:r>
              <a:rPr lang="en-CA" sz="6000" b="1" kern="0" dirty="0">
                <a:solidFill>
                  <a:schemeClr val="accent1">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PROPER LOCATION FOR A 	 NEW COFFEE IN TORONTO</a:t>
            </a:r>
            <a:br>
              <a:rPr lang="es-AR" sz="6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s-AR" dirty="0"/>
          </a:p>
        </p:txBody>
      </p:sp>
      <p:sp>
        <p:nvSpPr>
          <p:cNvPr id="3" name="Subtítulo 2">
            <a:extLst>
              <a:ext uri="{FF2B5EF4-FFF2-40B4-BE49-F238E27FC236}">
                <a16:creationId xmlns:a16="http://schemas.microsoft.com/office/drawing/2014/main" id="{EE082C89-FE38-4949-B712-67AFD0CE21C9}"/>
              </a:ext>
            </a:extLst>
          </p:cNvPr>
          <p:cNvSpPr>
            <a:spLocks noGrp="1"/>
          </p:cNvSpPr>
          <p:nvPr>
            <p:ph type="subTitle" idx="1"/>
          </p:nvPr>
        </p:nvSpPr>
        <p:spPr/>
        <p:txBody>
          <a:bodyPr>
            <a:normAutofit fontScale="25000" lnSpcReduction="20000"/>
          </a:bodyPr>
          <a:lstStyle/>
          <a:p>
            <a:pPr>
              <a:lnSpc>
                <a:spcPct val="107000"/>
              </a:lnSpc>
              <a:spcBef>
                <a:spcPts val="200"/>
              </a:spcBef>
            </a:pPr>
            <a:r>
              <a:rPr lang="en-CA"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CA"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en-CA" sz="9600" b="1" dirty="0">
                <a:solidFill>
                  <a:schemeClr val="accent3">
                    <a:lumMod val="75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Gabriel Lopez Rey</a:t>
            </a:r>
            <a:endParaRPr lang="es-AR" sz="9600" b="1" dirty="0">
              <a:solidFill>
                <a:schemeClr val="accent3">
                  <a:lumMod val="75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400" dirty="0">
                <a:effectLst/>
                <a:latin typeface="Calibri" panose="020F0502020204030204" pitchFamily="34" charset="0"/>
                <a:ea typeface="Calibri" panose="020F0502020204030204" pitchFamily="34" charset="0"/>
                <a:cs typeface="Times New Roman" panose="02020603050405020304" pitchFamily="18" charset="0"/>
              </a:rPr>
              <a:t> </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n-CA"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CA" sz="6000" b="1" dirty="0">
                <a:solidFill>
                  <a:schemeClr val="accent3">
                    <a:lumMod val="75000"/>
                  </a:schemeClr>
                </a:solidFill>
                <a:latin typeface="Bahnschrift SemiBold" panose="020B0502040204020203" pitchFamily="34" charset="0"/>
                <a:cs typeface="Times New Roman" panose="02020603050405020304" pitchFamily="18" charset="0"/>
              </a:rPr>
              <a:t> February 4, 2021</a:t>
            </a:r>
            <a:endParaRPr lang="es-AR" sz="6000" b="1" dirty="0">
              <a:solidFill>
                <a:schemeClr val="accent3">
                  <a:lumMod val="75000"/>
                </a:schemeClr>
              </a:solidFill>
              <a:latin typeface="Bahnschrift SemiBold" panose="020B0502040204020203"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2201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16D00-61D2-4BB6-A6AE-EC639E9DF53A}"/>
              </a:ext>
            </a:extLst>
          </p:cNvPr>
          <p:cNvSpPr>
            <a:spLocks noGrp="1"/>
          </p:cNvSpPr>
          <p:nvPr>
            <p:ph type="title"/>
          </p:nvPr>
        </p:nvSpPr>
        <p:spPr/>
        <p:txBody>
          <a:bodyPr/>
          <a:lstStyle/>
          <a:p>
            <a:pPr algn="ctr"/>
            <a:r>
              <a:rPr lang="es-AR" sz="4000" dirty="0">
                <a:solidFill>
                  <a:schemeClr val="accent1">
                    <a:lumMod val="75000"/>
                  </a:schemeClr>
                </a:solidFill>
              </a:rPr>
              <a:t>INTRODUCTION</a:t>
            </a:r>
          </a:p>
        </p:txBody>
      </p:sp>
      <p:sp>
        <p:nvSpPr>
          <p:cNvPr id="3" name="Marcador de texto 2">
            <a:extLst>
              <a:ext uri="{FF2B5EF4-FFF2-40B4-BE49-F238E27FC236}">
                <a16:creationId xmlns:a16="http://schemas.microsoft.com/office/drawing/2014/main" id="{7B528BE0-FD40-455B-94C3-2461263F3E43}"/>
              </a:ext>
            </a:extLst>
          </p:cNvPr>
          <p:cNvSpPr>
            <a:spLocks noGrp="1"/>
          </p:cNvSpPr>
          <p:nvPr>
            <p:ph type="body" sz="half" idx="2"/>
          </p:nvPr>
        </p:nvSpPr>
        <p:spPr>
          <a:xfrm>
            <a:off x="1154954" y="2133600"/>
            <a:ext cx="8825659" cy="4426226"/>
          </a:xfrm>
        </p:spPr>
        <p:txBody>
          <a:bodyPr>
            <a:normAutofit/>
          </a:bodyPr>
          <a:lstStyle/>
          <a:p>
            <a:pPr lvl="1">
              <a:lnSpc>
                <a:spcPct val="107000"/>
              </a:lnSpc>
              <a:spcAft>
                <a:spcPts val="800"/>
              </a:spcAft>
            </a:pPr>
            <a:r>
              <a:rPr lang="en-CA" sz="1400" b="1" dirty="0">
                <a:solidFill>
                  <a:schemeClr val="accent1">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Background</a:t>
            </a:r>
            <a:endParaRPr lang="es-AR" sz="1400" dirty="0">
              <a:solidFill>
                <a:schemeClr val="accent1">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200" dirty="0">
                <a:solidFill>
                  <a:schemeClr val="accent3">
                    <a:lumMod val="60000"/>
                    <a:lumOff val="40000"/>
                  </a:schemeClr>
                </a:solidFill>
                <a:latin typeface="Arial Rounded MT Bold" panose="020F0704030504030204" pitchFamily="34" charset="0"/>
                <a:cs typeface="Times New Roman" panose="02020603050405020304" pitchFamily="18" charset="0"/>
              </a:rPr>
              <a:t>Toronto is the capital city of the Canadian province of Ontario. With a recorded population of 2,731,571 in 2016 (last Census). It is the most populous city in Canada and the fourth most populous city in North America. The city is the anchor of the Golden Horseshoe, an urban agglomeration of 9,245,438 people (as of 2016) surrounding the western end of Lake Ontario, while the Greater Toronto Area (GTA) proper had a 2016 population of 6,417,516. Toronto is an international centre of business, finance, arts, and culture, and is recognized as one of the most multicultural and cosmopolitan cities in the world. Its economy is highly diversified with strengths in technology, design, financial services, life sciences, education, arts, fashion, aerospace, environmental innovation, food services, and tourism.</a:t>
            </a:r>
            <a:endParaRPr lang="es-AR" sz="1200" dirty="0">
              <a:solidFill>
                <a:schemeClr val="accent3">
                  <a:lumMod val="60000"/>
                  <a:lumOff val="40000"/>
                </a:schemeClr>
              </a:solidFill>
              <a:latin typeface="Arial Rounded MT Bold" panose="020F0704030504030204" pitchFamily="34" charset="0"/>
              <a:cs typeface="Times New Roman" panose="02020603050405020304" pitchFamily="18" charset="0"/>
            </a:endParaRPr>
          </a:p>
          <a:p>
            <a:pPr>
              <a:lnSpc>
                <a:spcPct val="107000"/>
              </a:lnSpc>
              <a:spcAft>
                <a:spcPts val="800"/>
              </a:spcAft>
            </a:pPr>
            <a:r>
              <a:rPr lang="en-CA" sz="1100" dirty="0">
                <a:effectLst/>
                <a:latin typeface="Arial" panose="020B0604020202020204" pitchFamily="34" charset="0"/>
                <a:ea typeface="Calibri" panose="020F0502020204030204" pitchFamily="34" charset="0"/>
                <a:cs typeface="Times New Roman" panose="02020603050405020304" pitchFamily="18" charset="0"/>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CA" sz="1400" b="1" dirty="0">
                <a:solidFill>
                  <a:schemeClr val="accent1">
                    <a:lumMod val="60000"/>
                    <a:lumOff val="40000"/>
                  </a:schemeClr>
                </a:solidFill>
                <a:latin typeface="Arial Black" panose="020B0A04020102020204" pitchFamily="34" charset="0"/>
                <a:cs typeface="Times New Roman" panose="02020603050405020304" pitchFamily="18" charset="0"/>
              </a:rPr>
              <a:t>Business Problem</a:t>
            </a:r>
            <a:endParaRPr lang="es-AR" sz="1400" b="1" dirty="0">
              <a:solidFill>
                <a:schemeClr val="accent1">
                  <a:lumMod val="60000"/>
                  <a:lumOff val="40000"/>
                </a:schemeClr>
              </a:solidFill>
              <a:latin typeface="Arial Black" panose="020B0A04020102020204" pitchFamily="34" charset="0"/>
              <a:cs typeface="Times New Roman" panose="02020603050405020304" pitchFamily="18" charset="0"/>
            </a:endParaRPr>
          </a:p>
          <a:p>
            <a:pPr algn="just">
              <a:lnSpc>
                <a:spcPct val="107000"/>
              </a:lnSpc>
              <a:spcAft>
                <a:spcPts val="800"/>
              </a:spcAft>
            </a:pPr>
            <a:r>
              <a:rPr lang="en-CA" sz="1200" dirty="0">
                <a:solidFill>
                  <a:schemeClr val="accent3">
                    <a:lumMod val="60000"/>
                    <a:lumOff val="40000"/>
                  </a:schemeClr>
                </a:solidFill>
                <a:latin typeface="Arial Rounded MT Bold" panose="020F0704030504030204" pitchFamily="34" charset="0"/>
                <a:cs typeface="Times New Roman" panose="02020603050405020304" pitchFamily="18" charset="0"/>
              </a:rPr>
              <a:t>The idea of this study is to help people planning to open a new restaurant in Toronto to choose the right location. First of all, we need to collect data from all the coffee shops in Toronto, including their name, ID, location (address, latitude, longitude) and then find the "hot" neighbor where most of the place is located. For active data we use FourSquare and apply folium to visualize a particular neighbor in which we will observe customer "traffic" and predict the proper location of a new coffee shop in the city. In this case, you will find your temporary name on the folium map, “New Coffee!”</a:t>
            </a:r>
            <a:endParaRPr lang="es-AR" sz="1200" dirty="0">
              <a:solidFill>
                <a:schemeClr val="accent3">
                  <a:lumMod val="60000"/>
                  <a:lumOff val="40000"/>
                </a:schemeClr>
              </a:solidFill>
              <a:latin typeface="Arial Rounded MT Bold" panose="020F07040305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93838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16D00-61D2-4BB6-A6AE-EC639E9DF53A}"/>
              </a:ext>
            </a:extLst>
          </p:cNvPr>
          <p:cNvSpPr>
            <a:spLocks noGrp="1"/>
          </p:cNvSpPr>
          <p:nvPr>
            <p:ph type="title"/>
          </p:nvPr>
        </p:nvSpPr>
        <p:spPr>
          <a:xfrm>
            <a:off x="1154954" y="503584"/>
            <a:ext cx="8825659" cy="1378225"/>
          </a:xfrm>
        </p:spPr>
        <p:txBody>
          <a:bodyPr/>
          <a:lstStyle/>
          <a:p>
            <a:pPr algn="ctr"/>
            <a:r>
              <a:rPr lang="es-AR" sz="4000" dirty="0">
                <a:solidFill>
                  <a:schemeClr val="accent1">
                    <a:lumMod val="75000"/>
                  </a:schemeClr>
                </a:solidFill>
              </a:rPr>
              <a:t>DATA ACQUISITION AND CLEANING</a:t>
            </a:r>
          </a:p>
        </p:txBody>
      </p:sp>
      <p:sp>
        <p:nvSpPr>
          <p:cNvPr id="3" name="Marcador de texto 2">
            <a:extLst>
              <a:ext uri="{FF2B5EF4-FFF2-40B4-BE49-F238E27FC236}">
                <a16:creationId xmlns:a16="http://schemas.microsoft.com/office/drawing/2014/main" id="{7B528BE0-FD40-455B-94C3-2461263F3E43}"/>
              </a:ext>
            </a:extLst>
          </p:cNvPr>
          <p:cNvSpPr>
            <a:spLocks noGrp="1"/>
          </p:cNvSpPr>
          <p:nvPr>
            <p:ph type="body" sz="half" idx="2"/>
          </p:nvPr>
        </p:nvSpPr>
        <p:spPr>
          <a:xfrm>
            <a:off x="1154954" y="1736035"/>
            <a:ext cx="8825659" cy="3664227"/>
          </a:xfrm>
        </p:spPr>
        <p:txBody>
          <a:bodyPr>
            <a:normAutofit/>
          </a:bodyPr>
          <a:lstStyle/>
          <a:p>
            <a:pPr lvl="1">
              <a:lnSpc>
                <a:spcPct val="107000"/>
              </a:lnSpc>
              <a:spcAft>
                <a:spcPts val="800"/>
              </a:spcAft>
            </a:pPr>
            <a:r>
              <a:rPr lang="en-CA" sz="1400" b="1" dirty="0">
                <a:solidFill>
                  <a:schemeClr val="accent1">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Data source</a:t>
            </a:r>
          </a:p>
          <a:p>
            <a:pPr lvl="1" algn="just">
              <a:lnSpc>
                <a:spcPct val="107000"/>
              </a:lnSpc>
              <a:spcAft>
                <a:spcPts val="800"/>
              </a:spcAft>
            </a:pPr>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Once the objective of geolocation of cafes in Toronto has been established, we will use it as a Foursquare search tool through its API for developers. The geographical location of the coffees can be found (</a:t>
            </a:r>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hlinkClick r:id="rId2"/>
              </a:rPr>
              <a:t>here</a:t>
            </a:r>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 Foursquare is a US tech company from New York focusing on location data. Their technology and data powers apps such as Apple's Maps, Uber, Twitter and many other household names.</a:t>
            </a:r>
            <a:r>
              <a:rPr lang="en-CA" sz="1100" dirty="0">
                <a:effectLst/>
                <a:latin typeface="Arial" panose="020B0604020202020204" pitchFamily="34" charset="0"/>
                <a:ea typeface="Calibri" panose="020F0502020204030204" pitchFamily="34" charset="0"/>
                <a:cs typeface="Times New Roman" panose="02020603050405020304" pitchFamily="18" charset="0"/>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CA" sz="1400" b="1" dirty="0">
                <a:solidFill>
                  <a:schemeClr val="accent1">
                    <a:lumMod val="60000"/>
                    <a:lumOff val="40000"/>
                  </a:schemeClr>
                </a:solidFill>
                <a:latin typeface="Arial Black" panose="020B0A04020102020204" pitchFamily="34" charset="0"/>
                <a:cs typeface="Times New Roman" panose="02020603050405020304" pitchFamily="18" charset="0"/>
              </a:rPr>
              <a:t>Data Cleaning</a:t>
            </a:r>
          </a:p>
          <a:p>
            <a:pPr lvl="1" algn="just">
              <a:lnSpc>
                <a:spcPct val="107000"/>
              </a:lnSpc>
              <a:spcAft>
                <a:spcPts val="800"/>
              </a:spcAft>
            </a:pPr>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The data was downloaded into a table, in which there is a lot of information that we do not need for our purposes. According to our plan, we decided to select by latitude (</a:t>
            </a:r>
            <a:r>
              <a:rPr lang="en-US" sz="1200" dirty="0" err="1">
                <a:solidFill>
                  <a:schemeClr val="accent3">
                    <a:lumMod val="60000"/>
                    <a:lumOff val="40000"/>
                  </a:schemeClr>
                </a:solidFill>
                <a:latin typeface="Arial Rounded MT Bold" panose="020F0704030504030204" pitchFamily="34" charset="0"/>
                <a:cs typeface="Times New Roman" panose="02020603050405020304" pitchFamily="18" charset="0"/>
              </a:rPr>
              <a:t>lat</a:t>
            </a:r>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 longitude (</a:t>
            </a:r>
            <a:r>
              <a:rPr lang="en-US" sz="1200" dirty="0" err="1">
                <a:solidFill>
                  <a:schemeClr val="accent3">
                    <a:lumMod val="60000"/>
                    <a:lumOff val="40000"/>
                  </a:schemeClr>
                </a:solidFill>
                <a:latin typeface="Arial Rounded MT Bold" panose="020F0704030504030204" pitchFamily="34" charset="0"/>
                <a:cs typeface="Times New Roman" panose="02020603050405020304" pitchFamily="18" charset="0"/>
              </a:rPr>
              <a:t>lng</a:t>
            </a:r>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 and City.</a:t>
            </a:r>
          </a:p>
          <a:p>
            <a:pPr lvl="1">
              <a:lnSpc>
                <a:spcPct val="107000"/>
              </a:lnSpc>
              <a:spcAft>
                <a:spcPts val="800"/>
              </a:spcAft>
            </a:pPr>
            <a:endParaRPr lang="es-AR" dirty="0"/>
          </a:p>
        </p:txBody>
      </p:sp>
      <p:pic>
        <p:nvPicPr>
          <p:cNvPr id="4" name="Imagen 3">
            <a:extLst>
              <a:ext uri="{FF2B5EF4-FFF2-40B4-BE49-F238E27FC236}">
                <a16:creationId xmlns:a16="http://schemas.microsoft.com/office/drawing/2014/main" id="{D5DD8472-D5F3-441B-8F6F-B86498B294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22714" y="4807227"/>
            <a:ext cx="4744278" cy="1825486"/>
          </a:xfrm>
          <a:prstGeom prst="rect">
            <a:avLst/>
          </a:prstGeom>
          <a:noFill/>
          <a:ln>
            <a:noFill/>
          </a:ln>
        </p:spPr>
      </p:pic>
    </p:spTree>
    <p:extLst>
      <p:ext uri="{BB962C8B-B14F-4D97-AF65-F5344CB8AC3E}">
        <p14:creationId xmlns:p14="http://schemas.microsoft.com/office/powerpoint/2010/main" val="288438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16D00-61D2-4BB6-A6AE-EC639E9DF53A}"/>
              </a:ext>
            </a:extLst>
          </p:cNvPr>
          <p:cNvSpPr>
            <a:spLocks noGrp="1"/>
          </p:cNvSpPr>
          <p:nvPr>
            <p:ph type="title"/>
          </p:nvPr>
        </p:nvSpPr>
        <p:spPr>
          <a:xfrm>
            <a:off x="1154954" y="503584"/>
            <a:ext cx="8825659" cy="1378225"/>
          </a:xfrm>
        </p:spPr>
        <p:txBody>
          <a:bodyPr/>
          <a:lstStyle/>
          <a:p>
            <a:pPr algn="ctr"/>
            <a:r>
              <a:rPr lang="es-AR" sz="4000" dirty="0">
                <a:solidFill>
                  <a:schemeClr val="accent1">
                    <a:lumMod val="75000"/>
                  </a:schemeClr>
                </a:solidFill>
              </a:rPr>
              <a:t>DATA ACQUISITION AND CLEANING</a:t>
            </a:r>
          </a:p>
        </p:txBody>
      </p:sp>
      <p:sp>
        <p:nvSpPr>
          <p:cNvPr id="3" name="Marcador de texto 2">
            <a:extLst>
              <a:ext uri="{FF2B5EF4-FFF2-40B4-BE49-F238E27FC236}">
                <a16:creationId xmlns:a16="http://schemas.microsoft.com/office/drawing/2014/main" id="{7B528BE0-FD40-455B-94C3-2461263F3E43}"/>
              </a:ext>
            </a:extLst>
          </p:cNvPr>
          <p:cNvSpPr>
            <a:spLocks noGrp="1"/>
          </p:cNvSpPr>
          <p:nvPr>
            <p:ph type="body" sz="half" idx="2"/>
          </p:nvPr>
        </p:nvSpPr>
        <p:spPr>
          <a:xfrm>
            <a:off x="1154954" y="1881809"/>
            <a:ext cx="8825659" cy="1547191"/>
          </a:xfrm>
        </p:spPr>
        <p:txBody>
          <a:bodyPr>
            <a:normAutofit/>
          </a:bodyPr>
          <a:lstStyle/>
          <a:p>
            <a:pPr lvl="1">
              <a:lnSpc>
                <a:spcPct val="107000"/>
              </a:lnSpc>
              <a:spcAft>
                <a:spcPts val="800"/>
              </a:spcAft>
            </a:pPr>
            <a:r>
              <a:rPr lang="en-CA" sz="1400" b="1" dirty="0">
                <a:solidFill>
                  <a:schemeClr val="accent1">
                    <a:lumMod val="60000"/>
                    <a:lumOff val="40000"/>
                  </a:schemeClr>
                </a:solidFill>
                <a:latin typeface="Arial Black" panose="020B0A04020102020204" pitchFamily="34" charset="0"/>
                <a:cs typeface="Times New Roman" panose="02020603050405020304" pitchFamily="18" charset="0"/>
              </a:rPr>
              <a:t>Data Cleaning</a:t>
            </a:r>
          </a:p>
          <a:p>
            <a:pPr lvl="1" algn="just">
              <a:lnSpc>
                <a:spcPct val="107000"/>
              </a:lnSpc>
              <a:spcAft>
                <a:spcPts val="800"/>
              </a:spcAft>
            </a:pPr>
            <a:r>
              <a:rPr lang="en-US" dirty="0">
                <a:solidFill>
                  <a:schemeClr val="accent3">
                    <a:lumMod val="60000"/>
                    <a:lumOff val="40000"/>
                  </a:schemeClr>
                </a:solidFill>
                <a:latin typeface="Arial Rounded MT Bold" panose="020F0704030504030204" pitchFamily="34" charset="0"/>
                <a:cs typeface="Times New Roman" panose="02020603050405020304" pitchFamily="18" charset="0"/>
              </a:rPr>
              <a:t>W</a:t>
            </a:r>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e seek to locate a central point between the located coffee houses, which in our opinion is strategic, since it would be located in the neuralgic center of the main coffee shops. For this purpose, we transform the table, through programming, into statistical info.</a:t>
            </a:r>
          </a:p>
        </p:txBody>
      </p:sp>
      <p:pic>
        <p:nvPicPr>
          <p:cNvPr id="5" name="Imagen 4">
            <a:extLst>
              <a:ext uri="{FF2B5EF4-FFF2-40B4-BE49-F238E27FC236}">
                <a16:creationId xmlns:a16="http://schemas.microsoft.com/office/drawing/2014/main" id="{E1442CE9-0BEE-4AF2-BB87-FF70845735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28661" y="3429000"/>
            <a:ext cx="2345635" cy="2269435"/>
          </a:xfrm>
          <a:prstGeom prst="rect">
            <a:avLst/>
          </a:prstGeom>
          <a:noFill/>
          <a:ln>
            <a:noFill/>
          </a:ln>
        </p:spPr>
      </p:pic>
      <p:sp>
        <p:nvSpPr>
          <p:cNvPr id="8" name="CuadroTexto 7">
            <a:extLst>
              <a:ext uri="{FF2B5EF4-FFF2-40B4-BE49-F238E27FC236}">
                <a16:creationId xmlns:a16="http://schemas.microsoft.com/office/drawing/2014/main" id="{3203CF25-848E-4CC9-8428-9991703981E6}"/>
              </a:ext>
            </a:extLst>
          </p:cNvPr>
          <p:cNvSpPr txBox="1"/>
          <p:nvPr/>
        </p:nvSpPr>
        <p:spPr>
          <a:xfrm>
            <a:off x="1656522" y="5897216"/>
            <a:ext cx="7646504" cy="738664"/>
          </a:xfrm>
          <a:prstGeom prst="rect">
            <a:avLst/>
          </a:prstGeom>
          <a:noFill/>
        </p:spPr>
        <p:txBody>
          <a:bodyPr wrap="square" rtlCol="0">
            <a:spAutoFit/>
          </a:bodyPr>
          <a:lstStyle/>
          <a:p>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Here, we can visualize the mean value of latitude (</a:t>
            </a:r>
            <a:r>
              <a:rPr lang="en-US" sz="1200" dirty="0" err="1">
                <a:solidFill>
                  <a:schemeClr val="accent3">
                    <a:lumMod val="60000"/>
                    <a:lumOff val="40000"/>
                  </a:schemeClr>
                </a:solidFill>
                <a:latin typeface="Arial Rounded MT Bold" panose="020F0704030504030204" pitchFamily="34" charset="0"/>
                <a:cs typeface="Times New Roman" panose="02020603050405020304" pitchFamily="18" charset="0"/>
              </a:rPr>
              <a:t>lat</a:t>
            </a:r>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 and longitude (</a:t>
            </a:r>
            <a:r>
              <a:rPr lang="en-US" sz="1200" dirty="0" err="1">
                <a:solidFill>
                  <a:schemeClr val="accent3">
                    <a:lumMod val="60000"/>
                    <a:lumOff val="40000"/>
                  </a:schemeClr>
                </a:solidFill>
                <a:latin typeface="Arial Rounded MT Bold" panose="020F0704030504030204" pitchFamily="34" charset="0"/>
                <a:cs typeface="Times New Roman" panose="02020603050405020304" pitchFamily="18" charset="0"/>
              </a:rPr>
              <a:t>lng</a:t>
            </a:r>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 which places us in the central neuralgic point we are looking for.</a:t>
            </a:r>
            <a:endParaRPr lang="es-AR" sz="1200" dirty="0">
              <a:solidFill>
                <a:schemeClr val="accent3">
                  <a:lumMod val="60000"/>
                  <a:lumOff val="40000"/>
                </a:schemeClr>
              </a:solidFill>
              <a:latin typeface="Arial Rounded MT Bold" panose="020F07040305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99464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16D00-61D2-4BB6-A6AE-EC639E9DF53A}"/>
              </a:ext>
            </a:extLst>
          </p:cNvPr>
          <p:cNvSpPr>
            <a:spLocks noGrp="1"/>
          </p:cNvSpPr>
          <p:nvPr>
            <p:ph type="title"/>
          </p:nvPr>
        </p:nvSpPr>
        <p:spPr>
          <a:xfrm>
            <a:off x="1154954" y="503584"/>
            <a:ext cx="8825659" cy="1378225"/>
          </a:xfrm>
        </p:spPr>
        <p:txBody>
          <a:bodyPr/>
          <a:lstStyle/>
          <a:p>
            <a:pPr algn="ctr"/>
            <a:r>
              <a:rPr lang="en-CA" sz="4000" dirty="0">
                <a:solidFill>
                  <a:schemeClr val="accent1">
                    <a:lumMod val="75000"/>
                  </a:schemeClr>
                </a:solidFill>
              </a:rPr>
              <a:t>Methodology</a:t>
            </a:r>
          </a:p>
        </p:txBody>
      </p:sp>
      <p:sp>
        <p:nvSpPr>
          <p:cNvPr id="3" name="Marcador de texto 2">
            <a:extLst>
              <a:ext uri="{FF2B5EF4-FFF2-40B4-BE49-F238E27FC236}">
                <a16:creationId xmlns:a16="http://schemas.microsoft.com/office/drawing/2014/main" id="{7B528BE0-FD40-455B-94C3-2461263F3E43}"/>
              </a:ext>
            </a:extLst>
          </p:cNvPr>
          <p:cNvSpPr>
            <a:spLocks noGrp="1"/>
          </p:cNvSpPr>
          <p:nvPr>
            <p:ph type="body" sz="half" idx="2"/>
          </p:nvPr>
        </p:nvSpPr>
        <p:spPr>
          <a:xfrm>
            <a:off x="1154954" y="1351723"/>
            <a:ext cx="8825659" cy="1268752"/>
          </a:xfrm>
        </p:spPr>
        <p:txBody>
          <a:bodyPr>
            <a:normAutofit/>
          </a:bodyPr>
          <a:lstStyle/>
          <a:p>
            <a:pPr lvl="1">
              <a:lnSpc>
                <a:spcPct val="107000"/>
              </a:lnSpc>
              <a:spcAft>
                <a:spcPts val="800"/>
              </a:spcAft>
            </a:pPr>
            <a:r>
              <a:rPr lang="en-US" dirty="0">
                <a:solidFill>
                  <a:schemeClr val="accent3">
                    <a:lumMod val="60000"/>
                    <a:lumOff val="40000"/>
                  </a:schemeClr>
                </a:solidFill>
                <a:latin typeface="Arial Rounded MT Bold" panose="020F0704030504030204" pitchFamily="34" charset="0"/>
                <a:cs typeface="Times New Roman" panose="02020603050405020304" pitchFamily="18" charset="0"/>
              </a:rPr>
              <a:t>			To visualize it on the map, we use the Python library called </a:t>
            </a:r>
            <a:r>
              <a:rPr lang="en-US" dirty="0">
                <a:solidFill>
                  <a:schemeClr val="accent3">
                    <a:lumMod val="60000"/>
                    <a:lumOff val="40000"/>
                  </a:schemeClr>
                </a:solidFill>
                <a:latin typeface="Arial Rounded MT Bold" panose="020F0704030504030204" pitchFamily="34" charset="0"/>
                <a:cs typeface="Times New Roman" panose="02020603050405020304" pitchFamily="18" charset="0"/>
                <a:hlinkClick r:id="rId2"/>
              </a:rPr>
              <a:t>Folium</a:t>
            </a:r>
            <a:endParaRPr lang="en-US" dirty="0">
              <a:solidFill>
                <a:schemeClr val="accent3">
                  <a:lumMod val="60000"/>
                  <a:lumOff val="40000"/>
                </a:schemeClr>
              </a:solidFill>
              <a:latin typeface="Arial Rounded MT Bold" panose="020F0704030504030204" pitchFamily="34" charset="0"/>
              <a:cs typeface="Times New Roman" panose="02020603050405020304" pitchFamily="18" charset="0"/>
            </a:endParaRPr>
          </a:p>
          <a:p>
            <a:pPr lvl="1">
              <a:lnSpc>
                <a:spcPct val="107000"/>
              </a:lnSpc>
              <a:spcAft>
                <a:spcPts val="800"/>
              </a:spcAft>
            </a:pPr>
            <a:endParaRPr lang="es-AR" dirty="0">
              <a:solidFill>
                <a:schemeClr val="accent3">
                  <a:lumMod val="60000"/>
                  <a:lumOff val="40000"/>
                </a:schemeClr>
              </a:solidFill>
              <a:latin typeface="Arial Rounded MT Bold" panose="020F07040305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3203CF25-848E-4CC9-8428-9991703981E6}"/>
              </a:ext>
            </a:extLst>
          </p:cNvPr>
          <p:cNvSpPr txBox="1"/>
          <p:nvPr/>
        </p:nvSpPr>
        <p:spPr>
          <a:xfrm>
            <a:off x="1656522" y="5897216"/>
            <a:ext cx="7646504" cy="923330"/>
          </a:xfrm>
          <a:prstGeom prst="rect">
            <a:avLst/>
          </a:prstGeom>
          <a:noFill/>
        </p:spPr>
        <p:txBody>
          <a:bodyPr wrap="square" rtlCol="0">
            <a:spAutoFit/>
          </a:bodyPr>
          <a:lstStyle/>
          <a:p>
            <a:r>
              <a:rPr lang="en-CA" sz="1200" dirty="0">
                <a:solidFill>
                  <a:schemeClr val="accent3">
                    <a:lumMod val="60000"/>
                    <a:lumOff val="40000"/>
                  </a:schemeClr>
                </a:solidFill>
                <a:latin typeface="Arial Rounded MT Bold" panose="020F0704030504030204" pitchFamily="34" charset="0"/>
                <a:cs typeface="Times New Roman" panose="02020603050405020304" pitchFamily="18" charset="0"/>
              </a:rPr>
              <a:t>Looking at the image of the map, we can visualize in blue bubbles, the different coffee shops, and in a red bubble in the center of the image, our central point found to make the investment of a new coffee. It will be located just meters from it, at the crossroads between Armory Street and Chestnut Street. </a:t>
            </a:r>
            <a:endParaRPr lang="es-AR" sz="1200" dirty="0">
              <a:solidFill>
                <a:schemeClr val="accent3">
                  <a:lumMod val="60000"/>
                  <a:lumOff val="40000"/>
                </a:schemeClr>
              </a:solidFill>
              <a:latin typeface="Arial Rounded MT Bold" panose="020F0704030504030204" pitchFamily="34" charset="0"/>
              <a:cs typeface="Times New Roman" panose="02020603050405020304" pitchFamily="18" charset="0"/>
            </a:endParaRPr>
          </a:p>
          <a:p>
            <a:endParaRPr lang="es-AR" dirty="0"/>
          </a:p>
        </p:txBody>
      </p:sp>
      <p:pic>
        <p:nvPicPr>
          <p:cNvPr id="6" name="Imagen 5">
            <a:extLst>
              <a:ext uri="{FF2B5EF4-FFF2-40B4-BE49-F238E27FC236}">
                <a16:creationId xmlns:a16="http://schemas.microsoft.com/office/drawing/2014/main" id="{B8127E49-F6E1-49CB-A62A-E97B5C16ED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55127" y="2067339"/>
            <a:ext cx="6290089" cy="3829877"/>
          </a:xfrm>
          <a:prstGeom prst="rect">
            <a:avLst/>
          </a:prstGeom>
          <a:noFill/>
          <a:ln>
            <a:noFill/>
          </a:ln>
        </p:spPr>
      </p:pic>
    </p:spTree>
    <p:extLst>
      <p:ext uri="{BB962C8B-B14F-4D97-AF65-F5344CB8AC3E}">
        <p14:creationId xmlns:p14="http://schemas.microsoft.com/office/powerpoint/2010/main" val="69983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16D00-61D2-4BB6-A6AE-EC639E9DF53A}"/>
              </a:ext>
            </a:extLst>
          </p:cNvPr>
          <p:cNvSpPr>
            <a:spLocks noGrp="1"/>
          </p:cNvSpPr>
          <p:nvPr>
            <p:ph type="title"/>
          </p:nvPr>
        </p:nvSpPr>
        <p:spPr>
          <a:xfrm>
            <a:off x="1154954" y="503584"/>
            <a:ext cx="8825659" cy="1378225"/>
          </a:xfrm>
        </p:spPr>
        <p:txBody>
          <a:bodyPr/>
          <a:lstStyle/>
          <a:p>
            <a:pPr algn="ctr"/>
            <a:r>
              <a:rPr lang="en-CA" sz="4000" dirty="0">
                <a:solidFill>
                  <a:schemeClr val="accent1">
                    <a:lumMod val="75000"/>
                  </a:schemeClr>
                </a:solidFill>
              </a:rPr>
              <a:t>Methodology</a:t>
            </a:r>
          </a:p>
        </p:txBody>
      </p:sp>
      <p:sp>
        <p:nvSpPr>
          <p:cNvPr id="3" name="Marcador de texto 2">
            <a:extLst>
              <a:ext uri="{FF2B5EF4-FFF2-40B4-BE49-F238E27FC236}">
                <a16:creationId xmlns:a16="http://schemas.microsoft.com/office/drawing/2014/main" id="{7B528BE0-FD40-455B-94C3-2461263F3E43}"/>
              </a:ext>
            </a:extLst>
          </p:cNvPr>
          <p:cNvSpPr>
            <a:spLocks noGrp="1"/>
          </p:cNvSpPr>
          <p:nvPr>
            <p:ph type="body" sz="half" idx="2"/>
          </p:nvPr>
        </p:nvSpPr>
        <p:spPr>
          <a:xfrm>
            <a:off x="1154954" y="1144009"/>
            <a:ext cx="8825659" cy="923330"/>
          </a:xfrm>
        </p:spPr>
        <p:txBody>
          <a:bodyPr>
            <a:normAutofit/>
          </a:bodyPr>
          <a:lstStyle/>
          <a:p>
            <a:pPr lvl="1" algn="just">
              <a:lnSpc>
                <a:spcPct val="107000"/>
              </a:lnSpc>
              <a:spcAft>
                <a:spcPts val="800"/>
              </a:spcAft>
            </a:pPr>
            <a:r>
              <a:rPr lang="en-US" dirty="0">
                <a:solidFill>
                  <a:schemeClr val="accent3">
                    <a:lumMod val="60000"/>
                    <a:lumOff val="40000"/>
                  </a:schemeClr>
                </a:solidFill>
                <a:latin typeface="Arial Rounded MT Bold" panose="020F0704030504030204" pitchFamily="34" charset="0"/>
                <a:cs typeface="Times New Roman" panose="02020603050405020304" pitchFamily="18" charset="0"/>
              </a:rPr>
              <a:t>Likewise, we carry out the analysis of separation of zones in clusters, to visualize them. There are many models for clustering. We use the model that is considered the one of the simplest model among them. Despite its simplicity, k-means is vastly used for clustering in many data science applications.</a:t>
            </a:r>
            <a:endParaRPr lang="es-AR" dirty="0">
              <a:solidFill>
                <a:schemeClr val="accent3">
                  <a:lumMod val="60000"/>
                  <a:lumOff val="40000"/>
                </a:schemeClr>
              </a:solidFill>
              <a:latin typeface="Arial Rounded MT Bold" panose="020F07040305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3203CF25-848E-4CC9-8428-9991703981E6}"/>
              </a:ext>
            </a:extLst>
          </p:cNvPr>
          <p:cNvSpPr txBox="1"/>
          <p:nvPr/>
        </p:nvSpPr>
        <p:spPr>
          <a:xfrm>
            <a:off x="1656522" y="5897216"/>
            <a:ext cx="7646504" cy="553998"/>
          </a:xfrm>
          <a:prstGeom prst="rect">
            <a:avLst/>
          </a:prstGeom>
          <a:noFill/>
        </p:spPr>
        <p:txBody>
          <a:bodyPr wrap="square" rtlCol="0">
            <a:spAutoFit/>
          </a:bodyPr>
          <a:lstStyle/>
          <a:p>
            <a:r>
              <a:rPr lang="en-US" sz="1200" dirty="0">
                <a:solidFill>
                  <a:schemeClr val="accent3">
                    <a:lumMod val="60000"/>
                    <a:lumOff val="40000"/>
                  </a:schemeClr>
                </a:solidFill>
                <a:latin typeface="Arial Rounded MT Bold" panose="020F0704030504030204" pitchFamily="34" charset="0"/>
                <a:cs typeface="Times New Roman" panose="02020603050405020304" pitchFamily="18" charset="0"/>
              </a:rPr>
              <a:t>		From the image above, we can clearly see the three well-defined clusters.</a:t>
            </a:r>
            <a:r>
              <a:rPr lang="en-CA" sz="1200" dirty="0">
                <a:solidFill>
                  <a:schemeClr val="accent3">
                    <a:lumMod val="60000"/>
                    <a:lumOff val="40000"/>
                  </a:schemeClr>
                </a:solidFill>
                <a:latin typeface="Arial Rounded MT Bold" panose="020F0704030504030204" pitchFamily="34" charset="0"/>
                <a:cs typeface="Times New Roman" panose="02020603050405020304" pitchFamily="18" charset="0"/>
              </a:rPr>
              <a:t>. </a:t>
            </a:r>
            <a:endParaRPr lang="es-AR" sz="1200" dirty="0">
              <a:solidFill>
                <a:schemeClr val="accent3">
                  <a:lumMod val="60000"/>
                  <a:lumOff val="40000"/>
                </a:schemeClr>
              </a:solidFill>
              <a:latin typeface="Arial Rounded MT Bold" panose="020F0704030504030204" pitchFamily="34" charset="0"/>
              <a:cs typeface="Times New Roman" panose="02020603050405020304" pitchFamily="18" charset="0"/>
            </a:endParaRPr>
          </a:p>
          <a:p>
            <a:endParaRPr lang="es-AR" dirty="0"/>
          </a:p>
        </p:txBody>
      </p:sp>
      <p:pic>
        <p:nvPicPr>
          <p:cNvPr id="7" name="Imagen 6">
            <a:extLst>
              <a:ext uri="{FF2B5EF4-FFF2-40B4-BE49-F238E27FC236}">
                <a16:creationId xmlns:a16="http://schemas.microsoft.com/office/drawing/2014/main" id="{C4F9A99F-DF40-4871-9A5D-F85648488E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6609" y="2070100"/>
            <a:ext cx="6758607" cy="3827116"/>
          </a:xfrm>
          <a:prstGeom prst="rect">
            <a:avLst/>
          </a:prstGeom>
          <a:noFill/>
          <a:ln>
            <a:noFill/>
          </a:ln>
        </p:spPr>
      </p:pic>
    </p:spTree>
    <p:extLst>
      <p:ext uri="{BB962C8B-B14F-4D97-AF65-F5344CB8AC3E}">
        <p14:creationId xmlns:p14="http://schemas.microsoft.com/office/powerpoint/2010/main" val="55986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16D00-61D2-4BB6-A6AE-EC639E9DF53A}"/>
              </a:ext>
            </a:extLst>
          </p:cNvPr>
          <p:cNvSpPr>
            <a:spLocks noGrp="1"/>
          </p:cNvSpPr>
          <p:nvPr>
            <p:ph type="title"/>
          </p:nvPr>
        </p:nvSpPr>
        <p:spPr/>
        <p:txBody>
          <a:bodyPr/>
          <a:lstStyle/>
          <a:p>
            <a:pPr algn="ctr"/>
            <a:r>
              <a:rPr lang="es-AR" sz="4000" dirty="0">
                <a:solidFill>
                  <a:schemeClr val="accent1">
                    <a:lumMod val="75000"/>
                  </a:schemeClr>
                </a:solidFill>
              </a:rPr>
              <a:t>CONCLUSION</a:t>
            </a:r>
          </a:p>
        </p:txBody>
      </p:sp>
      <p:sp>
        <p:nvSpPr>
          <p:cNvPr id="3" name="Marcador de texto 2">
            <a:extLst>
              <a:ext uri="{FF2B5EF4-FFF2-40B4-BE49-F238E27FC236}">
                <a16:creationId xmlns:a16="http://schemas.microsoft.com/office/drawing/2014/main" id="{7B528BE0-FD40-455B-94C3-2461263F3E43}"/>
              </a:ext>
            </a:extLst>
          </p:cNvPr>
          <p:cNvSpPr>
            <a:spLocks noGrp="1"/>
          </p:cNvSpPr>
          <p:nvPr>
            <p:ph type="body" sz="half" idx="2"/>
          </p:nvPr>
        </p:nvSpPr>
        <p:spPr>
          <a:xfrm>
            <a:off x="1154954" y="2133600"/>
            <a:ext cx="8825659" cy="4426226"/>
          </a:xfrm>
        </p:spPr>
        <p:txBody>
          <a:bodyPr>
            <a:normAutofit/>
          </a:bodyPr>
          <a:lstStyle/>
          <a:p>
            <a:pPr lvl="1" algn="just">
              <a:lnSpc>
                <a:spcPct val="107000"/>
              </a:lnSpc>
              <a:spcAft>
                <a:spcPts val="800"/>
              </a:spcAft>
            </a:pPr>
            <a:r>
              <a:rPr lang="en-US" sz="2000" dirty="0">
                <a:solidFill>
                  <a:schemeClr val="accent3">
                    <a:lumMod val="60000"/>
                    <a:lumOff val="40000"/>
                  </a:schemeClr>
                </a:solidFill>
                <a:latin typeface="Arial Rounded MT Bold" panose="020F0704030504030204" pitchFamily="34" charset="0"/>
                <a:cs typeface="Times New Roman" panose="02020603050405020304" pitchFamily="18" charset="0"/>
              </a:rPr>
              <a:t>This report can be useful for someone who plans to open a cafe in Toronto, comparing the geographic location of the competition, to achieve a good location in the investment of the new coffee shop, which consisted of locating it in the neuralgic center of all the most important coffee shops, using different Data Science tools.</a:t>
            </a:r>
            <a:endParaRPr lang="es-AR" sz="2000" dirty="0">
              <a:solidFill>
                <a:schemeClr val="accent3">
                  <a:lumMod val="60000"/>
                  <a:lumOff val="40000"/>
                </a:schemeClr>
              </a:solidFill>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49058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16D00-61D2-4BB6-A6AE-EC639E9DF53A}"/>
              </a:ext>
            </a:extLst>
          </p:cNvPr>
          <p:cNvSpPr>
            <a:spLocks noGrp="1"/>
          </p:cNvSpPr>
          <p:nvPr>
            <p:ph type="title"/>
          </p:nvPr>
        </p:nvSpPr>
        <p:spPr/>
        <p:txBody>
          <a:bodyPr/>
          <a:lstStyle/>
          <a:p>
            <a:pPr algn="ctr"/>
            <a:r>
              <a:rPr lang="es-ES" sz="4000" dirty="0">
                <a:solidFill>
                  <a:schemeClr val="accent1">
                    <a:lumMod val="75000"/>
                  </a:schemeClr>
                </a:solidFill>
              </a:rPr>
              <a:t>FUTURE DIRECTIONS</a:t>
            </a:r>
            <a:endParaRPr lang="es-AR" sz="4000" dirty="0">
              <a:solidFill>
                <a:schemeClr val="accent1">
                  <a:lumMod val="75000"/>
                </a:schemeClr>
              </a:solidFill>
            </a:endParaRPr>
          </a:p>
        </p:txBody>
      </p:sp>
      <p:sp>
        <p:nvSpPr>
          <p:cNvPr id="3" name="Marcador de texto 2">
            <a:extLst>
              <a:ext uri="{FF2B5EF4-FFF2-40B4-BE49-F238E27FC236}">
                <a16:creationId xmlns:a16="http://schemas.microsoft.com/office/drawing/2014/main" id="{7B528BE0-FD40-455B-94C3-2461263F3E43}"/>
              </a:ext>
            </a:extLst>
          </p:cNvPr>
          <p:cNvSpPr>
            <a:spLocks noGrp="1"/>
          </p:cNvSpPr>
          <p:nvPr>
            <p:ph type="body" sz="half" idx="2"/>
          </p:nvPr>
        </p:nvSpPr>
        <p:spPr>
          <a:xfrm>
            <a:off x="1154954" y="2584174"/>
            <a:ext cx="8825659" cy="4174434"/>
          </a:xfrm>
        </p:spPr>
        <p:txBody>
          <a:bodyPr>
            <a:normAutofit fontScale="92500" lnSpcReduction="20000"/>
          </a:bodyPr>
          <a:lstStyle/>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A complete business plan could be carried out, with the help of all the Data Science tooling, such as the following:</a:t>
            </a:r>
          </a:p>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	Who are potential clients?</a:t>
            </a:r>
          </a:p>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	Are they interested in the product or service you offer?</a:t>
            </a:r>
          </a:p>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	Who is the most likely to purchase it?</a:t>
            </a:r>
          </a:p>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	What are they willing to pay for it?</a:t>
            </a:r>
          </a:p>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	What are the current and future market trends?</a:t>
            </a:r>
          </a:p>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	Will the demand be sufficient to sustain the business?</a:t>
            </a:r>
          </a:p>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The market research process includes:</a:t>
            </a:r>
          </a:p>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	Primary Market Research – using data collected through surveys, observation, opinion polls.</a:t>
            </a:r>
          </a:p>
          <a:p>
            <a:pPr lvl="1">
              <a:lnSpc>
                <a:spcPct val="107000"/>
              </a:lnSpc>
              <a:spcAft>
                <a:spcPts val="800"/>
              </a:spcAft>
            </a:pPr>
            <a:r>
              <a:rPr lang="en-US" sz="1300" dirty="0">
                <a:solidFill>
                  <a:schemeClr val="accent3">
                    <a:lumMod val="60000"/>
                    <a:lumOff val="40000"/>
                  </a:schemeClr>
                </a:solidFill>
                <a:latin typeface="Arial Rounded MT Bold" panose="020F0704030504030204" pitchFamily="34" charset="0"/>
                <a:cs typeface="Times New Roman" panose="02020603050405020304" pitchFamily="18" charset="0"/>
              </a:rPr>
              <a:t>•	Secondary Market Research – using existing data.</a:t>
            </a:r>
          </a:p>
          <a:p>
            <a:endParaRPr lang="es-AR" dirty="0"/>
          </a:p>
        </p:txBody>
      </p:sp>
    </p:spTree>
    <p:extLst>
      <p:ext uri="{BB962C8B-B14F-4D97-AF65-F5344CB8AC3E}">
        <p14:creationId xmlns:p14="http://schemas.microsoft.com/office/powerpoint/2010/main" val="232700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877</Words>
  <Application>Microsoft Office PowerPoint</Application>
  <PresentationFormat>Panorámica</PresentationFormat>
  <Paragraphs>38</Paragraphs>
  <Slides>8</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vt:i4>
      </vt:variant>
    </vt:vector>
  </HeadingPairs>
  <TitlesOfParts>
    <vt:vector size="17" baseType="lpstr">
      <vt:lpstr>Arial</vt:lpstr>
      <vt:lpstr>Arial Black</vt:lpstr>
      <vt:lpstr>Arial Rounded MT Bold</vt:lpstr>
      <vt:lpstr>Bahnschrift SemiBold</vt:lpstr>
      <vt:lpstr>Calibri</vt:lpstr>
      <vt:lpstr>Calibri Light</vt:lpstr>
      <vt:lpstr>Century Gothic</vt:lpstr>
      <vt:lpstr>Wingdings 3</vt:lpstr>
      <vt:lpstr>Ion</vt:lpstr>
      <vt:lpstr>PROPER LOCATION FOR A   NEW COFFEE IN TORONTO </vt:lpstr>
      <vt:lpstr>INTRODUCTION</vt:lpstr>
      <vt:lpstr>DATA ACQUISITION AND CLEANING</vt:lpstr>
      <vt:lpstr>DATA ACQUISITION AND CLEANING</vt:lpstr>
      <vt:lpstr>Methodology</vt:lpstr>
      <vt:lpstr>Methodology</vt:lpstr>
      <vt:lpstr>CONCLUSION</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 location for a new Coffee in Toronto</dc:title>
  <dc:creator>Mercedes Muñoz</dc:creator>
  <cp:lastModifiedBy>Mercedes Muñoz</cp:lastModifiedBy>
  <cp:revision>17</cp:revision>
  <dcterms:created xsi:type="dcterms:W3CDTF">2021-02-04T16:06:02Z</dcterms:created>
  <dcterms:modified xsi:type="dcterms:W3CDTF">2021-02-04T16:54:17Z</dcterms:modified>
</cp:coreProperties>
</file>