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7" r:id="rId5"/>
    <p:sldId id="261" r:id="rId6"/>
    <p:sldId id="262" r:id="rId7"/>
    <p:sldId id="267" r:id="rId8"/>
    <p:sldId id="271" r:id="rId9"/>
    <p:sldId id="268" r:id="rId10"/>
    <p:sldId id="270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18D98-D0A6-4E31-83F3-B6FF9E8DA4DE}" v="123" dt="2023-04-18T06:11:02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87C2-67DE-57B3-67CC-3698B0B52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D2585-229E-28C7-542B-CF1E00258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6765-2869-0992-6172-4EB2D533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B260-28C3-3EAD-5D7E-C38C93C5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DF18-6477-6B66-82B8-92949DBA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4231-E719-7729-4137-8CE824B7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32216-2484-4FEC-5F98-7EE80D8E5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57AA-F5E5-B5DF-B3F9-C5BF840F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3D77-1969-374F-0940-F02D7166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F3A2-39DA-BBA4-DC42-51C0C279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9B606-90D8-9708-3D55-FA43D5A22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32BDD-35AF-02BE-8C71-998195401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29A0-B6E9-066B-026E-2175FA12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FE62-F82C-4F3A-365D-15C7C4C6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DEDF-844F-8263-AA57-A9CEBD2F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E774-62B4-B406-6BC7-5C9FD4E2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1F95-6B51-6FF5-20B9-B2375265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4AD1-864D-2683-4672-11212DE6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50CD-8E85-34C3-4BE3-B88F8F03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71A1-1393-C11D-51AB-16A39929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1D37-D04E-CCB3-060D-636BA9D5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4ACA-3725-E02C-37D7-61EABD8A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9B76-6B7A-E063-A903-658C68F4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DD5E-827E-9CA5-E51A-EA12179A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E87E-D357-52A1-6B9C-0BCD09EC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CBF3-388D-7DF7-4C46-D2F365D5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54B6-D192-BE6E-D6ED-4DD10C835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121F-4D4E-1C57-4660-1CD5ED862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947A-808D-6864-007A-F478D85A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45AD-192F-1475-E309-47FEA8CE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F9B4-DB1A-0A12-A761-254C0204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BE27-3CC7-A9AB-1F2D-254DDE8F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27ED-2CBD-DAB8-5EA0-C142785E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ECBDE-B797-A891-0676-52ADE69E9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53AB3-C43D-854F-F701-62F1B4417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46BF8-7050-FFF9-98B4-DAD47EBF5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39629-7C34-8A77-2B61-46B66560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8AD56-807A-2C0B-EA1A-0232DC34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EEDED-46D7-7967-A169-7AA8FAAE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92FE-F904-9A46-685C-DF7EAEE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926B3-6418-9236-7191-D2169DD5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2B955-E4A6-C66E-4A38-7EF6E052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C7845-6DCF-E2AF-237F-EBCA0CE3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4666D-8F55-EC64-CC0D-BFE771DC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77F25-9B69-084A-19C4-CF3115B8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8FDBA-0F9E-F117-37DC-855363C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942D-7BCD-3B2C-79D8-A83FA7B3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E055-BEDD-ED6A-41D0-3D02772A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E8A73-F475-6110-89F3-4B5E5C609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874FB-DEFF-CCF5-0807-74E30CD2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13B8D-5A8C-3460-B60C-8FF54B9D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7157-EDFA-12C9-B4E3-E459F0AE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6977-6444-40F5-D44E-D3C2F341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700AF-95B0-A25D-2158-3D260ED52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F4E52-F1D3-CB65-CBC1-408229FC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40DD5-427F-D4B8-3AA3-105DD720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7D03-A9B8-4FCF-6D70-8DFB8C2E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8C5E-C629-5E29-CB26-29113B83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DCCAB-0422-88C3-65C5-9A26D286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85B07-F979-EDD5-5A8D-86AD25CE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6768-BDF9-8D2F-2399-DD4C6C025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224B-17D2-4BB1-A745-6E5E30F03CA2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FB76-C655-9D1B-C28D-F3912CC48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BAFE7-80D4-5AC9-5476-24C446BB8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7C93-5026-4553-B029-A96D7E0C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A788-2DD7-AE7C-AB47-DD814D4D4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Macros/Macro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D41B6-EF38-7377-8939-7DFFE6ADC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8A45-C409-2AF8-2F60-8DE3557C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having the Macro Updater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CA4C-F99C-F1CF-39BD-010047C5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of use: instead of having to re-record each macro, you can use the updater to update the macro file</a:t>
            </a:r>
          </a:p>
          <a:p>
            <a:r>
              <a:rPr lang="en-US" dirty="0"/>
              <a:t>Security: considers some security risks associated with macros such as using regular expressions</a:t>
            </a:r>
          </a:p>
          <a:p>
            <a:r>
              <a:rPr lang="en-US" dirty="0"/>
              <a:t>Data consistency: using regular expressions to check for proper formatting to send more 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116235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087F-5AB6-93AE-C735-66AC2F1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it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63276-92B0-20DF-48B3-3F69BDA3D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0A31-4CFB-5DBD-B8F5-2E614C62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B095-ACF1-4A93-7C9A-636D2BA8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folder that all configuration departments can have access to</a:t>
            </a:r>
          </a:p>
          <a:p>
            <a:r>
              <a:rPr lang="en-US" dirty="0"/>
              <a:t>Holds all the .mac macro files</a:t>
            </a:r>
          </a:p>
          <a:p>
            <a:r>
              <a:rPr lang="en-US" dirty="0"/>
              <a:t>All contained files with be read-only</a:t>
            </a:r>
          </a:p>
        </p:txBody>
      </p:sp>
    </p:spTree>
    <p:extLst>
      <p:ext uri="{BB962C8B-B14F-4D97-AF65-F5344CB8AC3E}">
        <p14:creationId xmlns:p14="http://schemas.microsoft.com/office/powerpoint/2010/main" val="218094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0B03-AABF-9656-BD6E-1122161B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6CA1-D54C-BE2F-C340-531EACAB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records detailing the FTEI user who made a change with the Bios Macro Updater program and the date/time corresponding to that change</a:t>
            </a:r>
          </a:p>
        </p:txBody>
      </p:sp>
    </p:spTree>
    <p:extLst>
      <p:ext uri="{BB962C8B-B14F-4D97-AF65-F5344CB8AC3E}">
        <p14:creationId xmlns:p14="http://schemas.microsoft.com/office/powerpoint/2010/main" val="287552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1B43-68DE-BF37-5FD6-0BB2FCEB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Macro Updater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9980-D184-366B-4C0C-81E2854C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permission to save to shared folders</a:t>
            </a:r>
          </a:p>
          <a:p>
            <a:r>
              <a:rPr lang="en-US" dirty="0"/>
              <a:t>Save records to the read-only file</a:t>
            </a:r>
          </a:p>
          <a:p>
            <a:r>
              <a:rPr lang="en-US" dirty="0"/>
              <a:t>Only selected employees can access this program</a:t>
            </a:r>
          </a:p>
        </p:txBody>
      </p:sp>
    </p:spTree>
    <p:extLst>
      <p:ext uri="{BB962C8B-B14F-4D97-AF65-F5344CB8AC3E}">
        <p14:creationId xmlns:p14="http://schemas.microsoft.com/office/powerpoint/2010/main" val="78169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B73D-8850-36F6-3B3C-85E94E2F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iAccess</a:t>
            </a:r>
            <a:r>
              <a:rPr lang="en-US" dirty="0"/>
              <a:t> Client Solution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234A-E642-711B-5B8B-AEB03758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have access to the shared folder</a:t>
            </a:r>
          </a:p>
        </p:txBody>
      </p:sp>
    </p:spTree>
    <p:extLst>
      <p:ext uri="{BB962C8B-B14F-4D97-AF65-F5344CB8AC3E}">
        <p14:creationId xmlns:p14="http://schemas.microsoft.com/office/powerpoint/2010/main" val="193380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0366-BB27-40D0-7A7D-69000833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0"/>
            <a:ext cx="4228407" cy="906087"/>
          </a:xfrm>
        </p:spPr>
        <p:txBody>
          <a:bodyPr/>
          <a:lstStyle/>
          <a:p>
            <a:r>
              <a:rPr lang="en-US" b="1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1DEE-9CF7-F369-6579-9A33149C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28" y="858364"/>
            <a:ext cx="4494524" cy="113081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sz="2400" b="1" i="0" u="sng" dirty="0">
                <a:effectLst/>
                <a:latin typeface="Söhne"/>
              </a:rPr>
              <a:t>list of commands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that can be </a:t>
            </a:r>
            <a:r>
              <a:rPr lang="en-US" sz="2400" b="1" i="0" u="sng" dirty="0">
                <a:effectLst/>
                <a:latin typeface="Söhne"/>
              </a:rPr>
              <a:t>executed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with a </a:t>
            </a:r>
            <a:r>
              <a:rPr lang="en-US" sz="2400" b="1" i="0" u="sng" dirty="0">
                <a:effectLst/>
                <a:latin typeface="Söhne"/>
              </a:rPr>
              <a:t>single action/keystroke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47629-0352-FC7B-9B3D-99C1AC0E9301}"/>
              </a:ext>
            </a:extLst>
          </p:cNvPr>
          <p:cNvSpPr txBox="1"/>
          <p:nvPr/>
        </p:nvSpPr>
        <p:spPr>
          <a:xfrm>
            <a:off x="584550" y="3188401"/>
            <a:ext cx="4494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Macros are </a:t>
            </a:r>
            <a:r>
              <a:rPr lang="en-US" sz="2400" b="1" u="sng" dirty="0">
                <a:latin typeface="Söhne"/>
              </a:rPr>
              <a:t>commonly used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in </a:t>
            </a:r>
            <a:r>
              <a:rPr lang="en-US" sz="2400" b="1" u="sng" dirty="0">
                <a:latin typeface="Söhne"/>
              </a:rPr>
              <a:t>productivity software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like Microsoft Excel, which allows users to </a:t>
            </a:r>
            <a:r>
              <a:rPr lang="en-US" sz="2400" b="1" u="sng" dirty="0">
                <a:latin typeface="Söhne"/>
              </a:rPr>
              <a:t>automate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repetitive </a:t>
            </a:r>
            <a:r>
              <a:rPr lang="en-US" sz="2400" b="1" u="sng" dirty="0">
                <a:latin typeface="Söhne"/>
              </a:rPr>
              <a:t>tasks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39D879-A825-C543-DE32-64E14DDC6326}"/>
              </a:ext>
            </a:extLst>
          </p:cNvPr>
          <p:cNvCxnSpPr>
            <a:cxnSpLocks/>
          </p:cNvCxnSpPr>
          <p:nvPr/>
        </p:nvCxnSpPr>
        <p:spPr>
          <a:xfrm>
            <a:off x="850667" y="697237"/>
            <a:ext cx="42284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00AAA0-05C6-8CE4-D075-853CD0BA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54" y="1949188"/>
            <a:ext cx="1740133" cy="916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04E7B3-0E9F-FF93-2325-05359172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087" y="2073305"/>
            <a:ext cx="1650184" cy="67948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A1F16-DD62-B5F3-F4A8-5B553E19F68A}"/>
              </a:ext>
            </a:extLst>
          </p:cNvPr>
          <p:cNvCxnSpPr/>
          <p:nvPr/>
        </p:nvCxnSpPr>
        <p:spPr>
          <a:xfrm flipH="1">
            <a:off x="2552591" y="2027892"/>
            <a:ext cx="257695" cy="69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FC3399-34ED-CAAE-C466-6C2B3A8DE270}"/>
              </a:ext>
            </a:extLst>
          </p:cNvPr>
          <p:cNvCxnSpPr>
            <a:cxnSpLocks/>
          </p:cNvCxnSpPr>
          <p:nvPr/>
        </p:nvCxnSpPr>
        <p:spPr>
          <a:xfrm>
            <a:off x="850667" y="2932536"/>
            <a:ext cx="402826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D1A41C-56B2-15B8-B99C-B232C08C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67" y="5144242"/>
            <a:ext cx="4228410" cy="107632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50891C-2CFD-2FC7-E772-86B3E45A3DCF}"/>
              </a:ext>
            </a:extLst>
          </p:cNvPr>
          <p:cNvCxnSpPr>
            <a:cxnSpLocks/>
          </p:cNvCxnSpPr>
          <p:nvPr/>
        </p:nvCxnSpPr>
        <p:spPr>
          <a:xfrm>
            <a:off x="5286895" y="224444"/>
            <a:ext cx="0" cy="61015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EBB922-87B3-E1AA-641F-A50C98D6DB7E}"/>
              </a:ext>
            </a:extLst>
          </p:cNvPr>
          <p:cNvSpPr txBox="1"/>
          <p:nvPr/>
        </p:nvSpPr>
        <p:spPr>
          <a:xfrm>
            <a:off x="5487039" y="310337"/>
            <a:ext cx="555566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Common Uses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BC8A7C-C81A-3262-1F3D-71BF74312C60}"/>
              </a:ext>
            </a:extLst>
          </p:cNvPr>
          <p:cNvCxnSpPr>
            <a:cxnSpLocks/>
          </p:cNvCxnSpPr>
          <p:nvPr/>
        </p:nvCxnSpPr>
        <p:spPr>
          <a:xfrm>
            <a:off x="5624942" y="1054684"/>
            <a:ext cx="5555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9DE385-30E2-7254-4E10-458E2347918D}"/>
              </a:ext>
            </a:extLst>
          </p:cNvPr>
          <p:cNvSpPr txBox="1"/>
          <p:nvPr/>
        </p:nvSpPr>
        <p:spPr>
          <a:xfrm>
            <a:off x="5915004" y="1917195"/>
            <a:ext cx="2227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A</a:t>
            </a:r>
            <a:r>
              <a:rPr lang="en-US" b="1" i="0" dirty="0">
                <a:effectLst/>
                <a:latin typeface="Söhne"/>
              </a:rPr>
              <a:t>utomatically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correct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common typos or spelling </a:t>
            </a:r>
            <a:r>
              <a:rPr lang="en-US" b="1" i="0" dirty="0">
                <a:effectLst/>
                <a:latin typeface="Söhne"/>
              </a:rPr>
              <a:t>errors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 you type, </a:t>
            </a:r>
            <a:r>
              <a:rPr lang="en-US" b="1" i="0" dirty="0">
                <a:effectLst/>
                <a:latin typeface="Söhne"/>
              </a:rPr>
              <a:t>without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any </a:t>
            </a:r>
            <a:r>
              <a:rPr lang="en-US" b="1" i="0" dirty="0">
                <a:effectLst/>
                <a:latin typeface="Söhne"/>
              </a:rPr>
              <a:t>additional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input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from the 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8C1101-D21D-112B-5366-15F237B1BB2C}"/>
              </a:ext>
            </a:extLst>
          </p:cNvPr>
          <p:cNvSpPr txBox="1"/>
          <p:nvPr/>
        </p:nvSpPr>
        <p:spPr>
          <a:xfrm>
            <a:off x="8655933" y="1925274"/>
            <a:ext cx="22404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Söhne"/>
              </a:rPr>
              <a:t>A</a:t>
            </a:r>
            <a:r>
              <a:rPr lang="en-US" b="1" i="0" dirty="0">
                <a:effectLst/>
                <a:latin typeface="Söhne"/>
              </a:rPr>
              <a:t>utomatically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fill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</a:t>
            </a:r>
            <a:r>
              <a:rPr lang="en-US" b="1" i="0" dirty="0">
                <a:effectLst/>
                <a:latin typeface="Söhne"/>
              </a:rPr>
              <a:t>forms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</a:t>
            </a:r>
            <a:r>
              <a:rPr lang="en-US" b="1" i="0" dirty="0">
                <a:effectLst/>
                <a:latin typeface="Söhne"/>
              </a:rPr>
              <a:t>commonly used information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saving time and reducing errors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943D4B-96BB-5488-DAD3-E8A4BD26EA0F}"/>
              </a:ext>
            </a:extLst>
          </p:cNvPr>
          <p:cNvSpPr txBox="1"/>
          <p:nvPr/>
        </p:nvSpPr>
        <p:spPr>
          <a:xfrm>
            <a:off x="6060596" y="4631496"/>
            <a:ext cx="20816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Allow users to </a:t>
            </a:r>
            <a:r>
              <a:rPr lang="en-US" b="1" i="0" dirty="0">
                <a:effectLst/>
                <a:latin typeface="Söhne"/>
              </a:rPr>
              <a:t>execute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frequently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used </a:t>
            </a:r>
            <a:r>
              <a:rPr lang="en-US" b="1" i="0" dirty="0">
                <a:effectLst/>
                <a:latin typeface="Söhne"/>
              </a:rPr>
              <a:t>commands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 actions with a </a:t>
            </a:r>
            <a:r>
              <a:rPr lang="en-US" b="1" i="0" dirty="0">
                <a:effectLst/>
                <a:latin typeface="Söhne"/>
              </a:rPr>
              <a:t>single keystroke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E80A42-DCC3-2B5A-E200-2E1A9F1B10BD}"/>
              </a:ext>
            </a:extLst>
          </p:cNvPr>
          <p:cNvSpPr txBox="1"/>
          <p:nvPr/>
        </p:nvSpPr>
        <p:spPr>
          <a:xfrm>
            <a:off x="8532824" y="4240378"/>
            <a:ext cx="23635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Allow users to </a:t>
            </a:r>
            <a:r>
              <a:rPr lang="en-US" b="1" i="0" dirty="0">
                <a:effectLst/>
                <a:latin typeface="Söhne"/>
              </a:rPr>
              <a:t>automate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tasks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 routines based on </a:t>
            </a:r>
            <a:r>
              <a:rPr lang="en-US" b="1" i="0" dirty="0">
                <a:effectLst/>
                <a:latin typeface="Söhne"/>
              </a:rPr>
              <a:t>specific triggers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such as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 change in temperature or when the light turns 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23D8F6A-2BD2-81D9-C585-541EDA4E4708}"/>
              </a:ext>
            </a:extLst>
          </p:cNvPr>
          <p:cNvSpPr/>
          <p:nvPr/>
        </p:nvSpPr>
        <p:spPr>
          <a:xfrm>
            <a:off x="8466325" y="3901547"/>
            <a:ext cx="2363575" cy="238059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EF0573-B742-F107-35C3-F9EA3241C7AF}"/>
              </a:ext>
            </a:extLst>
          </p:cNvPr>
          <p:cNvSpPr txBox="1"/>
          <p:nvPr/>
        </p:nvSpPr>
        <p:spPr>
          <a:xfrm>
            <a:off x="8466322" y="3909135"/>
            <a:ext cx="236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u="sng" dirty="0">
                <a:effectLst/>
                <a:latin typeface="Söhne"/>
              </a:rPr>
              <a:t>Automation </a:t>
            </a:r>
            <a:r>
              <a:rPr lang="en-US" sz="2000" u="sng" dirty="0">
                <a:latin typeface="Söhne"/>
              </a:rPr>
              <a:t>M</a:t>
            </a:r>
            <a:r>
              <a:rPr lang="en-US" sz="2000" b="0" i="0" u="sng" dirty="0">
                <a:effectLst/>
                <a:latin typeface="Söhne"/>
              </a:rPr>
              <a:t>acros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93CF02-ED30-6CCC-EF34-9C1CA6C5D8C2}"/>
              </a:ext>
            </a:extLst>
          </p:cNvPr>
          <p:cNvSpPr txBox="1"/>
          <p:nvPr/>
        </p:nvSpPr>
        <p:spPr>
          <a:xfrm>
            <a:off x="6060596" y="3901547"/>
            <a:ext cx="19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u="sng" dirty="0">
                <a:effectLst/>
                <a:latin typeface="Söhne"/>
              </a:rPr>
              <a:t>Keyboard Shortcut Macros</a:t>
            </a:r>
            <a:endParaRPr lang="en-US" sz="2000" u="sn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8B8562-2986-49CD-CB3B-7DDCE5B25E5D}"/>
              </a:ext>
            </a:extLst>
          </p:cNvPr>
          <p:cNvSpPr txBox="1"/>
          <p:nvPr/>
        </p:nvSpPr>
        <p:spPr>
          <a:xfrm>
            <a:off x="5840381" y="1588468"/>
            <a:ext cx="236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u="sng" dirty="0">
                <a:effectLst/>
                <a:latin typeface="Söhne"/>
              </a:rPr>
              <a:t>AutoCorrect Macros</a:t>
            </a:r>
            <a:endParaRPr lang="en-US" sz="2000" u="sng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11590C-CC6A-0166-84D5-EF1B17D00F01}"/>
              </a:ext>
            </a:extLst>
          </p:cNvPr>
          <p:cNvSpPr/>
          <p:nvPr/>
        </p:nvSpPr>
        <p:spPr>
          <a:xfrm>
            <a:off x="5840381" y="1588468"/>
            <a:ext cx="2363575" cy="211157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05B254-B4E3-30DC-1CEB-A72418C4743B}"/>
              </a:ext>
            </a:extLst>
          </p:cNvPr>
          <p:cNvSpPr txBox="1"/>
          <p:nvPr/>
        </p:nvSpPr>
        <p:spPr>
          <a:xfrm>
            <a:off x="8466327" y="1583981"/>
            <a:ext cx="2363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0" u="sng" dirty="0">
                <a:effectLst/>
                <a:latin typeface="Söhne"/>
              </a:rPr>
              <a:t>AutoFill Macros</a:t>
            </a:r>
            <a:endParaRPr lang="en-US" sz="2000" u="sng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9FA9409-A5C4-5648-32E1-59D5C9EF38BD}"/>
              </a:ext>
            </a:extLst>
          </p:cNvPr>
          <p:cNvSpPr/>
          <p:nvPr/>
        </p:nvSpPr>
        <p:spPr>
          <a:xfrm>
            <a:off x="8466328" y="1588468"/>
            <a:ext cx="2363575" cy="211157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8048DF6-5D8C-AEB4-C846-4AD90F35CE10}"/>
              </a:ext>
            </a:extLst>
          </p:cNvPr>
          <p:cNvSpPr/>
          <p:nvPr/>
        </p:nvSpPr>
        <p:spPr>
          <a:xfrm>
            <a:off x="5840379" y="3923610"/>
            <a:ext cx="2363575" cy="24023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0" grpId="0"/>
      <p:bldP spid="42" grpId="0"/>
      <p:bldP spid="44" grpId="0"/>
      <p:bldP spid="45" grpId="0" animBg="1"/>
      <p:bldP spid="46" grpId="0"/>
      <p:bldP spid="47" grpId="0"/>
      <p:bldP spid="48" grpId="0"/>
      <p:bldP spid="49" grpId="0" animBg="1"/>
      <p:bldP spid="51" grpId="0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3CD7-5CF6-5598-D0D6-51BE7BEF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967" y="89718"/>
            <a:ext cx="5012094" cy="7468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of Macros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4A1D7-856D-52DC-6A67-90B77128C66A}"/>
              </a:ext>
            </a:extLst>
          </p:cNvPr>
          <p:cNvSpPr txBox="1"/>
          <p:nvPr/>
        </p:nvSpPr>
        <p:spPr>
          <a:xfrm>
            <a:off x="2480159" y="1928479"/>
            <a:ext cx="1792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Spring 2022 </a:t>
            </a:r>
          </a:p>
          <a:p>
            <a:pPr algn="ctr"/>
            <a:r>
              <a:rPr lang="en-US" sz="2000" b="1" dirty="0"/>
              <a:t>–</a:t>
            </a:r>
          </a:p>
          <a:p>
            <a:pPr algn="ctr"/>
            <a:r>
              <a:rPr lang="en-US" sz="2000" b="1" dirty="0"/>
              <a:t> Summer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57377-EA61-D0CE-C6BD-A19647CCC43A}"/>
              </a:ext>
            </a:extLst>
          </p:cNvPr>
          <p:cNvSpPr txBox="1"/>
          <p:nvPr/>
        </p:nvSpPr>
        <p:spPr>
          <a:xfrm>
            <a:off x="772304" y="989289"/>
            <a:ext cx="2098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FTEI integrated B-Stock inventory into their new Texas 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F0029-6E29-E832-9129-15CC77FD3015}"/>
              </a:ext>
            </a:extLst>
          </p:cNvPr>
          <p:cNvCxnSpPr>
            <a:cxnSpLocks/>
          </p:cNvCxnSpPr>
          <p:nvPr/>
        </p:nvCxnSpPr>
        <p:spPr>
          <a:xfrm>
            <a:off x="4562669" y="2436310"/>
            <a:ext cx="2920482" cy="0"/>
          </a:xfrm>
          <a:prstGeom prst="straightConnector1">
            <a:avLst/>
          </a:prstGeom>
          <a:ln w="88900" cap="flat">
            <a:solidFill>
              <a:schemeClr val="dk1"/>
            </a:solidFill>
            <a:miter lim="800000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BB357F-51FE-0192-5753-103D485810F9}"/>
              </a:ext>
            </a:extLst>
          </p:cNvPr>
          <p:cNvSpPr txBox="1"/>
          <p:nvPr/>
        </p:nvSpPr>
        <p:spPr>
          <a:xfrm>
            <a:off x="8118039" y="2073813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6E57A-D764-C77B-8CC8-9D5AA4E7021A}"/>
              </a:ext>
            </a:extLst>
          </p:cNvPr>
          <p:cNvSpPr txBox="1"/>
          <p:nvPr/>
        </p:nvSpPr>
        <p:spPr>
          <a:xfrm>
            <a:off x="9222613" y="810362"/>
            <a:ext cx="2112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Of New York’s configuration team was sent to Texas to help with start-up operations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EF0E49-EC12-AC6D-C189-E43A7E45A397}"/>
              </a:ext>
            </a:extLst>
          </p:cNvPr>
          <p:cNvCxnSpPr>
            <a:cxnSpLocks/>
          </p:cNvCxnSpPr>
          <p:nvPr/>
        </p:nvCxnSpPr>
        <p:spPr>
          <a:xfrm flipH="1">
            <a:off x="4638150" y="2996129"/>
            <a:ext cx="2769520" cy="1153205"/>
          </a:xfrm>
          <a:prstGeom prst="straightConnector1">
            <a:avLst/>
          </a:prstGeom>
          <a:ln w="88900" cap="flat">
            <a:solidFill>
              <a:schemeClr val="dk1"/>
            </a:solidFill>
            <a:miter lim="800000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4E8105-7121-1894-7411-6B074FAC8AC9}"/>
              </a:ext>
            </a:extLst>
          </p:cNvPr>
          <p:cNvSpPr txBox="1"/>
          <p:nvPr/>
        </p:nvSpPr>
        <p:spPr>
          <a:xfrm>
            <a:off x="2703671" y="4215468"/>
            <a:ext cx="1368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100’s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97CD82-9F95-BD21-BE4D-844EC96D63DD}"/>
              </a:ext>
            </a:extLst>
          </p:cNvPr>
          <p:cNvSpPr txBox="1"/>
          <p:nvPr/>
        </p:nvSpPr>
        <p:spPr>
          <a:xfrm>
            <a:off x="2864003" y="4818454"/>
            <a:ext cx="1047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6A622-4914-6E96-65C5-FD79A87FF1DD}"/>
              </a:ext>
            </a:extLst>
          </p:cNvPr>
          <p:cNvSpPr txBox="1"/>
          <p:nvPr/>
        </p:nvSpPr>
        <p:spPr>
          <a:xfrm>
            <a:off x="579011" y="4987730"/>
            <a:ext cx="2204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Orders were redirected to New York to help mitigate the stress in Texas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B7494C-6E40-0529-F303-0FC50FE75EF8}"/>
              </a:ext>
            </a:extLst>
          </p:cNvPr>
          <p:cNvSpPr/>
          <p:nvPr/>
        </p:nvSpPr>
        <p:spPr>
          <a:xfrm>
            <a:off x="2480159" y="1549026"/>
            <a:ext cx="1792920" cy="179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F40091-4960-C79C-C2C5-3A1FCD886C2D}"/>
              </a:ext>
            </a:extLst>
          </p:cNvPr>
          <p:cNvSpPr/>
          <p:nvPr/>
        </p:nvSpPr>
        <p:spPr>
          <a:xfrm>
            <a:off x="7772741" y="1552898"/>
            <a:ext cx="1792920" cy="179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C9F7DB-9E3F-9E68-08E8-255EB0FEF400}"/>
              </a:ext>
            </a:extLst>
          </p:cNvPr>
          <p:cNvSpPr/>
          <p:nvPr/>
        </p:nvSpPr>
        <p:spPr>
          <a:xfrm>
            <a:off x="2480159" y="4019998"/>
            <a:ext cx="1792920" cy="179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985477-10C3-7868-3FFB-CC36C9C5165D}"/>
              </a:ext>
            </a:extLst>
          </p:cNvPr>
          <p:cNvCxnSpPr>
            <a:cxnSpLocks/>
          </p:cNvCxnSpPr>
          <p:nvPr/>
        </p:nvCxnSpPr>
        <p:spPr>
          <a:xfrm>
            <a:off x="4562669" y="4990028"/>
            <a:ext cx="2920482" cy="0"/>
          </a:xfrm>
          <a:prstGeom prst="straightConnector1">
            <a:avLst/>
          </a:prstGeom>
          <a:ln w="88900" cap="flat">
            <a:solidFill>
              <a:schemeClr val="dk1"/>
            </a:solidFill>
            <a:miter lim="800000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13A6BE7-BDB9-B730-1BDF-238CBDE620D1}"/>
              </a:ext>
            </a:extLst>
          </p:cNvPr>
          <p:cNvSpPr/>
          <p:nvPr/>
        </p:nvSpPr>
        <p:spPr>
          <a:xfrm>
            <a:off x="7772741" y="4088449"/>
            <a:ext cx="1792920" cy="179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18B8AD-D80C-176D-DC57-16325C2B93D2}"/>
              </a:ext>
            </a:extLst>
          </p:cNvPr>
          <p:cNvSpPr txBox="1"/>
          <p:nvPr/>
        </p:nvSpPr>
        <p:spPr>
          <a:xfrm>
            <a:off x="7854683" y="4382780"/>
            <a:ext cx="158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 of Macros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BE0C9-1A75-5A75-30B6-3C91F62984A7}"/>
              </a:ext>
            </a:extLst>
          </p:cNvPr>
          <p:cNvSpPr txBox="1"/>
          <p:nvPr/>
        </p:nvSpPr>
        <p:spPr>
          <a:xfrm>
            <a:off x="9414526" y="5132075"/>
            <a:ext cx="1920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Helped to meet order deadlines by decreasing MO closure time</a:t>
            </a:r>
          </a:p>
        </p:txBody>
      </p:sp>
    </p:spTree>
    <p:extLst>
      <p:ext uri="{BB962C8B-B14F-4D97-AF65-F5344CB8AC3E}">
        <p14:creationId xmlns:p14="http://schemas.microsoft.com/office/powerpoint/2010/main" val="12803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1"/>
      <p:bldP spid="17" grpId="1"/>
      <p:bldP spid="18" grpId="1"/>
      <p:bldP spid="23" grpId="0" animBg="1"/>
      <p:bldP spid="24" grpId="1" animBg="1"/>
      <p:bldP spid="27" grpId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1CA72BA-D3D8-66F9-7E71-4F8F9AABF630}"/>
              </a:ext>
            </a:extLst>
          </p:cNvPr>
          <p:cNvSpPr/>
          <p:nvPr/>
        </p:nvSpPr>
        <p:spPr>
          <a:xfrm>
            <a:off x="6047191" y="2909361"/>
            <a:ext cx="5831063" cy="919123"/>
          </a:xfrm>
          <a:prstGeom prst="rect">
            <a:avLst/>
          </a:prstGeom>
          <a:solidFill>
            <a:srgbClr val="FF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267EDB-B3E7-1B61-9D27-D71A907C633D}"/>
              </a:ext>
            </a:extLst>
          </p:cNvPr>
          <p:cNvSpPr/>
          <p:nvPr/>
        </p:nvSpPr>
        <p:spPr>
          <a:xfrm>
            <a:off x="6051780" y="1068175"/>
            <a:ext cx="5831063" cy="919123"/>
          </a:xfrm>
          <a:prstGeom prst="rect">
            <a:avLst/>
          </a:prstGeom>
          <a:solidFill>
            <a:srgbClr val="FF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47464B-251D-0830-40BC-E533855C70A3}"/>
              </a:ext>
            </a:extLst>
          </p:cNvPr>
          <p:cNvSpPr/>
          <p:nvPr/>
        </p:nvSpPr>
        <p:spPr>
          <a:xfrm>
            <a:off x="210120" y="2927389"/>
            <a:ext cx="5831063" cy="894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1CAE19-C178-2DD7-D4DB-70B955920DD4}"/>
              </a:ext>
            </a:extLst>
          </p:cNvPr>
          <p:cNvSpPr/>
          <p:nvPr/>
        </p:nvSpPr>
        <p:spPr>
          <a:xfrm>
            <a:off x="216322" y="1066908"/>
            <a:ext cx="5831063" cy="919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4672F-598C-8857-2DA9-0DC58EA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7765" y="537735"/>
            <a:ext cx="5805078" cy="526996"/>
          </a:xfrm>
        </p:spPr>
        <p:txBody>
          <a:bodyPr/>
          <a:lstStyle/>
          <a:p>
            <a:pPr algn="ctr"/>
            <a:r>
              <a:rPr lang="en-US" sz="2800" b="0" dirty="0">
                <a:solidFill>
                  <a:srgbClr val="FF0000"/>
                </a:solidFill>
              </a:rPr>
              <a:t>Disadvantages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F1DCF-887B-3DBC-F885-CE7E0EA71A7E}"/>
              </a:ext>
            </a:extLst>
          </p:cNvPr>
          <p:cNvCxnSpPr>
            <a:cxnSpLocks/>
          </p:cNvCxnSpPr>
          <p:nvPr/>
        </p:nvCxnSpPr>
        <p:spPr>
          <a:xfrm>
            <a:off x="216322" y="1072910"/>
            <a:ext cx="1167087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23D20-3FF6-2330-BE00-69999C7B97A1}"/>
              </a:ext>
            </a:extLst>
          </p:cNvPr>
          <p:cNvCxnSpPr>
            <a:cxnSpLocks/>
          </p:cNvCxnSpPr>
          <p:nvPr/>
        </p:nvCxnSpPr>
        <p:spPr>
          <a:xfrm>
            <a:off x="6044277" y="368981"/>
            <a:ext cx="22860" cy="4331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78FB64-0502-D464-9C4D-797AFD6C2F66}"/>
              </a:ext>
            </a:extLst>
          </p:cNvPr>
          <p:cNvSpPr txBox="1"/>
          <p:nvPr/>
        </p:nvSpPr>
        <p:spPr>
          <a:xfrm>
            <a:off x="1646179" y="1102651"/>
            <a:ext cx="4250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By </a:t>
            </a:r>
            <a:r>
              <a:rPr lang="en-US" b="1" dirty="0">
                <a:latin typeface="Söhne"/>
              </a:rPr>
              <a:t>automating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repetitive </a:t>
            </a:r>
            <a:r>
              <a:rPr lang="en-US" b="1" dirty="0">
                <a:latin typeface="Söhne"/>
              </a:rPr>
              <a:t>tasks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macros can </a:t>
            </a:r>
            <a:r>
              <a:rPr lang="en-US" b="1" dirty="0">
                <a:latin typeface="Söhne"/>
              </a:rPr>
              <a:t>save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users a significant amount of </a:t>
            </a:r>
            <a:r>
              <a:rPr lang="en-US" b="1" dirty="0">
                <a:latin typeface="Söhne"/>
              </a:rPr>
              <a:t>time and effort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77F72-9396-33C7-BBDE-A937E3D0ED3D}"/>
              </a:ext>
            </a:extLst>
          </p:cNvPr>
          <p:cNvSpPr txBox="1"/>
          <p:nvPr/>
        </p:nvSpPr>
        <p:spPr>
          <a:xfrm>
            <a:off x="1675868" y="1988657"/>
            <a:ext cx="42335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Ensures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that </a:t>
            </a:r>
            <a:r>
              <a:rPr lang="en-US" b="1" i="0" dirty="0">
                <a:effectLst/>
                <a:latin typeface="Söhne"/>
              </a:rPr>
              <a:t>tasks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</a:t>
            </a:r>
            <a:r>
              <a:rPr lang="en-US" b="1" i="0" dirty="0">
                <a:effectLst/>
                <a:latin typeface="Söhne"/>
              </a:rPr>
              <a:t>performed consistently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b="1" i="0" dirty="0">
                <a:effectLst/>
                <a:latin typeface="Söhne"/>
              </a:rPr>
              <a:t>accurately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1" i="0" dirty="0">
                <a:effectLst/>
                <a:latin typeface="Söhne"/>
              </a:rPr>
              <a:t>reducing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risk of </a:t>
            </a:r>
            <a:r>
              <a:rPr lang="en-US" b="1" i="0" dirty="0">
                <a:effectLst/>
                <a:latin typeface="Söhne"/>
              </a:rPr>
              <a:t>errors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A2187-4A2F-C27B-2156-4D6A923A59F8}"/>
              </a:ext>
            </a:extLst>
          </p:cNvPr>
          <p:cNvSpPr txBox="1"/>
          <p:nvPr/>
        </p:nvSpPr>
        <p:spPr>
          <a:xfrm>
            <a:off x="1627056" y="3065887"/>
            <a:ext cx="4288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be </a:t>
            </a:r>
            <a:r>
              <a:rPr lang="en-US" b="1" i="0" dirty="0">
                <a:effectLst/>
                <a:latin typeface="Söhne"/>
              </a:rPr>
              <a:t>customized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</a:t>
            </a:r>
            <a:r>
              <a:rPr lang="en-US" b="1" i="0" dirty="0">
                <a:effectLst/>
                <a:latin typeface="Söhne"/>
              </a:rPr>
              <a:t>meet specific needs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b="1" i="0" dirty="0">
                <a:effectLst/>
                <a:latin typeface="Söhne"/>
              </a:rPr>
              <a:t>preferences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F3181-0DF8-6FE6-29F1-B86A1BA111B8}"/>
              </a:ext>
            </a:extLst>
          </p:cNvPr>
          <p:cNvSpPr txBox="1"/>
          <p:nvPr/>
        </p:nvSpPr>
        <p:spPr>
          <a:xfrm>
            <a:off x="1667567" y="3912055"/>
            <a:ext cx="4194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be </a:t>
            </a:r>
            <a:r>
              <a:rPr lang="en-US" b="1" i="0" dirty="0">
                <a:effectLst/>
                <a:latin typeface="Söhne"/>
              </a:rPr>
              <a:t>modified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b="1" i="0" dirty="0">
                <a:effectLst/>
                <a:latin typeface="Söhne"/>
              </a:rPr>
              <a:t>updated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 needed, </a:t>
            </a:r>
            <a:r>
              <a:rPr lang="en-US" b="1" i="0" dirty="0">
                <a:effectLst/>
                <a:latin typeface="Söhne"/>
              </a:rPr>
              <a:t>allowing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users to adapt to </a:t>
            </a:r>
            <a:r>
              <a:rPr lang="en-US" b="1" i="0" dirty="0">
                <a:effectLst/>
                <a:latin typeface="Söhne"/>
              </a:rPr>
              <a:t>changing needs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72B1C-691A-0936-AC6C-6A183D0E1030}"/>
              </a:ext>
            </a:extLst>
          </p:cNvPr>
          <p:cNvSpPr txBox="1"/>
          <p:nvPr/>
        </p:nvSpPr>
        <p:spPr>
          <a:xfrm>
            <a:off x="7617896" y="1096911"/>
            <a:ext cx="4264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Can be used to </a:t>
            </a:r>
            <a:r>
              <a:rPr lang="en-US" b="1" dirty="0">
                <a:latin typeface="Söhne"/>
              </a:rPr>
              <a:t>execute malicious code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making them a potential security risk, including </a:t>
            </a:r>
            <a:r>
              <a:rPr lang="en-US" b="1" dirty="0">
                <a:latin typeface="Söhne"/>
              </a:rPr>
              <a:t>SQL injection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EB277E-B655-E1AF-F2C1-AF91E0275E95}"/>
              </a:ext>
            </a:extLst>
          </p:cNvPr>
          <p:cNvSpPr txBox="1"/>
          <p:nvPr/>
        </p:nvSpPr>
        <p:spPr>
          <a:xfrm>
            <a:off x="7617875" y="2025981"/>
            <a:ext cx="4264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Can be </a:t>
            </a:r>
            <a:r>
              <a:rPr lang="en-US" b="1" dirty="0">
                <a:latin typeface="Söhne"/>
              </a:rPr>
              <a:t>complex to create and maintain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requiring a high level of programming knowledge and expertise.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F0982B-6B90-8F2D-2517-B77D956B9AD6}"/>
              </a:ext>
            </a:extLst>
          </p:cNvPr>
          <p:cNvSpPr txBox="1"/>
          <p:nvPr/>
        </p:nvSpPr>
        <p:spPr>
          <a:xfrm>
            <a:off x="7648941" y="2949311"/>
            <a:ext cx="4254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If </a:t>
            </a:r>
            <a:r>
              <a:rPr lang="en-US" b="1" dirty="0">
                <a:latin typeface="Söhne"/>
              </a:rPr>
              <a:t>designed improperly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macros may </a:t>
            </a:r>
            <a:r>
              <a:rPr lang="en-US" b="1" dirty="0">
                <a:latin typeface="Söhne"/>
              </a:rPr>
              <a:t>introduce errors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and inconsistencies into the data.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A44BE4-BCC3-887B-A676-CF35BB95DB85}"/>
              </a:ext>
            </a:extLst>
          </p:cNvPr>
          <p:cNvSpPr txBox="1"/>
          <p:nvPr/>
        </p:nvSpPr>
        <p:spPr>
          <a:xfrm>
            <a:off x="7660002" y="3777350"/>
            <a:ext cx="4181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Users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may </a:t>
            </a:r>
            <a:r>
              <a:rPr lang="en-US" b="1" dirty="0">
                <a:latin typeface="Söhne"/>
              </a:rPr>
              <a:t>become dependent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on macros, making it </a:t>
            </a:r>
            <a:r>
              <a:rPr lang="en-US" b="1" dirty="0">
                <a:latin typeface="Söhne"/>
              </a:rPr>
              <a:t>difficult to perform tasks manually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4EEE8-82FF-C8A0-860B-7A2DDC536B16}"/>
              </a:ext>
            </a:extLst>
          </p:cNvPr>
          <p:cNvSpPr txBox="1"/>
          <p:nvPr/>
        </p:nvSpPr>
        <p:spPr>
          <a:xfrm>
            <a:off x="158936" y="1208480"/>
            <a:ext cx="14872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Söhne"/>
              </a:rPr>
              <a:t>Increased</a:t>
            </a:r>
            <a:r>
              <a:rPr lang="en-US" sz="2000" b="1" u="sng" dirty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Productivity</a:t>
            </a:r>
            <a:r>
              <a:rPr lang="en-US" sz="2000" u="sng" dirty="0">
                <a:latin typeface="Söhne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B8F544-F6E6-54AB-8656-FFC8F9A36273}"/>
              </a:ext>
            </a:extLst>
          </p:cNvPr>
          <p:cNvSpPr txBox="1"/>
          <p:nvPr/>
        </p:nvSpPr>
        <p:spPr>
          <a:xfrm>
            <a:off x="158936" y="2250267"/>
            <a:ext cx="1476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Consistency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4B78C-63C8-3680-4EFF-01604C277B06}"/>
              </a:ext>
            </a:extLst>
          </p:cNvPr>
          <p:cNvSpPr txBox="1"/>
          <p:nvPr/>
        </p:nvSpPr>
        <p:spPr>
          <a:xfrm>
            <a:off x="205694" y="3028402"/>
            <a:ext cx="14404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Customiz</a:t>
            </a:r>
            <a:r>
              <a:rPr lang="en-US" sz="2000" b="1" dirty="0"/>
              <a:t>-ability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E9CA48-A8C6-3AF7-9FE5-C1D06BED8BE7}"/>
              </a:ext>
            </a:extLst>
          </p:cNvPr>
          <p:cNvSpPr txBox="1"/>
          <p:nvPr/>
        </p:nvSpPr>
        <p:spPr>
          <a:xfrm>
            <a:off x="194627" y="4035166"/>
            <a:ext cx="1470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Flexibility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06E9A3-25BA-BAB4-AE66-077B71E43089}"/>
              </a:ext>
            </a:extLst>
          </p:cNvPr>
          <p:cNvCxnSpPr>
            <a:cxnSpLocks/>
          </p:cNvCxnSpPr>
          <p:nvPr/>
        </p:nvCxnSpPr>
        <p:spPr>
          <a:xfrm flipH="1">
            <a:off x="1682544" y="1066908"/>
            <a:ext cx="2825" cy="3551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3482-5172-4F23-6193-C7B93AD30930}"/>
              </a:ext>
            </a:extLst>
          </p:cNvPr>
          <p:cNvCxnSpPr>
            <a:cxnSpLocks/>
          </p:cNvCxnSpPr>
          <p:nvPr/>
        </p:nvCxnSpPr>
        <p:spPr>
          <a:xfrm flipV="1">
            <a:off x="205695" y="1986031"/>
            <a:ext cx="11677148" cy="2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F2D505-143C-2994-F141-D79AFD936838}"/>
              </a:ext>
            </a:extLst>
          </p:cNvPr>
          <p:cNvCxnSpPr>
            <a:cxnSpLocks/>
          </p:cNvCxnSpPr>
          <p:nvPr/>
        </p:nvCxnSpPr>
        <p:spPr>
          <a:xfrm flipV="1">
            <a:off x="216322" y="2911987"/>
            <a:ext cx="11666521" cy="30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E184E6-C21B-9774-5818-191DF9EFDE68}"/>
              </a:ext>
            </a:extLst>
          </p:cNvPr>
          <p:cNvCxnSpPr>
            <a:cxnSpLocks/>
          </p:cNvCxnSpPr>
          <p:nvPr/>
        </p:nvCxnSpPr>
        <p:spPr>
          <a:xfrm>
            <a:off x="205695" y="3808363"/>
            <a:ext cx="116361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2B92ED-1B1E-96D5-5712-4FFBA3B7B686}"/>
              </a:ext>
            </a:extLst>
          </p:cNvPr>
          <p:cNvSpPr txBox="1"/>
          <p:nvPr/>
        </p:nvSpPr>
        <p:spPr>
          <a:xfrm>
            <a:off x="205694" y="547066"/>
            <a:ext cx="5809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Advantages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382E3D-FF6D-9F98-37C7-065CF67ADE1A}"/>
              </a:ext>
            </a:extLst>
          </p:cNvPr>
          <p:cNvSpPr txBox="1"/>
          <p:nvPr/>
        </p:nvSpPr>
        <p:spPr>
          <a:xfrm>
            <a:off x="5997285" y="1204176"/>
            <a:ext cx="1620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Söhne"/>
              </a:rPr>
              <a:t>Security Risks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8ECCF3-0940-2BBF-FB48-63282F60195F}"/>
              </a:ext>
            </a:extLst>
          </p:cNvPr>
          <p:cNvSpPr txBox="1"/>
          <p:nvPr/>
        </p:nvSpPr>
        <p:spPr>
          <a:xfrm>
            <a:off x="6147712" y="2293761"/>
            <a:ext cx="1470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Söhne"/>
              </a:rPr>
              <a:t>Complexity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238923-C7DD-1AE8-7713-657574D1DACD}"/>
              </a:ext>
            </a:extLst>
          </p:cNvPr>
          <p:cNvSpPr txBox="1"/>
          <p:nvPr/>
        </p:nvSpPr>
        <p:spPr>
          <a:xfrm>
            <a:off x="6163403" y="3024894"/>
            <a:ext cx="1438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Söhne"/>
              </a:rPr>
              <a:t>Data Consistency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B3797-ED97-9D1F-D3AF-8135717196EE}"/>
              </a:ext>
            </a:extLst>
          </p:cNvPr>
          <p:cNvSpPr txBox="1"/>
          <p:nvPr/>
        </p:nvSpPr>
        <p:spPr>
          <a:xfrm>
            <a:off x="6123173" y="4037263"/>
            <a:ext cx="1519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Söhne"/>
              </a:rPr>
              <a:t>Dependence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5C973D-A700-B9AC-75D1-E64954ACD68D}"/>
              </a:ext>
            </a:extLst>
          </p:cNvPr>
          <p:cNvCxnSpPr>
            <a:cxnSpLocks/>
          </p:cNvCxnSpPr>
          <p:nvPr/>
        </p:nvCxnSpPr>
        <p:spPr>
          <a:xfrm>
            <a:off x="7641367" y="1066908"/>
            <a:ext cx="7568" cy="3551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8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1E117EE2-67E0-B157-66EC-78670971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4" y="1775061"/>
            <a:ext cx="11076697" cy="4751872"/>
          </a:xfrm>
          <a:prstGeom prst="rect">
            <a:avLst/>
          </a:prstGeom>
          <a:solidFill>
            <a:srgbClr val="FFFF66">
              <a:alpha val="96000"/>
            </a:srgbClr>
          </a:solidFill>
          <a:ln w="381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647724-2383-F01C-F041-4745F1081A99}"/>
              </a:ext>
            </a:extLst>
          </p:cNvPr>
          <p:cNvCxnSpPr>
            <a:cxnSpLocks/>
          </p:cNvCxnSpPr>
          <p:nvPr/>
        </p:nvCxnSpPr>
        <p:spPr>
          <a:xfrm flipV="1">
            <a:off x="601334" y="1562502"/>
            <a:ext cx="11407164" cy="496443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61924A-B58A-A2AA-CB3C-ECF6DBEB479C}"/>
              </a:ext>
            </a:extLst>
          </p:cNvPr>
          <p:cNvSpPr/>
          <p:nvPr/>
        </p:nvSpPr>
        <p:spPr>
          <a:xfrm>
            <a:off x="792480" y="4664297"/>
            <a:ext cx="2692718" cy="1812116"/>
          </a:xfrm>
          <a:prstGeom prst="roundRect">
            <a:avLst/>
          </a:prstGeom>
          <a:solidFill>
            <a:srgbClr val="FFFF66">
              <a:alpha val="96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59AD57-A445-5E2D-7A36-7EC4BCCE3768}"/>
              </a:ext>
            </a:extLst>
          </p:cNvPr>
          <p:cNvSpPr/>
          <p:nvPr/>
        </p:nvSpPr>
        <p:spPr>
          <a:xfrm>
            <a:off x="792480" y="146757"/>
            <a:ext cx="1499616" cy="1499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4106-BD1B-E1DE-DDEE-07EFD803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85"/>
            <a:ext cx="1603248" cy="1325563"/>
          </a:xfrm>
        </p:spPr>
        <p:txBody>
          <a:bodyPr/>
          <a:lstStyle/>
          <a:p>
            <a:r>
              <a:rPr lang="en-US" dirty="0"/>
              <a:t>Think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08158-CFE7-A9F1-E891-25AD194B602E}"/>
              </a:ext>
            </a:extLst>
          </p:cNvPr>
          <p:cNvSpPr txBox="1"/>
          <p:nvPr/>
        </p:nvSpPr>
        <p:spPr>
          <a:xfrm>
            <a:off x="2915697" y="417933"/>
            <a:ext cx="6232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1" dirty="0">
                <a:effectLst/>
                <a:latin typeface="Söhne"/>
              </a:rPr>
              <a:t>“Microsoft Excel is used by more than 750 million people worldwide.”</a:t>
            </a:r>
          </a:p>
        </p:txBody>
      </p:sp>
      <p:pic>
        <p:nvPicPr>
          <p:cNvPr id="1026" name="Picture 2" descr="EXCEL LOGO - Microsoft Community Hub">
            <a:extLst>
              <a:ext uri="{FF2B5EF4-FFF2-40B4-BE49-F238E27FC236}">
                <a16:creationId xmlns:a16="http://schemas.microsoft.com/office/drawing/2014/main" id="{F55EE771-3001-EA23-7C9E-F763809C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843" y="146757"/>
            <a:ext cx="2121797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BB17E-4C77-BA0D-2557-60D50728E444}"/>
              </a:ext>
            </a:extLst>
          </p:cNvPr>
          <p:cNvSpPr txBox="1"/>
          <p:nvPr/>
        </p:nvSpPr>
        <p:spPr>
          <a:xfrm>
            <a:off x="3249359" y="119317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FontTx/>
              <a:buChar char="-"/>
            </a:pPr>
            <a:r>
              <a:rPr lang="en-US" dirty="0">
                <a:latin typeface="Söhne"/>
              </a:rPr>
              <a:t> International Data Corporation, </a:t>
            </a:r>
            <a:r>
              <a:rPr lang="en-US" sz="1600" dirty="0">
                <a:latin typeface="Söhne"/>
              </a:rPr>
              <a:t>IDC, research firm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ED1E66-5334-01A4-8D92-FCBCAA94068E}"/>
              </a:ext>
            </a:extLst>
          </p:cNvPr>
          <p:cNvSpPr/>
          <p:nvPr/>
        </p:nvSpPr>
        <p:spPr>
          <a:xfrm>
            <a:off x="3723299" y="3275042"/>
            <a:ext cx="2421136" cy="2475661"/>
          </a:xfrm>
          <a:prstGeom prst="roundRect">
            <a:avLst/>
          </a:prstGeom>
          <a:solidFill>
            <a:srgbClr val="FFFF66">
              <a:alpha val="96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ECFF20-00C7-6467-6A7D-E1F95731C9B9}"/>
              </a:ext>
            </a:extLst>
          </p:cNvPr>
          <p:cNvSpPr/>
          <p:nvPr/>
        </p:nvSpPr>
        <p:spPr>
          <a:xfrm>
            <a:off x="6313891" y="2559699"/>
            <a:ext cx="2255794" cy="1754326"/>
          </a:xfrm>
          <a:prstGeom prst="roundRect">
            <a:avLst/>
          </a:prstGeom>
          <a:solidFill>
            <a:srgbClr val="FFFF66">
              <a:alpha val="96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86A085-FF08-EA3A-5ED9-134BFE477F5F}"/>
              </a:ext>
            </a:extLst>
          </p:cNvPr>
          <p:cNvSpPr/>
          <p:nvPr/>
        </p:nvSpPr>
        <p:spPr>
          <a:xfrm>
            <a:off x="8720874" y="1789083"/>
            <a:ext cx="2721931" cy="2277547"/>
          </a:xfrm>
          <a:prstGeom prst="roundRect">
            <a:avLst/>
          </a:prstGeom>
          <a:solidFill>
            <a:srgbClr val="FFFF66">
              <a:alpha val="96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175404-FC31-3540-EA5D-B7BBC92E890B}"/>
              </a:ext>
            </a:extLst>
          </p:cNvPr>
          <p:cNvCxnSpPr>
            <a:cxnSpLocks/>
          </p:cNvCxnSpPr>
          <p:nvPr/>
        </p:nvCxnSpPr>
        <p:spPr>
          <a:xfrm>
            <a:off x="606490" y="1646373"/>
            <a:ext cx="0" cy="4894383"/>
          </a:xfrm>
          <a:prstGeom prst="line">
            <a:avLst/>
          </a:prstGeom>
          <a:ln w="38100"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047B1D-F03A-00A1-BA8F-C4BC0A8D1E87}"/>
              </a:ext>
            </a:extLst>
          </p:cNvPr>
          <p:cNvCxnSpPr/>
          <p:nvPr/>
        </p:nvCxnSpPr>
        <p:spPr>
          <a:xfrm>
            <a:off x="606490" y="6540756"/>
            <a:ext cx="11227561" cy="0"/>
          </a:xfrm>
          <a:prstGeom prst="line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9DF81B-01E7-CD4E-68D0-20EF3FD8568E}"/>
              </a:ext>
            </a:extLst>
          </p:cNvPr>
          <p:cNvSpPr txBox="1"/>
          <p:nvPr/>
        </p:nvSpPr>
        <p:spPr>
          <a:xfrm>
            <a:off x="829123" y="4693192"/>
            <a:ext cx="26998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latin typeface="Söhne"/>
              </a:rPr>
              <a:t>Microsoft Excel offers a </a:t>
            </a:r>
            <a:r>
              <a:rPr lang="en-US" b="1" dirty="0">
                <a:latin typeface="Söhne"/>
              </a:rPr>
              <a:t>built-in macro recording feature</a:t>
            </a:r>
            <a:r>
              <a:rPr lang="en-US" dirty="0">
                <a:latin typeface="Söhne"/>
              </a:rPr>
              <a:t>, which </a:t>
            </a:r>
            <a:r>
              <a:rPr lang="en-US" b="1" dirty="0">
                <a:latin typeface="Söhne"/>
              </a:rPr>
              <a:t>allows users</a:t>
            </a:r>
            <a:r>
              <a:rPr lang="en-US" dirty="0">
                <a:latin typeface="Söhne"/>
              </a:rPr>
              <a:t> to </a:t>
            </a:r>
            <a:r>
              <a:rPr lang="en-US" b="1" dirty="0">
                <a:latin typeface="Söhne"/>
              </a:rPr>
              <a:t>record</a:t>
            </a:r>
            <a:r>
              <a:rPr lang="en-US" dirty="0">
                <a:latin typeface="Söhne"/>
              </a:rPr>
              <a:t> a series of </a:t>
            </a:r>
            <a:r>
              <a:rPr lang="en-US" b="1" dirty="0">
                <a:latin typeface="Söhne"/>
              </a:rPr>
              <a:t>actions</a:t>
            </a:r>
            <a:r>
              <a:rPr lang="en-US" dirty="0">
                <a:latin typeface="Söhne"/>
              </a:rPr>
              <a:t> and </a:t>
            </a:r>
            <a:r>
              <a:rPr lang="en-US" b="1" dirty="0">
                <a:latin typeface="Söhne"/>
              </a:rPr>
              <a:t>save</a:t>
            </a:r>
            <a:r>
              <a:rPr lang="en-US" dirty="0">
                <a:latin typeface="Söhne"/>
              </a:rPr>
              <a:t> them as a macro for </a:t>
            </a:r>
            <a:r>
              <a:rPr lang="en-US" u="sng" dirty="0">
                <a:latin typeface="Söhne"/>
              </a:rPr>
              <a:t>later use</a:t>
            </a:r>
            <a:r>
              <a:rPr lang="en-US" dirty="0">
                <a:latin typeface="Söhne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42049-A9DC-7A3C-C165-413B2F99FF36}"/>
              </a:ext>
            </a:extLst>
          </p:cNvPr>
          <p:cNvSpPr txBox="1"/>
          <p:nvPr/>
        </p:nvSpPr>
        <p:spPr>
          <a:xfrm>
            <a:off x="3772137" y="3345789"/>
            <a:ext cx="24211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This feature has become an </a:t>
            </a:r>
            <a:r>
              <a:rPr lang="en-US" b="1" dirty="0">
                <a:latin typeface="Söhne"/>
              </a:rPr>
              <a:t>essential tool</a:t>
            </a:r>
            <a:r>
              <a:rPr lang="en-US" dirty="0">
                <a:latin typeface="Söhne"/>
              </a:rPr>
              <a:t> for many </a:t>
            </a:r>
            <a:r>
              <a:rPr lang="en-US" b="1" dirty="0">
                <a:latin typeface="Söhne"/>
              </a:rPr>
              <a:t>professionals</a:t>
            </a:r>
            <a:r>
              <a:rPr lang="en-US" dirty="0">
                <a:latin typeface="Söhne"/>
              </a:rPr>
              <a:t>, enabling them to </a:t>
            </a:r>
            <a:r>
              <a:rPr lang="en-US" b="1" dirty="0">
                <a:latin typeface="Söhne"/>
              </a:rPr>
              <a:t>automate routine tasks</a:t>
            </a:r>
            <a:r>
              <a:rPr lang="en-US" dirty="0">
                <a:latin typeface="Söhne"/>
              </a:rPr>
              <a:t>, </a:t>
            </a:r>
            <a:r>
              <a:rPr lang="en-US" b="1" dirty="0">
                <a:latin typeface="Söhne"/>
              </a:rPr>
              <a:t>increase productivity</a:t>
            </a:r>
            <a:r>
              <a:rPr lang="en-US" dirty="0">
                <a:latin typeface="Söhne"/>
              </a:rPr>
              <a:t>, and </a:t>
            </a:r>
            <a:r>
              <a:rPr lang="en-US" b="1" dirty="0">
                <a:latin typeface="Söhne"/>
              </a:rPr>
              <a:t>improve accuracy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F8020-DB56-29ED-90DB-3AF5003BE27D}"/>
              </a:ext>
            </a:extLst>
          </p:cNvPr>
          <p:cNvSpPr txBox="1"/>
          <p:nvPr/>
        </p:nvSpPr>
        <p:spPr>
          <a:xfrm>
            <a:off x="6349618" y="2548947"/>
            <a:ext cx="22557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dirty="0">
                <a:latin typeface="Söhne"/>
              </a:rPr>
              <a:t>There exists a </a:t>
            </a:r>
            <a:r>
              <a:rPr lang="en-US" b="1" dirty="0">
                <a:latin typeface="Söhne"/>
              </a:rPr>
              <a:t>mutually</a:t>
            </a:r>
            <a:r>
              <a:rPr lang="en-US" dirty="0">
                <a:latin typeface="Söhne"/>
              </a:rPr>
              <a:t> </a:t>
            </a:r>
            <a:r>
              <a:rPr lang="en-US" b="1" dirty="0">
                <a:latin typeface="Söhne"/>
              </a:rPr>
              <a:t>reinforcing</a:t>
            </a:r>
            <a:r>
              <a:rPr lang="en-US" dirty="0">
                <a:latin typeface="Söhne"/>
              </a:rPr>
              <a:t> </a:t>
            </a:r>
            <a:r>
              <a:rPr lang="en-US" b="1" dirty="0">
                <a:latin typeface="Söhne"/>
              </a:rPr>
              <a:t>relationship</a:t>
            </a:r>
            <a:r>
              <a:rPr lang="en-US" dirty="0">
                <a:latin typeface="Söhne"/>
              </a:rPr>
              <a:t> between the </a:t>
            </a:r>
            <a:r>
              <a:rPr lang="en-US" b="1" dirty="0">
                <a:latin typeface="Söhne"/>
              </a:rPr>
              <a:t>people who use Excel </a:t>
            </a:r>
            <a:r>
              <a:rPr lang="en-US" dirty="0">
                <a:latin typeface="Söhne"/>
              </a:rPr>
              <a:t>and </a:t>
            </a:r>
            <a:r>
              <a:rPr lang="en-US" b="1" dirty="0">
                <a:latin typeface="Söhne"/>
              </a:rPr>
              <a:t>those who use macros</a:t>
            </a:r>
            <a:r>
              <a:rPr lang="en-US" dirty="0">
                <a:latin typeface="Söhne"/>
              </a:rPr>
              <a:t> within 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87015-BCDD-09B7-FFBD-CDFFA1F2DBDA}"/>
              </a:ext>
            </a:extLst>
          </p:cNvPr>
          <p:cNvSpPr txBox="1"/>
          <p:nvPr/>
        </p:nvSpPr>
        <p:spPr>
          <a:xfrm>
            <a:off x="8739141" y="1705212"/>
            <a:ext cx="2920623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latin typeface="Söhne"/>
              </a:rPr>
              <a:t>This </a:t>
            </a:r>
            <a:r>
              <a:rPr lang="en-US" b="1" dirty="0">
                <a:latin typeface="Söhne"/>
              </a:rPr>
              <a:t>direct relationship</a:t>
            </a:r>
            <a:r>
              <a:rPr lang="en-US" dirty="0">
                <a:latin typeface="Söhne"/>
              </a:rPr>
              <a:t> is a testament to the enduring </a:t>
            </a:r>
            <a:r>
              <a:rPr lang="en-US" b="1" dirty="0">
                <a:latin typeface="Söhne"/>
              </a:rPr>
              <a:t>value of automation</a:t>
            </a:r>
            <a:r>
              <a:rPr lang="en-US" dirty="0">
                <a:latin typeface="Söhne"/>
              </a:rPr>
              <a:t> and </a:t>
            </a:r>
            <a:r>
              <a:rPr lang="en-US" b="1" dirty="0">
                <a:latin typeface="Söhne"/>
              </a:rPr>
              <a:t>efficiency</a:t>
            </a:r>
            <a:r>
              <a:rPr lang="en-US" dirty="0">
                <a:latin typeface="Söhne"/>
              </a:rPr>
              <a:t> in the workplace, and the pivotal role that technology plays in driving </a:t>
            </a:r>
            <a:r>
              <a:rPr lang="en-US" b="1" dirty="0">
                <a:latin typeface="Söhne"/>
              </a:rPr>
              <a:t>innovation and growth</a:t>
            </a:r>
            <a:r>
              <a:rPr lang="en-US" dirty="0">
                <a:latin typeface="Söhne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F1CF82-6F23-7467-E5B6-0AA40CB619E4}"/>
              </a:ext>
            </a:extLst>
          </p:cNvPr>
          <p:cNvSpPr txBox="1"/>
          <p:nvPr/>
        </p:nvSpPr>
        <p:spPr>
          <a:xfrm>
            <a:off x="321630" y="6412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45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10" grpId="0"/>
      <p:bldP spid="12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2B1C-2308-099B-CCAC-EE9B33C7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44834"/>
          </a:xfrm>
        </p:spPr>
        <p:txBody>
          <a:bodyPr/>
          <a:lstStyle/>
          <a:p>
            <a:r>
              <a:rPr lang="en-US" dirty="0"/>
              <a:t>Mitigation of macro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E4E3B9-D938-3B8A-6E93-2863AF84D64F}"/>
              </a:ext>
            </a:extLst>
          </p:cNvPr>
          <p:cNvSpPr txBox="1">
            <a:spLocks/>
          </p:cNvSpPr>
          <p:nvPr/>
        </p:nvSpPr>
        <p:spPr>
          <a:xfrm>
            <a:off x="56955" y="1032055"/>
            <a:ext cx="1531776" cy="360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Security Risks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EF56F-127B-608C-B21F-A0BDBA0FB36C}"/>
              </a:ext>
            </a:extLst>
          </p:cNvPr>
          <p:cNvSpPr txBox="1"/>
          <p:nvPr/>
        </p:nvSpPr>
        <p:spPr>
          <a:xfrm>
            <a:off x="56955" y="1392207"/>
            <a:ext cx="3072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Disable macros from unknown sources and enable them only from trusted sources.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1D793-55E7-8E66-95EA-F98CF0A31A66}"/>
              </a:ext>
            </a:extLst>
          </p:cNvPr>
          <p:cNvSpPr txBox="1"/>
          <p:nvPr/>
        </p:nvSpPr>
        <p:spPr>
          <a:xfrm>
            <a:off x="177864" y="2315537"/>
            <a:ext cx="30721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Sanitize code: remove any potentially malicious or harmful elements from the code in order to ensure the security and safety of the code and the system it runs 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C9C99-64EC-03BD-BB01-CF1C47B1CF10}"/>
              </a:ext>
            </a:extLst>
          </p:cNvPr>
          <p:cNvSpPr txBox="1"/>
          <p:nvPr/>
        </p:nvSpPr>
        <p:spPr>
          <a:xfrm>
            <a:off x="56955" y="4002010"/>
            <a:ext cx="37439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Regular expressions: provide a powerful and flexible way to search and manipulate text. They can be used to validate input data, extract information from text, replace text patterns,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1E13A-2954-5FA3-02CD-568EBDA58317}"/>
              </a:ext>
            </a:extLst>
          </p:cNvPr>
          <p:cNvSpPr txBox="1"/>
          <p:nvPr/>
        </p:nvSpPr>
        <p:spPr>
          <a:xfrm>
            <a:off x="56955" y="5562447"/>
            <a:ext cx="2848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Prepared statements: which are pre-compiled SQL queries stored on the server that separate SQL code from user input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2FE9B-B5D3-75A3-548A-9FF383252DC9}"/>
              </a:ext>
            </a:extLst>
          </p:cNvPr>
          <p:cNvSpPr txBox="1"/>
          <p:nvPr/>
        </p:nvSpPr>
        <p:spPr>
          <a:xfrm>
            <a:off x="3991170" y="1101164"/>
            <a:ext cx="170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Complexity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B8967E-3DE6-8E50-C7DF-A9C6B5AE9C58}"/>
              </a:ext>
            </a:extLst>
          </p:cNvPr>
          <p:cNvSpPr txBox="1"/>
          <p:nvPr/>
        </p:nvSpPr>
        <p:spPr>
          <a:xfrm>
            <a:off x="3972508" y="1470496"/>
            <a:ext cx="1952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The Macro Updater Manager commits to the ease of use of managing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03FCD-2929-5695-180C-27EAF6D9E293}"/>
              </a:ext>
            </a:extLst>
          </p:cNvPr>
          <p:cNvSpPr txBox="1"/>
          <p:nvPr/>
        </p:nvSpPr>
        <p:spPr>
          <a:xfrm>
            <a:off x="5806170" y="1032055"/>
            <a:ext cx="1495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consistency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37CE9-8099-0AB2-3002-0B2687078B97}"/>
              </a:ext>
            </a:extLst>
          </p:cNvPr>
          <p:cNvSpPr txBox="1"/>
          <p:nvPr/>
        </p:nvSpPr>
        <p:spPr>
          <a:xfrm>
            <a:off x="6057318" y="1992371"/>
            <a:ext cx="2530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The Macro Update Manager helps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474D91-0A23-CEFC-9973-8878A5DC16DD}"/>
              </a:ext>
            </a:extLst>
          </p:cNvPr>
          <p:cNvSpPr txBox="1"/>
          <p:nvPr/>
        </p:nvSpPr>
        <p:spPr>
          <a:xfrm>
            <a:off x="5900643" y="2696086"/>
            <a:ext cx="201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Regular Expressions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EFD7F-70C4-761C-A852-BEB385AFBED3}"/>
              </a:ext>
            </a:extLst>
          </p:cNvPr>
          <p:cNvSpPr txBox="1"/>
          <p:nvPr/>
        </p:nvSpPr>
        <p:spPr>
          <a:xfrm>
            <a:off x="5900643" y="3563569"/>
            <a:ext cx="254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Code sanitization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4455E-4E6D-3C7F-C614-FF2D8C2766AE}"/>
              </a:ext>
            </a:extLst>
          </p:cNvPr>
          <p:cNvSpPr txBox="1"/>
          <p:nvPr/>
        </p:nvSpPr>
        <p:spPr>
          <a:xfrm>
            <a:off x="9262966" y="1223408"/>
            <a:ext cx="195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Dependence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BC0F1-F862-5AB5-03CB-F6901F8DDD83}"/>
              </a:ext>
            </a:extLst>
          </p:cNvPr>
          <p:cNvSpPr txBox="1"/>
          <p:nvPr/>
        </p:nvSpPr>
        <p:spPr>
          <a:xfrm>
            <a:off x="9440248" y="1791921"/>
            <a:ext cx="201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Proper training of employees</a:t>
            </a:r>
          </a:p>
        </p:txBody>
      </p:sp>
    </p:spTree>
    <p:extLst>
      <p:ext uri="{BB962C8B-B14F-4D97-AF65-F5344CB8AC3E}">
        <p14:creationId xmlns:p14="http://schemas.microsoft.com/office/powerpoint/2010/main" val="11428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B91B-A193-9951-BD71-F3009A5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iAccess</a:t>
            </a:r>
            <a:r>
              <a:rPr lang="en-US" dirty="0"/>
              <a:t> Client Solutions Emulator Macro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BC5B-432F-4777-ABA5-AC9553F5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IBM incorporates its own macro manager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access and see the functionality of the IBM’s macro manager please refer to the: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Macro_Manager_Toolbar</a:t>
            </a:r>
            <a:r>
              <a:rPr lang="en-US" dirty="0"/>
              <a:t>” documentation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learn how to bind macros in the emulator please refer to the: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How_To_Bind_Macro_IBM_iAccess_Client_Solutions</a:t>
            </a:r>
            <a:r>
              <a:rPr lang="en-US" dirty="0"/>
              <a:t>” documentation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3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8993-EF08-8E33-D790-486518D1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Updater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BDE7-4E35-43C1-6BF4-890535EB1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3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C089-AFF3-58D8-0C12-8348F46B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050F-AFC0-0B9A-7263-B1AD5838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Macro Updater Manager is a program that was designed to help the user with the creation, modification, and deletion of macro files to be used with IBM </a:t>
            </a:r>
            <a:r>
              <a:rPr lang="en-US" dirty="0" err="1"/>
              <a:t>iAccess</a:t>
            </a:r>
            <a:r>
              <a:rPr lang="en-US" dirty="0"/>
              <a:t> Client Solutions Emulator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creating the macros last year, I realized I need a program to cut down on time to make macros.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see more of how you can use the Macro Updater please refer to the: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Macro_Updater</a:t>
            </a:r>
            <a:r>
              <a:rPr lang="en-US" dirty="0"/>
              <a:t>”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9444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880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Office Theme</vt:lpstr>
      <vt:lpstr>Macros/Macro Manager</vt:lpstr>
      <vt:lpstr>Macros</vt:lpstr>
      <vt:lpstr>Introduction of Macros</vt:lpstr>
      <vt:lpstr>PowerPoint Presentation</vt:lpstr>
      <vt:lpstr>Think</vt:lpstr>
      <vt:lpstr>Mitigation of macro problems</vt:lpstr>
      <vt:lpstr>IBM iAccess Client Solutions Emulator Macro Manager</vt:lpstr>
      <vt:lpstr>Macro Updater Manager</vt:lpstr>
      <vt:lpstr>Purpose</vt:lpstr>
      <vt:lpstr>Advantages of having the Macro Updater</vt:lpstr>
      <vt:lpstr>How to make it work</vt:lpstr>
      <vt:lpstr>Shared Folder</vt:lpstr>
      <vt:lpstr>Log file</vt:lpstr>
      <vt:lpstr>Bios Macro Updater Program</vt:lpstr>
      <vt:lpstr>IBM iAccess Client Solution Emulator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Macros/Macro Manager</dc:title>
  <dc:creator>Antonio Arua</dc:creator>
  <cp:lastModifiedBy>Antonio Arua</cp:lastModifiedBy>
  <cp:revision>2</cp:revision>
  <dcterms:created xsi:type="dcterms:W3CDTF">2023-04-18T00:48:29Z</dcterms:created>
  <dcterms:modified xsi:type="dcterms:W3CDTF">2023-04-18T06:12:53Z</dcterms:modified>
</cp:coreProperties>
</file>