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30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69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52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11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41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08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77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67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2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86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90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06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EBC9-7AD0-4034-B2EF-CF91BED06F8F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05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37A9E67-7AC6-0B95-C939-40CA1F8A1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4737" cy="180473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51F2836-8E0A-B2CB-8AD7-E9A7B0D8545E}"/>
              </a:ext>
            </a:extLst>
          </p:cNvPr>
          <p:cNvSpPr txBox="1"/>
          <p:nvPr/>
        </p:nvSpPr>
        <p:spPr>
          <a:xfrm>
            <a:off x="1485900" y="1000125"/>
            <a:ext cx="1070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/>
                </a:solidFill>
              </a:rPr>
              <a:t>				</a:t>
            </a:r>
            <a:r>
              <a:rPr lang="fr-FR" sz="3600" b="1" i="1" u="sng" dirty="0">
                <a:solidFill>
                  <a:schemeClr val="bg1"/>
                </a:solidFill>
              </a:rPr>
              <a:t>Objectif 2 – Convoi maritime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4D43C7F-A121-F62B-3C5E-A263B2184A25}"/>
              </a:ext>
            </a:extLst>
          </p:cNvPr>
          <p:cNvSpPr txBox="1"/>
          <p:nvPr/>
        </p:nvSpPr>
        <p:spPr>
          <a:xfrm>
            <a:off x="1485900" y="2108200"/>
            <a:ext cx="10706100" cy="13757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Nombre de participants :</a:t>
            </a:r>
            <a:r>
              <a:rPr lang="fr-FR" sz="2400" dirty="0">
                <a:solidFill>
                  <a:schemeClr val="bg1"/>
                </a:solidFill>
              </a:rPr>
              <a:t> 4 à 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Rôles :</a:t>
            </a:r>
            <a:r>
              <a:rPr lang="fr-FR" sz="2400" dirty="0">
                <a:solidFill>
                  <a:schemeClr val="bg1"/>
                </a:solidFill>
              </a:rPr>
              <a:t> 2 chasseurs d’escorte, 2 à 4 Strike naval.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Durée estimée :</a:t>
            </a:r>
            <a:r>
              <a:rPr lang="fr-FR" sz="2400" dirty="0">
                <a:solidFill>
                  <a:schemeClr val="bg1"/>
                </a:solidFill>
              </a:rPr>
              <a:t> 2h à 2h30.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Situation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Un important convoi maritime a été repéré entre </a:t>
            </a:r>
            <a:r>
              <a:rPr lang="fr-FR" sz="2400" dirty="0" err="1">
                <a:solidFill>
                  <a:schemeClr val="bg1"/>
                </a:solidFill>
              </a:rPr>
              <a:t>Sebastopol</a:t>
            </a:r>
            <a:r>
              <a:rPr lang="fr-FR" sz="2400" dirty="0">
                <a:solidFill>
                  <a:schemeClr val="bg1"/>
                </a:solidFill>
              </a:rPr>
              <a:t> et Novorossiysk. Le convoi est composé de trois transports. Une frégate classe « </a:t>
            </a:r>
            <a:r>
              <a:rPr lang="fr-FR" sz="2400" dirty="0" err="1">
                <a:solidFill>
                  <a:schemeClr val="bg1"/>
                </a:solidFill>
              </a:rPr>
              <a:t>Neustrashimy</a:t>
            </a:r>
            <a:r>
              <a:rPr lang="fr-FR" sz="2400" dirty="0">
                <a:solidFill>
                  <a:schemeClr val="bg1"/>
                </a:solidFill>
              </a:rPr>
              <a:t> » ouvre la voie, une corvette classe « </a:t>
            </a:r>
            <a:r>
              <a:rPr lang="fr-FR" sz="2400" dirty="0" err="1">
                <a:solidFill>
                  <a:schemeClr val="bg1"/>
                </a:solidFill>
              </a:rPr>
              <a:t>Grisha</a:t>
            </a:r>
            <a:r>
              <a:rPr lang="fr-FR" sz="2400" dirty="0">
                <a:solidFill>
                  <a:schemeClr val="bg1"/>
                </a:solidFill>
              </a:rPr>
              <a:t> » ferme la route. Malheureusement le peu de renseignement que nous possédons ne nous indique pas dans quel direction se dirige le convoi.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Distance :</a:t>
            </a:r>
            <a:r>
              <a:rPr lang="fr-FR" sz="2400" dirty="0">
                <a:solidFill>
                  <a:schemeClr val="bg1"/>
                </a:solidFill>
              </a:rPr>
              <a:t> Kobuleti – Secteurs 36XQ/ 37CK = 350nm au point le plus éloigné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Soutien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Awacs : Magic – 305.000 Mhz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Tanker P&amp;D : ARZ </a:t>
            </a:r>
            <a:r>
              <a:rPr lang="fr-FR" sz="2400" dirty="0" err="1">
                <a:solidFill>
                  <a:schemeClr val="bg1"/>
                </a:solidFill>
              </a:rPr>
              <a:t>Kuban</a:t>
            </a:r>
            <a:r>
              <a:rPr lang="fr-FR" sz="2400" dirty="0">
                <a:solidFill>
                  <a:schemeClr val="bg1"/>
                </a:solidFill>
              </a:rPr>
              <a:t> – Texaco 5/8 – 272.000 Mhz – 72X – FL280 – 440kts 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Tanker Boom : ARZ </a:t>
            </a:r>
            <a:r>
              <a:rPr lang="fr-FR" sz="2400" dirty="0" err="1">
                <a:solidFill>
                  <a:schemeClr val="bg1"/>
                </a:solidFill>
              </a:rPr>
              <a:t>Kuban</a:t>
            </a:r>
            <a:r>
              <a:rPr lang="fr-FR" sz="2400" dirty="0">
                <a:solidFill>
                  <a:schemeClr val="bg1"/>
                </a:solidFill>
              </a:rPr>
              <a:t> – Arco 5/8 – 274.000 Mhz – 74X – FL250 – 440kts 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Déroutement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bg1"/>
                </a:solidFill>
              </a:rPr>
              <a:t>Sochi</a:t>
            </a:r>
            <a:r>
              <a:rPr lang="fr-FR" sz="2400" dirty="0">
                <a:solidFill>
                  <a:schemeClr val="bg1"/>
                </a:solidFill>
              </a:rPr>
              <a:t> – ATC 256.000 Mhz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Fréquence radio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Awacs : Magic – 305.000 Mhz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Mission : Package # selon chef de mission.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Coordonnées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Secteurs X-Ray </a:t>
            </a:r>
            <a:r>
              <a:rPr lang="fr-FR" sz="2400" dirty="0" err="1">
                <a:solidFill>
                  <a:schemeClr val="bg1"/>
                </a:solidFill>
              </a:rPr>
              <a:t>Quebec</a:t>
            </a:r>
            <a:r>
              <a:rPr lang="fr-FR" sz="2400" dirty="0">
                <a:solidFill>
                  <a:schemeClr val="bg1"/>
                </a:solidFill>
              </a:rPr>
              <a:t> 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PLL N 44°41’15.71" E 34°53’34.55"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LLDM N 44°41.261' E 34°53.575’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MGRS 36 T XQ 50000 50000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Alt 0ft/0m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Secteurs Charlie Kilo: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PLL N 44°36’17.95" E 37°38’49.81"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LLDM N 44°36.299' E 37°38.930’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MGRS 37 T CK 90000 40000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Alt 0ft/0m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43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1BA77C4-6E51-8598-FFCB-038E15A926F2}"/>
              </a:ext>
            </a:extLst>
          </p:cNvPr>
          <p:cNvSpPr txBox="1"/>
          <p:nvPr/>
        </p:nvSpPr>
        <p:spPr>
          <a:xfrm>
            <a:off x="1485900" y="2085975"/>
            <a:ext cx="105918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Cibles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Les 3 transports.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La frégate et la corvette.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Menaces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Aériennes :</a:t>
            </a:r>
            <a:r>
              <a:rPr lang="pt-BR" sz="2400" dirty="0">
                <a:solidFill>
                  <a:schemeClr val="bg1"/>
                </a:solidFill>
              </a:rPr>
              <a:t> une CAP de deux chasseurs peut être sur zone. La CAP ne devrait pas aller plus à l’ouest que le secteur Charlie Kilo.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Anti-aériennes :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La corvette Grisha est armé d’un système SA-N-4 Gecko (SA-8) et d’un CIWS AK630.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La frégate Neustrashimy est armé d’un système SA-N-9 Gauntlet (SA-15) et d’un CIWS Kashtan.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u="sng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Engagement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Air-air :</a:t>
            </a:r>
            <a:r>
              <a:rPr lang="pt-BR" sz="2400" dirty="0">
                <a:solidFill>
                  <a:schemeClr val="bg1"/>
                </a:solidFill>
              </a:rPr>
              <a:t> Libre.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Air-surface :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fr-FR" sz="2400" dirty="0">
                <a:solidFill>
                  <a:schemeClr val="bg1"/>
                </a:solidFill>
              </a:rPr>
              <a:t>Libre.</a:t>
            </a:r>
            <a:endParaRPr lang="fr-FR" sz="2400" u="sng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7A9E67-7AC6-0B95-C939-40CA1F8A1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4737" cy="180473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51F2836-8E0A-B2CB-8AD7-E9A7B0D8545E}"/>
              </a:ext>
            </a:extLst>
          </p:cNvPr>
          <p:cNvSpPr txBox="1"/>
          <p:nvPr/>
        </p:nvSpPr>
        <p:spPr>
          <a:xfrm>
            <a:off x="1485900" y="1000125"/>
            <a:ext cx="1070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/>
                </a:solidFill>
              </a:rPr>
              <a:t>				</a:t>
            </a:r>
            <a:r>
              <a:rPr lang="fr-FR" sz="3600" b="1" i="1" u="sng" dirty="0">
                <a:solidFill>
                  <a:schemeClr val="bg1"/>
                </a:solidFill>
              </a:rPr>
              <a:t>Objectif 2 – </a:t>
            </a:r>
            <a:r>
              <a:rPr lang="fr-FR" sz="3600" b="1" i="1" u="sng">
                <a:solidFill>
                  <a:schemeClr val="bg1"/>
                </a:solidFill>
              </a:rPr>
              <a:t>Convoi maritime</a:t>
            </a:r>
            <a:endParaRPr lang="fr-FR" sz="3600" b="1" i="1" u="sng" dirty="0">
              <a:solidFill>
                <a:schemeClr val="bg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02226A6-8879-29E5-FAD8-B506F3C6B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9291716"/>
            <a:ext cx="9553972" cy="5732383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5F89E35-ABD9-F663-8DBA-51FDD981BB90}"/>
              </a:ext>
            </a:extLst>
          </p:cNvPr>
          <p:cNvCxnSpPr/>
          <p:nvPr/>
        </p:nvCxnSpPr>
        <p:spPr>
          <a:xfrm flipV="1">
            <a:off x="4660900" y="11595100"/>
            <a:ext cx="3962400" cy="12700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1392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337</Words>
  <Application>Microsoft Office PowerPoint</Application>
  <PresentationFormat>Personnalisé</PresentationFormat>
  <Paragraphs>49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Sebastien Pfister</dc:creator>
  <cp:lastModifiedBy>Sebastien Pfister</cp:lastModifiedBy>
  <cp:revision>9</cp:revision>
  <dcterms:created xsi:type="dcterms:W3CDTF">2023-06-18T19:47:42Z</dcterms:created>
  <dcterms:modified xsi:type="dcterms:W3CDTF">2023-06-18T21:54:58Z</dcterms:modified>
</cp:coreProperties>
</file>