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6" r:id="rId2"/>
    <p:sldId id="32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28" r:id="rId28"/>
    <p:sldId id="280" r:id="rId29"/>
    <p:sldId id="281" r:id="rId30"/>
    <p:sldId id="282" r:id="rId31"/>
    <p:sldId id="283" r:id="rId32"/>
    <p:sldId id="284" r:id="rId33"/>
    <p:sldId id="285" r:id="rId34"/>
    <p:sldId id="329" r:id="rId35"/>
    <p:sldId id="330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331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2" d="100"/>
          <a:sy n="192" d="100"/>
        </p:scale>
        <p:origin x="752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50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50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50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50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50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3778" y="211465"/>
            <a:ext cx="383984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516" y="680274"/>
            <a:ext cx="3911066" cy="233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50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" y="78584"/>
            <a:ext cx="4495800" cy="961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b="1" i="0" spc="-35" dirty="0">
                <a:solidFill>
                  <a:srgbClr val="0000FF"/>
                </a:solidFill>
                <a:latin typeface="+mn-lt"/>
                <a:cs typeface="Georgia"/>
              </a:rPr>
              <a:t>Statistical</a:t>
            </a:r>
            <a:r>
              <a:rPr sz="2050" b="1" i="0" spc="17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Analysis for 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Data Science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C7081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6936" y="2016018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304" y="2126603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938" y="2136970"/>
            <a:ext cx="170815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225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06680">
              <a:lnSpc>
                <a:spcPts val="1225"/>
              </a:lnSpc>
            </a:pPr>
            <a:r>
              <a:rPr sz="1100" b="1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897" y="2462965"/>
            <a:ext cx="24002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15" baseline="-35353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187" baseline="-353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4844" y="2306302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266" y="278320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465" y="2451445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495" y="1196975"/>
            <a:ext cx="1798356" cy="1824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7577" y="2155397"/>
            <a:ext cx="12318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650" spc="-157" baseline="-22727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0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112" y="169001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388" y="2307445"/>
            <a:ext cx="64769" cy="56007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87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441" y="140088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361" y="136747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540" y="2363897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9525" y="2020621"/>
            <a:ext cx="45783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30200" algn="l"/>
              </a:tabLst>
            </a:pPr>
            <a:r>
              <a:rPr sz="1650" spc="15" baseline="252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50" spc="-60" baseline="-1262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2875" y="185243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403" y="1900824"/>
            <a:ext cx="6680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-75" baseline="-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75" baseline="-2020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157" baseline="32828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57" baseline="7575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15" baseline="2525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44" baseline="2525" dirty="0">
                <a:solidFill>
                  <a:srgbClr val="FF0000"/>
                </a:solidFill>
                <a:latin typeface="Arial"/>
                <a:cs typeface="Arial"/>
              </a:rPr>
              <a:t>••</a:t>
            </a:r>
            <a:r>
              <a:rPr sz="1650" spc="52" baseline="25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7575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9617" y="1414705"/>
            <a:ext cx="125730" cy="478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8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7676" y="1891605"/>
            <a:ext cx="50038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20040" algn="l"/>
              </a:tabLst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252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1767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3380" y="1907738"/>
            <a:ext cx="97155" cy="4794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56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5466" y="240190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4907" y="1928468"/>
            <a:ext cx="300990" cy="4978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277" baseline="-2020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505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540"/>
              </a:spcBef>
            </a:pPr>
            <a:r>
              <a:rPr sz="1650" spc="-52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5572" y="1111202"/>
            <a:ext cx="9389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100" i="1" spc="20" dirty="0">
                <a:cs typeface="Palatino Linotype"/>
              </a:rPr>
              <a:t>Ed Harris</a:t>
            </a:r>
          </a:p>
        </p:txBody>
      </p:sp>
      <p:pic>
        <p:nvPicPr>
          <p:cNvPr id="1028" name="Picture 4" descr="aerial view of two harvesters on brown field">
            <a:extLst>
              <a:ext uri="{FF2B5EF4-FFF2-40B4-BE49-F238E27FC236}">
                <a16:creationId xmlns:a16="http://schemas.microsoft.com/office/drawing/2014/main" id="{D456B97F-E656-4A43-9C2C-8B28167B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82" y="1414705"/>
            <a:ext cx="1544368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ite and purple flowers in tilt shift lens">
            <a:extLst>
              <a:ext uri="{FF2B5EF4-FFF2-40B4-BE49-F238E27FC236}">
                <a16:creationId xmlns:a16="http://schemas.microsoft.com/office/drawing/2014/main" id="{72C35FBE-A262-4E12-9DFD-B7187BE7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31" y="2090360"/>
            <a:ext cx="823475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689" y="211465"/>
            <a:ext cx="14497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30" dirty="0">
                <a:latin typeface="+mn-lt"/>
              </a:rPr>
              <a:t>Stepwise</a:t>
            </a:r>
            <a:r>
              <a:rPr spc="100" dirty="0">
                <a:latin typeface="+mn-lt"/>
              </a:rPr>
              <a:t> </a:t>
            </a:r>
            <a:r>
              <a:rPr spc="-25" dirty="0">
                <a:latin typeface="+mn-lt"/>
              </a:rPr>
              <a:t>Selection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44701"/>
            <a:ext cx="3738879" cy="2198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4604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For </a:t>
            </a:r>
            <a:r>
              <a:rPr sz="1100" spc="70" dirty="0">
                <a:cs typeface="PMingLiU"/>
              </a:rPr>
              <a:t>computational </a:t>
            </a:r>
            <a:r>
              <a:rPr sz="1100" spc="50" dirty="0">
                <a:cs typeface="PMingLiU"/>
              </a:rPr>
              <a:t>reasons, </a:t>
            </a:r>
            <a:r>
              <a:rPr sz="1100" spc="75" dirty="0">
                <a:cs typeface="PMingLiU"/>
              </a:rPr>
              <a:t>best </a:t>
            </a:r>
            <a:r>
              <a:rPr sz="1100" spc="65" dirty="0">
                <a:cs typeface="PMingLiU"/>
              </a:rPr>
              <a:t>subset </a:t>
            </a:r>
            <a:r>
              <a:rPr sz="1100" spc="40" dirty="0">
                <a:cs typeface="PMingLiU"/>
              </a:rPr>
              <a:t>selection </a:t>
            </a:r>
            <a:r>
              <a:rPr sz="1100" spc="75" dirty="0">
                <a:cs typeface="PMingLiU"/>
              </a:rPr>
              <a:t>cannot </a:t>
            </a:r>
            <a:r>
              <a:rPr lang="en-US" sz="1100" spc="75" dirty="0">
                <a:cs typeface="PMingLiU"/>
              </a:rPr>
              <a:t>usually </a:t>
            </a:r>
            <a:r>
              <a:rPr sz="1100" spc="70" dirty="0">
                <a:cs typeface="PMingLiU"/>
              </a:rPr>
              <a:t>be </a:t>
            </a:r>
            <a:r>
              <a:rPr sz="1100" spc="55" dirty="0">
                <a:cs typeface="PMingLiU"/>
              </a:rPr>
              <a:t>applied </a:t>
            </a:r>
            <a:r>
              <a:rPr sz="1100" spc="70" dirty="0">
                <a:cs typeface="PMingLiU"/>
              </a:rPr>
              <a:t>with </a:t>
            </a:r>
            <a:r>
              <a:rPr sz="1100" spc="45" dirty="0">
                <a:cs typeface="PMingLiU"/>
              </a:rPr>
              <a:t>very large </a:t>
            </a:r>
            <a:r>
              <a:rPr sz="1100" i="1" spc="20" dirty="0">
                <a:cs typeface="Times New Roman"/>
              </a:rPr>
              <a:t>p</a:t>
            </a:r>
            <a:r>
              <a:rPr sz="1100" spc="20" dirty="0">
                <a:cs typeface="PMingLiU"/>
              </a:rPr>
              <a:t>.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Why</a:t>
            </a:r>
            <a:r>
              <a:rPr sz="1100" i="1" spc="7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not?</a:t>
            </a:r>
            <a:endParaRPr sz="1100" dirty="0">
              <a:cs typeface="Palatino Linotype"/>
            </a:endParaRPr>
          </a:p>
          <a:p>
            <a:pPr marL="144780" marR="6223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Best subset </a:t>
            </a:r>
            <a:r>
              <a:rPr sz="1100" spc="40" dirty="0">
                <a:cs typeface="PMingLiU"/>
              </a:rPr>
              <a:t>selection </a:t>
            </a:r>
            <a:r>
              <a:rPr sz="1100" spc="70" dirty="0">
                <a:cs typeface="PMingLiU"/>
              </a:rPr>
              <a:t>may </a:t>
            </a:r>
            <a:r>
              <a:rPr sz="1100" spc="35" dirty="0">
                <a:cs typeface="PMingLiU"/>
              </a:rPr>
              <a:t>also </a:t>
            </a:r>
            <a:r>
              <a:rPr sz="1100" spc="25" dirty="0">
                <a:cs typeface="PMingLiU"/>
              </a:rPr>
              <a:t>suffer </a:t>
            </a:r>
            <a:r>
              <a:rPr sz="1100" spc="45" dirty="0">
                <a:cs typeface="PMingLiU"/>
              </a:rPr>
              <a:t>from </a:t>
            </a:r>
            <a:r>
              <a:rPr sz="1100" spc="60" dirty="0">
                <a:cs typeface="PMingLiU"/>
              </a:rPr>
              <a:t>statistical  </a:t>
            </a:r>
            <a:r>
              <a:rPr sz="1100" spc="55" dirty="0">
                <a:cs typeface="PMingLiU"/>
              </a:rPr>
              <a:t>problems </a:t>
            </a:r>
            <a:r>
              <a:rPr sz="1100" spc="60" dirty="0">
                <a:cs typeface="PMingLiU"/>
              </a:rPr>
              <a:t>when </a:t>
            </a:r>
            <a:r>
              <a:rPr sz="1100" i="1" spc="-5" dirty="0">
                <a:cs typeface="Times New Roman"/>
              </a:rPr>
              <a:t>p </a:t>
            </a:r>
            <a:r>
              <a:rPr sz="1100" spc="20" dirty="0">
                <a:cs typeface="PMingLiU"/>
              </a:rPr>
              <a:t>is </a:t>
            </a:r>
            <a:r>
              <a:rPr sz="1100" spc="40" dirty="0">
                <a:cs typeface="PMingLiU"/>
              </a:rPr>
              <a:t>large: </a:t>
            </a:r>
            <a:r>
              <a:rPr sz="1100" spc="50" dirty="0">
                <a:cs typeface="PMingLiU"/>
              </a:rPr>
              <a:t>larger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search </a:t>
            </a:r>
            <a:r>
              <a:rPr sz="1100" spc="45" dirty="0">
                <a:cs typeface="PMingLiU"/>
              </a:rPr>
              <a:t>space,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higher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chance </a:t>
            </a:r>
            <a:r>
              <a:rPr sz="1100" spc="5" dirty="0">
                <a:cs typeface="PMingLiU"/>
              </a:rPr>
              <a:t>of </a:t>
            </a:r>
            <a:r>
              <a:rPr sz="1100" spc="40" dirty="0">
                <a:cs typeface="PMingLiU"/>
              </a:rPr>
              <a:t>finding </a:t>
            </a:r>
            <a:r>
              <a:rPr sz="1100" spc="50" dirty="0">
                <a:cs typeface="PMingLiU"/>
              </a:rPr>
              <a:t>models </a:t>
            </a:r>
            <a:r>
              <a:rPr sz="1100" spc="110" dirty="0">
                <a:cs typeface="PMingLiU"/>
              </a:rPr>
              <a:t>that </a:t>
            </a:r>
            <a:r>
              <a:rPr sz="1100" spc="40" dirty="0">
                <a:cs typeface="PMingLiU"/>
              </a:rPr>
              <a:t>look </a:t>
            </a:r>
            <a:r>
              <a:rPr sz="1100" spc="55" dirty="0">
                <a:cs typeface="PMingLiU"/>
              </a:rPr>
              <a:t>good on </a:t>
            </a:r>
            <a:r>
              <a:rPr sz="1100" spc="80" dirty="0">
                <a:cs typeface="PMingLiU"/>
              </a:rPr>
              <a:t>the  </a:t>
            </a:r>
            <a:r>
              <a:rPr sz="1100" spc="65" dirty="0">
                <a:cs typeface="PMingLiU"/>
              </a:rPr>
              <a:t>training </a:t>
            </a:r>
            <a:r>
              <a:rPr sz="1100" spc="85" dirty="0">
                <a:cs typeface="PMingLiU"/>
              </a:rPr>
              <a:t>data, </a:t>
            </a:r>
            <a:r>
              <a:rPr sz="1100" spc="40" dirty="0">
                <a:cs typeface="PMingLiU"/>
              </a:rPr>
              <a:t>even </a:t>
            </a:r>
            <a:r>
              <a:rPr sz="1100" spc="75" dirty="0">
                <a:cs typeface="PMingLiU"/>
              </a:rPr>
              <a:t>though they </a:t>
            </a:r>
            <a:r>
              <a:rPr sz="1100" spc="65" dirty="0">
                <a:cs typeface="PMingLiU"/>
              </a:rPr>
              <a:t>might </a:t>
            </a:r>
            <a:r>
              <a:rPr sz="1100" spc="80" dirty="0">
                <a:cs typeface="PMingLiU"/>
              </a:rPr>
              <a:t>not </a:t>
            </a:r>
            <a:r>
              <a:rPr sz="1100" spc="45" dirty="0">
                <a:cs typeface="PMingLiU"/>
              </a:rPr>
              <a:t>have </a:t>
            </a:r>
            <a:r>
              <a:rPr sz="1100" spc="65" dirty="0">
                <a:cs typeface="PMingLiU"/>
              </a:rPr>
              <a:t>any  </a:t>
            </a:r>
            <a:r>
              <a:rPr sz="1100" spc="50" dirty="0">
                <a:cs typeface="PMingLiU"/>
              </a:rPr>
              <a:t>predictive </a:t>
            </a:r>
            <a:r>
              <a:rPr sz="1100" spc="45" dirty="0">
                <a:cs typeface="PMingLiU"/>
              </a:rPr>
              <a:t>power </a:t>
            </a:r>
            <a:r>
              <a:rPr sz="1100" spc="55" dirty="0">
                <a:cs typeface="PMingLiU"/>
              </a:rPr>
              <a:t>on </a:t>
            </a:r>
            <a:r>
              <a:rPr sz="1100" spc="65" dirty="0">
                <a:cs typeface="PMingLiU"/>
              </a:rPr>
              <a:t>future</a:t>
            </a:r>
            <a:r>
              <a:rPr sz="1100" spc="145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data.</a:t>
            </a:r>
            <a:endParaRPr sz="1100" dirty="0">
              <a:cs typeface="PMingLiU"/>
            </a:endParaRPr>
          </a:p>
          <a:p>
            <a:pPr marL="144780" marR="304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80" dirty="0">
                <a:cs typeface="PMingLiU"/>
              </a:rPr>
              <a:t>Thus </a:t>
            </a:r>
            <a:r>
              <a:rPr sz="1100" spc="85" dirty="0">
                <a:cs typeface="PMingLiU"/>
              </a:rPr>
              <a:t>an </a:t>
            </a:r>
            <a:r>
              <a:rPr sz="1100" spc="55" dirty="0">
                <a:cs typeface="PMingLiU"/>
              </a:rPr>
              <a:t>enormous </a:t>
            </a:r>
            <a:r>
              <a:rPr sz="1100" spc="50" dirty="0">
                <a:cs typeface="PMingLiU"/>
              </a:rPr>
              <a:t>search space </a:t>
            </a:r>
            <a:r>
              <a:rPr sz="1100" spc="65" dirty="0">
                <a:cs typeface="PMingLiU"/>
              </a:rPr>
              <a:t>can </a:t>
            </a:r>
            <a:r>
              <a:rPr sz="1100" spc="50" dirty="0">
                <a:cs typeface="PMingLiU"/>
              </a:rPr>
              <a:t>lead </a:t>
            </a:r>
            <a:r>
              <a:rPr sz="1100" spc="80" dirty="0">
                <a:cs typeface="PMingLiU"/>
              </a:rPr>
              <a:t>to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overfitting </a:t>
            </a:r>
            <a:r>
              <a:rPr sz="1100" spc="85" dirty="0">
                <a:cs typeface="PMingLiU"/>
              </a:rPr>
              <a:t>and  </a:t>
            </a:r>
            <a:r>
              <a:rPr sz="1100" spc="55" dirty="0">
                <a:cs typeface="PMingLiU"/>
              </a:rPr>
              <a:t>high </a:t>
            </a:r>
            <a:r>
              <a:rPr sz="1100" spc="50" dirty="0">
                <a:cs typeface="PMingLiU"/>
              </a:rPr>
              <a:t>variance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coefficient</a:t>
            </a:r>
            <a:r>
              <a:rPr sz="1100" spc="18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estimates.</a:t>
            </a: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For </a:t>
            </a:r>
            <a:r>
              <a:rPr sz="1100" spc="90" dirty="0">
                <a:cs typeface="PMingLiU"/>
              </a:rPr>
              <a:t>both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these </a:t>
            </a:r>
            <a:r>
              <a:rPr sz="1100" spc="50" dirty="0">
                <a:cs typeface="PMingLiU"/>
              </a:rPr>
              <a:t>reasons,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stepwise </a:t>
            </a:r>
            <a:r>
              <a:rPr sz="1100" spc="70" dirty="0">
                <a:cs typeface="PMingLiU"/>
              </a:rPr>
              <a:t>methods, </a:t>
            </a:r>
            <a:r>
              <a:rPr sz="1100" spc="45" dirty="0">
                <a:cs typeface="PMingLiU"/>
              </a:rPr>
              <a:t>which explore 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far </a:t>
            </a:r>
            <a:r>
              <a:rPr sz="1100" spc="60" dirty="0">
                <a:cs typeface="PMingLiU"/>
              </a:rPr>
              <a:t>more restricted set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models, </a:t>
            </a:r>
            <a:r>
              <a:rPr sz="1100" spc="60" dirty="0">
                <a:cs typeface="PMingLiU"/>
              </a:rPr>
              <a:t>are </a:t>
            </a:r>
            <a:r>
              <a:rPr sz="1100" spc="75" dirty="0">
                <a:cs typeface="PMingLiU"/>
              </a:rPr>
              <a:t>attractive  </a:t>
            </a:r>
            <a:r>
              <a:rPr sz="1100" spc="60" dirty="0">
                <a:cs typeface="PMingLiU"/>
              </a:rPr>
              <a:t>alternatives </a:t>
            </a:r>
            <a:r>
              <a:rPr sz="1100" spc="80" dirty="0">
                <a:cs typeface="PMingLiU"/>
              </a:rPr>
              <a:t>to </a:t>
            </a:r>
            <a:r>
              <a:rPr sz="1100" spc="75" dirty="0">
                <a:cs typeface="PMingLiU"/>
              </a:rPr>
              <a:t>best </a:t>
            </a:r>
            <a:r>
              <a:rPr sz="1100" spc="65" dirty="0">
                <a:cs typeface="PMingLiU"/>
              </a:rPr>
              <a:t>subset</a:t>
            </a:r>
            <a:r>
              <a:rPr sz="1100" spc="8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selection.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105" y="211465"/>
            <a:ext cx="21507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35" dirty="0">
                <a:latin typeface="+mn-lt"/>
              </a:rPr>
              <a:t>Forward </a:t>
            </a:r>
            <a:r>
              <a:rPr spc="-30" dirty="0">
                <a:latin typeface="+mn-lt"/>
              </a:rPr>
              <a:t>Stepwise</a:t>
            </a:r>
            <a:r>
              <a:rPr spc="-35" dirty="0">
                <a:latin typeface="+mn-lt"/>
              </a:rPr>
              <a:t> </a:t>
            </a:r>
            <a:r>
              <a:rPr spc="-25" dirty="0">
                <a:latin typeface="+mn-lt"/>
              </a:rPr>
              <a:t>Selection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636" y="1044575"/>
            <a:ext cx="3870592" cy="12495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0" dirty="0">
                <a:cs typeface="PMingLiU"/>
              </a:rPr>
              <a:t>Forward </a:t>
            </a:r>
            <a:r>
              <a:rPr sz="1100" spc="40" dirty="0">
                <a:cs typeface="PMingLiU"/>
              </a:rPr>
              <a:t>stepwise selection </a:t>
            </a:r>
            <a:r>
              <a:rPr sz="1100" spc="50" dirty="0">
                <a:cs typeface="PMingLiU"/>
              </a:rPr>
              <a:t>begins </a:t>
            </a:r>
            <a:r>
              <a:rPr sz="1100" spc="70" dirty="0">
                <a:cs typeface="PMingLiU"/>
              </a:rPr>
              <a:t>with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model containing  no predictors,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then </a:t>
            </a:r>
            <a:r>
              <a:rPr sz="1100" spc="70" dirty="0">
                <a:cs typeface="PMingLiU"/>
              </a:rPr>
              <a:t>adds </a:t>
            </a:r>
            <a:r>
              <a:rPr sz="1100" spc="60" dirty="0">
                <a:cs typeface="PMingLiU"/>
              </a:rPr>
              <a:t>predictors </a:t>
            </a:r>
            <a:r>
              <a:rPr sz="1100" spc="80" dirty="0">
                <a:cs typeface="PMingLiU"/>
              </a:rPr>
              <a:t>to the</a:t>
            </a:r>
            <a:r>
              <a:rPr sz="1100" spc="114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model,</a:t>
            </a:r>
            <a:endParaRPr sz="1100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cs typeface="PMingLiU"/>
              </a:rPr>
              <a:t>one-at-a-time, </a:t>
            </a:r>
            <a:r>
              <a:rPr sz="1100" spc="60" dirty="0">
                <a:cs typeface="PMingLiU"/>
              </a:rPr>
              <a:t>until </a:t>
            </a:r>
            <a:r>
              <a:rPr sz="1100" spc="35" dirty="0">
                <a:cs typeface="PMingLiU"/>
              </a:rPr>
              <a:t>all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predictors are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</a:t>
            </a:r>
            <a:r>
              <a:rPr sz="1100" spc="30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model.</a:t>
            </a:r>
            <a:endParaRPr lang="en-US" sz="1100" spc="55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endParaRPr sz="1100" dirty="0">
              <a:cs typeface="PMingLiU"/>
            </a:endParaRPr>
          </a:p>
          <a:p>
            <a:pPr marL="144780" marR="5905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In particular, </a:t>
            </a:r>
            <a:r>
              <a:rPr sz="1100" spc="110" dirty="0">
                <a:cs typeface="PMingLiU"/>
              </a:rPr>
              <a:t>at </a:t>
            </a:r>
            <a:r>
              <a:rPr sz="1100" spc="45" dirty="0">
                <a:cs typeface="PMingLiU"/>
              </a:rPr>
              <a:t>each </a:t>
            </a:r>
            <a:r>
              <a:rPr sz="1100" spc="65" dirty="0">
                <a:cs typeface="PMingLiU"/>
              </a:rPr>
              <a:t>step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variable </a:t>
            </a:r>
            <a:r>
              <a:rPr sz="1100" spc="110" dirty="0">
                <a:cs typeface="PMingLiU"/>
              </a:rPr>
              <a:t>that </a:t>
            </a:r>
            <a:r>
              <a:rPr sz="1100" spc="20" dirty="0">
                <a:cs typeface="PMingLiU"/>
              </a:rPr>
              <a:t>gives </a:t>
            </a:r>
            <a:r>
              <a:rPr sz="1100" spc="80" dirty="0">
                <a:cs typeface="PMingLiU"/>
              </a:rPr>
              <a:t>the  </a:t>
            </a:r>
            <a:r>
              <a:rPr sz="1100" spc="65" dirty="0">
                <a:cs typeface="PMingLiU"/>
              </a:rPr>
              <a:t>greatest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additional </a:t>
            </a:r>
            <a:r>
              <a:rPr sz="1100" spc="60" dirty="0">
                <a:cs typeface="PMingLiU"/>
              </a:rPr>
              <a:t>improvement </a:t>
            </a:r>
            <a:r>
              <a:rPr sz="1100" spc="80" dirty="0">
                <a:cs typeface="PMingLiU"/>
              </a:rPr>
              <a:t>to the </a:t>
            </a:r>
            <a:r>
              <a:rPr sz="1100" spc="35" dirty="0">
                <a:cs typeface="PMingLiU"/>
              </a:rPr>
              <a:t>fit </a:t>
            </a:r>
            <a:r>
              <a:rPr sz="1100" spc="20" dirty="0">
                <a:cs typeface="PMingLiU"/>
              </a:rPr>
              <a:t>is </a:t>
            </a:r>
            <a:r>
              <a:rPr sz="1100" spc="75" dirty="0">
                <a:cs typeface="PMingLiU"/>
              </a:rPr>
              <a:t>added </a:t>
            </a:r>
            <a:r>
              <a:rPr sz="1100" spc="80" dirty="0">
                <a:cs typeface="PMingLiU"/>
              </a:rPr>
              <a:t>to the  </a:t>
            </a:r>
            <a:r>
              <a:rPr sz="1100" spc="55" dirty="0">
                <a:cs typeface="PMingLiU"/>
              </a:rPr>
              <a:t>model.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26" y="211465"/>
            <a:ext cx="7219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45" dirty="0">
                <a:latin typeface="+mn-lt"/>
              </a:rPr>
              <a:t>In</a:t>
            </a:r>
            <a:r>
              <a:rPr spc="70" dirty="0">
                <a:latin typeface="+mn-lt"/>
              </a:rPr>
              <a:t> </a:t>
            </a:r>
            <a:r>
              <a:rPr spc="-5" dirty="0">
                <a:latin typeface="+mn-lt"/>
              </a:rPr>
              <a:t>Detail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657" y="743786"/>
            <a:ext cx="3901440" cy="231133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152525">
              <a:lnSpc>
                <a:spcPct val="100000"/>
              </a:lnSpc>
              <a:spcBef>
                <a:spcPts val="434"/>
              </a:spcBef>
            </a:pPr>
            <a:r>
              <a:rPr sz="1100" i="1" spc="10" dirty="0">
                <a:solidFill>
                  <a:srgbClr val="009900"/>
                </a:solidFill>
                <a:cs typeface="Palatino Linotype"/>
              </a:rPr>
              <a:t>Forward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Stepwise</a:t>
            </a:r>
            <a:r>
              <a:rPr sz="1100" i="1" spc="-7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Selection</a:t>
            </a:r>
            <a:endParaRPr sz="1100">
              <a:cs typeface="Palatino Linotype"/>
            </a:endParaRPr>
          </a:p>
          <a:p>
            <a:pPr marL="328930" marR="544830" indent="-177165">
              <a:lnSpc>
                <a:spcPct val="102699"/>
              </a:lnSpc>
              <a:spcBef>
                <a:spcPts val="295"/>
              </a:spcBef>
            </a:pPr>
            <a:r>
              <a:rPr sz="1100" spc="35" dirty="0">
                <a:solidFill>
                  <a:srgbClr val="3333B2"/>
                </a:solidFill>
                <a:cs typeface="PMingLiU"/>
              </a:rPr>
              <a:t>1. </a:t>
            </a:r>
            <a:r>
              <a:rPr sz="1100" spc="70" dirty="0">
                <a:cs typeface="PMingLiU"/>
              </a:rPr>
              <a:t>Let </a:t>
            </a:r>
            <a:r>
              <a:rPr sz="1100" i="1" spc="220" dirty="0">
                <a:cs typeface="Arial"/>
              </a:rPr>
              <a:t>M</a:t>
            </a:r>
            <a:r>
              <a:rPr sz="1200" spc="330" baseline="-10416" dirty="0">
                <a:cs typeface="PMingLiU"/>
              </a:rPr>
              <a:t>0 </a:t>
            </a:r>
            <a:r>
              <a:rPr sz="1100" spc="65" dirty="0">
                <a:cs typeface="PMingLiU"/>
              </a:rPr>
              <a:t>denote </a:t>
            </a:r>
            <a:r>
              <a:rPr sz="1100" spc="80" dirty="0">
                <a:cs typeface="PMingLiU"/>
              </a:rPr>
              <a:t>the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null </a:t>
            </a:r>
            <a:r>
              <a:rPr sz="1100" spc="55" dirty="0">
                <a:cs typeface="PMingLiU"/>
              </a:rPr>
              <a:t>model, </a:t>
            </a:r>
            <a:r>
              <a:rPr sz="1100" spc="45" dirty="0">
                <a:cs typeface="PMingLiU"/>
              </a:rPr>
              <a:t>which </a:t>
            </a:r>
            <a:r>
              <a:rPr sz="1100" spc="55" dirty="0">
                <a:cs typeface="PMingLiU"/>
              </a:rPr>
              <a:t>contains no  predictors.</a:t>
            </a:r>
            <a:endParaRPr sz="1100">
              <a:cs typeface="PMingLiU"/>
            </a:endParaRPr>
          </a:p>
          <a:p>
            <a:pPr marL="152400" algn="just">
              <a:lnSpc>
                <a:spcPct val="100000"/>
              </a:lnSpc>
              <a:spcBef>
                <a:spcPts val="175"/>
              </a:spcBef>
            </a:pPr>
            <a:r>
              <a:rPr sz="1100" spc="35" dirty="0">
                <a:solidFill>
                  <a:srgbClr val="3333B2"/>
                </a:solidFill>
                <a:cs typeface="PMingLiU"/>
              </a:rPr>
              <a:t>2.</a:t>
            </a:r>
            <a:r>
              <a:rPr sz="1100" spc="250" dirty="0">
                <a:solidFill>
                  <a:srgbClr val="3333B2"/>
                </a:solidFill>
                <a:cs typeface="PMingLiU"/>
              </a:rPr>
              <a:t> </a:t>
            </a:r>
            <a:r>
              <a:rPr sz="1100" spc="50" dirty="0">
                <a:cs typeface="PMingLiU"/>
              </a:rPr>
              <a:t>For</a:t>
            </a:r>
            <a:r>
              <a:rPr sz="1100" spc="75" dirty="0">
                <a:cs typeface="PMingLiU"/>
              </a:rPr>
              <a:t> </a:t>
            </a:r>
            <a:r>
              <a:rPr sz="1100" i="1" spc="75" dirty="0">
                <a:cs typeface="Times New Roman"/>
              </a:rPr>
              <a:t>k</a:t>
            </a:r>
            <a:r>
              <a:rPr sz="1100" i="1" spc="60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0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10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-5" dirty="0">
                <a:cs typeface="Times New Roman"/>
              </a:rPr>
              <a:t>p</a:t>
            </a:r>
            <a:r>
              <a:rPr sz="1100" i="1" spc="-35" dirty="0">
                <a:cs typeface="Times New Roman"/>
              </a:rPr>
              <a:t> </a:t>
            </a:r>
            <a:r>
              <a:rPr sz="1100" i="1" spc="204" dirty="0">
                <a:cs typeface="Arial"/>
              </a:rPr>
              <a:t>−</a:t>
            </a:r>
            <a:r>
              <a:rPr sz="1100" i="1" spc="-65" dirty="0">
                <a:cs typeface="Arial"/>
              </a:rPr>
              <a:t> </a:t>
            </a:r>
            <a:r>
              <a:rPr sz="1100" spc="20" dirty="0">
                <a:cs typeface="PMingLiU"/>
              </a:rPr>
              <a:t>1:</a:t>
            </a:r>
            <a:endParaRPr sz="1100">
              <a:cs typeface="PMingLiU"/>
            </a:endParaRPr>
          </a:p>
          <a:p>
            <a:pPr marL="606425" lvl="1" indent="-231775" algn="just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AutoNum type="arabicPeriod"/>
              <a:tabLst>
                <a:tab pos="607060" algn="l"/>
              </a:tabLst>
            </a:pPr>
            <a:r>
              <a:rPr sz="1000" spc="50" dirty="0">
                <a:cs typeface="PMingLiU"/>
              </a:rPr>
              <a:t>Consider </a:t>
            </a:r>
            <a:r>
              <a:rPr sz="1000" spc="35" dirty="0">
                <a:cs typeface="PMingLiU"/>
              </a:rPr>
              <a:t>all </a:t>
            </a:r>
            <a:r>
              <a:rPr sz="1000" i="1" dirty="0">
                <a:cs typeface="Times New Roman"/>
              </a:rPr>
              <a:t>p </a:t>
            </a:r>
            <a:r>
              <a:rPr sz="1000" i="1" spc="190" dirty="0">
                <a:cs typeface="Arial"/>
              </a:rPr>
              <a:t>− </a:t>
            </a:r>
            <a:r>
              <a:rPr sz="1000" i="1" spc="70" dirty="0">
                <a:cs typeface="Times New Roman"/>
              </a:rPr>
              <a:t>k </a:t>
            </a:r>
            <a:r>
              <a:rPr sz="1000" spc="50" dirty="0">
                <a:cs typeface="PMingLiU"/>
              </a:rPr>
              <a:t>models </a:t>
            </a:r>
            <a:r>
              <a:rPr sz="1000" spc="100" dirty="0">
                <a:cs typeface="PMingLiU"/>
              </a:rPr>
              <a:t>that </a:t>
            </a:r>
            <a:r>
              <a:rPr sz="1000" spc="70" dirty="0">
                <a:cs typeface="PMingLiU"/>
              </a:rPr>
              <a:t>augment </a:t>
            </a:r>
            <a:r>
              <a:rPr sz="1000" spc="75" dirty="0">
                <a:cs typeface="PMingLiU"/>
              </a:rPr>
              <a:t>the </a:t>
            </a:r>
            <a:r>
              <a:rPr sz="1000" spc="55" dirty="0">
                <a:cs typeface="PMingLiU"/>
              </a:rPr>
              <a:t>predictors</a:t>
            </a:r>
            <a:r>
              <a:rPr sz="1000" spc="-130" dirty="0">
                <a:cs typeface="PMingLiU"/>
              </a:rPr>
              <a:t> </a:t>
            </a:r>
            <a:r>
              <a:rPr sz="1000" spc="45" dirty="0">
                <a:cs typeface="PMingLiU"/>
              </a:rPr>
              <a:t>in</a:t>
            </a:r>
            <a:endParaRPr sz="1000">
              <a:cs typeface="PMingLiU"/>
            </a:endParaRPr>
          </a:p>
          <a:p>
            <a:pPr marL="606425" algn="just">
              <a:lnSpc>
                <a:spcPts val="1195"/>
              </a:lnSpc>
            </a:pPr>
            <a:r>
              <a:rPr sz="1000" i="1" spc="215" dirty="0">
                <a:cs typeface="Arial"/>
              </a:rPr>
              <a:t>M</a:t>
            </a:r>
            <a:r>
              <a:rPr sz="1050" i="1" spc="322" baseline="-11904" dirty="0">
                <a:cs typeface="Arial"/>
              </a:rPr>
              <a:t>k </a:t>
            </a:r>
            <a:r>
              <a:rPr sz="1000" spc="65" dirty="0">
                <a:cs typeface="PMingLiU"/>
              </a:rPr>
              <a:t>with </a:t>
            </a:r>
            <a:r>
              <a:rPr sz="1000" spc="45" dirty="0">
                <a:cs typeface="PMingLiU"/>
              </a:rPr>
              <a:t>one </a:t>
            </a:r>
            <a:r>
              <a:rPr sz="1000" spc="60" dirty="0">
                <a:cs typeface="PMingLiU"/>
              </a:rPr>
              <a:t>additional</a:t>
            </a:r>
            <a:r>
              <a:rPr sz="1000" spc="80" dirty="0">
                <a:cs typeface="PMingLiU"/>
              </a:rPr>
              <a:t> </a:t>
            </a:r>
            <a:r>
              <a:rPr sz="1000" spc="55" dirty="0">
                <a:cs typeface="PMingLiU"/>
              </a:rPr>
              <a:t>predictor.</a:t>
            </a:r>
            <a:endParaRPr sz="1000">
              <a:cs typeface="PMingLiU"/>
            </a:endParaRPr>
          </a:p>
          <a:p>
            <a:pPr marL="606425" marR="297180" lvl="1" indent="-231140" algn="just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AutoNum type="arabicPeriod" startAt="2"/>
              <a:tabLst>
                <a:tab pos="607060" algn="l"/>
              </a:tabLst>
            </a:pPr>
            <a:r>
              <a:rPr sz="1000" spc="50" dirty="0">
                <a:cs typeface="PMingLiU"/>
              </a:rPr>
              <a:t>Choose </a:t>
            </a:r>
            <a:r>
              <a:rPr sz="1000" spc="75" dirty="0">
                <a:cs typeface="PMingLiU"/>
              </a:rPr>
              <a:t>the </a:t>
            </a:r>
            <a:r>
              <a:rPr sz="1000" i="1" spc="5" dirty="0">
                <a:solidFill>
                  <a:srgbClr val="009900"/>
                </a:solidFill>
                <a:cs typeface="Palatino Linotype"/>
              </a:rPr>
              <a:t>best </a:t>
            </a:r>
            <a:r>
              <a:rPr sz="1000" spc="60" dirty="0">
                <a:cs typeface="PMingLiU"/>
              </a:rPr>
              <a:t>among </a:t>
            </a:r>
            <a:r>
              <a:rPr sz="1000" spc="55" dirty="0">
                <a:cs typeface="PMingLiU"/>
              </a:rPr>
              <a:t>these </a:t>
            </a:r>
            <a:r>
              <a:rPr sz="1000" i="1" dirty="0">
                <a:cs typeface="Times New Roman"/>
              </a:rPr>
              <a:t>p </a:t>
            </a:r>
            <a:r>
              <a:rPr sz="1000" i="1" spc="190" dirty="0">
                <a:cs typeface="Arial"/>
              </a:rPr>
              <a:t>− </a:t>
            </a:r>
            <a:r>
              <a:rPr sz="1000" i="1" spc="70" dirty="0">
                <a:cs typeface="Times New Roman"/>
              </a:rPr>
              <a:t>k </a:t>
            </a:r>
            <a:r>
              <a:rPr sz="1000" spc="45" dirty="0">
                <a:cs typeface="PMingLiU"/>
              </a:rPr>
              <a:t>models, </a:t>
            </a:r>
            <a:r>
              <a:rPr sz="1000" spc="80" dirty="0">
                <a:cs typeface="PMingLiU"/>
              </a:rPr>
              <a:t>and </a:t>
            </a:r>
            <a:r>
              <a:rPr sz="1000" spc="30" dirty="0">
                <a:cs typeface="PMingLiU"/>
              </a:rPr>
              <a:t>call </a:t>
            </a:r>
            <a:r>
              <a:rPr sz="1000" spc="70" dirty="0">
                <a:cs typeface="PMingLiU"/>
              </a:rPr>
              <a:t>it  </a:t>
            </a:r>
            <a:r>
              <a:rPr sz="1000" i="1" spc="105" dirty="0">
                <a:cs typeface="Arial"/>
              </a:rPr>
              <a:t>M</a:t>
            </a:r>
            <a:r>
              <a:rPr sz="1050" i="1" spc="157" baseline="-11904" dirty="0">
                <a:cs typeface="Arial"/>
              </a:rPr>
              <a:t>k</a:t>
            </a:r>
            <a:r>
              <a:rPr sz="1050" spc="157" baseline="-11904" dirty="0">
                <a:cs typeface="Verdana"/>
              </a:rPr>
              <a:t>+1</a:t>
            </a:r>
            <a:r>
              <a:rPr sz="1000" spc="105" dirty="0">
                <a:cs typeface="PMingLiU"/>
              </a:rPr>
              <a:t>. </a:t>
            </a:r>
            <a:r>
              <a:rPr sz="1000" spc="45" dirty="0">
                <a:cs typeface="PMingLiU"/>
              </a:rPr>
              <a:t>Here </a:t>
            </a:r>
            <a:r>
              <a:rPr sz="1000" i="1" spc="5" dirty="0">
                <a:solidFill>
                  <a:srgbClr val="009900"/>
                </a:solidFill>
                <a:cs typeface="Palatino Linotype"/>
              </a:rPr>
              <a:t>best </a:t>
            </a:r>
            <a:r>
              <a:rPr sz="1000" spc="20" dirty="0">
                <a:cs typeface="PMingLiU"/>
              </a:rPr>
              <a:t>is </a:t>
            </a:r>
            <a:r>
              <a:rPr sz="1000" spc="35" dirty="0">
                <a:cs typeface="PMingLiU"/>
              </a:rPr>
              <a:t>defined </a:t>
            </a:r>
            <a:r>
              <a:rPr sz="1000" spc="50" dirty="0">
                <a:cs typeface="PMingLiU"/>
              </a:rPr>
              <a:t>as having smallest </a:t>
            </a:r>
            <a:r>
              <a:rPr sz="1000" spc="55" dirty="0">
                <a:cs typeface="PMingLiU"/>
              </a:rPr>
              <a:t>RSS </a:t>
            </a:r>
            <a:r>
              <a:rPr sz="1000" spc="50" dirty="0">
                <a:cs typeface="PMingLiU"/>
              </a:rPr>
              <a:t>or  </a:t>
            </a:r>
            <a:r>
              <a:rPr sz="1000" spc="55" dirty="0">
                <a:cs typeface="PMingLiU"/>
              </a:rPr>
              <a:t>highest</a:t>
            </a:r>
            <a:r>
              <a:rPr sz="1000" spc="65" dirty="0">
                <a:cs typeface="PMingLiU"/>
              </a:rPr>
              <a:t> </a:t>
            </a:r>
            <a:r>
              <a:rPr sz="1000" i="1" spc="60" dirty="0">
                <a:cs typeface="Times New Roman"/>
              </a:rPr>
              <a:t>R</a:t>
            </a:r>
            <a:r>
              <a:rPr sz="1050" spc="89" baseline="27777" dirty="0">
                <a:cs typeface="Verdana"/>
              </a:rPr>
              <a:t>2</a:t>
            </a:r>
            <a:r>
              <a:rPr sz="1000" spc="60" dirty="0">
                <a:cs typeface="PMingLiU"/>
              </a:rPr>
              <a:t>.</a:t>
            </a:r>
            <a:endParaRPr sz="1000">
              <a:cs typeface="PMingLiU"/>
            </a:endParaRPr>
          </a:p>
          <a:p>
            <a:pPr marL="328930" marR="55880" indent="-177165">
              <a:lnSpc>
                <a:spcPct val="102600"/>
              </a:lnSpc>
              <a:spcBef>
                <a:spcPts val="270"/>
              </a:spcBef>
            </a:pPr>
            <a:r>
              <a:rPr sz="1100" spc="35" dirty="0">
                <a:solidFill>
                  <a:srgbClr val="3333B2"/>
                </a:solidFill>
                <a:cs typeface="PMingLiU"/>
              </a:rPr>
              <a:t>3. </a:t>
            </a:r>
            <a:r>
              <a:rPr sz="1100" spc="40" dirty="0">
                <a:cs typeface="PMingLiU"/>
              </a:rPr>
              <a:t>Select </a:t>
            </a:r>
            <a:r>
              <a:rPr sz="1100" spc="85" dirty="0">
                <a:cs typeface="PMingLiU"/>
              </a:rPr>
              <a:t>a </a:t>
            </a:r>
            <a:r>
              <a:rPr sz="1100" spc="30" dirty="0">
                <a:cs typeface="PMingLiU"/>
              </a:rPr>
              <a:t>single </a:t>
            </a:r>
            <a:r>
              <a:rPr sz="1100" spc="75" dirty="0">
                <a:cs typeface="PMingLiU"/>
              </a:rPr>
              <a:t>best </a:t>
            </a:r>
            <a:r>
              <a:rPr sz="1100" spc="55" dirty="0">
                <a:cs typeface="PMingLiU"/>
              </a:rPr>
              <a:t>model </a:t>
            </a:r>
            <a:r>
              <a:rPr sz="1100" spc="50" dirty="0">
                <a:cs typeface="PMingLiU"/>
              </a:rPr>
              <a:t>from </a:t>
            </a:r>
            <a:r>
              <a:rPr sz="1100" spc="65" dirty="0">
                <a:cs typeface="PMingLiU"/>
              </a:rPr>
              <a:t>among </a:t>
            </a:r>
            <a:r>
              <a:rPr sz="1100" i="1" spc="170" dirty="0">
                <a:cs typeface="Arial"/>
              </a:rPr>
              <a:t>M</a:t>
            </a:r>
            <a:r>
              <a:rPr sz="1200" spc="254" baseline="-10416" dirty="0">
                <a:cs typeface="PMingLiU"/>
              </a:rPr>
              <a:t>0</a:t>
            </a:r>
            <a:r>
              <a:rPr sz="1100" i="1" spc="170" dirty="0">
                <a:cs typeface="Times New Roman"/>
              </a:rPr>
              <a:t>,</a:t>
            </a:r>
            <a:r>
              <a:rPr sz="1100" i="1" spc="-20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 . . , </a:t>
            </a:r>
            <a:r>
              <a:rPr sz="1100" i="1" spc="185" dirty="0">
                <a:cs typeface="Arial"/>
              </a:rPr>
              <a:t>M</a:t>
            </a:r>
            <a:r>
              <a:rPr sz="1200" i="1" spc="277" baseline="-10416" dirty="0">
                <a:cs typeface="Arial"/>
              </a:rPr>
              <a:t>p </a:t>
            </a:r>
            <a:r>
              <a:rPr sz="1100" spc="45" dirty="0">
                <a:cs typeface="PMingLiU"/>
              </a:rPr>
              <a:t>using  cross-validated </a:t>
            </a:r>
            <a:r>
              <a:rPr sz="1100" spc="55" dirty="0">
                <a:cs typeface="PMingLiU"/>
              </a:rPr>
              <a:t>prediction error, </a:t>
            </a:r>
            <a:r>
              <a:rPr sz="1100" i="1" spc="10" dirty="0">
                <a:cs typeface="Times New Roman"/>
              </a:rPr>
              <a:t>C</a:t>
            </a:r>
            <a:r>
              <a:rPr sz="1200" i="1" spc="15" baseline="-10416" dirty="0">
                <a:cs typeface="Arial"/>
              </a:rPr>
              <a:t>p </a:t>
            </a:r>
            <a:r>
              <a:rPr sz="1100" spc="70" dirty="0">
                <a:cs typeface="PMingLiU"/>
              </a:rPr>
              <a:t>(AIC), </a:t>
            </a:r>
            <a:r>
              <a:rPr sz="1100" spc="65" dirty="0">
                <a:cs typeface="PMingLiU"/>
              </a:rPr>
              <a:t>BIC, </a:t>
            </a:r>
            <a:r>
              <a:rPr sz="1100" spc="55" dirty="0">
                <a:cs typeface="PMingLiU"/>
              </a:rPr>
              <a:t>or  </a:t>
            </a:r>
            <a:r>
              <a:rPr sz="1100" spc="70" dirty="0">
                <a:cs typeface="PMingLiU"/>
              </a:rPr>
              <a:t>adjusted</a:t>
            </a:r>
            <a:r>
              <a:rPr sz="1100" spc="75" dirty="0">
                <a:cs typeface="PMingLiU"/>
              </a:rPr>
              <a:t> </a:t>
            </a:r>
            <a:r>
              <a:rPr sz="1100" i="1" spc="100" dirty="0">
                <a:cs typeface="Times New Roman"/>
              </a:rPr>
              <a:t>R</a:t>
            </a:r>
            <a:r>
              <a:rPr sz="1200" spc="150" baseline="27777" dirty="0">
                <a:cs typeface="PMingLiU"/>
              </a:rPr>
              <a:t>2</a:t>
            </a:r>
            <a:r>
              <a:rPr sz="1100" spc="100" dirty="0">
                <a:cs typeface="PMingLiU"/>
              </a:rPr>
              <a:t>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4814" y="211465"/>
            <a:ext cx="28587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40" dirty="0">
                <a:latin typeface="+mn-lt"/>
              </a:rPr>
              <a:t>More </a:t>
            </a:r>
            <a:r>
              <a:rPr spc="-55" dirty="0">
                <a:latin typeface="+mn-lt"/>
              </a:rPr>
              <a:t>on </a:t>
            </a:r>
            <a:r>
              <a:rPr spc="-35" dirty="0">
                <a:latin typeface="+mn-lt"/>
              </a:rPr>
              <a:t>Forward </a:t>
            </a:r>
            <a:r>
              <a:rPr spc="-30" dirty="0">
                <a:latin typeface="+mn-lt"/>
              </a:rPr>
              <a:t>Stepwise</a:t>
            </a:r>
            <a:r>
              <a:rPr spc="55" dirty="0">
                <a:latin typeface="+mn-lt"/>
              </a:rPr>
              <a:t> </a:t>
            </a:r>
            <a:r>
              <a:rPr spc="-25" dirty="0">
                <a:latin typeface="+mn-lt"/>
              </a:rPr>
              <a:t>Selection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450" y="1120775"/>
            <a:ext cx="3703954" cy="10983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7480" marR="25527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58115" algn="l"/>
              </a:tabLst>
            </a:pPr>
            <a:r>
              <a:rPr sz="1100" spc="75" dirty="0">
                <a:cs typeface="PMingLiU"/>
              </a:rPr>
              <a:t>Computational </a:t>
            </a:r>
            <a:r>
              <a:rPr sz="1100" spc="65" dirty="0">
                <a:cs typeface="PMingLiU"/>
              </a:rPr>
              <a:t>advantage </a:t>
            </a:r>
            <a:r>
              <a:rPr sz="1100" spc="30" dirty="0">
                <a:cs typeface="PMingLiU"/>
              </a:rPr>
              <a:t>over </a:t>
            </a:r>
            <a:r>
              <a:rPr sz="1100" spc="75" dirty="0">
                <a:cs typeface="PMingLiU"/>
              </a:rPr>
              <a:t>best </a:t>
            </a:r>
            <a:r>
              <a:rPr sz="1100" spc="65" dirty="0">
                <a:cs typeface="PMingLiU"/>
              </a:rPr>
              <a:t>subset </a:t>
            </a:r>
            <a:r>
              <a:rPr sz="1100" spc="40">
                <a:cs typeface="PMingLiU"/>
              </a:rPr>
              <a:t>selection </a:t>
            </a:r>
            <a:r>
              <a:rPr sz="1100" spc="20">
                <a:cs typeface="PMingLiU"/>
              </a:rPr>
              <a:t>is </a:t>
            </a:r>
            <a:r>
              <a:rPr sz="1100" spc="45" dirty="0">
                <a:cs typeface="PMingLiU"/>
              </a:rPr>
              <a:t>clear.</a:t>
            </a:r>
            <a:endParaRPr lang="en-US" sz="1100" spc="45" dirty="0">
              <a:cs typeface="PMingLiU"/>
            </a:endParaRPr>
          </a:p>
          <a:p>
            <a:pPr marL="157480" marR="25527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58115" algn="l"/>
              </a:tabLst>
            </a:pPr>
            <a:endParaRPr sz="1100" dirty="0">
              <a:cs typeface="PMingLiU"/>
            </a:endParaRPr>
          </a:p>
          <a:p>
            <a:pPr marL="157480" marR="177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58115" algn="l"/>
              </a:tabLst>
            </a:pPr>
            <a:r>
              <a:rPr sz="1100" spc="90" dirty="0">
                <a:cs typeface="PMingLiU"/>
              </a:rPr>
              <a:t>It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not </a:t>
            </a:r>
            <a:r>
              <a:rPr sz="1100" spc="70" dirty="0">
                <a:cs typeface="PMingLiU"/>
              </a:rPr>
              <a:t>guaranteed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find </a:t>
            </a:r>
            <a:r>
              <a:rPr sz="1100" spc="8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best </a:t>
            </a:r>
            <a:r>
              <a:rPr sz="1100" spc="40" dirty="0">
                <a:cs typeface="PMingLiU"/>
              </a:rPr>
              <a:t>possible </a:t>
            </a:r>
            <a:r>
              <a:rPr sz="1100" spc="55" dirty="0">
                <a:cs typeface="PMingLiU"/>
              </a:rPr>
              <a:t>model </a:t>
            </a:r>
            <a:r>
              <a:rPr sz="1100" spc="80" dirty="0">
                <a:cs typeface="PMingLiU"/>
              </a:rPr>
              <a:t>out </a:t>
            </a:r>
            <a:r>
              <a:rPr sz="1100" spc="5">
                <a:cs typeface="PMingLiU"/>
              </a:rPr>
              <a:t>of </a:t>
            </a:r>
            <a:r>
              <a:rPr sz="1100" spc="35">
                <a:cs typeface="PMingLiU"/>
              </a:rPr>
              <a:t>all </a:t>
            </a:r>
            <a:r>
              <a:rPr sz="1100" dirty="0">
                <a:cs typeface="PMingLiU"/>
              </a:rPr>
              <a:t>2</a:t>
            </a:r>
            <a:r>
              <a:rPr sz="1200" i="1" baseline="27777" dirty="0">
                <a:cs typeface="Arial"/>
              </a:rPr>
              <a:t>p </a:t>
            </a:r>
            <a:r>
              <a:rPr sz="1100" spc="50" dirty="0">
                <a:cs typeface="PMingLiU"/>
              </a:rPr>
              <a:t>models </a:t>
            </a:r>
            <a:r>
              <a:rPr sz="1100" spc="55" dirty="0">
                <a:cs typeface="PMingLiU"/>
              </a:rPr>
              <a:t>containing </a:t>
            </a:r>
            <a:r>
              <a:rPr sz="1100" spc="60" dirty="0">
                <a:cs typeface="PMingLiU"/>
              </a:rPr>
              <a:t>subsets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i="1" spc="-5" dirty="0">
                <a:cs typeface="Times New Roman"/>
              </a:rPr>
              <a:t>p </a:t>
            </a:r>
            <a:r>
              <a:rPr sz="1100" spc="55" dirty="0">
                <a:cs typeface="PMingLiU"/>
              </a:rPr>
              <a:t>predictors.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Why 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not?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Give 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an</a:t>
            </a:r>
            <a:r>
              <a:rPr sz="1100" i="1" spc="114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example.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980" y="211465"/>
            <a:ext cx="16256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latin typeface="+mn-lt"/>
              </a:rPr>
              <a:t>Credit data</a:t>
            </a:r>
            <a:r>
              <a:rPr spc="-125" dirty="0">
                <a:latin typeface="+mn-lt"/>
              </a:rPr>
              <a:t> </a:t>
            </a:r>
            <a:r>
              <a:rPr spc="-30" dirty="0">
                <a:latin typeface="+mn-lt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143254"/>
            <a:ext cx="4248150" cy="0"/>
          </a:xfrm>
          <a:custGeom>
            <a:avLst/>
            <a:gdLst/>
            <a:ahLst/>
            <a:cxnLst/>
            <a:rect l="l" t="t" r="r" b="b"/>
            <a:pathLst>
              <a:path w="4248150">
                <a:moveTo>
                  <a:pt x="0" y="0"/>
                </a:moveTo>
                <a:lnTo>
                  <a:pt x="424801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3214" y="1114995"/>
            <a:ext cx="742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90" dirty="0">
                <a:latin typeface="PMingLiU"/>
                <a:cs typeface="PMingLiU"/>
              </a:rPr>
              <a:t>#</a:t>
            </a:r>
            <a:r>
              <a:rPr sz="1100" dirty="0">
                <a:latin typeface="PMingLiU"/>
                <a:cs typeface="PMingLiU"/>
              </a:rPr>
              <a:t> </a:t>
            </a:r>
            <a:r>
              <a:rPr sz="1100" spc="45" dirty="0">
                <a:latin typeface="PMingLiU"/>
                <a:cs typeface="PMingLiU"/>
              </a:rPr>
              <a:t>Variables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8801" y="1145794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4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92021" y="1114995"/>
            <a:ext cx="718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PMingLiU"/>
                <a:cs typeface="PMingLiU"/>
              </a:rPr>
              <a:t>Best</a:t>
            </a:r>
            <a:r>
              <a:rPr sz="1100" spc="10" dirty="0">
                <a:latin typeface="PMingLiU"/>
                <a:cs typeface="PMingLiU"/>
              </a:rPr>
              <a:t> </a:t>
            </a:r>
            <a:r>
              <a:rPr sz="1100" spc="65" dirty="0">
                <a:latin typeface="PMingLiU"/>
                <a:cs typeface="PMingLiU"/>
              </a:rPr>
              <a:t>subset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4968" y="1114995"/>
            <a:ext cx="1068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latin typeface="PMingLiU"/>
                <a:cs typeface="PMingLiU"/>
              </a:rPr>
              <a:t>Forward</a:t>
            </a:r>
            <a:r>
              <a:rPr sz="1100" spc="25" dirty="0">
                <a:latin typeface="PMingLiU"/>
                <a:cs typeface="PMingLiU"/>
              </a:rPr>
              <a:t> </a:t>
            </a:r>
            <a:r>
              <a:rPr sz="1100" spc="40" dirty="0">
                <a:latin typeface="PMingLiU"/>
                <a:cs typeface="PMingLiU"/>
              </a:rPr>
              <a:t>stepwise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9994" y="1320393"/>
            <a:ext cx="4248150" cy="0"/>
          </a:xfrm>
          <a:custGeom>
            <a:avLst/>
            <a:gdLst/>
            <a:ahLst/>
            <a:cxnLst/>
            <a:rect l="l" t="t" r="r" b="b"/>
            <a:pathLst>
              <a:path w="4248150">
                <a:moveTo>
                  <a:pt x="0" y="0"/>
                </a:moveTo>
                <a:lnTo>
                  <a:pt x="424801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8801" y="1322933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4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8801" y="1495006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8801" y="1667078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3214" y="1292134"/>
            <a:ext cx="37973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latin typeface="PMingLiU"/>
                <a:cs typeface="PMingLiU"/>
              </a:rPr>
              <a:t>One  </a:t>
            </a:r>
            <a:r>
              <a:rPr sz="1100" spc="60" dirty="0">
                <a:latin typeface="PMingLiU"/>
                <a:cs typeface="PMingLiU"/>
              </a:rPr>
              <a:t>Two  </a:t>
            </a:r>
            <a:r>
              <a:rPr sz="1100" spc="65" dirty="0">
                <a:latin typeface="PMingLiU"/>
                <a:cs typeface="PMingLiU"/>
              </a:rPr>
              <a:t>Three  </a:t>
            </a:r>
            <a:r>
              <a:rPr sz="1100" spc="60" dirty="0">
                <a:latin typeface="PMingLiU"/>
                <a:cs typeface="PMingLiU"/>
              </a:rPr>
              <a:t>Four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28801" y="183915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8801" y="2011222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92021" y="1292134"/>
            <a:ext cx="1577340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98805">
              <a:lnSpc>
                <a:spcPct val="102600"/>
              </a:lnSpc>
              <a:spcBef>
                <a:spcPts val="55"/>
              </a:spcBef>
            </a:pPr>
            <a:r>
              <a:rPr sz="1100" spc="-90" dirty="0">
                <a:solidFill>
                  <a:srgbClr val="990000"/>
                </a:solidFill>
                <a:latin typeface="Courier New"/>
                <a:cs typeface="Courier New"/>
              </a:rPr>
              <a:t>rating  </a:t>
            </a:r>
            <a:r>
              <a:rPr sz="1100" spc="-70" dirty="0">
                <a:solidFill>
                  <a:srgbClr val="990000"/>
                </a:solidFill>
                <a:latin typeface="Courier New"/>
                <a:cs typeface="Courier New"/>
              </a:rPr>
              <a:t>rating</a:t>
            </a:r>
            <a:r>
              <a:rPr sz="1100" spc="-70" dirty="0">
                <a:latin typeface="PMingLiU"/>
                <a:cs typeface="PMingLiU"/>
              </a:rPr>
              <a:t>,</a:t>
            </a:r>
            <a:r>
              <a:rPr sz="1100" spc="-5" dirty="0">
                <a:latin typeface="PMingLiU"/>
                <a:cs typeface="PMingLiU"/>
              </a:rPr>
              <a:t> </a:t>
            </a:r>
            <a:r>
              <a:rPr sz="1100" spc="-90" dirty="0">
                <a:solidFill>
                  <a:srgbClr val="990000"/>
                </a:solidFill>
                <a:latin typeface="Courier New"/>
                <a:cs typeface="Courier New"/>
              </a:rPr>
              <a:t>income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102600"/>
              </a:lnSpc>
            </a:pPr>
            <a:r>
              <a:rPr sz="1100" spc="-70" dirty="0">
                <a:solidFill>
                  <a:srgbClr val="990000"/>
                </a:solidFill>
                <a:latin typeface="Courier New"/>
                <a:cs typeface="Courier New"/>
              </a:rPr>
              <a:t>rating</a:t>
            </a:r>
            <a:r>
              <a:rPr sz="1100" spc="-70" dirty="0">
                <a:latin typeface="PMingLiU"/>
                <a:cs typeface="PMingLiU"/>
              </a:rPr>
              <a:t>, </a:t>
            </a:r>
            <a:r>
              <a:rPr sz="1100" spc="-70" dirty="0">
                <a:solidFill>
                  <a:srgbClr val="990000"/>
                </a:solidFill>
                <a:latin typeface="Courier New"/>
                <a:cs typeface="Courier New"/>
              </a:rPr>
              <a:t>income</a:t>
            </a:r>
            <a:r>
              <a:rPr sz="1100" spc="-70" dirty="0">
                <a:latin typeface="PMingLiU"/>
                <a:cs typeface="PMingLiU"/>
              </a:rPr>
              <a:t>, </a:t>
            </a:r>
            <a:r>
              <a:rPr sz="1100" spc="-90" dirty="0">
                <a:solidFill>
                  <a:srgbClr val="990000"/>
                </a:solidFill>
                <a:latin typeface="Courier New"/>
                <a:cs typeface="Courier New"/>
              </a:rPr>
              <a:t>student  </a:t>
            </a:r>
            <a:r>
              <a:rPr sz="1100" spc="-70" dirty="0">
                <a:solidFill>
                  <a:srgbClr val="990000"/>
                </a:solidFill>
                <a:latin typeface="Courier New"/>
                <a:cs typeface="Courier New"/>
              </a:rPr>
              <a:t>cards</a:t>
            </a:r>
            <a:r>
              <a:rPr sz="1100" spc="-70" dirty="0">
                <a:latin typeface="PMingLiU"/>
                <a:cs typeface="PMingLiU"/>
              </a:rPr>
              <a:t>,</a:t>
            </a:r>
            <a:r>
              <a:rPr sz="1100" spc="70" dirty="0">
                <a:latin typeface="PMingLiU"/>
                <a:cs typeface="PMingLiU"/>
              </a:rPr>
              <a:t> </a:t>
            </a:r>
            <a:r>
              <a:rPr sz="1100" spc="-90" dirty="0">
                <a:solidFill>
                  <a:srgbClr val="990000"/>
                </a:solidFill>
                <a:latin typeface="Courier New"/>
                <a:cs typeface="Courier New"/>
              </a:rPr>
              <a:t>income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75" dirty="0">
                <a:solidFill>
                  <a:srgbClr val="990000"/>
                </a:solidFill>
                <a:latin typeface="Courier New"/>
                <a:cs typeface="Courier New"/>
              </a:rPr>
              <a:t>student</a:t>
            </a:r>
            <a:r>
              <a:rPr sz="1100" spc="-75" dirty="0">
                <a:latin typeface="PMingLiU"/>
                <a:cs typeface="PMingLiU"/>
              </a:rPr>
              <a:t>,</a:t>
            </a:r>
            <a:r>
              <a:rPr sz="1100" spc="70" dirty="0">
                <a:latin typeface="PMingLiU"/>
                <a:cs typeface="PMingLiU"/>
              </a:rPr>
              <a:t> </a:t>
            </a:r>
            <a:r>
              <a:rPr sz="1100" spc="-90" dirty="0">
                <a:solidFill>
                  <a:srgbClr val="990000"/>
                </a:solidFill>
                <a:latin typeface="Courier New"/>
                <a:cs typeface="Courier New"/>
              </a:rPr>
              <a:t>limit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5162" y="1292134"/>
            <a:ext cx="157670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98805" indent="-635">
              <a:lnSpc>
                <a:spcPct val="102600"/>
              </a:lnSpc>
              <a:spcBef>
                <a:spcPts val="55"/>
              </a:spcBef>
            </a:pPr>
            <a:r>
              <a:rPr sz="1100" spc="-90" dirty="0">
                <a:solidFill>
                  <a:srgbClr val="990000"/>
                </a:solidFill>
                <a:latin typeface="Courier New"/>
                <a:cs typeface="Courier New"/>
              </a:rPr>
              <a:t>rating  </a:t>
            </a:r>
            <a:r>
              <a:rPr sz="1100" spc="-70" dirty="0">
                <a:solidFill>
                  <a:srgbClr val="990000"/>
                </a:solidFill>
                <a:latin typeface="Courier New"/>
                <a:cs typeface="Courier New"/>
              </a:rPr>
              <a:t>rating</a:t>
            </a:r>
            <a:r>
              <a:rPr sz="1100" spc="-70" dirty="0">
                <a:latin typeface="PMingLiU"/>
                <a:cs typeface="PMingLiU"/>
              </a:rPr>
              <a:t>,</a:t>
            </a:r>
            <a:r>
              <a:rPr sz="1100" spc="-10" dirty="0">
                <a:latin typeface="PMingLiU"/>
                <a:cs typeface="PMingLiU"/>
              </a:rPr>
              <a:t> </a:t>
            </a:r>
            <a:r>
              <a:rPr sz="1100" spc="-90" dirty="0">
                <a:solidFill>
                  <a:srgbClr val="990000"/>
                </a:solidFill>
                <a:latin typeface="Courier New"/>
                <a:cs typeface="Courier New"/>
              </a:rPr>
              <a:t>income</a:t>
            </a:r>
            <a:endParaRPr sz="1100" dirty="0">
              <a:latin typeface="Courier New"/>
              <a:cs typeface="Courier New"/>
            </a:endParaRPr>
          </a:p>
          <a:p>
            <a:pPr marL="12700" marR="5080">
              <a:lnSpc>
                <a:spcPct val="102600"/>
              </a:lnSpc>
            </a:pPr>
            <a:r>
              <a:rPr sz="1100" spc="-70" dirty="0">
                <a:solidFill>
                  <a:srgbClr val="990000"/>
                </a:solidFill>
                <a:latin typeface="Courier New"/>
                <a:cs typeface="Courier New"/>
              </a:rPr>
              <a:t>rating</a:t>
            </a:r>
            <a:r>
              <a:rPr sz="1100" spc="-70" dirty="0">
                <a:latin typeface="PMingLiU"/>
                <a:cs typeface="PMingLiU"/>
              </a:rPr>
              <a:t>, </a:t>
            </a:r>
            <a:r>
              <a:rPr sz="1100" spc="-70" dirty="0">
                <a:solidFill>
                  <a:srgbClr val="990000"/>
                </a:solidFill>
                <a:latin typeface="Courier New"/>
                <a:cs typeface="Courier New"/>
              </a:rPr>
              <a:t>income</a:t>
            </a:r>
            <a:r>
              <a:rPr sz="1100" spc="-70" dirty="0">
                <a:latin typeface="PMingLiU"/>
                <a:cs typeface="PMingLiU"/>
              </a:rPr>
              <a:t>, </a:t>
            </a:r>
            <a:r>
              <a:rPr sz="1100" spc="-90" dirty="0">
                <a:solidFill>
                  <a:srgbClr val="990000"/>
                </a:solidFill>
                <a:latin typeface="Courier New"/>
                <a:cs typeface="Courier New"/>
              </a:rPr>
              <a:t>student  </a:t>
            </a:r>
            <a:r>
              <a:rPr lang="en-GB" sz="1100" spc="-70" dirty="0">
                <a:solidFill>
                  <a:srgbClr val="990000"/>
                </a:solidFill>
                <a:latin typeface="Courier New"/>
                <a:cs typeface="Courier New"/>
              </a:rPr>
              <a:t>rating</a:t>
            </a:r>
            <a:r>
              <a:rPr sz="1100" spc="-70" dirty="0">
                <a:latin typeface="PMingLiU"/>
                <a:cs typeface="PMingLiU"/>
              </a:rPr>
              <a:t>, </a:t>
            </a:r>
            <a:r>
              <a:rPr sz="1100" spc="-70" dirty="0">
                <a:solidFill>
                  <a:srgbClr val="990000"/>
                </a:solidFill>
                <a:latin typeface="Courier New"/>
                <a:cs typeface="Courier New"/>
              </a:rPr>
              <a:t>income</a:t>
            </a:r>
            <a:r>
              <a:rPr sz="1100" spc="-70" dirty="0">
                <a:latin typeface="PMingLiU"/>
                <a:cs typeface="PMingLiU"/>
              </a:rPr>
              <a:t>,  </a:t>
            </a:r>
            <a:r>
              <a:rPr sz="1100" spc="-75" dirty="0">
                <a:solidFill>
                  <a:srgbClr val="990000"/>
                </a:solidFill>
                <a:latin typeface="Courier New"/>
                <a:cs typeface="Courier New"/>
              </a:rPr>
              <a:t>student</a:t>
            </a:r>
            <a:r>
              <a:rPr sz="1100" spc="-75" dirty="0">
                <a:latin typeface="PMingLiU"/>
                <a:cs typeface="PMingLiU"/>
              </a:rPr>
              <a:t>,</a:t>
            </a:r>
            <a:r>
              <a:rPr sz="1100" spc="70" dirty="0">
                <a:latin typeface="PMingLiU"/>
                <a:cs typeface="PMingLiU"/>
              </a:rPr>
              <a:t> </a:t>
            </a:r>
            <a:r>
              <a:rPr sz="1100" spc="-90" dirty="0">
                <a:solidFill>
                  <a:srgbClr val="990000"/>
                </a:solidFill>
                <a:latin typeface="Courier New"/>
                <a:cs typeface="Courier New"/>
              </a:rPr>
              <a:t>limit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9994" y="2185822"/>
            <a:ext cx="4248150" cy="0"/>
          </a:xfrm>
          <a:custGeom>
            <a:avLst/>
            <a:gdLst/>
            <a:ahLst/>
            <a:cxnLst/>
            <a:rect l="l" t="t" r="r" b="b"/>
            <a:pathLst>
              <a:path w="4248150">
                <a:moveTo>
                  <a:pt x="0" y="0"/>
                </a:moveTo>
                <a:lnTo>
                  <a:pt x="424801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7177" y="2221889"/>
            <a:ext cx="365442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065" marR="5080" algn="ctr">
              <a:lnSpc>
                <a:spcPct val="102600"/>
              </a:lnSpc>
              <a:spcBef>
                <a:spcPts val="55"/>
              </a:spcBef>
            </a:pPr>
            <a:r>
              <a:rPr sz="1100" i="1" spc="60" dirty="0">
                <a:cs typeface="Palatino Linotype"/>
              </a:rPr>
              <a:t>The </a:t>
            </a:r>
            <a:r>
              <a:rPr sz="1100" i="1" spc="5" dirty="0">
                <a:cs typeface="Palatino Linotype"/>
              </a:rPr>
              <a:t>first </a:t>
            </a:r>
            <a:r>
              <a:rPr sz="1100" i="1" spc="25" dirty="0">
                <a:cs typeface="Palatino Linotype"/>
              </a:rPr>
              <a:t>four </a:t>
            </a:r>
            <a:r>
              <a:rPr sz="1100" i="1" spc="15" dirty="0">
                <a:cs typeface="Palatino Linotype"/>
              </a:rPr>
              <a:t>selected models </a:t>
            </a:r>
            <a:r>
              <a:rPr sz="1100" i="1" spc="40" dirty="0">
                <a:cs typeface="Palatino Linotype"/>
              </a:rPr>
              <a:t>for </a:t>
            </a:r>
            <a:r>
              <a:rPr sz="1100" i="1" dirty="0">
                <a:cs typeface="Palatino Linotype"/>
              </a:rPr>
              <a:t>best </a:t>
            </a:r>
            <a:r>
              <a:rPr sz="1100" i="1" spc="10" dirty="0">
                <a:cs typeface="Palatino Linotype"/>
              </a:rPr>
              <a:t>subset </a:t>
            </a:r>
            <a:r>
              <a:rPr sz="1100" i="1" spc="25" dirty="0">
                <a:cs typeface="Palatino Linotype"/>
              </a:rPr>
              <a:t>selection and  </a:t>
            </a:r>
            <a:r>
              <a:rPr sz="1100" i="1" spc="15" dirty="0">
                <a:cs typeface="Palatino Linotype"/>
              </a:rPr>
              <a:t>forward stepwise </a:t>
            </a:r>
            <a:r>
              <a:rPr sz="1100" i="1" spc="25" dirty="0">
                <a:cs typeface="Palatino Linotype"/>
              </a:rPr>
              <a:t>selection </a:t>
            </a:r>
            <a:r>
              <a:rPr sz="1100" i="1" spc="35" dirty="0">
                <a:cs typeface="Palatino Linotype"/>
              </a:rPr>
              <a:t>on </a:t>
            </a:r>
            <a:r>
              <a:rPr sz="1100" i="1" spc="25" dirty="0">
                <a:cs typeface="Palatino Linotype"/>
              </a:rPr>
              <a:t>the </a:t>
            </a:r>
            <a:r>
              <a:rPr sz="1100" spc="-9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Credit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 </a:t>
            </a:r>
            <a:r>
              <a:rPr sz="1100" i="1" spc="35" dirty="0">
                <a:cs typeface="Palatino Linotype"/>
              </a:rPr>
              <a:t>data set. </a:t>
            </a:r>
            <a:r>
              <a:rPr sz="1100" i="1" spc="60" dirty="0">
                <a:cs typeface="Palatino Linotype"/>
              </a:rPr>
              <a:t>The </a:t>
            </a:r>
            <a:r>
              <a:rPr sz="1100" i="1" spc="5" dirty="0">
                <a:cs typeface="Palatino Linotype"/>
              </a:rPr>
              <a:t>first  </a:t>
            </a:r>
            <a:r>
              <a:rPr sz="1100" i="1" spc="10" dirty="0">
                <a:cs typeface="Palatino Linotype"/>
              </a:rPr>
              <a:t>three </a:t>
            </a:r>
            <a:r>
              <a:rPr sz="1100" i="1" spc="15" dirty="0">
                <a:cs typeface="Palatino Linotype"/>
              </a:rPr>
              <a:t>models </a:t>
            </a:r>
            <a:r>
              <a:rPr sz="1100" i="1" spc="35" dirty="0">
                <a:cs typeface="Palatino Linotype"/>
              </a:rPr>
              <a:t>are </a:t>
            </a:r>
            <a:r>
              <a:rPr sz="1100" i="1" spc="15" dirty="0">
                <a:cs typeface="Palatino Linotype"/>
              </a:rPr>
              <a:t>identical </a:t>
            </a:r>
            <a:r>
              <a:rPr sz="1100" i="1" spc="-15" dirty="0">
                <a:cs typeface="Palatino Linotype"/>
              </a:rPr>
              <a:t>but </a:t>
            </a:r>
            <a:r>
              <a:rPr sz="1100" i="1" spc="25" dirty="0">
                <a:cs typeface="Palatino Linotype"/>
              </a:rPr>
              <a:t>the </a:t>
            </a:r>
            <a:r>
              <a:rPr sz="1100" i="1" spc="15" dirty="0">
                <a:cs typeface="Palatino Linotype"/>
              </a:rPr>
              <a:t>fourth models</a:t>
            </a:r>
            <a:r>
              <a:rPr sz="1100" i="1" spc="300" dirty="0">
                <a:cs typeface="Palatino Linotype"/>
              </a:rPr>
              <a:t> </a:t>
            </a:r>
            <a:r>
              <a:rPr sz="1100" i="1" spc="35" dirty="0">
                <a:cs typeface="Palatino Linotype"/>
              </a:rPr>
              <a:t>differ.</a:t>
            </a:r>
            <a:endParaRPr sz="1100" dirty="0">
              <a:cs typeface="Palatino Linotyp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155" y="211465"/>
            <a:ext cx="22745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Backward </a:t>
            </a:r>
            <a:r>
              <a:rPr spc="-30" dirty="0">
                <a:latin typeface="+mn-lt"/>
              </a:rPr>
              <a:t>Stepwise</a:t>
            </a:r>
            <a:r>
              <a:rPr spc="-70" dirty="0">
                <a:latin typeface="+mn-lt"/>
              </a:rPr>
              <a:t> </a:t>
            </a:r>
            <a:r>
              <a:rPr spc="-25" dirty="0">
                <a:latin typeface="+mn-lt"/>
              </a:rPr>
              <a:t>Selection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280" y="1105300"/>
            <a:ext cx="3946792" cy="1250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25" dirty="0">
                <a:cs typeface="PMingLiU"/>
              </a:rPr>
              <a:t>Like </a:t>
            </a:r>
            <a:r>
              <a:rPr sz="1100" spc="50" dirty="0">
                <a:cs typeface="PMingLiU"/>
              </a:rPr>
              <a:t>forward </a:t>
            </a:r>
            <a:r>
              <a:rPr sz="1100" spc="40" dirty="0">
                <a:cs typeface="PMingLiU"/>
              </a:rPr>
              <a:t>stepwise selection,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backward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stepwise</a:t>
            </a:r>
            <a:r>
              <a:rPr sz="1100" i="1" spc="13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selection</a:t>
            </a:r>
            <a:endParaRPr sz="1100" dirty="0">
              <a:cs typeface="Palatino Linotype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45" dirty="0">
                <a:cs typeface="PMingLiU"/>
              </a:rPr>
              <a:t>provides </a:t>
            </a:r>
            <a:r>
              <a:rPr sz="1100" spc="85" dirty="0">
                <a:cs typeface="PMingLiU"/>
              </a:rPr>
              <a:t>an </a:t>
            </a:r>
            <a:r>
              <a:rPr sz="1100" spc="20" dirty="0">
                <a:cs typeface="PMingLiU"/>
              </a:rPr>
              <a:t>efficient </a:t>
            </a:r>
            <a:r>
              <a:rPr sz="1100" spc="65" dirty="0">
                <a:cs typeface="PMingLiU"/>
              </a:rPr>
              <a:t>alternative </a:t>
            </a:r>
            <a:r>
              <a:rPr sz="1100" spc="80" dirty="0">
                <a:cs typeface="PMingLiU"/>
              </a:rPr>
              <a:t>to </a:t>
            </a:r>
            <a:r>
              <a:rPr sz="1100" spc="75" dirty="0">
                <a:cs typeface="PMingLiU"/>
              </a:rPr>
              <a:t>best </a:t>
            </a:r>
            <a:r>
              <a:rPr sz="1100" spc="65" dirty="0">
                <a:cs typeface="PMingLiU"/>
              </a:rPr>
              <a:t>subset</a:t>
            </a:r>
            <a:r>
              <a:rPr sz="1100" spc="17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selection.</a:t>
            </a:r>
            <a:endParaRPr lang="en-US" sz="1100" spc="40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endParaRPr sz="1100" dirty="0">
              <a:cs typeface="PMingLiU"/>
            </a:endParaRPr>
          </a:p>
          <a:p>
            <a:pPr marL="144780" marR="698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30" dirty="0">
                <a:cs typeface="PMingLiU"/>
              </a:rPr>
              <a:t>However, </a:t>
            </a:r>
            <a:r>
              <a:rPr sz="1100" spc="40" dirty="0">
                <a:cs typeface="PMingLiU"/>
              </a:rPr>
              <a:t>unlike </a:t>
            </a:r>
            <a:r>
              <a:rPr sz="1100" spc="50" dirty="0">
                <a:cs typeface="PMingLiU"/>
              </a:rPr>
              <a:t>forward </a:t>
            </a:r>
            <a:r>
              <a:rPr sz="1100" spc="40" dirty="0">
                <a:cs typeface="PMingLiU"/>
              </a:rPr>
              <a:t>stepwise selection, </a:t>
            </a:r>
            <a:r>
              <a:rPr sz="1100" spc="75" dirty="0">
                <a:cs typeface="PMingLiU"/>
              </a:rPr>
              <a:t>it </a:t>
            </a:r>
            <a:r>
              <a:rPr sz="1100" spc="50" dirty="0">
                <a:cs typeface="PMingLiU"/>
              </a:rPr>
              <a:t>begins </a:t>
            </a:r>
            <a:r>
              <a:rPr sz="1100" spc="70" dirty="0">
                <a:cs typeface="PMingLiU"/>
              </a:rPr>
              <a:t>with 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full </a:t>
            </a:r>
            <a:r>
              <a:rPr sz="1100" spc="55" dirty="0">
                <a:cs typeface="PMingLiU"/>
              </a:rPr>
              <a:t>least squares model containing </a:t>
            </a:r>
            <a:r>
              <a:rPr sz="1100" spc="35" dirty="0">
                <a:cs typeface="PMingLiU"/>
              </a:rPr>
              <a:t>all </a:t>
            </a:r>
            <a:r>
              <a:rPr sz="1100" i="1" spc="-5" dirty="0">
                <a:cs typeface="Times New Roman"/>
              </a:rPr>
              <a:t>p </a:t>
            </a:r>
            <a:r>
              <a:rPr sz="1100" spc="55" dirty="0">
                <a:cs typeface="PMingLiU"/>
              </a:rPr>
              <a:t>predictors, </a:t>
            </a:r>
            <a:r>
              <a:rPr sz="1100" spc="85" dirty="0">
                <a:cs typeface="PMingLiU"/>
              </a:rPr>
              <a:t>and  </a:t>
            </a:r>
            <a:r>
              <a:rPr sz="1100" spc="80" dirty="0">
                <a:cs typeface="PMingLiU"/>
              </a:rPr>
              <a:t>then </a:t>
            </a:r>
            <a:r>
              <a:rPr sz="1100" spc="55" dirty="0">
                <a:cs typeface="PMingLiU"/>
              </a:rPr>
              <a:t>iteratively </a:t>
            </a:r>
            <a:r>
              <a:rPr sz="1100" spc="40" dirty="0">
                <a:cs typeface="PMingLiU"/>
              </a:rPr>
              <a:t>removes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least </a:t>
            </a:r>
            <a:r>
              <a:rPr sz="1100" spc="35" dirty="0">
                <a:cs typeface="PMingLiU"/>
              </a:rPr>
              <a:t>useful</a:t>
            </a:r>
            <a:r>
              <a:rPr sz="1100" spc="14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predictor,</a:t>
            </a:r>
            <a:endParaRPr sz="1100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cs typeface="PMingLiU"/>
              </a:rPr>
              <a:t>one-at-a-time.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502" y="211465"/>
            <a:ext cx="29102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Backward </a:t>
            </a:r>
            <a:r>
              <a:rPr spc="-30" dirty="0">
                <a:latin typeface="+mn-lt"/>
              </a:rPr>
              <a:t>Stepwise </a:t>
            </a:r>
            <a:r>
              <a:rPr spc="-25" dirty="0">
                <a:latin typeface="+mn-lt"/>
              </a:rPr>
              <a:t>Selection:</a:t>
            </a:r>
            <a:r>
              <a:rPr spc="-80" dirty="0">
                <a:latin typeface="+mn-lt"/>
              </a:rPr>
              <a:t> </a:t>
            </a:r>
            <a:r>
              <a:rPr spc="-15" dirty="0">
                <a:latin typeface="+mn-lt"/>
              </a:rPr>
              <a:t>details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657" y="804517"/>
            <a:ext cx="3901440" cy="230120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108710">
              <a:lnSpc>
                <a:spcPct val="100000"/>
              </a:lnSpc>
              <a:spcBef>
                <a:spcPts val="434"/>
              </a:spcBef>
            </a:pPr>
            <a:r>
              <a:rPr sz="1100" i="1" spc="25" dirty="0">
                <a:solidFill>
                  <a:srgbClr val="009900"/>
                </a:solidFill>
                <a:cs typeface="Palatino Linotype"/>
              </a:rPr>
              <a:t>Backward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Stepwise</a:t>
            </a:r>
            <a:r>
              <a:rPr sz="1100" i="1" spc="20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Selection</a:t>
            </a:r>
            <a:endParaRPr sz="1100">
              <a:cs typeface="Palatino Linotype"/>
            </a:endParaRPr>
          </a:p>
          <a:p>
            <a:pPr marL="152400">
              <a:lnSpc>
                <a:spcPct val="100000"/>
              </a:lnSpc>
              <a:spcBef>
                <a:spcPts val="334"/>
              </a:spcBef>
            </a:pPr>
            <a:r>
              <a:rPr sz="1100" spc="35" dirty="0">
                <a:solidFill>
                  <a:srgbClr val="3333B2"/>
                </a:solidFill>
                <a:cs typeface="PMingLiU"/>
              </a:rPr>
              <a:t>1. </a:t>
            </a:r>
            <a:r>
              <a:rPr sz="1100" spc="70" dirty="0">
                <a:cs typeface="PMingLiU"/>
              </a:rPr>
              <a:t>Let </a:t>
            </a:r>
            <a:r>
              <a:rPr sz="1100" i="1" spc="185" dirty="0">
                <a:cs typeface="Arial"/>
              </a:rPr>
              <a:t>M</a:t>
            </a:r>
            <a:r>
              <a:rPr sz="1200" i="1" spc="277" baseline="-10416" dirty="0">
                <a:cs typeface="Arial"/>
              </a:rPr>
              <a:t>p </a:t>
            </a:r>
            <a:r>
              <a:rPr sz="1100" spc="65" dirty="0">
                <a:cs typeface="PMingLiU"/>
              </a:rPr>
              <a:t>denote </a:t>
            </a:r>
            <a:r>
              <a:rPr sz="1100" spc="80" dirty="0">
                <a:cs typeface="PMingLiU"/>
              </a:rPr>
              <a:t>the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full </a:t>
            </a:r>
            <a:r>
              <a:rPr sz="1100" spc="55" dirty="0">
                <a:cs typeface="PMingLiU"/>
              </a:rPr>
              <a:t>model, </a:t>
            </a:r>
            <a:r>
              <a:rPr sz="1100" spc="45" dirty="0">
                <a:cs typeface="PMingLiU"/>
              </a:rPr>
              <a:t>which </a:t>
            </a:r>
            <a:r>
              <a:rPr sz="1100" spc="55" dirty="0">
                <a:cs typeface="PMingLiU"/>
              </a:rPr>
              <a:t>contains </a:t>
            </a:r>
            <a:r>
              <a:rPr sz="1100" spc="35" dirty="0">
                <a:cs typeface="PMingLiU"/>
              </a:rPr>
              <a:t>all</a:t>
            </a:r>
            <a:r>
              <a:rPr sz="1100" spc="-145" dirty="0">
                <a:cs typeface="PMingLiU"/>
              </a:rPr>
              <a:t> </a:t>
            </a:r>
            <a:r>
              <a:rPr sz="1100" i="1" spc="-5" dirty="0">
                <a:cs typeface="Times New Roman"/>
              </a:rPr>
              <a:t>p</a:t>
            </a:r>
            <a:endParaRPr sz="1100">
              <a:cs typeface="Times New Roman"/>
            </a:endParaRPr>
          </a:p>
          <a:p>
            <a:pPr marL="328930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cs typeface="PMingLiU"/>
              </a:rPr>
              <a:t>predictors.</a:t>
            </a:r>
            <a:endParaRPr sz="1100">
              <a:cs typeface="PMingLiU"/>
            </a:endParaRPr>
          </a:p>
          <a:p>
            <a:pPr marL="152400">
              <a:lnSpc>
                <a:spcPct val="100000"/>
              </a:lnSpc>
              <a:spcBef>
                <a:spcPts val="170"/>
              </a:spcBef>
            </a:pPr>
            <a:r>
              <a:rPr sz="1100" spc="35" dirty="0">
                <a:solidFill>
                  <a:srgbClr val="3333B2"/>
                </a:solidFill>
                <a:cs typeface="PMingLiU"/>
              </a:rPr>
              <a:t>2.</a:t>
            </a:r>
            <a:r>
              <a:rPr sz="1100" spc="250" dirty="0">
                <a:solidFill>
                  <a:srgbClr val="3333B2"/>
                </a:solidFill>
                <a:cs typeface="PMingLiU"/>
              </a:rPr>
              <a:t> </a:t>
            </a:r>
            <a:r>
              <a:rPr sz="1100" spc="50" dirty="0">
                <a:cs typeface="PMingLiU"/>
              </a:rPr>
              <a:t>For</a:t>
            </a:r>
            <a:r>
              <a:rPr sz="1100" spc="75" dirty="0">
                <a:cs typeface="PMingLiU"/>
              </a:rPr>
              <a:t> </a:t>
            </a:r>
            <a:r>
              <a:rPr sz="1100" i="1" spc="75" dirty="0">
                <a:cs typeface="Times New Roman"/>
              </a:rPr>
              <a:t>k</a:t>
            </a:r>
            <a:r>
              <a:rPr sz="1100" i="1" spc="60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10" dirty="0">
                <a:cs typeface="Times New Roman"/>
              </a:rPr>
              <a:t>p,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-5" dirty="0">
                <a:cs typeface="Times New Roman"/>
              </a:rPr>
              <a:t>p</a:t>
            </a:r>
            <a:r>
              <a:rPr sz="1100" i="1" spc="-35" dirty="0">
                <a:cs typeface="Times New Roman"/>
              </a:rPr>
              <a:t> </a:t>
            </a:r>
            <a:r>
              <a:rPr sz="1100" i="1" spc="204" dirty="0">
                <a:cs typeface="Arial"/>
              </a:rPr>
              <a:t>−</a:t>
            </a:r>
            <a:r>
              <a:rPr sz="1100" i="1" spc="-65" dirty="0">
                <a:cs typeface="Arial"/>
              </a:rPr>
              <a:t> </a:t>
            </a:r>
            <a:r>
              <a:rPr sz="1100" spc="25" dirty="0">
                <a:cs typeface="PMingLiU"/>
              </a:rPr>
              <a:t>1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10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spc="20" dirty="0">
                <a:cs typeface="PMingLiU"/>
              </a:rPr>
              <a:t>1:</a:t>
            </a:r>
            <a:endParaRPr sz="1100">
              <a:cs typeface="PMingLiU"/>
            </a:endParaRPr>
          </a:p>
          <a:p>
            <a:pPr marL="606425" marR="364490" lvl="1" indent="-2311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AutoNum type="arabicPeriod"/>
              <a:tabLst>
                <a:tab pos="607060" algn="l"/>
              </a:tabLst>
            </a:pPr>
            <a:r>
              <a:rPr sz="1000" spc="50" dirty="0">
                <a:cs typeface="PMingLiU"/>
              </a:rPr>
              <a:t>Consider </a:t>
            </a:r>
            <a:r>
              <a:rPr sz="1000" spc="35" dirty="0">
                <a:cs typeface="PMingLiU"/>
              </a:rPr>
              <a:t>all </a:t>
            </a:r>
            <a:r>
              <a:rPr sz="1000" i="1" spc="70" dirty="0">
                <a:cs typeface="Times New Roman"/>
              </a:rPr>
              <a:t>k </a:t>
            </a:r>
            <a:r>
              <a:rPr sz="1000" spc="50" dirty="0">
                <a:cs typeface="PMingLiU"/>
              </a:rPr>
              <a:t>models </a:t>
            </a:r>
            <a:r>
              <a:rPr sz="1000" spc="100" dirty="0">
                <a:cs typeface="PMingLiU"/>
              </a:rPr>
              <a:t>that </a:t>
            </a:r>
            <a:r>
              <a:rPr sz="1000" spc="55" dirty="0">
                <a:cs typeface="PMingLiU"/>
              </a:rPr>
              <a:t>contain </a:t>
            </a:r>
            <a:r>
              <a:rPr sz="1000" spc="35" dirty="0">
                <a:cs typeface="PMingLiU"/>
              </a:rPr>
              <a:t>all </a:t>
            </a:r>
            <a:r>
              <a:rPr sz="1000" spc="95" dirty="0">
                <a:cs typeface="PMingLiU"/>
              </a:rPr>
              <a:t>but </a:t>
            </a:r>
            <a:r>
              <a:rPr sz="1000" spc="40" dirty="0">
                <a:cs typeface="PMingLiU"/>
              </a:rPr>
              <a:t>one </a:t>
            </a:r>
            <a:r>
              <a:rPr sz="1000" spc="5" dirty="0">
                <a:cs typeface="PMingLiU"/>
              </a:rPr>
              <a:t>of </a:t>
            </a:r>
            <a:r>
              <a:rPr sz="1000" spc="75" dirty="0">
                <a:cs typeface="PMingLiU"/>
              </a:rPr>
              <a:t>the  </a:t>
            </a:r>
            <a:r>
              <a:rPr sz="1000" spc="55" dirty="0">
                <a:cs typeface="PMingLiU"/>
              </a:rPr>
              <a:t>predictors </a:t>
            </a:r>
            <a:r>
              <a:rPr sz="1000" spc="45" dirty="0">
                <a:cs typeface="PMingLiU"/>
              </a:rPr>
              <a:t>in </a:t>
            </a:r>
            <a:r>
              <a:rPr sz="1000" i="1" spc="180" dirty="0">
                <a:cs typeface="Arial"/>
              </a:rPr>
              <a:t>M</a:t>
            </a:r>
            <a:r>
              <a:rPr sz="1050" i="1" spc="270" baseline="-11904" dirty="0">
                <a:cs typeface="Arial"/>
              </a:rPr>
              <a:t>k</a:t>
            </a:r>
            <a:r>
              <a:rPr sz="1000" spc="180" dirty="0">
                <a:cs typeface="PMingLiU"/>
              </a:rPr>
              <a:t>, </a:t>
            </a:r>
            <a:r>
              <a:rPr sz="1000" spc="30" dirty="0">
                <a:cs typeface="PMingLiU"/>
              </a:rPr>
              <a:t>for </a:t>
            </a:r>
            <a:r>
              <a:rPr sz="1000" spc="80" dirty="0">
                <a:cs typeface="PMingLiU"/>
              </a:rPr>
              <a:t>a </a:t>
            </a:r>
            <a:r>
              <a:rPr sz="1000" spc="75" dirty="0">
                <a:cs typeface="PMingLiU"/>
              </a:rPr>
              <a:t>total </a:t>
            </a:r>
            <a:r>
              <a:rPr sz="1000" spc="5" dirty="0">
                <a:cs typeface="PMingLiU"/>
              </a:rPr>
              <a:t>of </a:t>
            </a:r>
            <a:r>
              <a:rPr sz="1000" i="1" spc="70" dirty="0">
                <a:cs typeface="Times New Roman"/>
              </a:rPr>
              <a:t>k </a:t>
            </a:r>
            <a:r>
              <a:rPr sz="1000" i="1" spc="190" dirty="0">
                <a:cs typeface="Arial"/>
              </a:rPr>
              <a:t>−</a:t>
            </a:r>
            <a:r>
              <a:rPr sz="1000" i="1" spc="-100" dirty="0">
                <a:cs typeface="Arial"/>
              </a:rPr>
              <a:t> </a:t>
            </a:r>
            <a:r>
              <a:rPr sz="1000" spc="25" dirty="0">
                <a:cs typeface="PMingLiU"/>
              </a:rPr>
              <a:t>1 </a:t>
            </a:r>
            <a:r>
              <a:rPr sz="1000" spc="55" dirty="0">
                <a:cs typeface="PMingLiU"/>
              </a:rPr>
              <a:t>predictors.</a:t>
            </a:r>
            <a:endParaRPr sz="1000">
              <a:cs typeface="PMingLiU"/>
            </a:endParaRPr>
          </a:p>
          <a:p>
            <a:pPr marL="606425" marR="72390" lvl="1" indent="-231140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AutoNum type="arabicPeriod"/>
              <a:tabLst>
                <a:tab pos="607060" algn="l"/>
              </a:tabLst>
            </a:pPr>
            <a:r>
              <a:rPr sz="1000" spc="50" dirty="0">
                <a:cs typeface="PMingLiU"/>
              </a:rPr>
              <a:t>Choose </a:t>
            </a:r>
            <a:r>
              <a:rPr sz="1000" spc="75" dirty="0">
                <a:cs typeface="PMingLiU"/>
              </a:rPr>
              <a:t>the </a:t>
            </a:r>
            <a:r>
              <a:rPr sz="1000" i="1" spc="5" dirty="0">
                <a:solidFill>
                  <a:srgbClr val="009900"/>
                </a:solidFill>
                <a:cs typeface="Palatino Linotype"/>
              </a:rPr>
              <a:t>best </a:t>
            </a:r>
            <a:r>
              <a:rPr sz="1000" spc="60" dirty="0">
                <a:cs typeface="PMingLiU"/>
              </a:rPr>
              <a:t>among </a:t>
            </a:r>
            <a:r>
              <a:rPr sz="1000" spc="55" dirty="0">
                <a:cs typeface="PMingLiU"/>
              </a:rPr>
              <a:t>these </a:t>
            </a:r>
            <a:r>
              <a:rPr sz="1000" i="1" spc="70" dirty="0">
                <a:cs typeface="Times New Roman"/>
              </a:rPr>
              <a:t>k </a:t>
            </a:r>
            <a:r>
              <a:rPr sz="1000" spc="45" dirty="0">
                <a:cs typeface="PMingLiU"/>
              </a:rPr>
              <a:t>models, </a:t>
            </a:r>
            <a:r>
              <a:rPr sz="1000" spc="80" dirty="0">
                <a:cs typeface="PMingLiU"/>
              </a:rPr>
              <a:t>and </a:t>
            </a:r>
            <a:r>
              <a:rPr sz="1000" spc="30" dirty="0">
                <a:cs typeface="PMingLiU"/>
              </a:rPr>
              <a:t>call </a:t>
            </a:r>
            <a:r>
              <a:rPr sz="1000" spc="70" dirty="0">
                <a:cs typeface="PMingLiU"/>
              </a:rPr>
              <a:t>it </a:t>
            </a:r>
            <a:r>
              <a:rPr sz="1000" i="1" spc="140" dirty="0">
                <a:cs typeface="Arial"/>
              </a:rPr>
              <a:t>M</a:t>
            </a:r>
            <a:r>
              <a:rPr sz="1050" i="1" spc="209" baseline="-11904" dirty="0">
                <a:cs typeface="Arial"/>
              </a:rPr>
              <a:t>k−</a:t>
            </a:r>
            <a:r>
              <a:rPr sz="1050" spc="209" baseline="-11904" dirty="0">
                <a:cs typeface="Verdana"/>
              </a:rPr>
              <a:t>1</a:t>
            </a:r>
            <a:r>
              <a:rPr sz="1000" spc="140" dirty="0">
                <a:cs typeface="PMingLiU"/>
              </a:rPr>
              <a:t>.  </a:t>
            </a:r>
            <a:r>
              <a:rPr sz="1000" spc="45" dirty="0">
                <a:cs typeface="PMingLiU"/>
              </a:rPr>
              <a:t>Here </a:t>
            </a:r>
            <a:r>
              <a:rPr sz="1000" i="1" spc="5" dirty="0">
                <a:solidFill>
                  <a:srgbClr val="009900"/>
                </a:solidFill>
                <a:cs typeface="Palatino Linotype"/>
              </a:rPr>
              <a:t>best </a:t>
            </a:r>
            <a:r>
              <a:rPr sz="1000" spc="20" dirty="0">
                <a:cs typeface="PMingLiU"/>
              </a:rPr>
              <a:t>is </a:t>
            </a:r>
            <a:r>
              <a:rPr sz="1000" spc="35" dirty="0">
                <a:cs typeface="PMingLiU"/>
              </a:rPr>
              <a:t>defined </a:t>
            </a:r>
            <a:r>
              <a:rPr sz="1000" spc="50" dirty="0">
                <a:cs typeface="PMingLiU"/>
              </a:rPr>
              <a:t>as having smallest </a:t>
            </a:r>
            <a:r>
              <a:rPr sz="1000" spc="55" dirty="0">
                <a:cs typeface="PMingLiU"/>
              </a:rPr>
              <a:t>RSS </a:t>
            </a:r>
            <a:r>
              <a:rPr sz="1000" spc="50" dirty="0">
                <a:cs typeface="PMingLiU"/>
              </a:rPr>
              <a:t>or </a:t>
            </a:r>
            <a:r>
              <a:rPr sz="1000" spc="55" dirty="0">
                <a:cs typeface="PMingLiU"/>
              </a:rPr>
              <a:t>highest</a:t>
            </a:r>
            <a:r>
              <a:rPr sz="1000" spc="110" dirty="0">
                <a:cs typeface="PMingLiU"/>
              </a:rPr>
              <a:t> </a:t>
            </a:r>
            <a:r>
              <a:rPr sz="1000" i="1" spc="60" dirty="0">
                <a:cs typeface="Times New Roman"/>
              </a:rPr>
              <a:t>R</a:t>
            </a:r>
            <a:r>
              <a:rPr sz="1050" spc="89" baseline="27777" dirty="0">
                <a:cs typeface="Verdana"/>
              </a:rPr>
              <a:t>2</a:t>
            </a:r>
            <a:r>
              <a:rPr sz="1000" spc="60" dirty="0">
                <a:cs typeface="PMingLiU"/>
              </a:rPr>
              <a:t>.</a:t>
            </a:r>
            <a:endParaRPr sz="1000">
              <a:cs typeface="PMingLiU"/>
            </a:endParaRPr>
          </a:p>
          <a:p>
            <a:pPr marL="328930" marR="55880" indent="-177165">
              <a:lnSpc>
                <a:spcPct val="102600"/>
              </a:lnSpc>
              <a:spcBef>
                <a:spcPts val="275"/>
              </a:spcBef>
            </a:pPr>
            <a:r>
              <a:rPr sz="1100" spc="35" dirty="0">
                <a:solidFill>
                  <a:srgbClr val="3333B2"/>
                </a:solidFill>
                <a:cs typeface="PMingLiU"/>
              </a:rPr>
              <a:t>3. </a:t>
            </a:r>
            <a:r>
              <a:rPr sz="1100" spc="40" dirty="0">
                <a:cs typeface="PMingLiU"/>
              </a:rPr>
              <a:t>Select </a:t>
            </a:r>
            <a:r>
              <a:rPr sz="1100" spc="85" dirty="0">
                <a:cs typeface="PMingLiU"/>
              </a:rPr>
              <a:t>a </a:t>
            </a:r>
            <a:r>
              <a:rPr sz="1100" spc="30" dirty="0">
                <a:cs typeface="PMingLiU"/>
              </a:rPr>
              <a:t>single </a:t>
            </a:r>
            <a:r>
              <a:rPr sz="1100" spc="75" dirty="0">
                <a:cs typeface="PMingLiU"/>
              </a:rPr>
              <a:t>best </a:t>
            </a:r>
            <a:r>
              <a:rPr sz="1100" spc="55" dirty="0">
                <a:cs typeface="PMingLiU"/>
              </a:rPr>
              <a:t>model </a:t>
            </a:r>
            <a:r>
              <a:rPr sz="1100" spc="50" dirty="0">
                <a:cs typeface="PMingLiU"/>
              </a:rPr>
              <a:t>from </a:t>
            </a:r>
            <a:r>
              <a:rPr sz="1100" spc="65" dirty="0">
                <a:cs typeface="PMingLiU"/>
              </a:rPr>
              <a:t>among </a:t>
            </a:r>
            <a:r>
              <a:rPr sz="1100" i="1" spc="170" dirty="0">
                <a:cs typeface="Arial"/>
              </a:rPr>
              <a:t>M</a:t>
            </a:r>
            <a:r>
              <a:rPr sz="1200" spc="254" baseline="-10416" dirty="0">
                <a:cs typeface="PMingLiU"/>
              </a:rPr>
              <a:t>0</a:t>
            </a:r>
            <a:r>
              <a:rPr sz="1100" i="1" spc="170" dirty="0">
                <a:cs typeface="Times New Roman"/>
              </a:rPr>
              <a:t>,</a:t>
            </a:r>
            <a:r>
              <a:rPr sz="1100" i="1" spc="-20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 . . , </a:t>
            </a:r>
            <a:r>
              <a:rPr sz="1100" i="1" spc="185" dirty="0">
                <a:cs typeface="Arial"/>
              </a:rPr>
              <a:t>M</a:t>
            </a:r>
            <a:r>
              <a:rPr sz="1200" i="1" spc="277" baseline="-10416" dirty="0">
                <a:cs typeface="Arial"/>
              </a:rPr>
              <a:t>p </a:t>
            </a:r>
            <a:r>
              <a:rPr sz="1100" spc="45" dirty="0">
                <a:cs typeface="PMingLiU"/>
              </a:rPr>
              <a:t>using  cross-validated </a:t>
            </a:r>
            <a:r>
              <a:rPr sz="1100" spc="55" dirty="0">
                <a:cs typeface="PMingLiU"/>
              </a:rPr>
              <a:t>prediction error, </a:t>
            </a:r>
            <a:r>
              <a:rPr sz="1100" i="1" spc="10" dirty="0">
                <a:cs typeface="Times New Roman"/>
              </a:rPr>
              <a:t>C</a:t>
            </a:r>
            <a:r>
              <a:rPr sz="1200" i="1" spc="15" baseline="-10416" dirty="0">
                <a:cs typeface="Arial"/>
              </a:rPr>
              <a:t>p </a:t>
            </a:r>
            <a:r>
              <a:rPr sz="1100" spc="70" dirty="0">
                <a:cs typeface="PMingLiU"/>
              </a:rPr>
              <a:t>(AIC), </a:t>
            </a:r>
            <a:r>
              <a:rPr sz="1100" spc="65" dirty="0">
                <a:cs typeface="PMingLiU"/>
              </a:rPr>
              <a:t>BIC, </a:t>
            </a:r>
            <a:r>
              <a:rPr sz="1100" spc="55" dirty="0">
                <a:cs typeface="PMingLiU"/>
              </a:rPr>
              <a:t>or  </a:t>
            </a:r>
            <a:r>
              <a:rPr sz="1100" spc="70" dirty="0">
                <a:cs typeface="PMingLiU"/>
              </a:rPr>
              <a:t>adjusted</a:t>
            </a:r>
            <a:r>
              <a:rPr sz="1100" spc="75" dirty="0">
                <a:cs typeface="PMingLiU"/>
              </a:rPr>
              <a:t> </a:t>
            </a:r>
            <a:r>
              <a:rPr sz="1100" i="1" spc="100" dirty="0">
                <a:cs typeface="Times New Roman"/>
              </a:rPr>
              <a:t>R</a:t>
            </a:r>
            <a:r>
              <a:rPr sz="1200" spc="150" baseline="27777" dirty="0">
                <a:cs typeface="PMingLiU"/>
              </a:rPr>
              <a:t>2</a:t>
            </a:r>
            <a:r>
              <a:rPr sz="1100" spc="100" dirty="0">
                <a:cs typeface="PMingLiU"/>
              </a:rPr>
              <a:t>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63" y="211465"/>
            <a:ext cx="29825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40" dirty="0">
                <a:latin typeface="+mn-lt"/>
              </a:rPr>
              <a:t>More </a:t>
            </a:r>
            <a:r>
              <a:rPr spc="-55" dirty="0">
                <a:latin typeface="+mn-lt"/>
              </a:rPr>
              <a:t>on </a:t>
            </a:r>
            <a:r>
              <a:rPr spc="-15" dirty="0">
                <a:latin typeface="+mn-lt"/>
              </a:rPr>
              <a:t>Backward </a:t>
            </a:r>
            <a:r>
              <a:rPr spc="-30" dirty="0">
                <a:latin typeface="+mn-lt"/>
              </a:rPr>
              <a:t>Stepwise</a:t>
            </a:r>
            <a:r>
              <a:rPr spc="55" dirty="0">
                <a:latin typeface="+mn-lt"/>
              </a:rPr>
              <a:t> </a:t>
            </a:r>
            <a:r>
              <a:rPr spc="-25" dirty="0">
                <a:latin typeface="+mn-lt"/>
              </a:rPr>
              <a:t>Selection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280" y="679479"/>
            <a:ext cx="3946792" cy="25698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25" dirty="0">
                <a:cs typeface="PMingLiU"/>
              </a:rPr>
              <a:t>Like </a:t>
            </a:r>
            <a:r>
              <a:rPr sz="1100" spc="50" dirty="0">
                <a:cs typeface="PMingLiU"/>
              </a:rPr>
              <a:t>forward </a:t>
            </a:r>
            <a:r>
              <a:rPr sz="1100" spc="40" dirty="0">
                <a:cs typeface="PMingLiU"/>
              </a:rPr>
              <a:t>stepwise selection,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backward </a:t>
            </a:r>
            <a:r>
              <a:rPr sz="1100" spc="40" dirty="0">
                <a:cs typeface="PMingLiU"/>
              </a:rPr>
              <a:t>selection  </a:t>
            </a:r>
            <a:r>
              <a:rPr sz="1100" spc="65" dirty="0">
                <a:cs typeface="PMingLiU"/>
              </a:rPr>
              <a:t>approach</a:t>
            </a:r>
            <a:r>
              <a:rPr sz="1100" spc="7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searches</a:t>
            </a:r>
            <a:r>
              <a:rPr sz="1100" spc="75" dirty="0">
                <a:cs typeface="PMingLiU"/>
              </a:rPr>
              <a:t> through </a:t>
            </a:r>
            <a:r>
              <a:rPr sz="1100" spc="45" dirty="0">
                <a:cs typeface="PMingLiU"/>
              </a:rPr>
              <a:t>only</a:t>
            </a:r>
            <a:r>
              <a:rPr sz="1100" spc="7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1</a:t>
            </a:r>
            <a:r>
              <a:rPr sz="1100" spc="-45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p</a:t>
            </a:r>
            <a:r>
              <a:rPr sz="1100" spc="25" dirty="0">
                <a:cs typeface="PMingLiU"/>
              </a:rPr>
              <a:t>(</a:t>
            </a:r>
            <a:r>
              <a:rPr sz="1100" i="1" spc="25" dirty="0">
                <a:cs typeface="Times New Roman"/>
              </a:rPr>
              <a:t>p</a:t>
            </a:r>
            <a:r>
              <a:rPr sz="1100" i="1" spc="-35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spc="90" dirty="0">
                <a:cs typeface="PMingLiU"/>
              </a:rPr>
              <a:t>1)</a:t>
            </a:r>
            <a:r>
              <a:rPr sz="1100" i="1" spc="90" dirty="0">
                <a:cs typeface="Times New Roman"/>
              </a:rPr>
              <a:t>/</a:t>
            </a:r>
            <a:r>
              <a:rPr sz="1100" spc="90" dirty="0">
                <a:cs typeface="PMingLiU"/>
              </a:rPr>
              <a:t>2</a:t>
            </a:r>
            <a:r>
              <a:rPr sz="1100" spc="7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models,</a:t>
            </a:r>
            <a:r>
              <a:rPr sz="1100" spc="75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and  </a:t>
            </a:r>
            <a:r>
              <a:rPr sz="1100" spc="25" dirty="0">
                <a:cs typeface="PMingLiU"/>
              </a:rPr>
              <a:t>so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55" dirty="0">
                <a:cs typeface="PMingLiU"/>
              </a:rPr>
              <a:t>applied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settings </a:t>
            </a:r>
            <a:r>
              <a:rPr sz="1100" spc="50" dirty="0">
                <a:cs typeface="PMingLiU"/>
              </a:rPr>
              <a:t>where </a:t>
            </a:r>
            <a:r>
              <a:rPr sz="1100" i="1" spc="-5" dirty="0">
                <a:cs typeface="Times New Roman"/>
              </a:rPr>
              <a:t>p </a:t>
            </a:r>
            <a:r>
              <a:rPr sz="1100" spc="20" dirty="0">
                <a:cs typeface="PMingLiU"/>
              </a:rPr>
              <a:t>is </a:t>
            </a:r>
            <a:r>
              <a:rPr sz="1100" spc="70" dirty="0">
                <a:cs typeface="PMingLiU"/>
              </a:rPr>
              <a:t>too </a:t>
            </a:r>
            <a:r>
              <a:rPr sz="1100" spc="45" dirty="0">
                <a:cs typeface="PMingLiU"/>
              </a:rPr>
              <a:t>large </a:t>
            </a:r>
            <a:r>
              <a:rPr sz="1100" spc="8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apply  </a:t>
            </a:r>
            <a:r>
              <a:rPr sz="1100" spc="75" dirty="0">
                <a:cs typeface="PMingLiU"/>
              </a:rPr>
              <a:t>best </a:t>
            </a:r>
            <a:r>
              <a:rPr sz="1100" spc="65">
                <a:cs typeface="PMingLiU"/>
              </a:rPr>
              <a:t>subset</a:t>
            </a:r>
            <a:r>
              <a:rPr sz="1100" spc="70">
                <a:cs typeface="PMingLiU"/>
              </a:rPr>
              <a:t> </a:t>
            </a:r>
            <a:r>
              <a:rPr sz="1100" spc="40">
                <a:cs typeface="PMingLiU"/>
              </a:rPr>
              <a:t>selection</a:t>
            </a:r>
            <a:endParaRPr lang="en-US" sz="1100" spc="4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marR="530225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25" dirty="0">
                <a:cs typeface="PMingLiU"/>
              </a:rPr>
              <a:t>Like </a:t>
            </a:r>
            <a:r>
              <a:rPr sz="1100" spc="50" dirty="0">
                <a:cs typeface="PMingLiU"/>
              </a:rPr>
              <a:t>forward </a:t>
            </a:r>
            <a:r>
              <a:rPr sz="1100" spc="40" dirty="0">
                <a:cs typeface="PMingLiU"/>
              </a:rPr>
              <a:t>stepwise selection, </a:t>
            </a:r>
            <a:r>
              <a:rPr sz="1100" spc="60" dirty="0">
                <a:cs typeface="PMingLiU"/>
              </a:rPr>
              <a:t>backward </a:t>
            </a:r>
            <a:r>
              <a:rPr sz="1100" spc="40" dirty="0">
                <a:cs typeface="PMingLiU"/>
              </a:rPr>
              <a:t>stepwise  selection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not </a:t>
            </a:r>
            <a:r>
              <a:rPr sz="1100" spc="70" dirty="0">
                <a:cs typeface="PMingLiU"/>
              </a:rPr>
              <a:t>guaranteed </a:t>
            </a:r>
            <a:r>
              <a:rPr sz="1100" spc="80" dirty="0">
                <a:cs typeface="PMingLiU"/>
              </a:rPr>
              <a:t>to </a:t>
            </a:r>
            <a:r>
              <a:rPr sz="1100" spc="40" dirty="0">
                <a:cs typeface="PMingLiU"/>
              </a:rPr>
              <a:t>yield </a:t>
            </a:r>
            <a:r>
              <a:rPr sz="1100" spc="80" dirty="0">
                <a:cs typeface="PMingLiU"/>
              </a:rPr>
              <a:t>the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best </a:t>
            </a:r>
            <a:r>
              <a:rPr sz="1100" spc="55" dirty="0">
                <a:cs typeface="PMingLiU"/>
              </a:rPr>
              <a:t>model  containing </a:t>
            </a:r>
            <a:r>
              <a:rPr sz="1100" spc="85" dirty="0">
                <a:cs typeface="PMingLiU"/>
              </a:rPr>
              <a:t>a </a:t>
            </a:r>
            <a:r>
              <a:rPr sz="1100" spc="65" dirty="0">
                <a:cs typeface="PMingLiU"/>
              </a:rPr>
              <a:t>subset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i="1" spc="-5" dirty="0">
                <a:cs typeface="Times New Roman"/>
              </a:rPr>
              <a:t>p</a:t>
            </a:r>
            <a:r>
              <a:rPr sz="1100" i="1" spc="165" dirty="0">
                <a:cs typeface="Times New Roman"/>
              </a:rPr>
              <a:t> </a:t>
            </a:r>
            <a:r>
              <a:rPr sz="1100" spc="55">
                <a:cs typeface="PMingLiU"/>
              </a:rPr>
              <a:t>predictors.</a:t>
            </a:r>
            <a:endParaRPr lang="en-US" sz="1100" spc="55">
              <a:cs typeface="PMingLiU"/>
            </a:endParaRPr>
          </a:p>
          <a:p>
            <a:pPr marL="144780" marR="530225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marR="8318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0" dirty="0">
                <a:cs typeface="PMingLiU"/>
              </a:rPr>
              <a:t>Backward </a:t>
            </a:r>
            <a:r>
              <a:rPr sz="1100" spc="40" dirty="0">
                <a:cs typeface="PMingLiU"/>
              </a:rPr>
              <a:t>selection </a:t>
            </a:r>
            <a:r>
              <a:rPr sz="1100" spc="50" dirty="0">
                <a:cs typeface="PMingLiU"/>
              </a:rPr>
              <a:t>requires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number </a:t>
            </a:r>
            <a:r>
              <a:rPr sz="1100" i="1" spc="45" dirty="0">
                <a:solidFill>
                  <a:srgbClr val="009900"/>
                </a:solidFill>
                <a:cs typeface="Palatino Linotype"/>
              </a:rPr>
              <a:t>of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samples </a:t>
            </a:r>
            <a:r>
              <a:rPr sz="1100" i="1" spc="100" dirty="0">
                <a:solidFill>
                  <a:srgbClr val="009900"/>
                </a:solidFill>
                <a:cs typeface="Times New Roman"/>
              </a:rPr>
              <a:t>n 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is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larger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than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the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number </a:t>
            </a:r>
            <a:r>
              <a:rPr sz="1100" i="1" spc="45" dirty="0">
                <a:solidFill>
                  <a:srgbClr val="009900"/>
                </a:solidFill>
                <a:cs typeface="Palatino Linotype"/>
              </a:rPr>
              <a:t>of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variables </a:t>
            </a:r>
            <a:r>
              <a:rPr sz="1100" i="1" spc="-5" dirty="0">
                <a:solidFill>
                  <a:srgbClr val="009900"/>
                </a:solidFill>
                <a:cs typeface="Times New Roman"/>
              </a:rPr>
              <a:t>p </a:t>
            </a:r>
            <a:r>
              <a:rPr sz="1100" spc="45" dirty="0">
                <a:cs typeface="PMingLiU"/>
              </a:rPr>
              <a:t>(so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full  </a:t>
            </a:r>
            <a:r>
              <a:rPr sz="1100" spc="55" dirty="0">
                <a:cs typeface="PMingLiU"/>
              </a:rPr>
              <a:t>model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45" dirty="0">
                <a:cs typeface="PMingLiU"/>
              </a:rPr>
              <a:t>fit). </a:t>
            </a:r>
            <a:r>
              <a:rPr sz="1100" spc="65" dirty="0">
                <a:cs typeface="PMingLiU"/>
              </a:rPr>
              <a:t>In contrast, </a:t>
            </a:r>
            <a:r>
              <a:rPr sz="1100" spc="50" dirty="0">
                <a:cs typeface="PMingLiU"/>
              </a:rPr>
              <a:t>forward </a:t>
            </a:r>
            <a:r>
              <a:rPr sz="1100" spc="40" dirty="0">
                <a:cs typeface="PMingLiU"/>
              </a:rPr>
              <a:t>stepwise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 </a:t>
            </a:r>
            <a:r>
              <a:rPr sz="1100" spc="55" dirty="0">
                <a:cs typeface="PMingLiU"/>
              </a:rPr>
              <a:t>used </a:t>
            </a:r>
            <a:r>
              <a:rPr sz="1100" spc="40" dirty="0">
                <a:cs typeface="PMingLiU"/>
              </a:rPr>
              <a:t>even </a:t>
            </a:r>
            <a:r>
              <a:rPr sz="1100" spc="60" dirty="0">
                <a:cs typeface="PMingLiU"/>
              </a:rPr>
              <a:t>when </a:t>
            </a:r>
            <a:r>
              <a:rPr sz="1100" i="1" spc="100" dirty="0">
                <a:cs typeface="Times New Roman"/>
              </a:rPr>
              <a:t>n </a:t>
            </a:r>
            <a:r>
              <a:rPr sz="1100" i="1" spc="105" dirty="0">
                <a:cs typeface="Times New Roman"/>
              </a:rPr>
              <a:t>&lt; </a:t>
            </a:r>
            <a:r>
              <a:rPr sz="1100" i="1" spc="15" dirty="0">
                <a:cs typeface="Times New Roman"/>
              </a:rPr>
              <a:t>p</a:t>
            </a:r>
            <a:r>
              <a:rPr sz="1100" spc="15" dirty="0">
                <a:cs typeface="PMingLiU"/>
              </a:rPr>
              <a:t>, </a:t>
            </a:r>
            <a:r>
              <a:rPr sz="1100" spc="85" dirty="0">
                <a:cs typeface="PMingLiU"/>
              </a:rPr>
              <a:t>and </a:t>
            </a:r>
            <a:r>
              <a:rPr sz="1100" spc="25" dirty="0">
                <a:cs typeface="PMingLiU"/>
              </a:rPr>
              <a:t>so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only viable </a:t>
            </a:r>
            <a:r>
              <a:rPr sz="1100" spc="65" dirty="0">
                <a:cs typeface="PMingLiU"/>
              </a:rPr>
              <a:t>subset  </a:t>
            </a:r>
            <a:r>
              <a:rPr sz="1100" spc="80" dirty="0">
                <a:cs typeface="PMingLiU"/>
              </a:rPr>
              <a:t>method </a:t>
            </a:r>
            <a:r>
              <a:rPr sz="1100" spc="60" dirty="0">
                <a:cs typeface="PMingLiU"/>
              </a:rPr>
              <a:t>when </a:t>
            </a:r>
            <a:r>
              <a:rPr sz="1100" i="1" spc="-5" dirty="0">
                <a:cs typeface="Times New Roman"/>
              </a:rPr>
              <a:t>p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very</a:t>
            </a:r>
            <a:r>
              <a:rPr sz="1100" spc="-4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large.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433" y="224243"/>
            <a:ext cx="23006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Choosing </a:t>
            </a:r>
            <a:r>
              <a:rPr spc="-10" dirty="0">
                <a:latin typeface="+mn-lt"/>
              </a:rPr>
              <a:t>the </a:t>
            </a:r>
            <a:r>
              <a:rPr spc="-5" dirty="0">
                <a:latin typeface="+mn-lt"/>
              </a:rPr>
              <a:t>Optimal</a:t>
            </a:r>
            <a:r>
              <a:rPr spc="75" dirty="0">
                <a:latin typeface="+mn-lt"/>
              </a:rPr>
              <a:t> </a:t>
            </a:r>
            <a:r>
              <a:rPr spc="-25" dirty="0">
                <a:latin typeface="+mn-lt"/>
              </a:rPr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905" y="815975"/>
            <a:ext cx="3883660" cy="20432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81280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089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model containing </a:t>
            </a:r>
            <a:r>
              <a:rPr sz="1100" spc="35" dirty="0">
                <a:cs typeface="PMingLiU"/>
              </a:rPr>
              <a:t>all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predictors </a:t>
            </a:r>
            <a:r>
              <a:rPr sz="1100" spc="20" dirty="0">
                <a:cs typeface="PMingLiU"/>
              </a:rPr>
              <a:t>will </a:t>
            </a:r>
            <a:r>
              <a:rPr sz="1100" spc="40" dirty="0">
                <a:cs typeface="PMingLiU"/>
              </a:rPr>
              <a:t>always </a:t>
            </a:r>
            <a:r>
              <a:rPr sz="1100" spc="45" dirty="0">
                <a:cs typeface="PMingLiU"/>
              </a:rPr>
              <a:t>have 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smallest RSS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largest </a:t>
            </a:r>
            <a:r>
              <a:rPr sz="1100" i="1" spc="100" dirty="0">
                <a:cs typeface="Times New Roman"/>
              </a:rPr>
              <a:t>R</a:t>
            </a:r>
            <a:r>
              <a:rPr sz="1200" spc="150" baseline="27777" dirty="0">
                <a:cs typeface="PMingLiU"/>
              </a:rPr>
              <a:t>2</a:t>
            </a:r>
            <a:r>
              <a:rPr sz="1100" spc="100" dirty="0">
                <a:cs typeface="PMingLiU"/>
              </a:rPr>
              <a:t>, </a:t>
            </a:r>
            <a:r>
              <a:rPr sz="1100" spc="35" dirty="0">
                <a:cs typeface="PMingLiU"/>
              </a:rPr>
              <a:t>since </a:t>
            </a:r>
            <a:r>
              <a:rPr sz="1100" spc="60" dirty="0">
                <a:cs typeface="PMingLiU"/>
              </a:rPr>
              <a:t>these </a:t>
            </a:r>
            <a:r>
              <a:rPr sz="1100" spc="65" dirty="0">
                <a:cs typeface="PMingLiU"/>
              </a:rPr>
              <a:t>quantities  </a:t>
            </a:r>
            <a:r>
              <a:rPr sz="1100" spc="60" dirty="0">
                <a:cs typeface="PMingLiU"/>
              </a:rPr>
              <a:t>are </a:t>
            </a:r>
            <a:r>
              <a:rPr sz="1100" spc="65" dirty="0">
                <a:cs typeface="PMingLiU"/>
              </a:rPr>
              <a:t>related </a:t>
            </a:r>
            <a:r>
              <a:rPr sz="1100" spc="80" dirty="0">
                <a:cs typeface="PMingLiU"/>
              </a:rPr>
              <a:t>to the </a:t>
            </a:r>
            <a:r>
              <a:rPr sz="1100" spc="65" dirty="0">
                <a:cs typeface="PMingLiU"/>
              </a:rPr>
              <a:t>training</a:t>
            </a:r>
            <a:r>
              <a:rPr sz="1100" spc="8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error.</a:t>
            </a:r>
            <a:endParaRPr lang="en-US" sz="1100" spc="55" dirty="0">
              <a:cs typeface="PMingLiU"/>
            </a:endParaRPr>
          </a:p>
          <a:p>
            <a:pPr marL="208279" marR="81280" indent="-13271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08915" algn="l"/>
              </a:tabLst>
            </a:pPr>
            <a:endParaRPr sz="1100" dirty="0">
              <a:cs typeface="PMingLiU"/>
            </a:endParaRPr>
          </a:p>
          <a:p>
            <a:pPr marL="208279" marR="5461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08915" algn="l"/>
              </a:tabLst>
            </a:pPr>
            <a:r>
              <a:rPr sz="1100" spc="40" dirty="0">
                <a:cs typeface="PMingLiU"/>
              </a:rPr>
              <a:t>We wish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choose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model </a:t>
            </a:r>
            <a:r>
              <a:rPr sz="1100" spc="70" dirty="0">
                <a:cs typeface="PMingLiU"/>
              </a:rPr>
              <a:t>with </a:t>
            </a:r>
            <a:r>
              <a:rPr sz="1100" spc="15" dirty="0">
                <a:cs typeface="PMingLiU"/>
              </a:rPr>
              <a:t>low </a:t>
            </a:r>
            <a:r>
              <a:rPr sz="1100" spc="80" dirty="0">
                <a:cs typeface="PMingLiU"/>
              </a:rPr>
              <a:t>test </a:t>
            </a:r>
            <a:r>
              <a:rPr sz="1100" spc="55" dirty="0">
                <a:cs typeface="PMingLiU"/>
              </a:rPr>
              <a:t>error, </a:t>
            </a:r>
            <a:r>
              <a:rPr sz="1100" spc="80" dirty="0">
                <a:cs typeface="PMingLiU"/>
              </a:rPr>
              <a:t>not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model  </a:t>
            </a:r>
            <a:r>
              <a:rPr sz="1100" spc="70" dirty="0">
                <a:cs typeface="PMingLiU"/>
              </a:rPr>
              <a:t>with </a:t>
            </a:r>
            <a:r>
              <a:rPr sz="1100" spc="15" dirty="0">
                <a:cs typeface="PMingLiU"/>
              </a:rPr>
              <a:t>low </a:t>
            </a:r>
            <a:r>
              <a:rPr sz="1100" spc="65" dirty="0">
                <a:cs typeface="PMingLiU"/>
              </a:rPr>
              <a:t>training </a:t>
            </a:r>
            <a:r>
              <a:rPr sz="1100" spc="55" dirty="0">
                <a:cs typeface="PMingLiU"/>
              </a:rPr>
              <a:t>error. </a:t>
            </a:r>
            <a:r>
              <a:rPr sz="1100" spc="45" dirty="0">
                <a:cs typeface="PMingLiU"/>
              </a:rPr>
              <a:t>Recall </a:t>
            </a:r>
            <a:r>
              <a:rPr sz="1100" spc="110" dirty="0">
                <a:cs typeface="PMingLiU"/>
              </a:rPr>
              <a:t>that </a:t>
            </a:r>
            <a:r>
              <a:rPr sz="1100" spc="65" dirty="0">
                <a:cs typeface="PMingLiU"/>
              </a:rPr>
              <a:t>training </a:t>
            </a:r>
            <a:r>
              <a:rPr sz="1100" spc="55" dirty="0">
                <a:cs typeface="PMingLiU"/>
              </a:rPr>
              <a:t>error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usually  </a:t>
            </a:r>
            <a:r>
              <a:rPr sz="1100" spc="85" dirty="0">
                <a:cs typeface="PMingLiU"/>
              </a:rPr>
              <a:t>a </a:t>
            </a:r>
            <a:r>
              <a:rPr sz="1100" spc="70" dirty="0">
                <a:cs typeface="PMingLiU"/>
              </a:rPr>
              <a:t>poor </a:t>
            </a:r>
            <a:r>
              <a:rPr sz="1100" spc="65" dirty="0">
                <a:cs typeface="PMingLiU"/>
              </a:rPr>
              <a:t>estimate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test</a:t>
            </a:r>
            <a:r>
              <a:rPr sz="1100" spc="14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error.</a:t>
            </a:r>
            <a:endParaRPr lang="en-US" sz="1100" spc="55" dirty="0">
              <a:cs typeface="PMingLiU"/>
            </a:endParaRPr>
          </a:p>
          <a:p>
            <a:pPr marL="208279" marR="5461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08915" algn="l"/>
              </a:tabLst>
            </a:pPr>
            <a:endParaRPr sz="1100" dirty="0">
              <a:cs typeface="PMingLiU"/>
            </a:endParaRPr>
          </a:p>
          <a:p>
            <a:pPr marL="208279" marR="25463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08915" algn="l"/>
              </a:tabLst>
            </a:pPr>
            <a:r>
              <a:rPr sz="1100" spc="50" dirty="0">
                <a:cs typeface="PMingLiU"/>
              </a:rPr>
              <a:t>Therefore, </a:t>
            </a:r>
            <a:r>
              <a:rPr sz="1100" spc="55" dirty="0">
                <a:cs typeface="PMingLiU"/>
              </a:rPr>
              <a:t>RSS </a:t>
            </a:r>
            <a:r>
              <a:rPr sz="1100" spc="85" dirty="0">
                <a:cs typeface="PMingLiU"/>
              </a:rPr>
              <a:t>and </a:t>
            </a:r>
            <a:r>
              <a:rPr sz="1100" i="1" spc="100" dirty="0">
                <a:cs typeface="Times New Roman"/>
              </a:rPr>
              <a:t>R</a:t>
            </a:r>
            <a:r>
              <a:rPr sz="1200" spc="150" baseline="27777" dirty="0">
                <a:cs typeface="PMingLiU"/>
              </a:rPr>
              <a:t>2 </a:t>
            </a:r>
            <a:r>
              <a:rPr sz="1100" spc="60" dirty="0">
                <a:cs typeface="PMingLiU"/>
              </a:rPr>
              <a:t>are </a:t>
            </a:r>
            <a:r>
              <a:rPr sz="1100" spc="80" dirty="0">
                <a:cs typeface="PMingLiU"/>
              </a:rPr>
              <a:t>not </a:t>
            </a:r>
            <a:r>
              <a:rPr sz="1100" spc="60" dirty="0">
                <a:cs typeface="PMingLiU"/>
              </a:rPr>
              <a:t>suitable </a:t>
            </a:r>
            <a:r>
              <a:rPr sz="1100" spc="30" dirty="0">
                <a:cs typeface="PMingLiU"/>
              </a:rPr>
              <a:t>for </a:t>
            </a:r>
            <a:r>
              <a:rPr sz="1100" spc="40" dirty="0">
                <a:cs typeface="PMingLiU"/>
              </a:rPr>
              <a:t>selecting </a:t>
            </a:r>
            <a:r>
              <a:rPr sz="1100" spc="80" dirty="0">
                <a:cs typeface="PMingLiU"/>
              </a:rPr>
              <a:t>the  </a:t>
            </a:r>
            <a:r>
              <a:rPr sz="1100" spc="75" dirty="0">
                <a:cs typeface="PMingLiU"/>
              </a:rPr>
              <a:t>best </a:t>
            </a:r>
            <a:r>
              <a:rPr sz="1100" spc="55" dirty="0">
                <a:cs typeface="PMingLiU"/>
              </a:rPr>
              <a:t>model </a:t>
            </a:r>
            <a:r>
              <a:rPr sz="1100" spc="65" dirty="0">
                <a:cs typeface="PMingLiU"/>
              </a:rPr>
              <a:t>among </a:t>
            </a: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collection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models </a:t>
            </a:r>
            <a:r>
              <a:rPr sz="1100" spc="70" dirty="0">
                <a:cs typeface="PMingLiU"/>
              </a:rPr>
              <a:t>with </a:t>
            </a:r>
            <a:r>
              <a:rPr sz="1100" spc="40" dirty="0">
                <a:cs typeface="PMingLiU"/>
              </a:rPr>
              <a:t>different  </a:t>
            </a:r>
            <a:r>
              <a:rPr sz="1100" spc="65" dirty="0">
                <a:cs typeface="PMingLiU"/>
              </a:rPr>
              <a:t>numbers </a:t>
            </a:r>
            <a:r>
              <a:rPr sz="1100" spc="5" dirty="0">
                <a:cs typeface="PMingLiU"/>
              </a:rPr>
              <a:t>of</a:t>
            </a:r>
            <a:r>
              <a:rPr sz="1100" spc="8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predictors.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370" y="211465"/>
            <a:ext cx="29889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Estimating </a:t>
            </a:r>
            <a:r>
              <a:rPr dirty="0">
                <a:latin typeface="+mn-lt"/>
              </a:rPr>
              <a:t>test </a:t>
            </a:r>
            <a:r>
              <a:rPr spc="-45" dirty="0">
                <a:latin typeface="+mn-lt"/>
              </a:rPr>
              <a:t>error: </a:t>
            </a:r>
            <a:r>
              <a:rPr spc="-30" dirty="0">
                <a:latin typeface="+mn-lt"/>
              </a:rPr>
              <a:t>two</a:t>
            </a:r>
            <a:r>
              <a:rPr spc="140" dirty="0">
                <a:latin typeface="+mn-lt"/>
              </a:rPr>
              <a:t> </a:t>
            </a:r>
            <a:r>
              <a:rPr spc="-35" dirty="0">
                <a:latin typeface="+mn-lt"/>
              </a:rPr>
              <a:t>approaches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880719"/>
            <a:ext cx="3769995" cy="169931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</a:t>
            </a:r>
            <a:r>
              <a:rPr sz="1100" spc="55" dirty="0">
                <a:cs typeface="PMingLiU"/>
              </a:rPr>
              <a:t>indirectly </a:t>
            </a:r>
            <a:r>
              <a:rPr sz="1100" spc="65" dirty="0">
                <a:cs typeface="PMingLiU"/>
              </a:rPr>
              <a:t>estimate </a:t>
            </a:r>
            <a:r>
              <a:rPr sz="1100" spc="80" dirty="0">
                <a:cs typeface="PMingLiU"/>
              </a:rPr>
              <a:t>test </a:t>
            </a:r>
            <a:r>
              <a:rPr sz="1100" spc="55" dirty="0">
                <a:cs typeface="PMingLiU"/>
              </a:rPr>
              <a:t>error by </a:t>
            </a:r>
            <a:r>
              <a:rPr sz="1100" spc="60" dirty="0">
                <a:cs typeface="PMingLiU"/>
              </a:rPr>
              <a:t>making </a:t>
            </a:r>
            <a:r>
              <a:rPr sz="1100" spc="85" dirty="0">
                <a:cs typeface="PMingLiU"/>
              </a:rPr>
              <a:t>an </a:t>
            </a:r>
            <a:r>
              <a:rPr sz="1100" spc="85" dirty="0">
                <a:solidFill>
                  <a:srgbClr val="009900"/>
                </a:solidFill>
                <a:cs typeface="PMingLiU"/>
              </a:rPr>
              <a:t>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adjustment </a:t>
            </a:r>
            <a:r>
              <a:rPr sz="1100" spc="80" dirty="0">
                <a:cs typeface="PMingLiU"/>
              </a:rPr>
              <a:t>to the </a:t>
            </a:r>
            <a:r>
              <a:rPr sz="1100" spc="65" dirty="0">
                <a:cs typeface="PMingLiU"/>
              </a:rPr>
              <a:t>training </a:t>
            </a:r>
            <a:r>
              <a:rPr sz="1100" spc="55" dirty="0">
                <a:cs typeface="PMingLiU"/>
              </a:rPr>
              <a:t>error </a:t>
            </a:r>
            <a:r>
              <a:rPr sz="1100" spc="80" dirty="0">
                <a:cs typeface="PMingLiU"/>
              </a:rPr>
              <a:t>to </a:t>
            </a:r>
            <a:r>
              <a:rPr sz="1100" spc="60" dirty="0">
                <a:cs typeface="PMingLiU"/>
              </a:rPr>
              <a:t>account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bias </a:t>
            </a:r>
            <a:r>
              <a:rPr sz="1100" spc="65">
                <a:cs typeface="PMingLiU"/>
              </a:rPr>
              <a:t>due </a:t>
            </a:r>
            <a:r>
              <a:rPr sz="1100" spc="80">
                <a:cs typeface="PMingLiU"/>
              </a:rPr>
              <a:t>to</a:t>
            </a:r>
            <a:r>
              <a:rPr sz="1100" spc="70">
                <a:cs typeface="PMingLiU"/>
              </a:rPr>
              <a:t> </a:t>
            </a:r>
            <a:r>
              <a:rPr sz="1100" spc="45" dirty="0">
                <a:cs typeface="PMingLiU"/>
              </a:rPr>
              <a:t>overfitting.</a:t>
            </a:r>
            <a:endParaRPr lang="en-US" sz="1100" spc="45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1346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directly </a:t>
            </a:r>
            <a:r>
              <a:rPr sz="1100" spc="65" dirty="0">
                <a:cs typeface="PMingLiU"/>
              </a:rPr>
              <a:t>estimate </a:t>
            </a:r>
            <a:r>
              <a:rPr sz="1100" spc="80" dirty="0">
                <a:cs typeface="PMingLiU"/>
              </a:rPr>
              <a:t>the test </a:t>
            </a:r>
            <a:r>
              <a:rPr sz="1100" spc="55" dirty="0">
                <a:cs typeface="PMingLiU"/>
              </a:rPr>
              <a:t>error, </a:t>
            </a:r>
            <a:r>
              <a:rPr sz="1100" spc="45" dirty="0">
                <a:cs typeface="PMingLiU"/>
              </a:rPr>
              <a:t>using </a:t>
            </a:r>
            <a:r>
              <a:rPr sz="1100" spc="60" dirty="0">
                <a:cs typeface="PMingLiU"/>
              </a:rPr>
              <a:t>either </a:t>
            </a:r>
            <a:r>
              <a:rPr sz="1100" spc="85" dirty="0">
                <a:cs typeface="PMingLiU"/>
              </a:rPr>
              <a:t>a  </a:t>
            </a:r>
            <a:r>
              <a:rPr sz="1100" spc="55" dirty="0">
                <a:cs typeface="PMingLiU"/>
              </a:rPr>
              <a:t>validation </a:t>
            </a:r>
            <a:r>
              <a:rPr sz="1100" spc="60" dirty="0">
                <a:cs typeface="PMingLiU"/>
              </a:rPr>
              <a:t>set </a:t>
            </a:r>
            <a:r>
              <a:rPr sz="1100" spc="65" dirty="0">
                <a:cs typeface="PMingLiU"/>
              </a:rPr>
              <a:t>approach </a:t>
            </a:r>
            <a:r>
              <a:rPr sz="1100" spc="55" dirty="0">
                <a:cs typeface="PMingLiU"/>
              </a:rPr>
              <a:t>or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cross-validation </a:t>
            </a:r>
            <a:r>
              <a:rPr sz="1100" spc="60" dirty="0">
                <a:cs typeface="PMingLiU"/>
              </a:rPr>
              <a:t>approach, </a:t>
            </a:r>
            <a:r>
              <a:rPr sz="1100" spc="55" dirty="0">
                <a:cs typeface="PMingLiU"/>
              </a:rPr>
              <a:t>as  </a:t>
            </a:r>
            <a:r>
              <a:rPr sz="1100" spc="45" dirty="0">
                <a:cs typeface="PMingLiU"/>
              </a:rPr>
              <a:t>discussed </a:t>
            </a:r>
            <a:r>
              <a:rPr sz="1100" spc="50" dirty="0">
                <a:cs typeface="PMingLiU"/>
              </a:rPr>
              <a:t>in previous</a:t>
            </a:r>
            <a:r>
              <a:rPr sz="1100" spc="12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lectures.</a:t>
            </a:r>
            <a:endParaRPr lang="en-US" sz="1100" spc="50" dirty="0">
              <a:cs typeface="PMingLiU"/>
            </a:endParaRPr>
          </a:p>
          <a:p>
            <a:pPr marL="144780" marR="1346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60" dirty="0">
                <a:cs typeface="PMingLiU"/>
              </a:rPr>
              <a:t>illustrate </a:t>
            </a:r>
            <a:r>
              <a:rPr sz="1100" spc="90" dirty="0">
                <a:cs typeface="PMingLiU"/>
              </a:rPr>
              <a:t>both </a:t>
            </a:r>
            <a:r>
              <a:rPr sz="1100" spc="55" dirty="0">
                <a:cs typeface="PMingLiU"/>
              </a:rPr>
              <a:t>approaches</a:t>
            </a:r>
            <a:r>
              <a:rPr sz="1100" spc="105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next.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194434"/>
            <a:ext cx="342900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35" dirty="0">
                <a:solidFill>
                  <a:srgbClr val="0000FF"/>
                </a:solidFill>
                <a:latin typeface="+mn-lt"/>
                <a:cs typeface="Georgia"/>
              </a:rPr>
              <a:t>06: Model selection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C6F2E-2F19-4CC2-BAA7-52F10933B1B7}"/>
              </a:ext>
            </a:extLst>
          </p:cNvPr>
          <p:cNvSpPr txBox="1"/>
          <p:nvPr/>
        </p:nvSpPr>
        <p:spPr>
          <a:xfrm>
            <a:off x="266700" y="1003190"/>
            <a:ext cx="4495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1400" b="0" i="0" dirty="0">
                <a:solidFill>
                  <a:srgbClr val="000000"/>
                </a:solidFill>
                <a:effectLst/>
              </a:rPr>
              <a:t>“All models are wrong but some are useful.”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9A2CD-36EC-4C26-8EA6-A281FBCBB804}"/>
              </a:ext>
            </a:extLst>
          </p:cNvPr>
          <p:cNvSpPr txBox="1"/>
          <p:nvPr/>
        </p:nvSpPr>
        <p:spPr>
          <a:xfrm>
            <a:off x="323850" y="1361043"/>
            <a:ext cx="180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de-DE" sz="1800" b="0" i="0" u="none" strike="noStrike" baseline="0" dirty="0">
                <a:solidFill>
                  <a:srgbClr val="231F20"/>
                </a:solidFill>
                <a:cs typeface="Arial" panose="020B0604020202020204" pitchFamily="34" charset="0"/>
              </a:rPr>
              <a:t>-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George Box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B42C9-C698-424B-B0CB-11744C9EF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25575"/>
            <a:ext cx="1285320" cy="180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1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397" y="211465"/>
            <a:ext cx="25590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35"/>
              </a:spcBef>
            </a:pPr>
            <a:r>
              <a:rPr i="1" spc="25" dirty="0">
                <a:latin typeface="+mn-lt"/>
                <a:cs typeface="Verdana"/>
              </a:rPr>
              <a:t>C</a:t>
            </a:r>
            <a:r>
              <a:rPr sz="1500" i="1" spc="37" baseline="-11111" dirty="0">
                <a:latin typeface="+mn-lt"/>
                <a:cs typeface="Times New Roman"/>
              </a:rPr>
              <a:t>p</a:t>
            </a:r>
            <a:r>
              <a:rPr sz="1400" spc="25" dirty="0">
                <a:latin typeface="+mn-lt"/>
              </a:rPr>
              <a:t>, </a:t>
            </a:r>
            <a:r>
              <a:rPr sz="1400" spc="50" dirty="0">
                <a:latin typeface="+mn-lt"/>
              </a:rPr>
              <a:t>AIC, </a:t>
            </a:r>
            <a:r>
              <a:rPr sz="1400" spc="40" dirty="0">
                <a:latin typeface="+mn-lt"/>
              </a:rPr>
              <a:t>BIC, </a:t>
            </a:r>
            <a:r>
              <a:rPr sz="1400" spc="-30" dirty="0">
                <a:latin typeface="+mn-lt"/>
              </a:rPr>
              <a:t>and </a:t>
            </a:r>
            <a:r>
              <a:rPr sz="1400" dirty="0">
                <a:latin typeface="+mn-lt"/>
              </a:rPr>
              <a:t>Adjusted</a:t>
            </a:r>
            <a:r>
              <a:rPr sz="1400" spc="225" dirty="0">
                <a:latin typeface="+mn-lt"/>
              </a:rPr>
              <a:t> </a:t>
            </a:r>
            <a:r>
              <a:rPr sz="1400" i="1" spc="65" dirty="0">
                <a:latin typeface="+mn-lt"/>
                <a:cs typeface="Verdana"/>
              </a:rPr>
              <a:t>R</a:t>
            </a:r>
            <a:r>
              <a:rPr sz="1500" spc="97" baseline="27777" dirty="0">
                <a:latin typeface="+mn-lt"/>
                <a:cs typeface="PMingLiU"/>
              </a:rPr>
              <a:t>2</a:t>
            </a:r>
            <a:endParaRPr sz="1500" baseline="27777">
              <a:latin typeface="+mn-lt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058" y="1188045"/>
            <a:ext cx="3789045" cy="127733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5580" marR="3683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60" dirty="0">
                <a:cs typeface="PMingLiU"/>
              </a:rPr>
              <a:t>These </a:t>
            </a:r>
            <a:r>
              <a:rPr sz="1100" spc="55" dirty="0">
                <a:cs typeface="PMingLiU"/>
              </a:rPr>
              <a:t>techniques </a:t>
            </a:r>
            <a:r>
              <a:rPr sz="1100" spc="75" dirty="0">
                <a:cs typeface="PMingLiU"/>
              </a:rPr>
              <a:t>adjust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training </a:t>
            </a:r>
            <a:r>
              <a:rPr sz="1100" spc="55" dirty="0">
                <a:cs typeface="PMingLiU"/>
              </a:rPr>
              <a:t>error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model  </a:t>
            </a:r>
            <a:r>
              <a:rPr sz="1100" spc="25" dirty="0">
                <a:cs typeface="PMingLiU"/>
              </a:rPr>
              <a:t>size, </a:t>
            </a:r>
            <a:r>
              <a:rPr sz="1100" spc="85" dirty="0">
                <a:cs typeface="PMingLiU"/>
              </a:rPr>
              <a:t>and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55" dirty="0">
                <a:cs typeface="PMingLiU"/>
              </a:rPr>
              <a:t>used </a:t>
            </a:r>
            <a:r>
              <a:rPr sz="1100" spc="80" dirty="0">
                <a:cs typeface="PMingLiU"/>
              </a:rPr>
              <a:t>to </a:t>
            </a:r>
            <a:r>
              <a:rPr sz="1100" spc="40" dirty="0">
                <a:cs typeface="PMingLiU"/>
              </a:rPr>
              <a:t>select </a:t>
            </a:r>
            <a:r>
              <a:rPr sz="1100" spc="65" dirty="0">
                <a:cs typeface="PMingLiU"/>
              </a:rPr>
              <a:t>among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set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models </a:t>
            </a:r>
            <a:r>
              <a:rPr sz="1100" spc="70" dirty="0">
                <a:cs typeface="PMingLiU"/>
              </a:rPr>
              <a:t>with  </a:t>
            </a:r>
            <a:r>
              <a:rPr sz="1100" spc="40" dirty="0">
                <a:cs typeface="PMingLiU"/>
              </a:rPr>
              <a:t>different </a:t>
            </a:r>
            <a:r>
              <a:rPr sz="1100" spc="65" dirty="0">
                <a:cs typeface="PMingLiU"/>
              </a:rPr>
              <a:t>numbers </a:t>
            </a:r>
            <a:r>
              <a:rPr sz="1100" spc="5" dirty="0">
                <a:cs typeface="PMingLiU"/>
              </a:rPr>
              <a:t>of</a:t>
            </a:r>
            <a:r>
              <a:rPr sz="1100" spc="114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variables.</a:t>
            </a:r>
            <a:endParaRPr lang="en-US" sz="1100" spc="45" dirty="0">
              <a:cs typeface="PMingLiU"/>
            </a:endParaRPr>
          </a:p>
          <a:p>
            <a:pPr marL="195580" marR="3683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endParaRPr sz="1100" dirty="0">
              <a:cs typeface="PMingLiU"/>
            </a:endParaRPr>
          </a:p>
          <a:p>
            <a:pPr marL="195580" marR="558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next </a:t>
            </a:r>
            <a:r>
              <a:rPr sz="1100" spc="30" dirty="0">
                <a:cs typeface="PMingLiU"/>
              </a:rPr>
              <a:t>figure </a:t>
            </a:r>
            <a:r>
              <a:rPr sz="1100" spc="45" dirty="0">
                <a:cs typeface="PMingLiU"/>
              </a:rPr>
              <a:t>displays </a:t>
            </a:r>
            <a:r>
              <a:rPr sz="1100" i="1" spc="35" dirty="0">
                <a:cs typeface="Times New Roman"/>
              </a:rPr>
              <a:t>C</a:t>
            </a:r>
            <a:r>
              <a:rPr sz="1200" i="1" spc="52" baseline="-10416" dirty="0">
                <a:cs typeface="Arial"/>
              </a:rPr>
              <a:t>p</a:t>
            </a:r>
            <a:r>
              <a:rPr sz="1100" spc="35" dirty="0">
                <a:cs typeface="PMingLiU"/>
              </a:rPr>
              <a:t>, </a:t>
            </a:r>
            <a:r>
              <a:rPr sz="1100" spc="65" dirty="0">
                <a:cs typeface="PMingLiU"/>
              </a:rPr>
              <a:t>BIC, </a:t>
            </a:r>
            <a:r>
              <a:rPr sz="1100" spc="85" dirty="0">
                <a:cs typeface="PMingLiU"/>
              </a:rPr>
              <a:t>and </a:t>
            </a:r>
            <a:r>
              <a:rPr sz="1100" spc="70" dirty="0">
                <a:cs typeface="PMingLiU"/>
              </a:rPr>
              <a:t>adjusted </a:t>
            </a:r>
            <a:r>
              <a:rPr sz="1100" i="1" spc="100" dirty="0">
                <a:cs typeface="Times New Roman"/>
              </a:rPr>
              <a:t>R</a:t>
            </a:r>
            <a:r>
              <a:rPr sz="1200" spc="150" baseline="27777" dirty="0">
                <a:cs typeface="PMingLiU"/>
              </a:rPr>
              <a:t>2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 </a:t>
            </a:r>
            <a:r>
              <a:rPr sz="1100" spc="75" dirty="0">
                <a:cs typeface="PMingLiU"/>
              </a:rPr>
              <a:t>best </a:t>
            </a:r>
            <a:r>
              <a:rPr sz="1100" spc="55" dirty="0">
                <a:cs typeface="PMingLiU"/>
              </a:rPr>
              <a:t>model </a:t>
            </a:r>
            <a:r>
              <a:rPr sz="1100" spc="5" dirty="0">
                <a:cs typeface="PMingLiU"/>
              </a:rPr>
              <a:t>of </a:t>
            </a:r>
            <a:r>
              <a:rPr sz="1100" spc="45" dirty="0">
                <a:cs typeface="PMingLiU"/>
              </a:rPr>
              <a:t>each </a:t>
            </a:r>
            <a:r>
              <a:rPr sz="1100" spc="20" dirty="0">
                <a:cs typeface="PMingLiU"/>
              </a:rPr>
              <a:t>size </a:t>
            </a:r>
            <a:r>
              <a:rPr sz="1100" spc="65" dirty="0">
                <a:cs typeface="PMingLiU"/>
              </a:rPr>
              <a:t>produced </a:t>
            </a:r>
            <a:r>
              <a:rPr sz="1100" spc="55" dirty="0">
                <a:cs typeface="PMingLiU"/>
              </a:rPr>
              <a:t>by </a:t>
            </a:r>
            <a:r>
              <a:rPr sz="1100" spc="75" dirty="0">
                <a:cs typeface="PMingLiU"/>
              </a:rPr>
              <a:t>best </a:t>
            </a:r>
            <a:r>
              <a:rPr sz="1100" spc="65" dirty="0">
                <a:cs typeface="PMingLiU"/>
              </a:rPr>
              <a:t>subset </a:t>
            </a:r>
            <a:r>
              <a:rPr sz="1100" spc="40" dirty="0">
                <a:cs typeface="PMingLiU"/>
              </a:rPr>
              <a:t>selection  </a:t>
            </a:r>
            <a:r>
              <a:rPr sz="1100" spc="55" dirty="0">
                <a:cs typeface="PMingLiU"/>
              </a:rPr>
              <a:t>on </a:t>
            </a:r>
            <a:r>
              <a:rPr sz="1100" spc="80" dirty="0">
                <a:cs typeface="PMingLiU"/>
              </a:rPr>
              <a:t>the </a:t>
            </a:r>
            <a:r>
              <a:rPr sz="1100" spc="-9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Credit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 </a:t>
            </a:r>
            <a:r>
              <a:rPr sz="1100" spc="95" dirty="0">
                <a:cs typeface="PMingLiU"/>
              </a:rPr>
              <a:t>data</a:t>
            </a:r>
            <a:r>
              <a:rPr sz="1100" spc="-12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set.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250" y="53975"/>
            <a:ext cx="16256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latin typeface="+mn-lt"/>
              </a:rPr>
              <a:t>Credit data</a:t>
            </a:r>
            <a:r>
              <a:rPr spc="-125" dirty="0">
                <a:latin typeface="+mn-lt"/>
              </a:rPr>
              <a:t> </a:t>
            </a:r>
            <a:r>
              <a:rPr spc="-30" dirty="0">
                <a:latin typeface="+mn-lt"/>
              </a:rPr>
              <a:t>example</a:t>
            </a:r>
          </a:p>
        </p:txBody>
      </p:sp>
      <p:sp>
        <p:nvSpPr>
          <p:cNvPr id="132" name="object 1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98E7D73E-4948-4644-9441-7D2988D1F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1" y="347703"/>
            <a:ext cx="4006138" cy="1640965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72538D4E-48BB-4566-84BD-D4DCB65AEFAB}"/>
              </a:ext>
            </a:extLst>
          </p:cNvPr>
          <p:cNvSpPr txBox="1"/>
          <p:nvPr/>
        </p:nvSpPr>
        <p:spPr>
          <a:xfrm>
            <a:off x="161022" y="2111375"/>
            <a:ext cx="42100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100" b="0" i="1" u="none" strike="noStrike" baseline="0" dirty="0">
                <a:solidFill>
                  <a:srgbClr val="131413"/>
                </a:solidFill>
              </a:rPr>
              <a:t>Cp, BIC, and adjusted R</a:t>
            </a:r>
            <a:r>
              <a:rPr lang="en-GB" sz="1100" b="0" i="0" u="none" strike="noStrike" baseline="0" dirty="0">
                <a:solidFill>
                  <a:srgbClr val="131413"/>
                </a:solidFill>
              </a:rPr>
              <a:t>2 </a:t>
            </a:r>
            <a:r>
              <a:rPr lang="en-GB" sz="1100" b="0" i="1" u="none" strike="noStrike" baseline="0" dirty="0">
                <a:solidFill>
                  <a:srgbClr val="131413"/>
                </a:solidFill>
              </a:rPr>
              <a:t>are shown for the best models of each size for the </a:t>
            </a:r>
            <a:r>
              <a:rPr lang="en-GB" sz="1100" b="0" i="0" u="none" strike="noStrike" baseline="0" dirty="0">
                <a:solidFill>
                  <a:srgbClr val="9B3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Credit</a:t>
            </a:r>
            <a:r>
              <a:rPr lang="en-GB" sz="1100" b="0" i="0" u="none" strike="noStrike" baseline="0" dirty="0">
                <a:solidFill>
                  <a:srgbClr val="9B3D00"/>
                </a:solidFill>
              </a:rPr>
              <a:t> </a:t>
            </a:r>
            <a:r>
              <a:rPr lang="en-GB" sz="1100" b="0" i="1" u="none" strike="noStrike" baseline="0" dirty="0">
                <a:solidFill>
                  <a:srgbClr val="131413"/>
                </a:solidFill>
              </a:rPr>
              <a:t>data set. Cp and BIC are estimates of test MSE. </a:t>
            </a:r>
          </a:p>
          <a:p>
            <a:pPr algn="l"/>
            <a:endParaRPr lang="en-GB" sz="1100" i="1" dirty="0">
              <a:solidFill>
                <a:srgbClr val="131413"/>
              </a:solidFill>
            </a:endParaRPr>
          </a:p>
          <a:p>
            <a:pPr algn="l"/>
            <a:r>
              <a:rPr lang="en-GB" sz="1100" b="0" i="1" u="none" strike="noStrike" baseline="0" dirty="0">
                <a:solidFill>
                  <a:srgbClr val="131413"/>
                </a:solidFill>
              </a:rPr>
              <a:t>In the middle plot we see that the BIC estimate of test error shows an increase after four variables are selected. The other two plots are</a:t>
            </a:r>
          </a:p>
          <a:p>
            <a:pPr algn="l"/>
            <a:r>
              <a:rPr lang="en-GB" sz="1100" b="0" i="1" u="none" strike="noStrike" baseline="0" dirty="0">
                <a:solidFill>
                  <a:srgbClr val="131413"/>
                </a:solidFill>
              </a:rPr>
              <a:t>rather flat after four variables are included.</a:t>
            </a:r>
            <a:endParaRPr lang="en-GB" sz="1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155" y="211465"/>
            <a:ext cx="16586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45" dirty="0">
                <a:latin typeface="+mn-lt"/>
              </a:rPr>
              <a:t>Now </a:t>
            </a:r>
            <a:r>
              <a:rPr spc="-40" dirty="0">
                <a:latin typeface="+mn-lt"/>
              </a:rPr>
              <a:t>for </a:t>
            </a:r>
            <a:r>
              <a:rPr spc="-60" dirty="0">
                <a:latin typeface="+mn-lt"/>
              </a:rPr>
              <a:t>some</a:t>
            </a:r>
            <a:r>
              <a:rPr spc="-180" dirty="0">
                <a:latin typeface="+mn-lt"/>
              </a:rPr>
              <a:t> </a:t>
            </a:r>
            <a:r>
              <a:rPr spc="-15" dirty="0">
                <a:latin typeface="+mn-lt"/>
              </a:rPr>
              <a:t>details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458" y="514158"/>
            <a:ext cx="9912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70815" algn="l"/>
              </a:tabLst>
            </a:pPr>
            <a:r>
              <a:rPr sz="1100" i="1" spc="5" dirty="0">
                <a:solidFill>
                  <a:srgbClr val="009900"/>
                </a:solidFill>
                <a:cs typeface="Palatino Linotype"/>
              </a:rPr>
              <a:t>Mallow’s</a:t>
            </a:r>
            <a:r>
              <a:rPr sz="1100" i="1" spc="6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30" dirty="0">
                <a:solidFill>
                  <a:srgbClr val="009900"/>
                </a:solidFill>
                <a:cs typeface="Times New Roman"/>
              </a:rPr>
              <a:t>C</a:t>
            </a:r>
            <a:r>
              <a:rPr sz="1200" i="1" spc="44" baseline="-10416" dirty="0">
                <a:solidFill>
                  <a:srgbClr val="009900"/>
                </a:solidFill>
                <a:cs typeface="Arial"/>
              </a:rPr>
              <a:t>p</a:t>
            </a:r>
            <a:r>
              <a:rPr sz="1100" spc="30" dirty="0">
                <a:cs typeface="PMingLiU"/>
              </a:rPr>
              <a:t>: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8731" y="808391"/>
            <a:ext cx="800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6041" y="656563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2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1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9094" y="845323"/>
            <a:ext cx="108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0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4817" y="73041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45" dirty="0">
                <a:latin typeface="PMingLiU"/>
                <a:cs typeface="PMingLiU"/>
              </a:rPr>
              <a:t>2</a:t>
            </a:r>
            <a:endParaRPr sz="80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7596" y="730413"/>
            <a:ext cx="8636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6765" algn="l"/>
              </a:tabLst>
            </a:pPr>
            <a:r>
              <a:rPr sz="1100" spc="130" dirty="0">
                <a:latin typeface="Arial"/>
                <a:cs typeface="Arial"/>
              </a:rPr>
              <a:t>(	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9709" y="750289"/>
            <a:ext cx="140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56895" algn="l"/>
                <a:tab pos="1353820" algn="l"/>
              </a:tabLst>
            </a:pPr>
            <a:r>
              <a:rPr sz="1100" i="1" spc="45" dirty="0">
                <a:latin typeface="Times New Roman"/>
                <a:cs typeface="Times New Roman"/>
              </a:rPr>
              <a:t>C  </a:t>
            </a:r>
            <a:r>
              <a:rPr sz="1100" i="1" spc="-50" dirty="0">
                <a:latin typeface="Times New Roman"/>
                <a:cs typeface="Times New Roman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dirty="0">
                <a:latin typeface="PMingLiU"/>
                <a:cs typeface="PMingLiU"/>
              </a:rPr>
              <a:t>	</a:t>
            </a:r>
            <a:r>
              <a:rPr sz="1100" spc="55" dirty="0">
                <a:latin typeface="PMingLiU"/>
                <a:cs typeface="PMingLiU"/>
              </a:rPr>
              <a:t>RSS</a:t>
            </a:r>
            <a:r>
              <a:rPr sz="1100" spc="-45" dirty="0">
                <a:latin typeface="PMingLiU"/>
                <a:cs typeface="PMingLiU"/>
              </a:rPr>
              <a:t> </a:t>
            </a:r>
            <a:r>
              <a:rPr sz="1100" spc="260" dirty="0">
                <a:latin typeface="PMingLiU"/>
                <a:cs typeface="PMingLiU"/>
              </a:rPr>
              <a:t>+</a:t>
            </a:r>
            <a:r>
              <a:rPr sz="1100" spc="-45" dirty="0">
                <a:latin typeface="PMingLiU"/>
                <a:cs typeface="PMingLiU"/>
              </a:rPr>
              <a:t> </a:t>
            </a:r>
            <a:r>
              <a:rPr sz="1100" spc="25" dirty="0">
                <a:latin typeface="PMingLiU"/>
                <a:cs typeface="PMingLiU"/>
              </a:rPr>
              <a:t>2</a:t>
            </a:r>
            <a:r>
              <a:rPr sz="1100" i="1" spc="15" dirty="0">
                <a:latin typeface="Times New Roman"/>
                <a:cs typeface="Times New Roman"/>
              </a:rPr>
              <a:t>d</a:t>
            </a:r>
            <a:r>
              <a:rPr sz="1100" i="1" spc="-484" dirty="0">
                <a:latin typeface="Times New Roman"/>
                <a:cs typeface="Times New Roman"/>
              </a:rPr>
              <a:t>σ</a:t>
            </a:r>
            <a:r>
              <a:rPr sz="1100" spc="140" dirty="0">
                <a:latin typeface="PMingLiU"/>
                <a:cs typeface="PMingLiU"/>
              </a:rPr>
              <a:t>ˆ</a:t>
            </a:r>
            <a:r>
              <a:rPr sz="1100" dirty="0">
                <a:latin typeface="PMingLiU"/>
                <a:cs typeface="PMingLiU"/>
              </a:rPr>
              <a:t>	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358" y="1044192"/>
            <a:ext cx="3883660" cy="21977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93980">
              <a:lnSpc>
                <a:spcPct val="102600"/>
              </a:lnSpc>
              <a:spcBef>
                <a:spcPts val="55"/>
              </a:spcBef>
            </a:pPr>
            <a:r>
              <a:rPr sz="1100" spc="50" dirty="0">
                <a:cs typeface="PMingLiU"/>
              </a:rPr>
              <a:t>where </a:t>
            </a:r>
            <a:r>
              <a:rPr sz="1100" i="1" spc="15" dirty="0">
                <a:cs typeface="Times New Roman"/>
              </a:rPr>
              <a:t>d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total </a:t>
            </a:r>
            <a:r>
              <a:rPr sz="1100" spc="390" dirty="0">
                <a:cs typeface="PMingLiU"/>
              </a:rPr>
              <a:t># </a:t>
            </a:r>
            <a:r>
              <a:rPr sz="1100" spc="5" dirty="0">
                <a:cs typeface="PMingLiU"/>
              </a:rPr>
              <a:t>of </a:t>
            </a:r>
            <a:r>
              <a:rPr sz="1100" spc="70" dirty="0">
                <a:cs typeface="PMingLiU"/>
              </a:rPr>
              <a:t>parameters </a:t>
            </a:r>
            <a:r>
              <a:rPr sz="1100" spc="55" dirty="0">
                <a:cs typeface="PMingLiU"/>
              </a:rPr>
              <a:t>used </a:t>
            </a:r>
            <a:r>
              <a:rPr sz="1100" spc="85" dirty="0">
                <a:cs typeface="PMingLiU"/>
              </a:rPr>
              <a:t>and </a:t>
            </a:r>
            <a:r>
              <a:rPr sz="1100" i="1" spc="-80" dirty="0">
                <a:cs typeface="Times New Roman"/>
              </a:rPr>
              <a:t>σ</a:t>
            </a:r>
            <a:r>
              <a:rPr sz="1100" spc="-80" dirty="0">
                <a:cs typeface="PMingLiU"/>
              </a:rPr>
              <a:t>ˆ</a:t>
            </a:r>
            <a:r>
              <a:rPr sz="1200" spc="-120" baseline="27777" dirty="0">
                <a:cs typeface="PMingLiU"/>
              </a:rPr>
              <a:t>2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an  </a:t>
            </a:r>
            <a:r>
              <a:rPr sz="1100" spc="65" dirty="0">
                <a:cs typeface="PMingLiU"/>
              </a:rPr>
              <a:t>estimate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variance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error </a:t>
            </a:r>
            <a:r>
              <a:rPr sz="1100" i="1" spc="-235" dirty="0">
                <a:cs typeface="Times New Roman"/>
              </a:rPr>
              <a:t>E </a:t>
            </a:r>
            <a:r>
              <a:rPr sz="1100" spc="55" dirty="0">
                <a:cs typeface="PMingLiU"/>
              </a:rPr>
              <a:t>associated </a:t>
            </a:r>
            <a:r>
              <a:rPr sz="1100" spc="70" dirty="0">
                <a:cs typeface="PMingLiU"/>
              </a:rPr>
              <a:t>with </a:t>
            </a:r>
            <a:r>
              <a:rPr sz="1100" spc="45" dirty="0">
                <a:cs typeface="PMingLiU"/>
              </a:rPr>
              <a:t>each  </a:t>
            </a:r>
            <a:r>
              <a:rPr sz="1100" spc="50" dirty="0">
                <a:cs typeface="PMingLiU"/>
              </a:rPr>
              <a:t>response</a:t>
            </a:r>
            <a:r>
              <a:rPr sz="1100" spc="7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measurement.</a:t>
            </a:r>
            <a:endParaRPr sz="1100">
              <a:cs typeface="PMingLiU"/>
            </a:endParaRPr>
          </a:p>
          <a:p>
            <a:pPr marL="208279" marR="161925" indent="-132715">
              <a:lnSpc>
                <a:spcPct val="102600"/>
              </a:lnSpc>
              <a:spcBef>
                <a:spcPts val="21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089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AIC </a:t>
            </a:r>
            <a:r>
              <a:rPr sz="1100" spc="55" dirty="0">
                <a:cs typeface="PMingLiU"/>
              </a:rPr>
              <a:t>criterion </a:t>
            </a:r>
            <a:r>
              <a:rPr sz="1100" spc="20" dirty="0">
                <a:cs typeface="PMingLiU"/>
              </a:rPr>
              <a:t>is </a:t>
            </a:r>
            <a:r>
              <a:rPr sz="1100" spc="40" dirty="0">
                <a:cs typeface="PMingLiU"/>
              </a:rPr>
              <a:t>defined </a:t>
            </a:r>
            <a:r>
              <a:rPr sz="1100" spc="30" dirty="0">
                <a:cs typeface="PMingLiU"/>
              </a:rPr>
              <a:t>for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large </a:t>
            </a:r>
            <a:r>
              <a:rPr sz="1100" spc="35" dirty="0">
                <a:cs typeface="PMingLiU"/>
              </a:rPr>
              <a:t>class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models </a:t>
            </a:r>
            <a:r>
              <a:rPr sz="1100" spc="35" dirty="0">
                <a:cs typeface="PMingLiU"/>
              </a:rPr>
              <a:t>fit  </a:t>
            </a:r>
            <a:r>
              <a:rPr sz="1100" spc="55" dirty="0">
                <a:cs typeface="PMingLiU"/>
              </a:rPr>
              <a:t>by </a:t>
            </a:r>
            <a:r>
              <a:rPr sz="1100" spc="75" dirty="0">
                <a:cs typeface="PMingLiU"/>
              </a:rPr>
              <a:t>maximum</a:t>
            </a:r>
            <a:r>
              <a:rPr sz="1100" spc="9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likelihood:</a:t>
            </a:r>
            <a:endParaRPr sz="1100">
              <a:cs typeface="PMingLiU"/>
            </a:endParaRPr>
          </a:p>
          <a:p>
            <a:pPr marL="144145" algn="ctr">
              <a:lnSpc>
                <a:spcPct val="100000"/>
              </a:lnSpc>
              <a:spcBef>
                <a:spcPts val="950"/>
              </a:spcBef>
            </a:pPr>
            <a:r>
              <a:rPr sz="1100" spc="70" dirty="0">
                <a:cs typeface="PMingLiU"/>
              </a:rPr>
              <a:t>AIC</a:t>
            </a:r>
            <a:r>
              <a:rPr sz="1100" spc="10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114" dirty="0">
                <a:cs typeface="Arial"/>
              </a:rPr>
              <a:t>−</a:t>
            </a:r>
            <a:r>
              <a:rPr sz="1100" spc="114" dirty="0">
                <a:cs typeface="PMingLiU"/>
              </a:rPr>
              <a:t>2</a:t>
            </a:r>
            <a:r>
              <a:rPr sz="1100" spc="-105" dirty="0">
                <a:cs typeface="PMingLiU"/>
              </a:rPr>
              <a:t> </a:t>
            </a:r>
            <a:r>
              <a:rPr sz="1100" spc="20" dirty="0">
                <a:cs typeface="PMingLiU"/>
              </a:rPr>
              <a:t>log</a:t>
            </a:r>
            <a:r>
              <a:rPr sz="1100" spc="-90" dirty="0">
                <a:cs typeface="PMingLiU"/>
              </a:rPr>
              <a:t> </a:t>
            </a:r>
            <a:r>
              <a:rPr sz="1100" i="1" spc="130" dirty="0">
                <a:cs typeface="Times New Roman"/>
              </a:rPr>
              <a:t>L</a:t>
            </a:r>
            <a:r>
              <a:rPr sz="1100" i="1" spc="-40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2</a:t>
            </a:r>
            <a:r>
              <a:rPr sz="1100" spc="-45" dirty="0">
                <a:cs typeface="PMingLiU"/>
              </a:rPr>
              <a:t> </a:t>
            </a:r>
            <a:r>
              <a:rPr sz="1100" i="1" spc="-65" dirty="0">
                <a:cs typeface="Arial"/>
              </a:rPr>
              <a:t>· </a:t>
            </a:r>
            <a:r>
              <a:rPr sz="1100" i="1" spc="15" dirty="0">
                <a:cs typeface="Times New Roman"/>
              </a:rPr>
              <a:t>d</a:t>
            </a:r>
            <a:endParaRPr sz="1100">
              <a:cs typeface="Times New Roman"/>
            </a:endParaRPr>
          </a:p>
          <a:p>
            <a:pPr marL="208279" marR="169545">
              <a:lnSpc>
                <a:spcPct val="102699"/>
              </a:lnSpc>
              <a:spcBef>
                <a:spcPts val="910"/>
              </a:spcBef>
            </a:pPr>
            <a:r>
              <a:rPr sz="1100" spc="50" dirty="0">
                <a:cs typeface="PMingLiU"/>
              </a:rPr>
              <a:t>where </a:t>
            </a:r>
            <a:r>
              <a:rPr sz="1100" i="1" spc="130" dirty="0">
                <a:cs typeface="Times New Roman"/>
              </a:rPr>
              <a:t>L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maximized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likelihood </a:t>
            </a:r>
            <a:r>
              <a:rPr sz="1100" spc="55" dirty="0">
                <a:cs typeface="PMingLiU"/>
              </a:rPr>
              <a:t>function 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estimated</a:t>
            </a:r>
            <a:r>
              <a:rPr sz="1100" spc="11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model.</a:t>
            </a:r>
            <a:endParaRPr sz="1100">
              <a:cs typeface="PMingLiU"/>
            </a:endParaRPr>
          </a:p>
          <a:p>
            <a:pPr marL="208279" marR="133350" indent="-132715">
              <a:lnSpc>
                <a:spcPct val="102600"/>
              </a:lnSpc>
              <a:spcBef>
                <a:spcPts val="21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089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case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linear </a:t>
            </a:r>
            <a:r>
              <a:rPr sz="1100" spc="55" dirty="0">
                <a:cs typeface="PMingLiU"/>
              </a:rPr>
              <a:t>model </a:t>
            </a:r>
            <a:r>
              <a:rPr sz="1100" spc="70" dirty="0">
                <a:cs typeface="PMingLiU"/>
              </a:rPr>
              <a:t>with </a:t>
            </a:r>
            <a:r>
              <a:rPr sz="1100" spc="65" dirty="0">
                <a:cs typeface="PMingLiU"/>
              </a:rPr>
              <a:t>Gaussian </a:t>
            </a:r>
            <a:r>
              <a:rPr sz="1100" spc="50" dirty="0">
                <a:cs typeface="PMingLiU"/>
              </a:rPr>
              <a:t>errors,  </a:t>
            </a:r>
            <a:r>
              <a:rPr sz="1100" spc="75" dirty="0">
                <a:cs typeface="PMingLiU"/>
              </a:rPr>
              <a:t>maximum </a:t>
            </a:r>
            <a:r>
              <a:rPr sz="1100" spc="40" dirty="0">
                <a:cs typeface="PMingLiU"/>
              </a:rPr>
              <a:t>likelihood </a:t>
            </a:r>
            <a:r>
              <a:rPr sz="1100" spc="85" dirty="0">
                <a:cs typeface="PMingLiU"/>
              </a:rPr>
              <a:t>and </a:t>
            </a:r>
            <a:r>
              <a:rPr sz="1100" spc="55" dirty="0">
                <a:cs typeface="PMingLiU"/>
              </a:rPr>
              <a:t>least squares </a:t>
            </a:r>
            <a:r>
              <a:rPr sz="1100" spc="60" dirty="0">
                <a:cs typeface="PMingLiU"/>
              </a:rPr>
              <a:t>are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same </a:t>
            </a:r>
            <a:r>
              <a:rPr sz="1100" spc="65" dirty="0">
                <a:cs typeface="PMingLiU"/>
              </a:rPr>
              <a:t>thing,  </a:t>
            </a:r>
            <a:r>
              <a:rPr sz="1100" spc="85" dirty="0">
                <a:cs typeface="PMingLiU"/>
              </a:rPr>
              <a:t>and </a:t>
            </a:r>
            <a:r>
              <a:rPr sz="1100" i="1" spc="10" dirty="0">
                <a:cs typeface="Times New Roman"/>
              </a:rPr>
              <a:t>C</a:t>
            </a:r>
            <a:r>
              <a:rPr sz="1200" i="1" spc="15" baseline="-10416" dirty="0">
                <a:cs typeface="Arial"/>
              </a:rPr>
              <a:t>p </a:t>
            </a:r>
            <a:r>
              <a:rPr sz="1100" spc="85" dirty="0">
                <a:cs typeface="PMingLiU"/>
              </a:rPr>
              <a:t>and </a:t>
            </a:r>
            <a:r>
              <a:rPr sz="1100" spc="70" dirty="0">
                <a:cs typeface="PMingLiU"/>
              </a:rPr>
              <a:t>AIC </a:t>
            </a:r>
            <a:r>
              <a:rPr sz="1100" spc="60" dirty="0">
                <a:cs typeface="PMingLiU"/>
              </a:rPr>
              <a:t>are </a:t>
            </a:r>
            <a:r>
              <a:rPr sz="1100" spc="45" dirty="0">
                <a:cs typeface="PMingLiU"/>
              </a:rPr>
              <a:t>equivalent.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Prove</a:t>
            </a:r>
            <a:r>
              <a:rPr sz="1100" i="1" spc="-11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this.</a:t>
            </a:r>
            <a:endParaRPr sz="1100"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6117" y="211465"/>
            <a:ext cx="11963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 </a:t>
            </a:r>
            <a:r>
              <a:rPr spc="-55" dirty="0">
                <a:latin typeface="+mn-lt"/>
              </a:rPr>
              <a:t>on</a:t>
            </a:r>
            <a:r>
              <a:rPr spc="-125" dirty="0">
                <a:latin typeface="+mn-lt"/>
              </a:rPr>
              <a:t> </a:t>
            </a:r>
            <a:r>
              <a:rPr spc="50" dirty="0">
                <a:latin typeface="+mn-lt"/>
              </a:rPr>
              <a:t>BIC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5730" y="56985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2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1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8783" y="758610"/>
            <a:ext cx="108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0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5102" y="64368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45" dirty="0">
                <a:latin typeface="PMingLiU"/>
                <a:cs typeface="PMingLiU"/>
              </a:rPr>
              <a:t>2</a:t>
            </a:r>
            <a:endParaRPr sz="8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0159" y="657364"/>
            <a:ext cx="1163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87120" algn="l"/>
              </a:tabLst>
            </a:pPr>
            <a:r>
              <a:rPr sz="1100" spc="130" dirty="0">
                <a:latin typeface="Arial"/>
                <a:cs typeface="Arial"/>
              </a:rPr>
              <a:t>(	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0650" y="663575"/>
            <a:ext cx="17951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45160" algn="l"/>
                <a:tab pos="1743710" algn="l"/>
              </a:tabLst>
            </a:pPr>
            <a:r>
              <a:rPr sz="1100" spc="75" dirty="0">
                <a:latin typeface="PMingLiU"/>
                <a:cs typeface="PMingLiU"/>
              </a:rPr>
              <a:t>BIC</a:t>
            </a:r>
            <a:r>
              <a:rPr sz="1100" spc="15" dirty="0">
                <a:latin typeface="PMingLiU"/>
                <a:cs typeface="PMingLiU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dirty="0">
                <a:latin typeface="PMingLiU"/>
                <a:cs typeface="PMingLiU"/>
              </a:rPr>
              <a:t>	</a:t>
            </a:r>
            <a:r>
              <a:rPr sz="1100" spc="55" dirty="0">
                <a:latin typeface="PMingLiU"/>
                <a:cs typeface="PMingLiU"/>
              </a:rPr>
              <a:t>RSS</a:t>
            </a:r>
            <a:r>
              <a:rPr sz="1100" spc="-45" dirty="0">
                <a:latin typeface="PMingLiU"/>
                <a:cs typeface="PMingLiU"/>
              </a:rPr>
              <a:t> </a:t>
            </a:r>
            <a:r>
              <a:rPr sz="1100" spc="260" dirty="0">
                <a:latin typeface="PMingLiU"/>
                <a:cs typeface="PMingLiU"/>
              </a:rPr>
              <a:t>+</a:t>
            </a:r>
            <a:r>
              <a:rPr sz="1100" spc="-45" dirty="0">
                <a:latin typeface="PMingLiU"/>
                <a:cs typeface="PMingLiU"/>
              </a:rPr>
              <a:t> </a:t>
            </a:r>
            <a:r>
              <a:rPr sz="1100" spc="20" dirty="0">
                <a:latin typeface="PMingLiU"/>
                <a:cs typeface="PMingLiU"/>
              </a:rPr>
              <a:t>lo</a:t>
            </a:r>
            <a:r>
              <a:rPr sz="1100" spc="40" dirty="0">
                <a:latin typeface="PMingLiU"/>
                <a:cs typeface="PMingLiU"/>
              </a:rPr>
              <a:t>g</a:t>
            </a:r>
            <a:r>
              <a:rPr sz="1100" spc="75" dirty="0">
                <a:latin typeface="PMingLiU"/>
                <a:cs typeface="PMingLiU"/>
              </a:rPr>
              <a:t>(</a:t>
            </a:r>
            <a:r>
              <a:rPr sz="1100" i="1" spc="100" dirty="0">
                <a:latin typeface="Times New Roman"/>
                <a:cs typeface="Times New Roman"/>
              </a:rPr>
              <a:t>n</a:t>
            </a:r>
            <a:r>
              <a:rPr sz="1100" spc="75" dirty="0">
                <a:latin typeface="PMingLiU"/>
                <a:cs typeface="PMingLiU"/>
              </a:rPr>
              <a:t>)</a:t>
            </a:r>
            <a:r>
              <a:rPr sz="1100" i="1" spc="15" dirty="0">
                <a:latin typeface="Times New Roman"/>
                <a:cs typeface="Times New Roman"/>
              </a:rPr>
              <a:t>d</a:t>
            </a:r>
            <a:r>
              <a:rPr sz="1100" i="1" spc="-484" dirty="0">
                <a:latin typeface="Times New Roman"/>
                <a:cs typeface="Times New Roman"/>
              </a:rPr>
              <a:t>σ</a:t>
            </a:r>
            <a:r>
              <a:rPr sz="1100" spc="140" dirty="0">
                <a:latin typeface="PMingLiU"/>
                <a:cs typeface="PMingLiU"/>
              </a:rPr>
              <a:t>ˆ</a:t>
            </a:r>
            <a:r>
              <a:rPr sz="1100" dirty="0">
                <a:latin typeface="PMingLiU"/>
                <a:cs typeface="PMingLiU"/>
              </a:rPr>
              <a:t>	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850" y="1112109"/>
            <a:ext cx="4124959" cy="204677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33679" marR="685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34315" algn="l"/>
              </a:tabLst>
            </a:pPr>
            <a:r>
              <a:rPr sz="1100" spc="25" dirty="0">
                <a:cs typeface="PMingLiU"/>
              </a:rPr>
              <a:t>Like </a:t>
            </a:r>
            <a:r>
              <a:rPr sz="1100" i="1" spc="35" dirty="0">
                <a:cs typeface="Times New Roman"/>
              </a:rPr>
              <a:t>C</a:t>
            </a:r>
            <a:r>
              <a:rPr sz="1200" i="1" spc="52" baseline="-10416" dirty="0">
                <a:cs typeface="Arial"/>
              </a:rPr>
              <a:t>p</a:t>
            </a:r>
            <a:r>
              <a:rPr sz="1100" spc="35" dirty="0">
                <a:cs typeface="PMingLiU"/>
              </a:rPr>
              <a:t>, </a:t>
            </a:r>
            <a:r>
              <a:rPr sz="1100" spc="8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BIC </a:t>
            </a:r>
            <a:r>
              <a:rPr sz="1100" spc="20" dirty="0">
                <a:cs typeface="PMingLiU"/>
              </a:rPr>
              <a:t>will </a:t>
            </a:r>
            <a:r>
              <a:rPr sz="1100" spc="80" dirty="0">
                <a:cs typeface="PMingLiU"/>
              </a:rPr>
              <a:t>tend to </a:t>
            </a:r>
            <a:r>
              <a:rPr sz="1100" spc="65" dirty="0">
                <a:cs typeface="PMingLiU"/>
              </a:rPr>
              <a:t>take </a:t>
            </a:r>
            <a:r>
              <a:rPr sz="1100" spc="55" dirty="0">
                <a:cs typeface="PMingLiU"/>
              </a:rPr>
              <a:t>on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small </a:t>
            </a:r>
            <a:r>
              <a:rPr sz="1100" spc="40" dirty="0">
                <a:cs typeface="PMingLiU"/>
              </a:rPr>
              <a:t>value </a:t>
            </a:r>
            <a:r>
              <a:rPr sz="1100" spc="30" dirty="0">
                <a:cs typeface="PMingLiU"/>
              </a:rPr>
              <a:t>for </a:t>
            </a:r>
            <a:r>
              <a:rPr sz="1100" spc="85" dirty="0">
                <a:cs typeface="PMingLiU"/>
              </a:rPr>
              <a:t>a  </a:t>
            </a:r>
            <a:r>
              <a:rPr sz="1100" spc="55" dirty="0">
                <a:cs typeface="PMingLiU"/>
              </a:rPr>
              <a:t>model </a:t>
            </a:r>
            <a:r>
              <a:rPr sz="1100" spc="70" dirty="0">
                <a:cs typeface="PMingLiU"/>
              </a:rPr>
              <a:t>with </a:t>
            </a:r>
            <a:r>
              <a:rPr sz="1100" spc="85" dirty="0">
                <a:cs typeface="PMingLiU"/>
              </a:rPr>
              <a:t>a </a:t>
            </a:r>
            <a:r>
              <a:rPr sz="1100" spc="15" dirty="0">
                <a:cs typeface="PMingLiU"/>
              </a:rPr>
              <a:t>low </a:t>
            </a:r>
            <a:r>
              <a:rPr sz="1100" spc="80" dirty="0">
                <a:cs typeface="PMingLiU"/>
              </a:rPr>
              <a:t>test </a:t>
            </a:r>
            <a:r>
              <a:rPr sz="1100" spc="55" dirty="0">
                <a:cs typeface="PMingLiU"/>
              </a:rPr>
              <a:t>error, </a:t>
            </a:r>
            <a:r>
              <a:rPr sz="1100" spc="85" dirty="0">
                <a:cs typeface="PMingLiU"/>
              </a:rPr>
              <a:t>and </a:t>
            </a:r>
            <a:r>
              <a:rPr sz="1100" spc="25" dirty="0">
                <a:cs typeface="PMingLiU"/>
              </a:rPr>
              <a:t>so </a:t>
            </a:r>
            <a:r>
              <a:rPr sz="1100" spc="45" dirty="0">
                <a:cs typeface="PMingLiU"/>
              </a:rPr>
              <a:t>generally </a:t>
            </a:r>
            <a:r>
              <a:rPr sz="1100" spc="15" dirty="0">
                <a:cs typeface="PMingLiU"/>
              </a:rPr>
              <a:t>we </a:t>
            </a:r>
            <a:r>
              <a:rPr sz="1100" spc="40" dirty="0">
                <a:cs typeface="PMingLiU"/>
              </a:rPr>
              <a:t>select </a:t>
            </a:r>
            <a:r>
              <a:rPr sz="1100" spc="80" dirty="0">
                <a:cs typeface="PMingLiU"/>
              </a:rPr>
              <a:t>the  </a:t>
            </a:r>
            <a:r>
              <a:rPr sz="1100" spc="55" dirty="0">
                <a:cs typeface="PMingLiU"/>
              </a:rPr>
              <a:t>model </a:t>
            </a:r>
            <a:r>
              <a:rPr sz="1100" spc="110" dirty="0">
                <a:cs typeface="PMingLiU"/>
              </a:rPr>
              <a:t>that </a:t>
            </a:r>
            <a:r>
              <a:rPr sz="1100" spc="65" dirty="0">
                <a:cs typeface="PMingLiU"/>
              </a:rPr>
              <a:t>has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lowest </a:t>
            </a:r>
            <a:r>
              <a:rPr sz="1100" spc="75" dirty="0">
                <a:cs typeface="PMingLiU"/>
              </a:rPr>
              <a:t>BIC</a:t>
            </a:r>
            <a:r>
              <a:rPr sz="1100" spc="95" dirty="0">
                <a:cs typeface="PMingLiU"/>
              </a:rPr>
              <a:t> </a:t>
            </a:r>
            <a:r>
              <a:rPr sz="1100" spc="40">
                <a:cs typeface="PMingLiU"/>
              </a:rPr>
              <a:t>value.</a:t>
            </a:r>
            <a:endParaRPr lang="en-US" sz="1100" spc="40">
              <a:cs typeface="PMingLiU"/>
            </a:endParaRPr>
          </a:p>
          <a:p>
            <a:pPr marL="233679" marR="685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34315" algn="l"/>
              </a:tabLst>
            </a:pPr>
            <a:endParaRPr sz="1100">
              <a:cs typeface="PMingLiU"/>
            </a:endParaRPr>
          </a:p>
          <a:p>
            <a:pPr marL="233679" marR="25717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34315" algn="l"/>
              </a:tabLst>
            </a:pPr>
            <a:r>
              <a:rPr sz="1100" spc="50" dirty="0">
                <a:cs typeface="PMingLiU"/>
              </a:rPr>
              <a:t>Notice </a:t>
            </a:r>
            <a:r>
              <a:rPr sz="1100" spc="110" dirty="0">
                <a:cs typeface="PMingLiU"/>
              </a:rPr>
              <a:t>that </a:t>
            </a:r>
            <a:r>
              <a:rPr sz="1100" spc="75" dirty="0">
                <a:cs typeface="PMingLiU"/>
              </a:rPr>
              <a:t>BIC </a:t>
            </a:r>
            <a:r>
              <a:rPr sz="1100" spc="45" dirty="0">
                <a:cs typeface="PMingLiU"/>
              </a:rPr>
              <a:t>replaces </a:t>
            </a:r>
            <a:r>
              <a:rPr sz="1100" spc="80" dirty="0">
                <a:cs typeface="PMingLiU"/>
              </a:rPr>
              <a:t>the </a:t>
            </a:r>
            <a:r>
              <a:rPr sz="1100" spc="-40" dirty="0">
                <a:cs typeface="PMingLiU"/>
              </a:rPr>
              <a:t>2</a:t>
            </a:r>
            <a:r>
              <a:rPr sz="1100" i="1" spc="-40" dirty="0">
                <a:cs typeface="Times New Roman"/>
              </a:rPr>
              <a:t>dσ</a:t>
            </a:r>
            <a:r>
              <a:rPr sz="1100" spc="-40" dirty="0">
                <a:cs typeface="PMingLiU"/>
              </a:rPr>
              <a:t>ˆ</a:t>
            </a:r>
            <a:r>
              <a:rPr sz="1200" spc="-60" baseline="27777" dirty="0">
                <a:cs typeface="PMingLiU"/>
              </a:rPr>
              <a:t>2 </a:t>
            </a:r>
            <a:r>
              <a:rPr sz="1100" spc="55" dirty="0">
                <a:cs typeface="PMingLiU"/>
              </a:rPr>
              <a:t>used by </a:t>
            </a:r>
            <a:r>
              <a:rPr sz="1100" i="1" spc="10" dirty="0">
                <a:cs typeface="Times New Roman"/>
              </a:rPr>
              <a:t>C</a:t>
            </a:r>
            <a:r>
              <a:rPr sz="1200" i="1" spc="15" baseline="-10416" dirty="0">
                <a:cs typeface="Arial"/>
              </a:rPr>
              <a:t>p </a:t>
            </a:r>
            <a:r>
              <a:rPr sz="1100" spc="70" dirty="0">
                <a:cs typeface="PMingLiU"/>
              </a:rPr>
              <a:t>with </a:t>
            </a:r>
            <a:r>
              <a:rPr sz="1100" spc="85" dirty="0">
                <a:cs typeface="PMingLiU"/>
              </a:rPr>
              <a:t>a  </a:t>
            </a:r>
            <a:r>
              <a:rPr sz="1100" spc="10" dirty="0">
                <a:cs typeface="PMingLiU"/>
              </a:rPr>
              <a:t>log(</a:t>
            </a:r>
            <a:r>
              <a:rPr sz="1100" i="1" spc="10" dirty="0">
                <a:cs typeface="Times New Roman"/>
              </a:rPr>
              <a:t>n</a:t>
            </a:r>
            <a:r>
              <a:rPr sz="1100" spc="10" dirty="0">
                <a:cs typeface="PMingLiU"/>
              </a:rPr>
              <a:t>)</a:t>
            </a:r>
            <a:r>
              <a:rPr sz="1100" i="1" spc="10" dirty="0">
                <a:cs typeface="Times New Roman"/>
              </a:rPr>
              <a:t>dσ</a:t>
            </a:r>
            <a:r>
              <a:rPr sz="1100" spc="10" dirty="0">
                <a:cs typeface="PMingLiU"/>
              </a:rPr>
              <a:t>ˆ</a:t>
            </a:r>
            <a:r>
              <a:rPr sz="1200" spc="15" baseline="27777" dirty="0">
                <a:cs typeface="PMingLiU"/>
              </a:rPr>
              <a:t>2 </a:t>
            </a:r>
            <a:r>
              <a:rPr sz="1100" spc="75" dirty="0">
                <a:cs typeface="PMingLiU"/>
              </a:rPr>
              <a:t>term, </a:t>
            </a:r>
            <a:r>
              <a:rPr sz="1100" spc="50" dirty="0">
                <a:cs typeface="PMingLiU"/>
              </a:rPr>
              <a:t>where </a:t>
            </a:r>
            <a:r>
              <a:rPr sz="1100" i="1" spc="100" dirty="0">
                <a:cs typeface="Times New Roman"/>
              </a:rPr>
              <a:t>n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</a:t>
            </a:r>
            <a:r>
              <a:rPr sz="1100" spc="145" dirty="0">
                <a:cs typeface="PMingLiU"/>
              </a:rPr>
              <a:t> </a:t>
            </a:r>
            <a:r>
              <a:rPr sz="1100" spc="50">
                <a:cs typeface="PMingLiU"/>
              </a:rPr>
              <a:t>observations.</a:t>
            </a:r>
            <a:endParaRPr lang="en-US" sz="1100" spc="50">
              <a:cs typeface="PMingLiU"/>
            </a:endParaRPr>
          </a:p>
          <a:p>
            <a:pPr marL="233679" marR="25717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34315" algn="l"/>
              </a:tabLst>
            </a:pPr>
            <a:endParaRPr sz="1100">
              <a:cs typeface="PMingLiU"/>
            </a:endParaRPr>
          </a:p>
          <a:p>
            <a:pPr marL="233679" marR="16891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34315" algn="l"/>
              </a:tabLst>
            </a:pPr>
            <a:r>
              <a:rPr sz="1100" spc="35" dirty="0">
                <a:cs typeface="PMingLiU"/>
              </a:rPr>
              <a:t>Since </a:t>
            </a:r>
            <a:r>
              <a:rPr sz="1100" spc="20" dirty="0">
                <a:cs typeface="PMingLiU"/>
              </a:rPr>
              <a:t>log </a:t>
            </a:r>
            <a:r>
              <a:rPr sz="1100" i="1" spc="100" dirty="0">
                <a:cs typeface="Times New Roman"/>
              </a:rPr>
              <a:t>n </a:t>
            </a:r>
            <a:r>
              <a:rPr sz="1100" i="1" spc="105" dirty="0">
                <a:cs typeface="Times New Roman"/>
              </a:rPr>
              <a:t>&gt; </a:t>
            </a:r>
            <a:r>
              <a:rPr sz="1100" spc="25" dirty="0">
                <a:cs typeface="PMingLiU"/>
              </a:rPr>
              <a:t>2 </a:t>
            </a:r>
            <a:r>
              <a:rPr sz="1100" spc="30" dirty="0">
                <a:cs typeface="PMingLiU"/>
              </a:rPr>
              <a:t>for </a:t>
            </a:r>
            <a:r>
              <a:rPr sz="1100" spc="65" dirty="0">
                <a:cs typeface="PMingLiU"/>
              </a:rPr>
              <a:t>any </a:t>
            </a:r>
            <a:r>
              <a:rPr sz="1100" i="1" spc="100" dirty="0">
                <a:cs typeface="Times New Roman"/>
              </a:rPr>
              <a:t>n </a:t>
            </a:r>
            <a:r>
              <a:rPr sz="1100" i="1" spc="105" dirty="0">
                <a:cs typeface="Times New Roman"/>
              </a:rPr>
              <a:t>&gt; </a:t>
            </a:r>
            <a:r>
              <a:rPr sz="1100" spc="35" dirty="0">
                <a:cs typeface="PMingLiU"/>
              </a:rPr>
              <a:t>7, </a:t>
            </a:r>
            <a:r>
              <a:rPr sz="1100" spc="8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BIC </a:t>
            </a:r>
            <a:r>
              <a:rPr sz="1100" spc="65" dirty="0">
                <a:cs typeface="PMingLiU"/>
              </a:rPr>
              <a:t>statistic</a:t>
            </a:r>
            <a:r>
              <a:rPr sz="1100" spc="-16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generally  places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heavier </a:t>
            </a:r>
            <a:r>
              <a:rPr sz="1100" spc="70" dirty="0">
                <a:cs typeface="PMingLiU"/>
              </a:rPr>
              <a:t>penalty </a:t>
            </a:r>
            <a:r>
              <a:rPr sz="1100" spc="55" dirty="0">
                <a:cs typeface="PMingLiU"/>
              </a:rPr>
              <a:t>on </a:t>
            </a:r>
            <a:r>
              <a:rPr sz="1100" spc="50" dirty="0">
                <a:cs typeface="PMingLiU"/>
              </a:rPr>
              <a:t>models </a:t>
            </a:r>
            <a:r>
              <a:rPr sz="1100" spc="70" dirty="0">
                <a:cs typeface="PMingLiU"/>
              </a:rPr>
              <a:t>with </a:t>
            </a:r>
            <a:r>
              <a:rPr sz="1100" spc="75" dirty="0">
                <a:cs typeface="PMingLiU"/>
              </a:rPr>
              <a:t>many </a:t>
            </a:r>
            <a:r>
              <a:rPr sz="1100" spc="45" dirty="0">
                <a:cs typeface="PMingLiU"/>
              </a:rPr>
              <a:t>variables,  </a:t>
            </a:r>
            <a:r>
              <a:rPr sz="1100" spc="85" dirty="0">
                <a:cs typeface="PMingLiU"/>
              </a:rPr>
              <a:t>and </a:t>
            </a:r>
            <a:r>
              <a:rPr sz="1100" spc="50" dirty="0">
                <a:cs typeface="PMingLiU"/>
              </a:rPr>
              <a:t>hence </a:t>
            </a:r>
            <a:r>
              <a:rPr sz="1100" spc="55" dirty="0">
                <a:cs typeface="PMingLiU"/>
              </a:rPr>
              <a:t>results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selection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smaller models </a:t>
            </a:r>
            <a:r>
              <a:rPr sz="1100" spc="100" dirty="0">
                <a:cs typeface="PMingLiU"/>
              </a:rPr>
              <a:t>than  </a:t>
            </a:r>
            <a:r>
              <a:rPr sz="1100" i="1" spc="35" dirty="0">
                <a:cs typeface="Times New Roman"/>
              </a:rPr>
              <a:t>C</a:t>
            </a:r>
            <a:r>
              <a:rPr sz="1200" i="1" spc="52" baseline="-10416" dirty="0">
                <a:cs typeface="Arial"/>
              </a:rPr>
              <a:t>p</a:t>
            </a:r>
            <a:r>
              <a:rPr sz="1100" spc="35">
                <a:cs typeface="PMingLiU"/>
              </a:rPr>
              <a:t>. 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8599" y="140103"/>
            <a:ext cx="10414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+mn-lt"/>
              </a:rPr>
              <a:t>Adjusted</a:t>
            </a:r>
            <a:r>
              <a:rPr spc="85" dirty="0">
                <a:latin typeface="+mn-lt"/>
              </a:rPr>
              <a:t> </a:t>
            </a:r>
            <a:r>
              <a:rPr i="1" spc="65" dirty="0">
                <a:latin typeface="+mn-lt"/>
                <a:cs typeface="Verdana"/>
              </a:rPr>
              <a:t>R</a:t>
            </a:r>
            <a:r>
              <a:rPr sz="1500" spc="97" baseline="27777" dirty="0">
                <a:latin typeface="+mn-lt"/>
                <a:cs typeface="PMingLiU"/>
              </a:rPr>
              <a:t>2</a:t>
            </a:r>
            <a:endParaRPr sz="1500" baseline="27777">
              <a:latin typeface="+mn-lt"/>
              <a:cs typeface="PMingLiU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758" y="498359"/>
            <a:ext cx="382968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28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83515" algn="l"/>
              </a:tabLst>
            </a:pPr>
            <a:r>
              <a:rPr sz="1100" spc="50" dirty="0">
                <a:latin typeface="PMingLiU"/>
                <a:cs typeface="PMingLiU"/>
              </a:rPr>
              <a:t>For </a:t>
            </a:r>
            <a:r>
              <a:rPr sz="1100" spc="85" dirty="0">
                <a:latin typeface="PMingLiU"/>
                <a:cs typeface="PMingLiU"/>
              </a:rPr>
              <a:t>a </a:t>
            </a:r>
            <a:r>
              <a:rPr sz="1100" spc="55" dirty="0">
                <a:latin typeface="PMingLiU"/>
                <a:cs typeface="PMingLiU"/>
              </a:rPr>
              <a:t>least squares model </a:t>
            </a:r>
            <a:r>
              <a:rPr sz="1100" spc="70" dirty="0">
                <a:latin typeface="PMingLiU"/>
                <a:cs typeface="PMingLiU"/>
              </a:rPr>
              <a:t>with </a:t>
            </a:r>
            <a:r>
              <a:rPr sz="1100" i="1" spc="15" dirty="0">
                <a:latin typeface="Times New Roman"/>
                <a:cs typeface="Times New Roman"/>
              </a:rPr>
              <a:t>d </a:t>
            </a:r>
            <a:r>
              <a:rPr sz="1100" spc="45" dirty="0">
                <a:latin typeface="PMingLiU"/>
                <a:cs typeface="PMingLiU"/>
              </a:rPr>
              <a:t>variables,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70" dirty="0">
                <a:latin typeface="PMingLiU"/>
                <a:cs typeface="PMingLiU"/>
              </a:rPr>
              <a:t>adjusted</a:t>
            </a:r>
            <a:r>
              <a:rPr sz="1100" spc="280" dirty="0">
                <a:latin typeface="PMingLiU"/>
                <a:cs typeface="PMingLiU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R</a:t>
            </a:r>
            <a:r>
              <a:rPr sz="1200" spc="150" baseline="27777" dirty="0">
                <a:latin typeface="PMingLiU"/>
                <a:cs typeface="PMingLiU"/>
              </a:rPr>
              <a:t>2</a:t>
            </a:r>
            <a:endParaRPr sz="1200" baseline="27777">
              <a:latin typeface="PMingLiU"/>
              <a:cs typeface="PMingLiU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sz="1100" spc="65" dirty="0">
                <a:latin typeface="PMingLiU"/>
                <a:cs typeface="PMingLiU"/>
              </a:rPr>
              <a:t>statistic </a:t>
            </a:r>
            <a:r>
              <a:rPr sz="1100" spc="20" dirty="0">
                <a:latin typeface="PMingLiU"/>
                <a:cs typeface="PMingLiU"/>
              </a:rPr>
              <a:t>is </a:t>
            </a:r>
            <a:r>
              <a:rPr sz="1100" spc="55" dirty="0">
                <a:latin typeface="PMingLiU"/>
                <a:cs typeface="PMingLiU"/>
              </a:rPr>
              <a:t>calculated</a:t>
            </a:r>
            <a:r>
              <a:rPr sz="1100" spc="135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</a:rPr>
              <a:t>as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375" y="876031"/>
            <a:ext cx="2324735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83820" algn="r">
              <a:lnSpc>
                <a:spcPts val="1030"/>
              </a:lnSpc>
              <a:spcBef>
                <a:spcPts val="90"/>
              </a:spcBef>
            </a:pPr>
            <a:r>
              <a:rPr sz="1100" u="sng" spc="9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RSS</a:t>
            </a:r>
            <a:r>
              <a:rPr sz="1100" i="1" u="sng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sz="1100" u="sng" spc="9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(</a:t>
            </a:r>
            <a:r>
              <a:rPr sz="1100" i="1" u="sng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100" i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20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sz="1100" i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20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sz="1100" i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50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1)</a:t>
            </a:r>
            <a:endParaRPr sz="1100">
              <a:latin typeface="PMingLiU"/>
              <a:cs typeface="PMingLiU"/>
            </a:endParaRPr>
          </a:p>
          <a:p>
            <a:pPr marR="30480" algn="r">
              <a:lnSpc>
                <a:spcPts val="1030"/>
              </a:lnSpc>
              <a:tabLst>
                <a:tab pos="2209165" algn="l"/>
              </a:tabLst>
            </a:pPr>
            <a:r>
              <a:rPr sz="1100" spc="70" dirty="0">
                <a:latin typeface="PMingLiU"/>
                <a:cs typeface="PMingLiU"/>
              </a:rPr>
              <a:t>Adjusted</a:t>
            </a:r>
            <a:r>
              <a:rPr sz="1100" spc="80" dirty="0">
                <a:latin typeface="PMingLiU"/>
                <a:cs typeface="PMingLiU"/>
              </a:rPr>
              <a:t> </a:t>
            </a:r>
            <a:r>
              <a:rPr sz="1100" i="1" spc="160" dirty="0">
                <a:latin typeface="Times New Roman"/>
                <a:cs typeface="Times New Roman"/>
              </a:rPr>
              <a:t>R</a:t>
            </a:r>
            <a:r>
              <a:rPr sz="1200" spc="67" baseline="31250" dirty="0">
                <a:latin typeface="PMingLiU"/>
                <a:cs typeface="PMingLiU"/>
              </a:rPr>
              <a:t>2</a:t>
            </a:r>
            <a:r>
              <a:rPr sz="1200" baseline="31250" dirty="0">
                <a:latin typeface="PMingLiU"/>
                <a:cs typeface="PMingLiU"/>
              </a:rPr>
              <a:t> </a:t>
            </a:r>
            <a:r>
              <a:rPr sz="1200" spc="-97" baseline="31250" dirty="0">
                <a:latin typeface="PMingLiU"/>
                <a:cs typeface="PMingLiU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15" dirty="0">
                <a:latin typeface="PMingLiU"/>
                <a:cs typeface="PMingLiU"/>
              </a:rPr>
              <a:t> </a:t>
            </a:r>
            <a:r>
              <a:rPr sz="1100" spc="25" dirty="0">
                <a:latin typeface="PMingLiU"/>
                <a:cs typeface="PMingLiU"/>
              </a:rPr>
              <a:t>1</a:t>
            </a:r>
            <a:r>
              <a:rPr sz="1100" spc="-45" dirty="0">
                <a:latin typeface="PMingLiU"/>
                <a:cs typeface="PMingLiU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998522"/>
            <a:ext cx="2780030" cy="49085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10"/>
              </a:spcBef>
            </a:pPr>
            <a:r>
              <a:rPr sz="1100" spc="105" dirty="0">
                <a:latin typeface="PMingLiU"/>
                <a:cs typeface="PMingLiU"/>
              </a:rPr>
              <a:t>TSS</a:t>
            </a:r>
            <a:r>
              <a:rPr sz="1100" i="1" spc="105" dirty="0">
                <a:latin typeface="Times New Roman"/>
                <a:cs typeface="Times New Roman"/>
              </a:rPr>
              <a:t>/</a:t>
            </a:r>
            <a:r>
              <a:rPr sz="1100" spc="105" dirty="0">
                <a:latin typeface="PMingLiU"/>
                <a:cs typeface="PMingLiU"/>
              </a:rPr>
              <a:t>(</a:t>
            </a:r>
            <a:r>
              <a:rPr sz="1100" i="1" spc="105" dirty="0">
                <a:latin typeface="Times New Roman"/>
                <a:cs typeface="Times New Roman"/>
              </a:rPr>
              <a:t>n</a:t>
            </a:r>
            <a:r>
              <a:rPr sz="1100" i="1" spc="-80" dirty="0">
                <a:latin typeface="Times New Roman"/>
                <a:cs typeface="Times New Roman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110" dirty="0">
                <a:latin typeface="Arial"/>
                <a:cs typeface="Arial"/>
              </a:rPr>
              <a:t> </a:t>
            </a:r>
            <a:r>
              <a:rPr sz="1100" spc="50" dirty="0">
                <a:latin typeface="PMingLiU"/>
                <a:cs typeface="PMingLiU"/>
              </a:rPr>
              <a:t>1)</a:t>
            </a:r>
            <a:endParaRPr sz="11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00" spc="50" dirty="0">
                <a:latin typeface="PMingLiU"/>
                <a:cs typeface="PMingLiU"/>
              </a:rPr>
              <a:t>where </a:t>
            </a:r>
            <a:r>
              <a:rPr sz="1100" spc="70" dirty="0">
                <a:latin typeface="PMingLiU"/>
                <a:cs typeface="PMingLiU"/>
              </a:rPr>
              <a:t>TSS </a:t>
            </a:r>
            <a:r>
              <a:rPr sz="1100" spc="20" dirty="0">
                <a:latin typeface="PMingLiU"/>
                <a:cs typeface="PMingLiU"/>
              </a:rPr>
              <a:t>is </a:t>
            </a:r>
            <a:r>
              <a:rPr sz="1100" spc="80" dirty="0">
                <a:latin typeface="PMingLiU"/>
                <a:cs typeface="PMingLiU"/>
              </a:rPr>
              <a:t>the total </a:t>
            </a:r>
            <a:r>
              <a:rPr sz="1100" spc="70" dirty="0">
                <a:latin typeface="PMingLiU"/>
                <a:cs typeface="PMingLiU"/>
              </a:rPr>
              <a:t>sum </a:t>
            </a:r>
            <a:r>
              <a:rPr sz="1100" spc="5" dirty="0">
                <a:latin typeface="PMingLiU"/>
                <a:cs typeface="PMingLiU"/>
              </a:rPr>
              <a:t>of</a:t>
            </a:r>
            <a:r>
              <a:rPr sz="1100" spc="135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</a:rPr>
              <a:t>squares.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058" y="1482279"/>
            <a:ext cx="3858260" cy="7213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5580" marR="558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40" dirty="0">
                <a:latin typeface="PMingLiU"/>
                <a:cs typeface="PMingLiU"/>
              </a:rPr>
              <a:t>Unlike </a:t>
            </a:r>
            <a:r>
              <a:rPr sz="1100" i="1" spc="35" dirty="0">
                <a:latin typeface="Times New Roman"/>
                <a:cs typeface="Times New Roman"/>
              </a:rPr>
              <a:t>C</a:t>
            </a:r>
            <a:r>
              <a:rPr sz="1200" i="1" spc="52" baseline="-10416" dirty="0">
                <a:latin typeface="Arial"/>
                <a:cs typeface="Arial"/>
              </a:rPr>
              <a:t>p</a:t>
            </a:r>
            <a:r>
              <a:rPr sz="1100" spc="35" dirty="0">
                <a:latin typeface="PMingLiU"/>
                <a:cs typeface="PMingLiU"/>
              </a:rPr>
              <a:t>, </a:t>
            </a:r>
            <a:r>
              <a:rPr sz="1100" spc="65" dirty="0">
                <a:latin typeface="PMingLiU"/>
                <a:cs typeface="PMingLiU"/>
              </a:rPr>
              <a:t>AIC, </a:t>
            </a:r>
            <a:r>
              <a:rPr sz="1100" spc="85" dirty="0">
                <a:latin typeface="PMingLiU"/>
                <a:cs typeface="PMingLiU"/>
              </a:rPr>
              <a:t>and </a:t>
            </a:r>
            <a:r>
              <a:rPr sz="1100" spc="65" dirty="0">
                <a:latin typeface="PMingLiU"/>
                <a:cs typeface="PMingLiU"/>
              </a:rPr>
              <a:t>BIC, </a:t>
            </a:r>
            <a:r>
              <a:rPr sz="1100" spc="30" dirty="0">
                <a:latin typeface="PMingLiU"/>
                <a:cs typeface="PMingLiU"/>
              </a:rPr>
              <a:t>for </a:t>
            </a:r>
            <a:r>
              <a:rPr sz="1100" spc="45" dirty="0">
                <a:latin typeface="PMingLiU"/>
                <a:cs typeface="PMingLiU"/>
              </a:rPr>
              <a:t>which </a:t>
            </a:r>
            <a:r>
              <a:rPr sz="1100" spc="85" dirty="0">
                <a:latin typeface="PMingLiU"/>
                <a:cs typeface="PMingLiU"/>
              </a:rPr>
              <a:t>a </a:t>
            </a:r>
            <a:r>
              <a:rPr sz="1100" i="1" spc="20" dirty="0">
                <a:solidFill>
                  <a:srgbClr val="009900"/>
                </a:solidFill>
                <a:latin typeface="Palatino Linotype"/>
                <a:cs typeface="Palatino Linotype"/>
              </a:rPr>
              <a:t>small </a:t>
            </a:r>
            <a:r>
              <a:rPr sz="1100" spc="40" dirty="0">
                <a:latin typeface="PMingLiU"/>
                <a:cs typeface="PMingLiU"/>
              </a:rPr>
              <a:t>value </a:t>
            </a:r>
            <a:r>
              <a:rPr sz="1100" spc="55" dirty="0">
                <a:latin typeface="PMingLiU"/>
                <a:cs typeface="PMingLiU"/>
              </a:rPr>
              <a:t>indicates  </a:t>
            </a:r>
            <a:r>
              <a:rPr sz="1100" spc="85" dirty="0">
                <a:latin typeface="PMingLiU"/>
                <a:cs typeface="PMingLiU"/>
              </a:rPr>
              <a:t>a </a:t>
            </a:r>
            <a:r>
              <a:rPr sz="1100" spc="55" dirty="0">
                <a:latin typeface="PMingLiU"/>
                <a:cs typeface="PMingLiU"/>
              </a:rPr>
              <a:t>model </a:t>
            </a:r>
            <a:r>
              <a:rPr sz="1100" spc="70" dirty="0">
                <a:latin typeface="PMingLiU"/>
                <a:cs typeface="PMingLiU"/>
              </a:rPr>
              <a:t>with </a:t>
            </a:r>
            <a:r>
              <a:rPr sz="1100" spc="85" dirty="0">
                <a:latin typeface="PMingLiU"/>
                <a:cs typeface="PMingLiU"/>
              </a:rPr>
              <a:t>a </a:t>
            </a:r>
            <a:r>
              <a:rPr sz="1100" spc="15" dirty="0">
                <a:latin typeface="PMingLiU"/>
                <a:cs typeface="PMingLiU"/>
              </a:rPr>
              <a:t>low </a:t>
            </a:r>
            <a:r>
              <a:rPr sz="1100" spc="80" dirty="0">
                <a:latin typeface="PMingLiU"/>
                <a:cs typeface="PMingLiU"/>
              </a:rPr>
              <a:t>test </a:t>
            </a:r>
            <a:r>
              <a:rPr sz="1100" spc="55" dirty="0">
                <a:latin typeface="PMingLiU"/>
                <a:cs typeface="PMingLiU"/>
              </a:rPr>
              <a:t>error, </a:t>
            </a:r>
            <a:r>
              <a:rPr sz="1100" spc="85" dirty="0">
                <a:latin typeface="PMingLiU"/>
                <a:cs typeface="PMingLiU"/>
              </a:rPr>
              <a:t>a </a:t>
            </a:r>
            <a:r>
              <a:rPr sz="1100" i="1" spc="5" dirty="0">
                <a:solidFill>
                  <a:srgbClr val="009900"/>
                </a:solidFill>
                <a:latin typeface="Palatino Linotype"/>
                <a:cs typeface="Palatino Linotype"/>
              </a:rPr>
              <a:t>large </a:t>
            </a:r>
            <a:r>
              <a:rPr sz="1100" spc="40" dirty="0">
                <a:latin typeface="PMingLiU"/>
                <a:cs typeface="PMingLiU"/>
              </a:rPr>
              <a:t>value </a:t>
            </a:r>
            <a:r>
              <a:rPr sz="1100" spc="5" dirty="0">
                <a:latin typeface="PMingLiU"/>
                <a:cs typeface="PMingLiU"/>
              </a:rPr>
              <a:t>of </a:t>
            </a:r>
            <a:r>
              <a:rPr sz="1100" spc="70" dirty="0">
                <a:latin typeface="PMingLiU"/>
                <a:cs typeface="PMingLiU"/>
              </a:rPr>
              <a:t>adjusted </a:t>
            </a:r>
            <a:r>
              <a:rPr sz="1100" i="1" spc="100" dirty="0">
                <a:latin typeface="Times New Roman"/>
                <a:cs typeface="Times New Roman"/>
              </a:rPr>
              <a:t>R</a:t>
            </a:r>
            <a:r>
              <a:rPr sz="1200" spc="150" baseline="27777" dirty="0">
                <a:latin typeface="PMingLiU"/>
                <a:cs typeface="PMingLiU"/>
              </a:rPr>
              <a:t>2 </a:t>
            </a:r>
            <a:r>
              <a:rPr sz="800" spc="100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</a:rPr>
              <a:t>indicates </a:t>
            </a:r>
            <a:r>
              <a:rPr sz="1100" spc="85" dirty="0">
                <a:latin typeface="PMingLiU"/>
                <a:cs typeface="PMingLiU"/>
              </a:rPr>
              <a:t>a </a:t>
            </a:r>
            <a:r>
              <a:rPr sz="1100" spc="55" dirty="0">
                <a:latin typeface="PMingLiU"/>
                <a:cs typeface="PMingLiU"/>
              </a:rPr>
              <a:t>model </a:t>
            </a:r>
            <a:r>
              <a:rPr sz="1100" spc="70" dirty="0">
                <a:latin typeface="PMingLiU"/>
                <a:cs typeface="PMingLiU"/>
              </a:rPr>
              <a:t>with </a:t>
            </a:r>
            <a:r>
              <a:rPr sz="1100" spc="85" dirty="0">
                <a:latin typeface="PMingLiU"/>
                <a:cs typeface="PMingLiU"/>
              </a:rPr>
              <a:t>a </a:t>
            </a:r>
            <a:r>
              <a:rPr sz="1100" spc="45" dirty="0">
                <a:latin typeface="PMingLiU"/>
                <a:cs typeface="PMingLiU"/>
              </a:rPr>
              <a:t>small </a:t>
            </a:r>
            <a:r>
              <a:rPr sz="1100" spc="80" dirty="0">
                <a:latin typeface="PMingLiU"/>
                <a:cs typeface="PMingLiU"/>
              </a:rPr>
              <a:t>test</a:t>
            </a:r>
            <a:r>
              <a:rPr sz="1100" spc="125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</a:rPr>
              <a:t>error.</a:t>
            </a:r>
            <a:endParaRPr sz="1100">
              <a:latin typeface="PMingLiU"/>
              <a:cs typeface="PMingLiU"/>
            </a:endParaRPr>
          </a:p>
          <a:p>
            <a:pPr marL="195580" indent="-132715">
              <a:lnSpc>
                <a:spcPct val="100000"/>
              </a:lnSpc>
              <a:spcBef>
                <a:spcPts val="13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50" dirty="0">
                <a:latin typeface="PMingLiU"/>
                <a:cs typeface="PMingLiU"/>
              </a:rPr>
              <a:t>Maximizing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70" dirty="0">
                <a:latin typeface="PMingLiU"/>
                <a:cs typeface="PMingLiU"/>
              </a:rPr>
              <a:t>adjusted </a:t>
            </a:r>
            <a:r>
              <a:rPr sz="1100" i="1" spc="100" dirty="0">
                <a:latin typeface="Times New Roman"/>
                <a:cs typeface="Times New Roman"/>
              </a:rPr>
              <a:t>R</a:t>
            </a:r>
            <a:r>
              <a:rPr sz="1200" spc="150" baseline="27777" dirty="0">
                <a:latin typeface="PMingLiU"/>
                <a:cs typeface="PMingLiU"/>
              </a:rPr>
              <a:t>2 </a:t>
            </a:r>
            <a:r>
              <a:rPr sz="1100" spc="20" dirty="0">
                <a:latin typeface="PMingLiU"/>
                <a:cs typeface="PMingLiU"/>
              </a:rPr>
              <a:t>is </a:t>
            </a:r>
            <a:r>
              <a:rPr sz="1100" spc="50" dirty="0">
                <a:latin typeface="PMingLiU"/>
                <a:cs typeface="PMingLiU"/>
              </a:rPr>
              <a:t>equivalent </a:t>
            </a:r>
            <a:r>
              <a:rPr sz="1100" spc="80" dirty="0">
                <a:latin typeface="PMingLiU"/>
                <a:cs typeface="PMingLiU"/>
              </a:rPr>
              <a:t>to</a:t>
            </a:r>
            <a:r>
              <a:rPr sz="1100" spc="-40" dirty="0">
                <a:latin typeface="PMingLiU"/>
                <a:cs typeface="PMingLiU"/>
              </a:rPr>
              <a:t> </a:t>
            </a:r>
            <a:r>
              <a:rPr sz="1100" spc="50" dirty="0">
                <a:latin typeface="PMingLiU"/>
                <a:cs typeface="PMingLiU"/>
              </a:rPr>
              <a:t>minimizing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572" y="2268561"/>
            <a:ext cx="367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65" dirty="0">
                <a:latin typeface="Arial"/>
                <a:cs typeface="Arial"/>
              </a:rPr>
              <a:t>n</a:t>
            </a:r>
            <a:r>
              <a:rPr sz="800" i="1" spc="190" dirty="0">
                <a:latin typeface="Arial"/>
                <a:cs typeface="Arial"/>
              </a:rPr>
              <a:t>−</a:t>
            </a:r>
            <a:r>
              <a:rPr sz="800" i="1" spc="-10" dirty="0">
                <a:latin typeface="Arial"/>
                <a:cs typeface="Arial"/>
              </a:rPr>
              <a:t>d</a:t>
            </a:r>
            <a:r>
              <a:rPr sz="800" i="1" spc="190" dirty="0">
                <a:latin typeface="Arial"/>
                <a:cs typeface="Arial"/>
              </a:rPr>
              <a:t>−</a:t>
            </a:r>
            <a:r>
              <a:rPr sz="800" spc="45" dirty="0">
                <a:latin typeface="PMingLiU"/>
                <a:cs typeface="PMingLiU"/>
              </a:rPr>
              <a:t>1</a:t>
            </a:r>
            <a:endParaRPr sz="80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172" y="2183458"/>
            <a:ext cx="331025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u="sng" spc="-7" baseline="31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u="sng" spc="-60" baseline="31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112" baseline="31250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RSS</a:t>
            </a:r>
            <a:r>
              <a:rPr lang="en-GB" sz="1200" u="sng" spc="112" baseline="31250" dirty="0">
                <a:latin typeface="PMingLiU"/>
                <a:cs typeface="PMingLiU"/>
              </a:rPr>
              <a:t> </a:t>
            </a:r>
            <a:r>
              <a:rPr lang="en-GB" sz="1100" u="sng" spc="40" baseline="31250" dirty="0">
                <a:latin typeface="PMingLiU"/>
                <a:cs typeface="PMingLiU"/>
              </a:rPr>
              <a:t> </a:t>
            </a:r>
            <a:r>
              <a:rPr lang="en-US" sz="1100" spc="40" baseline="31250" dirty="0">
                <a:latin typeface="PMingLiU"/>
                <a:cs typeface="PMingLiU"/>
              </a:rPr>
              <a:t> </a:t>
            </a:r>
            <a:r>
              <a:rPr sz="1100" spc="40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</a:rPr>
              <a:t>While RSS </a:t>
            </a:r>
            <a:r>
              <a:rPr sz="1100" spc="40" dirty="0">
                <a:latin typeface="PMingLiU"/>
                <a:cs typeface="PMingLiU"/>
              </a:rPr>
              <a:t>always </a:t>
            </a:r>
            <a:r>
              <a:rPr sz="1100" spc="45" dirty="0">
                <a:latin typeface="PMingLiU"/>
                <a:cs typeface="PMingLiU"/>
              </a:rPr>
              <a:t>decreases </a:t>
            </a:r>
            <a:r>
              <a:rPr sz="1100" spc="55" dirty="0">
                <a:latin typeface="PMingLiU"/>
                <a:cs typeface="PMingLiU"/>
              </a:rPr>
              <a:t>as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70" dirty="0">
                <a:latin typeface="PMingLiU"/>
                <a:cs typeface="PMingLiU"/>
              </a:rPr>
              <a:t>number</a:t>
            </a:r>
            <a:r>
              <a:rPr sz="1100" spc="-150" dirty="0">
                <a:latin typeface="PMingLiU"/>
                <a:cs typeface="PMingLiU"/>
              </a:rPr>
              <a:t> </a:t>
            </a:r>
            <a:r>
              <a:rPr sz="1100" spc="5" dirty="0">
                <a:latin typeface="PMingLiU"/>
                <a:cs typeface="PMingLiU"/>
              </a:rPr>
              <a:t>of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3873" y="2360916"/>
            <a:ext cx="367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8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7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RSS</a:t>
            </a:r>
            <a:r>
              <a:rPr sz="800" u="sng" spc="-65" dirty="0">
                <a:uFill>
                  <a:solidFill>
                    <a:srgbClr val="000000"/>
                  </a:solidFill>
                </a:uFill>
                <a:latin typeface="PMingLiU"/>
                <a:cs typeface="PMingLiU"/>
              </a:rPr>
              <a:t> </a:t>
            </a:r>
            <a:endParaRPr sz="800">
              <a:latin typeface="PMingLiU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995" y="2378149"/>
            <a:ext cx="3447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PMingLiU"/>
                <a:cs typeface="PMingLiU"/>
              </a:rPr>
              <a:t>variables </a:t>
            </a:r>
            <a:r>
              <a:rPr sz="1100" spc="50" dirty="0">
                <a:latin typeface="PMingLiU"/>
                <a:cs typeface="PMingLiU"/>
              </a:rPr>
              <a:t>in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55" dirty="0">
                <a:latin typeface="PMingLiU"/>
                <a:cs typeface="PMingLiU"/>
              </a:rPr>
              <a:t>model </a:t>
            </a:r>
            <a:r>
              <a:rPr sz="1100" spc="40" dirty="0">
                <a:latin typeface="PMingLiU"/>
                <a:cs typeface="PMingLiU"/>
              </a:rPr>
              <a:t>increases, </a:t>
            </a:r>
            <a:r>
              <a:rPr sz="1200" i="1" spc="142" baseline="-27777" dirty="0">
                <a:latin typeface="Arial"/>
                <a:cs typeface="Arial"/>
              </a:rPr>
              <a:t>n−d−</a:t>
            </a:r>
            <a:r>
              <a:rPr sz="1200" spc="142" baseline="-27777" dirty="0">
                <a:latin typeface="PMingLiU"/>
                <a:cs typeface="PMingLiU"/>
              </a:rPr>
              <a:t>1 </a:t>
            </a:r>
            <a:r>
              <a:rPr sz="1100" spc="70" dirty="0">
                <a:latin typeface="PMingLiU"/>
                <a:cs typeface="PMingLiU"/>
              </a:rPr>
              <a:t>may </a:t>
            </a:r>
            <a:r>
              <a:rPr sz="1100" spc="45" dirty="0">
                <a:latin typeface="PMingLiU"/>
                <a:cs typeface="PMingLiU"/>
              </a:rPr>
              <a:t>increase</a:t>
            </a:r>
            <a:r>
              <a:rPr sz="1100" spc="-114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</a:rPr>
              <a:t>or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058" y="2531526"/>
            <a:ext cx="3622675" cy="7397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235"/>
              </a:spcBef>
            </a:pPr>
            <a:r>
              <a:rPr sz="1100" spc="45" dirty="0">
                <a:latin typeface="PMingLiU"/>
                <a:cs typeface="PMingLiU"/>
              </a:rPr>
              <a:t>decrease, </a:t>
            </a:r>
            <a:r>
              <a:rPr sz="1100" spc="65" dirty="0">
                <a:latin typeface="PMingLiU"/>
                <a:cs typeface="PMingLiU"/>
              </a:rPr>
              <a:t>due </a:t>
            </a:r>
            <a:r>
              <a:rPr sz="1100" spc="80" dirty="0">
                <a:latin typeface="PMingLiU"/>
                <a:cs typeface="PMingLiU"/>
              </a:rPr>
              <a:t>to the </a:t>
            </a:r>
            <a:r>
              <a:rPr sz="1100" spc="45" dirty="0">
                <a:latin typeface="PMingLiU"/>
                <a:cs typeface="PMingLiU"/>
              </a:rPr>
              <a:t>presence </a:t>
            </a:r>
            <a:r>
              <a:rPr sz="1100" spc="5" dirty="0">
                <a:latin typeface="PMingLiU"/>
                <a:cs typeface="PMingLiU"/>
              </a:rPr>
              <a:t>of </a:t>
            </a:r>
            <a:r>
              <a:rPr sz="1100" i="1" spc="15" dirty="0">
                <a:latin typeface="Times New Roman"/>
                <a:cs typeface="Times New Roman"/>
              </a:rPr>
              <a:t>d </a:t>
            </a:r>
            <a:r>
              <a:rPr sz="1100" spc="50" dirty="0">
                <a:latin typeface="PMingLiU"/>
                <a:cs typeface="PMingLiU"/>
              </a:rPr>
              <a:t>in </a:t>
            </a:r>
            <a:r>
              <a:rPr sz="1100" spc="80" dirty="0">
                <a:latin typeface="PMingLiU"/>
                <a:cs typeface="PMingLiU"/>
              </a:rPr>
              <a:t>the</a:t>
            </a:r>
            <a:r>
              <a:rPr sz="1100" spc="320" dirty="0">
                <a:latin typeface="PMingLiU"/>
                <a:cs typeface="PMingLiU"/>
              </a:rPr>
              <a:t> </a:t>
            </a:r>
            <a:r>
              <a:rPr sz="1100" spc="65" dirty="0">
                <a:latin typeface="PMingLiU"/>
                <a:cs typeface="PMingLiU"/>
              </a:rPr>
              <a:t>denominator.</a:t>
            </a:r>
            <a:endParaRPr sz="1100" dirty="0">
              <a:latin typeface="PMingLiU"/>
              <a:cs typeface="PMingLiU"/>
            </a:endParaRPr>
          </a:p>
          <a:p>
            <a:pPr marL="195580" marR="55880" indent="-132715">
              <a:lnSpc>
                <a:spcPct val="102600"/>
              </a:lnSpc>
              <a:spcBef>
                <a:spcPts val="10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40" dirty="0">
                <a:latin typeface="PMingLiU"/>
                <a:cs typeface="PMingLiU"/>
              </a:rPr>
              <a:t>Unlike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i="1" spc="100" dirty="0">
                <a:latin typeface="Times New Roman"/>
                <a:cs typeface="Times New Roman"/>
              </a:rPr>
              <a:t>R</a:t>
            </a:r>
            <a:r>
              <a:rPr sz="1200" spc="150" baseline="27777" dirty="0">
                <a:latin typeface="PMingLiU"/>
                <a:cs typeface="PMingLiU"/>
              </a:rPr>
              <a:t>2 </a:t>
            </a:r>
            <a:r>
              <a:rPr sz="1100" spc="65" dirty="0">
                <a:latin typeface="PMingLiU"/>
                <a:cs typeface="PMingLiU"/>
              </a:rPr>
              <a:t>statistic,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70" dirty="0">
                <a:latin typeface="PMingLiU"/>
                <a:cs typeface="PMingLiU"/>
              </a:rPr>
              <a:t>adjusted </a:t>
            </a:r>
            <a:r>
              <a:rPr sz="1100" i="1" spc="100" dirty="0">
                <a:latin typeface="Times New Roman"/>
                <a:cs typeface="Times New Roman"/>
              </a:rPr>
              <a:t>R</a:t>
            </a:r>
            <a:r>
              <a:rPr sz="1200" spc="150" baseline="27777" dirty="0">
                <a:latin typeface="PMingLiU"/>
                <a:cs typeface="PMingLiU"/>
              </a:rPr>
              <a:t>2 </a:t>
            </a:r>
            <a:r>
              <a:rPr sz="1100" spc="65" dirty="0">
                <a:latin typeface="PMingLiU"/>
                <a:cs typeface="PMingLiU"/>
              </a:rPr>
              <a:t>statistic </a:t>
            </a:r>
            <a:r>
              <a:rPr sz="1100" i="1" dirty="0">
                <a:solidFill>
                  <a:srgbClr val="009900"/>
                </a:solidFill>
                <a:latin typeface="Palatino Linotype"/>
                <a:cs typeface="Palatino Linotype"/>
              </a:rPr>
              <a:t>pays </a:t>
            </a:r>
            <a:r>
              <a:rPr sz="1100" i="1" spc="65" dirty="0">
                <a:solidFill>
                  <a:srgbClr val="009900"/>
                </a:solidFill>
                <a:latin typeface="Palatino Linotype"/>
                <a:cs typeface="Palatino Linotype"/>
              </a:rPr>
              <a:t>a  </a:t>
            </a:r>
            <a:r>
              <a:rPr sz="1100" i="1" spc="25" dirty="0">
                <a:solidFill>
                  <a:srgbClr val="009900"/>
                </a:solidFill>
                <a:latin typeface="Palatino Linotype"/>
                <a:cs typeface="Palatino Linotype"/>
              </a:rPr>
              <a:t>price </a:t>
            </a:r>
            <a:r>
              <a:rPr sz="1100" spc="30" dirty="0">
                <a:latin typeface="PMingLiU"/>
                <a:cs typeface="PMingLiU"/>
              </a:rPr>
              <a:t>for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40" dirty="0">
                <a:latin typeface="PMingLiU"/>
                <a:cs typeface="PMingLiU"/>
              </a:rPr>
              <a:t>inclusion </a:t>
            </a:r>
            <a:r>
              <a:rPr sz="1100" spc="5" dirty="0">
                <a:latin typeface="PMingLiU"/>
                <a:cs typeface="PMingLiU"/>
              </a:rPr>
              <a:t>of </a:t>
            </a:r>
            <a:r>
              <a:rPr sz="1100" spc="55" dirty="0">
                <a:latin typeface="PMingLiU"/>
                <a:cs typeface="PMingLiU"/>
              </a:rPr>
              <a:t>unnecessary </a:t>
            </a:r>
            <a:r>
              <a:rPr sz="1100" spc="45" dirty="0">
                <a:latin typeface="PMingLiU"/>
                <a:cs typeface="PMingLiU"/>
              </a:rPr>
              <a:t>variables </a:t>
            </a:r>
            <a:r>
              <a:rPr sz="1100" spc="50" dirty="0">
                <a:latin typeface="PMingLiU"/>
                <a:cs typeface="PMingLiU"/>
              </a:rPr>
              <a:t>in </a:t>
            </a:r>
            <a:r>
              <a:rPr sz="1100" spc="80" dirty="0">
                <a:latin typeface="PMingLiU"/>
                <a:cs typeface="PMingLiU"/>
              </a:rPr>
              <a:t>the  </a:t>
            </a:r>
            <a:r>
              <a:rPr sz="1100" spc="55" dirty="0">
                <a:latin typeface="PMingLiU"/>
                <a:cs typeface="PMingLiU"/>
              </a:rPr>
              <a:t>model. </a:t>
            </a:r>
            <a:r>
              <a:rPr lang="en-US" sz="1100" spc="25" dirty="0">
                <a:latin typeface="PMingLiU"/>
                <a:cs typeface="PMingLiU"/>
              </a:rPr>
              <a:t>(s</a:t>
            </a:r>
            <a:r>
              <a:rPr sz="1100" spc="25" dirty="0">
                <a:latin typeface="PMingLiU"/>
                <a:cs typeface="PMingLiU"/>
              </a:rPr>
              <a:t>ee </a:t>
            </a:r>
            <a:r>
              <a:rPr sz="1100" spc="60" dirty="0">
                <a:latin typeface="PMingLiU"/>
                <a:cs typeface="PMingLiU"/>
              </a:rPr>
              <a:t>Figure </a:t>
            </a:r>
            <a:r>
              <a:rPr sz="1100" spc="55" dirty="0">
                <a:latin typeface="PMingLiU"/>
                <a:cs typeface="PMingLiU"/>
              </a:rPr>
              <a:t>on </a:t>
            </a:r>
            <a:r>
              <a:rPr lang="en-US" sz="1100" spc="30" dirty="0">
                <a:latin typeface="PMingLiU"/>
                <a:cs typeface="PMingLiU"/>
              </a:rPr>
              <a:t>previous slide)</a:t>
            </a:r>
            <a:endParaRPr sz="1100" dirty="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87" y="53975"/>
            <a:ext cx="25241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Validation </a:t>
            </a:r>
            <a:r>
              <a:rPr spc="-30" dirty="0">
                <a:latin typeface="+mn-lt"/>
              </a:rPr>
              <a:t>and</a:t>
            </a:r>
            <a:r>
              <a:rPr spc="-45" dirty="0">
                <a:latin typeface="+mn-lt"/>
              </a:rPr>
              <a:t> </a:t>
            </a:r>
            <a:r>
              <a:rPr spc="-20" dirty="0">
                <a:latin typeface="+mn-lt"/>
              </a:rPr>
              <a:t>Cross-Validation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232542" cy="2731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9079" marR="24701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59715" algn="l"/>
              </a:tabLst>
            </a:pPr>
            <a:r>
              <a:rPr sz="1100" spc="70" dirty="0">
                <a:cs typeface="PMingLiU"/>
              </a:rPr>
              <a:t>Each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procedures </a:t>
            </a:r>
            <a:r>
              <a:rPr sz="1100" spc="75" dirty="0">
                <a:cs typeface="PMingLiU"/>
              </a:rPr>
              <a:t>returns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sequence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models </a:t>
            </a:r>
            <a:r>
              <a:rPr sz="1100" i="1" spc="215" dirty="0">
                <a:cs typeface="Arial"/>
              </a:rPr>
              <a:t>M</a:t>
            </a:r>
            <a:r>
              <a:rPr sz="1200" i="1" spc="322" baseline="-13888" dirty="0">
                <a:cs typeface="Arial"/>
              </a:rPr>
              <a:t>k </a:t>
            </a:r>
            <a:r>
              <a:rPr sz="800" i="1" spc="215" dirty="0">
                <a:cs typeface="Arial"/>
              </a:rPr>
              <a:t> </a:t>
            </a:r>
            <a:r>
              <a:rPr sz="1100" spc="55" dirty="0">
                <a:cs typeface="PMingLiU"/>
              </a:rPr>
              <a:t>indexed by model </a:t>
            </a:r>
            <a:r>
              <a:rPr sz="1100" spc="20" dirty="0">
                <a:cs typeface="PMingLiU"/>
              </a:rPr>
              <a:t>size </a:t>
            </a:r>
            <a:r>
              <a:rPr sz="1100" i="1" spc="75" dirty="0">
                <a:cs typeface="Times New Roman"/>
              </a:rPr>
              <a:t>k </a:t>
            </a:r>
            <a:r>
              <a:rPr sz="1100" spc="260" dirty="0">
                <a:cs typeface="PMingLiU"/>
              </a:rPr>
              <a:t>= </a:t>
            </a:r>
            <a:r>
              <a:rPr sz="1100" spc="25" dirty="0">
                <a:cs typeface="PMingLiU"/>
              </a:rPr>
              <a:t>0</a:t>
            </a:r>
            <a:r>
              <a:rPr sz="1100" i="1" spc="25" dirty="0">
                <a:cs typeface="Times New Roman"/>
              </a:rPr>
              <a:t>, </a:t>
            </a:r>
            <a:r>
              <a:rPr sz="1100" spc="25" dirty="0">
                <a:cs typeface="PMingLiU"/>
              </a:rPr>
              <a:t>1</a:t>
            </a:r>
            <a:r>
              <a:rPr sz="1100" i="1" spc="25" dirty="0">
                <a:cs typeface="Times New Roman"/>
              </a:rPr>
              <a:t>, </a:t>
            </a:r>
            <a:r>
              <a:rPr sz="1100" spc="25" dirty="0">
                <a:cs typeface="PMingLiU"/>
              </a:rPr>
              <a:t>2</a:t>
            </a:r>
            <a:r>
              <a:rPr sz="1100" i="1" spc="25" dirty="0">
                <a:cs typeface="Times New Roman"/>
              </a:rPr>
              <a:t>, . . </a:t>
            </a:r>
            <a:r>
              <a:rPr sz="1100" i="1" spc="35" dirty="0">
                <a:cs typeface="Times New Roman"/>
              </a:rPr>
              <a:t>.</a:t>
            </a:r>
            <a:r>
              <a:rPr sz="1100" spc="35" dirty="0">
                <a:cs typeface="PMingLiU"/>
              </a:rPr>
              <a:t>. </a:t>
            </a:r>
            <a:r>
              <a:rPr sz="1100" spc="90" dirty="0">
                <a:cs typeface="PMingLiU"/>
              </a:rPr>
              <a:t>Our </a:t>
            </a:r>
            <a:r>
              <a:rPr sz="1100" spc="50" dirty="0">
                <a:cs typeface="PMingLiU"/>
              </a:rPr>
              <a:t>job </a:t>
            </a:r>
            <a:r>
              <a:rPr sz="1100" spc="55" dirty="0">
                <a:cs typeface="PMingLiU"/>
              </a:rPr>
              <a:t>here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to  </a:t>
            </a:r>
            <a:r>
              <a:rPr sz="1100" spc="40" dirty="0">
                <a:cs typeface="PMingLiU"/>
              </a:rPr>
              <a:t>select </a:t>
            </a:r>
            <a:r>
              <a:rPr sz="1100" i="1" spc="-85" dirty="0">
                <a:cs typeface="Times New Roman"/>
              </a:rPr>
              <a:t>k</a:t>
            </a:r>
            <a:r>
              <a:rPr sz="1650" spc="-127" baseline="15151" dirty="0">
                <a:cs typeface="PMingLiU"/>
              </a:rPr>
              <a:t>ˆ</a:t>
            </a:r>
            <a:r>
              <a:rPr sz="1100" spc="-85" dirty="0">
                <a:cs typeface="PMingLiU"/>
              </a:rPr>
              <a:t>. </a:t>
            </a:r>
            <a:r>
              <a:rPr sz="1100" spc="60" dirty="0">
                <a:cs typeface="PMingLiU"/>
              </a:rPr>
              <a:t>Once </a:t>
            </a:r>
            <a:r>
              <a:rPr sz="1100" spc="45" dirty="0">
                <a:cs typeface="PMingLiU"/>
              </a:rPr>
              <a:t>selected, </a:t>
            </a:r>
            <a:r>
              <a:rPr sz="1100" spc="15" dirty="0">
                <a:cs typeface="PMingLiU"/>
              </a:rPr>
              <a:t>we </a:t>
            </a:r>
            <a:r>
              <a:rPr sz="1100" spc="20" dirty="0">
                <a:cs typeface="PMingLiU"/>
              </a:rPr>
              <a:t>will </a:t>
            </a:r>
            <a:r>
              <a:rPr sz="1100" spc="80" dirty="0">
                <a:cs typeface="PMingLiU"/>
              </a:rPr>
              <a:t>return </a:t>
            </a:r>
            <a:r>
              <a:rPr sz="1100" spc="55" dirty="0">
                <a:cs typeface="PMingLiU"/>
              </a:rPr>
              <a:t>model</a:t>
            </a:r>
            <a:r>
              <a:rPr sz="1100" spc="145" dirty="0">
                <a:cs typeface="PMingLiU"/>
              </a:rPr>
              <a:t> </a:t>
            </a:r>
            <a:r>
              <a:rPr sz="1100" i="1" spc="45" dirty="0">
                <a:cs typeface="Arial"/>
              </a:rPr>
              <a:t>M</a:t>
            </a:r>
            <a:r>
              <a:rPr sz="1200" i="1" spc="67" baseline="-27777" dirty="0">
                <a:cs typeface="Arial"/>
              </a:rPr>
              <a:t>k</a:t>
            </a:r>
            <a:r>
              <a:rPr sz="1200" spc="67" baseline="-13888" dirty="0">
                <a:cs typeface="PMingLiU"/>
              </a:rPr>
              <a:t>ˆ</a:t>
            </a:r>
            <a:endParaRPr sz="1200" baseline="-13888">
              <a:cs typeface="PMingLiU"/>
            </a:endParaRPr>
          </a:p>
          <a:p>
            <a:pPr marL="259079" marR="119380" indent="-132715">
              <a:lnSpc>
                <a:spcPct val="102600"/>
              </a:lnSpc>
              <a:spcBef>
                <a:spcPts val="28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597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70" dirty="0">
                <a:cs typeface="PMingLiU"/>
              </a:rPr>
              <a:t>compute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validation </a:t>
            </a:r>
            <a:r>
              <a:rPr sz="1100" spc="60" dirty="0">
                <a:cs typeface="PMingLiU"/>
              </a:rPr>
              <a:t>set </a:t>
            </a:r>
            <a:r>
              <a:rPr sz="1100" spc="55" dirty="0">
                <a:cs typeface="PMingLiU"/>
              </a:rPr>
              <a:t>error or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cross-validation  </a:t>
            </a:r>
            <a:r>
              <a:rPr sz="1100" spc="55" dirty="0">
                <a:cs typeface="PMingLiU"/>
              </a:rPr>
              <a:t>error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each </a:t>
            </a:r>
            <a:r>
              <a:rPr sz="1100" spc="55" dirty="0">
                <a:cs typeface="PMingLiU"/>
              </a:rPr>
              <a:t>model </a:t>
            </a:r>
            <a:r>
              <a:rPr sz="1100" i="1" spc="215" dirty="0">
                <a:cs typeface="Arial"/>
              </a:rPr>
              <a:t>M</a:t>
            </a:r>
            <a:r>
              <a:rPr sz="1200" i="1" spc="322" baseline="-13888" dirty="0">
                <a:cs typeface="Arial"/>
              </a:rPr>
              <a:t>k </a:t>
            </a:r>
            <a:r>
              <a:rPr sz="1100" spc="70" dirty="0">
                <a:cs typeface="PMingLiU"/>
              </a:rPr>
              <a:t>under </a:t>
            </a:r>
            <a:r>
              <a:rPr sz="1100" spc="55" dirty="0">
                <a:cs typeface="PMingLiU"/>
              </a:rPr>
              <a:t>consideration,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then  </a:t>
            </a:r>
            <a:r>
              <a:rPr sz="1100" spc="40" dirty="0">
                <a:cs typeface="PMingLiU"/>
              </a:rPr>
              <a:t>select </a:t>
            </a:r>
            <a:r>
              <a:rPr sz="1100" spc="80" dirty="0">
                <a:cs typeface="PMingLiU"/>
              </a:rPr>
              <a:t>the </a:t>
            </a:r>
            <a:r>
              <a:rPr sz="1100" i="1" spc="75" dirty="0">
                <a:cs typeface="Times New Roman"/>
              </a:rPr>
              <a:t>k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which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resulting </a:t>
            </a:r>
            <a:r>
              <a:rPr sz="1100" spc="70" dirty="0">
                <a:cs typeface="PMingLiU"/>
              </a:rPr>
              <a:t>estimated </a:t>
            </a:r>
            <a:r>
              <a:rPr sz="1100" spc="80" dirty="0">
                <a:cs typeface="PMingLiU"/>
              </a:rPr>
              <a:t>test </a:t>
            </a:r>
            <a:r>
              <a:rPr sz="1100" spc="55" dirty="0">
                <a:cs typeface="PMingLiU"/>
              </a:rPr>
              <a:t>error </a:t>
            </a:r>
            <a:r>
              <a:rPr sz="1100" spc="20" dirty="0">
                <a:cs typeface="PMingLiU"/>
              </a:rPr>
              <a:t>is  </a:t>
            </a:r>
            <a:r>
              <a:rPr sz="1100" spc="50" dirty="0">
                <a:cs typeface="PMingLiU"/>
              </a:rPr>
              <a:t>smallest.</a:t>
            </a:r>
            <a:endParaRPr sz="1100">
              <a:cs typeface="PMingLiU"/>
            </a:endParaRPr>
          </a:p>
          <a:p>
            <a:pPr marL="259079" marR="115570" indent="-132715">
              <a:lnSpc>
                <a:spcPct val="102600"/>
              </a:lnSpc>
              <a:spcBef>
                <a:spcPts val="29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5971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60" dirty="0">
                <a:cs typeface="PMingLiU"/>
              </a:rPr>
              <a:t>procedure </a:t>
            </a:r>
            <a:r>
              <a:rPr sz="1100" spc="65" dirty="0">
                <a:cs typeface="PMingLiU"/>
              </a:rPr>
              <a:t>has </a:t>
            </a:r>
            <a:r>
              <a:rPr sz="1100" spc="85" dirty="0">
                <a:cs typeface="PMingLiU"/>
              </a:rPr>
              <a:t>an </a:t>
            </a:r>
            <a:r>
              <a:rPr sz="1100" spc="65" dirty="0">
                <a:cs typeface="PMingLiU"/>
              </a:rPr>
              <a:t>advantage </a:t>
            </a:r>
            <a:r>
              <a:rPr sz="1100" spc="50" dirty="0">
                <a:cs typeface="PMingLiU"/>
              </a:rPr>
              <a:t>relative </a:t>
            </a:r>
            <a:r>
              <a:rPr sz="1100" spc="8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AIC, BIC, </a:t>
            </a:r>
            <a:r>
              <a:rPr sz="1100" i="1" spc="35" dirty="0">
                <a:cs typeface="Times New Roman"/>
              </a:rPr>
              <a:t>C</a:t>
            </a:r>
            <a:r>
              <a:rPr sz="1200" i="1" spc="52" baseline="-10416" dirty="0">
                <a:cs typeface="Arial"/>
              </a:rPr>
              <a:t>p</a:t>
            </a:r>
            <a:r>
              <a:rPr sz="1100" spc="35" dirty="0">
                <a:cs typeface="PMingLiU"/>
              </a:rPr>
              <a:t>,  </a:t>
            </a:r>
            <a:r>
              <a:rPr sz="1100" spc="85" dirty="0">
                <a:cs typeface="PMingLiU"/>
              </a:rPr>
              <a:t>and </a:t>
            </a:r>
            <a:r>
              <a:rPr sz="1100" spc="70" dirty="0">
                <a:cs typeface="PMingLiU"/>
              </a:rPr>
              <a:t>adjusted </a:t>
            </a:r>
            <a:r>
              <a:rPr sz="1100" i="1" spc="100" dirty="0">
                <a:cs typeface="Times New Roman"/>
              </a:rPr>
              <a:t>R</a:t>
            </a:r>
            <a:r>
              <a:rPr sz="1200" spc="150" baseline="27777" dirty="0">
                <a:cs typeface="PMingLiU"/>
              </a:rPr>
              <a:t>2</a:t>
            </a:r>
            <a:r>
              <a:rPr sz="1100" spc="100" dirty="0">
                <a:cs typeface="PMingLiU"/>
              </a:rPr>
              <a:t>, </a:t>
            </a:r>
            <a:r>
              <a:rPr sz="1100" spc="50" dirty="0">
                <a:cs typeface="PMingLiU"/>
              </a:rPr>
              <a:t>in </a:t>
            </a:r>
            <a:r>
              <a:rPr sz="1100" spc="110" dirty="0">
                <a:cs typeface="PMingLiU"/>
              </a:rPr>
              <a:t>that </a:t>
            </a:r>
            <a:r>
              <a:rPr sz="1100" spc="75" dirty="0">
                <a:cs typeface="PMingLiU"/>
              </a:rPr>
              <a:t>it </a:t>
            </a:r>
            <a:r>
              <a:rPr sz="1100" spc="45" dirty="0">
                <a:cs typeface="PMingLiU"/>
              </a:rPr>
              <a:t>provides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direct </a:t>
            </a:r>
            <a:r>
              <a:rPr sz="1100" spc="65" dirty="0">
                <a:cs typeface="PMingLiU"/>
              </a:rPr>
              <a:t>estimate </a:t>
            </a:r>
            <a:r>
              <a:rPr sz="1100" spc="5" dirty="0">
                <a:cs typeface="PMingLiU"/>
              </a:rPr>
              <a:t>of  </a:t>
            </a:r>
            <a:r>
              <a:rPr sz="1100" spc="80" dirty="0">
                <a:cs typeface="PMingLiU"/>
              </a:rPr>
              <a:t>the test </a:t>
            </a:r>
            <a:r>
              <a:rPr sz="1100" spc="55" dirty="0">
                <a:cs typeface="PMingLiU"/>
              </a:rPr>
              <a:t>error, </a:t>
            </a:r>
            <a:r>
              <a:rPr sz="1100" spc="85" dirty="0">
                <a:cs typeface="PMingLiU"/>
              </a:rPr>
              <a:t>and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doesn’t require 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an estimate </a:t>
            </a:r>
            <a:r>
              <a:rPr sz="1100" i="1" spc="45" dirty="0">
                <a:solidFill>
                  <a:srgbClr val="009900"/>
                </a:solidFill>
                <a:cs typeface="Palatino Linotype"/>
              </a:rPr>
              <a:t>of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the 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error 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variance</a:t>
            </a:r>
            <a:r>
              <a:rPr sz="1100" i="1" spc="11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85" dirty="0">
                <a:solidFill>
                  <a:srgbClr val="009900"/>
                </a:solidFill>
                <a:cs typeface="Times New Roman"/>
              </a:rPr>
              <a:t>σ</a:t>
            </a:r>
            <a:r>
              <a:rPr sz="1200" spc="127" baseline="27777" dirty="0">
                <a:solidFill>
                  <a:srgbClr val="009900"/>
                </a:solidFill>
                <a:cs typeface="PMingLiU"/>
              </a:rPr>
              <a:t>2</a:t>
            </a:r>
            <a:r>
              <a:rPr sz="1100" spc="85" dirty="0">
                <a:cs typeface="PMingLiU"/>
              </a:rPr>
              <a:t>.</a:t>
            </a:r>
            <a:endParaRPr sz="1100">
              <a:cs typeface="PMingLiU"/>
            </a:endParaRPr>
          </a:p>
          <a:p>
            <a:pPr marL="259079" marR="155575" indent="-132715">
              <a:lnSpc>
                <a:spcPct val="102600"/>
              </a:lnSpc>
              <a:spcBef>
                <a:spcPts val="28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59715" algn="l"/>
              </a:tabLst>
            </a:pPr>
            <a:r>
              <a:rPr sz="1100" spc="90" dirty="0">
                <a:cs typeface="PMingLiU"/>
              </a:rPr>
              <a:t>It </a:t>
            </a:r>
            <a:r>
              <a:rPr sz="1100" spc="65" dirty="0">
                <a:cs typeface="PMingLiU"/>
              </a:rPr>
              <a:t>can </a:t>
            </a:r>
            <a:r>
              <a:rPr sz="1100" spc="35" dirty="0">
                <a:cs typeface="PMingLiU"/>
              </a:rPr>
              <a:t>also </a:t>
            </a:r>
            <a:r>
              <a:rPr sz="1100" spc="70" dirty="0">
                <a:cs typeface="PMingLiU"/>
              </a:rPr>
              <a:t>be </a:t>
            </a:r>
            <a:r>
              <a:rPr sz="1100" spc="55" dirty="0">
                <a:cs typeface="PMingLiU"/>
              </a:rPr>
              <a:t>used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wider </a:t>
            </a:r>
            <a:r>
              <a:rPr sz="1100" spc="60" dirty="0">
                <a:cs typeface="PMingLiU"/>
              </a:rPr>
              <a:t>range </a:t>
            </a:r>
            <a:r>
              <a:rPr sz="1100" spc="5" dirty="0">
                <a:cs typeface="PMingLiU"/>
              </a:rPr>
              <a:t>of </a:t>
            </a:r>
            <a:r>
              <a:rPr sz="1100" spc="55" dirty="0">
                <a:cs typeface="PMingLiU"/>
              </a:rPr>
              <a:t>model </a:t>
            </a:r>
            <a:r>
              <a:rPr sz="1100" spc="40" dirty="0">
                <a:cs typeface="PMingLiU"/>
              </a:rPr>
              <a:t>selection  </a:t>
            </a:r>
            <a:r>
              <a:rPr sz="1100" spc="60" dirty="0">
                <a:cs typeface="PMingLiU"/>
              </a:rPr>
              <a:t>tasks, </a:t>
            </a:r>
            <a:r>
              <a:rPr sz="1100" spc="40" dirty="0">
                <a:cs typeface="PMingLiU"/>
              </a:rPr>
              <a:t>even </a:t>
            </a:r>
            <a:r>
              <a:rPr sz="1100" spc="50" dirty="0">
                <a:cs typeface="PMingLiU"/>
              </a:rPr>
              <a:t>in </a:t>
            </a:r>
            <a:r>
              <a:rPr sz="1100" spc="35" dirty="0">
                <a:cs typeface="PMingLiU"/>
              </a:rPr>
              <a:t>cases </a:t>
            </a:r>
            <a:r>
              <a:rPr sz="1100" spc="50" dirty="0">
                <a:cs typeface="PMingLiU"/>
              </a:rPr>
              <a:t>where </a:t>
            </a:r>
            <a:r>
              <a:rPr sz="1100" spc="75" dirty="0">
                <a:cs typeface="PMingLiU"/>
              </a:rPr>
              <a:t>it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hard </a:t>
            </a:r>
            <a:r>
              <a:rPr sz="1100" spc="8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pinpoint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model  </a:t>
            </a:r>
            <a:r>
              <a:rPr sz="1100" spc="40" dirty="0">
                <a:cs typeface="PMingLiU"/>
              </a:rPr>
              <a:t>degrees </a:t>
            </a:r>
            <a:r>
              <a:rPr sz="1100" spc="5" dirty="0">
                <a:cs typeface="PMingLiU"/>
              </a:rPr>
              <a:t>of </a:t>
            </a:r>
            <a:r>
              <a:rPr sz="1100" spc="45" dirty="0">
                <a:cs typeface="PMingLiU"/>
              </a:rPr>
              <a:t>freedom </a:t>
            </a:r>
            <a:r>
              <a:rPr sz="1100" spc="40" dirty="0">
                <a:cs typeface="PMingLiU"/>
              </a:rPr>
              <a:t>(e.g.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 </a:t>
            </a:r>
            <a:r>
              <a:rPr sz="1100" spc="55" dirty="0">
                <a:cs typeface="PMingLiU"/>
              </a:rPr>
              <a:t>predictors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 </a:t>
            </a:r>
            <a:r>
              <a:rPr sz="1100" spc="60" dirty="0">
                <a:cs typeface="PMingLiU"/>
              </a:rPr>
              <a:t>model) </a:t>
            </a:r>
            <a:r>
              <a:rPr sz="1100" spc="55" dirty="0">
                <a:cs typeface="PMingLiU"/>
              </a:rPr>
              <a:t>or </a:t>
            </a:r>
            <a:r>
              <a:rPr sz="1100" spc="85" dirty="0">
                <a:cs typeface="PMingLiU"/>
              </a:rPr>
              <a:t>hard </a:t>
            </a:r>
            <a:r>
              <a:rPr sz="1100" spc="8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estimate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error </a:t>
            </a:r>
            <a:r>
              <a:rPr sz="1100" spc="50" dirty="0">
                <a:cs typeface="PMingLiU"/>
              </a:rPr>
              <a:t>variance</a:t>
            </a:r>
            <a:r>
              <a:rPr sz="1100" spc="125" dirty="0">
                <a:cs typeface="PMingLiU"/>
              </a:rPr>
              <a:t> </a:t>
            </a:r>
            <a:r>
              <a:rPr sz="1100" i="1" spc="85" dirty="0">
                <a:cs typeface="Times New Roman"/>
              </a:rPr>
              <a:t>σ</a:t>
            </a:r>
            <a:r>
              <a:rPr sz="1200" spc="127" baseline="27777" dirty="0">
                <a:cs typeface="PMingLiU"/>
              </a:rPr>
              <a:t>2</a:t>
            </a:r>
            <a:r>
              <a:rPr sz="1100" spc="85" dirty="0">
                <a:cs typeface="PMingLiU"/>
              </a:rPr>
              <a:t>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980" y="211465"/>
            <a:ext cx="16256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latin typeface="+mn-lt"/>
              </a:rPr>
              <a:t>Credit data</a:t>
            </a:r>
            <a:r>
              <a:rPr spc="-125" dirty="0">
                <a:latin typeface="+mn-lt"/>
              </a:rPr>
              <a:t> </a:t>
            </a:r>
            <a:r>
              <a:rPr spc="-30" dirty="0">
                <a:latin typeface="+mn-lt"/>
              </a:rPr>
              <a:t>example</a:t>
            </a:r>
          </a:p>
        </p:txBody>
      </p:sp>
      <p:sp>
        <p:nvSpPr>
          <p:cNvPr id="132" name="object 1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F0074CCA-2A6F-447D-A878-A60EE1B8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7" y="790575"/>
            <a:ext cx="4413613" cy="172599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761" y="211465"/>
            <a:ext cx="2065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 </a:t>
            </a:r>
            <a:r>
              <a:rPr spc="-40" dirty="0">
                <a:latin typeface="+mn-lt"/>
              </a:rPr>
              <a:t>of </a:t>
            </a:r>
            <a:r>
              <a:rPr spc="-15" dirty="0">
                <a:latin typeface="+mn-lt"/>
              </a:rPr>
              <a:t>Previous</a:t>
            </a:r>
            <a:r>
              <a:rPr spc="114" dirty="0">
                <a:latin typeface="+mn-lt"/>
              </a:rPr>
              <a:t> </a:t>
            </a:r>
            <a:r>
              <a:rPr spc="-15" dirty="0">
                <a:latin typeface="+mn-lt"/>
              </a:rPr>
              <a:t>Figure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1044575"/>
            <a:ext cx="3768090" cy="14468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validation </a:t>
            </a:r>
            <a:r>
              <a:rPr sz="1100" spc="50" dirty="0">
                <a:cs typeface="PMingLiU"/>
              </a:rPr>
              <a:t>errors </a:t>
            </a:r>
            <a:r>
              <a:rPr sz="1100" spc="35" dirty="0">
                <a:cs typeface="PMingLiU"/>
              </a:rPr>
              <a:t>were </a:t>
            </a:r>
            <a:r>
              <a:rPr sz="1100" spc="55" dirty="0">
                <a:cs typeface="PMingLiU"/>
              </a:rPr>
              <a:t>calculated by </a:t>
            </a:r>
            <a:r>
              <a:rPr sz="1100" spc="65" dirty="0">
                <a:cs typeface="PMingLiU"/>
              </a:rPr>
              <a:t>randomly </a:t>
            </a:r>
            <a:r>
              <a:rPr sz="1100" spc="40" dirty="0">
                <a:cs typeface="PMingLiU"/>
              </a:rPr>
              <a:t>selecting  </a:t>
            </a:r>
            <a:r>
              <a:rPr sz="1100" spc="65" dirty="0">
                <a:cs typeface="PMingLiU"/>
              </a:rPr>
              <a:t>three-quarters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observations </a:t>
            </a:r>
            <a:r>
              <a:rPr sz="1100" spc="55" dirty="0">
                <a:cs typeface="PMingLiU"/>
              </a:rPr>
              <a:t>as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training </a:t>
            </a:r>
            <a:r>
              <a:rPr sz="1100" spc="55" dirty="0">
                <a:cs typeface="PMingLiU"/>
              </a:rPr>
              <a:t>set, </a:t>
            </a:r>
            <a:r>
              <a:rPr sz="1100" spc="85" dirty="0">
                <a:cs typeface="PMingLiU"/>
              </a:rPr>
              <a:t>and 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remainder </a:t>
            </a:r>
            <a:r>
              <a:rPr sz="1100" spc="55" dirty="0">
                <a:cs typeface="PMingLiU"/>
              </a:rPr>
              <a:t>as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validation</a:t>
            </a:r>
            <a:r>
              <a:rPr sz="1100" spc="9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set.</a:t>
            </a:r>
            <a:endParaRPr lang="en-US" sz="1100" spc="55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23114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cross-validation </a:t>
            </a:r>
            <a:r>
              <a:rPr sz="1100" spc="50" dirty="0">
                <a:cs typeface="PMingLiU"/>
              </a:rPr>
              <a:t>errors </a:t>
            </a:r>
            <a:r>
              <a:rPr sz="1100" spc="35" dirty="0">
                <a:cs typeface="PMingLiU"/>
              </a:rPr>
              <a:t>were </a:t>
            </a:r>
            <a:r>
              <a:rPr sz="1100" spc="70" dirty="0">
                <a:cs typeface="PMingLiU"/>
              </a:rPr>
              <a:t>computed </a:t>
            </a:r>
            <a:r>
              <a:rPr sz="1100" spc="45" dirty="0">
                <a:cs typeface="PMingLiU"/>
              </a:rPr>
              <a:t>using </a:t>
            </a:r>
            <a:r>
              <a:rPr sz="1100" i="1" spc="75" dirty="0">
                <a:cs typeface="Times New Roman"/>
              </a:rPr>
              <a:t>k </a:t>
            </a:r>
            <a:r>
              <a:rPr sz="1100" spc="260" dirty="0">
                <a:cs typeface="PMingLiU"/>
              </a:rPr>
              <a:t>=</a:t>
            </a:r>
            <a:r>
              <a:rPr sz="1100" spc="17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10  </a:t>
            </a:r>
            <a:r>
              <a:rPr sz="1100" spc="30" dirty="0">
                <a:cs typeface="PMingLiU"/>
              </a:rPr>
              <a:t>folds. </a:t>
            </a:r>
            <a:r>
              <a:rPr sz="1100" spc="65" dirty="0">
                <a:cs typeface="PMingLiU"/>
              </a:rPr>
              <a:t>In this </a:t>
            </a:r>
            <a:r>
              <a:rPr sz="1100" spc="40" dirty="0">
                <a:cs typeface="PMingLiU"/>
              </a:rPr>
              <a:t>case,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validation </a:t>
            </a:r>
            <a:r>
              <a:rPr sz="1100" spc="85" dirty="0">
                <a:cs typeface="PMingLiU"/>
              </a:rPr>
              <a:t>and </a:t>
            </a:r>
            <a:r>
              <a:rPr sz="1100" spc="45" dirty="0">
                <a:cs typeface="PMingLiU"/>
              </a:rPr>
              <a:t>cross-validation  </a:t>
            </a:r>
            <a:r>
              <a:rPr sz="1100" spc="75" dirty="0">
                <a:cs typeface="PMingLiU"/>
              </a:rPr>
              <a:t>methods </a:t>
            </a:r>
            <a:r>
              <a:rPr sz="1100" spc="90" dirty="0">
                <a:cs typeface="PMingLiU"/>
              </a:rPr>
              <a:t>both </a:t>
            </a:r>
            <a:r>
              <a:rPr sz="1100" spc="60" dirty="0">
                <a:cs typeface="PMingLiU"/>
              </a:rPr>
              <a:t>result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six-variable</a:t>
            </a:r>
            <a:r>
              <a:rPr sz="1100" spc="8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model.</a:t>
            </a:r>
            <a:endParaRPr sz="1100" dirty="0"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4070507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761" y="211465"/>
            <a:ext cx="2065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 </a:t>
            </a:r>
            <a:r>
              <a:rPr spc="-40" dirty="0">
                <a:latin typeface="+mn-lt"/>
              </a:rPr>
              <a:t>of </a:t>
            </a:r>
            <a:r>
              <a:rPr spc="-15" dirty="0">
                <a:latin typeface="+mn-lt"/>
              </a:rPr>
              <a:t>Previous</a:t>
            </a:r>
            <a:r>
              <a:rPr spc="114" dirty="0">
                <a:latin typeface="+mn-lt"/>
              </a:rPr>
              <a:t> </a:t>
            </a:r>
            <a:r>
              <a:rPr spc="-15" dirty="0">
                <a:latin typeface="+mn-lt"/>
              </a:rPr>
              <a:t>Figure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438" y="815975"/>
            <a:ext cx="3768090" cy="199041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6667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30" dirty="0">
                <a:cs typeface="PMingLiU"/>
              </a:rPr>
              <a:t>However, </a:t>
            </a:r>
            <a:r>
              <a:rPr sz="1100" spc="35" dirty="0">
                <a:cs typeface="PMingLiU"/>
              </a:rPr>
              <a:t>all </a:t>
            </a:r>
            <a:r>
              <a:rPr sz="1100" spc="70" dirty="0">
                <a:cs typeface="PMingLiU"/>
              </a:rPr>
              <a:t>three </a:t>
            </a:r>
            <a:r>
              <a:rPr sz="1100" spc="55" dirty="0">
                <a:cs typeface="PMingLiU"/>
              </a:rPr>
              <a:t>approaches </a:t>
            </a:r>
            <a:r>
              <a:rPr sz="1100" spc="50" dirty="0">
                <a:cs typeface="PMingLiU"/>
              </a:rPr>
              <a:t>suggest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four-, </a:t>
            </a:r>
            <a:r>
              <a:rPr sz="1100" spc="10" dirty="0">
                <a:cs typeface="PMingLiU"/>
              </a:rPr>
              <a:t>five-</a:t>
            </a:r>
            <a:r>
              <a:rPr sz="1100" spc="10">
                <a:cs typeface="PMingLiU"/>
              </a:rPr>
              <a:t>, </a:t>
            </a:r>
            <a:r>
              <a:rPr sz="1100" spc="85">
                <a:cs typeface="PMingLiU"/>
              </a:rPr>
              <a:t>and </a:t>
            </a:r>
            <a:r>
              <a:rPr sz="1100" spc="40" dirty="0">
                <a:cs typeface="PMingLiU"/>
              </a:rPr>
              <a:t>six-variable </a:t>
            </a:r>
            <a:r>
              <a:rPr sz="1100" spc="50" dirty="0">
                <a:cs typeface="PMingLiU"/>
              </a:rPr>
              <a:t>models </a:t>
            </a:r>
            <a:r>
              <a:rPr sz="1100" spc="60" dirty="0">
                <a:cs typeface="PMingLiU"/>
              </a:rPr>
              <a:t>are </a:t>
            </a:r>
            <a:r>
              <a:rPr sz="1100" spc="55" dirty="0">
                <a:cs typeface="PMingLiU"/>
              </a:rPr>
              <a:t>roughly </a:t>
            </a:r>
            <a:r>
              <a:rPr sz="1100" spc="45" dirty="0">
                <a:cs typeface="PMingLiU"/>
              </a:rPr>
              <a:t>equivalent </a:t>
            </a:r>
            <a:r>
              <a:rPr sz="1100" spc="50" dirty="0">
                <a:cs typeface="PMingLiU"/>
              </a:rPr>
              <a:t>in </a:t>
            </a:r>
            <a:r>
              <a:rPr sz="1100" spc="75" dirty="0">
                <a:cs typeface="PMingLiU"/>
              </a:rPr>
              <a:t>terms </a:t>
            </a:r>
            <a:r>
              <a:rPr sz="1100" spc="5" dirty="0">
                <a:cs typeface="PMingLiU"/>
              </a:rPr>
              <a:t>of  </a:t>
            </a:r>
            <a:r>
              <a:rPr sz="1100" spc="65" dirty="0">
                <a:cs typeface="PMingLiU"/>
              </a:rPr>
              <a:t>their </a:t>
            </a:r>
            <a:r>
              <a:rPr sz="1100" spc="80" dirty="0">
                <a:cs typeface="PMingLiU"/>
              </a:rPr>
              <a:t>test </a:t>
            </a:r>
            <a:r>
              <a:rPr sz="1100" spc="50" dirty="0">
                <a:cs typeface="PMingLiU"/>
              </a:rPr>
              <a:t>errors.</a:t>
            </a:r>
            <a:endParaRPr lang="en-US" sz="1100" spc="50" dirty="0">
              <a:cs typeface="PMingLiU"/>
            </a:endParaRPr>
          </a:p>
          <a:p>
            <a:pPr marL="144780" marR="66675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In this </a:t>
            </a:r>
            <a:r>
              <a:rPr sz="1100" spc="60" dirty="0">
                <a:cs typeface="PMingLiU"/>
              </a:rPr>
              <a:t>setting,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</a:t>
            </a:r>
            <a:r>
              <a:rPr sz="1100" spc="40" dirty="0">
                <a:cs typeface="PMingLiU"/>
              </a:rPr>
              <a:t>select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model </a:t>
            </a:r>
            <a:r>
              <a:rPr sz="1100" spc="45" dirty="0">
                <a:cs typeface="PMingLiU"/>
              </a:rPr>
              <a:t>using</a:t>
            </a:r>
            <a:r>
              <a:rPr sz="1100" spc="229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</a:t>
            </a:r>
            <a:endParaRPr sz="1100" dirty="0">
              <a:cs typeface="PMingLiU"/>
            </a:endParaRPr>
          </a:p>
          <a:p>
            <a:pPr marL="144780" marR="35560">
              <a:lnSpc>
                <a:spcPct val="102600"/>
              </a:lnSpc>
            </a:pPr>
            <a:r>
              <a:rPr sz="1100" i="1" spc="25" dirty="0">
                <a:solidFill>
                  <a:srgbClr val="009900"/>
                </a:solidFill>
                <a:cs typeface="Palatino Linotype"/>
              </a:rPr>
              <a:t>one-standard-error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rule</a:t>
            </a:r>
            <a:r>
              <a:rPr sz="1100" spc="15" dirty="0">
                <a:cs typeface="PMingLiU"/>
              </a:rPr>
              <a:t>. </a:t>
            </a:r>
            <a:r>
              <a:rPr sz="1100" spc="40" dirty="0">
                <a:cs typeface="PMingLiU"/>
              </a:rPr>
              <a:t>We first </a:t>
            </a:r>
            <a:r>
              <a:rPr sz="1100" spc="55" dirty="0">
                <a:cs typeface="PMingLiU"/>
              </a:rPr>
              <a:t>calculate </a:t>
            </a:r>
            <a:r>
              <a:rPr sz="1100" spc="80" dirty="0">
                <a:cs typeface="PMingLiU"/>
              </a:rPr>
              <a:t>the </a:t>
            </a:r>
            <a:r>
              <a:rPr sz="1100" spc="85" dirty="0">
                <a:cs typeface="PMingLiU"/>
              </a:rPr>
              <a:t>standard  </a:t>
            </a:r>
            <a:r>
              <a:rPr sz="1100" spc="55" dirty="0">
                <a:cs typeface="PMingLiU"/>
              </a:rPr>
              <a:t>error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estimated </a:t>
            </a:r>
            <a:r>
              <a:rPr sz="1100" spc="80" dirty="0">
                <a:cs typeface="PMingLiU"/>
              </a:rPr>
              <a:t>test </a:t>
            </a:r>
            <a:r>
              <a:rPr sz="1100" spc="70" dirty="0">
                <a:cs typeface="PMingLiU"/>
              </a:rPr>
              <a:t>MSE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each </a:t>
            </a:r>
            <a:r>
              <a:rPr sz="1100" spc="55" dirty="0">
                <a:cs typeface="PMingLiU"/>
              </a:rPr>
              <a:t>model </a:t>
            </a:r>
            <a:r>
              <a:rPr sz="1100" spc="25" dirty="0">
                <a:cs typeface="PMingLiU"/>
              </a:rPr>
              <a:t>size, </a:t>
            </a:r>
            <a:r>
              <a:rPr sz="1100" spc="85" dirty="0">
                <a:cs typeface="PMingLiU"/>
              </a:rPr>
              <a:t>and  </a:t>
            </a:r>
            <a:r>
              <a:rPr sz="1100" spc="80" dirty="0">
                <a:cs typeface="PMingLiU"/>
              </a:rPr>
              <a:t>then </a:t>
            </a:r>
            <a:r>
              <a:rPr sz="1100" spc="40" dirty="0">
                <a:cs typeface="PMingLiU"/>
              </a:rPr>
              <a:t>select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smallest model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which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estimated </a:t>
            </a:r>
            <a:r>
              <a:rPr sz="1100" spc="80" dirty="0">
                <a:cs typeface="PMingLiU"/>
              </a:rPr>
              <a:t>test  </a:t>
            </a:r>
            <a:r>
              <a:rPr sz="1100" spc="55" dirty="0">
                <a:cs typeface="PMingLiU"/>
              </a:rPr>
              <a:t>error </a:t>
            </a:r>
            <a:r>
              <a:rPr sz="1100" spc="20" dirty="0">
                <a:cs typeface="PMingLiU"/>
              </a:rPr>
              <a:t>is </a:t>
            </a:r>
            <a:r>
              <a:rPr sz="1100" spc="60" dirty="0">
                <a:cs typeface="PMingLiU"/>
              </a:rPr>
              <a:t>within </a:t>
            </a:r>
            <a:r>
              <a:rPr sz="1100" spc="45" dirty="0">
                <a:cs typeface="PMingLiU"/>
              </a:rPr>
              <a:t>one </a:t>
            </a:r>
            <a:r>
              <a:rPr sz="1100" spc="85" dirty="0">
                <a:cs typeface="PMingLiU"/>
              </a:rPr>
              <a:t>standard </a:t>
            </a:r>
            <a:r>
              <a:rPr sz="1100" spc="55" dirty="0">
                <a:cs typeface="PMingLiU"/>
              </a:rPr>
              <a:t>error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lowest </a:t>
            </a:r>
            <a:r>
              <a:rPr sz="1100" spc="70" dirty="0">
                <a:cs typeface="PMingLiU"/>
              </a:rPr>
              <a:t>point </a:t>
            </a:r>
            <a:r>
              <a:rPr sz="1100" spc="55" dirty="0">
                <a:cs typeface="PMingLiU"/>
              </a:rPr>
              <a:t>on 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curve.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What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is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the rationale </a:t>
            </a:r>
            <a:r>
              <a:rPr sz="1100" i="1" spc="40" dirty="0">
                <a:solidFill>
                  <a:srgbClr val="009900"/>
                </a:solidFill>
                <a:cs typeface="Palatino Linotype"/>
              </a:rPr>
              <a:t>for</a:t>
            </a:r>
            <a:r>
              <a:rPr sz="1100" i="1" spc="-15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this?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394" y="135265"/>
            <a:ext cx="15182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35" dirty="0">
                <a:latin typeface="+mn-lt"/>
              </a:rPr>
              <a:t>Shrinkage</a:t>
            </a:r>
            <a:r>
              <a:rPr spc="70" dirty="0">
                <a:latin typeface="+mn-lt"/>
              </a:rPr>
              <a:t> </a:t>
            </a:r>
            <a:r>
              <a:rPr spc="-20" dirty="0">
                <a:latin typeface="+mn-lt"/>
              </a:rPr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587375"/>
            <a:ext cx="4091434" cy="232890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spc="15" dirty="0">
                <a:solidFill>
                  <a:srgbClr val="009900"/>
                </a:solidFill>
                <a:cs typeface="Palatino Linotype"/>
              </a:rPr>
              <a:t>Ridge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regression </a:t>
            </a:r>
            <a:r>
              <a:rPr sz="1100" spc="85" dirty="0">
                <a:cs typeface="PMingLiU"/>
              </a:rPr>
              <a:t>and</a:t>
            </a:r>
            <a:r>
              <a:rPr sz="1100" spc="-40" dirty="0">
                <a:cs typeface="PMingLiU"/>
              </a:rPr>
              <a:t> 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Lasso</a:t>
            </a:r>
            <a:endParaRPr sz="1100" dirty="0">
              <a:cs typeface="Palatino Linotype"/>
            </a:endParaRPr>
          </a:p>
          <a:p>
            <a:pPr marL="289560" marR="29083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subset </a:t>
            </a:r>
            <a:r>
              <a:rPr sz="1100" spc="40" dirty="0">
                <a:cs typeface="PMingLiU"/>
              </a:rPr>
              <a:t>selection </a:t>
            </a:r>
            <a:r>
              <a:rPr sz="1100" spc="75" dirty="0">
                <a:cs typeface="PMingLiU"/>
              </a:rPr>
              <a:t>methods </a:t>
            </a:r>
            <a:r>
              <a:rPr sz="1100" spc="45" dirty="0">
                <a:cs typeface="PMingLiU"/>
              </a:rPr>
              <a:t>use </a:t>
            </a:r>
            <a:r>
              <a:rPr sz="1100" spc="55" dirty="0">
                <a:cs typeface="PMingLiU"/>
              </a:rPr>
              <a:t>least squares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fit </a:t>
            </a:r>
            <a:r>
              <a:rPr sz="1100" spc="85" dirty="0">
                <a:cs typeface="PMingLiU"/>
              </a:rPr>
              <a:t>a  </a:t>
            </a:r>
            <a:r>
              <a:rPr sz="1100" spc="50" dirty="0">
                <a:cs typeface="PMingLiU"/>
              </a:rPr>
              <a:t>linear </a:t>
            </a:r>
            <a:r>
              <a:rPr sz="1100" spc="55" dirty="0">
                <a:cs typeface="PMingLiU"/>
              </a:rPr>
              <a:t>model </a:t>
            </a:r>
            <a:r>
              <a:rPr sz="1100" spc="110" dirty="0">
                <a:cs typeface="PMingLiU"/>
              </a:rPr>
              <a:t>that </a:t>
            </a:r>
            <a:r>
              <a:rPr sz="1100" spc="55" dirty="0">
                <a:cs typeface="PMingLiU"/>
              </a:rPr>
              <a:t>contains </a:t>
            </a:r>
            <a:r>
              <a:rPr sz="1100" spc="85" dirty="0">
                <a:cs typeface="PMingLiU"/>
              </a:rPr>
              <a:t>a </a:t>
            </a:r>
            <a:r>
              <a:rPr sz="1100" spc="65" dirty="0">
                <a:cs typeface="PMingLiU"/>
              </a:rPr>
              <a:t>subset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</a:t>
            </a:r>
            <a:r>
              <a:rPr sz="1100" spc="19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predictors.</a:t>
            </a:r>
            <a:endParaRPr lang="en-US" sz="1100" spc="55" dirty="0">
              <a:cs typeface="PMingLiU"/>
            </a:endParaRPr>
          </a:p>
          <a:p>
            <a:pPr marL="289560" marR="29083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endParaRPr sz="1100" dirty="0">
              <a:cs typeface="PMingLiU"/>
            </a:endParaRPr>
          </a:p>
          <a:p>
            <a:pPr marL="289560" marR="8890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spc="50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an </a:t>
            </a:r>
            <a:r>
              <a:rPr sz="1100" spc="60" dirty="0">
                <a:cs typeface="PMingLiU"/>
              </a:rPr>
              <a:t>alternative,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</a:t>
            </a:r>
            <a:r>
              <a:rPr sz="1100" spc="35" dirty="0">
                <a:cs typeface="PMingLiU"/>
              </a:rPr>
              <a:t>fit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model containing </a:t>
            </a:r>
            <a:r>
              <a:rPr sz="1100" spc="35" dirty="0">
                <a:cs typeface="PMingLiU"/>
              </a:rPr>
              <a:t>all </a:t>
            </a:r>
            <a:r>
              <a:rPr sz="1100" i="1" spc="-5" dirty="0">
                <a:cs typeface="Times New Roman"/>
              </a:rPr>
              <a:t>p  </a:t>
            </a:r>
            <a:r>
              <a:rPr sz="1100" spc="60" dirty="0">
                <a:cs typeface="PMingLiU"/>
              </a:rPr>
              <a:t>predictors </a:t>
            </a:r>
            <a:r>
              <a:rPr sz="1100" spc="45" dirty="0">
                <a:cs typeface="PMingLiU"/>
              </a:rPr>
              <a:t>using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technique </a:t>
            </a:r>
            <a:r>
              <a:rPr sz="1100" spc="110" dirty="0">
                <a:cs typeface="PMingLiU"/>
              </a:rPr>
              <a:t>that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constrains </a:t>
            </a:r>
            <a:r>
              <a:rPr sz="1100" spc="55" dirty="0">
                <a:cs typeface="PMingLiU"/>
              </a:rPr>
              <a:t>or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regularizes </a:t>
            </a:r>
            <a:r>
              <a:rPr sz="1100" i="1" spc="5" dirty="0">
                <a:cs typeface="Palatino Linotype"/>
              </a:rPr>
              <a:t>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coefficient </a:t>
            </a:r>
            <a:r>
              <a:rPr sz="1100" spc="60" dirty="0">
                <a:cs typeface="PMingLiU"/>
              </a:rPr>
              <a:t>estimates, </a:t>
            </a:r>
            <a:r>
              <a:rPr sz="1100" spc="55" dirty="0">
                <a:cs typeface="PMingLiU"/>
              </a:rPr>
              <a:t>or </a:t>
            </a:r>
            <a:r>
              <a:rPr sz="1100" spc="40" dirty="0">
                <a:cs typeface="PMingLiU"/>
              </a:rPr>
              <a:t>equivalently, </a:t>
            </a:r>
            <a:r>
              <a:rPr sz="1100" spc="110" dirty="0">
                <a:cs typeface="PMingLiU"/>
              </a:rPr>
              <a:t>that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shrinks </a:t>
            </a:r>
            <a:r>
              <a:rPr sz="1100" spc="80" dirty="0">
                <a:cs typeface="PMingLiU"/>
              </a:rPr>
              <a:t>the  </a:t>
            </a:r>
            <a:r>
              <a:rPr sz="1100" spc="25" dirty="0">
                <a:cs typeface="PMingLiU"/>
              </a:rPr>
              <a:t>coefficient </a:t>
            </a:r>
            <a:r>
              <a:rPr sz="1100" spc="65" dirty="0">
                <a:cs typeface="PMingLiU"/>
              </a:rPr>
              <a:t>estimates </a:t>
            </a:r>
            <a:r>
              <a:rPr sz="1100" spc="60" dirty="0">
                <a:cs typeface="PMingLiU"/>
              </a:rPr>
              <a:t>towards</a:t>
            </a:r>
            <a:r>
              <a:rPr sz="1100" spc="125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zero.</a:t>
            </a:r>
            <a:endParaRPr lang="en-US" sz="1100" spc="40" dirty="0">
              <a:cs typeface="PMingLiU"/>
            </a:endParaRPr>
          </a:p>
          <a:p>
            <a:pPr marL="289560" marR="8890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endParaRPr sz="1100" dirty="0">
              <a:cs typeface="PMingLiU"/>
            </a:endParaRPr>
          </a:p>
          <a:p>
            <a:pPr marL="28956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spc="90" dirty="0">
                <a:cs typeface="PMingLiU"/>
              </a:rPr>
              <a:t>It </a:t>
            </a:r>
            <a:r>
              <a:rPr sz="1100" spc="70" dirty="0">
                <a:cs typeface="PMingLiU"/>
              </a:rPr>
              <a:t>may </a:t>
            </a:r>
            <a:r>
              <a:rPr sz="1100" spc="80" dirty="0">
                <a:cs typeface="PMingLiU"/>
              </a:rPr>
              <a:t>not </a:t>
            </a:r>
            <a:r>
              <a:rPr sz="1100" spc="70" dirty="0">
                <a:cs typeface="PMingLiU"/>
              </a:rPr>
              <a:t>be </a:t>
            </a:r>
            <a:r>
              <a:rPr sz="1100" spc="60" dirty="0">
                <a:cs typeface="PMingLiU"/>
              </a:rPr>
              <a:t>immediately </a:t>
            </a:r>
            <a:r>
              <a:rPr sz="1100" spc="40" dirty="0">
                <a:cs typeface="PMingLiU"/>
              </a:rPr>
              <a:t>obvious </a:t>
            </a:r>
            <a:r>
              <a:rPr sz="1100" spc="50" dirty="0">
                <a:cs typeface="PMingLiU"/>
              </a:rPr>
              <a:t>why </a:t>
            </a:r>
            <a:r>
              <a:rPr sz="1100" spc="45" dirty="0">
                <a:cs typeface="PMingLiU"/>
              </a:rPr>
              <a:t>such </a:t>
            </a:r>
            <a:r>
              <a:rPr sz="1100" spc="85" dirty="0">
                <a:cs typeface="PMingLiU"/>
              </a:rPr>
              <a:t>a </a:t>
            </a:r>
            <a:r>
              <a:rPr sz="1100" spc="65" dirty="0">
                <a:cs typeface="PMingLiU"/>
              </a:rPr>
              <a:t>constraint  </a:t>
            </a:r>
            <a:r>
              <a:rPr sz="1100" spc="55" dirty="0">
                <a:cs typeface="PMingLiU"/>
              </a:rPr>
              <a:t>should </a:t>
            </a:r>
            <a:r>
              <a:rPr sz="1100" spc="45" dirty="0">
                <a:cs typeface="PMingLiU"/>
              </a:rPr>
              <a:t>improve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fit, </a:t>
            </a:r>
            <a:r>
              <a:rPr sz="1100" spc="100" dirty="0">
                <a:cs typeface="PMingLiU"/>
              </a:rPr>
              <a:t>but </a:t>
            </a:r>
            <a:r>
              <a:rPr sz="1100" spc="75" dirty="0">
                <a:cs typeface="PMingLiU"/>
              </a:rPr>
              <a:t>it </a:t>
            </a:r>
            <a:r>
              <a:rPr sz="1100" spc="80" dirty="0">
                <a:cs typeface="PMingLiU"/>
              </a:rPr>
              <a:t>turns out </a:t>
            </a:r>
            <a:r>
              <a:rPr sz="1100" spc="110" dirty="0">
                <a:cs typeface="PMingLiU"/>
              </a:rPr>
              <a:t>that </a:t>
            </a:r>
            <a:r>
              <a:rPr sz="1100" spc="50" dirty="0">
                <a:cs typeface="PMingLiU"/>
              </a:rPr>
              <a:t>shrinking </a:t>
            </a:r>
            <a:r>
              <a:rPr sz="1100" spc="80" dirty="0">
                <a:cs typeface="PMingLiU"/>
              </a:rPr>
              <a:t>the  </a:t>
            </a:r>
            <a:r>
              <a:rPr sz="1100" spc="25" dirty="0">
                <a:cs typeface="PMingLiU"/>
              </a:rPr>
              <a:t>coefficient </a:t>
            </a:r>
            <a:r>
              <a:rPr sz="1100" spc="65" dirty="0">
                <a:cs typeface="PMingLiU"/>
              </a:rPr>
              <a:t>estimates can </a:t>
            </a:r>
            <a:r>
              <a:rPr sz="1100" spc="40" dirty="0">
                <a:cs typeface="PMingLiU"/>
              </a:rPr>
              <a:t>significantly </a:t>
            </a:r>
            <a:r>
              <a:rPr sz="1100" spc="55" dirty="0">
                <a:cs typeface="PMingLiU"/>
              </a:rPr>
              <a:t>reduce </a:t>
            </a:r>
            <a:r>
              <a:rPr sz="1100" spc="65" dirty="0">
                <a:cs typeface="PMingLiU"/>
              </a:rPr>
              <a:t>their</a:t>
            </a:r>
            <a:r>
              <a:rPr sz="1100" spc="17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variance.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836" y="211465"/>
            <a:ext cx="33610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Linear Model Selection</a:t>
            </a:r>
            <a:r>
              <a:rPr spc="-5" dirty="0">
                <a:latin typeface="+mn-lt"/>
              </a:rPr>
              <a:t> </a:t>
            </a:r>
            <a:r>
              <a:rPr spc="-30" dirty="0">
                <a:latin typeface="+mn-lt"/>
              </a:rPr>
              <a:t>and </a:t>
            </a:r>
            <a:r>
              <a:rPr spc="-15" dirty="0">
                <a:latin typeface="+mn-lt"/>
              </a:rPr>
              <a:t>Regularization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ts val="670"/>
              </a:lnSpc>
            </a:pPr>
            <a:fld id="{81D60167-4931-47E6-BA6A-407CBD079E47}" type="slidenum">
              <a:rPr spc="30" dirty="0"/>
              <a:t>3</a:t>
            </a:fld>
            <a:r>
              <a:rPr spc="-50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658" y="859433"/>
            <a:ext cx="3896360" cy="22002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0979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21615" algn="l"/>
              </a:tabLst>
            </a:pPr>
            <a:r>
              <a:rPr sz="1100" spc="45" dirty="0">
                <a:cs typeface="PMingLiU"/>
              </a:rPr>
              <a:t>Recall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linear</a:t>
            </a:r>
            <a:r>
              <a:rPr sz="1100" spc="9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model</a:t>
            </a:r>
            <a:endParaRPr sz="1100" dirty="0">
              <a:cs typeface="PMingLiU"/>
            </a:endParaRPr>
          </a:p>
          <a:p>
            <a:pPr marL="1028700">
              <a:lnSpc>
                <a:spcPct val="100000"/>
              </a:lnSpc>
              <a:spcBef>
                <a:spcPts val="1130"/>
              </a:spcBef>
            </a:pPr>
            <a:r>
              <a:rPr sz="1100" i="1" spc="20" dirty="0">
                <a:cs typeface="Times New Roman"/>
              </a:rPr>
              <a:t>Y</a:t>
            </a:r>
            <a:r>
              <a:rPr sz="1100" i="1" spc="265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55" dirty="0">
                <a:cs typeface="Times New Roman"/>
              </a:rPr>
              <a:t>β</a:t>
            </a:r>
            <a:r>
              <a:rPr sz="1200" spc="82" baseline="-10416" dirty="0">
                <a:cs typeface="PMingLiU"/>
              </a:rPr>
              <a:t>0</a:t>
            </a:r>
            <a:r>
              <a:rPr sz="1200" spc="112" baseline="-10416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110" dirty="0">
                <a:cs typeface="Times New Roman"/>
              </a:rPr>
              <a:t>β</a:t>
            </a:r>
            <a:r>
              <a:rPr sz="1200" spc="165" baseline="-10416" dirty="0">
                <a:cs typeface="PMingLiU"/>
              </a:rPr>
              <a:t>1</a:t>
            </a:r>
            <a:r>
              <a:rPr sz="1100" i="1" spc="110" dirty="0">
                <a:cs typeface="Times New Roman"/>
              </a:rPr>
              <a:t>X</a:t>
            </a:r>
            <a:r>
              <a:rPr sz="1200" spc="165" baseline="-10416" dirty="0">
                <a:cs typeface="PMingLiU"/>
              </a:rPr>
              <a:t>1</a:t>
            </a:r>
            <a:r>
              <a:rPr sz="1200" spc="120" baseline="-10416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-65" dirty="0">
                <a:cs typeface="Arial"/>
              </a:rPr>
              <a:t>·</a:t>
            </a:r>
            <a:r>
              <a:rPr sz="1100" i="1" spc="-125" dirty="0">
                <a:cs typeface="Arial"/>
              </a:rPr>
              <a:t> </a:t>
            </a:r>
            <a:r>
              <a:rPr sz="1100" i="1" spc="-65" dirty="0">
                <a:cs typeface="Arial"/>
              </a:rPr>
              <a:t>·</a:t>
            </a:r>
            <a:r>
              <a:rPr sz="1100" i="1" spc="-130" dirty="0">
                <a:cs typeface="Arial"/>
              </a:rPr>
              <a:t> </a:t>
            </a:r>
            <a:r>
              <a:rPr sz="1100" i="1" spc="-65" dirty="0">
                <a:cs typeface="Arial"/>
              </a:rPr>
              <a:t>·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75" dirty="0">
                <a:cs typeface="Times New Roman"/>
              </a:rPr>
              <a:t>β</a:t>
            </a:r>
            <a:r>
              <a:rPr sz="1200" i="1" spc="112" baseline="-10416" dirty="0">
                <a:cs typeface="Arial"/>
              </a:rPr>
              <a:t>p</a:t>
            </a:r>
            <a:r>
              <a:rPr sz="1100" i="1" spc="75" dirty="0">
                <a:cs typeface="Times New Roman"/>
              </a:rPr>
              <a:t>X</a:t>
            </a:r>
            <a:r>
              <a:rPr sz="1200" i="1" spc="112" baseline="-10416" dirty="0">
                <a:cs typeface="Arial"/>
              </a:rPr>
              <a:t>p</a:t>
            </a:r>
            <a:r>
              <a:rPr sz="1200" i="1" spc="104" baseline="-10416" dirty="0">
                <a:cs typeface="Arial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-105" dirty="0">
                <a:cs typeface="Times New Roman"/>
              </a:rPr>
              <a:t>E.</a:t>
            </a:r>
            <a:endParaRPr sz="1100" dirty="0">
              <a:cs typeface="Times New Roman"/>
            </a:endParaRPr>
          </a:p>
          <a:p>
            <a:pPr marL="220979" marR="55880" indent="-132715">
              <a:lnSpc>
                <a:spcPct val="102600"/>
              </a:lnSpc>
              <a:spcBef>
                <a:spcPts val="10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21615" algn="l"/>
              </a:tabLst>
            </a:pPr>
            <a:r>
              <a:rPr lang="en-US" sz="1100" spc="65" dirty="0">
                <a:cs typeface="PMingLiU"/>
              </a:rPr>
              <a:t>In the next few lecture topics</a:t>
            </a:r>
            <a:r>
              <a:rPr sz="1100" spc="15" dirty="0">
                <a:cs typeface="PMingLiU"/>
              </a:rPr>
              <a:t>, we </a:t>
            </a:r>
            <a:r>
              <a:rPr sz="1100" spc="45" dirty="0">
                <a:cs typeface="PMingLiU"/>
              </a:rPr>
              <a:t>consider some </a:t>
            </a:r>
            <a:r>
              <a:rPr sz="1100" spc="55" dirty="0">
                <a:cs typeface="PMingLiU"/>
              </a:rPr>
              <a:t>approaches </a:t>
            </a:r>
            <a:r>
              <a:rPr sz="1100" spc="30" dirty="0">
                <a:cs typeface="PMingLiU"/>
              </a:rPr>
              <a:t>for  </a:t>
            </a:r>
            <a:r>
              <a:rPr sz="1100" b="1" spc="60" dirty="0">
                <a:cs typeface="PMingLiU"/>
              </a:rPr>
              <a:t>extending </a:t>
            </a:r>
            <a:r>
              <a:rPr sz="1100" b="1" spc="80" dirty="0">
                <a:cs typeface="PMingLiU"/>
              </a:rPr>
              <a:t>the </a:t>
            </a:r>
            <a:r>
              <a:rPr sz="1100" b="1" spc="50" dirty="0">
                <a:cs typeface="PMingLiU"/>
              </a:rPr>
              <a:t>linear </a:t>
            </a:r>
            <a:r>
              <a:rPr sz="1100" b="1" spc="55" dirty="0">
                <a:cs typeface="PMingLiU"/>
              </a:rPr>
              <a:t>model </a:t>
            </a:r>
            <a:r>
              <a:rPr sz="1100" b="1" spc="50" dirty="0">
                <a:cs typeface="PMingLiU"/>
              </a:rPr>
              <a:t>framework</a:t>
            </a:r>
            <a:r>
              <a:rPr sz="1100" spc="50" dirty="0">
                <a:cs typeface="PMingLiU"/>
              </a:rPr>
              <a:t>. </a:t>
            </a:r>
            <a:r>
              <a:rPr lang="en-US" sz="1100" spc="65" dirty="0">
                <a:cs typeface="PMingLiU"/>
              </a:rPr>
              <a:t>Eventually</a:t>
            </a:r>
            <a:r>
              <a:rPr sz="1100" spc="80" dirty="0">
                <a:cs typeface="PMingLiU"/>
              </a:rPr>
              <a:t>, </a:t>
            </a:r>
            <a:r>
              <a:rPr sz="1100" spc="15" dirty="0">
                <a:cs typeface="PMingLiU"/>
              </a:rPr>
              <a:t>we </a:t>
            </a:r>
            <a:r>
              <a:rPr lang="en-US" sz="1100" spc="15" dirty="0">
                <a:cs typeface="PMingLiU"/>
              </a:rPr>
              <a:t>will </a:t>
            </a:r>
            <a:r>
              <a:rPr sz="1100" spc="40" dirty="0">
                <a:cs typeface="PMingLiU"/>
              </a:rPr>
              <a:t>generalize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linear  </a:t>
            </a:r>
            <a:r>
              <a:rPr sz="1100" spc="55" dirty="0">
                <a:cs typeface="PMingLiU"/>
              </a:rPr>
              <a:t>model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order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accommodate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non-linear</a:t>
            </a:r>
            <a:r>
              <a:rPr sz="1100" spc="20" dirty="0">
                <a:cs typeface="PMingLiU"/>
              </a:rPr>
              <a:t>, </a:t>
            </a:r>
            <a:r>
              <a:rPr sz="1100" spc="100" dirty="0">
                <a:cs typeface="PMingLiU"/>
              </a:rPr>
              <a:t>but </a:t>
            </a:r>
            <a:r>
              <a:rPr sz="1100" spc="40" dirty="0">
                <a:cs typeface="PMingLiU"/>
              </a:rPr>
              <a:t>still </a:t>
            </a:r>
            <a:r>
              <a:rPr sz="1100" spc="40" dirty="0">
                <a:solidFill>
                  <a:srgbClr val="009900"/>
                </a:solidFill>
                <a:cs typeface="PMingLiU"/>
              </a:rPr>
              <a:t>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additive</a:t>
            </a:r>
            <a:r>
              <a:rPr sz="1100" spc="20" dirty="0">
                <a:cs typeface="PMingLiU"/>
              </a:rPr>
              <a:t>,</a:t>
            </a:r>
            <a:r>
              <a:rPr sz="1100" spc="7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relationships.</a:t>
            </a:r>
            <a:endParaRPr lang="en-US" sz="1100" spc="55" dirty="0">
              <a:cs typeface="PMingLiU"/>
            </a:endParaRPr>
          </a:p>
          <a:p>
            <a:pPr marL="220979" marR="55880" indent="-132715">
              <a:lnSpc>
                <a:spcPct val="102600"/>
              </a:lnSpc>
              <a:spcBef>
                <a:spcPts val="10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21615" algn="l"/>
              </a:tabLst>
            </a:pPr>
            <a:endParaRPr sz="1100" dirty="0">
              <a:cs typeface="PMingLiU"/>
            </a:endParaRPr>
          </a:p>
          <a:p>
            <a:pPr marL="220979" marR="18796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216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lectures </a:t>
            </a:r>
            <a:r>
              <a:rPr sz="1100" spc="35" dirty="0">
                <a:cs typeface="PMingLiU"/>
              </a:rPr>
              <a:t>covering </a:t>
            </a:r>
            <a:r>
              <a:rPr sz="1100" spc="85" dirty="0">
                <a:cs typeface="PMingLiU"/>
              </a:rPr>
              <a:t>Chapter </a:t>
            </a:r>
            <a:r>
              <a:rPr sz="1100" spc="25" dirty="0">
                <a:cs typeface="PMingLiU"/>
              </a:rPr>
              <a:t>8 </a:t>
            </a:r>
            <a:r>
              <a:rPr sz="1100" spc="15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consider </a:t>
            </a:r>
            <a:r>
              <a:rPr sz="1100" spc="40" dirty="0">
                <a:cs typeface="PMingLiU"/>
              </a:rPr>
              <a:t>even </a:t>
            </a:r>
            <a:r>
              <a:rPr sz="1100" spc="60" dirty="0">
                <a:cs typeface="PMingLiU"/>
              </a:rPr>
              <a:t>more  </a:t>
            </a:r>
            <a:r>
              <a:rPr sz="1100" spc="50" dirty="0">
                <a:cs typeface="PMingLiU"/>
              </a:rPr>
              <a:t>general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non-linear</a:t>
            </a:r>
            <a:r>
              <a:rPr sz="1100" i="1" spc="114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spc="50" dirty="0">
                <a:cs typeface="PMingLiU"/>
              </a:rPr>
              <a:t>models.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4784" y="211465"/>
            <a:ext cx="12992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Ridge</a:t>
            </a:r>
            <a:r>
              <a:rPr spc="60" dirty="0">
                <a:latin typeface="+mn-lt"/>
              </a:rPr>
              <a:t> </a:t>
            </a:r>
            <a:r>
              <a:rPr spc="-40" dirty="0">
                <a:latin typeface="+mn-lt"/>
              </a:rPr>
              <a:t>regression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6458" y="560259"/>
            <a:ext cx="3895992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70815" algn="l"/>
              </a:tabLst>
            </a:pPr>
            <a:r>
              <a:rPr sz="1100" spc="45" dirty="0">
                <a:cs typeface="PMingLiU"/>
              </a:rPr>
              <a:t>Recall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least squares </a:t>
            </a:r>
            <a:r>
              <a:rPr sz="1100" spc="50" dirty="0">
                <a:cs typeface="PMingLiU"/>
              </a:rPr>
              <a:t>fitting </a:t>
            </a:r>
            <a:r>
              <a:rPr sz="1100" spc="60" dirty="0">
                <a:cs typeface="PMingLiU"/>
              </a:rPr>
              <a:t>procedure</a:t>
            </a:r>
            <a:r>
              <a:rPr sz="1100" spc="145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estimates</a:t>
            </a:r>
            <a:endParaRPr sz="1100" dirty="0">
              <a:cs typeface="PMingLiU"/>
            </a:endParaRPr>
          </a:p>
          <a:p>
            <a:pPr marL="170180">
              <a:lnSpc>
                <a:spcPct val="100000"/>
              </a:lnSpc>
              <a:spcBef>
                <a:spcPts val="35"/>
              </a:spcBef>
            </a:pPr>
            <a:r>
              <a:rPr sz="1100" i="1" spc="60" dirty="0">
                <a:cs typeface="Times New Roman"/>
              </a:rPr>
              <a:t>β</a:t>
            </a:r>
            <a:r>
              <a:rPr sz="1200" spc="89" baseline="-10416" dirty="0">
                <a:cs typeface="PMingLiU"/>
              </a:rPr>
              <a:t>0</a:t>
            </a:r>
            <a:r>
              <a:rPr sz="1100" i="1" spc="60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60" dirty="0">
                <a:cs typeface="Times New Roman"/>
              </a:rPr>
              <a:t>β</a:t>
            </a:r>
            <a:r>
              <a:rPr sz="1200" spc="89" baseline="-10416" dirty="0">
                <a:cs typeface="PMingLiU"/>
              </a:rPr>
              <a:t>1</a:t>
            </a:r>
            <a:r>
              <a:rPr sz="1100" i="1" spc="60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0" dirty="0">
                <a:cs typeface="Times New Roman"/>
              </a:rPr>
              <a:t>β</a:t>
            </a:r>
            <a:r>
              <a:rPr sz="1200" i="1" spc="30" baseline="-10416" dirty="0">
                <a:cs typeface="Arial"/>
              </a:rPr>
              <a:t>p</a:t>
            </a:r>
            <a:r>
              <a:rPr sz="1200" i="1" spc="284" baseline="-10416" dirty="0">
                <a:cs typeface="Arial"/>
              </a:rPr>
              <a:t> </a:t>
            </a:r>
            <a:r>
              <a:rPr sz="1100" spc="45" dirty="0">
                <a:cs typeface="PMingLiU"/>
              </a:rPr>
              <a:t>using</a:t>
            </a:r>
            <a:r>
              <a:rPr sz="1100" spc="75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</a:t>
            </a:r>
            <a:r>
              <a:rPr sz="1100" spc="7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values</a:t>
            </a:r>
            <a:r>
              <a:rPr sz="1100" spc="80" dirty="0">
                <a:cs typeface="PMingLiU"/>
              </a:rPr>
              <a:t> </a:t>
            </a:r>
            <a:r>
              <a:rPr sz="1100" spc="110" dirty="0">
                <a:cs typeface="PMingLiU"/>
              </a:rPr>
              <a:t>that</a:t>
            </a:r>
            <a:r>
              <a:rPr sz="1100" spc="7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minimize</a:t>
            </a:r>
            <a:endParaRPr sz="1100" dirty="0"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469" y="1510420"/>
            <a:ext cx="4100448" cy="37830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 dirty="0">
              <a:cs typeface="PMingLiU"/>
            </a:endParaRPr>
          </a:p>
          <a:p>
            <a:pPr marL="1955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65" dirty="0">
                <a:cs typeface="PMingLiU"/>
              </a:rPr>
              <a:t>In contrast,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ridge </a:t>
            </a:r>
            <a:r>
              <a:rPr sz="1100" spc="40" dirty="0">
                <a:cs typeface="PMingLiU"/>
              </a:rPr>
              <a:t>regression </a:t>
            </a:r>
            <a:r>
              <a:rPr sz="1100" spc="25" dirty="0">
                <a:cs typeface="PMingLiU"/>
              </a:rPr>
              <a:t>coefficient </a:t>
            </a:r>
            <a:r>
              <a:rPr sz="1100" spc="65" dirty="0">
                <a:cs typeface="PMingLiU"/>
              </a:rPr>
              <a:t>estimates</a:t>
            </a:r>
            <a:r>
              <a:rPr sz="1100" spc="225" dirty="0">
                <a:cs typeface="PMingLiU"/>
              </a:rPr>
              <a:t> </a:t>
            </a:r>
            <a:r>
              <a:rPr sz="1100" i="1" spc="-75" dirty="0">
                <a:cs typeface="Times New Roman"/>
              </a:rPr>
              <a:t>β</a:t>
            </a:r>
            <a:r>
              <a:rPr sz="1650" spc="-112" baseline="15151" dirty="0">
                <a:cs typeface="PMingLiU"/>
              </a:rPr>
              <a:t>ˆ</a:t>
            </a:r>
            <a:r>
              <a:rPr sz="1200" i="1" spc="-112" baseline="27777" dirty="0">
                <a:cs typeface="Arial"/>
              </a:rPr>
              <a:t>R</a:t>
            </a:r>
            <a:endParaRPr sz="1200" baseline="27777" dirty="0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694" y="1888957"/>
            <a:ext cx="2683955" cy="19748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9"/>
              </a:spcBef>
            </a:pPr>
            <a:r>
              <a:rPr sz="1100" spc="60" dirty="0">
                <a:cs typeface="PMingLiU"/>
              </a:rPr>
              <a:t>are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values </a:t>
            </a:r>
            <a:r>
              <a:rPr sz="1100" spc="110" dirty="0">
                <a:cs typeface="PMingLiU"/>
              </a:rPr>
              <a:t>that</a:t>
            </a:r>
            <a:r>
              <a:rPr sz="1100" spc="12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minimize</a:t>
            </a:r>
            <a:endParaRPr sz="1100" dirty="0">
              <a:cs typeface="PMingLiU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988" y="2720975"/>
            <a:ext cx="3308350" cy="45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endParaRPr sz="700" dirty="0">
              <a:cs typeface="PMingLiU"/>
            </a:endParaRPr>
          </a:p>
          <a:p>
            <a:pPr marL="12700" marR="97155">
              <a:lnSpc>
                <a:spcPct val="102600"/>
              </a:lnSpc>
              <a:spcBef>
                <a:spcPts val="5"/>
              </a:spcBef>
            </a:pPr>
            <a:r>
              <a:rPr sz="1100" spc="50" dirty="0">
                <a:cs typeface="PMingLiU"/>
              </a:rPr>
              <a:t>where </a:t>
            </a:r>
            <a:r>
              <a:rPr sz="1100" i="1" spc="155" dirty="0">
                <a:cs typeface="Times New Roman"/>
              </a:rPr>
              <a:t>λ </a:t>
            </a:r>
            <a:r>
              <a:rPr sz="1100" i="1" spc="240" dirty="0">
                <a:cs typeface="Arial"/>
              </a:rPr>
              <a:t>≥ </a:t>
            </a:r>
            <a:r>
              <a:rPr sz="1100" spc="25" dirty="0">
                <a:cs typeface="PMingLiU"/>
              </a:rPr>
              <a:t>0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tuning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parameter</a:t>
            </a:r>
            <a:r>
              <a:rPr sz="1100" spc="30" dirty="0">
                <a:cs typeface="PMingLiU"/>
              </a:rPr>
              <a:t>,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be</a:t>
            </a:r>
            <a:r>
              <a:rPr sz="1100" spc="-25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determined  </a:t>
            </a:r>
            <a:r>
              <a:rPr sz="1100" spc="50" dirty="0">
                <a:cs typeface="PMingLiU"/>
              </a:rPr>
              <a:t>separately.</a:t>
            </a:r>
            <a:endParaRPr sz="1100" dirty="0">
              <a:cs typeface="PMingLiU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B695E1-8F42-42B2-ACE7-632AB465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64" y="993712"/>
            <a:ext cx="2305050" cy="7264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2CE0B1-E751-439A-9831-BC983F0EB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62" y="2136329"/>
            <a:ext cx="3219450" cy="58464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3738" y="211465"/>
            <a:ext cx="21812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Ridge </a:t>
            </a:r>
            <a:r>
              <a:rPr spc="-45" dirty="0">
                <a:latin typeface="+mn-lt"/>
              </a:rPr>
              <a:t>regression:</a:t>
            </a:r>
            <a:r>
              <a:rPr spc="80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142283" y="3179824"/>
            <a:ext cx="31368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913" y="720102"/>
            <a:ext cx="379439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As </a:t>
            </a:r>
            <a:r>
              <a:rPr sz="1100" spc="70" dirty="0">
                <a:cs typeface="PMingLiU"/>
              </a:rPr>
              <a:t>with </a:t>
            </a:r>
            <a:r>
              <a:rPr sz="1100" spc="55" dirty="0">
                <a:cs typeface="PMingLiU"/>
              </a:rPr>
              <a:t>least squares, </a:t>
            </a:r>
            <a:r>
              <a:rPr sz="1100" spc="45" dirty="0">
                <a:cs typeface="PMingLiU"/>
              </a:rPr>
              <a:t>ridge </a:t>
            </a:r>
            <a:r>
              <a:rPr sz="1100" spc="40" dirty="0">
                <a:cs typeface="PMingLiU"/>
              </a:rPr>
              <a:t>regression </a:t>
            </a:r>
            <a:r>
              <a:rPr sz="1100" spc="30" dirty="0">
                <a:cs typeface="PMingLiU"/>
              </a:rPr>
              <a:t>seeks</a:t>
            </a:r>
            <a:r>
              <a:rPr sz="1100" spc="21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coefficient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450" y="892175"/>
            <a:ext cx="379439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cs typeface="PMingLiU"/>
              </a:rPr>
              <a:t>estimates </a:t>
            </a:r>
            <a:r>
              <a:rPr sz="1100" spc="110" dirty="0">
                <a:cs typeface="PMingLiU"/>
              </a:rPr>
              <a:t>that </a:t>
            </a:r>
            <a:r>
              <a:rPr sz="1100" spc="35" dirty="0">
                <a:cs typeface="PMingLiU"/>
              </a:rPr>
              <a:t>fit </a:t>
            </a:r>
            <a:r>
              <a:rPr sz="1100" spc="80" dirty="0">
                <a:cs typeface="PMingLiU"/>
              </a:rPr>
              <a:t>the </a:t>
            </a:r>
            <a:r>
              <a:rPr sz="1100" spc="95" dirty="0">
                <a:cs typeface="PMingLiU"/>
              </a:rPr>
              <a:t>data </a:t>
            </a:r>
            <a:r>
              <a:rPr sz="1100" spc="20" dirty="0">
                <a:cs typeface="PMingLiU"/>
              </a:rPr>
              <a:t>well, </a:t>
            </a:r>
            <a:r>
              <a:rPr sz="1100" spc="55" dirty="0">
                <a:cs typeface="PMingLiU"/>
              </a:rPr>
              <a:t>by </a:t>
            </a:r>
            <a:r>
              <a:rPr sz="1100" spc="60" dirty="0">
                <a:cs typeface="PMingLiU"/>
              </a:rPr>
              <a:t>making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RSS</a:t>
            </a:r>
            <a:r>
              <a:rPr sz="1100" spc="17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small.</a:t>
            </a:r>
            <a:endParaRPr sz="1100"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718" y="1210911"/>
            <a:ext cx="379439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  <a:tab pos="2125980" algn="l"/>
              </a:tabLst>
            </a:pPr>
            <a:r>
              <a:rPr sz="1100" spc="30" dirty="0">
                <a:cs typeface="PMingLiU"/>
              </a:rPr>
              <a:t>However,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second</a:t>
            </a:r>
            <a:r>
              <a:rPr sz="1100" spc="180" dirty="0">
                <a:cs typeface="PMingLiU"/>
              </a:rPr>
              <a:t> </a:t>
            </a:r>
            <a:r>
              <a:rPr sz="1100" spc="75" dirty="0">
                <a:cs typeface="PMingLiU"/>
              </a:rPr>
              <a:t>term</a:t>
            </a:r>
            <a:r>
              <a:rPr sz="1100" spc="75">
                <a:cs typeface="PMingLiU"/>
              </a:rPr>
              <a:t>,</a:t>
            </a:r>
            <a:r>
              <a:rPr lang="en-US" sz="1100" spc="75">
                <a:cs typeface="PMingLiU"/>
              </a:rPr>
              <a:t>              </a:t>
            </a:r>
            <a:r>
              <a:rPr sz="1100" spc="40">
                <a:cs typeface="PMingLiU"/>
              </a:rPr>
              <a:t>, </a:t>
            </a:r>
            <a:r>
              <a:rPr sz="1100" spc="40" dirty="0">
                <a:cs typeface="PMingLiU"/>
              </a:rPr>
              <a:t>called </a:t>
            </a:r>
            <a:r>
              <a:rPr sz="1100" spc="85" dirty="0">
                <a:cs typeface="PMingLiU"/>
              </a:rPr>
              <a:t>a</a:t>
            </a:r>
            <a:r>
              <a:rPr sz="1100" spc="-65" dirty="0">
                <a:cs typeface="PMingLiU"/>
              </a:rPr>
              <a:t>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shrinkage</a:t>
            </a:r>
            <a:endParaRPr sz="1100" dirty="0"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105" y="1427044"/>
            <a:ext cx="4191000" cy="16980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5580" marR="93980">
              <a:lnSpc>
                <a:spcPct val="102699"/>
              </a:lnSpc>
              <a:spcBef>
                <a:spcPts val="55"/>
              </a:spcBef>
            </a:pPr>
            <a:r>
              <a:rPr sz="1100" i="1" spc="10" dirty="0">
                <a:solidFill>
                  <a:srgbClr val="009900"/>
                </a:solidFill>
                <a:cs typeface="Palatino Linotype"/>
              </a:rPr>
              <a:t>penalty</a:t>
            </a:r>
            <a:r>
              <a:rPr sz="1100" spc="10" dirty="0">
                <a:cs typeface="PMingLiU"/>
              </a:rPr>
              <a:t>,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small </a:t>
            </a:r>
            <a:r>
              <a:rPr sz="1100" spc="60" dirty="0">
                <a:cs typeface="PMingLiU"/>
              </a:rPr>
              <a:t>when </a:t>
            </a:r>
            <a:r>
              <a:rPr sz="1100" i="1" spc="60" dirty="0">
                <a:cs typeface="Times New Roman"/>
              </a:rPr>
              <a:t>β</a:t>
            </a:r>
            <a:r>
              <a:rPr sz="1200" spc="89" baseline="-10416" dirty="0">
                <a:cs typeface="PMingLiU"/>
              </a:rPr>
              <a:t>1</a:t>
            </a:r>
            <a:r>
              <a:rPr sz="1100" i="1" spc="60" dirty="0">
                <a:cs typeface="Times New Roman"/>
              </a:rPr>
              <a:t>, </a:t>
            </a:r>
            <a:r>
              <a:rPr sz="1100" i="1" spc="25" dirty="0">
                <a:cs typeface="Times New Roman"/>
              </a:rPr>
              <a:t>. . . , </a:t>
            </a:r>
            <a:r>
              <a:rPr sz="1100" i="1" spc="20" dirty="0">
                <a:cs typeface="Times New Roman"/>
              </a:rPr>
              <a:t>β</a:t>
            </a:r>
            <a:r>
              <a:rPr sz="1200" i="1" spc="30" baseline="-10416" dirty="0">
                <a:cs typeface="Arial"/>
              </a:rPr>
              <a:t>p </a:t>
            </a:r>
            <a:r>
              <a:rPr sz="1100" spc="60" dirty="0">
                <a:cs typeface="PMingLiU"/>
              </a:rPr>
              <a:t>are </a:t>
            </a:r>
            <a:r>
              <a:rPr sz="1100" spc="20" dirty="0">
                <a:cs typeface="PMingLiU"/>
              </a:rPr>
              <a:t>close </a:t>
            </a:r>
            <a:r>
              <a:rPr sz="1100" spc="80" dirty="0">
                <a:cs typeface="PMingLiU"/>
              </a:rPr>
              <a:t>to </a:t>
            </a:r>
            <a:r>
              <a:rPr sz="1100" spc="40" dirty="0">
                <a:cs typeface="PMingLiU"/>
              </a:rPr>
              <a:t>zero, </a:t>
            </a:r>
            <a:r>
              <a:rPr sz="1100" spc="85" dirty="0">
                <a:cs typeface="PMingLiU"/>
              </a:rPr>
              <a:t>and </a:t>
            </a:r>
            <a:r>
              <a:rPr sz="1100" spc="25" dirty="0">
                <a:cs typeface="PMingLiU"/>
              </a:rPr>
              <a:t>so</a:t>
            </a:r>
            <a:r>
              <a:rPr sz="1100" spc="-110" dirty="0">
                <a:cs typeface="PMingLiU"/>
              </a:rPr>
              <a:t> </a:t>
            </a:r>
            <a:r>
              <a:rPr sz="1100" spc="75" dirty="0">
                <a:cs typeface="PMingLiU"/>
              </a:rPr>
              <a:t>it  </a:t>
            </a:r>
            <a:r>
              <a:rPr sz="1100" spc="65" dirty="0">
                <a:cs typeface="PMingLiU"/>
              </a:rPr>
              <a:t>has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effect </a:t>
            </a:r>
            <a:r>
              <a:rPr sz="1100" spc="5" dirty="0">
                <a:cs typeface="PMingLiU"/>
              </a:rPr>
              <a:t>of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shrinking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estimates </a:t>
            </a:r>
            <a:r>
              <a:rPr sz="1100" spc="5" dirty="0">
                <a:cs typeface="PMingLiU"/>
              </a:rPr>
              <a:t>of </a:t>
            </a:r>
            <a:r>
              <a:rPr sz="1100" i="1" spc="114" dirty="0">
                <a:cs typeface="Times New Roman"/>
              </a:rPr>
              <a:t>β</a:t>
            </a:r>
            <a:r>
              <a:rPr sz="1200" i="1" spc="172" baseline="-10416" dirty="0">
                <a:cs typeface="Arial"/>
              </a:rPr>
              <a:t>j </a:t>
            </a:r>
            <a:r>
              <a:rPr sz="1100" spc="60" dirty="0">
                <a:cs typeface="PMingLiU"/>
              </a:rPr>
              <a:t>towards</a:t>
            </a:r>
            <a:r>
              <a:rPr sz="1100" spc="140" dirty="0">
                <a:cs typeface="PMingLiU"/>
              </a:rPr>
              <a:t> </a:t>
            </a:r>
            <a:r>
              <a:rPr sz="1100" spc="40">
                <a:cs typeface="PMingLiU"/>
              </a:rPr>
              <a:t>zero.</a:t>
            </a:r>
            <a:endParaRPr lang="en-US" sz="1100" spc="40">
              <a:cs typeface="PMingLiU"/>
            </a:endParaRPr>
          </a:p>
          <a:p>
            <a:pPr marL="195580" marR="93980">
              <a:lnSpc>
                <a:spcPct val="102699"/>
              </a:lnSpc>
              <a:spcBef>
                <a:spcPts val="55"/>
              </a:spcBef>
            </a:pPr>
            <a:endParaRPr sz="1100" dirty="0">
              <a:cs typeface="PMingLiU"/>
            </a:endParaRPr>
          </a:p>
          <a:p>
            <a:pPr marL="195580" marR="39814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tuning </a:t>
            </a:r>
            <a:r>
              <a:rPr sz="1100" spc="75" dirty="0">
                <a:cs typeface="PMingLiU"/>
              </a:rPr>
              <a:t>parameter </a:t>
            </a:r>
            <a:r>
              <a:rPr sz="1100" i="1" spc="155" dirty="0">
                <a:cs typeface="Times New Roman"/>
              </a:rPr>
              <a:t>λ </a:t>
            </a:r>
            <a:r>
              <a:rPr sz="1100" spc="35" dirty="0">
                <a:cs typeface="PMingLiU"/>
              </a:rPr>
              <a:t>serves </a:t>
            </a:r>
            <a:r>
              <a:rPr sz="1100" spc="80" dirty="0">
                <a:cs typeface="PMingLiU"/>
              </a:rPr>
              <a:t>to </a:t>
            </a:r>
            <a:r>
              <a:rPr sz="1100" spc="50" dirty="0">
                <a:cs typeface="PMingLiU"/>
              </a:rPr>
              <a:t>control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relative  </a:t>
            </a:r>
            <a:r>
              <a:rPr sz="1100" spc="75" dirty="0">
                <a:cs typeface="PMingLiU"/>
              </a:rPr>
              <a:t>impact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these </a:t>
            </a:r>
            <a:r>
              <a:rPr sz="1100" spc="45" dirty="0">
                <a:cs typeface="PMingLiU"/>
              </a:rPr>
              <a:t>two </a:t>
            </a:r>
            <a:r>
              <a:rPr sz="1100" spc="75" dirty="0">
                <a:cs typeface="PMingLiU"/>
              </a:rPr>
              <a:t>terms </a:t>
            </a:r>
            <a:r>
              <a:rPr sz="1100" spc="55" dirty="0">
                <a:cs typeface="PMingLiU"/>
              </a:rPr>
              <a:t>on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regression </a:t>
            </a:r>
            <a:r>
              <a:rPr sz="1100" spc="25" dirty="0">
                <a:cs typeface="PMingLiU"/>
              </a:rPr>
              <a:t>coefficient  </a:t>
            </a:r>
            <a:r>
              <a:rPr sz="1100" spc="60">
                <a:cs typeface="PMingLiU"/>
              </a:rPr>
              <a:t>estimates.</a:t>
            </a:r>
            <a:endParaRPr lang="en-US" sz="1100" spc="60">
              <a:cs typeface="PMingLiU"/>
            </a:endParaRPr>
          </a:p>
          <a:p>
            <a:pPr marL="195580" marR="39814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endParaRPr sz="1100" dirty="0">
              <a:cs typeface="PMingLiU"/>
            </a:endParaRPr>
          </a:p>
          <a:p>
            <a:pPr marL="195580" marR="24193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40" dirty="0">
                <a:cs typeface="PMingLiU"/>
              </a:rPr>
              <a:t>Selecting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good </a:t>
            </a:r>
            <a:r>
              <a:rPr sz="1100" spc="40" dirty="0">
                <a:cs typeface="PMingLiU"/>
              </a:rPr>
              <a:t>value </a:t>
            </a:r>
            <a:r>
              <a:rPr sz="1100" spc="30" dirty="0">
                <a:cs typeface="PMingLiU"/>
              </a:rPr>
              <a:t>for </a:t>
            </a:r>
            <a:r>
              <a:rPr sz="1100" i="1" spc="155" dirty="0">
                <a:cs typeface="Times New Roman"/>
              </a:rPr>
              <a:t>λ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critical; cross-validation </a:t>
            </a:r>
            <a:r>
              <a:rPr sz="1100" spc="20" dirty="0">
                <a:cs typeface="PMingLiU"/>
              </a:rPr>
              <a:t>is  </a:t>
            </a:r>
            <a:r>
              <a:rPr sz="1100" spc="55" dirty="0">
                <a:cs typeface="PMingLiU"/>
              </a:rPr>
              <a:t>used </a:t>
            </a:r>
            <a:r>
              <a:rPr sz="1100" spc="30" dirty="0">
                <a:cs typeface="PMingLiU"/>
              </a:rPr>
              <a:t>for</a:t>
            </a:r>
            <a:r>
              <a:rPr sz="1100" spc="9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this.</a:t>
            </a:r>
            <a:endParaRPr sz="1100" dirty="0">
              <a:cs typeface="PMingLiU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81F673-C4DC-4286-981E-933C3E98D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07" y="1136315"/>
            <a:ext cx="522271" cy="2311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980" y="211465"/>
            <a:ext cx="16256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latin typeface="+mn-lt"/>
              </a:rPr>
              <a:t>Credit data</a:t>
            </a:r>
            <a:r>
              <a:rPr spc="-125" dirty="0">
                <a:latin typeface="+mn-lt"/>
              </a:rPr>
              <a:t> </a:t>
            </a:r>
            <a:r>
              <a:rPr spc="-30" dirty="0">
                <a:latin typeface="+mn-lt"/>
              </a:rPr>
              <a:t>example</a:t>
            </a:r>
          </a:p>
        </p:txBody>
      </p: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5CA1BB56-29A5-4592-A746-552C3EF2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739775"/>
            <a:ext cx="4356467" cy="195447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761" y="211465"/>
            <a:ext cx="2065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 </a:t>
            </a:r>
            <a:r>
              <a:rPr spc="-40" dirty="0">
                <a:latin typeface="+mn-lt"/>
              </a:rPr>
              <a:t>of </a:t>
            </a:r>
            <a:r>
              <a:rPr spc="-15" dirty="0">
                <a:latin typeface="+mn-lt"/>
              </a:rPr>
              <a:t>Previous</a:t>
            </a:r>
            <a:r>
              <a:rPr spc="114" dirty="0">
                <a:latin typeface="+mn-lt"/>
              </a:rPr>
              <a:t> </a:t>
            </a:r>
            <a:r>
              <a:rPr spc="-15" dirty="0">
                <a:latin typeface="+mn-lt"/>
              </a:rPr>
              <a:t>Figure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087" y="2644775"/>
            <a:ext cx="3717925" cy="52014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left-hand panel, </a:t>
            </a:r>
            <a:r>
              <a:rPr sz="1100" spc="45" dirty="0">
                <a:cs typeface="PMingLiU"/>
              </a:rPr>
              <a:t>each curve </a:t>
            </a:r>
            <a:r>
              <a:rPr sz="1100" spc="55" dirty="0">
                <a:cs typeface="PMingLiU"/>
              </a:rPr>
              <a:t>corresponds </a:t>
            </a:r>
            <a:r>
              <a:rPr sz="1100" spc="80" dirty="0">
                <a:cs typeface="PMingLiU"/>
              </a:rPr>
              <a:t>to the </a:t>
            </a:r>
            <a:r>
              <a:rPr sz="1100" spc="45" dirty="0">
                <a:cs typeface="PMingLiU"/>
              </a:rPr>
              <a:t>ridge  </a:t>
            </a:r>
            <a:r>
              <a:rPr sz="1100" spc="40" dirty="0">
                <a:cs typeface="PMingLiU"/>
              </a:rPr>
              <a:t>regression </a:t>
            </a:r>
            <a:r>
              <a:rPr sz="1100" spc="25" dirty="0">
                <a:cs typeface="PMingLiU"/>
              </a:rPr>
              <a:t>coefficient </a:t>
            </a:r>
            <a:r>
              <a:rPr sz="1100" spc="65" dirty="0">
                <a:cs typeface="PMingLiU"/>
              </a:rPr>
              <a:t>estimate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one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ten </a:t>
            </a:r>
            <a:r>
              <a:rPr sz="1100" spc="45" dirty="0">
                <a:cs typeface="PMingLiU"/>
              </a:rPr>
              <a:t>variables,  </a:t>
            </a:r>
            <a:r>
              <a:rPr sz="1100" spc="70" dirty="0">
                <a:cs typeface="PMingLiU"/>
              </a:rPr>
              <a:t>plotted </a:t>
            </a:r>
            <a:r>
              <a:rPr sz="1100" spc="55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function </a:t>
            </a:r>
            <a:r>
              <a:rPr sz="1100" spc="5" dirty="0">
                <a:cs typeface="PMingLiU"/>
              </a:rPr>
              <a:t>of</a:t>
            </a:r>
            <a:r>
              <a:rPr sz="1100" spc="105" dirty="0">
                <a:cs typeface="PMingLiU"/>
              </a:rPr>
              <a:t> </a:t>
            </a:r>
            <a:r>
              <a:rPr sz="1100" i="1" spc="100" dirty="0">
                <a:cs typeface="Times New Roman"/>
              </a:rPr>
              <a:t>λ</a:t>
            </a:r>
            <a:r>
              <a:rPr sz="1100" spc="100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350B126-EF79-4799-AC88-A886F25BE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18" y="641279"/>
            <a:ext cx="4085032" cy="18326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761" y="211465"/>
            <a:ext cx="2065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Details </a:t>
            </a:r>
            <a:r>
              <a:rPr spc="-40" dirty="0">
                <a:latin typeface="+mn-lt"/>
              </a:rPr>
              <a:t>of </a:t>
            </a:r>
            <a:r>
              <a:rPr spc="-15" dirty="0">
                <a:latin typeface="+mn-lt"/>
              </a:rPr>
              <a:t>Previous</a:t>
            </a:r>
            <a:r>
              <a:rPr spc="114" dirty="0">
                <a:latin typeface="+mn-lt"/>
              </a:rPr>
              <a:t> </a:t>
            </a:r>
            <a:r>
              <a:rPr spc="-15" dirty="0">
                <a:latin typeface="+mn-lt"/>
              </a:rPr>
              <a:t>Figure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2B5522-A6F9-471E-9222-F454A47D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587375"/>
            <a:ext cx="3906498" cy="1752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CD70E08-89CC-4510-939D-854EF43B2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508820"/>
            <a:ext cx="3448050" cy="65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69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DF2EB9-5FA1-4CBA-9D38-7B74B9541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5" y="2568575"/>
            <a:ext cx="3222626" cy="493259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0BDD6A86-939C-48D0-AAA5-16FFA934D6DF}"/>
              </a:ext>
            </a:extLst>
          </p:cNvPr>
          <p:cNvSpPr txBox="1">
            <a:spLocks/>
          </p:cNvSpPr>
          <p:nvPr/>
        </p:nvSpPr>
        <p:spPr>
          <a:xfrm>
            <a:off x="1270761" y="211465"/>
            <a:ext cx="2065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Georgia"/>
                <a:ea typeface="+mj-ea"/>
                <a:cs typeface="Georgia"/>
              </a:defRPr>
            </a:lvl1pPr>
          </a:lstStyle>
          <a:p>
            <a:pPr marL="12700" algn="ctr">
              <a:spcBef>
                <a:spcPts val="135"/>
              </a:spcBef>
            </a:pPr>
            <a:r>
              <a:rPr lang="en-GB" kern="0" spc="-10">
                <a:latin typeface="+mn-lt"/>
              </a:rPr>
              <a:t>Details </a:t>
            </a:r>
            <a:r>
              <a:rPr lang="en-GB" kern="0" spc="-40">
                <a:latin typeface="+mn-lt"/>
              </a:rPr>
              <a:t>of </a:t>
            </a:r>
            <a:r>
              <a:rPr lang="en-GB" kern="0" spc="-15">
                <a:latin typeface="+mn-lt"/>
              </a:rPr>
              <a:t>Previous</a:t>
            </a:r>
            <a:r>
              <a:rPr lang="en-GB" kern="0" spc="114">
                <a:latin typeface="+mn-lt"/>
              </a:rPr>
              <a:t> </a:t>
            </a:r>
            <a:r>
              <a:rPr lang="en-GB" kern="0" spc="-15">
                <a:latin typeface="+mn-lt"/>
              </a:rPr>
              <a:t>Figure</a:t>
            </a:r>
            <a:endParaRPr lang="en-GB" kern="0" spc="-15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30125E-B1C9-44C2-814A-3DA19F6C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587375"/>
            <a:ext cx="3906498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37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625" y="127047"/>
            <a:ext cx="29908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Ridge </a:t>
            </a:r>
            <a:r>
              <a:rPr spc="-45" dirty="0">
                <a:latin typeface="+mn-lt"/>
              </a:rPr>
              <a:t>regression: </a:t>
            </a:r>
            <a:r>
              <a:rPr spc="-25" dirty="0">
                <a:latin typeface="+mn-lt"/>
              </a:rPr>
              <a:t>scaling </a:t>
            </a:r>
            <a:r>
              <a:rPr spc="-40" dirty="0">
                <a:latin typeface="+mn-lt"/>
              </a:rPr>
              <a:t>of</a:t>
            </a:r>
            <a:r>
              <a:rPr spc="-175" dirty="0">
                <a:latin typeface="+mn-lt"/>
              </a:rPr>
              <a:t> </a:t>
            </a:r>
            <a:r>
              <a:rPr spc="-25" dirty="0">
                <a:latin typeface="+mn-lt"/>
              </a:rPr>
              <a:t>predictors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87375"/>
            <a:ext cx="4238892" cy="19916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939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089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85" dirty="0">
                <a:cs typeface="PMingLiU"/>
              </a:rPr>
              <a:t>standard </a:t>
            </a:r>
            <a:r>
              <a:rPr sz="1100" spc="55" dirty="0">
                <a:cs typeface="PMingLiU"/>
              </a:rPr>
              <a:t>least squares </a:t>
            </a:r>
            <a:r>
              <a:rPr sz="1100" spc="25" dirty="0">
                <a:cs typeface="PMingLiU"/>
              </a:rPr>
              <a:t>coefficient </a:t>
            </a:r>
            <a:r>
              <a:rPr sz="1100" spc="65" dirty="0">
                <a:cs typeface="PMingLiU"/>
              </a:rPr>
              <a:t>estimates </a:t>
            </a:r>
            <a:r>
              <a:rPr sz="1100" spc="60" dirty="0">
                <a:cs typeface="PMingLiU"/>
              </a:rPr>
              <a:t>are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scale 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equivariant</a:t>
            </a:r>
            <a:r>
              <a:rPr sz="1100" spc="10" dirty="0">
                <a:cs typeface="PMingLiU"/>
              </a:rPr>
              <a:t>: </a:t>
            </a:r>
            <a:r>
              <a:rPr sz="1100" spc="55" dirty="0">
                <a:cs typeface="PMingLiU"/>
              </a:rPr>
              <a:t>multiplying </a:t>
            </a:r>
            <a:r>
              <a:rPr sz="1100" i="1" spc="195" dirty="0">
                <a:cs typeface="Times New Roman"/>
              </a:rPr>
              <a:t>X</a:t>
            </a:r>
            <a:r>
              <a:rPr sz="1200" i="1" spc="292" baseline="-10416" dirty="0">
                <a:cs typeface="Arial"/>
              </a:rPr>
              <a:t>j </a:t>
            </a:r>
            <a:r>
              <a:rPr sz="1100" spc="55" dirty="0">
                <a:cs typeface="PMingLiU"/>
              </a:rPr>
              <a:t>by </a:t>
            </a:r>
            <a:r>
              <a:rPr sz="1100" spc="85" dirty="0">
                <a:cs typeface="PMingLiU"/>
              </a:rPr>
              <a:t>a </a:t>
            </a:r>
            <a:r>
              <a:rPr sz="1100" spc="70" dirty="0">
                <a:cs typeface="PMingLiU"/>
              </a:rPr>
              <a:t>constant </a:t>
            </a:r>
            <a:r>
              <a:rPr sz="1100" i="1" spc="-20" dirty="0">
                <a:cs typeface="Times New Roman"/>
              </a:rPr>
              <a:t>c </a:t>
            </a:r>
            <a:r>
              <a:rPr sz="1100" spc="50" dirty="0">
                <a:cs typeface="PMingLiU"/>
              </a:rPr>
              <a:t>simply </a:t>
            </a:r>
            <a:r>
              <a:rPr sz="1100" spc="45" dirty="0">
                <a:cs typeface="PMingLiU"/>
              </a:rPr>
              <a:t>leads </a:t>
            </a:r>
            <a:r>
              <a:rPr sz="1100" spc="80" dirty="0">
                <a:cs typeface="PMingLiU"/>
              </a:rPr>
              <a:t>to  </a:t>
            </a: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scaling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least squares </a:t>
            </a:r>
            <a:r>
              <a:rPr sz="1100" spc="25" dirty="0">
                <a:cs typeface="PMingLiU"/>
              </a:rPr>
              <a:t>coefficient </a:t>
            </a:r>
            <a:r>
              <a:rPr sz="1100" spc="65" dirty="0">
                <a:cs typeface="PMingLiU"/>
              </a:rPr>
              <a:t>estimates </a:t>
            </a:r>
            <a:r>
              <a:rPr sz="1100" spc="55" dirty="0">
                <a:cs typeface="PMingLiU"/>
              </a:rPr>
              <a:t>by </a:t>
            </a:r>
            <a:r>
              <a:rPr sz="1100" spc="85" dirty="0">
                <a:cs typeface="PMingLiU"/>
              </a:rPr>
              <a:t>a  </a:t>
            </a:r>
            <a:r>
              <a:rPr sz="1100" spc="55" dirty="0">
                <a:cs typeface="PMingLiU"/>
              </a:rPr>
              <a:t>factor </a:t>
            </a:r>
            <a:r>
              <a:rPr sz="1100" spc="5" dirty="0">
                <a:cs typeface="PMingLiU"/>
              </a:rPr>
              <a:t>of </a:t>
            </a:r>
            <a:r>
              <a:rPr sz="1100" spc="70" dirty="0">
                <a:cs typeface="PMingLiU"/>
              </a:rPr>
              <a:t>1</a:t>
            </a:r>
            <a:r>
              <a:rPr sz="1100" i="1" spc="70" dirty="0">
                <a:cs typeface="Times New Roman"/>
              </a:rPr>
              <a:t>/c</a:t>
            </a:r>
            <a:r>
              <a:rPr sz="1100" spc="70" dirty="0">
                <a:cs typeface="PMingLiU"/>
              </a:rPr>
              <a:t>. </a:t>
            </a:r>
            <a:r>
              <a:rPr sz="1100" spc="65" dirty="0">
                <a:cs typeface="PMingLiU"/>
              </a:rPr>
              <a:t>In </a:t>
            </a:r>
            <a:r>
              <a:rPr sz="1100" spc="70" dirty="0">
                <a:cs typeface="PMingLiU"/>
              </a:rPr>
              <a:t>other </a:t>
            </a:r>
            <a:r>
              <a:rPr sz="1100" spc="45" dirty="0">
                <a:cs typeface="PMingLiU"/>
              </a:rPr>
              <a:t>words, regardless </a:t>
            </a:r>
            <a:r>
              <a:rPr sz="1100" spc="5" dirty="0">
                <a:cs typeface="PMingLiU"/>
              </a:rPr>
              <a:t>of </a:t>
            </a:r>
            <a:r>
              <a:rPr sz="1100" spc="40" dirty="0">
                <a:cs typeface="PMingLiU"/>
              </a:rPr>
              <a:t>how </a:t>
            </a:r>
            <a:r>
              <a:rPr sz="1100" spc="80" dirty="0">
                <a:cs typeface="PMingLiU"/>
              </a:rPr>
              <a:t>the </a:t>
            </a:r>
            <a:r>
              <a:rPr sz="1100" i="1" spc="140" dirty="0">
                <a:cs typeface="Times New Roman"/>
              </a:rPr>
              <a:t>j</a:t>
            </a:r>
            <a:r>
              <a:rPr sz="1100" spc="140" dirty="0">
                <a:cs typeface="PMingLiU"/>
              </a:rPr>
              <a:t>th  </a:t>
            </a:r>
            <a:r>
              <a:rPr sz="1100" spc="60" dirty="0">
                <a:cs typeface="PMingLiU"/>
              </a:rPr>
              <a:t>predictor </a:t>
            </a:r>
            <a:r>
              <a:rPr sz="1100" spc="20" dirty="0">
                <a:cs typeface="PMingLiU"/>
              </a:rPr>
              <a:t>is </a:t>
            </a:r>
            <a:r>
              <a:rPr sz="1100" spc="40" dirty="0">
                <a:cs typeface="PMingLiU"/>
              </a:rPr>
              <a:t>scaled, </a:t>
            </a:r>
            <a:r>
              <a:rPr sz="1100" i="1" spc="195" dirty="0">
                <a:cs typeface="Times New Roman"/>
              </a:rPr>
              <a:t>X</a:t>
            </a:r>
            <a:r>
              <a:rPr sz="1200" i="1" spc="292" baseline="-10416" dirty="0">
                <a:cs typeface="Arial"/>
              </a:rPr>
              <a:t>j </a:t>
            </a:r>
            <a:r>
              <a:rPr sz="1100" i="1" spc="-60" dirty="0">
                <a:cs typeface="Times New Roman"/>
              </a:rPr>
              <a:t>β</a:t>
            </a:r>
            <a:r>
              <a:rPr sz="1650" spc="-89" baseline="15151" dirty="0">
                <a:cs typeface="PMingLiU"/>
              </a:rPr>
              <a:t>ˆ</a:t>
            </a:r>
            <a:r>
              <a:rPr sz="1200" i="1" spc="-89" baseline="-10416" dirty="0">
                <a:cs typeface="Arial"/>
              </a:rPr>
              <a:t>j  </a:t>
            </a:r>
            <a:r>
              <a:rPr sz="1100" spc="20" dirty="0">
                <a:cs typeface="PMingLiU"/>
              </a:rPr>
              <a:t>will </a:t>
            </a:r>
            <a:r>
              <a:rPr sz="1100" spc="65" dirty="0">
                <a:cs typeface="PMingLiU"/>
              </a:rPr>
              <a:t>remain </a:t>
            </a:r>
            <a:r>
              <a:rPr sz="1100" spc="80" dirty="0">
                <a:cs typeface="PMingLiU"/>
              </a:rPr>
              <a:t>the</a:t>
            </a:r>
            <a:r>
              <a:rPr sz="1100" spc="-10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same.</a:t>
            </a:r>
            <a:endParaRPr sz="1100">
              <a:cs typeface="PMingLiU"/>
            </a:endParaRPr>
          </a:p>
          <a:p>
            <a:pPr marL="208279" marR="13144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08915" algn="l"/>
              </a:tabLst>
            </a:pPr>
            <a:r>
              <a:rPr sz="1100" spc="65" dirty="0">
                <a:cs typeface="PMingLiU"/>
              </a:rPr>
              <a:t>In contrast,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ridge </a:t>
            </a:r>
            <a:r>
              <a:rPr sz="1100" spc="40" dirty="0">
                <a:cs typeface="PMingLiU"/>
              </a:rPr>
              <a:t>regression </a:t>
            </a:r>
            <a:r>
              <a:rPr sz="1100" spc="25" dirty="0">
                <a:cs typeface="PMingLiU"/>
              </a:rPr>
              <a:t>coefficient </a:t>
            </a:r>
            <a:r>
              <a:rPr sz="1100" spc="65" dirty="0">
                <a:cs typeface="PMingLiU"/>
              </a:rPr>
              <a:t>estimates can  </a:t>
            </a:r>
            <a:r>
              <a:rPr sz="1100" spc="50" dirty="0">
                <a:cs typeface="PMingLiU"/>
              </a:rPr>
              <a:t>change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substantially </a:t>
            </a:r>
            <a:r>
              <a:rPr sz="1100" spc="60" dirty="0">
                <a:cs typeface="PMingLiU"/>
              </a:rPr>
              <a:t>when </a:t>
            </a:r>
            <a:r>
              <a:rPr sz="1100" spc="55" dirty="0">
                <a:cs typeface="PMingLiU"/>
              </a:rPr>
              <a:t>multiplying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given </a:t>
            </a:r>
            <a:r>
              <a:rPr sz="1100" spc="60" dirty="0">
                <a:cs typeface="PMingLiU"/>
              </a:rPr>
              <a:t>predictor </a:t>
            </a:r>
            <a:r>
              <a:rPr sz="1100" spc="55" dirty="0">
                <a:cs typeface="PMingLiU"/>
              </a:rPr>
              <a:t>by  </a:t>
            </a:r>
            <a:r>
              <a:rPr sz="1100" spc="85" dirty="0">
                <a:cs typeface="PMingLiU"/>
              </a:rPr>
              <a:t>a </a:t>
            </a:r>
            <a:r>
              <a:rPr sz="1100" spc="70" dirty="0">
                <a:cs typeface="PMingLiU"/>
              </a:rPr>
              <a:t>constant, </a:t>
            </a:r>
            <a:r>
              <a:rPr sz="1100" spc="65" dirty="0">
                <a:cs typeface="PMingLiU"/>
              </a:rPr>
              <a:t>due </a:t>
            </a:r>
            <a:r>
              <a:rPr sz="1100" spc="80" dirty="0">
                <a:cs typeface="PMingLiU"/>
              </a:rPr>
              <a:t>to the </a:t>
            </a:r>
            <a:r>
              <a:rPr sz="1100" spc="70" dirty="0">
                <a:cs typeface="PMingLiU"/>
              </a:rPr>
              <a:t>sum </a:t>
            </a:r>
            <a:r>
              <a:rPr sz="1100" spc="5" dirty="0">
                <a:cs typeface="PMingLiU"/>
              </a:rPr>
              <a:t>of </a:t>
            </a:r>
            <a:r>
              <a:rPr sz="1100" spc="65" dirty="0">
                <a:cs typeface="PMingLiU"/>
              </a:rPr>
              <a:t>squared </a:t>
            </a:r>
            <a:r>
              <a:rPr sz="1100" spc="25" dirty="0">
                <a:cs typeface="PMingLiU"/>
              </a:rPr>
              <a:t>coefficients </a:t>
            </a:r>
            <a:r>
              <a:rPr sz="1100" spc="85" dirty="0">
                <a:cs typeface="PMingLiU"/>
              </a:rPr>
              <a:t>term </a:t>
            </a:r>
            <a:r>
              <a:rPr sz="1100" spc="50" dirty="0">
                <a:cs typeface="PMingLiU"/>
              </a:rPr>
              <a:t>in 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penalty </a:t>
            </a:r>
            <a:r>
              <a:rPr sz="1100" spc="95" dirty="0">
                <a:cs typeface="PMingLiU"/>
              </a:rPr>
              <a:t>part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ridge </a:t>
            </a:r>
            <a:r>
              <a:rPr sz="1100" spc="40" dirty="0">
                <a:cs typeface="PMingLiU"/>
              </a:rPr>
              <a:t>regression </a:t>
            </a:r>
            <a:r>
              <a:rPr sz="1100" spc="50" dirty="0">
                <a:cs typeface="PMingLiU"/>
              </a:rPr>
              <a:t>objective</a:t>
            </a:r>
            <a:r>
              <a:rPr sz="1100" spc="21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function.</a:t>
            </a:r>
            <a:endParaRPr sz="1100">
              <a:cs typeface="PMingLiU"/>
            </a:endParaRPr>
          </a:p>
          <a:p>
            <a:pPr marL="208279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08915" algn="l"/>
              </a:tabLst>
            </a:pPr>
            <a:r>
              <a:rPr sz="1100" spc="50" dirty="0">
                <a:cs typeface="PMingLiU"/>
              </a:rPr>
              <a:t>Therefore, </a:t>
            </a:r>
            <a:r>
              <a:rPr sz="1100" spc="75" dirty="0">
                <a:cs typeface="PMingLiU"/>
              </a:rPr>
              <a:t>it </a:t>
            </a:r>
            <a:r>
              <a:rPr sz="1100" spc="20" dirty="0">
                <a:cs typeface="PMingLiU"/>
              </a:rPr>
              <a:t>is </a:t>
            </a:r>
            <a:r>
              <a:rPr sz="1100" spc="75" dirty="0">
                <a:cs typeface="PMingLiU"/>
              </a:rPr>
              <a:t>best </a:t>
            </a:r>
            <a:r>
              <a:rPr sz="1100" spc="8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apply </a:t>
            </a:r>
            <a:r>
              <a:rPr sz="1100" spc="45" dirty="0">
                <a:cs typeface="PMingLiU"/>
              </a:rPr>
              <a:t>ridge </a:t>
            </a:r>
            <a:r>
              <a:rPr sz="1100" spc="40" dirty="0">
                <a:cs typeface="PMingLiU"/>
              </a:rPr>
              <a:t>regression</a:t>
            </a:r>
            <a:r>
              <a:rPr sz="1100" spc="204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after</a:t>
            </a:r>
            <a:endParaRPr sz="1100">
              <a:cs typeface="PMingLiU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sz="1100" i="1" spc="5" dirty="0">
                <a:solidFill>
                  <a:srgbClr val="009900"/>
                </a:solidFill>
                <a:cs typeface="Palatino Linotype"/>
              </a:rPr>
              <a:t>standardizing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the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predictors</a:t>
            </a:r>
            <a:r>
              <a:rPr sz="1100" spc="20" dirty="0">
                <a:cs typeface="PMingLiU"/>
              </a:rPr>
              <a:t>, </a:t>
            </a:r>
            <a:r>
              <a:rPr sz="1100" spc="45" dirty="0">
                <a:cs typeface="PMingLiU"/>
              </a:rPr>
              <a:t>using </a:t>
            </a:r>
            <a:r>
              <a:rPr sz="1100" spc="80" dirty="0">
                <a:cs typeface="PMingLiU"/>
              </a:rPr>
              <a:t>the</a:t>
            </a:r>
            <a:r>
              <a:rPr sz="1100" spc="7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formula</a:t>
            </a:r>
            <a:endParaRPr sz="1100">
              <a:cs typeface="PMingLiU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271CA1-66B4-4284-A9A3-70745C7C1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623930"/>
            <a:ext cx="2258964" cy="71814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53975"/>
            <a:ext cx="416674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</a:rPr>
              <a:t>Why </a:t>
            </a:r>
            <a:r>
              <a:rPr spc="-25" dirty="0">
                <a:latin typeface="+mn-lt"/>
              </a:rPr>
              <a:t>Does </a:t>
            </a:r>
            <a:r>
              <a:rPr spc="-15" dirty="0">
                <a:latin typeface="+mn-lt"/>
              </a:rPr>
              <a:t>Ridge </a:t>
            </a:r>
            <a:r>
              <a:rPr spc="-35" dirty="0">
                <a:latin typeface="+mn-lt"/>
              </a:rPr>
              <a:t>Regression </a:t>
            </a:r>
            <a:r>
              <a:rPr spc="-45">
                <a:latin typeface="+mn-lt"/>
              </a:rPr>
              <a:t>Improve </a:t>
            </a:r>
            <a:r>
              <a:rPr lang="en-US" spc="-10">
                <a:latin typeface="+mn-lt"/>
              </a:rPr>
              <a:t>over </a:t>
            </a:r>
            <a:r>
              <a:rPr spc="-5">
                <a:latin typeface="+mn-lt"/>
              </a:rPr>
              <a:t>Least</a:t>
            </a:r>
            <a:r>
              <a:rPr lang="en-US" spc="-5">
                <a:latin typeface="+mn-lt"/>
              </a:rPr>
              <a:t> Squares?</a:t>
            </a:r>
            <a:endParaRPr spc="-5" dirty="0">
              <a:latin typeface="+mn-l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39628" y="3323099"/>
            <a:ext cx="288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32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57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4205FB86-E44B-41C1-A5D8-5B60A4A2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77" y="585781"/>
            <a:ext cx="3747746" cy="16002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C590847-50B1-454D-816D-96FE4A2CC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70" y="2263775"/>
            <a:ext cx="3338069" cy="996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7EB7AA-CD36-4FEC-BA96-8ED7B14C2941}"/>
              </a:ext>
            </a:extLst>
          </p:cNvPr>
          <p:cNvSpPr txBox="1"/>
          <p:nvPr/>
        </p:nvSpPr>
        <p:spPr>
          <a:xfrm>
            <a:off x="933450" y="251590"/>
            <a:ext cx="2981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GB" sz="1800" i="1" spc="60">
                <a:solidFill>
                  <a:srgbClr val="009900"/>
                </a:solidFill>
                <a:latin typeface="Palatino Linotype"/>
                <a:cs typeface="Palatino Linotype"/>
              </a:rPr>
              <a:t>The </a:t>
            </a:r>
            <a:r>
              <a:rPr lang="en-GB" sz="1800" i="1" spc="35">
                <a:solidFill>
                  <a:srgbClr val="009900"/>
                </a:solidFill>
                <a:latin typeface="Palatino Linotype"/>
                <a:cs typeface="Palatino Linotype"/>
              </a:rPr>
              <a:t>Bias-Variance</a:t>
            </a:r>
            <a:r>
              <a:rPr lang="en-GB" sz="1800" i="1" spc="165">
                <a:solidFill>
                  <a:srgbClr val="009900"/>
                </a:solidFill>
                <a:latin typeface="Palatino Linotype"/>
                <a:cs typeface="Palatino Linotype"/>
              </a:rPr>
              <a:t> </a:t>
            </a:r>
            <a:r>
              <a:rPr lang="en-GB" sz="1800" i="1" spc="20">
                <a:solidFill>
                  <a:srgbClr val="009900"/>
                </a:solidFill>
                <a:latin typeface="Palatino Linotype"/>
                <a:cs typeface="Palatino Linotype"/>
              </a:rPr>
              <a:t>tradeoff</a:t>
            </a:r>
            <a:endParaRPr lang="en-GB"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642" y="211465"/>
            <a:ext cx="8229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</a:rPr>
              <a:t>The</a:t>
            </a:r>
            <a:r>
              <a:rPr spc="75" dirty="0">
                <a:latin typeface="+mn-lt"/>
              </a:rPr>
              <a:t> </a:t>
            </a:r>
            <a:r>
              <a:rPr spc="-30" dirty="0">
                <a:latin typeface="+mn-lt"/>
              </a:rPr>
              <a:t>Lasso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575892"/>
            <a:ext cx="3689350" cy="10902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50" dirty="0">
                <a:latin typeface="PMingLiU"/>
                <a:cs typeface="PMingLiU"/>
              </a:rPr>
              <a:t>Ridge </a:t>
            </a:r>
            <a:r>
              <a:rPr sz="1100" spc="40" dirty="0">
                <a:latin typeface="PMingLiU"/>
                <a:cs typeface="PMingLiU"/>
              </a:rPr>
              <a:t>regression </a:t>
            </a:r>
            <a:r>
              <a:rPr sz="1100" spc="50" dirty="0">
                <a:latin typeface="PMingLiU"/>
                <a:cs typeface="PMingLiU"/>
              </a:rPr>
              <a:t>does </a:t>
            </a:r>
            <a:r>
              <a:rPr sz="1100" spc="45" dirty="0">
                <a:latin typeface="PMingLiU"/>
                <a:cs typeface="PMingLiU"/>
              </a:rPr>
              <a:t>have one </a:t>
            </a:r>
            <a:r>
              <a:rPr sz="1100" spc="40" dirty="0">
                <a:latin typeface="PMingLiU"/>
                <a:cs typeface="PMingLiU"/>
              </a:rPr>
              <a:t>obvious </a:t>
            </a:r>
            <a:r>
              <a:rPr sz="1100" spc="55" dirty="0">
                <a:latin typeface="PMingLiU"/>
                <a:cs typeface="PMingLiU"/>
              </a:rPr>
              <a:t>disadvantage:  </a:t>
            </a:r>
            <a:r>
              <a:rPr sz="1100" spc="40" dirty="0">
                <a:latin typeface="PMingLiU"/>
                <a:cs typeface="PMingLiU"/>
              </a:rPr>
              <a:t>unlike </a:t>
            </a:r>
            <a:r>
              <a:rPr sz="1100" spc="65" dirty="0">
                <a:latin typeface="PMingLiU"/>
                <a:cs typeface="PMingLiU"/>
              </a:rPr>
              <a:t>subset </a:t>
            </a:r>
            <a:r>
              <a:rPr sz="1100" spc="40" dirty="0">
                <a:latin typeface="PMingLiU"/>
                <a:cs typeface="PMingLiU"/>
              </a:rPr>
              <a:t>selection, </a:t>
            </a:r>
            <a:r>
              <a:rPr sz="1100" spc="45" dirty="0">
                <a:latin typeface="PMingLiU"/>
                <a:cs typeface="PMingLiU"/>
              </a:rPr>
              <a:t>which </a:t>
            </a:r>
            <a:r>
              <a:rPr sz="1100" spc="20" dirty="0">
                <a:latin typeface="PMingLiU"/>
                <a:cs typeface="PMingLiU"/>
              </a:rPr>
              <a:t>will </a:t>
            </a:r>
            <a:r>
              <a:rPr sz="1100" spc="45" dirty="0">
                <a:latin typeface="PMingLiU"/>
                <a:cs typeface="PMingLiU"/>
              </a:rPr>
              <a:t>generally </a:t>
            </a:r>
            <a:r>
              <a:rPr sz="1100" spc="40" dirty="0">
                <a:latin typeface="PMingLiU"/>
                <a:cs typeface="PMingLiU"/>
              </a:rPr>
              <a:t>select </a:t>
            </a:r>
            <a:r>
              <a:rPr sz="1100" spc="50" dirty="0">
                <a:latin typeface="PMingLiU"/>
                <a:cs typeface="PMingLiU"/>
              </a:rPr>
              <a:t>models  </a:t>
            </a:r>
            <a:r>
              <a:rPr sz="1100" spc="110" dirty="0">
                <a:latin typeface="PMingLiU"/>
                <a:cs typeface="PMingLiU"/>
              </a:rPr>
              <a:t>that </a:t>
            </a:r>
            <a:r>
              <a:rPr sz="1100" spc="25" dirty="0">
                <a:latin typeface="PMingLiU"/>
                <a:cs typeface="PMingLiU"/>
              </a:rPr>
              <a:t>involve </a:t>
            </a:r>
            <a:r>
              <a:rPr sz="1100" spc="70" dirty="0">
                <a:latin typeface="PMingLiU"/>
                <a:cs typeface="PMingLiU"/>
              </a:rPr>
              <a:t>just </a:t>
            </a:r>
            <a:r>
              <a:rPr sz="1100" spc="85" dirty="0">
                <a:latin typeface="PMingLiU"/>
                <a:cs typeface="PMingLiU"/>
              </a:rPr>
              <a:t>a </a:t>
            </a:r>
            <a:r>
              <a:rPr sz="1100" spc="65" dirty="0">
                <a:latin typeface="PMingLiU"/>
                <a:cs typeface="PMingLiU"/>
              </a:rPr>
              <a:t>subset </a:t>
            </a:r>
            <a:r>
              <a:rPr sz="1100" spc="5" dirty="0">
                <a:latin typeface="PMingLiU"/>
                <a:cs typeface="PMingLiU"/>
              </a:rPr>
              <a:t>of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45" dirty="0">
                <a:latin typeface="PMingLiU"/>
                <a:cs typeface="PMingLiU"/>
              </a:rPr>
              <a:t>variables, ridge </a:t>
            </a:r>
            <a:r>
              <a:rPr sz="1100" spc="40" dirty="0">
                <a:latin typeface="PMingLiU"/>
                <a:cs typeface="PMingLiU"/>
              </a:rPr>
              <a:t>regression  </a:t>
            </a:r>
            <a:r>
              <a:rPr sz="1100" spc="20" dirty="0">
                <a:latin typeface="PMingLiU"/>
                <a:cs typeface="PMingLiU"/>
              </a:rPr>
              <a:t>will </a:t>
            </a:r>
            <a:r>
              <a:rPr sz="1100" spc="45" dirty="0">
                <a:latin typeface="PMingLiU"/>
                <a:cs typeface="PMingLiU"/>
              </a:rPr>
              <a:t>include </a:t>
            </a:r>
            <a:r>
              <a:rPr sz="1100" spc="35" dirty="0">
                <a:latin typeface="PMingLiU"/>
                <a:cs typeface="PMingLiU"/>
              </a:rPr>
              <a:t>all </a:t>
            </a:r>
            <a:r>
              <a:rPr sz="1100" i="1" spc="-5" dirty="0">
                <a:latin typeface="Times New Roman"/>
                <a:cs typeface="Times New Roman"/>
              </a:rPr>
              <a:t>p </a:t>
            </a:r>
            <a:r>
              <a:rPr sz="1100" spc="60" dirty="0">
                <a:latin typeface="PMingLiU"/>
                <a:cs typeface="PMingLiU"/>
              </a:rPr>
              <a:t>predictors </a:t>
            </a:r>
            <a:r>
              <a:rPr sz="1100" spc="50" dirty="0">
                <a:latin typeface="PMingLiU"/>
                <a:cs typeface="PMingLiU"/>
              </a:rPr>
              <a:t>in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30" dirty="0">
                <a:latin typeface="PMingLiU"/>
                <a:cs typeface="PMingLiU"/>
              </a:rPr>
              <a:t>final</a:t>
            </a:r>
            <a:r>
              <a:rPr sz="1100" spc="60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</a:rPr>
              <a:t>model</a:t>
            </a:r>
            <a:endParaRPr sz="1100">
              <a:latin typeface="PMingLiU"/>
              <a:cs typeface="PMingLiU"/>
            </a:endParaRPr>
          </a:p>
          <a:p>
            <a:pPr marL="144780" marR="214629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latin typeface="PMingLiU"/>
                <a:cs typeface="PMingLiU"/>
              </a:rPr>
              <a:t>The </a:t>
            </a:r>
            <a:r>
              <a:rPr sz="1100" i="1" spc="35" dirty="0">
                <a:solidFill>
                  <a:srgbClr val="009900"/>
                </a:solidFill>
                <a:latin typeface="Palatino Linotype"/>
                <a:cs typeface="Palatino Linotype"/>
              </a:rPr>
              <a:t>Lasso </a:t>
            </a:r>
            <a:r>
              <a:rPr sz="1100" spc="20" dirty="0">
                <a:latin typeface="PMingLiU"/>
                <a:cs typeface="PMingLiU"/>
              </a:rPr>
              <a:t>is </a:t>
            </a:r>
            <a:r>
              <a:rPr sz="1100" spc="85" dirty="0">
                <a:latin typeface="PMingLiU"/>
                <a:cs typeface="PMingLiU"/>
              </a:rPr>
              <a:t>a </a:t>
            </a:r>
            <a:r>
              <a:rPr sz="1100" spc="45" dirty="0">
                <a:latin typeface="PMingLiU"/>
                <a:cs typeface="PMingLiU"/>
              </a:rPr>
              <a:t>relatively </a:t>
            </a:r>
            <a:r>
              <a:rPr sz="1100" spc="55" dirty="0">
                <a:latin typeface="PMingLiU"/>
                <a:cs typeface="PMingLiU"/>
              </a:rPr>
              <a:t>recent </a:t>
            </a:r>
            <a:r>
              <a:rPr sz="1100" spc="65" dirty="0">
                <a:latin typeface="PMingLiU"/>
                <a:cs typeface="PMingLiU"/>
              </a:rPr>
              <a:t>alternative </a:t>
            </a:r>
            <a:r>
              <a:rPr sz="1100" spc="80" dirty="0">
                <a:latin typeface="PMingLiU"/>
                <a:cs typeface="PMingLiU"/>
              </a:rPr>
              <a:t>to </a:t>
            </a:r>
            <a:r>
              <a:rPr sz="1100" spc="45" dirty="0">
                <a:latin typeface="PMingLiU"/>
                <a:cs typeface="PMingLiU"/>
              </a:rPr>
              <a:t>ridge  </a:t>
            </a:r>
            <a:r>
              <a:rPr sz="1100" spc="40" dirty="0">
                <a:latin typeface="PMingLiU"/>
                <a:cs typeface="PMingLiU"/>
              </a:rPr>
              <a:t>regression </a:t>
            </a:r>
            <a:r>
              <a:rPr sz="1100" spc="110" dirty="0">
                <a:latin typeface="PMingLiU"/>
                <a:cs typeface="PMingLiU"/>
              </a:rPr>
              <a:t>that </a:t>
            </a:r>
            <a:r>
              <a:rPr sz="1100" spc="35" dirty="0">
                <a:latin typeface="PMingLiU"/>
                <a:cs typeface="PMingLiU"/>
              </a:rPr>
              <a:t>overcomes </a:t>
            </a:r>
            <a:r>
              <a:rPr sz="1100" spc="65" dirty="0">
                <a:latin typeface="PMingLiU"/>
                <a:cs typeface="PMingLiU"/>
              </a:rPr>
              <a:t>this </a:t>
            </a:r>
            <a:r>
              <a:rPr sz="1100" spc="55" dirty="0">
                <a:latin typeface="PMingLiU"/>
                <a:cs typeface="PMingLiU"/>
              </a:rPr>
              <a:t>disadvantage. </a:t>
            </a:r>
            <a:r>
              <a:rPr sz="1100" spc="90" dirty="0">
                <a:latin typeface="PMingLiU"/>
                <a:cs typeface="PMingLiU"/>
              </a:rPr>
              <a:t>The</a:t>
            </a:r>
            <a:r>
              <a:rPr sz="1100" spc="-40" dirty="0">
                <a:latin typeface="PMingLiU"/>
                <a:cs typeface="PMingLiU"/>
              </a:rPr>
              <a:t> </a:t>
            </a:r>
            <a:r>
              <a:rPr sz="1100" spc="35" dirty="0">
                <a:latin typeface="PMingLiU"/>
                <a:cs typeface="PMingLiU"/>
              </a:rPr>
              <a:t>lasso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2440" y="1725801"/>
            <a:ext cx="882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95" dirty="0">
                <a:latin typeface="Arial"/>
                <a:cs typeface="Arial"/>
              </a:rPr>
              <a:t>λ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995" y="1646299"/>
            <a:ext cx="2405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latin typeface="PMingLiU"/>
                <a:cs typeface="PMingLiU"/>
              </a:rPr>
              <a:t>coefficients, </a:t>
            </a:r>
            <a:r>
              <a:rPr sz="1100" i="1" spc="-15" dirty="0">
                <a:latin typeface="Times New Roman"/>
                <a:cs typeface="Times New Roman"/>
              </a:rPr>
              <a:t>β</a:t>
            </a:r>
            <a:r>
              <a:rPr sz="1650" spc="-22" baseline="15151" dirty="0">
                <a:latin typeface="PMingLiU"/>
                <a:cs typeface="PMingLiU"/>
              </a:rPr>
              <a:t>ˆ</a:t>
            </a:r>
            <a:r>
              <a:rPr sz="1200" i="1" spc="-22" baseline="27777" dirty="0">
                <a:latin typeface="Arial"/>
                <a:cs typeface="Arial"/>
              </a:rPr>
              <a:t>L</a:t>
            </a:r>
            <a:r>
              <a:rPr sz="1100" spc="-15" dirty="0">
                <a:latin typeface="PMingLiU"/>
                <a:cs typeface="PMingLiU"/>
              </a:rPr>
              <a:t>, </a:t>
            </a:r>
            <a:r>
              <a:rPr sz="1100" spc="45" dirty="0">
                <a:latin typeface="PMingLiU"/>
                <a:cs typeface="PMingLiU"/>
              </a:rPr>
              <a:t>minimize </a:t>
            </a:r>
            <a:r>
              <a:rPr sz="1100" spc="80" dirty="0">
                <a:latin typeface="PMingLiU"/>
                <a:cs typeface="PMingLiU"/>
              </a:rPr>
              <a:t>the</a:t>
            </a:r>
            <a:r>
              <a:rPr sz="1100" spc="-25" dirty="0">
                <a:latin typeface="PMingLiU"/>
                <a:cs typeface="PMingLiU"/>
              </a:rPr>
              <a:t> </a:t>
            </a:r>
            <a:r>
              <a:rPr sz="1100" spc="75" dirty="0">
                <a:latin typeface="PMingLiU"/>
                <a:cs typeface="PMingLiU"/>
              </a:rPr>
              <a:t>quantity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250" y="2492375"/>
            <a:ext cx="3830954" cy="6404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750" dirty="0">
              <a:latin typeface="PMingLiU"/>
              <a:cs typeface="PMingLiU"/>
            </a:endParaRPr>
          </a:p>
          <a:p>
            <a:pPr marL="208279" marR="55880" indent="-132715">
              <a:lnSpc>
                <a:spcPct val="102600"/>
              </a:lnSpc>
              <a:spcBef>
                <a:spcPts val="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08915" algn="l"/>
              </a:tabLst>
            </a:pPr>
            <a:r>
              <a:rPr sz="1100" spc="65" dirty="0">
                <a:latin typeface="PMingLiU"/>
                <a:cs typeface="PMingLiU"/>
              </a:rPr>
              <a:t>In </a:t>
            </a:r>
            <a:r>
              <a:rPr sz="1100" spc="60" dirty="0">
                <a:latin typeface="PMingLiU"/>
                <a:cs typeface="PMingLiU"/>
              </a:rPr>
              <a:t>statistical parlance,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35" dirty="0">
                <a:latin typeface="PMingLiU"/>
                <a:cs typeface="PMingLiU"/>
              </a:rPr>
              <a:t>lasso </a:t>
            </a:r>
            <a:r>
              <a:rPr sz="1100" spc="40" dirty="0">
                <a:latin typeface="PMingLiU"/>
                <a:cs typeface="PMingLiU"/>
              </a:rPr>
              <a:t>uses </a:t>
            </a:r>
            <a:r>
              <a:rPr sz="1100" spc="85" dirty="0">
                <a:latin typeface="PMingLiU"/>
                <a:cs typeface="PMingLiU"/>
              </a:rPr>
              <a:t>an </a:t>
            </a:r>
            <a:r>
              <a:rPr sz="1100" i="1" spc="95" dirty="0">
                <a:latin typeface="Times New Roman"/>
                <a:cs typeface="Times New Roman"/>
              </a:rPr>
              <a:t>f</a:t>
            </a:r>
            <a:r>
              <a:rPr sz="1200" spc="142" baseline="-10416" dirty="0">
                <a:latin typeface="PMingLiU"/>
                <a:cs typeface="PMingLiU"/>
              </a:rPr>
              <a:t>1 </a:t>
            </a:r>
            <a:r>
              <a:rPr sz="1100" spc="60" dirty="0">
                <a:latin typeface="PMingLiU"/>
                <a:cs typeface="PMingLiU"/>
              </a:rPr>
              <a:t>(pronounced  </a:t>
            </a:r>
            <a:r>
              <a:rPr sz="1100" spc="-125" dirty="0">
                <a:latin typeface="PMingLiU"/>
                <a:cs typeface="PMingLiU"/>
              </a:rPr>
              <a:t>“ell </a:t>
            </a:r>
            <a:r>
              <a:rPr sz="1100" spc="-150" dirty="0">
                <a:latin typeface="PMingLiU"/>
                <a:cs typeface="PMingLiU"/>
              </a:rPr>
              <a:t>1”) </a:t>
            </a:r>
            <a:r>
              <a:rPr sz="1100" spc="70" dirty="0">
                <a:latin typeface="PMingLiU"/>
                <a:cs typeface="PMingLiU"/>
              </a:rPr>
              <a:t>penalty </a:t>
            </a:r>
            <a:r>
              <a:rPr sz="1100" spc="65" dirty="0">
                <a:latin typeface="PMingLiU"/>
                <a:cs typeface="PMingLiU"/>
              </a:rPr>
              <a:t>instead </a:t>
            </a:r>
            <a:r>
              <a:rPr sz="1100" spc="5" dirty="0">
                <a:latin typeface="PMingLiU"/>
                <a:cs typeface="PMingLiU"/>
              </a:rPr>
              <a:t>of </a:t>
            </a:r>
            <a:r>
              <a:rPr sz="1100" spc="85" dirty="0">
                <a:latin typeface="PMingLiU"/>
                <a:cs typeface="PMingLiU"/>
              </a:rPr>
              <a:t>an </a:t>
            </a:r>
            <a:r>
              <a:rPr sz="1100" i="1" spc="95" dirty="0">
                <a:latin typeface="Times New Roman"/>
                <a:cs typeface="Times New Roman"/>
              </a:rPr>
              <a:t>f</a:t>
            </a:r>
            <a:r>
              <a:rPr sz="1200" spc="142" baseline="-10416" dirty="0">
                <a:latin typeface="PMingLiU"/>
                <a:cs typeface="PMingLiU"/>
              </a:rPr>
              <a:t>2 </a:t>
            </a:r>
            <a:r>
              <a:rPr sz="1100" spc="55" dirty="0">
                <a:latin typeface="PMingLiU"/>
                <a:cs typeface="PMingLiU"/>
              </a:rPr>
              <a:t>penalty. </a:t>
            </a:r>
            <a:r>
              <a:rPr sz="1100" spc="90" dirty="0">
                <a:latin typeface="PMingLiU"/>
                <a:cs typeface="PMingLiU"/>
              </a:rPr>
              <a:t>The </a:t>
            </a:r>
            <a:r>
              <a:rPr sz="1100" i="1" spc="95" dirty="0">
                <a:latin typeface="Times New Roman"/>
                <a:cs typeface="Times New Roman"/>
              </a:rPr>
              <a:t>f</a:t>
            </a:r>
            <a:r>
              <a:rPr sz="1200" spc="142" baseline="-10416" dirty="0">
                <a:latin typeface="PMingLiU"/>
                <a:cs typeface="PMingLiU"/>
              </a:rPr>
              <a:t>1 </a:t>
            </a:r>
            <a:r>
              <a:rPr sz="1100" spc="75" dirty="0">
                <a:latin typeface="PMingLiU"/>
                <a:cs typeface="PMingLiU"/>
              </a:rPr>
              <a:t>norm </a:t>
            </a:r>
            <a:r>
              <a:rPr sz="1100" spc="5" dirty="0">
                <a:latin typeface="PMingLiU"/>
                <a:cs typeface="PMingLiU"/>
              </a:rPr>
              <a:t>of </a:t>
            </a:r>
            <a:r>
              <a:rPr sz="1100" spc="85" dirty="0">
                <a:latin typeface="PMingLiU"/>
                <a:cs typeface="PMingLiU"/>
              </a:rPr>
              <a:t>a  </a:t>
            </a:r>
            <a:r>
              <a:rPr sz="1100" spc="25" dirty="0">
                <a:latin typeface="PMingLiU"/>
                <a:cs typeface="PMingLiU"/>
              </a:rPr>
              <a:t>coefficient </a:t>
            </a:r>
            <a:r>
              <a:rPr sz="1100" spc="50" dirty="0">
                <a:latin typeface="PMingLiU"/>
                <a:cs typeface="PMingLiU"/>
              </a:rPr>
              <a:t>vector </a:t>
            </a:r>
            <a:r>
              <a:rPr sz="1100" i="1" spc="65" dirty="0">
                <a:latin typeface="Times New Roman"/>
                <a:cs typeface="Times New Roman"/>
              </a:rPr>
              <a:t>β </a:t>
            </a:r>
            <a:r>
              <a:rPr sz="1100" spc="20" dirty="0">
                <a:latin typeface="PMingLiU"/>
                <a:cs typeface="PMingLiU"/>
              </a:rPr>
              <a:t>is </a:t>
            </a:r>
            <a:r>
              <a:rPr sz="1100" spc="35" dirty="0">
                <a:latin typeface="PMingLiU"/>
                <a:cs typeface="PMingLiU"/>
              </a:rPr>
              <a:t>given </a:t>
            </a:r>
            <a:r>
              <a:rPr sz="1100" spc="55" dirty="0">
                <a:latin typeface="PMingLiU"/>
                <a:cs typeface="PMingLiU"/>
              </a:rPr>
              <a:t>by </a:t>
            </a:r>
            <a:r>
              <a:rPr lang="en-US" sz="1100" i="1" spc="160" dirty="0">
                <a:latin typeface="Arial"/>
                <a:cs typeface="Arial"/>
              </a:rPr>
              <a:t>||</a:t>
            </a:r>
            <a:r>
              <a:rPr sz="1100" i="1" spc="160" dirty="0">
                <a:latin typeface="Times New Roman"/>
                <a:cs typeface="Times New Roman"/>
              </a:rPr>
              <a:t>β</a:t>
            </a:r>
            <a:r>
              <a:rPr lang="en-US" sz="1100" i="1" spc="160" dirty="0">
                <a:latin typeface="Arial"/>
                <a:cs typeface="Arial"/>
              </a:rPr>
              <a:t>||</a:t>
            </a:r>
            <a:r>
              <a:rPr sz="1200" spc="240" baseline="-10416" dirty="0">
                <a:latin typeface="PMingLiU"/>
                <a:cs typeface="PMingLiU"/>
              </a:rPr>
              <a:t>1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650" spc="757" baseline="40404" dirty="0">
                <a:latin typeface="PMingLiU"/>
                <a:cs typeface="PMingLiU"/>
              </a:rPr>
              <a:t> </a:t>
            </a:r>
            <a:r>
              <a:rPr sz="1100" i="1" spc="80" dirty="0">
                <a:latin typeface="Arial"/>
                <a:cs typeface="Arial"/>
              </a:rPr>
              <a:t>|</a:t>
            </a:r>
            <a:r>
              <a:rPr sz="1100" i="1" spc="80" dirty="0">
                <a:latin typeface="Times New Roman"/>
                <a:cs typeface="Times New Roman"/>
              </a:rPr>
              <a:t>β</a:t>
            </a:r>
            <a:r>
              <a:rPr sz="1200" i="1" spc="120" baseline="-10416" dirty="0">
                <a:latin typeface="Arial"/>
                <a:cs typeface="Arial"/>
              </a:rPr>
              <a:t>j</a:t>
            </a:r>
            <a:r>
              <a:rPr sz="1100" i="1" spc="80" dirty="0">
                <a:latin typeface="Arial"/>
                <a:cs typeface="Arial"/>
              </a:rPr>
              <a:t>|</a:t>
            </a:r>
            <a:r>
              <a:rPr sz="1100" spc="80" dirty="0">
                <a:latin typeface="PMingLiU"/>
                <a:cs typeface="PMingLiU"/>
              </a:rPr>
              <a:t>.</a:t>
            </a:r>
            <a:endParaRPr sz="1100" dirty="0">
              <a:latin typeface="PMingLiU"/>
              <a:cs typeface="PMingLiU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34C148-B0E3-4D01-B573-7B5936AF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95" y="1868968"/>
            <a:ext cx="3371850" cy="6275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1340" y="211465"/>
            <a:ext cx="17049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</a:rPr>
              <a:t>The </a:t>
            </a:r>
            <a:r>
              <a:rPr spc="-30" dirty="0">
                <a:latin typeface="+mn-lt"/>
              </a:rPr>
              <a:t>Lasso:</a:t>
            </a:r>
            <a:r>
              <a:rPr spc="25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631" y="663575"/>
            <a:ext cx="4302392" cy="241098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71780" marR="14859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72415" algn="l"/>
              </a:tabLst>
            </a:pPr>
            <a:r>
              <a:rPr sz="1100" spc="50" dirty="0">
                <a:cs typeface="PMingLiU"/>
              </a:rPr>
              <a:t>As </a:t>
            </a:r>
            <a:r>
              <a:rPr sz="1100" spc="70" dirty="0">
                <a:cs typeface="PMingLiU"/>
              </a:rPr>
              <a:t>with </a:t>
            </a:r>
            <a:r>
              <a:rPr sz="1100" spc="45" dirty="0">
                <a:cs typeface="PMingLiU"/>
              </a:rPr>
              <a:t>ridge </a:t>
            </a:r>
            <a:r>
              <a:rPr sz="1100" spc="40" dirty="0">
                <a:cs typeface="PMingLiU"/>
              </a:rPr>
              <a:t>regression,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lasso </a:t>
            </a:r>
            <a:r>
              <a:rPr sz="1100" spc="55" dirty="0">
                <a:cs typeface="PMingLiU"/>
              </a:rPr>
              <a:t>shrinks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coefficient  </a:t>
            </a:r>
            <a:r>
              <a:rPr sz="1100" spc="65" dirty="0">
                <a:cs typeface="PMingLiU"/>
              </a:rPr>
              <a:t>estimates </a:t>
            </a:r>
            <a:r>
              <a:rPr sz="1100" spc="60" dirty="0">
                <a:cs typeface="PMingLiU"/>
              </a:rPr>
              <a:t>towards</a:t>
            </a:r>
            <a:r>
              <a:rPr sz="1100" spc="8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zero.</a:t>
            </a:r>
            <a:endParaRPr sz="1100">
              <a:cs typeface="PMingLiU"/>
            </a:endParaRPr>
          </a:p>
          <a:p>
            <a:pPr marL="271780" marR="18478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72415" algn="l"/>
              </a:tabLst>
            </a:pPr>
            <a:r>
              <a:rPr sz="1100" spc="30" dirty="0">
                <a:cs typeface="PMingLiU"/>
              </a:rPr>
              <a:t>However,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case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lasso, </a:t>
            </a:r>
            <a:r>
              <a:rPr sz="1100" spc="80" dirty="0">
                <a:cs typeface="PMingLiU"/>
              </a:rPr>
              <a:t>the </a:t>
            </a:r>
            <a:r>
              <a:rPr sz="1100" i="1" spc="95" dirty="0">
                <a:cs typeface="Times New Roman"/>
              </a:rPr>
              <a:t>f</a:t>
            </a:r>
            <a:r>
              <a:rPr sz="1200" spc="142" baseline="-10416" dirty="0">
                <a:cs typeface="PMingLiU"/>
              </a:rPr>
              <a:t>1 </a:t>
            </a:r>
            <a:r>
              <a:rPr sz="1100" spc="70" dirty="0">
                <a:cs typeface="PMingLiU"/>
              </a:rPr>
              <a:t>penalty </a:t>
            </a:r>
            <a:r>
              <a:rPr sz="1100" spc="65" dirty="0">
                <a:cs typeface="PMingLiU"/>
              </a:rPr>
              <a:t>has </a:t>
            </a:r>
            <a:r>
              <a:rPr sz="1100" spc="80" dirty="0">
                <a:cs typeface="PMingLiU"/>
              </a:rPr>
              <a:t>the  </a:t>
            </a:r>
            <a:r>
              <a:rPr sz="1100" spc="25" dirty="0">
                <a:cs typeface="PMingLiU"/>
              </a:rPr>
              <a:t>effect </a:t>
            </a:r>
            <a:r>
              <a:rPr sz="1100" spc="5" dirty="0">
                <a:cs typeface="PMingLiU"/>
              </a:rPr>
              <a:t>of </a:t>
            </a:r>
            <a:r>
              <a:rPr sz="1100" spc="35" dirty="0">
                <a:cs typeface="PMingLiU"/>
              </a:rPr>
              <a:t>forcing </a:t>
            </a:r>
            <a:r>
              <a:rPr sz="1100" spc="45" dirty="0">
                <a:cs typeface="PMingLiU"/>
              </a:rPr>
              <a:t>some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coefficient </a:t>
            </a:r>
            <a:r>
              <a:rPr sz="1100" spc="65" dirty="0">
                <a:cs typeface="PMingLiU"/>
              </a:rPr>
              <a:t>estimates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be  </a:t>
            </a:r>
            <a:r>
              <a:rPr sz="1100" spc="55" dirty="0">
                <a:cs typeface="PMingLiU"/>
              </a:rPr>
              <a:t>exactly equal </a:t>
            </a:r>
            <a:r>
              <a:rPr sz="1100" spc="80" dirty="0">
                <a:cs typeface="PMingLiU"/>
              </a:rPr>
              <a:t>to </a:t>
            </a:r>
            <a:r>
              <a:rPr sz="1100" spc="40" dirty="0">
                <a:cs typeface="PMingLiU"/>
              </a:rPr>
              <a:t>zero </a:t>
            </a:r>
            <a:r>
              <a:rPr sz="1100" spc="60" dirty="0">
                <a:cs typeface="PMingLiU"/>
              </a:rPr>
              <a:t>when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tuning </a:t>
            </a:r>
            <a:r>
              <a:rPr sz="1100" spc="75" dirty="0">
                <a:cs typeface="PMingLiU"/>
              </a:rPr>
              <a:t>parameter </a:t>
            </a:r>
            <a:r>
              <a:rPr sz="1100" i="1" spc="155" dirty="0">
                <a:cs typeface="Times New Roman"/>
              </a:rPr>
              <a:t>λ </a:t>
            </a:r>
            <a:r>
              <a:rPr sz="1100" spc="20" dirty="0">
                <a:cs typeface="PMingLiU"/>
              </a:rPr>
              <a:t>is  </a:t>
            </a:r>
            <a:r>
              <a:rPr sz="1100" spc="30" dirty="0">
                <a:cs typeface="PMingLiU"/>
              </a:rPr>
              <a:t>sufficiently</a:t>
            </a:r>
            <a:r>
              <a:rPr sz="1100" spc="7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large.</a:t>
            </a:r>
            <a:endParaRPr sz="1100">
              <a:cs typeface="PMingLiU"/>
            </a:endParaRPr>
          </a:p>
          <a:p>
            <a:pPr marL="271780" indent="-13335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72415" algn="l"/>
              </a:tabLst>
            </a:pPr>
            <a:r>
              <a:rPr sz="1100" spc="45" dirty="0">
                <a:cs typeface="PMingLiU"/>
              </a:rPr>
              <a:t>Hence, </a:t>
            </a:r>
            <a:r>
              <a:rPr sz="1100" spc="60" dirty="0">
                <a:cs typeface="PMingLiU"/>
              </a:rPr>
              <a:t>much </a:t>
            </a:r>
            <a:r>
              <a:rPr sz="1100" spc="20" dirty="0">
                <a:cs typeface="PMingLiU"/>
              </a:rPr>
              <a:t>like </a:t>
            </a:r>
            <a:r>
              <a:rPr sz="1100" spc="75" dirty="0">
                <a:cs typeface="PMingLiU"/>
              </a:rPr>
              <a:t>best </a:t>
            </a:r>
            <a:r>
              <a:rPr sz="1100" spc="65" dirty="0">
                <a:cs typeface="PMingLiU"/>
              </a:rPr>
              <a:t>subset </a:t>
            </a:r>
            <a:r>
              <a:rPr sz="1100" spc="40" dirty="0">
                <a:cs typeface="PMingLiU"/>
              </a:rPr>
              <a:t>selection,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lasso</a:t>
            </a:r>
            <a:r>
              <a:rPr sz="1100" spc="22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performs</a:t>
            </a:r>
            <a:endParaRPr sz="1100">
              <a:cs typeface="PMingLiU"/>
            </a:endParaRPr>
          </a:p>
          <a:p>
            <a:pPr marL="271780">
              <a:lnSpc>
                <a:spcPct val="100000"/>
              </a:lnSpc>
              <a:spcBef>
                <a:spcPts val="35"/>
              </a:spcBef>
            </a:pPr>
            <a:r>
              <a:rPr sz="1100" i="1" spc="20" dirty="0">
                <a:solidFill>
                  <a:srgbClr val="009900"/>
                </a:solidFill>
                <a:cs typeface="Palatino Linotype"/>
              </a:rPr>
              <a:t>variable</a:t>
            </a:r>
            <a:r>
              <a:rPr sz="1100" i="1" spc="11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selection</a:t>
            </a:r>
            <a:r>
              <a:rPr sz="1100" spc="25" dirty="0">
                <a:cs typeface="PMingLiU"/>
              </a:rPr>
              <a:t>.</a:t>
            </a:r>
            <a:endParaRPr sz="1100">
              <a:cs typeface="PMingLiU"/>
            </a:endParaRPr>
          </a:p>
          <a:p>
            <a:pPr marL="271780" marR="343535" indent="-13271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724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say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lasso yields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sparse </a:t>
            </a:r>
            <a:r>
              <a:rPr sz="1100" spc="50" dirty="0">
                <a:cs typeface="PMingLiU"/>
              </a:rPr>
              <a:t>models </a:t>
            </a:r>
            <a:r>
              <a:rPr sz="1100" spc="-10" dirty="0">
                <a:cs typeface="PMingLiU"/>
              </a:rPr>
              <a:t>— </a:t>
            </a:r>
            <a:r>
              <a:rPr sz="1100" spc="110" dirty="0">
                <a:cs typeface="PMingLiU"/>
              </a:rPr>
              <a:t>that </a:t>
            </a:r>
            <a:r>
              <a:rPr sz="1100" spc="25" dirty="0">
                <a:cs typeface="PMingLiU"/>
              </a:rPr>
              <a:t>is,  </a:t>
            </a:r>
            <a:r>
              <a:rPr sz="1100" spc="50" dirty="0">
                <a:cs typeface="PMingLiU"/>
              </a:rPr>
              <a:t>models </a:t>
            </a:r>
            <a:r>
              <a:rPr sz="1100" spc="110" dirty="0">
                <a:cs typeface="PMingLiU"/>
              </a:rPr>
              <a:t>that </a:t>
            </a:r>
            <a:r>
              <a:rPr sz="1100" spc="25" dirty="0">
                <a:cs typeface="PMingLiU"/>
              </a:rPr>
              <a:t>involve </a:t>
            </a:r>
            <a:r>
              <a:rPr sz="1100" spc="45" dirty="0">
                <a:cs typeface="PMingLiU"/>
              </a:rPr>
              <a:t>only </a:t>
            </a:r>
            <a:r>
              <a:rPr sz="1100" spc="85" dirty="0">
                <a:cs typeface="PMingLiU"/>
              </a:rPr>
              <a:t>a </a:t>
            </a:r>
            <a:r>
              <a:rPr sz="1100" spc="65" dirty="0">
                <a:cs typeface="PMingLiU"/>
              </a:rPr>
              <a:t>subset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</a:t>
            </a:r>
            <a:r>
              <a:rPr sz="1100" spc="21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variables.</a:t>
            </a:r>
            <a:endParaRPr sz="1100">
              <a:cs typeface="PMingLiU"/>
            </a:endParaRPr>
          </a:p>
          <a:p>
            <a:pPr marL="271780" marR="12446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72415" algn="l"/>
              </a:tabLst>
            </a:pPr>
            <a:r>
              <a:rPr sz="1100" spc="50" dirty="0">
                <a:cs typeface="PMingLiU"/>
              </a:rPr>
              <a:t>As in </a:t>
            </a:r>
            <a:r>
              <a:rPr sz="1100" spc="45" dirty="0">
                <a:cs typeface="PMingLiU"/>
              </a:rPr>
              <a:t>ridge </a:t>
            </a:r>
            <a:r>
              <a:rPr sz="1100" spc="40" dirty="0">
                <a:cs typeface="PMingLiU"/>
              </a:rPr>
              <a:t>regression, selecting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good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 </a:t>
            </a:r>
            <a:r>
              <a:rPr sz="1100" i="1" spc="155" dirty="0">
                <a:cs typeface="Times New Roman"/>
              </a:rPr>
              <a:t>λ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 </a:t>
            </a:r>
            <a:r>
              <a:rPr sz="1100" spc="35" dirty="0">
                <a:cs typeface="PMingLiU"/>
              </a:rPr>
              <a:t>lasso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critical; cross-validation </a:t>
            </a:r>
            <a:r>
              <a:rPr sz="1100" spc="20" dirty="0">
                <a:cs typeface="PMingLiU"/>
              </a:rPr>
              <a:t>is </a:t>
            </a:r>
            <a:r>
              <a:rPr sz="1100" spc="60" dirty="0">
                <a:cs typeface="PMingLiU"/>
              </a:rPr>
              <a:t>again </a:t>
            </a:r>
            <a:r>
              <a:rPr sz="1100" spc="80" dirty="0">
                <a:cs typeface="PMingLiU"/>
              </a:rPr>
              <a:t>the method </a:t>
            </a:r>
            <a:r>
              <a:rPr sz="1100" spc="5" dirty="0">
                <a:cs typeface="PMingLiU"/>
              </a:rPr>
              <a:t>of  </a:t>
            </a:r>
            <a:r>
              <a:rPr sz="1100" spc="30" dirty="0">
                <a:cs typeface="PMingLiU"/>
              </a:rPr>
              <a:t>choice.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6934" y="211465"/>
            <a:ext cx="20554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>
                <a:latin typeface="+mn-lt"/>
              </a:rPr>
              <a:t>In </a:t>
            </a:r>
            <a:r>
              <a:rPr spc="-30" dirty="0">
                <a:latin typeface="+mn-lt"/>
              </a:rPr>
              <a:t>praise </a:t>
            </a:r>
            <a:r>
              <a:rPr spc="-40" dirty="0">
                <a:latin typeface="+mn-lt"/>
              </a:rPr>
              <a:t>of </a:t>
            </a:r>
            <a:r>
              <a:rPr spc="-30" dirty="0">
                <a:latin typeface="+mn-lt"/>
              </a:rPr>
              <a:t>linear</a:t>
            </a:r>
            <a:r>
              <a:rPr spc="-15" dirty="0">
                <a:latin typeface="+mn-lt"/>
              </a:rPr>
              <a:t> </a:t>
            </a:r>
            <a:r>
              <a:rPr spc="-45" dirty="0">
                <a:latin typeface="+mn-lt"/>
              </a:rPr>
              <a:t>models!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ts val="670"/>
              </a:lnSpc>
            </a:pPr>
            <a:fld id="{81D60167-4931-47E6-BA6A-407CBD079E47}" type="slidenum">
              <a:rPr spc="30" dirty="0"/>
              <a:t>4</a:t>
            </a:fld>
            <a:r>
              <a:rPr spc="-50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9516" y="680274"/>
            <a:ext cx="3911066" cy="1875629"/>
          </a:xfrm>
          <a:prstGeom prst="rect">
            <a:avLst/>
          </a:prstGeom>
        </p:spPr>
        <p:txBody>
          <a:bodyPr vert="horz" wrap="square" lIns="0" tIns="435152" rIns="0" bIns="0" rtlCol="0">
            <a:spAutoFit/>
          </a:bodyPr>
          <a:lstStyle/>
          <a:p>
            <a:pPr marL="287020" marR="10287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7655" algn="l"/>
              </a:tabLst>
            </a:pPr>
            <a:r>
              <a:rPr sz="1100" spc="55" dirty="0">
                <a:latin typeface="+mn-lt"/>
              </a:rPr>
              <a:t>Despite </a:t>
            </a:r>
            <a:r>
              <a:rPr sz="1100" spc="60" dirty="0">
                <a:latin typeface="+mn-lt"/>
              </a:rPr>
              <a:t>its </a:t>
            </a:r>
            <a:r>
              <a:rPr sz="1100" spc="35" dirty="0">
                <a:latin typeface="+mn-lt"/>
              </a:rPr>
              <a:t>simplicity, </a:t>
            </a:r>
            <a:r>
              <a:rPr sz="1100" spc="80" dirty="0">
                <a:latin typeface="+mn-lt"/>
              </a:rPr>
              <a:t>the </a:t>
            </a:r>
            <a:r>
              <a:rPr sz="1100" spc="50" dirty="0">
                <a:latin typeface="+mn-lt"/>
              </a:rPr>
              <a:t>linear </a:t>
            </a:r>
            <a:r>
              <a:rPr sz="1100" spc="55" dirty="0">
                <a:latin typeface="+mn-lt"/>
              </a:rPr>
              <a:t>model </a:t>
            </a:r>
            <a:r>
              <a:rPr sz="1100" spc="65" dirty="0">
                <a:latin typeface="+mn-lt"/>
              </a:rPr>
              <a:t>has distinct  </a:t>
            </a:r>
            <a:r>
              <a:rPr sz="1100" spc="60" dirty="0">
                <a:latin typeface="+mn-lt"/>
              </a:rPr>
              <a:t>advantages </a:t>
            </a:r>
            <a:r>
              <a:rPr sz="1100" spc="50" dirty="0">
                <a:latin typeface="+mn-lt"/>
              </a:rPr>
              <a:t>in </a:t>
            </a:r>
            <a:r>
              <a:rPr sz="1100" spc="75" dirty="0">
                <a:latin typeface="+mn-lt"/>
              </a:rPr>
              <a:t>terms </a:t>
            </a:r>
            <a:r>
              <a:rPr sz="1100" spc="5" dirty="0">
                <a:latin typeface="+mn-lt"/>
              </a:rPr>
              <a:t>of </a:t>
            </a:r>
            <a:r>
              <a:rPr sz="1100" spc="60" dirty="0">
                <a:latin typeface="+mn-lt"/>
              </a:rPr>
              <a:t>its </a:t>
            </a:r>
            <a:r>
              <a:rPr sz="1100" i="1" spc="15" dirty="0">
                <a:solidFill>
                  <a:srgbClr val="009900"/>
                </a:solidFill>
                <a:latin typeface="+mn-lt"/>
                <a:cs typeface="Palatino Linotype"/>
              </a:rPr>
              <a:t>interpretability </a:t>
            </a:r>
            <a:r>
              <a:rPr sz="1100" spc="85" dirty="0">
                <a:latin typeface="+mn-lt"/>
              </a:rPr>
              <a:t>and </a:t>
            </a:r>
            <a:r>
              <a:rPr sz="1100" spc="50" dirty="0">
                <a:latin typeface="+mn-lt"/>
              </a:rPr>
              <a:t>often </a:t>
            </a:r>
            <a:r>
              <a:rPr sz="1100" spc="35" dirty="0">
                <a:latin typeface="+mn-lt"/>
              </a:rPr>
              <a:t>shows  </a:t>
            </a:r>
            <a:r>
              <a:rPr sz="1100" spc="55" dirty="0">
                <a:latin typeface="+mn-lt"/>
              </a:rPr>
              <a:t>good </a:t>
            </a:r>
            <a:r>
              <a:rPr sz="1100" i="1" spc="10" dirty="0">
                <a:solidFill>
                  <a:srgbClr val="009900"/>
                </a:solidFill>
                <a:latin typeface="+mn-lt"/>
                <a:cs typeface="Palatino Linotype"/>
              </a:rPr>
              <a:t>predictive</a:t>
            </a:r>
            <a:r>
              <a:rPr sz="1100" i="1" spc="130" dirty="0">
                <a:solidFill>
                  <a:srgbClr val="009900"/>
                </a:solidFill>
                <a:latin typeface="+mn-lt"/>
                <a:cs typeface="Palatino Linotype"/>
              </a:rPr>
              <a:t> </a:t>
            </a:r>
            <a:r>
              <a:rPr sz="1100" i="1" spc="30" dirty="0">
                <a:solidFill>
                  <a:srgbClr val="009900"/>
                </a:solidFill>
                <a:latin typeface="+mn-lt"/>
                <a:cs typeface="Palatino Linotype"/>
              </a:rPr>
              <a:t>performance</a:t>
            </a:r>
            <a:r>
              <a:rPr sz="1100" spc="30" dirty="0">
                <a:latin typeface="+mn-lt"/>
              </a:rPr>
              <a:t>.</a:t>
            </a:r>
            <a:endParaRPr lang="en-US" sz="1100" spc="30" dirty="0">
              <a:latin typeface="+mn-lt"/>
            </a:endParaRPr>
          </a:p>
          <a:p>
            <a:pPr marL="287020" marR="10287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7655" algn="l"/>
              </a:tabLst>
            </a:pPr>
            <a:endParaRPr sz="1100" dirty="0">
              <a:latin typeface="+mn-lt"/>
              <a:cs typeface="Palatino Linotype"/>
            </a:endParaRPr>
          </a:p>
          <a:p>
            <a:pPr marL="28702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7655" algn="l"/>
              </a:tabLst>
            </a:pPr>
            <a:r>
              <a:rPr sz="1100" spc="45" dirty="0">
                <a:latin typeface="+mn-lt"/>
              </a:rPr>
              <a:t>Hence </a:t>
            </a:r>
            <a:r>
              <a:rPr sz="1100" spc="15" dirty="0">
                <a:latin typeface="+mn-lt"/>
              </a:rPr>
              <a:t>we </a:t>
            </a:r>
            <a:r>
              <a:rPr sz="1100" spc="40" dirty="0">
                <a:latin typeface="+mn-lt"/>
              </a:rPr>
              <a:t>discuss </a:t>
            </a:r>
            <a:r>
              <a:rPr sz="1100" spc="50" dirty="0">
                <a:latin typeface="+mn-lt"/>
              </a:rPr>
              <a:t>in </a:t>
            </a:r>
            <a:r>
              <a:rPr sz="1100" spc="65" dirty="0">
                <a:latin typeface="+mn-lt"/>
              </a:rPr>
              <a:t>this </a:t>
            </a:r>
            <a:r>
              <a:rPr sz="1100" spc="55" dirty="0">
                <a:latin typeface="+mn-lt"/>
              </a:rPr>
              <a:t>lecture </a:t>
            </a:r>
            <a:r>
              <a:rPr sz="1100" spc="45" dirty="0">
                <a:latin typeface="+mn-lt"/>
              </a:rPr>
              <a:t>some </a:t>
            </a:r>
            <a:r>
              <a:rPr sz="1100" spc="35" dirty="0">
                <a:latin typeface="+mn-lt"/>
              </a:rPr>
              <a:t>ways </a:t>
            </a:r>
            <a:r>
              <a:rPr sz="1100" spc="50" dirty="0">
                <a:latin typeface="+mn-lt"/>
              </a:rPr>
              <a:t>in </a:t>
            </a:r>
            <a:r>
              <a:rPr sz="1100" spc="45" dirty="0">
                <a:latin typeface="+mn-lt"/>
              </a:rPr>
              <a:t>which </a:t>
            </a:r>
            <a:r>
              <a:rPr sz="1100" spc="80" dirty="0">
                <a:latin typeface="+mn-lt"/>
              </a:rPr>
              <a:t>the  </a:t>
            </a:r>
            <a:r>
              <a:rPr sz="1100" spc="45" dirty="0">
                <a:latin typeface="+mn-lt"/>
              </a:rPr>
              <a:t>simple </a:t>
            </a:r>
            <a:r>
              <a:rPr sz="1100" spc="50" dirty="0">
                <a:latin typeface="+mn-lt"/>
              </a:rPr>
              <a:t>linear </a:t>
            </a:r>
            <a:r>
              <a:rPr sz="1100" spc="55" dirty="0">
                <a:latin typeface="+mn-lt"/>
              </a:rPr>
              <a:t>model </a:t>
            </a:r>
            <a:r>
              <a:rPr sz="1100" spc="65" dirty="0">
                <a:latin typeface="+mn-lt"/>
              </a:rPr>
              <a:t>can </a:t>
            </a:r>
            <a:r>
              <a:rPr sz="1100" spc="70" dirty="0">
                <a:latin typeface="+mn-lt"/>
              </a:rPr>
              <a:t>be </a:t>
            </a:r>
            <a:r>
              <a:rPr sz="1100" spc="50" dirty="0">
                <a:latin typeface="+mn-lt"/>
              </a:rPr>
              <a:t>improved, </a:t>
            </a:r>
            <a:r>
              <a:rPr sz="1100" spc="55" dirty="0">
                <a:latin typeface="+mn-lt"/>
              </a:rPr>
              <a:t>by </a:t>
            </a:r>
            <a:r>
              <a:rPr sz="1100" spc="50" dirty="0">
                <a:latin typeface="+mn-lt"/>
              </a:rPr>
              <a:t>replacing </a:t>
            </a:r>
            <a:r>
              <a:rPr sz="1100" spc="65" dirty="0">
                <a:latin typeface="+mn-lt"/>
              </a:rPr>
              <a:t>ordinary  </a:t>
            </a:r>
            <a:r>
              <a:rPr sz="1100" spc="55" dirty="0">
                <a:latin typeface="+mn-lt"/>
              </a:rPr>
              <a:t>least squares </a:t>
            </a:r>
            <a:r>
              <a:rPr sz="1100" spc="50" dirty="0">
                <a:latin typeface="+mn-lt"/>
              </a:rPr>
              <a:t>fitting </a:t>
            </a:r>
            <a:r>
              <a:rPr sz="1100" spc="70" dirty="0">
                <a:latin typeface="+mn-lt"/>
              </a:rPr>
              <a:t>with </a:t>
            </a:r>
            <a:r>
              <a:rPr sz="1100" spc="45" dirty="0">
                <a:latin typeface="+mn-lt"/>
              </a:rPr>
              <a:t>some </a:t>
            </a:r>
            <a:r>
              <a:rPr sz="1100" spc="65" dirty="0">
                <a:latin typeface="+mn-lt"/>
              </a:rPr>
              <a:t>alternative </a:t>
            </a:r>
            <a:r>
              <a:rPr sz="1100" spc="50" dirty="0">
                <a:latin typeface="+mn-lt"/>
              </a:rPr>
              <a:t>fitting  </a:t>
            </a:r>
            <a:r>
              <a:rPr sz="1100" spc="55" dirty="0">
                <a:latin typeface="+mn-lt"/>
              </a:rPr>
              <a:t>procedures.</a:t>
            </a:r>
            <a:endParaRPr sz="1100" dirty="0"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727" y="211465"/>
            <a:ext cx="19558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Example: </a:t>
            </a:r>
            <a:r>
              <a:rPr spc="5" dirty="0">
                <a:latin typeface="+mn-lt"/>
              </a:rPr>
              <a:t>Credit</a:t>
            </a:r>
            <a:r>
              <a:rPr spc="90" dirty="0">
                <a:latin typeface="+mn-lt"/>
              </a:rPr>
              <a:t> </a:t>
            </a:r>
            <a:r>
              <a:rPr spc="-5" dirty="0">
                <a:latin typeface="+mn-lt"/>
              </a:rPr>
              <a:t>dataset</a:t>
            </a: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5E8EA48D-7616-4FDC-B4AF-9DDE31CB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9" y="815975"/>
            <a:ext cx="4411902" cy="207438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41" y="211465"/>
            <a:ext cx="35413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</a:rPr>
              <a:t>The </a:t>
            </a:r>
            <a:r>
              <a:rPr spc="-20" dirty="0">
                <a:latin typeface="+mn-lt"/>
              </a:rPr>
              <a:t>Variable </a:t>
            </a:r>
            <a:r>
              <a:rPr spc="-25" dirty="0">
                <a:latin typeface="+mn-lt"/>
              </a:rPr>
              <a:t>Selection </a:t>
            </a:r>
            <a:r>
              <a:rPr dirty="0">
                <a:latin typeface="+mn-lt"/>
              </a:rPr>
              <a:t>Property </a:t>
            </a:r>
            <a:r>
              <a:rPr spc="-40" dirty="0">
                <a:latin typeface="+mn-lt"/>
              </a:rPr>
              <a:t>of </a:t>
            </a:r>
            <a:r>
              <a:rPr spc="-10" dirty="0">
                <a:latin typeface="+mn-lt"/>
              </a:rPr>
              <a:t>the</a:t>
            </a:r>
            <a:r>
              <a:rPr spc="-55" dirty="0">
                <a:latin typeface="+mn-lt"/>
              </a:rPr>
              <a:t> </a:t>
            </a:r>
            <a:r>
              <a:rPr spc="-30" dirty="0">
                <a:latin typeface="+mn-lt"/>
              </a:rPr>
              <a:t>Lasso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4594" y="598511"/>
            <a:ext cx="3670935" cy="76610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23189">
              <a:lnSpc>
                <a:spcPct val="102600"/>
              </a:lnSpc>
              <a:spcBef>
                <a:spcPts val="55"/>
              </a:spcBef>
            </a:pPr>
            <a:r>
              <a:rPr sz="1100" spc="85" dirty="0">
                <a:cs typeface="PMingLiU"/>
              </a:rPr>
              <a:t>Why </a:t>
            </a:r>
            <a:r>
              <a:rPr sz="1100" spc="15" dirty="0">
                <a:cs typeface="PMingLiU"/>
              </a:rPr>
              <a:t>is </a:t>
            </a:r>
            <a:r>
              <a:rPr sz="1100" spc="75" dirty="0">
                <a:cs typeface="PMingLiU"/>
              </a:rPr>
              <a:t>it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lasso, </a:t>
            </a:r>
            <a:r>
              <a:rPr sz="1100" spc="40" dirty="0">
                <a:cs typeface="PMingLiU"/>
              </a:rPr>
              <a:t>unlike </a:t>
            </a:r>
            <a:r>
              <a:rPr sz="1100" spc="45" dirty="0">
                <a:cs typeface="PMingLiU"/>
              </a:rPr>
              <a:t>ridge </a:t>
            </a:r>
            <a:r>
              <a:rPr sz="1100" spc="40" dirty="0">
                <a:cs typeface="PMingLiU"/>
              </a:rPr>
              <a:t>regression, </a:t>
            </a:r>
            <a:r>
              <a:rPr sz="1100" spc="55" dirty="0">
                <a:cs typeface="PMingLiU"/>
              </a:rPr>
              <a:t>results </a:t>
            </a:r>
            <a:r>
              <a:rPr sz="1100" spc="50" dirty="0">
                <a:cs typeface="PMingLiU"/>
              </a:rPr>
              <a:t>in  </a:t>
            </a:r>
            <a:r>
              <a:rPr sz="1100" spc="25" dirty="0">
                <a:cs typeface="PMingLiU"/>
              </a:rPr>
              <a:t>coefficient </a:t>
            </a:r>
            <a:r>
              <a:rPr sz="1100" spc="65" dirty="0">
                <a:cs typeface="PMingLiU"/>
              </a:rPr>
              <a:t>estimates </a:t>
            </a:r>
            <a:r>
              <a:rPr sz="1100" spc="110" dirty="0">
                <a:cs typeface="PMingLiU"/>
              </a:rPr>
              <a:t>that </a:t>
            </a:r>
            <a:r>
              <a:rPr sz="1100" spc="60" dirty="0">
                <a:cs typeface="PMingLiU"/>
              </a:rPr>
              <a:t>are </a:t>
            </a:r>
            <a:r>
              <a:rPr sz="1100" spc="55" dirty="0">
                <a:cs typeface="PMingLiU"/>
              </a:rPr>
              <a:t>exactly equal </a:t>
            </a:r>
            <a:r>
              <a:rPr sz="1100" spc="80" dirty="0">
                <a:cs typeface="PMingLiU"/>
              </a:rPr>
              <a:t>to</a:t>
            </a:r>
            <a:r>
              <a:rPr sz="1100" spc="15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zero?</a:t>
            </a:r>
            <a:endParaRPr sz="1100" dirty="0">
              <a:cs typeface="PMingLiU"/>
            </a:endParaRPr>
          </a:p>
          <a:p>
            <a:pPr marL="25400" marR="17780">
              <a:lnSpc>
                <a:spcPts val="1200"/>
              </a:lnSpc>
              <a:spcBef>
                <a:spcPts val="815"/>
              </a:spcBef>
            </a:pPr>
            <a:r>
              <a:rPr sz="1100" spc="70" dirty="0">
                <a:cs typeface="PMingLiU"/>
              </a:rPr>
              <a:t>One </a:t>
            </a:r>
            <a:r>
              <a:rPr sz="1100" spc="65" dirty="0">
                <a:cs typeface="PMingLiU"/>
              </a:rPr>
              <a:t>can </a:t>
            </a:r>
            <a:r>
              <a:rPr sz="1100" spc="35" dirty="0">
                <a:cs typeface="PMingLiU"/>
              </a:rPr>
              <a:t>show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lasso </a:t>
            </a:r>
            <a:r>
              <a:rPr sz="1100" spc="85" dirty="0">
                <a:cs typeface="PMingLiU"/>
              </a:rPr>
              <a:t>and </a:t>
            </a:r>
            <a:r>
              <a:rPr sz="1100" spc="45" dirty="0">
                <a:cs typeface="PMingLiU"/>
              </a:rPr>
              <a:t>ridge </a:t>
            </a:r>
            <a:r>
              <a:rPr sz="1100" spc="40" dirty="0">
                <a:cs typeface="PMingLiU"/>
              </a:rPr>
              <a:t>regression </a:t>
            </a:r>
            <a:r>
              <a:rPr sz="1100" spc="25" dirty="0">
                <a:cs typeface="PMingLiU"/>
              </a:rPr>
              <a:t>coefficient  </a:t>
            </a:r>
            <a:r>
              <a:rPr sz="1100" spc="65" dirty="0">
                <a:cs typeface="PMingLiU"/>
              </a:rPr>
              <a:t>estimates </a:t>
            </a:r>
            <a:r>
              <a:rPr sz="1100" spc="20" dirty="0">
                <a:cs typeface="PMingLiU"/>
              </a:rPr>
              <a:t>solve </a:t>
            </a:r>
            <a:r>
              <a:rPr sz="1100" spc="80" dirty="0">
                <a:cs typeface="PMingLiU"/>
              </a:rPr>
              <a:t>the</a:t>
            </a:r>
            <a:r>
              <a:rPr sz="1100" spc="13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problems</a:t>
            </a:r>
            <a:endParaRPr sz="1100" dirty="0">
              <a:cs typeface="PMingLi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2042552"/>
            <a:ext cx="357556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0" dirty="0">
                <a:cs typeface="PMingLiU"/>
              </a:rPr>
              <a:t>and</a:t>
            </a:r>
            <a:endParaRPr sz="1000" dirty="0">
              <a:cs typeface="PMingLiU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7294" y="2983062"/>
            <a:ext cx="1187561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cs typeface="PMingLiU"/>
              </a:rPr>
              <a:t>res</a:t>
            </a:r>
            <a:r>
              <a:rPr sz="1100" spc="95" dirty="0">
                <a:cs typeface="PMingLiU"/>
              </a:rPr>
              <a:t>p</a:t>
            </a:r>
            <a:r>
              <a:rPr sz="1100" spc="45" dirty="0">
                <a:cs typeface="PMingLiU"/>
              </a:rPr>
              <a:t>ecti</a:t>
            </a:r>
            <a:r>
              <a:rPr sz="1100" spc="30" dirty="0">
                <a:cs typeface="PMingLiU"/>
              </a:rPr>
              <a:t>v</a:t>
            </a:r>
            <a:r>
              <a:rPr sz="1100" spc="25" dirty="0">
                <a:cs typeface="PMingLiU"/>
              </a:rPr>
              <a:t>el</a:t>
            </a:r>
            <a:r>
              <a:rPr sz="1100" spc="-55" dirty="0">
                <a:cs typeface="PMingLiU"/>
              </a:rPr>
              <a:t>y</a:t>
            </a:r>
            <a:r>
              <a:rPr sz="1100" spc="40" dirty="0">
                <a:cs typeface="PMingLiU"/>
              </a:rPr>
              <a:t>.</a:t>
            </a:r>
            <a:endParaRPr sz="1100">
              <a:cs typeface="PMingLiU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DABFFED-C1FA-4DCB-A7AA-3A0C12F2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05" y="1480006"/>
            <a:ext cx="3608871" cy="59689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27FD3E3-CC2D-4866-A9F8-8F3E35066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15" y="2289503"/>
            <a:ext cx="3621157" cy="59689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0197" y="92577"/>
            <a:ext cx="14497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cs typeface="Georgia"/>
              </a:rPr>
              <a:t>The </a:t>
            </a:r>
            <a:r>
              <a:rPr sz="1400" spc="-30" dirty="0">
                <a:solidFill>
                  <a:srgbClr val="3333B2"/>
                </a:solidFill>
                <a:cs typeface="Georgia"/>
              </a:rPr>
              <a:t>Lasso</a:t>
            </a:r>
            <a:r>
              <a:rPr sz="1400" spc="204" dirty="0">
                <a:solidFill>
                  <a:srgbClr val="3333B2"/>
                </a:solidFill>
                <a:cs typeface="Georgia"/>
              </a:rPr>
              <a:t> </a:t>
            </a:r>
            <a:r>
              <a:rPr sz="1400" dirty="0">
                <a:solidFill>
                  <a:srgbClr val="3333B2"/>
                </a:solidFill>
                <a:cs typeface="Georgia"/>
              </a:rPr>
              <a:t>Picture</a:t>
            </a:r>
            <a:endParaRPr sz="1400">
              <a:cs typeface="Georgia"/>
            </a:endParaRP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666750" y="358597"/>
            <a:ext cx="3352800" cy="1871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1148D-8355-455F-8E60-B4F461121B96}"/>
              </a:ext>
            </a:extLst>
          </p:cNvPr>
          <p:cNvSpPr txBox="1"/>
          <p:nvPr/>
        </p:nvSpPr>
        <p:spPr>
          <a:xfrm>
            <a:off x="247650" y="2234738"/>
            <a:ext cx="4191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100" b="0" i="1" u="none" strike="noStrike" baseline="0" dirty="0">
                <a:solidFill>
                  <a:srgbClr val="131413"/>
                </a:solidFill>
              </a:rPr>
              <a:t>Contours of the error and constraint functions for the lasso </a:t>
            </a:r>
            <a:r>
              <a:rPr lang="en-GB" sz="1100" b="0" i="0" u="none" strike="noStrike" baseline="0" dirty="0">
                <a:solidFill>
                  <a:srgbClr val="131413"/>
                </a:solidFill>
              </a:rPr>
              <a:t>(left) </a:t>
            </a:r>
            <a:r>
              <a:rPr lang="en-GB" sz="1100" b="0" i="1" u="none" strike="noStrike" baseline="0" dirty="0">
                <a:solidFill>
                  <a:srgbClr val="131413"/>
                </a:solidFill>
              </a:rPr>
              <a:t>and ridge regression </a:t>
            </a:r>
            <a:r>
              <a:rPr lang="en-GB" sz="1100" b="0" i="0" u="none" strike="noStrike" baseline="0" dirty="0">
                <a:solidFill>
                  <a:srgbClr val="131413"/>
                </a:solidFill>
              </a:rPr>
              <a:t>(right)</a:t>
            </a:r>
            <a:r>
              <a:rPr lang="en-GB" sz="1100" b="0" i="1" u="none" strike="noStrike" baseline="0" dirty="0">
                <a:solidFill>
                  <a:srgbClr val="131413"/>
                </a:solidFill>
              </a:rPr>
              <a:t>. The solid blue areas are the constraint regions,</a:t>
            </a:r>
          </a:p>
          <a:p>
            <a:pPr algn="l"/>
            <a:endParaRPr lang="en-GB" sz="1100" b="0" i="1" u="none" strike="noStrike" baseline="0" dirty="0">
              <a:solidFill>
                <a:srgbClr val="131413"/>
              </a:solidFill>
            </a:endParaRPr>
          </a:p>
          <a:p>
            <a:pPr algn="l"/>
            <a:endParaRPr lang="en-GB" sz="1100" i="1">
              <a:solidFill>
                <a:srgbClr val="131413"/>
              </a:solidFill>
            </a:endParaRPr>
          </a:p>
          <a:p>
            <a:pPr algn="l"/>
            <a:endParaRPr lang="en-GB" sz="1100" i="1" dirty="0">
              <a:solidFill>
                <a:srgbClr val="131413"/>
              </a:solidFill>
            </a:endParaRPr>
          </a:p>
          <a:p>
            <a:pPr algn="l"/>
            <a:r>
              <a:rPr lang="en-GB" sz="1100" b="0" i="1" u="none" strike="noStrike" baseline="0" dirty="0">
                <a:solidFill>
                  <a:srgbClr val="131413"/>
                </a:solidFill>
              </a:rPr>
              <a:t>The red ellipses are the contours of the RSS.</a:t>
            </a:r>
            <a:endParaRPr lang="en-GB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8F8A12-3CDD-46DC-B41A-F997B32D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720975"/>
            <a:ext cx="2961478" cy="26739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54" y="211465"/>
            <a:ext cx="34258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Comparing </a:t>
            </a:r>
            <a:r>
              <a:rPr spc="-10" dirty="0">
                <a:latin typeface="+mn-lt"/>
              </a:rPr>
              <a:t>the </a:t>
            </a:r>
            <a:r>
              <a:rPr spc="-30" dirty="0">
                <a:latin typeface="+mn-lt"/>
              </a:rPr>
              <a:t>Lasso and </a:t>
            </a:r>
            <a:r>
              <a:rPr spc="-15" dirty="0">
                <a:latin typeface="+mn-lt"/>
              </a:rPr>
              <a:t>Ridge</a:t>
            </a:r>
            <a:r>
              <a:rPr spc="145" dirty="0">
                <a:latin typeface="+mn-lt"/>
              </a:rPr>
              <a:t> </a:t>
            </a:r>
            <a:r>
              <a:rPr spc="-35" dirty="0">
                <a:latin typeface="+mn-lt"/>
              </a:rPr>
              <a:t>Regression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321894" y="1977439"/>
            <a:ext cx="3890645" cy="11367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000" i="1" spc="30" dirty="0">
                <a:solidFill>
                  <a:srgbClr val="009900"/>
                </a:solidFill>
                <a:cs typeface="Palatino Linotype"/>
              </a:rPr>
              <a:t>Left: </a:t>
            </a:r>
            <a:r>
              <a:rPr sz="1000" i="1" spc="20" dirty="0">
                <a:cs typeface="Palatino Linotype"/>
              </a:rPr>
              <a:t>Plots </a:t>
            </a:r>
            <a:r>
              <a:rPr sz="1000" i="1" spc="45" dirty="0">
                <a:cs typeface="Palatino Linotype"/>
              </a:rPr>
              <a:t>of </a:t>
            </a:r>
            <a:r>
              <a:rPr sz="1000" i="1" spc="5" dirty="0">
                <a:cs typeface="Palatino Linotype"/>
              </a:rPr>
              <a:t>squared </a:t>
            </a:r>
            <a:r>
              <a:rPr sz="1000" i="1" spc="25" dirty="0">
                <a:cs typeface="Palatino Linotype"/>
              </a:rPr>
              <a:t>bias </a:t>
            </a:r>
            <a:r>
              <a:rPr sz="1000" i="1" spc="35" dirty="0">
                <a:cs typeface="Palatino Linotype"/>
              </a:rPr>
              <a:t>(black), </a:t>
            </a:r>
            <a:r>
              <a:rPr sz="1000" i="1" spc="25" dirty="0">
                <a:cs typeface="Palatino Linotype"/>
              </a:rPr>
              <a:t>variance (green), and </a:t>
            </a:r>
            <a:r>
              <a:rPr sz="1000" i="1" spc="20" dirty="0">
                <a:cs typeface="Palatino Linotype"/>
              </a:rPr>
              <a:t>test  </a:t>
            </a:r>
            <a:r>
              <a:rPr sz="1000" i="1" dirty="0">
                <a:cs typeface="Palatino Linotype"/>
              </a:rPr>
              <a:t>MSE </a:t>
            </a:r>
            <a:r>
              <a:rPr sz="1000" i="1" spc="25" dirty="0">
                <a:cs typeface="Palatino Linotype"/>
              </a:rPr>
              <a:t>(purple) </a:t>
            </a:r>
            <a:r>
              <a:rPr sz="1000" i="1" spc="40" dirty="0">
                <a:cs typeface="Palatino Linotype"/>
              </a:rPr>
              <a:t>for </a:t>
            </a:r>
            <a:r>
              <a:rPr sz="1000" i="1" spc="25" dirty="0">
                <a:cs typeface="Palatino Linotype"/>
              </a:rPr>
              <a:t>the lasso </a:t>
            </a:r>
            <a:r>
              <a:rPr sz="1000" i="1" spc="35" dirty="0">
                <a:cs typeface="Palatino Linotype"/>
              </a:rPr>
              <a:t>on </a:t>
            </a:r>
            <a:r>
              <a:rPr sz="1000" i="1" spc="10" dirty="0">
                <a:cs typeface="Palatino Linotype"/>
              </a:rPr>
              <a:t>simulated </a:t>
            </a:r>
            <a:r>
              <a:rPr sz="1000" i="1" spc="35" dirty="0">
                <a:cs typeface="Palatino Linotype"/>
              </a:rPr>
              <a:t>data </a:t>
            </a:r>
            <a:r>
              <a:rPr sz="1000" i="1" spc="25">
                <a:cs typeface="Palatino Linotype"/>
              </a:rPr>
              <a:t>set </a:t>
            </a:r>
            <a:r>
              <a:rPr lang="en-US" sz="1000" i="1" spc="45">
                <a:cs typeface="Palatino Linotype"/>
              </a:rPr>
              <a:t>we looked at</a:t>
            </a:r>
            <a:endParaRPr lang="en-US" sz="1000" i="1" spc="20" dirty="0">
              <a:cs typeface="Palatino Linotype"/>
            </a:endParaRPr>
          </a:p>
          <a:p>
            <a:pPr marL="38100" marR="30480">
              <a:lnSpc>
                <a:spcPct val="102600"/>
              </a:lnSpc>
              <a:spcBef>
                <a:spcPts val="55"/>
              </a:spcBef>
            </a:pPr>
            <a:endParaRPr lang="en-US" sz="1000" i="1" spc="20" dirty="0">
              <a:solidFill>
                <a:srgbClr val="009900"/>
              </a:solidFill>
              <a:cs typeface="Palatino Linotype"/>
            </a:endParaRPr>
          </a:p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000" i="1" spc="10" dirty="0">
                <a:solidFill>
                  <a:srgbClr val="009900"/>
                </a:solidFill>
                <a:cs typeface="Palatino Linotype"/>
              </a:rPr>
              <a:t>Right: </a:t>
            </a:r>
            <a:r>
              <a:rPr sz="1000" i="1" spc="30" dirty="0">
                <a:cs typeface="Palatino Linotype"/>
              </a:rPr>
              <a:t>Comparison </a:t>
            </a:r>
            <a:r>
              <a:rPr sz="1000" i="1" spc="45" dirty="0">
                <a:cs typeface="Palatino Linotype"/>
              </a:rPr>
              <a:t>of </a:t>
            </a:r>
            <a:r>
              <a:rPr sz="1000" i="1" spc="5" dirty="0">
                <a:cs typeface="Palatino Linotype"/>
              </a:rPr>
              <a:t>squared </a:t>
            </a:r>
            <a:r>
              <a:rPr sz="1000" i="1" spc="30" dirty="0">
                <a:cs typeface="Palatino Linotype"/>
              </a:rPr>
              <a:t>bias, </a:t>
            </a:r>
            <a:r>
              <a:rPr sz="1000" i="1" spc="25" dirty="0">
                <a:cs typeface="Palatino Linotype"/>
              </a:rPr>
              <a:t>variance and </a:t>
            </a:r>
            <a:r>
              <a:rPr sz="1000" i="1" spc="20" dirty="0">
                <a:cs typeface="Palatino Linotype"/>
              </a:rPr>
              <a:t>test </a:t>
            </a:r>
            <a:r>
              <a:rPr sz="1000" i="1" dirty="0">
                <a:cs typeface="Palatino Linotype"/>
              </a:rPr>
              <a:t>MSE  between </a:t>
            </a:r>
            <a:r>
              <a:rPr sz="1000" i="1" spc="25" dirty="0">
                <a:cs typeface="Palatino Linotype"/>
              </a:rPr>
              <a:t>lasso </a:t>
            </a:r>
            <a:r>
              <a:rPr sz="1000" i="1" spc="35" dirty="0">
                <a:cs typeface="Palatino Linotype"/>
              </a:rPr>
              <a:t>(solid) </a:t>
            </a:r>
            <a:r>
              <a:rPr sz="1000" i="1" spc="25" dirty="0">
                <a:cs typeface="Palatino Linotype"/>
              </a:rPr>
              <a:t>and </a:t>
            </a:r>
            <a:r>
              <a:rPr sz="1000" i="1" spc="15" dirty="0">
                <a:cs typeface="Palatino Linotype"/>
              </a:rPr>
              <a:t>ridge </a:t>
            </a:r>
            <a:r>
              <a:rPr sz="1000" i="1" spc="35" dirty="0">
                <a:cs typeface="Palatino Linotype"/>
              </a:rPr>
              <a:t>(dashed). </a:t>
            </a:r>
            <a:r>
              <a:rPr sz="1000" i="1" spc="40" dirty="0">
                <a:cs typeface="Palatino Linotype"/>
              </a:rPr>
              <a:t>Both </a:t>
            </a:r>
            <a:r>
              <a:rPr sz="1000" i="1" spc="35" dirty="0">
                <a:cs typeface="Palatino Linotype"/>
              </a:rPr>
              <a:t>are </a:t>
            </a:r>
            <a:r>
              <a:rPr sz="1000" i="1" spc="5" dirty="0">
                <a:cs typeface="Palatino Linotype"/>
              </a:rPr>
              <a:t>plotted  </a:t>
            </a:r>
            <a:r>
              <a:rPr sz="1000" i="1" spc="15" dirty="0">
                <a:cs typeface="Palatino Linotype"/>
              </a:rPr>
              <a:t>against </a:t>
            </a:r>
            <a:r>
              <a:rPr sz="1000" i="1" spc="25" dirty="0">
                <a:cs typeface="Palatino Linotype"/>
              </a:rPr>
              <a:t>their </a:t>
            </a:r>
            <a:r>
              <a:rPr sz="1000" i="1" spc="100" dirty="0">
                <a:cs typeface="Times New Roman"/>
              </a:rPr>
              <a:t>R</a:t>
            </a:r>
            <a:r>
              <a:rPr sz="1000" spc="150" baseline="27777" dirty="0">
                <a:cs typeface="PMingLiU"/>
              </a:rPr>
              <a:t>2 </a:t>
            </a:r>
            <a:r>
              <a:rPr sz="1000" i="1" spc="35" dirty="0">
                <a:cs typeface="Palatino Linotype"/>
              </a:rPr>
              <a:t>on </a:t>
            </a:r>
            <a:r>
              <a:rPr sz="1000" i="1" spc="25" dirty="0">
                <a:cs typeface="Palatino Linotype"/>
              </a:rPr>
              <a:t>the </a:t>
            </a:r>
            <a:r>
              <a:rPr sz="1000" i="1" spc="5" dirty="0">
                <a:cs typeface="Palatino Linotype"/>
              </a:rPr>
              <a:t>training </a:t>
            </a:r>
            <a:r>
              <a:rPr sz="1000" i="1" spc="40" dirty="0">
                <a:cs typeface="Palatino Linotype"/>
              </a:rPr>
              <a:t>data, as </a:t>
            </a:r>
            <a:r>
              <a:rPr sz="1000" i="1" spc="65" dirty="0">
                <a:cs typeface="Palatino Linotype"/>
              </a:rPr>
              <a:t>a </a:t>
            </a:r>
            <a:r>
              <a:rPr sz="1000" i="1" spc="30" dirty="0">
                <a:cs typeface="Palatino Linotype"/>
              </a:rPr>
              <a:t>common </a:t>
            </a:r>
            <a:r>
              <a:rPr sz="1000" i="1" spc="40" dirty="0">
                <a:cs typeface="Palatino Linotype"/>
              </a:rPr>
              <a:t>form </a:t>
            </a:r>
            <a:r>
              <a:rPr sz="1000" i="1" spc="45" dirty="0">
                <a:cs typeface="Palatino Linotype"/>
              </a:rPr>
              <a:t>of  </a:t>
            </a:r>
            <a:r>
              <a:rPr sz="1000" i="1" spc="10" dirty="0">
                <a:cs typeface="Palatino Linotype"/>
              </a:rPr>
              <a:t>indexing. </a:t>
            </a:r>
            <a:r>
              <a:rPr sz="1000" i="1" spc="60" dirty="0">
                <a:cs typeface="Palatino Linotype"/>
              </a:rPr>
              <a:t>The </a:t>
            </a:r>
            <a:r>
              <a:rPr sz="1000" i="1" spc="30" dirty="0">
                <a:cs typeface="Palatino Linotype"/>
              </a:rPr>
              <a:t>crosses </a:t>
            </a:r>
            <a:r>
              <a:rPr sz="1000" i="1" spc="10" dirty="0">
                <a:cs typeface="Palatino Linotype"/>
              </a:rPr>
              <a:t>in </a:t>
            </a:r>
            <a:r>
              <a:rPr sz="1000" i="1" dirty="0">
                <a:cs typeface="Palatino Linotype"/>
              </a:rPr>
              <a:t>both </a:t>
            </a:r>
            <a:r>
              <a:rPr sz="1000" i="1" spc="10" dirty="0">
                <a:cs typeface="Palatino Linotype"/>
              </a:rPr>
              <a:t>plots </a:t>
            </a:r>
            <a:r>
              <a:rPr sz="1000" i="1" spc="25" dirty="0">
                <a:cs typeface="Palatino Linotype"/>
              </a:rPr>
              <a:t>indicate the lasso </a:t>
            </a:r>
            <a:r>
              <a:rPr sz="1000" i="1" spc="20" dirty="0">
                <a:cs typeface="Palatino Linotype"/>
              </a:rPr>
              <a:t>model </a:t>
            </a:r>
            <a:r>
              <a:rPr sz="1000" i="1" spc="40">
                <a:cs typeface="Palatino Linotype"/>
              </a:rPr>
              <a:t>for </a:t>
            </a:r>
            <a:r>
              <a:rPr sz="1000" i="1" spc="5">
                <a:cs typeface="Palatino Linotype"/>
              </a:rPr>
              <a:t>which </a:t>
            </a:r>
            <a:r>
              <a:rPr sz="1000" i="1" spc="25" dirty="0">
                <a:cs typeface="Palatino Linotype"/>
              </a:rPr>
              <a:t>the </a:t>
            </a:r>
            <a:r>
              <a:rPr sz="1000" i="1" dirty="0">
                <a:cs typeface="Palatino Linotype"/>
              </a:rPr>
              <a:t>MSE </a:t>
            </a:r>
            <a:r>
              <a:rPr sz="1000" i="1" spc="20" dirty="0">
                <a:cs typeface="Palatino Linotype"/>
              </a:rPr>
              <a:t>is</a:t>
            </a:r>
            <a:r>
              <a:rPr sz="1000" i="1" spc="-130" dirty="0">
                <a:cs typeface="Palatino Linotype"/>
              </a:rPr>
              <a:t> </a:t>
            </a:r>
            <a:r>
              <a:rPr sz="1000" i="1" spc="25" dirty="0">
                <a:cs typeface="Palatino Linotype"/>
              </a:rPr>
              <a:t>smallest.</a:t>
            </a:r>
            <a:endParaRPr sz="1000" dirty="0">
              <a:cs typeface="Palatino Linotype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1770DAEA-18C3-4ABE-A30A-49473CEBD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91" y="663575"/>
            <a:ext cx="2990850" cy="123887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21" y="211465"/>
            <a:ext cx="43078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Comparing </a:t>
            </a:r>
            <a:r>
              <a:rPr spc="-10" dirty="0">
                <a:latin typeface="+mn-lt"/>
              </a:rPr>
              <a:t>the </a:t>
            </a:r>
            <a:r>
              <a:rPr spc="-30" dirty="0">
                <a:latin typeface="+mn-lt"/>
              </a:rPr>
              <a:t>Lasso and </a:t>
            </a:r>
            <a:r>
              <a:rPr spc="-15" dirty="0">
                <a:latin typeface="+mn-lt"/>
              </a:rPr>
              <a:t>Ridge </a:t>
            </a:r>
            <a:r>
              <a:rPr spc="-35" dirty="0">
                <a:latin typeface="+mn-lt"/>
              </a:rPr>
              <a:t>Regression:</a:t>
            </a:r>
            <a:r>
              <a:rPr spc="145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344766" y="1882775"/>
            <a:ext cx="3917950" cy="129529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000" i="1" spc="30" dirty="0">
                <a:solidFill>
                  <a:srgbClr val="009900"/>
                </a:solidFill>
                <a:cs typeface="Palatino Linotype"/>
              </a:rPr>
              <a:t>Left: </a:t>
            </a:r>
            <a:r>
              <a:rPr sz="1000" i="1" spc="20" dirty="0">
                <a:cs typeface="Palatino Linotype"/>
              </a:rPr>
              <a:t>Plots </a:t>
            </a:r>
            <a:r>
              <a:rPr sz="1000" i="1" spc="45" dirty="0">
                <a:cs typeface="Palatino Linotype"/>
              </a:rPr>
              <a:t>of </a:t>
            </a:r>
            <a:r>
              <a:rPr sz="1000" i="1" spc="5" dirty="0">
                <a:cs typeface="Palatino Linotype"/>
              </a:rPr>
              <a:t>squared </a:t>
            </a:r>
            <a:r>
              <a:rPr sz="1000" i="1" spc="25" dirty="0">
                <a:cs typeface="Palatino Linotype"/>
              </a:rPr>
              <a:t>bias </a:t>
            </a:r>
            <a:r>
              <a:rPr sz="1000" i="1" spc="35" dirty="0">
                <a:cs typeface="Palatino Linotype"/>
              </a:rPr>
              <a:t>(black), </a:t>
            </a:r>
            <a:r>
              <a:rPr sz="1000" i="1" spc="25" dirty="0">
                <a:cs typeface="Palatino Linotype"/>
              </a:rPr>
              <a:t>variance (green), and </a:t>
            </a:r>
            <a:r>
              <a:rPr sz="1000" i="1" spc="20" dirty="0">
                <a:cs typeface="Palatino Linotype"/>
              </a:rPr>
              <a:t>test  </a:t>
            </a:r>
            <a:r>
              <a:rPr sz="1000" i="1" dirty="0">
                <a:cs typeface="Palatino Linotype"/>
              </a:rPr>
              <a:t>MSE </a:t>
            </a:r>
            <a:r>
              <a:rPr sz="1000" i="1" spc="25" dirty="0">
                <a:cs typeface="Palatino Linotype"/>
              </a:rPr>
              <a:t>(purple) </a:t>
            </a:r>
            <a:r>
              <a:rPr sz="1000" i="1" spc="40" dirty="0">
                <a:cs typeface="Palatino Linotype"/>
              </a:rPr>
              <a:t>for </a:t>
            </a:r>
            <a:r>
              <a:rPr sz="1000" i="1" spc="25" dirty="0">
                <a:cs typeface="Palatino Linotype"/>
              </a:rPr>
              <a:t>the </a:t>
            </a:r>
            <a:r>
              <a:rPr sz="1000" i="1" spc="30" dirty="0">
                <a:cs typeface="Palatino Linotype"/>
              </a:rPr>
              <a:t>lasso. </a:t>
            </a:r>
            <a:r>
              <a:rPr sz="1000" i="1" spc="60" dirty="0">
                <a:cs typeface="Palatino Linotype"/>
              </a:rPr>
              <a:t>The </a:t>
            </a:r>
            <a:r>
              <a:rPr sz="1000" i="1" spc="10" dirty="0">
                <a:cs typeface="Palatino Linotype"/>
              </a:rPr>
              <a:t>simulated </a:t>
            </a:r>
            <a:r>
              <a:rPr sz="1000" i="1" spc="35" dirty="0">
                <a:cs typeface="Palatino Linotype"/>
              </a:rPr>
              <a:t>data </a:t>
            </a:r>
            <a:r>
              <a:rPr sz="1000" i="1" spc="20" dirty="0">
                <a:cs typeface="Palatino Linotype"/>
              </a:rPr>
              <a:t>is </a:t>
            </a:r>
            <a:r>
              <a:rPr lang="en-US" sz="1000" i="1" spc="25" dirty="0">
                <a:cs typeface="Palatino Linotype"/>
              </a:rPr>
              <a:t>like</a:t>
            </a:r>
            <a:r>
              <a:rPr sz="1000" i="1" spc="30" dirty="0">
                <a:cs typeface="Palatino Linotype"/>
              </a:rPr>
              <a:t> </a:t>
            </a:r>
            <a:r>
              <a:rPr lang="en-US" sz="1000" i="1" spc="15" dirty="0">
                <a:cs typeface="Palatino Linotype"/>
              </a:rPr>
              <a:t>the previous slide </a:t>
            </a:r>
            <a:r>
              <a:rPr sz="1000" i="1" spc="15" dirty="0">
                <a:cs typeface="Palatino Linotype"/>
              </a:rPr>
              <a:t>except that </a:t>
            </a:r>
            <a:r>
              <a:rPr sz="1000" i="1" dirty="0">
                <a:cs typeface="Palatino Linotype"/>
              </a:rPr>
              <a:t>now </a:t>
            </a:r>
            <a:r>
              <a:rPr sz="1000" i="1" spc="5" dirty="0">
                <a:cs typeface="Palatino Linotype"/>
              </a:rPr>
              <a:t>only </a:t>
            </a:r>
            <a:r>
              <a:rPr sz="1000" i="1" spc="-5" dirty="0">
                <a:cs typeface="Palatino Linotype"/>
              </a:rPr>
              <a:t>two </a:t>
            </a:r>
            <a:r>
              <a:rPr sz="1000" i="1" spc="15" dirty="0">
                <a:cs typeface="Palatino Linotype"/>
              </a:rPr>
              <a:t>predictors </a:t>
            </a:r>
            <a:r>
              <a:rPr sz="1000" i="1" spc="35" dirty="0">
                <a:cs typeface="Palatino Linotype"/>
              </a:rPr>
              <a:t>are </a:t>
            </a:r>
            <a:r>
              <a:rPr sz="1000" i="1" spc="15" dirty="0">
                <a:cs typeface="Palatino Linotype"/>
              </a:rPr>
              <a:t>related  </a:t>
            </a:r>
            <a:r>
              <a:rPr sz="1000" i="1" spc="30" dirty="0">
                <a:cs typeface="Palatino Linotype"/>
              </a:rPr>
              <a:t>to </a:t>
            </a:r>
            <a:r>
              <a:rPr sz="1000" i="1" spc="25" dirty="0">
                <a:cs typeface="Palatino Linotype"/>
              </a:rPr>
              <a:t>the response. </a:t>
            </a:r>
            <a:endParaRPr lang="en-US" sz="1000" i="1" spc="25" dirty="0">
              <a:cs typeface="Palatino Linotype"/>
            </a:endParaRPr>
          </a:p>
          <a:p>
            <a:pPr marL="38100" marR="30480">
              <a:lnSpc>
                <a:spcPct val="102600"/>
              </a:lnSpc>
              <a:spcBef>
                <a:spcPts val="55"/>
              </a:spcBef>
            </a:pPr>
            <a:endParaRPr lang="en-US" sz="1000" i="1" spc="25" dirty="0">
              <a:solidFill>
                <a:srgbClr val="009900"/>
              </a:solidFill>
              <a:cs typeface="Palatino Linotype"/>
            </a:endParaRPr>
          </a:p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000" i="1" spc="10" dirty="0">
                <a:solidFill>
                  <a:srgbClr val="009900"/>
                </a:solidFill>
                <a:cs typeface="Palatino Linotype"/>
              </a:rPr>
              <a:t>Right: </a:t>
            </a:r>
            <a:r>
              <a:rPr sz="1000" i="1" spc="30" dirty="0">
                <a:cs typeface="Palatino Linotype"/>
              </a:rPr>
              <a:t>Comparison </a:t>
            </a:r>
            <a:r>
              <a:rPr sz="1000" i="1" spc="45" dirty="0">
                <a:cs typeface="Palatino Linotype"/>
              </a:rPr>
              <a:t>of </a:t>
            </a:r>
            <a:r>
              <a:rPr sz="1000" i="1" spc="5" dirty="0">
                <a:cs typeface="Palatino Linotype"/>
              </a:rPr>
              <a:t>squared </a:t>
            </a:r>
            <a:r>
              <a:rPr sz="1000" i="1" spc="30" dirty="0">
                <a:cs typeface="Palatino Linotype"/>
              </a:rPr>
              <a:t>bias, </a:t>
            </a:r>
            <a:r>
              <a:rPr sz="1000" i="1" spc="25" dirty="0">
                <a:cs typeface="Palatino Linotype"/>
              </a:rPr>
              <a:t>variance  and </a:t>
            </a:r>
            <a:r>
              <a:rPr sz="1000" i="1" spc="20" dirty="0">
                <a:cs typeface="Palatino Linotype"/>
              </a:rPr>
              <a:t>test </a:t>
            </a:r>
            <a:r>
              <a:rPr sz="1000" i="1" dirty="0">
                <a:cs typeface="Palatino Linotype"/>
              </a:rPr>
              <a:t>MSE between </a:t>
            </a:r>
            <a:r>
              <a:rPr sz="1000" i="1" spc="25" dirty="0">
                <a:cs typeface="Palatino Linotype"/>
              </a:rPr>
              <a:t>lasso </a:t>
            </a:r>
            <a:r>
              <a:rPr sz="1000" i="1" spc="35" dirty="0">
                <a:cs typeface="Palatino Linotype"/>
              </a:rPr>
              <a:t>(solid) </a:t>
            </a:r>
            <a:r>
              <a:rPr sz="1000" i="1" spc="25" dirty="0">
                <a:cs typeface="Palatino Linotype"/>
              </a:rPr>
              <a:t>and </a:t>
            </a:r>
            <a:r>
              <a:rPr sz="1000" i="1" spc="15" dirty="0">
                <a:cs typeface="Palatino Linotype"/>
              </a:rPr>
              <a:t>ridge </a:t>
            </a:r>
            <a:r>
              <a:rPr sz="1000" i="1" spc="35" dirty="0">
                <a:cs typeface="Palatino Linotype"/>
              </a:rPr>
              <a:t>(dashed). </a:t>
            </a:r>
            <a:r>
              <a:rPr sz="1000" i="1" spc="40" dirty="0">
                <a:cs typeface="Palatino Linotype"/>
              </a:rPr>
              <a:t>Both  </a:t>
            </a:r>
            <a:r>
              <a:rPr sz="1000" i="1" spc="35" dirty="0">
                <a:cs typeface="Palatino Linotype"/>
              </a:rPr>
              <a:t>are </a:t>
            </a:r>
            <a:r>
              <a:rPr sz="1000" i="1" spc="5" dirty="0">
                <a:cs typeface="Palatino Linotype"/>
              </a:rPr>
              <a:t>plotted </a:t>
            </a:r>
            <a:r>
              <a:rPr sz="1000" i="1" spc="15" dirty="0">
                <a:cs typeface="Palatino Linotype"/>
              </a:rPr>
              <a:t>against </a:t>
            </a:r>
            <a:r>
              <a:rPr sz="1000" i="1" spc="25" dirty="0">
                <a:cs typeface="Palatino Linotype"/>
              </a:rPr>
              <a:t>their </a:t>
            </a:r>
            <a:r>
              <a:rPr sz="1000" i="1" spc="100" dirty="0">
                <a:cs typeface="Times New Roman"/>
              </a:rPr>
              <a:t>R</a:t>
            </a:r>
            <a:r>
              <a:rPr sz="1000" spc="150" baseline="27777" dirty="0">
                <a:cs typeface="PMingLiU"/>
              </a:rPr>
              <a:t>2 </a:t>
            </a:r>
            <a:r>
              <a:rPr sz="1000" i="1" spc="35" dirty="0">
                <a:cs typeface="Palatino Linotype"/>
              </a:rPr>
              <a:t>on </a:t>
            </a:r>
            <a:r>
              <a:rPr sz="1000" i="1" spc="25" dirty="0">
                <a:cs typeface="Palatino Linotype"/>
              </a:rPr>
              <a:t>the </a:t>
            </a:r>
            <a:r>
              <a:rPr sz="1000" i="1" spc="5" dirty="0">
                <a:cs typeface="Palatino Linotype"/>
              </a:rPr>
              <a:t>training </a:t>
            </a:r>
            <a:r>
              <a:rPr sz="1000" i="1" spc="40" dirty="0">
                <a:cs typeface="Palatino Linotype"/>
              </a:rPr>
              <a:t>data, as </a:t>
            </a:r>
            <a:r>
              <a:rPr sz="1000" i="1" spc="65" dirty="0">
                <a:cs typeface="Palatino Linotype"/>
              </a:rPr>
              <a:t>a </a:t>
            </a:r>
            <a:r>
              <a:rPr sz="1000" i="1" spc="30" dirty="0">
                <a:cs typeface="Palatino Linotype"/>
              </a:rPr>
              <a:t>common  </a:t>
            </a:r>
            <a:r>
              <a:rPr sz="1000" i="1" spc="40" dirty="0">
                <a:cs typeface="Palatino Linotype"/>
              </a:rPr>
              <a:t>form </a:t>
            </a:r>
            <a:r>
              <a:rPr sz="1000" i="1" spc="45" dirty="0">
                <a:cs typeface="Palatino Linotype"/>
              </a:rPr>
              <a:t>of </a:t>
            </a:r>
            <a:r>
              <a:rPr sz="1000" i="1" spc="10" dirty="0">
                <a:cs typeface="Palatino Linotype"/>
              </a:rPr>
              <a:t>indexing. </a:t>
            </a:r>
            <a:r>
              <a:rPr sz="1000" i="1" spc="60" dirty="0">
                <a:cs typeface="Palatino Linotype"/>
              </a:rPr>
              <a:t>The </a:t>
            </a:r>
            <a:r>
              <a:rPr sz="1000" i="1" spc="30" dirty="0">
                <a:cs typeface="Palatino Linotype"/>
              </a:rPr>
              <a:t>crosses </a:t>
            </a:r>
            <a:r>
              <a:rPr sz="1000" i="1" spc="10" dirty="0">
                <a:cs typeface="Palatino Linotype"/>
              </a:rPr>
              <a:t>in </a:t>
            </a:r>
            <a:r>
              <a:rPr sz="1000" i="1" dirty="0">
                <a:cs typeface="Palatino Linotype"/>
              </a:rPr>
              <a:t>both </a:t>
            </a:r>
            <a:r>
              <a:rPr sz="1000" i="1" spc="10" dirty="0">
                <a:cs typeface="Palatino Linotype"/>
              </a:rPr>
              <a:t>plots </a:t>
            </a:r>
            <a:r>
              <a:rPr sz="1000" i="1" spc="25" dirty="0">
                <a:cs typeface="Palatino Linotype"/>
              </a:rPr>
              <a:t>indicate the lasso  </a:t>
            </a:r>
            <a:r>
              <a:rPr sz="1000" i="1" spc="20" dirty="0">
                <a:cs typeface="Palatino Linotype"/>
              </a:rPr>
              <a:t>model </a:t>
            </a:r>
            <a:r>
              <a:rPr sz="1000" i="1" spc="40" dirty="0">
                <a:cs typeface="Palatino Linotype"/>
              </a:rPr>
              <a:t>for </a:t>
            </a:r>
            <a:r>
              <a:rPr sz="1000" i="1" spc="5" dirty="0">
                <a:cs typeface="Palatino Linotype"/>
              </a:rPr>
              <a:t>which </a:t>
            </a:r>
            <a:r>
              <a:rPr sz="1000" i="1" spc="25" dirty="0">
                <a:cs typeface="Palatino Linotype"/>
              </a:rPr>
              <a:t>the </a:t>
            </a:r>
            <a:r>
              <a:rPr sz="1000" i="1" dirty="0">
                <a:cs typeface="Palatino Linotype"/>
              </a:rPr>
              <a:t>MSE </a:t>
            </a:r>
            <a:r>
              <a:rPr sz="1000" i="1" spc="20" dirty="0">
                <a:cs typeface="Palatino Linotype"/>
              </a:rPr>
              <a:t>is</a:t>
            </a:r>
            <a:r>
              <a:rPr sz="1000" i="1" spc="40" dirty="0">
                <a:cs typeface="Palatino Linotype"/>
              </a:rPr>
              <a:t> </a:t>
            </a:r>
            <a:r>
              <a:rPr sz="1000" i="1" spc="25" dirty="0">
                <a:cs typeface="Palatino Linotype"/>
              </a:rPr>
              <a:t>smallest.</a:t>
            </a:r>
            <a:endParaRPr sz="1000" dirty="0">
              <a:cs typeface="Palatino Linotype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890C5EF-9B81-4591-ACB0-35B8EC03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69" y="483411"/>
            <a:ext cx="3109544" cy="126965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9447" y="211465"/>
            <a:ext cx="9486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739775"/>
            <a:ext cx="4191000" cy="22980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2349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0" dirty="0">
                <a:cs typeface="PMingLiU"/>
              </a:rPr>
              <a:t>These </a:t>
            </a:r>
            <a:r>
              <a:rPr sz="1100" spc="45" dirty="0">
                <a:cs typeface="PMingLiU"/>
              </a:rPr>
              <a:t>two </a:t>
            </a:r>
            <a:r>
              <a:rPr sz="1100" spc="50" dirty="0">
                <a:cs typeface="PMingLiU"/>
              </a:rPr>
              <a:t>examples </a:t>
            </a:r>
            <a:r>
              <a:rPr sz="1100" spc="60" dirty="0">
                <a:cs typeface="PMingLiU"/>
              </a:rPr>
              <a:t>illustrate </a:t>
            </a:r>
            <a:r>
              <a:rPr sz="1100" spc="110" dirty="0">
                <a:cs typeface="PMingLiU"/>
              </a:rPr>
              <a:t>that </a:t>
            </a:r>
            <a:r>
              <a:rPr sz="1100" spc="65" dirty="0">
                <a:cs typeface="PMingLiU"/>
              </a:rPr>
              <a:t>neither </a:t>
            </a:r>
            <a:r>
              <a:rPr sz="1100" spc="45" dirty="0">
                <a:cs typeface="PMingLiU"/>
              </a:rPr>
              <a:t>ridge </a:t>
            </a:r>
            <a:r>
              <a:rPr sz="1100" spc="40" dirty="0">
                <a:cs typeface="PMingLiU"/>
              </a:rPr>
              <a:t>regression  </a:t>
            </a:r>
            <a:r>
              <a:rPr sz="1100" spc="65" dirty="0">
                <a:cs typeface="PMingLiU"/>
              </a:rPr>
              <a:t>nor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lasso </a:t>
            </a:r>
            <a:r>
              <a:rPr sz="1100" spc="20" dirty="0">
                <a:cs typeface="PMingLiU"/>
              </a:rPr>
              <a:t>will </a:t>
            </a:r>
            <a:r>
              <a:rPr sz="1100" spc="45" dirty="0">
                <a:cs typeface="PMingLiU"/>
              </a:rPr>
              <a:t>universally </a:t>
            </a:r>
            <a:r>
              <a:rPr sz="1100" spc="70" dirty="0">
                <a:cs typeface="PMingLiU"/>
              </a:rPr>
              <a:t>dominate </a:t>
            </a:r>
            <a:r>
              <a:rPr sz="1100" spc="80" dirty="0">
                <a:cs typeface="PMingLiU"/>
              </a:rPr>
              <a:t>the</a:t>
            </a:r>
            <a:r>
              <a:rPr sz="1100" spc="210" dirty="0">
                <a:cs typeface="PMingLiU"/>
              </a:rPr>
              <a:t> </a:t>
            </a:r>
            <a:r>
              <a:rPr sz="1100" spc="65">
                <a:cs typeface="PMingLiU"/>
              </a:rPr>
              <a:t>other.</a:t>
            </a:r>
            <a:endParaRPr lang="en-US" sz="1100" spc="65">
              <a:cs typeface="PMingLiU"/>
            </a:endParaRPr>
          </a:p>
          <a:p>
            <a:pPr marL="144780" marR="2349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marR="12700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45" dirty="0">
                <a:cs typeface="PMingLiU"/>
              </a:rPr>
              <a:t>general, one </a:t>
            </a:r>
            <a:r>
              <a:rPr sz="1100" spc="65" dirty="0">
                <a:cs typeface="PMingLiU"/>
              </a:rPr>
              <a:t>might expect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lasso </a:t>
            </a:r>
            <a:r>
              <a:rPr sz="1100" spc="80" dirty="0">
                <a:cs typeface="PMingLiU"/>
              </a:rPr>
              <a:t>to </a:t>
            </a:r>
            <a:r>
              <a:rPr sz="1100" spc="60" dirty="0">
                <a:cs typeface="PMingLiU"/>
              </a:rPr>
              <a:t>perform </a:t>
            </a:r>
            <a:r>
              <a:rPr sz="1100" spc="85" dirty="0">
                <a:cs typeface="PMingLiU"/>
              </a:rPr>
              <a:t>better  </a:t>
            </a:r>
            <a:r>
              <a:rPr sz="1100" spc="60" dirty="0">
                <a:cs typeface="PMingLiU"/>
              </a:rPr>
              <a:t>when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response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function </a:t>
            </a:r>
            <a:r>
              <a:rPr sz="1100" spc="5" dirty="0">
                <a:cs typeface="PMingLiU"/>
              </a:rPr>
              <a:t>of </a:t>
            </a:r>
            <a:r>
              <a:rPr sz="1100" spc="45" dirty="0">
                <a:cs typeface="PMingLiU"/>
              </a:rPr>
              <a:t>only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relatively small 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</a:t>
            </a:r>
            <a:r>
              <a:rPr sz="1100" spc="75" dirty="0">
                <a:cs typeface="PMingLiU"/>
              </a:rPr>
              <a:t> </a:t>
            </a:r>
            <a:r>
              <a:rPr sz="1100" spc="55">
                <a:cs typeface="PMingLiU"/>
              </a:rPr>
              <a:t>predictors.</a:t>
            </a:r>
            <a:endParaRPr lang="en-US" sz="1100" spc="55">
              <a:cs typeface="PMingLiU"/>
            </a:endParaRPr>
          </a:p>
          <a:p>
            <a:pPr marL="144780" marR="12700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marR="1727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30" dirty="0">
                <a:cs typeface="PMingLiU"/>
              </a:rPr>
              <a:t>However,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predictors </a:t>
            </a:r>
            <a:r>
              <a:rPr sz="1100" spc="110" dirty="0">
                <a:cs typeface="PMingLiU"/>
              </a:rPr>
              <a:t>that </a:t>
            </a:r>
            <a:r>
              <a:rPr sz="1100" spc="20" dirty="0">
                <a:cs typeface="PMingLiU"/>
              </a:rPr>
              <a:t>is </a:t>
            </a:r>
            <a:r>
              <a:rPr sz="1100" spc="65" dirty="0">
                <a:cs typeface="PMingLiU"/>
              </a:rPr>
              <a:t>related </a:t>
            </a:r>
            <a:r>
              <a:rPr sz="1100" spc="80" dirty="0">
                <a:cs typeface="PMingLiU"/>
              </a:rPr>
              <a:t>to the  </a:t>
            </a:r>
            <a:r>
              <a:rPr sz="1100" spc="50" dirty="0">
                <a:cs typeface="PMingLiU"/>
              </a:rPr>
              <a:t>response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never </a:t>
            </a:r>
            <a:r>
              <a:rPr sz="1100" spc="55" dirty="0">
                <a:cs typeface="PMingLiU"/>
              </a:rPr>
              <a:t>known </a:t>
            </a:r>
            <a:r>
              <a:rPr sz="1100" i="1" spc="65" dirty="0">
                <a:solidFill>
                  <a:srgbClr val="009900"/>
                </a:solidFill>
                <a:cs typeface="Palatino Linotype"/>
              </a:rPr>
              <a:t>a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priori </a:t>
            </a:r>
            <a:r>
              <a:rPr sz="1100" spc="30" dirty="0">
                <a:cs typeface="PMingLiU"/>
              </a:rPr>
              <a:t>for </a:t>
            </a:r>
            <a:r>
              <a:rPr sz="1100" spc="50">
                <a:cs typeface="PMingLiU"/>
              </a:rPr>
              <a:t>real </a:t>
            </a:r>
            <a:r>
              <a:rPr sz="1100" spc="95">
                <a:cs typeface="PMingLiU"/>
              </a:rPr>
              <a:t>data</a:t>
            </a:r>
            <a:r>
              <a:rPr lang="en-US" sz="1100" spc="395">
                <a:cs typeface="PMingLiU"/>
              </a:rPr>
              <a:t> </a:t>
            </a:r>
            <a:r>
              <a:rPr sz="1100" spc="50">
                <a:cs typeface="PMingLiU"/>
              </a:rPr>
              <a:t>sets.</a:t>
            </a:r>
            <a:endParaRPr lang="en-US" sz="1100" spc="50">
              <a:cs typeface="PMingLiU"/>
            </a:endParaRPr>
          </a:p>
          <a:p>
            <a:pPr marL="144780" marR="1727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technique </a:t>
            </a:r>
            <a:r>
              <a:rPr sz="1100" spc="45" dirty="0">
                <a:cs typeface="PMingLiU"/>
              </a:rPr>
              <a:t>such </a:t>
            </a:r>
            <a:r>
              <a:rPr sz="1100" spc="55" dirty="0">
                <a:cs typeface="PMingLiU"/>
              </a:rPr>
              <a:t>as </a:t>
            </a:r>
            <a:r>
              <a:rPr sz="1100" spc="45" dirty="0">
                <a:cs typeface="PMingLiU"/>
              </a:rPr>
              <a:t>cross-validation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55" dirty="0">
                <a:cs typeface="PMingLiU"/>
              </a:rPr>
              <a:t>used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order  </a:t>
            </a:r>
            <a:r>
              <a:rPr sz="1100" spc="80" dirty="0">
                <a:cs typeface="PMingLiU"/>
              </a:rPr>
              <a:t>to </a:t>
            </a:r>
            <a:r>
              <a:rPr sz="1100" spc="65" dirty="0">
                <a:cs typeface="PMingLiU"/>
              </a:rPr>
              <a:t>determine </a:t>
            </a:r>
            <a:r>
              <a:rPr sz="1100" spc="45" dirty="0">
                <a:cs typeface="PMingLiU"/>
              </a:rPr>
              <a:t>which </a:t>
            </a:r>
            <a:r>
              <a:rPr sz="1100" spc="65" dirty="0">
                <a:cs typeface="PMingLiU"/>
              </a:rPr>
              <a:t>approach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better </a:t>
            </a:r>
            <a:r>
              <a:rPr sz="1100" spc="55" dirty="0">
                <a:cs typeface="PMingLiU"/>
              </a:rPr>
              <a:t>on </a:t>
            </a:r>
            <a:r>
              <a:rPr sz="1100" spc="85" dirty="0">
                <a:cs typeface="PMingLiU"/>
              </a:rPr>
              <a:t>a </a:t>
            </a:r>
            <a:r>
              <a:rPr sz="1100" spc="70" dirty="0">
                <a:cs typeface="PMingLiU"/>
              </a:rPr>
              <a:t>particular </a:t>
            </a:r>
            <a:r>
              <a:rPr sz="1100" spc="95">
                <a:cs typeface="PMingLiU"/>
              </a:rPr>
              <a:t>data </a:t>
            </a:r>
            <a:r>
              <a:rPr sz="1100" spc="55">
                <a:cs typeface="PMingLiU"/>
              </a:rPr>
              <a:t>set</a:t>
            </a:r>
            <a:r>
              <a:rPr sz="1100" spc="55" dirty="0">
                <a:cs typeface="PMingLiU"/>
              </a:rPr>
              <a:t>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716" y="211465"/>
            <a:ext cx="4173220" cy="210487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697355" marR="5080" indent="-1685289" algn="ctr">
              <a:lnSpc>
                <a:spcPct val="106700"/>
              </a:lnSpc>
              <a:spcBef>
                <a:spcPts val="20"/>
              </a:spcBef>
            </a:pPr>
            <a:r>
              <a:rPr sz="1400" spc="-20" dirty="0">
                <a:solidFill>
                  <a:srgbClr val="3333B2"/>
                </a:solidFill>
                <a:cs typeface="Georgia"/>
              </a:rPr>
              <a:t>Selecting </a:t>
            </a:r>
            <a:r>
              <a:rPr sz="1400" spc="-10" dirty="0">
                <a:solidFill>
                  <a:srgbClr val="3333B2"/>
                </a:solidFill>
                <a:cs typeface="Georgia"/>
              </a:rPr>
              <a:t>the </a:t>
            </a:r>
            <a:r>
              <a:rPr sz="1400" spc="-25" dirty="0">
                <a:solidFill>
                  <a:srgbClr val="3333B2"/>
                </a:solidFill>
                <a:cs typeface="Georgia"/>
              </a:rPr>
              <a:t>Tuning </a:t>
            </a:r>
            <a:r>
              <a:rPr sz="1400" spc="-15" dirty="0">
                <a:solidFill>
                  <a:srgbClr val="3333B2"/>
                </a:solidFill>
                <a:cs typeface="Georgia"/>
              </a:rPr>
              <a:t>Parameter </a:t>
            </a:r>
            <a:r>
              <a:rPr sz="1400" spc="-40">
                <a:solidFill>
                  <a:srgbClr val="3333B2"/>
                </a:solidFill>
                <a:cs typeface="Georgia"/>
              </a:rPr>
              <a:t>for </a:t>
            </a:r>
            <a:endParaRPr lang="en-US" sz="1400" spc="-40">
              <a:solidFill>
                <a:srgbClr val="3333B2"/>
              </a:solidFill>
              <a:cs typeface="Georgia"/>
            </a:endParaRPr>
          </a:p>
          <a:p>
            <a:pPr marL="1697355" marR="5080" indent="-1685289" algn="ctr">
              <a:lnSpc>
                <a:spcPct val="106700"/>
              </a:lnSpc>
              <a:spcBef>
                <a:spcPts val="20"/>
              </a:spcBef>
            </a:pPr>
            <a:r>
              <a:rPr sz="1400" spc="-15">
                <a:solidFill>
                  <a:srgbClr val="3333B2"/>
                </a:solidFill>
                <a:cs typeface="Georgia"/>
              </a:rPr>
              <a:t>Ridge </a:t>
            </a:r>
            <a:r>
              <a:rPr sz="1400" spc="-35">
                <a:solidFill>
                  <a:srgbClr val="3333B2"/>
                </a:solidFill>
                <a:cs typeface="Georgia"/>
              </a:rPr>
              <a:t>Regression </a:t>
            </a:r>
            <a:r>
              <a:rPr sz="1400" spc="-30">
                <a:solidFill>
                  <a:srgbClr val="3333B2"/>
                </a:solidFill>
                <a:cs typeface="Georgia"/>
              </a:rPr>
              <a:t>and</a:t>
            </a:r>
            <a:r>
              <a:rPr sz="1400" spc="125">
                <a:solidFill>
                  <a:srgbClr val="3333B2"/>
                </a:solidFill>
                <a:cs typeface="Georgia"/>
              </a:rPr>
              <a:t> </a:t>
            </a:r>
            <a:r>
              <a:rPr sz="1400" spc="-30" dirty="0">
                <a:solidFill>
                  <a:srgbClr val="3333B2"/>
                </a:solidFill>
                <a:cs typeface="Georgia"/>
              </a:rPr>
              <a:t>Lasso</a:t>
            </a:r>
            <a:endParaRPr sz="1400" dirty="0">
              <a:cs typeface="Georgia"/>
            </a:endParaRPr>
          </a:p>
          <a:p>
            <a:pPr marL="419100" marR="237490" indent="-132715">
              <a:lnSpc>
                <a:spcPct val="102600"/>
              </a:lnSpc>
              <a:spcBef>
                <a:spcPts val="5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419734" algn="l"/>
              </a:tabLst>
            </a:pPr>
            <a:endParaRPr lang="en-US" sz="1100" spc="50" dirty="0">
              <a:cs typeface="PMingLiU"/>
            </a:endParaRPr>
          </a:p>
          <a:p>
            <a:pPr marL="419100" marR="237490" indent="-132715">
              <a:lnSpc>
                <a:spcPct val="102600"/>
              </a:lnSpc>
              <a:spcBef>
                <a:spcPts val="5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419734" algn="l"/>
              </a:tabLst>
            </a:pPr>
            <a:r>
              <a:rPr sz="1100" spc="50" dirty="0">
                <a:cs typeface="PMingLiU"/>
              </a:rPr>
              <a:t>As </a:t>
            </a:r>
            <a:r>
              <a:rPr sz="1100" spc="30" dirty="0">
                <a:cs typeface="PMingLiU"/>
              </a:rPr>
              <a:t>for </a:t>
            </a:r>
            <a:r>
              <a:rPr sz="1100" spc="65" dirty="0">
                <a:cs typeface="PMingLiU"/>
              </a:rPr>
              <a:t>subset </a:t>
            </a:r>
            <a:r>
              <a:rPr sz="1100" spc="40" dirty="0">
                <a:cs typeface="PMingLiU"/>
              </a:rPr>
              <a:t>selection,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ridge </a:t>
            </a:r>
            <a:r>
              <a:rPr sz="1100" spc="40" dirty="0">
                <a:cs typeface="PMingLiU"/>
              </a:rPr>
              <a:t>regression </a:t>
            </a:r>
            <a:r>
              <a:rPr sz="1100" spc="85" dirty="0">
                <a:cs typeface="PMingLiU"/>
              </a:rPr>
              <a:t>and </a:t>
            </a:r>
            <a:r>
              <a:rPr sz="1100" spc="35">
                <a:cs typeface="PMingLiU"/>
              </a:rPr>
              <a:t>lasso </a:t>
            </a:r>
            <a:r>
              <a:rPr sz="1100" spc="15">
                <a:cs typeface="PMingLiU"/>
              </a:rPr>
              <a:t>we</a:t>
            </a:r>
            <a:r>
              <a:rPr lang="en-US" sz="1100" spc="15">
                <a:cs typeface="PMingLiU"/>
              </a:rPr>
              <a:t> </a:t>
            </a:r>
            <a:r>
              <a:rPr sz="1100" spc="50">
                <a:cs typeface="PMingLiU"/>
              </a:rPr>
              <a:t>require </a:t>
            </a:r>
            <a:r>
              <a:rPr sz="1100" spc="85" dirty="0">
                <a:cs typeface="PMingLiU"/>
              </a:rPr>
              <a:t>a </a:t>
            </a:r>
            <a:r>
              <a:rPr sz="1100" spc="80" dirty="0">
                <a:cs typeface="PMingLiU"/>
              </a:rPr>
              <a:t>method to </a:t>
            </a:r>
            <a:r>
              <a:rPr sz="1100" spc="65" dirty="0">
                <a:cs typeface="PMingLiU"/>
              </a:rPr>
              <a:t>determine </a:t>
            </a:r>
            <a:r>
              <a:rPr sz="1100" spc="45" dirty="0">
                <a:cs typeface="PMingLiU"/>
              </a:rPr>
              <a:t>which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models </a:t>
            </a:r>
            <a:r>
              <a:rPr sz="1100" spc="70">
                <a:cs typeface="PMingLiU"/>
              </a:rPr>
              <a:t>under </a:t>
            </a:r>
            <a:r>
              <a:rPr sz="1100" spc="55">
                <a:cs typeface="PMingLiU"/>
              </a:rPr>
              <a:t>consideration </a:t>
            </a:r>
            <a:r>
              <a:rPr sz="1100" spc="20" dirty="0">
                <a:cs typeface="PMingLiU"/>
              </a:rPr>
              <a:t>is</a:t>
            </a:r>
            <a:r>
              <a:rPr sz="1100" spc="90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best.</a:t>
            </a:r>
            <a:endParaRPr lang="en-US" sz="1100" spc="70" dirty="0">
              <a:cs typeface="PMingLiU"/>
            </a:endParaRPr>
          </a:p>
          <a:p>
            <a:pPr marL="419100" marR="237490" indent="-132715">
              <a:lnSpc>
                <a:spcPct val="102600"/>
              </a:lnSpc>
              <a:spcBef>
                <a:spcPts val="5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419734" algn="l"/>
              </a:tabLst>
            </a:pPr>
            <a:endParaRPr sz="1100" dirty="0">
              <a:cs typeface="PMingLiU"/>
            </a:endParaRPr>
          </a:p>
          <a:p>
            <a:pPr marL="419100" marR="491490" indent="-132715">
              <a:lnSpc>
                <a:spcPct val="102600"/>
              </a:lnSpc>
              <a:spcBef>
                <a:spcPts val="18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419734" algn="l"/>
              </a:tabLst>
            </a:pPr>
            <a:r>
              <a:rPr sz="1100" spc="114" dirty="0">
                <a:cs typeface="PMingLiU"/>
              </a:rPr>
              <a:t>That </a:t>
            </a:r>
            <a:r>
              <a:rPr sz="1100" spc="25" dirty="0">
                <a:cs typeface="PMingLiU"/>
              </a:rPr>
              <a:t>is, </a:t>
            </a:r>
            <a:r>
              <a:rPr sz="1100" spc="15" dirty="0">
                <a:cs typeface="PMingLiU"/>
              </a:rPr>
              <a:t>we </a:t>
            </a:r>
            <a:r>
              <a:rPr sz="1100" spc="50" dirty="0">
                <a:cs typeface="PMingLiU"/>
              </a:rPr>
              <a:t>require </a:t>
            </a:r>
            <a:r>
              <a:rPr sz="1100" spc="85" dirty="0">
                <a:cs typeface="PMingLiU"/>
              </a:rPr>
              <a:t>a </a:t>
            </a:r>
            <a:r>
              <a:rPr sz="1100" spc="80" dirty="0">
                <a:cs typeface="PMingLiU"/>
              </a:rPr>
              <a:t>method </a:t>
            </a:r>
            <a:r>
              <a:rPr sz="1100" spc="40" dirty="0">
                <a:cs typeface="PMingLiU"/>
              </a:rPr>
              <a:t>selecting </a:t>
            </a: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value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 </a:t>
            </a:r>
            <a:r>
              <a:rPr sz="1100" spc="70" dirty="0">
                <a:cs typeface="PMingLiU"/>
              </a:rPr>
              <a:t>tuning </a:t>
            </a:r>
            <a:r>
              <a:rPr sz="1100" spc="75" dirty="0">
                <a:cs typeface="PMingLiU"/>
              </a:rPr>
              <a:t>parameter </a:t>
            </a:r>
            <a:r>
              <a:rPr sz="1100" i="1" spc="155" dirty="0">
                <a:cs typeface="Times New Roman"/>
              </a:rPr>
              <a:t>λ </a:t>
            </a:r>
            <a:r>
              <a:rPr sz="1100" spc="55" dirty="0">
                <a:cs typeface="PMingLiU"/>
              </a:rPr>
              <a:t>or </a:t>
            </a:r>
            <a:r>
              <a:rPr sz="1100" spc="40" dirty="0">
                <a:cs typeface="PMingLiU"/>
              </a:rPr>
              <a:t>equivalently,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 </a:t>
            </a:r>
            <a:r>
              <a:rPr sz="1100" spc="80">
                <a:cs typeface="PMingLiU"/>
              </a:rPr>
              <a:t>the </a:t>
            </a:r>
            <a:r>
              <a:rPr sz="1100" spc="65">
                <a:cs typeface="PMingLiU"/>
              </a:rPr>
              <a:t>constraint</a:t>
            </a:r>
            <a:r>
              <a:rPr sz="1100" spc="70">
                <a:cs typeface="PMingLiU"/>
              </a:rPr>
              <a:t> </a:t>
            </a:r>
            <a:r>
              <a:rPr sz="1100" i="1" spc="60" dirty="0">
                <a:cs typeface="Times New Roman"/>
              </a:rPr>
              <a:t>s</a:t>
            </a:r>
            <a:r>
              <a:rPr sz="1100" spc="60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716" y="211465"/>
            <a:ext cx="4173220" cy="25767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697355" marR="5080" indent="-1685289" algn="ctr">
              <a:lnSpc>
                <a:spcPct val="106700"/>
              </a:lnSpc>
              <a:spcBef>
                <a:spcPts val="20"/>
              </a:spcBef>
            </a:pPr>
            <a:r>
              <a:rPr lang="en-GB" sz="1400" spc="-20">
                <a:solidFill>
                  <a:srgbClr val="3333B2"/>
                </a:solidFill>
                <a:cs typeface="Georgia"/>
              </a:rPr>
              <a:t>Selecting </a:t>
            </a:r>
            <a:r>
              <a:rPr lang="en-GB" sz="1400" spc="-10">
                <a:solidFill>
                  <a:srgbClr val="3333B2"/>
                </a:solidFill>
                <a:cs typeface="Georgia"/>
              </a:rPr>
              <a:t>the </a:t>
            </a:r>
            <a:r>
              <a:rPr lang="en-GB" sz="1400" spc="-25">
                <a:solidFill>
                  <a:srgbClr val="3333B2"/>
                </a:solidFill>
                <a:cs typeface="Georgia"/>
              </a:rPr>
              <a:t>Tuning </a:t>
            </a:r>
            <a:r>
              <a:rPr lang="en-GB" sz="1400" spc="-15">
                <a:solidFill>
                  <a:srgbClr val="3333B2"/>
                </a:solidFill>
                <a:cs typeface="Georgia"/>
              </a:rPr>
              <a:t>Parameter </a:t>
            </a:r>
            <a:r>
              <a:rPr lang="en-GB" sz="1400" spc="-40">
                <a:solidFill>
                  <a:srgbClr val="3333B2"/>
                </a:solidFill>
                <a:cs typeface="Georgia"/>
              </a:rPr>
              <a:t>for </a:t>
            </a:r>
          </a:p>
          <a:p>
            <a:pPr marL="1697355" marR="5080" indent="-1685289" algn="ctr">
              <a:lnSpc>
                <a:spcPct val="106700"/>
              </a:lnSpc>
              <a:spcBef>
                <a:spcPts val="20"/>
              </a:spcBef>
            </a:pPr>
            <a:r>
              <a:rPr lang="en-GB" sz="1400" spc="-15">
                <a:solidFill>
                  <a:srgbClr val="3333B2"/>
                </a:solidFill>
                <a:cs typeface="Georgia"/>
              </a:rPr>
              <a:t>Ridge </a:t>
            </a:r>
            <a:r>
              <a:rPr lang="en-GB" sz="1400" spc="-35">
                <a:solidFill>
                  <a:srgbClr val="3333B2"/>
                </a:solidFill>
                <a:cs typeface="Georgia"/>
              </a:rPr>
              <a:t>Regression </a:t>
            </a:r>
            <a:r>
              <a:rPr lang="en-GB" sz="1400" spc="-30">
                <a:solidFill>
                  <a:srgbClr val="3333B2"/>
                </a:solidFill>
                <a:cs typeface="Georgia"/>
              </a:rPr>
              <a:t>and</a:t>
            </a:r>
            <a:r>
              <a:rPr lang="en-GB" sz="1400" spc="125">
                <a:solidFill>
                  <a:srgbClr val="3333B2"/>
                </a:solidFill>
                <a:cs typeface="Georgia"/>
              </a:rPr>
              <a:t> </a:t>
            </a:r>
            <a:r>
              <a:rPr lang="en-GB" sz="1400" spc="-30">
                <a:solidFill>
                  <a:srgbClr val="3333B2"/>
                </a:solidFill>
                <a:cs typeface="Georgia"/>
              </a:rPr>
              <a:t>Lasso</a:t>
            </a:r>
            <a:endParaRPr lang="en-GB" sz="1400">
              <a:cs typeface="Georgia"/>
            </a:endParaRPr>
          </a:p>
          <a:p>
            <a:pPr marL="419100" marR="237490" indent="-132715">
              <a:lnSpc>
                <a:spcPct val="102600"/>
              </a:lnSpc>
              <a:spcBef>
                <a:spcPts val="5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419734" algn="l"/>
              </a:tabLst>
            </a:pPr>
            <a:endParaRPr lang="en-US" sz="1100" spc="50" dirty="0">
              <a:latin typeface="PMingLiU"/>
              <a:cs typeface="PMingLiU"/>
            </a:endParaRPr>
          </a:p>
          <a:p>
            <a:pPr marL="419100" marR="314960" indent="-1327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419734" algn="l"/>
              </a:tabLst>
            </a:pPr>
            <a:r>
              <a:rPr sz="1100" i="1" spc="20" dirty="0">
                <a:solidFill>
                  <a:srgbClr val="009900"/>
                </a:solidFill>
                <a:cs typeface="Palatino Linotype"/>
              </a:rPr>
              <a:t>Cross-validation </a:t>
            </a:r>
            <a:r>
              <a:rPr sz="1100" spc="45" dirty="0">
                <a:cs typeface="PMingLiU"/>
              </a:rPr>
              <a:t>provides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simple </a:t>
            </a:r>
            <a:r>
              <a:rPr sz="1100" spc="40" dirty="0">
                <a:cs typeface="PMingLiU"/>
              </a:rPr>
              <a:t>way </a:t>
            </a:r>
            <a:r>
              <a:rPr sz="1100" spc="80" dirty="0">
                <a:cs typeface="PMingLiU"/>
              </a:rPr>
              <a:t>to </a:t>
            </a:r>
            <a:r>
              <a:rPr sz="1100" spc="50" dirty="0">
                <a:cs typeface="PMingLiU"/>
              </a:rPr>
              <a:t>tackle </a:t>
            </a:r>
            <a:r>
              <a:rPr sz="1100" spc="65" dirty="0">
                <a:cs typeface="PMingLiU"/>
              </a:rPr>
              <a:t>this  </a:t>
            </a:r>
            <a:r>
              <a:rPr sz="1100" spc="55" dirty="0">
                <a:cs typeface="PMingLiU"/>
              </a:rPr>
              <a:t>problem. </a:t>
            </a:r>
            <a:r>
              <a:rPr sz="1100" spc="40" dirty="0">
                <a:cs typeface="PMingLiU"/>
              </a:rPr>
              <a:t>We </a:t>
            </a:r>
            <a:r>
              <a:rPr sz="1100" spc="35" dirty="0">
                <a:cs typeface="PMingLiU"/>
              </a:rPr>
              <a:t>choose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grid </a:t>
            </a:r>
            <a:r>
              <a:rPr sz="1100" spc="5" dirty="0">
                <a:cs typeface="PMingLiU"/>
              </a:rPr>
              <a:t>of </a:t>
            </a:r>
            <a:r>
              <a:rPr sz="1100" i="1" spc="155" dirty="0">
                <a:cs typeface="Times New Roman"/>
              </a:rPr>
              <a:t>λ </a:t>
            </a:r>
            <a:r>
              <a:rPr sz="1100" spc="40" dirty="0">
                <a:cs typeface="PMingLiU"/>
              </a:rPr>
              <a:t>values, </a:t>
            </a:r>
            <a:r>
              <a:rPr sz="1100" spc="85" dirty="0">
                <a:cs typeface="PMingLiU"/>
              </a:rPr>
              <a:t>and </a:t>
            </a:r>
            <a:r>
              <a:rPr sz="1100" spc="70" dirty="0">
                <a:cs typeface="PMingLiU"/>
              </a:rPr>
              <a:t>compute </a:t>
            </a:r>
            <a:r>
              <a:rPr sz="1100" spc="80" dirty="0">
                <a:cs typeface="PMingLiU"/>
              </a:rPr>
              <a:t>the  </a:t>
            </a:r>
            <a:r>
              <a:rPr sz="1100" spc="45" dirty="0">
                <a:cs typeface="PMingLiU"/>
              </a:rPr>
              <a:t>cross-validation </a:t>
            </a:r>
            <a:r>
              <a:rPr sz="1100" spc="55" dirty="0">
                <a:cs typeface="PMingLiU"/>
              </a:rPr>
              <a:t>error </a:t>
            </a:r>
            <a:r>
              <a:rPr sz="1100" spc="80" dirty="0">
                <a:cs typeface="PMingLiU"/>
              </a:rPr>
              <a:t>rate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each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</a:t>
            </a:r>
            <a:r>
              <a:rPr sz="1100" spc="240" dirty="0">
                <a:cs typeface="PMingLiU"/>
              </a:rPr>
              <a:t> </a:t>
            </a:r>
            <a:r>
              <a:rPr sz="1100" i="1" spc="100" dirty="0">
                <a:cs typeface="Times New Roman"/>
              </a:rPr>
              <a:t>λ</a:t>
            </a:r>
            <a:r>
              <a:rPr sz="1100" spc="100" dirty="0">
                <a:cs typeface="PMingLiU"/>
              </a:rPr>
              <a:t>.</a:t>
            </a:r>
            <a:endParaRPr lang="en-US" sz="1100" spc="100" dirty="0">
              <a:cs typeface="PMingLiU"/>
            </a:endParaRPr>
          </a:p>
          <a:p>
            <a:pPr marL="419100" marR="314960" indent="-1327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419734" algn="l"/>
              </a:tabLst>
            </a:pPr>
            <a:endParaRPr sz="1100" dirty="0">
              <a:cs typeface="PMingLiU"/>
            </a:endParaRPr>
          </a:p>
          <a:p>
            <a:pPr marL="419100" marR="314325" indent="-132715">
              <a:lnSpc>
                <a:spcPct val="102600"/>
              </a:lnSpc>
              <a:spcBef>
                <a:spcPts val="18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419734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80" dirty="0">
                <a:cs typeface="PMingLiU"/>
              </a:rPr>
              <a:t>then </a:t>
            </a:r>
            <a:r>
              <a:rPr sz="1100" spc="40" dirty="0">
                <a:cs typeface="PMingLiU"/>
              </a:rPr>
              <a:t>select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tuning </a:t>
            </a:r>
            <a:r>
              <a:rPr sz="1100" spc="75" dirty="0">
                <a:cs typeface="PMingLiU"/>
              </a:rPr>
              <a:t>parameter </a:t>
            </a:r>
            <a:r>
              <a:rPr sz="1100" spc="40" dirty="0">
                <a:cs typeface="PMingLiU"/>
              </a:rPr>
              <a:t>value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which </a:t>
            </a:r>
            <a:r>
              <a:rPr sz="1100" spc="80" dirty="0">
                <a:cs typeface="PMingLiU"/>
              </a:rPr>
              <a:t>the  </a:t>
            </a:r>
            <a:r>
              <a:rPr sz="1100" spc="45" dirty="0">
                <a:cs typeface="PMingLiU"/>
              </a:rPr>
              <a:t>cross-validation </a:t>
            </a:r>
            <a:r>
              <a:rPr sz="1100" spc="55" dirty="0">
                <a:cs typeface="PMingLiU"/>
              </a:rPr>
              <a:t>error </a:t>
            </a:r>
            <a:r>
              <a:rPr sz="1100" spc="20" dirty="0">
                <a:cs typeface="PMingLiU"/>
              </a:rPr>
              <a:t>is</a:t>
            </a:r>
            <a:r>
              <a:rPr sz="1100" spc="12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smallest.</a:t>
            </a:r>
            <a:endParaRPr lang="en-US" sz="1100" spc="50" dirty="0">
              <a:cs typeface="PMingLiU"/>
            </a:endParaRPr>
          </a:p>
          <a:p>
            <a:pPr marL="419100" marR="314325" indent="-132715">
              <a:lnSpc>
                <a:spcPct val="102600"/>
              </a:lnSpc>
              <a:spcBef>
                <a:spcPts val="18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419734" algn="l"/>
              </a:tabLst>
            </a:pPr>
            <a:endParaRPr sz="1100" dirty="0">
              <a:cs typeface="PMingLiU"/>
            </a:endParaRPr>
          </a:p>
          <a:p>
            <a:pPr marL="419100" marR="643890" indent="-1327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419734" algn="l"/>
              </a:tabLst>
            </a:pPr>
            <a:r>
              <a:rPr sz="1100" spc="45" dirty="0">
                <a:cs typeface="PMingLiU"/>
              </a:rPr>
              <a:t>Finally,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model </a:t>
            </a:r>
            <a:r>
              <a:rPr sz="1100" spc="20" dirty="0">
                <a:cs typeface="PMingLiU"/>
              </a:rPr>
              <a:t>is </a:t>
            </a:r>
            <a:r>
              <a:rPr sz="1100" spc="35" dirty="0">
                <a:cs typeface="PMingLiU"/>
              </a:rPr>
              <a:t>re-fit </a:t>
            </a:r>
            <a:r>
              <a:rPr sz="1100" spc="45" dirty="0">
                <a:cs typeface="PMingLiU"/>
              </a:rPr>
              <a:t>using </a:t>
            </a:r>
            <a:r>
              <a:rPr sz="1100" spc="35" dirty="0">
                <a:cs typeface="PMingLiU"/>
              </a:rPr>
              <a:t>all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available  </a:t>
            </a:r>
            <a:r>
              <a:rPr sz="1100" spc="50" dirty="0">
                <a:cs typeface="PMingLiU"/>
              </a:rPr>
              <a:t>observations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selected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tuning  </a:t>
            </a:r>
            <a:r>
              <a:rPr sz="1100" spc="75" dirty="0">
                <a:cs typeface="PMingLiU"/>
              </a:rPr>
              <a:t>parameter.</a:t>
            </a:r>
            <a:endParaRPr sz="1100" dirty="0"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3423884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980" y="211465"/>
            <a:ext cx="16256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latin typeface="+mn-lt"/>
              </a:rPr>
              <a:t>Credit data</a:t>
            </a:r>
            <a:r>
              <a:rPr spc="-125" dirty="0">
                <a:latin typeface="+mn-lt"/>
              </a:rPr>
              <a:t> </a:t>
            </a:r>
            <a:r>
              <a:rPr spc="-30" dirty="0">
                <a:latin typeface="+mn-lt"/>
              </a:rPr>
              <a:t>example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400050" y="2355498"/>
            <a:ext cx="3913504" cy="908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700" dirty="0">
              <a:cs typeface="Verdana"/>
            </a:endParaRPr>
          </a:p>
          <a:p>
            <a:pPr marL="12700" marR="5080">
              <a:lnSpc>
                <a:spcPct val="102600"/>
              </a:lnSpc>
            </a:pPr>
            <a:r>
              <a:rPr sz="1000" spc="40" dirty="0">
                <a:solidFill>
                  <a:srgbClr val="009900"/>
                </a:solidFill>
                <a:cs typeface="PMingLiU"/>
              </a:rPr>
              <a:t>Left: </a:t>
            </a:r>
            <a:r>
              <a:rPr sz="1000" i="1" spc="20" dirty="0">
                <a:cs typeface="Palatino Linotype"/>
              </a:rPr>
              <a:t>Cross-validation </a:t>
            </a:r>
            <a:r>
              <a:rPr sz="1000" i="1" spc="30" dirty="0">
                <a:cs typeface="Palatino Linotype"/>
              </a:rPr>
              <a:t>errors </a:t>
            </a:r>
            <a:r>
              <a:rPr sz="1000" i="1" spc="15" dirty="0">
                <a:cs typeface="Palatino Linotype"/>
              </a:rPr>
              <a:t>that </a:t>
            </a:r>
            <a:r>
              <a:rPr sz="1000" i="1" dirty="0">
                <a:cs typeface="Palatino Linotype"/>
              </a:rPr>
              <a:t>result </a:t>
            </a:r>
            <a:r>
              <a:rPr sz="1000" i="1" spc="25" dirty="0">
                <a:cs typeface="Palatino Linotype"/>
              </a:rPr>
              <a:t>from </a:t>
            </a:r>
            <a:r>
              <a:rPr sz="1000" i="1" dirty="0">
                <a:cs typeface="Palatino Linotype"/>
              </a:rPr>
              <a:t>applying </a:t>
            </a:r>
            <a:r>
              <a:rPr sz="1000" i="1" spc="15" dirty="0">
                <a:cs typeface="Palatino Linotype"/>
              </a:rPr>
              <a:t>ridge  </a:t>
            </a:r>
            <a:r>
              <a:rPr sz="1000" i="1" spc="10" dirty="0">
                <a:cs typeface="Palatino Linotype"/>
              </a:rPr>
              <a:t>regression </a:t>
            </a:r>
            <a:r>
              <a:rPr sz="1000" i="1" spc="30" dirty="0">
                <a:cs typeface="Palatino Linotype"/>
              </a:rPr>
              <a:t>to </a:t>
            </a:r>
            <a:r>
              <a:rPr sz="1000" i="1" spc="25" dirty="0">
                <a:cs typeface="Palatino Linotype"/>
              </a:rPr>
              <a:t>the </a:t>
            </a:r>
            <a:r>
              <a:rPr sz="1000" spc="-9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Credit</a:t>
            </a:r>
            <a:r>
              <a:rPr sz="1000" spc="-90" dirty="0">
                <a:solidFill>
                  <a:srgbClr val="990000"/>
                </a:solidFill>
                <a:cs typeface="Courier New"/>
              </a:rPr>
              <a:t> </a:t>
            </a:r>
            <a:r>
              <a:rPr sz="1000" i="1" spc="35" dirty="0">
                <a:cs typeface="Palatino Linotype"/>
              </a:rPr>
              <a:t>data </a:t>
            </a:r>
            <a:r>
              <a:rPr sz="1000" i="1" spc="25" dirty="0">
                <a:cs typeface="Palatino Linotype"/>
              </a:rPr>
              <a:t>set </a:t>
            </a:r>
            <a:r>
              <a:rPr sz="1000" i="1" spc="-10" dirty="0">
                <a:cs typeface="Palatino Linotype"/>
              </a:rPr>
              <a:t>with </a:t>
            </a:r>
            <a:r>
              <a:rPr sz="1000" i="1" spc="15" dirty="0">
                <a:cs typeface="Palatino Linotype"/>
              </a:rPr>
              <a:t>various </a:t>
            </a:r>
            <a:r>
              <a:rPr sz="1000" i="1" spc="5" dirty="0">
                <a:cs typeface="Palatino Linotype"/>
              </a:rPr>
              <a:t>values </a:t>
            </a:r>
            <a:r>
              <a:rPr sz="1000" i="1" spc="45" dirty="0">
                <a:cs typeface="Palatino Linotype"/>
              </a:rPr>
              <a:t>of </a:t>
            </a:r>
            <a:r>
              <a:rPr sz="1000" i="1" spc="105" dirty="0">
                <a:cs typeface="Times New Roman"/>
              </a:rPr>
              <a:t>λ</a:t>
            </a:r>
            <a:r>
              <a:rPr sz="1000" i="1" spc="105" dirty="0">
                <a:cs typeface="Palatino Linotype"/>
              </a:rPr>
              <a:t>.  </a:t>
            </a:r>
            <a:endParaRPr lang="en-US" sz="1000" i="1" spc="105" dirty="0">
              <a:cs typeface="Palatino Linotype"/>
            </a:endParaRPr>
          </a:p>
          <a:p>
            <a:pPr marL="12700" marR="5080">
              <a:lnSpc>
                <a:spcPct val="102600"/>
              </a:lnSpc>
            </a:pPr>
            <a:endParaRPr lang="en-US" sz="1000" i="1" spc="105" dirty="0">
              <a:solidFill>
                <a:srgbClr val="009900"/>
              </a:solidFill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000" spc="60" dirty="0">
                <a:solidFill>
                  <a:srgbClr val="009900"/>
                </a:solidFill>
                <a:cs typeface="PMingLiU"/>
              </a:rPr>
              <a:t>Right: </a:t>
            </a:r>
            <a:r>
              <a:rPr sz="1000" i="1" spc="60" dirty="0">
                <a:cs typeface="Palatino Linotype"/>
              </a:rPr>
              <a:t>The </a:t>
            </a:r>
            <a:r>
              <a:rPr sz="1000" i="1" spc="25" dirty="0">
                <a:cs typeface="Palatino Linotype"/>
              </a:rPr>
              <a:t>coefficient </a:t>
            </a:r>
            <a:r>
              <a:rPr sz="1000" i="1" spc="30" dirty="0">
                <a:cs typeface="Palatino Linotype"/>
              </a:rPr>
              <a:t>estimates </a:t>
            </a:r>
            <a:r>
              <a:rPr sz="1000" i="1" spc="40" dirty="0">
                <a:cs typeface="Palatino Linotype"/>
              </a:rPr>
              <a:t>as </a:t>
            </a:r>
            <a:r>
              <a:rPr sz="1000" i="1" spc="65" dirty="0">
                <a:cs typeface="Palatino Linotype"/>
              </a:rPr>
              <a:t>a </a:t>
            </a:r>
            <a:r>
              <a:rPr sz="1000" i="1" spc="15" dirty="0">
                <a:cs typeface="Palatino Linotype"/>
              </a:rPr>
              <a:t>function </a:t>
            </a:r>
            <a:r>
              <a:rPr sz="1000" i="1" spc="45" dirty="0">
                <a:cs typeface="Palatino Linotype"/>
              </a:rPr>
              <a:t>of </a:t>
            </a:r>
            <a:r>
              <a:rPr sz="1000" i="1" spc="105" dirty="0">
                <a:cs typeface="Times New Roman"/>
              </a:rPr>
              <a:t>λ</a:t>
            </a:r>
            <a:r>
              <a:rPr sz="1000" i="1" spc="105" dirty="0">
                <a:cs typeface="Palatino Linotype"/>
              </a:rPr>
              <a:t>. </a:t>
            </a:r>
            <a:r>
              <a:rPr sz="1000" i="1" spc="60" dirty="0">
                <a:cs typeface="Palatino Linotype"/>
              </a:rPr>
              <a:t>The </a:t>
            </a:r>
            <a:r>
              <a:rPr sz="1000" i="1" spc="10" dirty="0">
                <a:cs typeface="Palatino Linotype"/>
              </a:rPr>
              <a:t>vertical  </a:t>
            </a:r>
            <a:r>
              <a:rPr sz="1000" i="1" spc="20" dirty="0">
                <a:cs typeface="Palatino Linotype"/>
              </a:rPr>
              <a:t>dashed </a:t>
            </a:r>
            <a:r>
              <a:rPr sz="1000" i="1" spc="15" dirty="0">
                <a:cs typeface="Palatino Linotype"/>
              </a:rPr>
              <a:t>lines </a:t>
            </a:r>
            <a:r>
              <a:rPr sz="1000" i="1" spc="20" dirty="0">
                <a:cs typeface="Palatino Linotype"/>
              </a:rPr>
              <a:t>indicates </a:t>
            </a:r>
            <a:r>
              <a:rPr sz="1000" i="1" spc="25" dirty="0">
                <a:cs typeface="Palatino Linotype"/>
              </a:rPr>
              <a:t>the </a:t>
            </a:r>
            <a:r>
              <a:rPr sz="1000" i="1" spc="5" dirty="0">
                <a:cs typeface="Palatino Linotype"/>
              </a:rPr>
              <a:t>value </a:t>
            </a:r>
            <a:r>
              <a:rPr sz="1000" i="1" spc="45" dirty="0">
                <a:cs typeface="Palatino Linotype"/>
              </a:rPr>
              <a:t>of </a:t>
            </a:r>
            <a:r>
              <a:rPr sz="1000" i="1" spc="155" dirty="0">
                <a:cs typeface="Times New Roman"/>
              </a:rPr>
              <a:t>λ </a:t>
            </a:r>
            <a:r>
              <a:rPr sz="1000" i="1" spc="15" dirty="0">
                <a:cs typeface="Palatino Linotype"/>
              </a:rPr>
              <a:t>selected </a:t>
            </a:r>
            <a:r>
              <a:rPr sz="1000" i="1" spc="-15" dirty="0">
                <a:cs typeface="Palatino Linotype"/>
              </a:rPr>
              <a:t>by</a:t>
            </a:r>
            <a:r>
              <a:rPr sz="1000" i="1" spc="229" dirty="0">
                <a:cs typeface="Palatino Linotype"/>
              </a:rPr>
              <a:t> </a:t>
            </a:r>
            <a:r>
              <a:rPr sz="1000" i="1" spc="20" dirty="0">
                <a:cs typeface="Palatino Linotype"/>
              </a:rPr>
              <a:t>cross-validation.</a:t>
            </a:r>
            <a:endParaRPr sz="1000" dirty="0">
              <a:cs typeface="Palatino Linotype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65E5F7C-F657-4919-ABD4-411D8491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616226"/>
            <a:ext cx="4279488" cy="1660697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644" y="130175"/>
            <a:ext cx="19088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Simulated </a:t>
            </a:r>
            <a:r>
              <a:rPr spc="5" dirty="0">
                <a:latin typeface="+mn-lt"/>
              </a:rPr>
              <a:t>data</a:t>
            </a:r>
            <a:r>
              <a:rPr spc="-75" dirty="0">
                <a:latin typeface="+mn-lt"/>
              </a:rPr>
              <a:t> </a:t>
            </a:r>
            <a:r>
              <a:rPr spc="-25" dirty="0">
                <a:latin typeface="+mn-lt"/>
              </a:rPr>
              <a:t>example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347294" y="2442333"/>
            <a:ext cx="3889375" cy="8069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000" i="1" spc="25" dirty="0">
                <a:solidFill>
                  <a:srgbClr val="009900"/>
                </a:solidFill>
                <a:cs typeface="Palatino Linotype"/>
              </a:rPr>
              <a:t>Left</a:t>
            </a:r>
            <a:r>
              <a:rPr sz="1000" spc="25" dirty="0">
                <a:cs typeface="PMingLiU"/>
              </a:rPr>
              <a:t>: </a:t>
            </a:r>
            <a:r>
              <a:rPr sz="1000" i="1" spc="20" dirty="0">
                <a:cs typeface="Palatino Linotype"/>
              </a:rPr>
              <a:t>Ten-fold cross-validation </a:t>
            </a:r>
            <a:r>
              <a:rPr sz="1000" i="1" dirty="0">
                <a:cs typeface="Palatino Linotype"/>
              </a:rPr>
              <a:t>MSE </a:t>
            </a:r>
            <a:r>
              <a:rPr sz="1000" i="1" spc="40" dirty="0">
                <a:cs typeface="Palatino Linotype"/>
              </a:rPr>
              <a:t>for </a:t>
            </a:r>
            <a:r>
              <a:rPr sz="1000" i="1" spc="25" dirty="0">
                <a:cs typeface="Palatino Linotype"/>
              </a:rPr>
              <a:t>the </a:t>
            </a:r>
            <a:r>
              <a:rPr sz="1000" i="1" spc="30" dirty="0">
                <a:cs typeface="Palatino Linotype"/>
              </a:rPr>
              <a:t>lasso, </a:t>
            </a:r>
            <a:r>
              <a:rPr sz="1000" i="1" spc="15" dirty="0">
                <a:cs typeface="Palatino Linotype"/>
              </a:rPr>
              <a:t>applied </a:t>
            </a:r>
            <a:r>
              <a:rPr sz="1000" i="1" spc="30" dirty="0">
                <a:cs typeface="Palatino Linotype"/>
              </a:rPr>
              <a:t>to </a:t>
            </a:r>
            <a:r>
              <a:rPr sz="1000" i="1" spc="25" dirty="0">
                <a:cs typeface="Palatino Linotype"/>
              </a:rPr>
              <a:t>the  sparse </a:t>
            </a:r>
            <a:r>
              <a:rPr sz="1000" i="1" spc="10" dirty="0">
                <a:cs typeface="Palatino Linotype"/>
              </a:rPr>
              <a:t>simulated </a:t>
            </a:r>
            <a:r>
              <a:rPr sz="1000" i="1" spc="35" dirty="0">
                <a:cs typeface="Palatino Linotype"/>
              </a:rPr>
              <a:t>data </a:t>
            </a:r>
            <a:r>
              <a:rPr sz="1000" i="1" spc="25">
                <a:cs typeface="Palatino Linotype"/>
              </a:rPr>
              <a:t>set </a:t>
            </a:r>
            <a:r>
              <a:rPr lang="en-US" sz="1000" i="1" spc="25">
                <a:cs typeface="Palatino Linotype"/>
              </a:rPr>
              <a:t>we looked at earlier</a:t>
            </a:r>
            <a:endParaRPr lang="en-US" sz="1000" spc="60" dirty="0">
              <a:solidFill>
                <a:srgbClr val="009900"/>
              </a:solidFill>
              <a:cs typeface="PMingLiU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000" spc="60" dirty="0">
                <a:solidFill>
                  <a:srgbClr val="009900"/>
                </a:solidFill>
                <a:cs typeface="PMingLiU"/>
              </a:rPr>
              <a:t>Right: </a:t>
            </a:r>
            <a:r>
              <a:rPr sz="1000" i="1" spc="60" dirty="0">
                <a:cs typeface="Palatino Linotype"/>
              </a:rPr>
              <a:t>The  </a:t>
            </a:r>
            <a:r>
              <a:rPr sz="1000" i="1" spc="10" dirty="0">
                <a:cs typeface="Palatino Linotype"/>
              </a:rPr>
              <a:t>corresponding </a:t>
            </a:r>
            <a:r>
              <a:rPr sz="1000" i="1" spc="25" dirty="0">
                <a:cs typeface="Palatino Linotype"/>
              </a:rPr>
              <a:t>lasso coefficient </a:t>
            </a:r>
            <a:r>
              <a:rPr sz="1000" i="1" spc="30" dirty="0">
                <a:cs typeface="Palatino Linotype"/>
              </a:rPr>
              <a:t>estimates </a:t>
            </a:r>
            <a:r>
              <a:rPr sz="1000" i="1" spc="35" dirty="0">
                <a:cs typeface="Palatino Linotype"/>
              </a:rPr>
              <a:t>are </a:t>
            </a:r>
            <a:r>
              <a:rPr sz="1000" i="1" spc="15" dirty="0">
                <a:cs typeface="Palatino Linotype"/>
              </a:rPr>
              <a:t>displayed. </a:t>
            </a:r>
            <a:r>
              <a:rPr sz="1000" i="1" spc="60" dirty="0">
                <a:cs typeface="Palatino Linotype"/>
              </a:rPr>
              <a:t>The </a:t>
            </a:r>
            <a:r>
              <a:rPr sz="1000" i="1" spc="10" dirty="0">
                <a:cs typeface="Palatino Linotype"/>
              </a:rPr>
              <a:t>vertical </a:t>
            </a:r>
            <a:r>
              <a:rPr sz="1000" i="1" spc="20" dirty="0">
                <a:cs typeface="Palatino Linotype"/>
              </a:rPr>
              <a:t>dashed </a:t>
            </a:r>
            <a:r>
              <a:rPr sz="1000" i="1" spc="15" dirty="0">
                <a:cs typeface="Palatino Linotype"/>
              </a:rPr>
              <a:t>lines </a:t>
            </a:r>
            <a:r>
              <a:rPr sz="1000" i="1" spc="25" dirty="0">
                <a:cs typeface="Palatino Linotype"/>
              </a:rPr>
              <a:t>indicate the lasso </a:t>
            </a:r>
            <a:r>
              <a:rPr sz="1000" i="1" spc="-5" dirty="0">
                <a:cs typeface="Palatino Linotype"/>
              </a:rPr>
              <a:t>fit </a:t>
            </a:r>
            <a:r>
              <a:rPr sz="1000" i="1" spc="40" dirty="0">
                <a:cs typeface="Palatino Linotype"/>
              </a:rPr>
              <a:t>for </a:t>
            </a:r>
            <a:r>
              <a:rPr sz="1000" i="1" spc="5" dirty="0">
                <a:cs typeface="Palatino Linotype"/>
              </a:rPr>
              <a:t>which </a:t>
            </a:r>
            <a:r>
              <a:rPr sz="1000" i="1" spc="25" dirty="0">
                <a:cs typeface="Palatino Linotype"/>
              </a:rPr>
              <a:t>the</a:t>
            </a:r>
            <a:r>
              <a:rPr lang="en-US" sz="1000" i="1" spc="25" dirty="0">
                <a:cs typeface="Palatino Linotype"/>
              </a:rPr>
              <a:t> </a:t>
            </a:r>
            <a:r>
              <a:rPr sz="1000" i="1" spc="20" dirty="0">
                <a:cs typeface="Palatino Linotype"/>
              </a:rPr>
              <a:t>cross-validation </a:t>
            </a:r>
            <a:r>
              <a:rPr sz="1000" i="1" spc="35" dirty="0">
                <a:cs typeface="Palatino Linotype"/>
              </a:rPr>
              <a:t>error </a:t>
            </a:r>
            <a:r>
              <a:rPr sz="1000" i="1" spc="20" dirty="0">
                <a:cs typeface="Palatino Linotype"/>
              </a:rPr>
              <a:t>is</a:t>
            </a:r>
            <a:r>
              <a:rPr sz="1000" i="1" spc="-10" dirty="0">
                <a:cs typeface="Palatino Linotype"/>
              </a:rPr>
              <a:t> </a:t>
            </a:r>
            <a:r>
              <a:rPr sz="1000" i="1" spc="25" dirty="0">
                <a:cs typeface="Palatino Linotype"/>
              </a:rPr>
              <a:t>smallest.</a:t>
            </a:r>
            <a:endParaRPr sz="1000" dirty="0">
              <a:cs typeface="Palatino Linotype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22F289D-324E-47B4-9099-C1BBB65C4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4" y="503582"/>
            <a:ext cx="4373588" cy="17531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497" y="211465"/>
            <a:ext cx="34042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</a:rPr>
              <a:t>Why </a:t>
            </a:r>
            <a:r>
              <a:rPr spc="-40" dirty="0">
                <a:latin typeface="+mn-lt"/>
              </a:rPr>
              <a:t>consider </a:t>
            </a:r>
            <a:r>
              <a:rPr spc="-15" dirty="0">
                <a:latin typeface="+mn-lt"/>
              </a:rPr>
              <a:t>alternatives </a:t>
            </a:r>
            <a:r>
              <a:rPr dirty="0">
                <a:latin typeface="+mn-lt"/>
              </a:rPr>
              <a:t>to </a:t>
            </a:r>
            <a:r>
              <a:rPr spc="-15" dirty="0">
                <a:latin typeface="+mn-lt"/>
              </a:rPr>
              <a:t>least</a:t>
            </a:r>
            <a:r>
              <a:rPr spc="80" dirty="0">
                <a:latin typeface="+mn-lt"/>
              </a:rPr>
              <a:t> </a:t>
            </a:r>
            <a:r>
              <a:rPr spc="-35" dirty="0">
                <a:latin typeface="+mn-lt"/>
              </a:rPr>
              <a:t>squares?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ts val="670"/>
              </a:lnSpc>
            </a:pPr>
            <a:fld id="{81D60167-4931-47E6-BA6A-407CBD079E47}" type="slidenum">
              <a:rPr spc="30" dirty="0"/>
              <a:t>5</a:t>
            </a:fld>
            <a:r>
              <a:rPr spc="-50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08442"/>
            <a:ext cx="3708400" cy="162114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i="1" spc="20" dirty="0">
                <a:solidFill>
                  <a:srgbClr val="009900"/>
                </a:solidFill>
                <a:cs typeface="Palatino Linotype"/>
              </a:rPr>
              <a:t>Prediction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Accuracy: </a:t>
            </a:r>
            <a:r>
              <a:rPr sz="1100" spc="40" dirty="0">
                <a:cs typeface="PMingLiU"/>
              </a:rPr>
              <a:t>especially </a:t>
            </a:r>
            <a:r>
              <a:rPr sz="1100" spc="60" dirty="0">
                <a:cs typeface="PMingLiU"/>
              </a:rPr>
              <a:t>when </a:t>
            </a:r>
            <a:r>
              <a:rPr sz="1100" i="1" spc="-5" dirty="0">
                <a:cs typeface="Times New Roman"/>
              </a:rPr>
              <a:t>p </a:t>
            </a:r>
            <a:r>
              <a:rPr sz="1100" i="1" spc="105" dirty="0">
                <a:cs typeface="Times New Roman"/>
              </a:rPr>
              <a:t>&gt; </a:t>
            </a:r>
            <a:r>
              <a:rPr sz="1100" i="1" spc="70" dirty="0">
                <a:cs typeface="Times New Roman"/>
              </a:rPr>
              <a:t>n</a:t>
            </a:r>
            <a:r>
              <a:rPr sz="1100" spc="70" dirty="0">
                <a:cs typeface="PMingLiU"/>
              </a:rPr>
              <a:t>, </a:t>
            </a:r>
            <a:r>
              <a:rPr sz="1100" spc="80" dirty="0">
                <a:cs typeface="PMingLiU"/>
              </a:rPr>
              <a:t>to </a:t>
            </a:r>
            <a:r>
              <a:rPr sz="1100" spc="50" dirty="0">
                <a:cs typeface="PMingLiU"/>
              </a:rPr>
              <a:t>control </a:t>
            </a:r>
            <a:r>
              <a:rPr sz="1100" spc="80" dirty="0">
                <a:cs typeface="PMingLiU"/>
              </a:rPr>
              <a:t>the  </a:t>
            </a:r>
            <a:r>
              <a:rPr sz="1100" spc="45" dirty="0">
                <a:cs typeface="PMingLiU"/>
              </a:rPr>
              <a:t>variance.</a:t>
            </a:r>
            <a:endParaRPr lang="en-US" sz="1100" spc="45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4953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i="1" dirty="0">
                <a:solidFill>
                  <a:srgbClr val="009900"/>
                </a:solidFill>
                <a:cs typeface="Palatino Linotype"/>
              </a:rPr>
              <a:t>Model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Interpretability: </a:t>
            </a:r>
            <a:r>
              <a:rPr sz="1100" spc="70" dirty="0">
                <a:cs typeface="PMingLiU"/>
              </a:rPr>
              <a:t>By </a:t>
            </a:r>
            <a:r>
              <a:rPr sz="1100" spc="50" dirty="0">
                <a:cs typeface="PMingLiU"/>
              </a:rPr>
              <a:t>removing irrelevant </a:t>
            </a:r>
            <a:r>
              <a:rPr sz="1100" spc="55" dirty="0">
                <a:cs typeface="PMingLiU"/>
              </a:rPr>
              <a:t>features </a:t>
            </a:r>
            <a:r>
              <a:rPr sz="1100" spc="-10" dirty="0">
                <a:cs typeface="PMingLiU"/>
              </a:rPr>
              <a:t>—  </a:t>
            </a:r>
            <a:r>
              <a:rPr sz="1100" spc="110" dirty="0">
                <a:cs typeface="PMingLiU"/>
              </a:rPr>
              <a:t>that </a:t>
            </a:r>
            <a:r>
              <a:rPr sz="1100" spc="25" dirty="0">
                <a:cs typeface="PMingLiU"/>
              </a:rPr>
              <a:t>is, </a:t>
            </a:r>
            <a:r>
              <a:rPr sz="1100" spc="55" dirty="0">
                <a:cs typeface="PMingLiU"/>
              </a:rPr>
              <a:t>by </a:t>
            </a:r>
            <a:r>
              <a:rPr sz="1100" spc="65" dirty="0">
                <a:cs typeface="PMingLiU"/>
              </a:rPr>
              <a:t>setting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corresponding </a:t>
            </a:r>
            <a:r>
              <a:rPr sz="1100" spc="25" dirty="0">
                <a:cs typeface="PMingLiU"/>
              </a:rPr>
              <a:t>coefficient </a:t>
            </a:r>
            <a:r>
              <a:rPr sz="1100" spc="65" dirty="0">
                <a:cs typeface="PMingLiU"/>
              </a:rPr>
              <a:t>estimates  </a:t>
            </a:r>
            <a:r>
              <a:rPr sz="1100" spc="80" dirty="0">
                <a:cs typeface="PMingLiU"/>
              </a:rPr>
              <a:t>to </a:t>
            </a:r>
            <a:r>
              <a:rPr sz="1100" spc="40" dirty="0">
                <a:cs typeface="PMingLiU"/>
              </a:rPr>
              <a:t>zero </a:t>
            </a:r>
            <a:r>
              <a:rPr sz="1100" spc="-10" dirty="0">
                <a:cs typeface="PMingLiU"/>
              </a:rPr>
              <a:t>—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obtain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model </a:t>
            </a:r>
            <a:r>
              <a:rPr sz="1100" spc="110" dirty="0">
                <a:cs typeface="PMingLiU"/>
              </a:rPr>
              <a:t>that </a:t>
            </a:r>
            <a:r>
              <a:rPr sz="1100" spc="20" dirty="0">
                <a:cs typeface="PMingLiU"/>
              </a:rPr>
              <a:t>is </a:t>
            </a:r>
            <a:r>
              <a:rPr sz="1100" spc="60" dirty="0">
                <a:cs typeface="PMingLiU"/>
              </a:rPr>
              <a:t>more </a:t>
            </a:r>
            <a:r>
              <a:rPr sz="1100" spc="35" dirty="0">
                <a:cs typeface="PMingLiU"/>
              </a:rPr>
              <a:t>easily  </a:t>
            </a:r>
            <a:r>
              <a:rPr sz="1100" spc="65" dirty="0">
                <a:cs typeface="PMingLiU"/>
              </a:rPr>
              <a:t>interpreted. </a:t>
            </a:r>
            <a:r>
              <a:rPr sz="1100" spc="35" dirty="0">
                <a:cs typeface="PMingLiU"/>
              </a:rPr>
              <a:t>We </a:t>
            </a:r>
            <a:r>
              <a:rPr sz="1100" spc="20" dirty="0">
                <a:cs typeface="PMingLiU"/>
              </a:rPr>
              <a:t>will </a:t>
            </a:r>
            <a:r>
              <a:rPr sz="1100" spc="60" dirty="0">
                <a:cs typeface="PMingLiU"/>
              </a:rPr>
              <a:t>present </a:t>
            </a:r>
            <a:r>
              <a:rPr sz="1100" spc="45" dirty="0">
                <a:cs typeface="PMingLiU"/>
              </a:rPr>
              <a:t>some </a:t>
            </a:r>
            <a:r>
              <a:rPr sz="1100" spc="55" dirty="0">
                <a:cs typeface="PMingLiU"/>
              </a:rPr>
              <a:t>approaches </a:t>
            </a:r>
            <a:r>
              <a:rPr sz="1100" spc="30" dirty="0">
                <a:cs typeface="PMingLiU"/>
              </a:rPr>
              <a:t>for  </a:t>
            </a:r>
            <a:r>
              <a:rPr sz="1100" spc="65" dirty="0">
                <a:cs typeface="PMingLiU"/>
              </a:rPr>
              <a:t>automatically </a:t>
            </a:r>
            <a:r>
              <a:rPr sz="1100" spc="55" dirty="0">
                <a:cs typeface="PMingLiU"/>
              </a:rPr>
              <a:t>performing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feature</a:t>
            </a:r>
            <a:r>
              <a:rPr sz="1100" i="1" spc="15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selection</a:t>
            </a:r>
            <a:r>
              <a:rPr sz="1100" spc="25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180" y="211465"/>
            <a:ext cx="24358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40" dirty="0">
                <a:latin typeface="+mn-lt"/>
              </a:rPr>
              <a:t>Dimension </a:t>
            </a:r>
            <a:r>
              <a:rPr spc="-15" dirty="0">
                <a:latin typeface="+mn-lt"/>
              </a:rPr>
              <a:t>Reduction</a:t>
            </a:r>
            <a:r>
              <a:rPr spc="-50" dirty="0">
                <a:latin typeface="+mn-lt"/>
              </a:rPr>
              <a:t> </a:t>
            </a:r>
            <a:r>
              <a:rPr spc="-20" dirty="0">
                <a:latin typeface="+mn-lt"/>
              </a:rPr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758" y="1050377"/>
            <a:ext cx="3769360" cy="162057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2880" marR="431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835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methods </a:t>
            </a:r>
            <a:r>
              <a:rPr sz="1100" spc="110" dirty="0">
                <a:cs typeface="PMingLiU"/>
              </a:rPr>
              <a:t>that </a:t>
            </a:r>
            <a:r>
              <a:rPr sz="1100" spc="15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have discussed </a:t>
            </a:r>
            <a:r>
              <a:rPr sz="1100" spc="25" dirty="0">
                <a:cs typeface="PMingLiU"/>
              </a:rPr>
              <a:t>so </a:t>
            </a:r>
            <a:r>
              <a:rPr sz="1100" spc="50" dirty="0">
                <a:cs typeface="PMingLiU"/>
              </a:rPr>
              <a:t>far in </a:t>
            </a:r>
            <a:r>
              <a:rPr sz="1100" spc="65" dirty="0">
                <a:cs typeface="PMingLiU"/>
              </a:rPr>
              <a:t>this </a:t>
            </a:r>
            <a:r>
              <a:rPr sz="1100" spc="70">
                <a:cs typeface="PMingLiU"/>
              </a:rPr>
              <a:t>chapter </a:t>
            </a:r>
            <a:r>
              <a:rPr sz="1100" spc="45">
                <a:cs typeface="PMingLiU"/>
              </a:rPr>
              <a:t>have </a:t>
            </a:r>
            <a:r>
              <a:rPr sz="1100" spc="35" dirty="0">
                <a:cs typeface="PMingLiU"/>
              </a:rPr>
              <a:t>involved </a:t>
            </a:r>
            <a:r>
              <a:rPr sz="1100" spc="50" dirty="0">
                <a:cs typeface="PMingLiU"/>
              </a:rPr>
              <a:t>fitting linear </a:t>
            </a:r>
            <a:r>
              <a:rPr sz="1100" spc="40" dirty="0">
                <a:cs typeface="PMingLiU"/>
              </a:rPr>
              <a:t>regression </a:t>
            </a:r>
            <a:r>
              <a:rPr sz="1100" spc="50" dirty="0">
                <a:cs typeface="PMingLiU"/>
              </a:rPr>
              <a:t>models, via </a:t>
            </a:r>
            <a:r>
              <a:rPr sz="1100" spc="55">
                <a:cs typeface="PMingLiU"/>
              </a:rPr>
              <a:t>least squares </a:t>
            </a:r>
            <a:r>
              <a:rPr sz="1100" spc="55" dirty="0">
                <a:cs typeface="PMingLiU"/>
              </a:rPr>
              <a:t>or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shrunken approach, </a:t>
            </a:r>
            <a:r>
              <a:rPr sz="1100" spc="45" dirty="0">
                <a:cs typeface="PMingLiU"/>
              </a:rPr>
              <a:t>using </a:t>
            </a:r>
            <a:r>
              <a:rPr sz="1100" spc="80" dirty="0">
                <a:cs typeface="PMingLiU"/>
              </a:rPr>
              <a:t>the </a:t>
            </a:r>
            <a:r>
              <a:rPr sz="1100" spc="45">
                <a:cs typeface="PMingLiU"/>
              </a:rPr>
              <a:t>original </a:t>
            </a:r>
            <a:r>
              <a:rPr sz="1100" spc="55">
                <a:cs typeface="PMingLiU"/>
              </a:rPr>
              <a:t>predictors</a:t>
            </a:r>
            <a:r>
              <a:rPr sz="1100" spc="55" dirty="0">
                <a:cs typeface="PMingLiU"/>
              </a:rPr>
              <a:t>,</a:t>
            </a:r>
            <a:r>
              <a:rPr sz="1100" spc="70" dirty="0">
                <a:cs typeface="PMingLiU"/>
              </a:rPr>
              <a:t> </a:t>
            </a:r>
            <a:r>
              <a:rPr sz="1100" i="1" spc="114" dirty="0">
                <a:cs typeface="Times New Roman"/>
              </a:rPr>
              <a:t>X</a:t>
            </a:r>
            <a:r>
              <a:rPr sz="1200" spc="172" baseline="-10416" dirty="0">
                <a:cs typeface="PMingLiU"/>
              </a:rPr>
              <a:t>1</a:t>
            </a:r>
            <a:r>
              <a:rPr sz="1100" i="1" spc="114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114" dirty="0">
                <a:cs typeface="Times New Roman"/>
              </a:rPr>
              <a:t>X</a:t>
            </a:r>
            <a:r>
              <a:rPr sz="1200" spc="172" baseline="-10416" dirty="0">
                <a:cs typeface="PMingLiU"/>
              </a:rPr>
              <a:t>2</a:t>
            </a:r>
            <a:r>
              <a:rPr sz="1100" i="1" spc="114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100" dirty="0" err="1">
                <a:cs typeface="Times New Roman"/>
              </a:rPr>
              <a:t>X</a:t>
            </a:r>
            <a:r>
              <a:rPr sz="1200" i="1" spc="150" baseline="-10416" dirty="0" err="1">
                <a:cs typeface="Arial"/>
              </a:rPr>
              <a:t>p</a:t>
            </a:r>
            <a:r>
              <a:rPr sz="1100" spc="100" dirty="0">
                <a:cs typeface="PMingLiU"/>
              </a:rPr>
              <a:t>.</a:t>
            </a:r>
            <a:endParaRPr lang="en-US" sz="1100" spc="100" dirty="0">
              <a:cs typeface="PMingLiU"/>
            </a:endParaRPr>
          </a:p>
          <a:p>
            <a:pPr marL="182880" marR="431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83515" algn="l"/>
              </a:tabLst>
            </a:pPr>
            <a:endParaRPr sz="1100" dirty="0">
              <a:cs typeface="PMingLiU"/>
            </a:endParaRPr>
          </a:p>
          <a:p>
            <a:pPr marL="182880" marR="2730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83515" algn="l"/>
              </a:tabLst>
            </a:pPr>
            <a:r>
              <a:rPr sz="1100" spc="40" dirty="0">
                <a:cs typeface="PMingLiU"/>
              </a:rPr>
              <a:t>We now </a:t>
            </a:r>
            <a:r>
              <a:rPr sz="1100" spc="45" dirty="0">
                <a:cs typeface="PMingLiU"/>
              </a:rPr>
              <a:t>explore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class </a:t>
            </a:r>
            <a:r>
              <a:rPr sz="1100" spc="5" dirty="0">
                <a:cs typeface="PMingLiU"/>
              </a:rPr>
              <a:t>of </a:t>
            </a:r>
            <a:r>
              <a:rPr sz="1100" spc="55" dirty="0">
                <a:cs typeface="PMingLiU"/>
              </a:rPr>
              <a:t>approaches </a:t>
            </a:r>
            <a:r>
              <a:rPr sz="1100" spc="110" dirty="0">
                <a:cs typeface="PMingLiU"/>
              </a:rPr>
              <a:t>that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transform </a:t>
            </a:r>
            <a:r>
              <a:rPr sz="1100" spc="80" dirty="0">
                <a:cs typeface="PMingLiU"/>
              </a:rPr>
              <a:t>the  </a:t>
            </a:r>
            <a:r>
              <a:rPr sz="1100" spc="60" dirty="0">
                <a:cs typeface="PMingLiU"/>
              </a:rPr>
              <a:t>predictors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then </a:t>
            </a:r>
            <a:r>
              <a:rPr sz="1100" spc="35" dirty="0">
                <a:cs typeface="PMingLiU"/>
              </a:rPr>
              <a:t>fit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least squares model </a:t>
            </a:r>
            <a:r>
              <a:rPr sz="1100" spc="45" dirty="0">
                <a:cs typeface="PMingLiU"/>
              </a:rPr>
              <a:t>using </a:t>
            </a:r>
            <a:r>
              <a:rPr sz="1100" spc="80" dirty="0">
                <a:cs typeface="PMingLiU"/>
              </a:rPr>
              <a:t>the  </a:t>
            </a:r>
            <a:r>
              <a:rPr sz="1100" spc="65" dirty="0">
                <a:cs typeface="PMingLiU"/>
              </a:rPr>
              <a:t>transformed </a:t>
            </a:r>
            <a:r>
              <a:rPr sz="1100" spc="45" dirty="0">
                <a:cs typeface="PMingLiU"/>
              </a:rPr>
              <a:t>variables. </a:t>
            </a:r>
            <a:r>
              <a:rPr sz="1100" spc="40" dirty="0">
                <a:cs typeface="PMingLiU"/>
              </a:rPr>
              <a:t>We </a:t>
            </a:r>
            <a:r>
              <a:rPr sz="1100" spc="20" dirty="0">
                <a:cs typeface="PMingLiU"/>
              </a:rPr>
              <a:t>will </a:t>
            </a:r>
            <a:r>
              <a:rPr sz="1100" spc="40" dirty="0">
                <a:cs typeface="PMingLiU"/>
              </a:rPr>
              <a:t>refer </a:t>
            </a:r>
            <a:r>
              <a:rPr sz="1100" spc="80" dirty="0">
                <a:cs typeface="PMingLiU"/>
              </a:rPr>
              <a:t>to </a:t>
            </a:r>
            <a:r>
              <a:rPr sz="1100" spc="60" dirty="0">
                <a:cs typeface="PMingLiU"/>
              </a:rPr>
              <a:t>these </a:t>
            </a:r>
            <a:r>
              <a:rPr sz="1100" spc="55" dirty="0">
                <a:cs typeface="PMingLiU"/>
              </a:rPr>
              <a:t>techniques </a:t>
            </a:r>
            <a:r>
              <a:rPr sz="1100" spc="55">
                <a:cs typeface="PMingLiU"/>
              </a:rPr>
              <a:t>as </a:t>
            </a:r>
            <a:r>
              <a:rPr sz="1100" i="1" spc="25">
                <a:solidFill>
                  <a:srgbClr val="009900"/>
                </a:solidFill>
                <a:cs typeface="Palatino Linotype"/>
              </a:rPr>
              <a:t>dimension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reduction</a:t>
            </a:r>
            <a:r>
              <a:rPr sz="1100" i="1" spc="175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spc="70" dirty="0">
                <a:cs typeface="PMingLiU"/>
              </a:rPr>
              <a:t>methods.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519" y="138668"/>
            <a:ext cx="30714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40" dirty="0">
                <a:latin typeface="+mn-lt"/>
              </a:rPr>
              <a:t>Dimension </a:t>
            </a:r>
            <a:r>
              <a:rPr spc="-15" dirty="0">
                <a:latin typeface="+mn-lt"/>
              </a:rPr>
              <a:t>Reduction </a:t>
            </a:r>
            <a:r>
              <a:rPr spc="-25" dirty="0">
                <a:latin typeface="+mn-lt"/>
              </a:rPr>
              <a:t>Methods:</a:t>
            </a:r>
            <a:r>
              <a:rPr spc="-60" dirty="0">
                <a:latin typeface="+mn-lt"/>
              </a:rPr>
              <a:t> </a:t>
            </a:r>
            <a:r>
              <a:rPr spc="-15" dirty="0">
                <a:latin typeface="+mn-lt"/>
              </a:rPr>
              <a:t>details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458" y="498118"/>
            <a:ext cx="3783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70815" algn="l"/>
              </a:tabLst>
            </a:pPr>
            <a:r>
              <a:rPr sz="1100" spc="70" dirty="0">
                <a:latin typeface="PMingLiU"/>
                <a:cs typeface="PMingLiU"/>
              </a:rPr>
              <a:t>Let </a:t>
            </a:r>
            <a:r>
              <a:rPr sz="1100" i="1" spc="85" dirty="0">
                <a:latin typeface="Times New Roman"/>
                <a:cs typeface="Times New Roman"/>
              </a:rPr>
              <a:t>Z</a:t>
            </a:r>
            <a:r>
              <a:rPr sz="1200" spc="127" baseline="-10416" dirty="0">
                <a:latin typeface="PMingLiU"/>
                <a:cs typeface="PMingLiU"/>
              </a:rPr>
              <a:t>1</a:t>
            </a:r>
            <a:r>
              <a:rPr sz="1100" i="1" spc="85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85" dirty="0">
                <a:latin typeface="Times New Roman"/>
                <a:cs typeface="Times New Roman"/>
              </a:rPr>
              <a:t>Z</a:t>
            </a:r>
            <a:r>
              <a:rPr sz="1200" spc="127" baseline="-10416" dirty="0">
                <a:latin typeface="PMingLiU"/>
                <a:cs typeface="PMingLiU"/>
              </a:rPr>
              <a:t>2</a:t>
            </a:r>
            <a:r>
              <a:rPr sz="1100" i="1" spc="8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135" dirty="0">
                <a:latin typeface="Times New Roman"/>
                <a:cs typeface="Times New Roman"/>
              </a:rPr>
              <a:t>Z</a:t>
            </a:r>
            <a:r>
              <a:rPr sz="1200" i="1" spc="202" baseline="-10416" dirty="0">
                <a:latin typeface="Arial"/>
                <a:cs typeface="Arial"/>
              </a:rPr>
              <a:t>M</a:t>
            </a:r>
            <a:r>
              <a:rPr sz="1200" i="1" spc="405" baseline="-10416" dirty="0">
                <a:latin typeface="Arial"/>
                <a:cs typeface="Arial"/>
              </a:rPr>
              <a:t> </a:t>
            </a:r>
            <a:r>
              <a:rPr sz="1100" spc="60" dirty="0">
                <a:latin typeface="PMingLiU"/>
                <a:cs typeface="PMingLiU"/>
              </a:rPr>
              <a:t>represent</a:t>
            </a:r>
            <a:r>
              <a:rPr sz="1100" spc="70" dirty="0">
                <a:latin typeface="PMingLiU"/>
                <a:cs typeface="PMingLiU"/>
              </a:rPr>
              <a:t> </a:t>
            </a:r>
            <a:r>
              <a:rPr sz="1100" i="1" spc="140" dirty="0">
                <a:latin typeface="Times New Roman"/>
                <a:cs typeface="Times New Roman"/>
              </a:rPr>
              <a:t>M </a:t>
            </a:r>
            <a:r>
              <a:rPr sz="1100" i="1" spc="105" dirty="0">
                <a:latin typeface="Times New Roman"/>
                <a:cs typeface="Times New Roman"/>
              </a:rPr>
              <a:t>&lt;</a:t>
            </a:r>
            <a:r>
              <a:rPr sz="1100" i="1" spc="25" dirty="0">
                <a:latin typeface="Times New Roman"/>
                <a:cs typeface="Times New Roman"/>
              </a:rPr>
              <a:t> </a:t>
            </a:r>
            <a:r>
              <a:rPr sz="1100" i="1" spc="-5" dirty="0">
                <a:latin typeface="Times New Roman"/>
                <a:cs typeface="Times New Roman"/>
              </a:rPr>
              <a:t>p</a:t>
            </a:r>
            <a:r>
              <a:rPr sz="1100" i="1" spc="80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009900"/>
                </a:solidFill>
                <a:latin typeface="Palatino Linotype"/>
                <a:cs typeface="Palatino Linotype"/>
              </a:rPr>
              <a:t>linear</a:t>
            </a:r>
            <a:r>
              <a:rPr sz="1100" i="1" spc="110" dirty="0">
                <a:solidFill>
                  <a:srgbClr val="009900"/>
                </a:solidFill>
                <a:latin typeface="Palatino Linotype"/>
                <a:cs typeface="Palatino Linotype"/>
              </a:rPr>
              <a:t> </a:t>
            </a:r>
            <a:r>
              <a:rPr sz="1100" i="1" spc="25" dirty="0">
                <a:solidFill>
                  <a:srgbClr val="009900"/>
                </a:solidFill>
                <a:latin typeface="Palatino Linotype"/>
                <a:cs typeface="Palatino Linotype"/>
              </a:rPr>
              <a:t>combinations</a:t>
            </a:r>
            <a:r>
              <a:rPr sz="1100" i="1" spc="85" dirty="0">
                <a:solidFill>
                  <a:srgbClr val="009900"/>
                </a:solidFill>
                <a:latin typeface="Palatino Linotype"/>
                <a:cs typeface="Palatino Linotype"/>
              </a:rPr>
              <a:t> </a:t>
            </a:r>
            <a:r>
              <a:rPr sz="1100" spc="5" dirty="0">
                <a:latin typeface="PMingLiU"/>
                <a:cs typeface="PMingLiU"/>
              </a:rPr>
              <a:t>of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592573"/>
            <a:ext cx="2068830" cy="2590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spc="65" dirty="0">
                <a:latin typeface="PMingLiU"/>
                <a:cs typeface="PMingLiU"/>
              </a:rPr>
              <a:t>our </a:t>
            </a:r>
            <a:r>
              <a:rPr sz="1100" spc="45" dirty="0">
                <a:latin typeface="PMingLiU"/>
                <a:cs typeface="PMingLiU"/>
              </a:rPr>
              <a:t>original </a:t>
            </a:r>
            <a:r>
              <a:rPr sz="1100" i="1" spc="-5" dirty="0">
                <a:latin typeface="Times New Roman"/>
                <a:cs typeface="Times New Roman"/>
              </a:rPr>
              <a:t>p </a:t>
            </a:r>
            <a:r>
              <a:rPr sz="1100" spc="55" dirty="0">
                <a:latin typeface="PMingLiU"/>
                <a:cs typeface="PMingLiU"/>
              </a:rPr>
              <a:t>predictors. </a:t>
            </a:r>
            <a:r>
              <a:rPr sz="1100" spc="114" dirty="0">
                <a:latin typeface="PMingLiU"/>
                <a:cs typeface="PMingLiU"/>
              </a:rPr>
              <a:t>That</a:t>
            </a:r>
            <a:r>
              <a:rPr sz="1100" spc="-25" dirty="0">
                <a:latin typeface="PMingLiU"/>
                <a:cs typeface="PMingLiU"/>
              </a:rPr>
              <a:t> </a:t>
            </a:r>
            <a:r>
              <a:rPr sz="1100" spc="25" dirty="0">
                <a:latin typeface="PMingLiU"/>
                <a:cs typeface="PMingLiU"/>
              </a:rPr>
              <a:t>is,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6739" y="90475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265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8272" y="1036382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latin typeface="PMingLiU"/>
                <a:cs typeface="PMingLiU"/>
              </a:rPr>
              <a:t>(1)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825" y="1399897"/>
            <a:ext cx="2889250" cy="4167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560"/>
              </a:spcBef>
            </a:pPr>
            <a:r>
              <a:rPr sz="1100" spc="30" dirty="0">
                <a:latin typeface="PMingLiU"/>
                <a:cs typeface="PMingLiU"/>
              </a:rPr>
              <a:t>for</a:t>
            </a:r>
            <a:r>
              <a:rPr sz="1100" spc="70" dirty="0">
                <a:latin typeface="PMingLiU"/>
                <a:cs typeface="PMingLiU"/>
              </a:rPr>
              <a:t> </a:t>
            </a:r>
            <a:r>
              <a:rPr sz="1100" spc="45" dirty="0">
                <a:latin typeface="PMingLiU"/>
                <a:cs typeface="PMingLiU"/>
              </a:rPr>
              <a:t>some</a:t>
            </a:r>
            <a:r>
              <a:rPr sz="1100" spc="75" dirty="0">
                <a:latin typeface="PMingLiU"/>
                <a:cs typeface="PMingLiU"/>
              </a:rPr>
              <a:t> </a:t>
            </a:r>
            <a:r>
              <a:rPr sz="1100" spc="65" dirty="0">
                <a:latin typeface="PMingLiU"/>
                <a:cs typeface="PMingLiU"/>
              </a:rPr>
              <a:t>constants</a:t>
            </a:r>
            <a:r>
              <a:rPr sz="1100" spc="75" dirty="0">
                <a:latin typeface="PMingLiU"/>
                <a:cs typeface="PMingLiU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φ</a:t>
            </a:r>
            <a:r>
              <a:rPr sz="1200" i="1" spc="89" baseline="-10416" dirty="0">
                <a:latin typeface="Arial"/>
                <a:cs typeface="Arial"/>
              </a:rPr>
              <a:t>m</a:t>
            </a:r>
            <a:r>
              <a:rPr sz="1200" spc="89" baseline="-10416" dirty="0">
                <a:latin typeface="PMingLiU"/>
                <a:cs typeface="PMingLiU"/>
              </a:rPr>
              <a:t>1</a:t>
            </a:r>
            <a:r>
              <a:rPr sz="1100" i="1" spc="6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45" dirty="0">
                <a:latin typeface="Times New Roman"/>
                <a:cs typeface="Times New Roman"/>
              </a:rPr>
              <a:t>φ</a:t>
            </a:r>
            <a:r>
              <a:rPr sz="1200" i="1" spc="67" baseline="-10416" dirty="0">
                <a:latin typeface="Arial"/>
                <a:cs typeface="Arial"/>
              </a:rPr>
              <a:t>mp</a:t>
            </a:r>
            <a:r>
              <a:rPr sz="1100" spc="45" dirty="0">
                <a:latin typeface="PMingLiU"/>
                <a:cs typeface="PMingLiU"/>
              </a:rPr>
              <a:t>.</a:t>
            </a:r>
            <a:endParaRPr sz="1100" dirty="0">
              <a:latin typeface="PMingLiU"/>
              <a:cs typeface="PMingLiU"/>
            </a:endParaRPr>
          </a:p>
          <a:p>
            <a:pPr marL="182880" indent="-132715">
              <a:lnSpc>
                <a:spcPct val="100000"/>
              </a:lnSpc>
              <a:spcBef>
                <a:spcPts val="13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83515" algn="l"/>
              </a:tabLst>
            </a:pPr>
            <a:r>
              <a:rPr sz="1100" spc="40" dirty="0">
                <a:latin typeface="PMingLiU"/>
                <a:cs typeface="PMingLiU"/>
              </a:rPr>
              <a:t>We </a:t>
            </a:r>
            <a:r>
              <a:rPr sz="1100" spc="65" dirty="0">
                <a:latin typeface="PMingLiU"/>
                <a:cs typeface="PMingLiU"/>
              </a:rPr>
              <a:t>can </a:t>
            </a:r>
            <a:r>
              <a:rPr sz="1100" spc="80" dirty="0">
                <a:latin typeface="PMingLiU"/>
                <a:cs typeface="PMingLiU"/>
              </a:rPr>
              <a:t>then </a:t>
            </a:r>
            <a:r>
              <a:rPr sz="1100" spc="35" dirty="0">
                <a:latin typeface="PMingLiU"/>
                <a:cs typeface="PMingLiU"/>
              </a:rPr>
              <a:t>fit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50" dirty="0">
                <a:latin typeface="PMingLiU"/>
                <a:cs typeface="PMingLiU"/>
              </a:rPr>
              <a:t>linear </a:t>
            </a:r>
            <a:r>
              <a:rPr sz="1100" spc="40" dirty="0">
                <a:latin typeface="PMingLiU"/>
                <a:cs typeface="PMingLiU"/>
              </a:rPr>
              <a:t>regression</a:t>
            </a:r>
            <a:r>
              <a:rPr sz="1100" spc="170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</a:rPr>
              <a:t>model,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8272" y="2002750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latin typeface="PMingLiU"/>
                <a:cs typeface="PMingLiU"/>
              </a:rPr>
              <a:t>(2)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458" y="2289497"/>
            <a:ext cx="3818254" cy="92095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400"/>
              </a:spcBef>
            </a:pPr>
            <a:r>
              <a:rPr sz="1100" spc="45" dirty="0">
                <a:latin typeface="PMingLiU"/>
                <a:cs typeface="PMingLiU"/>
              </a:rPr>
              <a:t>using </a:t>
            </a:r>
            <a:r>
              <a:rPr sz="1100" spc="65" dirty="0">
                <a:latin typeface="PMingLiU"/>
                <a:cs typeface="PMingLiU"/>
              </a:rPr>
              <a:t>ordinary </a:t>
            </a:r>
            <a:r>
              <a:rPr sz="1100" spc="55" dirty="0">
                <a:latin typeface="PMingLiU"/>
                <a:cs typeface="PMingLiU"/>
              </a:rPr>
              <a:t>least</a:t>
            </a:r>
            <a:r>
              <a:rPr sz="1100" spc="110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</a:rPr>
              <a:t>squares.</a:t>
            </a:r>
            <a:endParaRPr sz="1100" dirty="0">
              <a:latin typeface="PMingLiU"/>
              <a:cs typeface="PMingLiU"/>
            </a:endParaRPr>
          </a:p>
          <a:p>
            <a:pPr marL="157480" marR="43180" indent="-132715">
              <a:lnSpc>
                <a:spcPct val="102600"/>
              </a:lnSpc>
              <a:spcBef>
                <a:spcPts val="1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58115" algn="l"/>
              </a:tabLst>
            </a:pPr>
            <a:r>
              <a:rPr sz="1100" spc="65" dirty="0">
                <a:latin typeface="PMingLiU"/>
                <a:cs typeface="PMingLiU"/>
              </a:rPr>
              <a:t>Note </a:t>
            </a:r>
            <a:r>
              <a:rPr sz="1100" spc="110" dirty="0">
                <a:latin typeface="PMingLiU"/>
                <a:cs typeface="PMingLiU"/>
              </a:rPr>
              <a:t>that </a:t>
            </a:r>
            <a:r>
              <a:rPr sz="1100" spc="50" dirty="0">
                <a:latin typeface="PMingLiU"/>
                <a:cs typeface="PMingLiU"/>
              </a:rPr>
              <a:t>in </a:t>
            </a:r>
            <a:r>
              <a:rPr sz="1100" spc="55" dirty="0">
                <a:latin typeface="PMingLiU"/>
                <a:cs typeface="PMingLiU"/>
              </a:rPr>
              <a:t>model </a:t>
            </a:r>
            <a:r>
              <a:rPr sz="1100" spc="55" dirty="0">
                <a:latin typeface="PMingLiU"/>
                <a:cs typeface="PMingLiU"/>
                <a:hlinkClick r:id="rId2" action="ppaction://hlinksldjump"/>
              </a:rPr>
              <a:t>(2),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40" dirty="0">
                <a:latin typeface="PMingLiU"/>
                <a:cs typeface="PMingLiU"/>
              </a:rPr>
              <a:t>regression </a:t>
            </a:r>
            <a:r>
              <a:rPr sz="1100" spc="25" dirty="0">
                <a:latin typeface="PMingLiU"/>
                <a:cs typeface="PMingLiU"/>
              </a:rPr>
              <a:t>coefficients </a:t>
            </a:r>
            <a:r>
              <a:rPr sz="1100" spc="60" dirty="0">
                <a:latin typeface="PMingLiU"/>
                <a:cs typeface="PMingLiU"/>
              </a:rPr>
              <a:t>are </a:t>
            </a:r>
            <a:r>
              <a:rPr sz="1100" spc="35" dirty="0">
                <a:latin typeface="PMingLiU"/>
                <a:cs typeface="PMingLiU"/>
              </a:rPr>
              <a:t>given  </a:t>
            </a:r>
            <a:r>
              <a:rPr sz="1100" spc="55" dirty="0">
                <a:latin typeface="PMingLiU"/>
                <a:cs typeface="PMingLiU"/>
              </a:rPr>
              <a:t>by</a:t>
            </a:r>
            <a:r>
              <a:rPr sz="1100" spc="75" dirty="0">
                <a:latin typeface="PMingLiU"/>
                <a:cs typeface="PMingLiU"/>
              </a:rPr>
              <a:t> </a:t>
            </a:r>
            <a:r>
              <a:rPr sz="1100" i="1" spc="30" dirty="0">
                <a:latin typeface="Times New Roman"/>
                <a:cs typeface="Times New Roman"/>
              </a:rPr>
              <a:t>θ</a:t>
            </a:r>
            <a:r>
              <a:rPr sz="1200" spc="44" baseline="-10416" dirty="0">
                <a:latin typeface="PMingLiU"/>
                <a:cs typeface="PMingLiU"/>
              </a:rPr>
              <a:t>0</a:t>
            </a:r>
            <a:r>
              <a:rPr sz="1100" i="1" spc="3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Times New Roman"/>
                <a:cs typeface="Times New Roman"/>
              </a:rPr>
              <a:t>θ</a:t>
            </a:r>
            <a:r>
              <a:rPr sz="1200" spc="44" baseline="-10416" dirty="0">
                <a:latin typeface="PMingLiU"/>
                <a:cs typeface="PMingLiU"/>
              </a:rPr>
              <a:t>1</a:t>
            </a:r>
            <a:r>
              <a:rPr sz="1100" i="1" spc="30" dirty="0">
                <a:latin typeface="Times New Roman"/>
                <a:cs typeface="Times New Roman"/>
              </a:rPr>
              <a:t>,</a:t>
            </a:r>
            <a:r>
              <a:rPr sz="1100" i="1" spc="-9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Times New Roman"/>
                <a:cs typeface="Times New Roman"/>
              </a:rPr>
              <a:t>θ</a:t>
            </a:r>
            <a:r>
              <a:rPr sz="1200" i="1" spc="82" baseline="-10416" dirty="0">
                <a:latin typeface="Arial"/>
                <a:cs typeface="Arial"/>
              </a:rPr>
              <a:t>M</a:t>
            </a:r>
            <a:r>
              <a:rPr sz="1200" i="1" spc="-135" baseline="-10416" dirty="0">
                <a:latin typeface="Arial"/>
                <a:cs typeface="Arial"/>
              </a:rPr>
              <a:t> </a:t>
            </a:r>
            <a:r>
              <a:rPr sz="1100" spc="40" dirty="0">
                <a:latin typeface="PMingLiU"/>
                <a:cs typeface="PMingLiU"/>
              </a:rPr>
              <a:t>.</a:t>
            </a:r>
            <a:r>
              <a:rPr sz="1100" spc="200" dirty="0">
                <a:latin typeface="PMingLiU"/>
                <a:cs typeface="PMingLiU"/>
              </a:rPr>
              <a:t> </a:t>
            </a:r>
            <a:r>
              <a:rPr sz="1100" spc="15" dirty="0">
                <a:latin typeface="PMingLiU"/>
                <a:cs typeface="PMingLiU"/>
              </a:rPr>
              <a:t>If</a:t>
            </a:r>
            <a:r>
              <a:rPr sz="1100" spc="80" dirty="0">
                <a:latin typeface="PMingLiU"/>
                <a:cs typeface="PMingLiU"/>
              </a:rPr>
              <a:t> the</a:t>
            </a:r>
            <a:r>
              <a:rPr sz="1100" spc="75" dirty="0">
                <a:latin typeface="PMingLiU"/>
                <a:cs typeface="PMingLiU"/>
              </a:rPr>
              <a:t> </a:t>
            </a:r>
            <a:r>
              <a:rPr sz="1100" spc="65" dirty="0">
                <a:latin typeface="PMingLiU"/>
                <a:cs typeface="PMingLiU"/>
              </a:rPr>
              <a:t>constants</a:t>
            </a:r>
            <a:r>
              <a:rPr sz="1100" spc="80" dirty="0">
                <a:latin typeface="PMingLiU"/>
                <a:cs typeface="PMingLiU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φ</a:t>
            </a:r>
            <a:r>
              <a:rPr sz="1200" i="1" spc="89" baseline="-10416" dirty="0">
                <a:latin typeface="Arial"/>
                <a:cs typeface="Arial"/>
              </a:rPr>
              <a:t>m</a:t>
            </a:r>
            <a:r>
              <a:rPr sz="1200" spc="89" baseline="-10416" dirty="0">
                <a:latin typeface="PMingLiU"/>
                <a:cs typeface="PMingLiU"/>
              </a:rPr>
              <a:t>1</a:t>
            </a:r>
            <a:r>
              <a:rPr sz="1100" i="1" spc="6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Times New Roman"/>
                <a:cs typeface="Times New Roman"/>
              </a:rPr>
              <a:t>φ</a:t>
            </a:r>
            <a:r>
              <a:rPr sz="1200" i="1" spc="44" baseline="-10416" dirty="0">
                <a:latin typeface="Arial"/>
                <a:cs typeface="Arial"/>
              </a:rPr>
              <a:t>mp</a:t>
            </a:r>
            <a:r>
              <a:rPr sz="1200" i="1" spc="284" baseline="-10416" dirty="0">
                <a:latin typeface="Arial"/>
                <a:cs typeface="Arial"/>
              </a:rPr>
              <a:t> </a:t>
            </a:r>
            <a:r>
              <a:rPr sz="1100" spc="60" dirty="0">
                <a:latin typeface="PMingLiU"/>
                <a:cs typeface="PMingLiU"/>
              </a:rPr>
              <a:t>are</a:t>
            </a:r>
            <a:r>
              <a:rPr sz="1100" spc="80" dirty="0">
                <a:latin typeface="PMingLiU"/>
                <a:cs typeface="PMingLiU"/>
              </a:rPr>
              <a:t> </a:t>
            </a:r>
            <a:r>
              <a:rPr sz="1100" spc="40" dirty="0">
                <a:latin typeface="PMingLiU"/>
                <a:cs typeface="PMingLiU"/>
              </a:rPr>
              <a:t>chosen  </a:t>
            </a:r>
            <a:r>
              <a:rPr sz="1100" spc="15" dirty="0">
                <a:latin typeface="PMingLiU"/>
                <a:cs typeface="PMingLiU"/>
              </a:rPr>
              <a:t>wisely, </a:t>
            </a:r>
            <a:r>
              <a:rPr sz="1100" spc="80" dirty="0">
                <a:latin typeface="PMingLiU"/>
                <a:cs typeface="PMingLiU"/>
              </a:rPr>
              <a:t>then </a:t>
            </a:r>
            <a:r>
              <a:rPr sz="1100" spc="50" dirty="0">
                <a:latin typeface="PMingLiU"/>
                <a:cs typeface="PMingLiU"/>
              </a:rPr>
              <a:t>such dimension </a:t>
            </a:r>
            <a:r>
              <a:rPr sz="1100" spc="60" dirty="0">
                <a:latin typeface="PMingLiU"/>
                <a:cs typeface="PMingLiU"/>
              </a:rPr>
              <a:t>reduction </a:t>
            </a:r>
            <a:r>
              <a:rPr sz="1100" spc="55" dirty="0">
                <a:latin typeface="PMingLiU"/>
                <a:cs typeface="PMingLiU"/>
              </a:rPr>
              <a:t>approaches </a:t>
            </a:r>
            <a:r>
              <a:rPr sz="1100" spc="65" dirty="0">
                <a:latin typeface="PMingLiU"/>
                <a:cs typeface="PMingLiU"/>
              </a:rPr>
              <a:t>can </a:t>
            </a:r>
            <a:r>
              <a:rPr sz="1100" spc="50" dirty="0">
                <a:latin typeface="PMingLiU"/>
                <a:cs typeface="PMingLiU"/>
              </a:rPr>
              <a:t>often  </a:t>
            </a:r>
            <a:r>
              <a:rPr sz="1100" spc="65" dirty="0">
                <a:latin typeface="PMingLiU"/>
                <a:cs typeface="PMingLiU"/>
              </a:rPr>
              <a:t>outperform </a:t>
            </a:r>
            <a:r>
              <a:rPr sz="1100" spc="60" dirty="0">
                <a:latin typeface="PMingLiU"/>
                <a:cs typeface="PMingLiU"/>
              </a:rPr>
              <a:t>OLS</a:t>
            </a:r>
            <a:r>
              <a:rPr sz="1100" spc="80" dirty="0">
                <a:latin typeface="PMingLiU"/>
                <a:cs typeface="PMingLiU"/>
              </a:rPr>
              <a:t> </a:t>
            </a:r>
            <a:r>
              <a:rPr sz="1100" spc="40" dirty="0">
                <a:latin typeface="PMingLiU"/>
                <a:cs typeface="PMingLiU"/>
              </a:rPr>
              <a:t>regression.</a:t>
            </a:r>
            <a:endParaRPr sz="1100" dirty="0">
              <a:latin typeface="PMingLiU"/>
              <a:cs typeface="PMingLiU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4CE43B-26A9-48A3-ACAB-AA2E13B84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943277"/>
            <a:ext cx="1095744" cy="503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C3B70E-D982-45B1-AE58-CFCE339D9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810" y="1864681"/>
            <a:ext cx="2228850" cy="46790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858" y="450416"/>
            <a:ext cx="2052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50" dirty="0">
                <a:latin typeface="PMingLiU"/>
                <a:cs typeface="PMingLiU"/>
              </a:rPr>
              <a:t>Notice </a:t>
            </a:r>
            <a:r>
              <a:rPr sz="1100" spc="110" dirty="0">
                <a:latin typeface="PMingLiU"/>
                <a:cs typeface="PMingLiU"/>
              </a:rPr>
              <a:t>that </a:t>
            </a:r>
            <a:r>
              <a:rPr sz="1100" spc="50" dirty="0">
                <a:latin typeface="PMingLiU"/>
                <a:cs typeface="PMingLiU"/>
              </a:rPr>
              <a:t>from </a:t>
            </a:r>
            <a:r>
              <a:rPr sz="1100" spc="45" dirty="0">
                <a:latin typeface="PMingLiU"/>
                <a:cs typeface="PMingLiU"/>
              </a:rPr>
              <a:t>definition</a:t>
            </a:r>
            <a:r>
              <a:rPr sz="1100" spc="30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  <a:hlinkClick r:id="rId2" action="ppaction://hlinksldjump"/>
              </a:rPr>
              <a:t>(1),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17137" y="1240702"/>
            <a:ext cx="1473835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65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sz="1100" spc="50" dirty="0">
                <a:latin typeface="PMingLiU"/>
                <a:cs typeface="PMingLiU"/>
              </a:rPr>
              <a:t>where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8272" y="1609723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latin typeface="PMingLiU"/>
                <a:cs typeface="PMingLiU"/>
              </a:rPr>
              <a:t>(3)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1858" y="2077376"/>
            <a:ext cx="3781425" cy="985398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95580" marR="30480" indent="-132715">
              <a:lnSpc>
                <a:spcPct val="102600"/>
              </a:lnSpc>
              <a:spcBef>
                <a:spcPts val="38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45" dirty="0">
                <a:latin typeface="PMingLiU"/>
                <a:cs typeface="PMingLiU"/>
              </a:rPr>
              <a:t>Hence </a:t>
            </a:r>
            <a:r>
              <a:rPr sz="1100" spc="55" dirty="0">
                <a:latin typeface="PMingLiU"/>
                <a:cs typeface="PMingLiU"/>
              </a:rPr>
              <a:t>model </a:t>
            </a:r>
            <a:r>
              <a:rPr sz="1100" spc="60" dirty="0">
                <a:latin typeface="PMingLiU"/>
                <a:cs typeface="PMingLiU"/>
              </a:rPr>
              <a:t>(</a:t>
            </a:r>
            <a:r>
              <a:rPr sz="1100" spc="60" dirty="0">
                <a:latin typeface="PMingLiU"/>
                <a:cs typeface="PMingLiU"/>
                <a:hlinkClick r:id="rId2" action="ppaction://hlinksldjump"/>
              </a:rPr>
              <a:t>2) </a:t>
            </a:r>
            <a:r>
              <a:rPr sz="1100" spc="65" dirty="0">
                <a:latin typeface="PMingLiU"/>
                <a:cs typeface="PMingLiU"/>
              </a:rPr>
              <a:t>can </a:t>
            </a:r>
            <a:r>
              <a:rPr sz="1100" spc="70" dirty="0">
                <a:latin typeface="PMingLiU"/>
                <a:cs typeface="PMingLiU"/>
              </a:rPr>
              <a:t>be </a:t>
            </a:r>
            <a:r>
              <a:rPr sz="1100" spc="80" dirty="0">
                <a:latin typeface="PMingLiU"/>
                <a:cs typeface="PMingLiU"/>
              </a:rPr>
              <a:t>thought </a:t>
            </a:r>
            <a:r>
              <a:rPr sz="1100" spc="5" dirty="0">
                <a:latin typeface="PMingLiU"/>
                <a:cs typeface="PMingLiU"/>
              </a:rPr>
              <a:t>of </a:t>
            </a:r>
            <a:r>
              <a:rPr sz="1100" spc="55" dirty="0">
                <a:latin typeface="PMingLiU"/>
                <a:cs typeface="PMingLiU"/>
              </a:rPr>
              <a:t>as </a:t>
            </a:r>
            <a:r>
              <a:rPr sz="1100" spc="85" dirty="0">
                <a:latin typeface="PMingLiU"/>
                <a:cs typeface="PMingLiU"/>
              </a:rPr>
              <a:t>a </a:t>
            </a:r>
            <a:r>
              <a:rPr sz="1100" spc="40" dirty="0">
                <a:latin typeface="PMingLiU"/>
                <a:cs typeface="PMingLiU"/>
              </a:rPr>
              <a:t>special case </a:t>
            </a:r>
            <a:r>
              <a:rPr sz="1100" spc="5" dirty="0">
                <a:latin typeface="PMingLiU"/>
                <a:cs typeface="PMingLiU"/>
              </a:rPr>
              <a:t>of </a:t>
            </a:r>
            <a:r>
              <a:rPr sz="1100" spc="80" dirty="0">
                <a:latin typeface="PMingLiU"/>
                <a:cs typeface="PMingLiU"/>
              </a:rPr>
              <a:t>the  </a:t>
            </a:r>
            <a:r>
              <a:rPr sz="1100" spc="45" dirty="0">
                <a:latin typeface="PMingLiU"/>
                <a:cs typeface="PMingLiU"/>
              </a:rPr>
              <a:t>original </a:t>
            </a:r>
            <a:r>
              <a:rPr sz="1100" spc="50" dirty="0">
                <a:latin typeface="PMingLiU"/>
                <a:cs typeface="PMingLiU"/>
              </a:rPr>
              <a:t>linear </a:t>
            </a:r>
            <a:r>
              <a:rPr sz="1100" spc="40" dirty="0">
                <a:latin typeface="PMingLiU"/>
                <a:cs typeface="PMingLiU"/>
              </a:rPr>
              <a:t>regression</a:t>
            </a:r>
            <a:r>
              <a:rPr sz="1100" spc="125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</a:rPr>
              <a:t>model.</a:t>
            </a:r>
            <a:endParaRPr sz="1100" dirty="0">
              <a:latin typeface="PMingLiU"/>
              <a:cs typeface="PMingLiU"/>
            </a:endParaRPr>
          </a:p>
          <a:p>
            <a:pPr marL="195580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50" dirty="0">
                <a:latin typeface="PMingLiU"/>
                <a:cs typeface="PMingLiU"/>
              </a:rPr>
              <a:t>Dimension </a:t>
            </a:r>
            <a:r>
              <a:rPr sz="1100" spc="60" dirty="0">
                <a:latin typeface="PMingLiU"/>
                <a:cs typeface="PMingLiU"/>
              </a:rPr>
              <a:t>reduction </a:t>
            </a:r>
            <a:r>
              <a:rPr sz="1100" spc="35" dirty="0">
                <a:latin typeface="PMingLiU"/>
                <a:cs typeface="PMingLiU"/>
              </a:rPr>
              <a:t>serves </a:t>
            </a:r>
            <a:r>
              <a:rPr sz="1100" spc="80" dirty="0">
                <a:latin typeface="PMingLiU"/>
                <a:cs typeface="PMingLiU"/>
              </a:rPr>
              <a:t>to </a:t>
            </a:r>
            <a:r>
              <a:rPr sz="1100" spc="60" dirty="0">
                <a:latin typeface="PMingLiU"/>
                <a:cs typeface="PMingLiU"/>
              </a:rPr>
              <a:t>constrain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70" dirty="0">
                <a:latin typeface="PMingLiU"/>
                <a:cs typeface="PMingLiU"/>
              </a:rPr>
              <a:t>estimated</a:t>
            </a:r>
            <a:r>
              <a:rPr sz="1100" spc="185" dirty="0">
                <a:latin typeface="PMingLiU"/>
                <a:cs typeface="PMingLiU"/>
              </a:rPr>
              <a:t> </a:t>
            </a:r>
            <a:r>
              <a:rPr sz="1100" i="1" spc="114" dirty="0">
                <a:latin typeface="Times New Roman"/>
                <a:cs typeface="Times New Roman"/>
              </a:rPr>
              <a:t>β</a:t>
            </a:r>
            <a:r>
              <a:rPr sz="1200" i="1" spc="172" baseline="-10416" dirty="0">
                <a:latin typeface="Arial"/>
                <a:cs typeface="Arial"/>
              </a:rPr>
              <a:t>j</a:t>
            </a:r>
            <a:endParaRPr sz="1200" baseline="-10416" dirty="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  <a:spcBef>
                <a:spcPts val="35"/>
              </a:spcBef>
            </a:pPr>
            <a:r>
              <a:rPr sz="1100" spc="25" dirty="0">
                <a:latin typeface="PMingLiU"/>
                <a:cs typeface="PMingLiU"/>
              </a:rPr>
              <a:t>coefficients, </a:t>
            </a:r>
            <a:r>
              <a:rPr sz="1100" spc="35" dirty="0">
                <a:latin typeface="PMingLiU"/>
                <a:cs typeface="PMingLiU"/>
              </a:rPr>
              <a:t>since </a:t>
            </a:r>
            <a:r>
              <a:rPr sz="1100" spc="40" dirty="0">
                <a:latin typeface="PMingLiU"/>
                <a:cs typeface="PMingLiU"/>
              </a:rPr>
              <a:t>now </a:t>
            </a:r>
            <a:r>
              <a:rPr sz="1100" spc="75" dirty="0">
                <a:latin typeface="PMingLiU"/>
                <a:cs typeface="PMingLiU"/>
              </a:rPr>
              <a:t>they </a:t>
            </a:r>
            <a:r>
              <a:rPr sz="1100" spc="80" dirty="0">
                <a:latin typeface="PMingLiU"/>
                <a:cs typeface="PMingLiU"/>
              </a:rPr>
              <a:t>must </a:t>
            </a:r>
            <a:r>
              <a:rPr sz="1100" spc="65" dirty="0">
                <a:latin typeface="PMingLiU"/>
                <a:cs typeface="PMingLiU"/>
              </a:rPr>
              <a:t>take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50" dirty="0">
                <a:latin typeface="PMingLiU"/>
                <a:cs typeface="PMingLiU"/>
              </a:rPr>
              <a:t>form</a:t>
            </a:r>
            <a:r>
              <a:rPr sz="1100" spc="204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  <a:hlinkClick r:id="rId3" action="ppaction://hlinksldjump"/>
              </a:rPr>
              <a:t>(3).</a:t>
            </a:r>
            <a:endParaRPr sz="1100" dirty="0">
              <a:latin typeface="PMingLiU"/>
              <a:cs typeface="PMingLiU"/>
            </a:endParaRPr>
          </a:p>
          <a:p>
            <a:pPr marL="1955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96215" algn="l"/>
              </a:tabLst>
            </a:pPr>
            <a:r>
              <a:rPr sz="1100" spc="90" dirty="0">
                <a:latin typeface="PMingLiU"/>
                <a:cs typeface="PMingLiU"/>
              </a:rPr>
              <a:t>Can </a:t>
            </a:r>
            <a:r>
              <a:rPr sz="1100" spc="45" dirty="0">
                <a:latin typeface="PMingLiU"/>
                <a:cs typeface="PMingLiU"/>
              </a:rPr>
              <a:t>win </a:t>
            </a:r>
            <a:r>
              <a:rPr sz="1100" spc="50" dirty="0">
                <a:latin typeface="PMingLiU"/>
                <a:cs typeface="PMingLiU"/>
              </a:rPr>
              <a:t>in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45" dirty="0">
                <a:latin typeface="PMingLiU"/>
                <a:cs typeface="PMingLiU"/>
              </a:rPr>
              <a:t>bias-variance</a:t>
            </a:r>
            <a:r>
              <a:rPr sz="1100" spc="110" dirty="0">
                <a:latin typeface="PMingLiU"/>
                <a:cs typeface="PMingLiU"/>
              </a:rPr>
              <a:t> </a:t>
            </a:r>
            <a:r>
              <a:rPr sz="1100" spc="45" dirty="0">
                <a:latin typeface="PMingLiU"/>
                <a:cs typeface="PMingLiU"/>
              </a:rPr>
              <a:t>tradeoff.</a:t>
            </a:r>
            <a:endParaRPr sz="1100" dirty="0">
              <a:latin typeface="PMingLiU"/>
              <a:cs typeface="PMingLiU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3577643-7D74-4D19-9733-077E65C64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07" y="787904"/>
            <a:ext cx="3522930" cy="4797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90106A-3756-4715-B2EF-FA9F95AA4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392" y="1454135"/>
            <a:ext cx="1130358" cy="552479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78" y="130175"/>
            <a:ext cx="26492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Principal </a:t>
            </a:r>
            <a:r>
              <a:rPr spc="-25" dirty="0">
                <a:latin typeface="+mn-lt"/>
              </a:rPr>
              <a:t>Components</a:t>
            </a:r>
            <a:r>
              <a:rPr spc="-75" dirty="0">
                <a:latin typeface="+mn-lt"/>
              </a:rPr>
              <a:t> </a:t>
            </a:r>
            <a:r>
              <a:rPr spc="-35" dirty="0">
                <a:latin typeface="+mn-lt"/>
              </a:rPr>
              <a:t>Regression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6816" y="511175"/>
            <a:ext cx="4356467" cy="2580745"/>
          </a:xfrm>
          <a:prstGeom prst="rect">
            <a:avLst/>
          </a:prstGeom>
        </p:spPr>
        <p:txBody>
          <a:bodyPr vert="horz" wrap="square" lIns="0" tIns="114274" rIns="0" bIns="0" rtlCol="0">
            <a:spAutoFit/>
          </a:bodyPr>
          <a:lstStyle/>
          <a:p>
            <a:pPr marL="287020" marR="186055" indent="-132715" algn="l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7655" algn="l"/>
              </a:tabLst>
            </a:pPr>
            <a:r>
              <a:rPr sz="1100" spc="50" dirty="0">
                <a:latin typeface="+mn-lt"/>
              </a:rPr>
              <a:t>Here </a:t>
            </a:r>
            <a:r>
              <a:rPr sz="1100" spc="15" dirty="0">
                <a:latin typeface="+mn-lt"/>
              </a:rPr>
              <a:t>we </a:t>
            </a:r>
            <a:r>
              <a:rPr sz="1100" spc="65" dirty="0">
                <a:latin typeface="+mn-lt"/>
              </a:rPr>
              <a:t>apply </a:t>
            </a:r>
            <a:r>
              <a:rPr sz="1100" spc="55" dirty="0">
                <a:latin typeface="+mn-lt"/>
              </a:rPr>
              <a:t>principal </a:t>
            </a:r>
            <a:r>
              <a:rPr sz="1100" spc="60" dirty="0">
                <a:latin typeface="+mn-lt"/>
              </a:rPr>
              <a:t>components </a:t>
            </a:r>
            <a:r>
              <a:rPr sz="1100" spc="50" dirty="0">
                <a:latin typeface="+mn-lt"/>
              </a:rPr>
              <a:t>analysis </a:t>
            </a:r>
            <a:r>
              <a:rPr sz="1100" spc="95" dirty="0">
                <a:latin typeface="+mn-lt"/>
              </a:rPr>
              <a:t>(PCA)  </a:t>
            </a:r>
            <a:r>
              <a:rPr sz="1100" spc="45" dirty="0">
                <a:latin typeface="+mn-lt"/>
              </a:rPr>
              <a:t>(discussed </a:t>
            </a:r>
            <a:r>
              <a:rPr sz="1100" spc="50" dirty="0">
                <a:latin typeface="+mn-lt"/>
              </a:rPr>
              <a:t>in </a:t>
            </a:r>
            <a:r>
              <a:rPr sz="1100" spc="85" dirty="0">
                <a:latin typeface="+mn-lt"/>
              </a:rPr>
              <a:t>Chapter </a:t>
            </a:r>
            <a:r>
              <a:rPr sz="1100" spc="25" dirty="0">
                <a:latin typeface="+mn-lt"/>
              </a:rPr>
              <a:t>10 </a:t>
            </a:r>
            <a:r>
              <a:rPr sz="1100" spc="5" dirty="0">
                <a:latin typeface="+mn-lt"/>
              </a:rPr>
              <a:t>of </a:t>
            </a:r>
            <a:r>
              <a:rPr sz="1100" spc="80" dirty="0">
                <a:latin typeface="+mn-lt"/>
              </a:rPr>
              <a:t>the </a:t>
            </a:r>
            <a:r>
              <a:rPr sz="1100" spc="85" dirty="0">
                <a:latin typeface="+mn-lt"/>
              </a:rPr>
              <a:t>text) </a:t>
            </a:r>
            <a:r>
              <a:rPr sz="1100" spc="80" dirty="0">
                <a:latin typeface="+mn-lt"/>
              </a:rPr>
              <a:t>to </a:t>
            </a:r>
            <a:r>
              <a:rPr sz="1100" spc="30" dirty="0">
                <a:latin typeface="+mn-lt"/>
              </a:rPr>
              <a:t>define </a:t>
            </a:r>
            <a:r>
              <a:rPr sz="1100" spc="80" dirty="0">
                <a:latin typeface="+mn-lt"/>
              </a:rPr>
              <a:t>the </a:t>
            </a:r>
            <a:r>
              <a:rPr sz="1100" spc="50" dirty="0">
                <a:latin typeface="+mn-lt"/>
              </a:rPr>
              <a:t>linear  </a:t>
            </a:r>
            <a:r>
              <a:rPr sz="1100" spc="55" dirty="0">
                <a:latin typeface="+mn-lt"/>
              </a:rPr>
              <a:t>combinations </a:t>
            </a:r>
            <a:r>
              <a:rPr sz="1100" spc="5" dirty="0">
                <a:latin typeface="+mn-lt"/>
              </a:rPr>
              <a:t>of </a:t>
            </a:r>
            <a:r>
              <a:rPr sz="1100" spc="80" dirty="0">
                <a:latin typeface="+mn-lt"/>
              </a:rPr>
              <a:t>the </a:t>
            </a:r>
            <a:r>
              <a:rPr sz="1100" spc="55" dirty="0">
                <a:latin typeface="+mn-lt"/>
              </a:rPr>
              <a:t>predictors, </a:t>
            </a:r>
            <a:r>
              <a:rPr sz="1100" spc="30" dirty="0">
                <a:latin typeface="+mn-lt"/>
              </a:rPr>
              <a:t>for </a:t>
            </a:r>
            <a:r>
              <a:rPr sz="1100" spc="45" dirty="0">
                <a:latin typeface="+mn-lt"/>
              </a:rPr>
              <a:t>use </a:t>
            </a:r>
            <a:r>
              <a:rPr sz="1100" spc="50">
                <a:latin typeface="+mn-lt"/>
              </a:rPr>
              <a:t>in </a:t>
            </a:r>
            <a:r>
              <a:rPr sz="1100" spc="65">
                <a:latin typeface="+mn-lt"/>
              </a:rPr>
              <a:t>our</a:t>
            </a:r>
            <a:r>
              <a:rPr lang="en-US" sz="1100" spc="325">
                <a:latin typeface="+mn-lt"/>
              </a:rPr>
              <a:t> </a:t>
            </a:r>
            <a:r>
              <a:rPr sz="1100" spc="40">
                <a:latin typeface="+mn-lt"/>
              </a:rPr>
              <a:t>regression</a:t>
            </a:r>
            <a:r>
              <a:rPr sz="1100" spc="40" dirty="0">
                <a:latin typeface="+mn-lt"/>
              </a:rPr>
              <a:t>.</a:t>
            </a:r>
            <a:endParaRPr lang="en-US" sz="1100" spc="40" dirty="0">
              <a:latin typeface="+mn-lt"/>
            </a:endParaRPr>
          </a:p>
          <a:p>
            <a:pPr marL="287020" marR="186055" indent="-132715" algn="l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7655" algn="l"/>
              </a:tabLst>
            </a:pPr>
            <a:endParaRPr sz="1100" dirty="0">
              <a:latin typeface="+mn-lt"/>
            </a:endParaRPr>
          </a:p>
          <a:p>
            <a:pPr marL="287020" marR="163195" indent="-132715" algn="l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7655" algn="l"/>
              </a:tabLst>
            </a:pPr>
            <a:r>
              <a:rPr sz="1100" spc="90" dirty="0">
                <a:latin typeface="+mn-lt"/>
              </a:rPr>
              <a:t>The </a:t>
            </a:r>
            <a:r>
              <a:rPr sz="1100" spc="40" dirty="0">
                <a:latin typeface="+mn-lt"/>
              </a:rPr>
              <a:t>first </a:t>
            </a:r>
            <a:r>
              <a:rPr sz="1100" spc="55" dirty="0">
                <a:latin typeface="+mn-lt"/>
              </a:rPr>
              <a:t>principal </a:t>
            </a:r>
            <a:r>
              <a:rPr sz="1100" spc="65" dirty="0">
                <a:latin typeface="+mn-lt"/>
              </a:rPr>
              <a:t>component </a:t>
            </a:r>
            <a:r>
              <a:rPr sz="1100" spc="20" dirty="0">
                <a:latin typeface="+mn-lt"/>
              </a:rPr>
              <a:t>is </a:t>
            </a:r>
            <a:r>
              <a:rPr sz="1100" spc="110" dirty="0">
                <a:latin typeface="+mn-lt"/>
              </a:rPr>
              <a:t>that </a:t>
            </a:r>
            <a:r>
              <a:rPr sz="1100" spc="55" dirty="0">
                <a:latin typeface="+mn-lt"/>
              </a:rPr>
              <a:t>(normalized) </a:t>
            </a:r>
            <a:r>
              <a:rPr sz="1100" spc="50" dirty="0">
                <a:latin typeface="+mn-lt"/>
              </a:rPr>
              <a:t>linear  </a:t>
            </a:r>
            <a:r>
              <a:rPr sz="1100" spc="60" dirty="0">
                <a:latin typeface="+mn-lt"/>
              </a:rPr>
              <a:t>combination </a:t>
            </a:r>
            <a:r>
              <a:rPr sz="1100" spc="5" dirty="0">
                <a:latin typeface="+mn-lt"/>
              </a:rPr>
              <a:t>of </a:t>
            </a:r>
            <a:r>
              <a:rPr sz="1100" spc="80" dirty="0">
                <a:latin typeface="+mn-lt"/>
              </a:rPr>
              <a:t>the </a:t>
            </a:r>
            <a:r>
              <a:rPr sz="1100" spc="45" dirty="0">
                <a:latin typeface="+mn-lt"/>
              </a:rPr>
              <a:t>variables </a:t>
            </a:r>
            <a:r>
              <a:rPr sz="1100" spc="70" dirty="0">
                <a:latin typeface="+mn-lt"/>
              </a:rPr>
              <a:t>with </a:t>
            </a:r>
            <a:r>
              <a:rPr sz="1100" spc="80" dirty="0">
                <a:latin typeface="+mn-lt"/>
              </a:rPr>
              <a:t>the </a:t>
            </a:r>
            <a:r>
              <a:rPr sz="1100" spc="55" dirty="0">
                <a:latin typeface="+mn-lt"/>
              </a:rPr>
              <a:t>largest</a:t>
            </a:r>
            <a:r>
              <a:rPr sz="1100" spc="195" dirty="0">
                <a:latin typeface="+mn-lt"/>
              </a:rPr>
              <a:t> </a:t>
            </a:r>
            <a:r>
              <a:rPr sz="1100" spc="45" dirty="0">
                <a:latin typeface="+mn-lt"/>
              </a:rPr>
              <a:t>variance.</a:t>
            </a:r>
            <a:endParaRPr lang="en-US" sz="1100" spc="45" dirty="0">
              <a:latin typeface="+mn-lt"/>
            </a:endParaRPr>
          </a:p>
          <a:p>
            <a:pPr marL="287020" marR="163195" indent="-132715" algn="l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7655" algn="l"/>
              </a:tabLst>
            </a:pPr>
            <a:endParaRPr sz="1100" dirty="0">
              <a:latin typeface="+mn-lt"/>
            </a:endParaRPr>
          </a:p>
          <a:p>
            <a:pPr marL="287020" marR="368300" indent="-132715" algn="l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7655" algn="l"/>
              </a:tabLst>
            </a:pPr>
            <a:r>
              <a:rPr sz="1100" spc="90" dirty="0">
                <a:latin typeface="+mn-lt"/>
              </a:rPr>
              <a:t>The </a:t>
            </a:r>
            <a:r>
              <a:rPr sz="1100" spc="45" dirty="0">
                <a:latin typeface="+mn-lt"/>
              </a:rPr>
              <a:t>second </a:t>
            </a:r>
            <a:r>
              <a:rPr sz="1100" spc="55" dirty="0">
                <a:latin typeface="+mn-lt"/>
              </a:rPr>
              <a:t>principal </a:t>
            </a:r>
            <a:r>
              <a:rPr sz="1100" spc="65" dirty="0">
                <a:latin typeface="+mn-lt"/>
              </a:rPr>
              <a:t>component has </a:t>
            </a:r>
            <a:r>
              <a:rPr sz="1100" spc="55" dirty="0">
                <a:latin typeface="+mn-lt"/>
              </a:rPr>
              <a:t>largest </a:t>
            </a:r>
            <a:r>
              <a:rPr sz="1100" spc="45" dirty="0">
                <a:latin typeface="+mn-lt"/>
              </a:rPr>
              <a:t>variance,  </a:t>
            </a:r>
            <a:r>
              <a:rPr sz="1100" spc="70" dirty="0">
                <a:latin typeface="+mn-lt"/>
              </a:rPr>
              <a:t>subject </a:t>
            </a:r>
            <a:r>
              <a:rPr sz="1100" spc="80" dirty="0">
                <a:latin typeface="+mn-lt"/>
              </a:rPr>
              <a:t>to </a:t>
            </a:r>
            <a:r>
              <a:rPr sz="1100" spc="55" dirty="0">
                <a:latin typeface="+mn-lt"/>
              </a:rPr>
              <a:t>being </a:t>
            </a:r>
            <a:r>
              <a:rPr sz="1100" spc="60" dirty="0">
                <a:latin typeface="+mn-lt"/>
              </a:rPr>
              <a:t>uncorrelated </a:t>
            </a:r>
            <a:r>
              <a:rPr sz="1100" spc="70" dirty="0">
                <a:latin typeface="+mn-lt"/>
              </a:rPr>
              <a:t>with </a:t>
            </a:r>
            <a:r>
              <a:rPr sz="1100" spc="80" dirty="0">
                <a:latin typeface="+mn-lt"/>
              </a:rPr>
              <a:t>the</a:t>
            </a:r>
            <a:r>
              <a:rPr sz="1100" spc="114" dirty="0">
                <a:latin typeface="+mn-lt"/>
              </a:rPr>
              <a:t> </a:t>
            </a:r>
            <a:r>
              <a:rPr sz="1100" spc="40" dirty="0">
                <a:latin typeface="+mn-lt"/>
              </a:rPr>
              <a:t>first.</a:t>
            </a:r>
            <a:r>
              <a:rPr lang="en-US" sz="1100" spc="40" dirty="0">
                <a:latin typeface="+mn-lt"/>
              </a:rPr>
              <a:t> </a:t>
            </a:r>
            <a:r>
              <a:rPr lang="en-GB" sz="1100" spc="80" dirty="0">
                <a:latin typeface="+mn-lt"/>
              </a:rPr>
              <a:t>And </a:t>
            </a:r>
            <a:r>
              <a:rPr lang="en-GB" sz="1100" spc="25" dirty="0">
                <a:latin typeface="+mn-lt"/>
              </a:rPr>
              <a:t>so</a:t>
            </a:r>
            <a:r>
              <a:rPr lang="en-GB" sz="1100" spc="65" dirty="0">
                <a:latin typeface="+mn-lt"/>
              </a:rPr>
              <a:t> </a:t>
            </a:r>
            <a:r>
              <a:rPr lang="en-GB" sz="1100" spc="50" dirty="0">
                <a:latin typeface="+mn-lt"/>
              </a:rPr>
              <a:t>on.</a:t>
            </a:r>
          </a:p>
          <a:p>
            <a:pPr marL="287020" marR="368300" indent="-132715" algn="l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7655" algn="l"/>
              </a:tabLst>
            </a:pPr>
            <a:endParaRPr sz="1100" dirty="0">
              <a:latin typeface="+mn-lt"/>
            </a:endParaRPr>
          </a:p>
          <a:p>
            <a:pPr marL="287020" marR="5080" indent="-132715" algn="l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7655" algn="l"/>
              </a:tabLst>
            </a:pPr>
            <a:r>
              <a:rPr sz="1100" spc="45" dirty="0">
                <a:latin typeface="+mn-lt"/>
              </a:rPr>
              <a:t>Hence </a:t>
            </a:r>
            <a:r>
              <a:rPr sz="1100" spc="70" dirty="0">
                <a:latin typeface="+mn-lt"/>
              </a:rPr>
              <a:t>with </a:t>
            </a:r>
            <a:r>
              <a:rPr sz="1100" spc="75" dirty="0">
                <a:latin typeface="+mn-lt"/>
              </a:rPr>
              <a:t>many </a:t>
            </a:r>
            <a:r>
              <a:rPr sz="1100" spc="55" dirty="0">
                <a:latin typeface="+mn-lt"/>
              </a:rPr>
              <a:t>correlated </a:t>
            </a:r>
            <a:r>
              <a:rPr sz="1100" spc="40" dirty="0">
                <a:latin typeface="+mn-lt"/>
              </a:rPr>
              <a:t>original </a:t>
            </a:r>
            <a:r>
              <a:rPr sz="1100" spc="45" dirty="0">
                <a:latin typeface="+mn-lt"/>
              </a:rPr>
              <a:t>variables, </a:t>
            </a:r>
            <a:r>
              <a:rPr sz="1100" spc="15" dirty="0">
                <a:latin typeface="+mn-lt"/>
              </a:rPr>
              <a:t>we </a:t>
            </a:r>
            <a:r>
              <a:rPr sz="1100" spc="45" dirty="0">
                <a:latin typeface="+mn-lt"/>
              </a:rPr>
              <a:t>replace  </a:t>
            </a:r>
            <a:r>
              <a:rPr sz="1100" spc="85" dirty="0">
                <a:latin typeface="+mn-lt"/>
              </a:rPr>
              <a:t>them </a:t>
            </a:r>
            <a:r>
              <a:rPr sz="1100" spc="70" dirty="0">
                <a:latin typeface="+mn-lt"/>
              </a:rPr>
              <a:t>with </a:t>
            </a:r>
            <a:r>
              <a:rPr sz="1100" spc="85" dirty="0">
                <a:latin typeface="+mn-lt"/>
              </a:rPr>
              <a:t>a </a:t>
            </a:r>
            <a:r>
              <a:rPr sz="1100" spc="45" dirty="0">
                <a:latin typeface="+mn-lt"/>
              </a:rPr>
              <a:t>small </a:t>
            </a:r>
            <a:r>
              <a:rPr sz="1100" spc="60" dirty="0">
                <a:latin typeface="+mn-lt"/>
              </a:rPr>
              <a:t>set </a:t>
            </a:r>
            <a:r>
              <a:rPr sz="1100" spc="5" dirty="0">
                <a:latin typeface="+mn-lt"/>
              </a:rPr>
              <a:t>of </a:t>
            </a:r>
            <a:r>
              <a:rPr sz="1100" spc="55" dirty="0">
                <a:latin typeface="+mn-lt"/>
              </a:rPr>
              <a:t>principal </a:t>
            </a:r>
            <a:r>
              <a:rPr sz="1100" spc="60" dirty="0">
                <a:latin typeface="+mn-lt"/>
              </a:rPr>
              <a:t>components </a:t>
            </a:r>
            <a:r>
              <a:rPr sz="1100" spc="110" dirty="0">
                <a:latin typeface="+mn-lt"/>
              </a:rPr>
              <a:t>that </a:t>
            </a:r>
            <a:r>
              <a:rPr sz="1100" spc="75" dirty="0">
                <a:latin typeface="+mn-lt"/>
              </a:rPr>
              <a:t>capture  </a:t>
            </a:r>
            <a:r>
              <a:rPr sz="1100" spc="65" dirty="0">
                <a:latin typeface="+mn-lt"/>
              </a:rPr>
              <a:t>their </a:t>
            </a:r>
            <a:r>
              <a:rPr sz="1100" spc="55" dirty="0">
                <a:latin typeface="+mn-lt"/>
              </a:rPr>
              <a:t>joint</a:t>
            </a:r>
            <a:r>
              <a:rPr sz="1100" spc="80" dirty="0">
                <a:latin typeface="+mn-lt"/>
              </a:rPr>
              <a:t> </a:t>
            </a:r>
            <a:r>
              <a:rPr sz="1100" spc="55" dirty="0">
                <a:latin typeface="+mn-lt"/>
              </a:rPr>
              <a:t>variation.</a:t>
            </a:r>
            <a:endParaRPr sz="1100" dirty="0">
              <a:latin typeface="+mn-l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133" y="211465"/>
            <a:ext cx="13100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Pictures </a:t>
            </a:r>
            <a:r>
              <a:rPr spc="-40" dirty="0">
                <a:latin typeface="+mn-lt"/>
              </a:rPr>
              <a:t>of</a:t>
            </a:r>
            <a:r>
              <a:rPr spc="185" dirty="0">
                <a:latin typeface="+mn-lt"/>
              </a:rPr>
              <a:t> </a:t>
            </a:r>
            <a:r>
              <a:rPr spc="110" dirty="0">
                <a:latin typeface="+mn-lt"/>
              </a:rPr>
              <a:t>PCA</a:t>
            </a:r>
          </a:p>
        </p:txBody>
      </p:sp>
      <p:sp>
        <p:nvSpPr>
          <p:cNvPr id="230" name="object 230"/>
          <p:cNvSpPr txBox="1"/>
          <p:nvPr/>
        </p:nvSpPr>
        <p:spPr>
          <a:xfrm>
            <a:off x="347294" y="2446044"/>
            <a:ext cx="388048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i="1" spc="60" dirty="0">
                <a:cs typeface="Palatino Linotype"/>
              </a:rPr>
              <a:t>The </a:t>
            </a:r>
            <a:r>
              <a:rPr sz="1100" i="1" spc="10" dirty="0">
                <a:cs typeface="Palatino Linotype"/>
              </a:rPr>
              <a:t>population </a:t>
            </a:r>
            <a:r>
              <a:rPr sz="1100" i="1" spc="15" dirty="0">
                <a:cs typeface="Palatino Linotype"/>
              </a:rPr>
              <a:t>size </a:t>
            </a:r>
            <a:r>
              <a:rPr sz="1100" i="1" spc="-25" dirty="0">
                <a:cs typeface="Palatino Linotype"/>
              </a:rPr>
              <a:t>(</a:t>
            </a:r>
            <a:r>
              <a:rPr sz="1100" spc="-25" dirty="0">
                <a:solidFill>
                  <a:srgbClr val="990000"/>
                </a:solidFill>
                <a:cs typeface="Courier New"/>
              </a:rPr>
              <a:t>pop</a:t>
            </a:r>
            <a:r>
              <a:rPr sz="1100" i="1" spc="-25" dirty="0">
                <a:cs typeface="Palatino Linotype"/>
              </a:rPr>
              <a:t>) </a:t>
            </a:r>
            <a:r>
              <a:rPr sz="1100" i="1" spc="25" dirty="0">
                <a:cs typeface="Palatino Linotype"/>
              </a:rPr>
              <a:t>and </a:t>
            </a:r>
            <a:r>
              <a:rPr sz="1100" i="1" spc="35" dirty="0">
                <a:cs typeface="Palatino Linotype"/>
              </a:rPr>
              <a:t>ad </a:t>
            </a:r>
            <a:r>
              <a:rPr sz="1100" i="1" dirty="0">
                <a:cs typeface="Palatino Linotype"/>
              </a:rPr>
              <a:t>spending </a:t>
            </a:r>
            <a:r>
              <a:rPr sz="1100" i="1" spc="-10" dirty="0">
                <a:cs typeface="Palatino Linotype"/>
              </a:rPr>
              <a:t>(</a:t>
            </a:r>
            <a:r>
              <a:rPr sz="1100" spc="-10" dirty="0">
                <a:solidFill>
                  <a:srgbClr val="990000"/>
                </a:solidFill>
                <a:cs typeface="Courier New"/>
              </a:rPr>
              <a:t>ad</a:t>
            </a:r>
            <a:r>
              <a:rPr sz="1100" i="1" spc="-10" dirty="0">
                <a:cs typeface="Palatino Linotype"/>
              </a:rPr>
              <a:t>) </a:t>
            </a:r>
            <a:r>
              <a:rPr sz="1100" i="1" spc="40" dirty="0">
                <a:cs typeface="Palatino Linotype"/>
              </a:rPr>
              <a:t>for </a:t>
            </a:r>
            <a:r>
              <a:rPr sz="1100" spc="25" dirty="0">
                <a:cs typeface="PMingLiU"/>
              </a:rPr>
              <a:t>100  </a:t>
            </a:r>
            <a:r>
              <a:rPr sz="1100" i="1" spc="20" dirty="0">
                <a:cs typeface="Palatino Linotype"/>
              </a:rPr>
              <a:t>different </a:t>
            </a:r>
            <a:r>
              <a:rPr sz="1100" i="1" spc="30" dirty="0">
                <a:cs typeface="Palatino Linotype"/>
              </a:rPr>
              <a:t>cities </a:t>
            </a:r>
            <a:r>
              <a:rPr sz="1100" i="1" spc="35" dirty="0">
                <a:cs typeface="Palatino Linotype"/>
              </a:rPr>
              <a:t>are </a:t>
            </a:r>
            <a:r>
              <a:rPr sz="1100" i="1" spc="5" dirty="0">
                <a:cs typeface="Palatino Linotype"/>
              </a:rPr>
              <a:t>shown </a:t>
            </a:r>
            <a:r>
              <a:rPr sz="1100" i="1" spc="40" dirty="0">
                <a:cs typeface="Palatino Linotype"/>
              </a:rPr>
              <a:t>as </a:t>
            </a:r>
            <a:r>
              <a:rPr sz="1100" i="1" spc="10" dirty="0">
                <a:cs typeface="Palatino Linotype"/>
              </a:rPr>
              <a:t>purple </a:t>
            </a:r>
            <a:r>
              <a:rPr sz="1100" i="1" spc="25" dirty="0">
                <a:cs typeface="Palatino Linotype"/>
              </a:rPr>
              <a:t>circles. </a:t>
            </a:r>
            <a:r>
              <a:rPr sz="1100" i="1" spc="60" dirty="0">
                <a:cs typeface="Palatino Linotype"/>
              </a:rPr>
              <a:t>The </a:t>
            </a:r>
            <a:r>
              <a:rPr sz="1100" i="1" dirty="0">
                <a:cs typeface="Palatino Linotype"/>
              </a:rPr>
              <a:t>green </a:t>
            </a:r>
            <a:r>
              <a:rPr sz="1100" i="1" spc="15" dirty="0">
                <a:cs typeface="Palatino Linotype"/>
              </a:rPr>
              <a:t>solid line  </a:t>
            </a:r>
            <a:r>
              <a:rPr sz="1100" i="1" spc="20" dirty="0">
                <a:cs typeface="Palatino Linotype"/>
              </a:rPr>
              <a:t>indicates </a:t>
            </a:r>
            <a:r>
              <a:rPr sz="1100" i="1" spc="25" dirty="0">
                <a:cs typeface="Palatino Linotype"/>
              </a:rPr>
              <a:t>the </a:t>
            </a:r>
            <a:r>
              <a:rPr sz="1100" i="1" spc="5" dirty="0">
                <a:cs typeface="Palatino Linotype"/>
              </a:rPr>
              <a:t>first </a:t>
            </a:r>
            <a:r>
              <a:rPr sz="1100" i="1" spc="15" dirty="0">
                <a:cs typeface="Palatino Linotype"/>
              </a:rPr>
              <a:t>principal </a:t>
            </a:r>
            <a:r>
              <a:rPr sz="1100" i="1" spc="20" dirty="0">
                <a:cs typeface="Palatino Linotype"/>
              </a:rPr>
              <a:t>component, </a:t>
            </a:r>
            <a:r>
              <a:rPr sz="1100" i="1" spc="25" dirty="0">
                <a:cs typeface="Palatino Linotype"/>
              </a:rPr>
              <a:t>and the </a:t>
            </a:r>
            <a:r>
              <a:rPr sz="1100" i="1" dirty="0">
                <a:cs typeface="Palatino Linotype"/>
              </a:rPr>
              <a:t>blue </a:t>
            </a:r>
            <a:r>
              <a:rPr sz="1100" i="1" spc="20" dirty="0">
                <a:cs typeface="Palatino Linotype"/>
              </a:rPr>
              <a:t>dashed </a:t>
            </a:r>
            <a:r>
              <a:rPr sz="1100" i="1" spc="15" dirty="0">
                <a:cs typeface="Palatino Linotype"/>
              </a:rPr>
              <a:t>line  </a:t>
            </a:r>
            <a:r>
              <a:rPr sz="1100" i="1" spc="20" dirty="0">
                <a:cs typeface="Palatino Linotype"/>
              </a:rPr>
              <a:t>indicates </a:t>
            </a:r>
            <a:r>
              <a:rPr sz="1100" i="1" spc="25" dirty="0">
                <a:cs typeface="Palatino Linotype"/>
              </a:rPr>
              <a:t>the </a:t>
            </a:r>
            <a:r>
              <a:rPr sz="1100" i="1" spc="15" dirty="0">
                <a:cs typeface="Palatino Linotype"/>
              </a:rPr>
              <a:t>second principal</a:t>
            </a:r>
            <a:r>
              <a:rPr sz="1100" i="1" spc="105" dirty="0">
                <a:cs typeface="Palatino Linotype"/>
              </a:rPr>
              <a:t> </a:t>
            </a:r>
            <a:r>
              <a:rPr sz="1100" i="1" spc="20" dirty="0">
                <a:cs typeface="Palatino Linotype"/>
              </a:rPr>
              <a:t>component.</a:t>
            </a:r>
            <a:endParaRPr sz="1100">
              <a:cs typeface="Palatino Linotype"/>
            </a:endParaRPr>
          </a:p>
        </p:txBody>
      </p:sp>
      <p:sp>
        <p:nvSpPr>
          <p:cNvPr id="231" name="object 2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3AE143F6-335C-4038-8B7D-13CAC965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508839"/>
            <a:ext cx="3045952" cy="1879612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993" y="211465"/>
            <a:ext cx="21710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Pictures </a:t>
            </a:r>
            <a:r>
              <a:rPr spc="-40" dirty="0">
                <a:latin typeface="+mn-lt"/>
              </a:rPr>
              <a:t>of </a:t>
            </a:r>
            <a:r>
              <a:rPr spc="70" dirty="0">
                <a:latin typeface="+mn-lt"/>
              </a:rPr>
              <a:t>PCA</a:t>
            </a:r>
            <a:endParaRPr spc="-35" dirty="0">
              <a:latin typeface="+mn-l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55</a:t>
            </a:fld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57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294" y="2183484"/>
            <a:ext cx="3854450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i="1" spc="15" dirty="0">
                <a:cs typeface="Palatino Linotype"/>
              </a:rPr>
              <a:t>A </a:t>
            </a:r>
            <a:r>
              <a:rPr sz="1100" i="1" spc="10" dirty="0">
                <a:cs typeface="Palatino Linotype"/>
              </a:rPr>
              <a:t>subset </a:t>
            </a:r>
            <a:r>
              <a:rPr sz="1100" i="1" spc="45" dirty="0">
                <a:cs typeface="Palatino Linotype"/>
              </a:rPr>
              <a:t>of </a:t>
            </a:r>
            <a:r>
              <a:rPr sz="1100" i="1" spc="25" dirty="0">
                <a:cs typeface="Palatino Linotype"/>
              </a:rPr>
              <a:t>the </a:t>
            </a:r>
            <a:r>
              <a:rPr sz="1100" i="1" spc="10" dirty="0">
                <a:cs typeface="Palatino Linotype"/>
              </a:rPr>
              <a:t>advertising </a:t>
            </a:r>
            <a:r>
              <a:rPr sz="1100" i="1" spc="40" dirty="0">
                <a:cs typeface="Palatino Linotype"/>
              </a:rPr>
              <a:t>data. </a:t>
            </a:r>
            <a:r>
              <a:rPr sz="1100" spc="40" dirty="0">
                <a:solidFill>
                  <a:srgbClr val="009900"/>
                </a:solidFill>
                <a:cs typeface="PMingLiU"/>
              </a:rPr>
              <a:t>Left: </a:t>
            </a:r>
            <a:r>
              <a:rPr sz="1100" i="1" spc="60" dirty="0">
                <a:cs typeface="Palatino Linotype"/>
              </a:rPr>
              <a:t>The </a:t>
            </a:r>
            <a:r>
              <a:rPr sz="1100" i="1" spc="5" dirty="0">
                <a:cs typeface="Palatino Linotype"/>
              </a:rPr>
              <a:t>first </a:t>
            </a:r>
            <a:r>
              <a:rPr sz="1100" i="1" spc="15" dirty="0">
                <a:cs typeface="Palatino Linotype"/>
              </a:rPr>
              <a:t>principal  </a:t>
            </a:r>
            <a:r>
              <a:rPr sz="1100" i="1" spc="20" dirty="0">
                <a:cs typeface="Palatino Linotype"/>
              </a:rPr>
              <a:t>component, </a:t>
            </a:r>
            <a:r>
              <a:rPr sz="1100" i="1" spc="35" dirty="0">
                <a:cs typeface="Palatino Linotype"/>
              </a:rPr>
              <a:t>chosen </a:t>
            </a:r>
            <a:r>
              <a:rPr sz="1100" i="1" spc="30" dirty="0">
                <a:cs typeface="Palatino Linotype"/>
              </a:rPr>
              <a:t>to </a:t>
            </a:r>
            <a:r>
              <a:rPr sz="1100" i="1" spc="20" dirty="0">
                <a:cs typeface="Palatino Linotype"/>
              </a:rPr>
              <a:t>minimize </a:t>
            </a:r>
            <a:r>
              <a:rPr sz="1100" i="1" spc="25" dirty="0">
                <a:cs typeface="Palatino Linotype"/>
              </a:rPr>
              <a:t>the </a:t>
            </a:r>
            <a:r>
              <a:rPr sz="1100" i="1" spc="5" dirty="0">
                <a:cs typeface="Palatino Linotype"/>
              </a:rPr>
              <a:t>sum </a:t>
            </a:r>
            <a:r>
              <a:rPr sz="1100" i="1" spc="45" dirty="0">
                <a:cs typeface="Palatino Linotype"/>
              </a:rPr>
              <a:t>of </a:t>
            </a:r>
            <a:r>
              <a:rPr sz="1100" i="1" spc="25" dirty="0">
                <a:cs typeface="Palatino Linotype"/>
              </a:rPr>
              <a:t>the </a:t>
            </a:r>
            <a:r>
              <a:rPr sz="1100" i="1" spc="5" dirty="0">
                <a:cs typeface="Palatino Linotype"/>
              </a:rPr>
              <a:t>squared  </a:t>
            </a:r>
            <a:r>
              <a:rPr sz="1100" i="1" spc="15" dirty="0">
                <a:cs typeface="Palatino Linotype"/>
              </a:rPr>
              <a:t>perpendicular </a:t>
            </a:r>
            <a:r>
              <a:rPr sz="1100" i="1" spc="20" dirty="0">
                <a:cs typeface="Palatino Linotype"/>
              </a:rPr>
              <a:t>distances </a:t>
            </a:r>
            <a:r>
              <a:rPr sz="1100" i="1" spc="30" dirty="0">
                <a:cs typeface="Palatino Linotype"/>
              </a:rPr>
              <a:t>to </a:t>
            </a:r>
            <a:r>
              <a:rPr sz="1100" i="1" spc="35" dirty="0">
                <a:cs typeface="Palatino Linotype"/>
              </a:rPr>
              <a:t>each </a:t>
            </a:r>
            <a:r>
              <a:rPr sz="1100" i="1" spc="15" dirty="0">
                <a:cs typeface="Palatino Linotype"/>
              </a:rPr>
              <a:t>point, </a:t>
            </a:r>
            <a:r>
              <a:rPr sz="1100" i="1" spc="20" dirty="0">
                <a:cs typeface="Palatino Linotype"/>
              </a:rPr>
              <a:t>is </a:t>
            </a:r>
            <a:r>
              <a:rPr sz="1100" i="1" spc="5" dirty="0">
                <a:cs typeface="Palatino Linotype"/>
              </a:rPr>
              <a:t>shown </a:t>
            </a:r>
            <a:r>
              <a:rPr sz="1100" i="1" spc="10" dirty="0">
                <a:cs typeface="Palatino Linotype"/>
              </a:rPr>
              <a:t>in green. </a:t>
            </a:r>
            <a:r>
              <a:rPr sz="1100" i="1" spc="55" dirty="0">
                <a:cs typeface="Palatino Linotype"/>
              </a:rPr>
              <a:t>These  </a:t>
            </a:r>
            <a:r>
              <a:rPr sz="1100" i="1" spc="20" dirty="0">
                <a:cs typeface="Palatino Linotype"/>
              </a:rPr>
              <a:t>distances </a:t>
            </a:r>
            <a:r>
              <a:rPr sz="1100" i="1" spc="35" dirty="0">
                <a:cs typeface="Palatino Linotype"/>
              </a:rPr>
              <a:t>are </a:t>
            </a:r>
            <a:r>
              <a:rPr sz="1100" i="1" spc="15" dirty="0">
                <a:cs typeface="Palatino Linotype"/>
              </a:rPr>
              <a:t>represented </a:t>
            </a:r>
            <a:r>
              <a:rPr sz="1100" i="1" spc="-10" dirty="0">
                <a:cs typeface="Palatino Linotype"/>
              </a:rPr>
              <a:t>using </a:t>
            </a:r>
            <a:r>
              <a:rPr sz="1100" i="1" spc="25" dirty="0">
                <a:cs typeface="Palatino Linotype"/>
              </a:rPr>
              <a:t>the </a:t>
            </a:r>
            <a:r>
              <a:rPr sz="1100" i="1" spc="20" dirty="0">
                <a:cs typeface="Palatino Linotype"/>
              </a:rPr>
              <a:t>black dashed </a:t>
            </a:r>
            <a:r>
              <a:rPr sz="1100" i="1" spc="15" dirty="0">
                <a:cs typeface="Palatino Linotype"/>
              </a:rPr>
              <a:t>line segments.  </a:t>
            </a:r>
            <a:r>
              <a:rPr sz="1100" spc="60" dirty="0">
                <a:solidFill>
                  <a:srgbClr val="009900"/>
                </a:solidFill>
                <a:cs typeface="PMingLiU"/>
              </a:rPr>
              <a:t>Right: </a:t>
            </a:r>
            <a:r>
              <a:rPr sz="1100" i="1" spc="60" dirty="0">
                <a:cs typeface="Palatino Linotype"/>
              </a:rPr>
              <a:t>The </a:t>
            </a:r>
            <a:r>
              <a:rPr sz="1100" i="1" spc="15" dirty="0">
                <a:cs typeface="Palatino Linotype"/>
              </a:rPr>
              <a:t>left-hand </a:t>
            </a:r>
            <a:r>
              <a:rPr sz="1100" i="1" spc="10" dirty="0">
                <a:cs typeface="Palatino Linotype"/>
              </a:rPr>
              <a:t>panel </a:t>
            </a:r>
            <a:r>
              <a:rPr sz="1100" i="1" spc="30" dirty="0">
                <a:cs typeface="Palatino Linotype"/>
              </a:rPr>
              <a:t>has </a:t>
            </a:r>
            <a:r>
              <a:rPr sz="1100" i="1" spc="5" dirty="0">
                <a:cs typeface="Palatino Linotype"/>
              </a:rPr>
              <a:t>been </a:t>
            </a:r>
            <a:r>
              <a:rPr sz="1100" i="1" spc="15" dirty="0">
                <a:cs typeface="Palatino Linotype"/>
              </a:rPr>
              <a:t>rotated </a:t>
            </a:r>
            <a:r>
              <a:rPr sz="1100" i="1" spc="40" dirty="0">
                <a:cs typeface="Palatino Linotype"/>
              </a:rPr>
              <a:t>so </a:t>
            </a:r>
            <a:r>
              <a:rPr sz="1100" i="1" spc="15" dirty="0">
                <a:cs typeface="Palatino Linotype"/>
              </a:rPr>
              <a:t>that </a:t>
            </a:r>
            <a:r>
              <a:rPr sz="1100" i="1" spc="25" dirty="0">
                <a:cs typeface="Palatino Linotype"/>
              </a:rPr>
              <a:t>the </a:t>
            </a:r>
            <a:r>
              <a:rPr sz="1100" i="1" spc="5" dirty="0">
                <a:cs typeface="Palatino Linotype"/>
              </a:rPr>
              <a:t>first  </a:t>
            </a:r>
            <a:r>
              <a:rPr sz="1100" i="1" spc="15" dirty="0">
                <a:cs typeface="Palatino Linotype"/>
              </a:rPr>
              <a:t>principal </a:t>
            </a:r>
            <a:r>
              <a:rPr sz="1100" i="1" spc="20" dirty="0">
                <a:cs typeface="Palatino Linotype"/>
              </a:rPr>
              <a:t>component lies </a:t>
            </a:r>
            <a:r>
              <a:rPr sz="1100" i="1" spc="35" dirty="0">
                <a:cs typeface="Palatino Linotype"/>
              </a:rPr>
              <a:t>on </a:t>
            </a:r>
            <a:r>
              <a:rPr sz="1100" i="1" spc="25" dirty="0">
                <a:cs typeface="Palatino Linotype"/>
              </a:rPr>
              <a:t>the</a:t>
            </a:r>
            <a:r>
              <a:rPr sz="1100" i="1" spc="170" dirty="0">
                <a:cs typeface="Palatino Linotype"/>
              </a:rPr>
              <a:t> </a:t>
            </a:r>
            <a:r>
              <a:rPr sz="1100" i="1" spc="15" dirty="0">
                <a:cs typeface="Palatino Linotype"/>
              </a:rPr>
              <a:t>x-axis.</a:t>
            </a:r>
            <a:endParaRPr sz="1100">
              <a:cs typeface="Palatino Linotype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AFB6560-E74B-4FB9-9245-19F24A5D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566931"/>
            <a:ext cx="3905250" cy="1493842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993" y="211465"/>
            <a:ext cx="21710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Pictures </a:t>
            </a:r>
            <a:r>
              <a:rPr spc="-40" dirty="0">
                <a:latin typeface="+mn-lt"/>
              </a:rPr>
              <a:t>of </a:t>
            </a:r>
            <a:r>
              <a:rPr spc="70" dirty="0">
                <a:latin typeface="+mn-lt"/>
              </a:rPr>
              <a:t>PCA</a:t>
            </a:r>
            <a:endParaRPr spc="-35" dirty="0">
              <a:latin typeface="+mn-lt"/>
            </a:endParaRPr>
          </a:p>
        </p:txBody>
      </p:sp>
      <p:sp>
        <p:nvSpPr>
          <p:cNvPr id="451" name="object 451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56</a:t>
            </a:fld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57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0" name="object 450"/>
          <p:cNvSpPr txBox="1"/>
          <p:nvPr/>
        </p:nvSpPr>
        <p:spPr>
          <a:xfrm>
            <a:off x="321894" y="2523488"/>
            <a:ext cx="390271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cs typeface="Palatino Linotype"/>
              </a:rPr>
              <a:t>Plots </a:t>
            </a:r>
            <a:r>
              <a:rPr sz="1100" i="1" spc="45" dirty="0">
                <a:cs typeface="Palatino Linotype"/>
              </a:rPr>
              <a:t>of </a:t>
            </a:r>
            <a:r>
              <a:rPr sz="1100" i="1" spc="25" dirty="0">
                <a:cs typeface="Palatino Linotype"/>
              </a:rPr>
              <a:t>the </a:t>
            </a:r>
            <a:r>
              <a:rPr sz="1100" i="1" spc="5" dirty="0">
                <a:cs typeface="Palatino Linotype"/>
              </a:rPr>
              <a:t>first </a:t>
            </a:r>
            <a:r>
              <a:rPr sz="1100" i="1" spc="15" dirty="0">
                <a:cs typeface="Palatino Linotype"/>
              </a:rPr>
              <a:t>principal </a:t>
            </a:r>
            <a:r>
              <a:rPr sz="1100" i="1" spc="20" dirty="0">
                <a:cs typeface="Palatino Linotype"/>
              </a:rPr>
              <a:t>component scores </a:t>
            </a:r>
            <a:r>
              <a:rPr sz="1100" i="1" spc="75" dirty="0">
                <a:cs typeface="Times New Roman"/>
              </a:rPr>
              <a:t>z</a:t>
            </a:r>
            <a:r>
              <a:rPr sz="1200" i="1" spc="112" baseline="-10416" dirty="0">
                <a:cs typeface="Arial"/>
              </a:rPr>
              <a:t>i</a:t>
            </a:r>
            <a:r>
              <a:rPr sz="1200" spc="112" baseline="-10416" dirty="0">
                <a:cs typeface="PMingLiU"/>
              </a:rPr>
              <a:t>1 </a:t>
            </a:r>
            <a:r>
              <a:rPr sz="1100" i="1" spc="10" dirty="0">
                <a:cs typeface="Palatino Linotype"/>
              </a:rPr>
              <a:t>versus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pop</a:t>
            </a:r>
            <a:r>
              <a:rPr sz="1100" spc="-190" dirty="0">
                <a:solidFill>
                  <a:srgbClr val="990000"/>
                </a:solidFill>
                <a:cs typeface="Courier New"/>
              </a:rPr>
              <a:t> </a:t>
            </a:r>
            <a:r>
              <a:rPr sz="1100" i="1" spc="25" dirty="0">
                <a:cs typeface="Palatino Linotype"/>
              </a:rPr>
              <a:t>and</a:t>
            </a:r>
            <a:endParaRPr sz="1100"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solidFill>
                  <a:srgbClr val="990000"/>
                </a:solidFill>
                <a:cs typeface="Courier New"/>
              </a:rPr>
              <a:t>ad</a:t>
            </a:r>
            <a:r>
              <a:rPr sz="1100" i="1" spc="-40" dirty="0">
                <a:cs typeface="Palatino Linotype"/>
              </a:rPr>
              <a:t>. </a:t>
            </a:r>
            <a:r>
              <a:rPr sz="1100" i="1" spc="60" dirty="0">
                <a:cs typeface="Palatino Linotype"/>
              </a:rPr>
              <a:t>The </a:t>
            </a:r>
            <a:r>
              <a:rPr sz="1100" i="1" spc="15" dirty="0">
                <a:cs typeface="Palatino Linotype"/>
              </a:rPr>
              <a:t>relationships </a:t>
            </a:r>
            <a:r>
              <a:rPr sz="1100" i="1" spc="35" dirty="0">
                <a:cs typeface="Palatino Linotype"/>
              </a:rPr>
              <a:t>are</a:t>
            </a:r>
            <a:r>
              <a:rPr sz="1100" i="1" spc="5" dirty="0">
                <a:cs typeface="Palatino Linotype"/>
              </a:rPr>
              <a:t> </a:t>
            </a:r>
            <a:r>
              <a:rPr sz="1100" i="1" spc="10" dirty="0">
                <a:cs typeface="Palatino Linotype"/>
              </a:rPr>
              <a:t>strong.</a:t>
            </a:r>
            <a:endParaRPr sz="1100">
              <a:cs typeface="Palatino Linotype"/>
            </a:endParaRPr>
          </a:p>
        </p:txBody>
      </p:sp>
      <p:pic>
        <p:nvPicPr>
          <p:cNvPr id="453" name="Picture 452">
            <a:extLst>
              <a:ext uri="{FF2B5EF4-FFF2-40B4-BE49-F238E27FC236}">
                <a16:creationId xmlns:a16="http://schemas.microsoft.com/office/drawing/2014/main" id="{1188D9AC-7327-41AA-9AAE-682EDE5D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0" y="739775"/>
            <a:ext cx="4106800" cy="160279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993" y="211465"/>
            <a:ext cx="21710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Pictures </a:t>
            </a:r>
            <a:r>
              <a:rPr spc="-40" dirty="0">
                <a:latin typeface="+mn-lt"/>
              </a:rPr>
              <a:t>of </a:t>
            </a:r>
            <a:r>
              <a:rPr spc="70" dirty="0">
                <a:latin typeface="+mn-lt"/>
              </a:rPr>
              <a:t>PCA</a:t>
            </a:r>
            <a:endParaRPr spc="-35" dirty="0">
              <a:latin typeface="+mn-lt"/>
            </a:endParaRPr>
          </a:p>
        </p:txBody>
      </p:sp>
      <p:sp>
        <p:nvSpPr>
          <p:cNvPr id="445" name="object 4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444" name="object 444"/>
          <p:cNvSpPr txBox="1"/>
          <p:nvPr/>
        </p:nvSpPr>
        <p:spPr>
          <a:xfrm>
            <a:off x="321894" y="2523488"/>
            <a:ext cx="378396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cs typeface="Palatino Linotype"/>
              </a:rPr>
              <a:t>Plots </a:t>
            </a:r>
            <a:r>
              <a:rPr sz="1100" i="1" spc="45" dirty="0">
                <a:cs typeface="Palatino Linotype"/>
              </a:rPr>
              <a:t>of </a:t>
            </a:r>
            <a:r>
              <a:rPr sz="1100" i="1" spc="25" dirty="0">
                <a:cs typeface="Palatino Linotype"/>
              </a:rPr>
              <a:t>the </a:t>
            </a:r>
            <a:r>
              <a:rPr sz="1100" i="1" spc="15" dirty="0">
                <a:cs typeface="Palatino Linotype"/>
              </a:rPr>
              <a:t>second principal </a:t>
            </a:r>
            <a:r>
              <a:rPr sz="1100" i="1" spc="20" dirty="0">
                <a:cs typeface="Palatino Linotype"/>
              </a:rPr>
              <a:t>component scores</a:t>
            </a:r>
            <a:r>
              <a:rPr sz="1100" i="1" spc="60" dirty="0">
                <a:cs typeface="Palatino Linotype"/>
              </a:rPr>
              <a:t> </a:t>
            </a:r>
            <a:r>
              <a:rPr sz="1100" i="1" spc="75" dirty="0">
                <a:cs typeface="Times New Roman"/>
              </a:rPr>
              <a:t>z</a:t>
            </a:r>
            <a:r>
              <a:rPr sz="1200" i="1" spc="112" baseline="-10416" dirty="0">
                <a:cs typeface="Arial"/>
              </a:rPr>
              <a:t>i</a:t>
            </a:r>
            <a:r>
              <a:rPr sz="1200" spc="112" baseline="-10416" dirty="0">
                <a:cs typeface="PMingLiU"/>
              </a:rPr>
              <a:t>2 </a:t>
            </a:r>
            <a:r>
              <a:rPr sz="1100" i="1" spc="10" dirty="0">
                <a:cs typeface="Palatino Linotype"/>
              </a:rPr>
              <a:t>versus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pop</a:t>
            </a:r>
            <a:endParaRPr sz="1100"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25" dirty="0">
                <a:cs typeface="Palatino Linotype"/>
              </a:rPr>
              <a:t>and </a:t>
            </a:r>
            <a:r>
              <a:rPr sz="1100" spc="-40" dirty="0">
                <a:solidFill>
                  <a:srgbClr val="990000"/>
                </a:solidFill>
                <a:cs typeface="Courier New"/>
              </a:rPr>
              <a:t>ad</a:t>
            </a:r>
            <a:r>
              <a:rPr sz="1100" i="1" spc="-40" dirty="0">
                <a:cs typeface="Palatino Linotype"/>
              </a:rPr>
              <a:t>. </a:t>
            </a:r>
            <a:r>
              <a:rPr sz="1100" i="1" spc="60" dirty="0">
                <a:cs typeface="Palatino Linotype"/>
              </a:rPr>
              <a:t>The </a:t>
            </a:r>
            <a:r>
              <a:rPr sz="1100" i="1" spc="15" dirty="0">
                <a:cs typeface="Palatino Linotype"/>
              </a:rPr>
              <a:t>relationships </a:t>
            </a:r>
            <a:r>
              <a:rPr sz="1100" i="1" spc="35" dirty="0">
                <a:cs typeface="Palatino Linotype"/>
              </a:rPr>
              <a:t>are</a:t>
            </a:r>
            <a:r>
              <a:rPr sz="1100" i="1" spc="95" dirty="0">
                <a:cs typeface="Palatino Linotype"/>
              </a:rPr>
              <a:t> </a:t>
            </a:r>
            <a:r>
              <a:rPr sz="1100" i="1" spc="15" dirty="0">
                <a:cs typeface="Palatino Linotype"/>
              </a:rPr>
              <a:t>weak.</a:t>
            </a:r>
            <a:endParaRPr sz="1100">
              <a:cs typeface="Palatino Linotype"/>
            </a:endParaRPr>
          </a:p>
        </p:txBody>
      </p:sp>
      <p:pic>
        <p:nvPicPr>
          <p:cNvPr id="447" name="Picture 446">
            <a:extLst>
              <a:ext uri="{FF2B5EF4-FFF2-40B4-BE49-F238E27FC236}">
                <a16:creationId xmlns:a16="http://schemas.microsoft.com/office/drawing/2014/main" id="{506ABEBA-3205-493F-83ED-74BEF0DF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39775"/>
            <a:ext cx="3981450" cy="157019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956" y="211465"/>
            <a:ext cx="38322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Application </a:t>
            </a:r>
            <a:r>
              <a:rPr dirty="0">
                <a:latin typeface="+mn-lt"/>
              </a:rPr>
              <a:t>to </a:t>
            </a:r>
            <a:r>
              <a:rPr spc="-10" dirty="0">
                <a:latin typeface="+mn-lt"/>
              </a:rPr>
              <a:t>Principal </a:t>
            </a:r>
            <a:r>
              <a:rPr spc="-25" dirty="0">
                <a:latin typeface="+mn-lt"/>
              </a:rPr>
              <a:t>Components</a:t>
            </a:r>
            <a:r>
              <a:rPr spc="225" dirty="0">
                <a:latin typeface="+mn-lt"/>
              </a:rPr>
              <a:t> </a:t>
            </a:r>
            <a:r>
              <a:rPr spc="-35" dirty="0">
                <a:latin typeface="+mn-lt"/>
              </a:rPr>
              <a:t>Regression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347294" y="2385833"/>
            <a:ext cx="381254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i="1" spc="55" dirty="0">
                <a:cs typeface="Palatino Linotype"/>
              </a:rPr>
              <a:t>PCR </a:t>
            </a:r>
            <a:r>
              <a:rPr sz="1100" i="1" spc="5" dirty="0">
                <a:cs typeface="Palatino Linotype"/>
              </a:rPr>
              <a:t>was </a:t>
            </a:r>
            <a:r>
              <a:rPr sz="1100" i="1" spc="15" dirty="0">
                <a:cs typeface="Palatino Linotype"/>
              </a:rPr>
              <a:t>applied </a:t>
            </a:r>
            <a:r>
              <a:rPr sz="1100" i="1" spc="30" dirty="0">
                <a:cs typeface="Palatino Linotype"/>
              </a:rPr>
              <a:t>to </a:t>
            </a:r>
            <a:r>
              <a:rPr sz="1100" i="1" spc="-5" dirty="0">
                <a:cs typeface="Palatino Linotype"/>
              </a:rPr>
              <a:t>two </a:t>
            </a:r>
            <a:r>
              <a:rPr sz="1100" i="1" spc="10" dirty="0">
                <a:cs typeface="Palatino Linotype"/>
              </a:rPr>
              <a:t>simulated </a:t>
            </a:r>
            <a:r>
              <a:rPr sz="1100" i="1" spc="35" dirty="0">
                <a:cs typeface="Palatino Linotype"/>
              </a:rPr>
              <a:t>data </a:t>
            </a:r>
            <a:r>
              <a:rPr sz="1100" i="1" spc="30" dirty="0">
                <a:cs typeface="Palatino Linotype"/>
              </a:rPr>
              <a:t>sets. </a:t>
            </a:r>
            <a:r>
              <a:rPr sz="1100" i="1" spc="60" dirty="0">
                <a:cs typeface="Palatino Linotype"/>
              </a:rPr>
              <a:t>The </a:t>
            </a:r>
            <a:r>
              <a:rPr sz="1100" i="1" spc="25" dirty="0">
                <a:cs typeface="Palatino Linotype"/>
              </a:rPr>
              <a:t>black, </a:t>
            </a:r>
            <a:r>
              <a:rPr sz="1100" i="1" spc="10" dirty="0">
                <a:cs typeface="Palatino Linotype"/>
              </a:rPr>
              <a:t>green,  </a:t>
            </a:r>
            <a:r>
              <a:rPr sz="1100" i="1" spc="25" dirty="0">
                <a:cs typeface="Palatino Linotype"/>
              </a:rPr>
              <a:t>and </a:t>
            </a:r>
            <a:r>
              <a:rPr sz="1100" i="1" spc="10" dirty="0">
                <a:cs typeface="Palatino Linotype"/>
              </a:rPr>
              <a:t>purple </a:t>
            </a:r>
            <a:r>
              <a:rPr sz="1100" i="1" spc="15" dirty="0">
                <a:cs typeface="Palatino Linotype"/>
              </a:rPr>
              <a:t>lines correspond </a:t>
            </a:r>
            <a:r>
              <a:rPr sz="1100" i="1" spc="30" dirty="0">
                <a:cs typeface="Palatino Linotype"/>
              </a:rPr>
              <a:t>to </a:t>
            </a:r>
            <a:r>
              <a:rPr sz="1100" i="1" spc="5" dirty="0">
                <a:cs typeface="Palatino Linotype"/>
              </a:rPr>
              <a:t>squared </a:t>
            </a:r>
            <a:r>
              <a:rPr sz="1100" i="1" spc="30" dirty="0">
                <a:cs typeface="Palatino Linotype"/>
              </a:rPr>
              <a:t>bias, variance, </a:t>
            </a:r>
            <a:r>
              <a:rPr sz="1100" i="1" spc="25" dirty="0">
                <a:cs typeface="Palatino Linotype"/>
              </a:rPr>
              <a:t>and </a:t>
            </a:r>
            <a:r>
              <a:rPr sz="1100" i="1" spc="20" dirty="0">
                <a:cs typeface="Palatino Linotype"/>
              </a:rPr>
              <a:t>test  </a:t>
            </a:r>
            <a:r>
              <a:rPr sz="1100" i="1" spc="30" dirty="0">
                <a:cs typeface="Palatino Linotype"/>
              </a:rPr>
              <a:t>mean </a:t>
            </a:r>
            <a:r>
              <a:rPr sz="1100" i="1" spc="5" dirty="0">
                <a:cs typeface="Palatino Linotype"/>
              </a:rPr>
              <a:t>squared </a:t>
            </a:r>
            <a:r>
              <a:rPr sz="1100" i="1" spc="35" dirty="0">
                <a:cs typeface="Palatino Linotype"/>
              </a:rPr>
              <a:t>error, </a:t>
            </a:r>
            <a:r>
              <a:rPr sz="1100" i="1" spc="10" dirty="0">
                <a:cs typeface="Palatino Linotype"/>
              </a:rPr>
              <a:t>respectively. </a:t>
            </a:r>
            <a:r>
              <a:rPr sz="1100" spc="40" dirty="0">
                <a:solidFill>
                  <a:srgbClr val="009900"/>
                </a:solidFill>
                <a:cs typeface="PMingLiU"/>
              </a:rPr>
              <a:t>Left: </a:t>
            </a:r>
            <a:r>
              <a:rPr sz="1100" i="1" spc="10" dirty="0">
                <a:cs typeface="Palatino Linotype"/>
              </a:rPr>
              <a:t>Simulated </a:t>
            </a:r>
            <a:r>
              <a:rPr sz="1100" i="1" spc="35" dirty="0">
                <a:cs typeface="Palatino Linotype"/>
              </a:rPr>
              <a:t>data </a:t>
            </a:r>
            <a:r>
              <a:rPr sz="1100" i="1" spc="25" dirty="0">
                <a:cs typeface="Palatino Linotype"/>
              </a:rPr>
              <a:t>from  </a:t>
            </a:r>
            <a:r>
              <a:rPr sz="1100" i="1" spc="15" dirty="0">
                <a:cs typeface="Palatino Linotype"/>
              </a:rPr>
              <a:t>slide </a:t>
            </a:r>
            <a:r>
              <a:rPr sz="1100" i="1" spc="20" dirty="0">
                <a:cs typeface="Palatino Linotype"/>
                <a:hlinkClick r:id="rId2" action="ppaction://hlinksldjump"/>
              </a:rPr>
              <a:t>32.</a:t>
            </a:r>
            <a:r>
              <a:rPr sz="1100" i="1" spc="20" dirty="0">
                <a:cs typeface="Palatino Linotype"/>
              </a:rPr>
              <a:t> </a:t>
            </a:r>
            <a:r>
              <a:rPr sz="1100" spc="60" dirty="0">
                <a:solidFill>
                  <a:srgbClr val="009900"/>
                </a:solidFill>
                <a:cs typeface="PMingLiU"/>
              </a:rPr>
              <a:t>Right: </a:t>
            </a:r>
            <a:r>
              <a:rPr sz="1100" i="1" spc="10" dirty="0">
                <a:cs typeface="Palatino Linotype"/>
              </a:rPr>
              <a:t>Simulated </a:t>
            </a:r>
            <a:r>
              <a:rPr sz="1100" i="1" spc="35" dirty="0">
                <a:cs typeface="Palatino Linotype"/>
              </a:rPr>
              <a:t>data </a:t>
            </a:r>
            <a:r>
              <a:rPr sz="1100" i="1" spc="25" dirty="0">
                <a:cs typeface="Palatino Linotype"/>
              </a:rPr>
              <a:t>from </a:t>
            </a:r>
            <a:r>
              <a:rPr sz="1100" i="1" spc="15" dirty="0">
                <a:cs typeface="Palatino Linotype"/>
              </a:rPr>
              <a:t>slide</a:t>
            </a:r>
            <a:r>
              <a:rPr sz="1100" i="1" spc="195" dirty="0">
                <a:cs typeface="Palatino Linotype"/>
              </a:rPr>
              <a:t> </a:t>
            </a:r>
            <a:r>
              <a:rPr sz="1100" i="1" spc="20" dirty="0">
                <a:cs typeface="Palatino Linotype"/>
                <a:hlinkClick r:id="rId3" action="ppaction://hlinksldjump"/>
              </a:rPr>
              <a:t>39.</a:t>
            </a:r>
            <a:endParaRPr sz="1100">
              <a:cs typeface="Palatino Linotype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2499F8C-E294-4259-89D0-34BEFAE51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43" y="617611"/>
            <a:ext cx="3981450" cy="16065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340" y="211465"/>
            <a:ext cx="29508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Choosing </a:t>
            </a:r>
            <a:r>
              <a:rPr spc="-10" dirty="0">
                <a:latin typeface="+mn-lt"/>
              </a:rPr>
              <a:t>the </a:t>
            </a:r>
            <a:r>
              <a:rPr spc="-45" dirty="0">
                <a:latin typeface="+mn-lt"/>
              </a:rPr>
              <a:t>number </a:t>
            </a:r>
            <a:r>
              <a:rPr spc="-40" dirty="0">
                <a:latin typeface="+mn-lt"/>
              </a:rPr>
              <a:t>of </a:t>
            </a:r>
            <a:r>
              <a:rPr spc="-30" dirty="0">
                <a:latin typeface="+mn-lt"/>
              </a:rPr>
              <a:t>directions</a:t>
            </a:r>
            <a:r>
              <a:rPr spc="-155" dirty="0">
                <a:latin typeface="+mn-lt"/>
              </a:rPr>
              <a:t> </a:t>
            </a:r>
            <a:r>
              <a:rPr i="1" spc="175" dirty="0">
                <a:latin typeface="+mn-lt"/>
                <a:cs typeface="Verdana"/>
              </a:rPr>
              <a:t>M</a:t>
            </a: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347294" y="2559772"/>
            <a:ext cx="363283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40" dirty="0">
                <a:solidFill>
                  <a:srgbClr val="009900"/>
                </a:solidFill>
                <a:cs typeface="PMingLiU"/>
              </a:rPr>
              <a:t>Left: </a:t>
            </a:r>
            <a:r>
              <a:rPr sz="1100" i="1" spc="55" dirty="0">
                <a:cs typeface="Palatino Linotype"/>
              </a:rPr>
              <a:t>PCR </a:t>
            </a:r>
            <a:r>
              <a:rPr sz="1100" i="1" spc="10" dirty="0">
                <a:cs typeface="Palatino Linotype"/>
              </a:rPr>
              <a:t>standardized </a:t>
            </a:r>
            <a:r>
              <a:rPr sz="1100" i="1" spc="25" dirty="0">
                <a:cs typeface="Palatino Linotype"/>
              </a:rPr>
              <a:t>coefficient </a:t>
            </a:r>
            <a:r>
              <a:rPr sz="1100" i="1" spc="30" dirty="0">
                <a:cs typeface="Palatino Linotype"/>
              </a:rPr>
              <a:t>estimates </a:t>
            </a:r>
            <a:r>
              <a:rPr sz="1100" i="1" spc="35" dirty="0">
                <a:cs typeface="Palatino Linotype"/>
              </a:rPr>
              <a:t>on </a:t>
            </a:r>
            <a:r>
              <a:rPr sz="1100" i="1" spc="25" dirty="0">
                <a:cs typeface="Palatino Linotype"/>
              </a:rPr>
              <a:t>the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Credit  </a:t>
            </a:r>
            <a:r>
              <a:rPr sz="1100" i="1" spc="35" dirty="0">
                <a:cs typeface="Palatino Linotype"/>
              </a:rPr>
              <a:t>data </a:t>
            </a:r>
            <a:r>
              <a:rPr sz="1100" i="1" spc="25" dirty="0">
                <a:cs typeface="Palatino Linotype"/>
              </a:rPr>
              <a:t>set </a:t>
            </a:r>
            <a:r>
              <a:rPr sz="1100" i="1" spc="40" dirty="0">
                <a:cs typeface="Palatino Linotype"/>
              </a:rPr>
              <a:t>for </a:t>
            </a:r>
            <a:r>
              <a:rPr sz="1100" i="1" spc="20" dirty="0">
                <a:cs typeface="Palatino Linotype"/>
              </a:rPr>
              <a:t>different </a:t>
            </a:r>
            <a:r>
              <a:rPr sz="1100" i="1" spc="5" dirty="0">
                <a:cs typeface="Palatino Linotype"/>
              </a:rPr>
              <a:t>values </a:t>
            </a:r>
            <a:r>
              <a:rPr sz="1100" i="1" spc="45" dirty="0">
                <a:cs typeface="Palatino Linotype"/>
              </a:rPr>
              <a:t>of </a:t>
            </a:r>
            <a:r>
              <a:rPr sz="1100" i="1" spc="155" dirty="0">
                <a:cs typeface="Times New Roman"/>
              </a:rPr>
              <a:t>M</a:t>
            </a:r>
            <a:r>
              <a:rPr sz="1100" i="1" spc="155" dirty="0">
                <a:cs typeface="Palatino Linotype"/>
              </a:rPr>
              <a:t>. </a:t>
            </a:r>
            <a:r>
              <a:rPr sz="1100" spc="60" dirty="0">
                <a:solidFill>
                  <a:srgbClr val="009900"/>
                </a:solidFill>
                <a:cs typeface="PMingLiU"/>
              </a:rPr>
              <a:t>Right: </a:t>
            </a:r>
            <a:r>
              <a:rPr sz="1100" i="1" spc="60" dirty="0">
                <a:cs typeface="Palatino Linotype"/>
              </a:rPr>
              <a:t>The </a:t>
            </a:r>
            <a:r>
              <a:rPr sz="1100" spc="20" dirty="0">
                <a:cs typeface="PMingLiU"/>
              </a:rPr>
              <a:t>10</a:t>
            </a:r>
            <a:r>
              <a:rPr sz="1100" i="1" spc="20" dirty="0">
                <a:cs typeface="Palatino Linotype"/>
              </a:rPr>
              <a:t>-fold </a:t>
            </a:r>
            <a:r>
              <a:rPr sz="1100" i="1" spc="25" dirty="0">
                <a:cs typeface="Palatino Linotype"/>
              </a:rPr>
              <a:t>cross  </a:t>
            </a:r>
            <a:r>
              <a:rPr sz="1100" i="1" spc="15" dirty="0">
                <a:cs typeface="Palatino Linotype"/>
              </a:rPr>
              <a:t>validation </a:t>
            </a:r>
            <a:r>
              <a:rPr sz="1100" i="1" dirty="0">
                <a:cs typeface="Palatino Linotype"/>
              </a:rPr>
              <a:t>MSE </a:t>
            </a:r>
            <a:r>
              <a:rPr sz="1100" i="1" spc="20" dirty="0">
                <a:cs typeface="Palatino Linotype"/>
              </a:rPr>
              <a:t>obtained </a:t>
            </a:r>
            <a:r>
              <a:rPr sz="1100" i="1" spc="-10" dirty="0">
                <a:cs typeface="Palatino Linotype"/>
              </a:rPr>
              <a:t>using </a:t>
            </a:r>
            <a:r>
              <a:rPr sz="1100" i="1" spc="55" dirty="0">
                <a:cs typeface="Palatino Linotype"/>
              </a:rPr>
              <a:t>PCR, </a:t>
            </a:r>
            <a:r>
              <a:rPr sz="1100" i="1" spc="40" dirty="0">
                <a:cs typeface="Palatino Linotype"/>
              </a:rPr>
              <a:t>as </a:t>
            </a:r>
            <a:r>
              <a:rPr sz="1100" i="1" spc="65" dirty="0">
                <a:cs typeface="Palatino Linotype"/>
              </a:rPr>
              <a:t>a </a:t>
            </a:r>
            <a:r>
              <a:rPr sz="1100" i="1" spc="15" dirty="0">
                <a:cs typeface="Palatino Linotype"/>
              </a:rPr>
              <a:t>function </a:t>
            </a:r>
            <a:r>
              <a:rPr sz="1100" i="1" spc="45" dirty="0">
                <a:cs typeface="Palatino Linotype"/>
              </a:rPr>
              <a:t>of</a:t>
            </a:r>
            <a:r>
              <a:rPr sz="1100" i="1" spc="335" dirty="0">
                <a:cs typeface="Palatino Linotype"/>
              </a:rPr>
              <a:t> </a:t>
            </a:r>
            <a:r>
              <a:rPr sz="1100" i="1" spc="155" dirty="0">
                <a:cs typeface="Times New Roman"/>
              </a:rPr>
              <a:t>M</a:t>
            </a:r>
            <a:r>
              <a:rPr sz="1100" i="1" spc="155" dirty="0">
                <a:cs typeface="Palatino Linotype"/>
              </a:rPr>
              <a:t>.</a:t>
            </a:r>
            <a:endParaRPr sz="1100">
              <a:cs typeface="Palatino Linotype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5E67290-FE71-48BA-BB24-9552E8FF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633915"/>
            <a:ext cx="3905250" cy="17478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031" y="211465"/>
            <a:ext cx="19723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Three </a:t>
            </a:r>
            <a:r>
              <a:rPr spc="-35" dirty="0">
                <a:latin typeface="+mn-lt"/>
              </a:rPr>
              <a:t>classes </a:t>
            </a:r>
            <a:r>
              <a:rPr spc="-40" dirty="0">
                <a:latin typeface="+mn-lt"/>
              </a:rPr>
              <a:t>of</a:t>
            </a:r>
            <a:r>
              <a:rPr spc="75" dirty="0">
                <a:latin typeface="+mn-lt"/>
              </a:rPr>
              <a:t> </a:t>
            </a:r>
            <a:r>
              <a:rPr spc="-30" dirty="0">
                <a:latin typeface="+mn-lt"/>
              </a:rPr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ts val="670"/>
              </a:lnSpc>
            </a:pPr>
            <a:fld id="{81D60167-4931-47E6-BA6A-407CBD079E47}" type="slidenum">
              <a:rPr spc="30" dirty="0"/>
              <a:t>6</a:t>
            </a:fld>
            <a:r>
              <a:rPr spc="-50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0488" y="663575"/>
            <a:ext cx="4260584" cy="234416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7020" marR="1079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7655" algn="l"/>
              </a:tabLst>
            </a:pPr>
            <a:r>
              <a:rPr sz="1100" i="1" spc="5" dirty="0">
                <a:solidFill>
                  <a:srgbClr val="009900"/>
                </a:solidFill>
                <a:latin typeface="+mn-lt"/>
                <a:cs typeface="Palatino Linotype"/>
              </a:rPr>
              <a:t>Subset </a:t>
            </a:r>
            <a:r>
              <a:rPr sz="1100" i="1" spc="25" dirty="0">
                <a:solidFill>
                  <a:srgbClr val="009900"/>
                </a:solidFill>
                <a:latin typeface="+mn-lt"/>
                <a:cs typeface="Palatino Linotype"/>
              </a:rPr>
              <a:t>Selection</a:t>
            </a:r>
            <a:r>
              <a:rPr sz="1100" spc="25" dirty="0">
                <a:latin typeface="+mn-lt"/>
              </a:rPr>
              <a:t>. </a:t>
            </a:r>
            <a:r>
              <a:rPr sz="1100" spc="40" dirty="0">
                <a:latin typeface="+mn-lt"/>
              </a:rPr>
              <a:t>We </a:t>
            </a:r>
            <a:r>
              <a:rPr sz="1100" spc="45" dirty="0">
                <a:latin typeface="+mn-lt"/>
              </a:rPr>
              <a:t>identify </a:t>
            </a:r>
            <a:r>
              <a:rPr sz="1100" spc="85" dirty="0">
                <a:latin typeface="+mn-lt"/>
              </a:rPr>
              <a:t>a </a:t>
            </a:r>
            <a:r>
              <a:rPr sz="1100" spc="65" dirty="0">
                <a:latin typeface="+mn-lt"/>
              </a:rPr>
              <a:t>subset </a:t>
            </a:r>
            <a:r>
              <a:rPr sz="1100" spc="5" dirty="0">
                <a:latin typeface="+mn-lt"/>
              </a:rPr>
              <a:t>of </a:t>
            </a:r>
            <a:r>
              <a:rPr sz="1100" spc="80" dirty="0">
                <a:latin typeface="+mn-lt"/>
              </a:rPr>
              <a:t>the </a:t>
            </a:r>
            <a:r>
              <a:rPr sz="1100" i="1" spc="-5" dirty="0">
                <a:latin typeface="+mn-lt"/>
                <a:cs typeface="Times New Roman"/>
              </a:rPr>
              <a:t>p </a:t>
            </a:r>
            <a:r>
              <a:rPr sz="1100" spc="60" dirty="0">
                <a:latin typeface="+mn-lt"/>
              </a:rPr>
              <a:t>predictors  </a:t>
            </a:r>
            <a:r>
              <a:rPr sz="1100" spc="110" dirty="0">
                <a:latin typeface="+mn-lt"/>
              </a:rPr>
              <a:t>that </a:t>
            </a:r>
            <a:r>
              <a:rPr sz="1100" spc="15" dirty="0">
                <a:latin typeface="+mn-lt"/>
              </a:rPr>
              <a:t>we </a:t>
            </a:r>
            <a:r>
              <a:rPr sz="1100" spc="35" dirty="0">
                <a:latin typeface="+mn-lt"/>
              </a:rPr>
              <a:t>believe </a:t>
            </a:r>
            <a:r>
              <a:rPr sz="1100" spc="80" dirty="0">
                <a:latin typeface="+mn-lt"/>
              </a:rPr>
              <a:t>to </a:t>
            </a:r>
            <a:r>
              <a:rPr sz="1100" spc="70" dirty="0">
                <a:latin typeface="+mn-lt"/>
              </a:rPr>
              <a:t>be </a:t>
            </a:r>
            <a:r>
              <a:rPr sz="1100" spc="65" dirty="0">
                <a:latin typeface="+mn-lt"/>
              </a:rPr>
              <a:t>related </a:t>
            </a:r>
            <a:r>
              <a:rPr sz="1100" spc="80" dirty="0">
                <a:latin typeface="+mn-lt"/>
              </a:rPr>
              <a:t>to the </a:t>
            </a:r>
            <a:r>
              <a:rPr sz="1100" spc="50" dirty="0">
                <a:latin typeface="+mn-lt"/>
              </a:rPr>
              <a:t>response. </a:t>
            </a:r>
            <a:r>
              <a:rPr sz="1100" spc="40" dirty="0">
                <a:latin typeface="+mn-lt"/>
              </a:rPr>
              <a:t>We </a:t>
            </a:r>
            <a:r>
              <a:rPr sz="1100" spc="80" dirty="0">
                <a:latin typeface="+mn-lt"/>
              </a:rPr>
              <a:t>then </a:t>
            </a:r>
            <a:r>
              <a:rPr sz="1100" spc="35" dirty="0">
                <a:latin typeface="+mn-lt"/>
              </a:rPr>
              <a:t>fit </a:t>
            </a:r>
            <a:r>
              <a:rPr sz="1100" spc="85" dirty="0">
                <a:latin typeface="+mn-lt"/>
              </a:rPr>
              <a:t>a  </a:t>
            </a:r>
            <a:r>
              <a:rPr sz="1100" spc="55" dirty="0">
                <a:latin typeface="+mn-lt"/>
              </a:rPr>
              <a:t>model </a:t>
            </a:r>
            <a:r>
              <a:rPr sz="1100" spc="45" dirty="0">
                <a:latin typeface="+mn-lt"/>
              </a:rPr>
              <a:t>using </a:t>
            </a:r>
            <a:r>
              <a:rPr sz="1100" spc="55" dirty="0">
                <a:latin typeface="+mn-lt"/>
              </a:rPr>
              <a:t>least squares on </a:t>
            </a:r>
            <a:r>
              <a:rPr sz="1100" spc="80" dirty="0">
                <a:latin typeface="+mn-lt"/>
              </a:rPr>
              <a:t>the </a:t>
            </a:r>
            <a:r>
              <a:rPr sz="1100" spc="60" dirty="0">
                <a:latin typeface="+mn-lt"/>
              </a:rPr>
              <a:t>reduced set </a:t>
            </a:r>
            <a:r>
              <a:rPr sz="1100" spc="5" dirty="0">
                <a:latin typeface="+mn-lt"/>
              </a:rPr>
              <a:t>of</a:t>
            </a:r>
            <a:r>
              <a:rPr sz="1100" spc="229" dirty="0">
                <a:latin typeface="+mn-lt"/>
              </a:rPr>
              <a:t> </a:t>
            </a:r>
            <a:r>
              <a:rPr sz="1100" spc="45" dirty="0">
                <a:latin typeface="+mn-lt"/>
              </a:rPr>
              <a:t>variables.</a:t>
            </a:r>
            <a:endParaRPr sz="1100">
              <a:latin typeface="+mn-lt"/>
              <a:cs typeface="Times New Roman"/>
            </a:endParaRPr>
          </a:p>
          <a:p>
            <a:pPr marL="287020" marR="2032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7655" algn="l"/>
              </a:tabLst>
            </a:pPr>
            <a:r>
              <a:rPr sz="1100" i="1" spc="20" dirty="0">
                <a:solidFill>
                  <a:srgbClr val="009900"/>
                </a:solidFill>
                <a:latin typeface="+mn-lt"/>
                <a:cs typeface="Palatino Linotype"/>
              </a:rPr>
              <a:t>Shrinkage</a:t>
            </a:r>
            <a:r>
              <a:rPr sz="1100" spc="20" dirty="0">
                <a:latin typeface="+mn-lt"/>
              </a:rPr>
              <a:t>. </a:t>
            </a:r>
            <a:r>
              <a:rPr sz="1100" spc="40" dirty="0">
                <a:latin typeface="+mn-lt"/>
              </a:rPr>
              <a:t>We </a:t>
            </a:r>
            <a:r>
              <a:rPr sz="1100" spc="35" dirty="0">
                <a:latin typeface="+mn-lt"/>
              </a:rPr>
              <a:t>fit </a:t>
            </a:r>
            <a:r>
              <a:rPr sz="1100" spc="85" dirty="0">
                <a:latin typeface="+mn-lt"/>
              </a:rPr>
              <a:t>a </a:t>
            </a:r>
            <a:r>
              <a:rPr sz="1100" spc="55" dirty="0">
                <a:latin typeface="+mn-lt"/>
              </a:rPr>
              <a:t>model </a:t>
            </a:r>
            <a:r>
              <a:rPr sz="1100" spc="35" dirty="0">
                <a:latin typeface="+mn-lt"/>
              </a:rPr>
              <a:t>involving all </a:t>
            </a:r>
            <a:r>
              <a:rPr sz="1100" i="1" spc="-5" dirty="0">
                <a:latin typeface="+mn-lt"/>
                <a:cs typeface="Times New Roman"/>
              </a:rPr>
              <a:t>p </a:t>
            </a:r>
            <a:r>
              <a:rPr sz="1100" spc="55" dirty="0">
                <a:latin typeface="+mn-lt"/>
              </a:rPr>
              <a:t>predictors, </a:t>
            </a:r>
            <a:r>
              <a:rPr sz="1100" spc="100" dirty="0">
                <a:latin typeface="+mn-lt"/>
              </a:rPr>
              <a:t>but  </a:t>
            </a:r>
            <a:r>
              <a:rPr sz="1100" spc="80" dirty="0">
                <a:latin typeface="+mn-lt"/>
              </a:rPr>
              <a:t>the </a:t>
            </a:r>
            <a:r>
              <a:rPr sz="1100" spc="70" dirty="0">
                <a:latin typeface="+mn-lt"/>
              </a:rPr>
              <a:t>estimated </a:t>
            </a:r>
            <a:r>
              <a:rPr sz="1100" spc="25" dirty="0">
                <a:latin typeface="+mn-lt"/>
              </a:rPr>
              <a:t>coefficients </a:t>
            </a:r>
            <a:r>
              <a:rPr sz="1100" spc="60" dirty="0">
                <a:latin typeface="+mn-lt"/>
              </a:rPr>
              <a:t>are shrunken towards </a:t>
            </a:r>
            <a:r>
              <a:rPr sz="1100" spc="40" dirty="0">
                <a:latin typeface="+mn-lt"/>
              </a:rPr>
              <a:t>zero  </a:t>
            </a:r>
            <a:r>
              <a:rPr sz="1100" spc="50" dirty="0">
                <a:latin typeface="+mn-lt"/>
              </a:rPr>
              <a:t>relative </a:t>
            </a:r>
            <a:r>
              <a:rPr sz="1100" spc="80" dirty="0">
                <a:latin typeface="+mn-lt"/>
              </a:rPr>
              <a:t>to the </a:t>
            </a:r>
            <a:r>
              <a:rPr sz="1100" spc="55" dirty="0">
                <a:latin typeface="+mn-lt"/>
              </a:rPr>
              <a:t>least squares </a:t>
            </a:r>
            <a:r>
              <a:rPr sz="1100" spc="60" dirty="0">
                <a:latin typeface="+mn-lt"/>
              </a:rPr>
              <a:t>estimates. </a:t>
            </a:r>
            <a:r>
              <a:rPr sz="1100" spc="70" dirty="0">
                <a:latin typeface="+mn-lt"/>
              </a:rPr>
              <a:t>This </a:t>
            </a:r>
            <a:r>
              <a:rPr sz="1100" spc="45" dirty="0">
                <a:latin typeface="+mn-lt"/>
              </a:rPr>
              <a:t>shrinkage (also  </a:t>
            </a:r>
            <a:r>
              <a:rPr sz="1100" spc="55" dirty="0">
                <a:latin typeface="+mn-lt"/>
              </a:rPr>
              <a:t>known as </a:t>
            </a:r>
            <a:r>
              <a:rPr sz="1100" i="1" spc="10" dirty="0">
                <a:solidFill>
                  <a:srgbClr val="009900"/>
                </a:solidFill>
                <a:latin typeface="+mn-lt"/>
                <a:cs typeface="Palatino Linotype"/>
              </a:rPr>
              <a:t>regularization</a:t>
            </a:r>
            <a:r>
              <a:rPr sz="1100" spc="10" dirty="0">
                <a:latin typeface="+mn-lt"/>
              </a:rPr>
              <a:t>) </a:t>
            </a:r>
            <a:r>
              <a:rPr sz="1100" spc="65" dirty="0">
                <a:latin typeface="+mn-lt"/>
              </a:rPr>
              <a:t>has </a:t>
            </a:r>
            <a:r>
              <a:rPr sz="1100" spc="80" dirty="0">
                <a:latin typeface="+mn-lt"/>
              </a:rPr>
              <a:t>the </a:t>
            </a:r>
            <a:r>
              <a:rPr sz="1100" spc="25" dirty="0">
                <a:latin typeface="+mn-lt"/>
              </a:rPr>
              <a:t>effect </a:t>
            </a:r>
            <a:r>
              <a:rPr sz="1100" spc="5" dirty="0">
                <a:latin typeface="+mn-lt"/>
              </a:rPr>
              <a:t>of </a:t>
            </a:r>
            <a:r>
              <a:rPr sz="1100" spc="55" dirty="0">
                <a:latin typeface="+mn-lt"/>
              </a:rPr>
              <a:t>reducing </a:t>
            </a:r>
            <a:r>
              <a:rPr sz="1100" spc="50" dirty="0">
                <a:latin typeface="+mn-lt"/>
              </a:rPr>
              <a:t>variance  </a:t>
            </a:r>
            <a:r>
              <a:rPr sz="1100" spc="85" dirty="0">
                <a:latin typeface="+mn-lt"/>
              </a:rPr>
              <a:t>and </a:t>
            </a:r>
            <a:r>
              <a:rPr sz="1100" spc="65" dirty="0">
                <a:latin typeface="+mn-lt"/>
              </a:rPr>
              <a:t>can </a:t>
            </a:r>
            <a:r>
              <a:rPr sz="1100" spc="35" dirty="0">
                <a:latin typeface="+mn-lt"/>
              </a:rPr>
              <a:t>also </a:t>
            </a:r>
            <a:r>
              <a:rPr sz="1100" spc="60" dirty="0">
                <a:latin typeface="+mn-lt"/>
              </a:rPr>
              <a:t>perform </a:t>
            </a:r>
            <a:r>
              <a:rPr sz="1100" spc="45" dirty="0">
                <a:latin typeface="+mn-lt"/>
              </a:rPr>
              <a:t>variable</a:t>
            </a:r>
            <a:r>
              <a:rPr sz="1100" spc="130" dirty="0">
                <a:latin typeface="+mn-lt"/>
              </a:rPr>
              <a:t> </a:t>
            </a:r>
            <a:r>
              <a:rPr sz="1100" spc="40" dirty="0">
                <a:latin typeface="+mn-lt"/>
              </a:rPr>
              <a:t>selection.</a:t>
            </a:r>
            <a:endParaRPr sz="1100">
              <a:latin typeface="+mn-lt"/>
              <a:cs typeface="Palatino Linotype"/>
            </a:endParaRPr>
          </a:p>
          <a:p>
            <a:pPr marL="28702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87655" algn="l"/>
              </a:tabLst>
            </a:pPr>
            <a:r>
              <a:rPr sz="1100" i="1" spc="20" dirty="0">
                <a:solidFill>
                  <a:srgbClr val="009900"/>
                </a:solidFill>
                <a:latin typeface="+mn-lt"/>
                <a:cs typeface="Palatino Linotype"/>
              </a:rPr>
              <a:t>Dimension </a:t>
            </a:r>
            <a:r>
              <a:rPr sz="1100" i="1" spc="15" dirty="0">
                <a:solidFill>
                  <a:srgbClr val="009900"/>
                </a:solidFill>
                <a:latin typeface="+mn-lt"/>
                <a:cs typeface="Palatino Linotype"/>
              </a:rPr>
              <a:t>Reduction</a:t>
            </a:r>
            <a:r>
              <a:rPr sz="1100" spc="15" dirty="0">
                <a:latin typeface="+mn-lt"/>
              </a:rPr>
              <a:t>. </a:t>
            </a:r>
            <a:r>
              <a:rPr sz="1100" spc="40" dirty="0">
                <a:latin typeface="+mn-lt"/>
              </a:rPr>
              <a:t>We </a:t>
            </a:r>
            <a:r>
              <a:rPr sz="1100" spc="70" dirty="0">
                <a:latin typeface="+mn-lt"/>
              </a:rPr>
              <a:t>project </a:t>
            </a:r>
            <a:r>
              <a:rPr sz="1100" spc="80" dirty="0">
                <a:latin typeface="+mn-lt"/>
              </a:rPr>
              <a:t>the </a:t>
            </a:r>
            <a:r>
              <a:rPr sz="1100" i="1" spc="-5" dirty="0">
                <a:latin typeface="+mn-lt"/>
                <a:cs typeface="Times New Roman"/>
              </a:rPr>
              <a:t>p </a:t>
            </a:r>
            <a:r>
              <a:rPr sz="1100" spc="60" dirty="0">
                <a:latin typeface="+mn-lt"/>
              </a:rPr>
              <a:t>predictors </a:t>
            </a:r>
            <a:r>
              <a:rPr sz="1100" spc="55" dirty="0">
                <a:latin typeface="+mn-lt"/>
              </a:rPr>
              <a:t>into </a:t>
            </a:r>
            <a:r>
              <a:rPr sz="1100" spc="85" dirty="0">
                <a:latin typeface="+mn-lt"/>
              </a:rPr>
              <a:t>a  </a:t>
            </a:r>
            <a:r>
              <a:rPr sz="1100" i="1" spc="140" dirty="0">
                <a:latin typeface="+mn-lt"/>
                <a:cs typeface="Times New Roman"/>
              </a:rPr>
              <a:t>M </a:t>
            </a:r>
            <a:r>
              <a:rPr sz="1100" spc="50" dirty="0">
                <a:latin typeface="+mn-lt"/>
              </a:rPr>
              <a:t>-dimensional </a:t>
            </a:r>
            <a:r>
              <a:rPr sz="1100" spc="55" dirty="0">
                <a:latin typeface="+mn-lt"/>
              </a:rPr>
              <a:t>subspace, </a:t>
            </a:r>
            <a:r>
              <a:rPr sz="1100" spc="50" dirty="0">
                <a:latin typeface="+mn-lt"/>
              </a:rPr>
              <a:t>where </a:t>
            </a:r>
            <a:r>
              <a:rPr sz="1100" i="1" spc="140" dirty="0">
                <a:latin typeface="+mn-lt"/>
                <a:cs typeface="Times New Roman"/>
              </a:rPr>
              <a:t>M </a:t>
            </a:r>
            <a:r>
              <a:rPr sz="1100" i="1" spc="105" dirty="0">
                <a:latin typeface="+mn-lt"/>
                <a:cs typeface="Times New Roman"/>
              </a:rPr>
              <a:t>&lt; </a:t>
            </a:r>
            <a:r>
              <a:rPr sz="1100" i="1" spc="15" dirty="0">
                <a:latin typeface="+mn-lt"/>
                <a:cs typeface="Times New Roman"/>
              </a:rPr>
              <a:t>p</a:t>
            </a:r>
            <a:r>
              <a:rPr sz="1100" spc="15" dirty="0">
                <a:latin typeface="+mn-lt"/>
              </a:rPr>
              <a:t>. </a:t>
            </a:r>
            <a:r>
              <a:rPr sz="1100" spc="70" dirty="0">
                <a:latin typeface="+mn-lt"/>
              </a:rPr>
              <a:t>This</a:t>
            </a:r>
            <a:r>
              <a:rPr sz="1100" spc="-180" dirty="0">
                <a:latin typeface="+mn-lt"/>
              </a:rPr>
              <a:t> </a:t>
            </a:r>
            <a:r>
              <a:rPr sz="1100" spc="20" dirty="0">
                <a:latin typeface="+mn-lt"/>
              </a:rPr>
              <a:t>is </a:t>
            </a:r>
            <a:r>
              <a:rPr sz="1100" spc="40" dirty="0">
                <a:latin typeface="+mn-lt"/>
              </a:rPr>
              <a:t>achieved </a:t>
            </a:r>
            <a:r>
              <a:rPr sz="1100" spc="55" dirty="0">
                <a:latin typeface="+mn-lt"/>
              </a:rPr>
              <a:t>by  </a:t>
            </a:r>
            <a:r>
              <a:rPr sz="1100" spc="65" dirty="0">
                <a:latin typeface="+mn-lt"/>
              </a:rPr>
              <a:t>computing </a:t>
            </a:r>
            <a:r>
              <a:rPr sz="1100" i="1" spc="140" dirty="0">
                <a:latin typeface="+mn-lt"/>
                <a:cs typeface="Times New Roman"/>
              </a:rPr>
              <a:t>M </a:t>
            </a:r>
            <a:r>
              <a:rPr sz="1100" spc="40" dirty="0">
                <a:latin typeface="+mn-lt"/>
              </a:rPr>
              <a:t>different </a:t>
            </a:r>
            <a:r>
              <a:rPr sz="1100" i="1" spc="20" dirty="0">
                <a:solidFill>
                  <a:srgbClr val="009900"/>
                </a:solidFill>
                <a:latin typeface="+mn-lt"/>
                <a:cs typeface="Palatino Linotype"/>
              </a:rPr>
              <a:t>linear </a:t>
            </a:r>
            <a:r>
              <a:rPr sz="1100" i="1" spc="25" dirty="0">
                <a:solidFill>
                  <a:srgbClr val="009900"/>
                </a:solidFill>
                <a:latin typeface="+mn-lt"/>
                <a:cs typeface="Palatino Linotype"/>
              </a:rPr>
              <a:t>combinations</a:t>
            </a:r>
            <a:r>
              <a:rPr sz="1100" spc="25" dirty="0">
                <a:latin typeface="+mn-lt"/>
              </a:rPr>
              <a:t>, </a:t>
            </a:r>
            <a:r>
              <a:rPr sz="1100" spc="55" dirty="0">
                <a:latin typeface="+mn-lt"/>
              </a:rPr>
              <a:t>or </a:t>
            </a:r>
            <a:r>
              <a:rPr sz="1100" i="1" spc="20" dirty="0">
                <a:solidFill>
                  <a:srgbClr val="009900"/>
                </a:solidFill>
                <a:latin typeface="+mn-lt"/>
                <a:cs typeface="Palatino Linotype"/>
              </a:rPr>
              <a:t>projections</a:t>
            </a:r>
            <a:r>
              <a:rPr sz="1100" spc="20" dirty="0">
                <a:latin typeface="+mn-lt"/>
              </a:rPr>
              <a:t>,  </a:t>
            </a:r>
            <a:r>
              <a:rPr sz="1100" spc="5" dirty="0">
                <a:latin typeface="+mn-lt"/>
              </a:rPr>
              <a:t>of </a:t>
            </a:r>
            <a:r>
              <a:rPr sz="1100" spc="80" dirty="0">
                <a:latin typeface="+mn-lt"/>
              </a:rPr>
              <a:t>the </a:t>
            </a:r>
            <a:r>
              <a:rPr sz="1100" spc="45" dirty="0">
                <a:latin typeface="+mn-lt"/>
              </a:rPr>
              <a:t>variables. </a:t>
            </a:r>
            <a:r>
              <a:rPr sz="1100" spc="85" dirty="0">
                <a:latin typeface="+mn-lt"/>
              </a:rPr>
              <a:t>Then </a:t>
            </a:r>
            <a:r>
              <a:rPr sz="1100" spc="60" dirty="0">
                <a:latin typeface="+mn-lt"/>
              </a:rPr>
              <a:t>these </a:t>
            </a:r>
            <a:r>
              <a:rPr sz="1100" i="1" spc="140" dirty="0">
                <a:latin typeface="+mn-lt"/>
                <a:cs typeface="Times New Roman"/>
              </a:rPr>
              <a:t>M </a:t>
            </a:r>
            <a:r>
              <a:rPr sz="1100" spc="55" dirty="0">
                <a:latin typeface="+mn-lt"/>
              </a:rPr>
              <a:t>projections </a:t>
            </a:r>
            <a:r>
              <a:rPr sz="1100" spc="60" dirty="0">
                <a:latin typeface="+mn-lt"/>
              </a:rPr>
              <a:t>are </a:t>
            </a:r>
            <a:r>
              <a:rPr sz="1100" spc="55" dirty="0">
                <a:latin typeface="+mn-lt"/>
              </a:rPr>
              <a:t>used as  </a:t>
            </a:r>
            <a:r>
              <a:rPr sz="1100" spc="60" dirty="0">
                <a:latin typeface="+mn-lt"/>
              </a:rPr>
              <a:t>predictors </a:t>
            </a:r>
            <a:r>
              <a:rPr sz="1100" spc="80" dirty="0">
                <a:latin typeface="+mn-lt"/>
              </a:rPr>
              <a:t>to </a:t>
            </a:r>
            <a:r>
              <a:rPr sz="1100" spc="35" dirty="0">
                <a:latin typeface="+mn-lt"/>
              </a:rPr>
              <a:t>fit </a:t>
            </a:r>
            <a:r>
              <a:rPr sz="1100" spc="85" dirty="0">
                <a:latin typeface="+mn-lt"/>
              </a:rPr>
              <a:t>a </a:t>
            </a:r>
            <a:r>
              <a:rPr sz="1100" spc="50" dirty="0">
                <a:latin typeface="+mn-lt"/>
              </a:rPr>
              <a:t>linear </a:t>
            </a:r>
            <a:r>
              <a:rPr sz="1100" spc="40" dirty="0">
                <a:latin typeface="+mn-lt"/>
              </a:rPr>
              <a:t>regression </a:t>
            </a:r>
            <a:r>
              <a:rPr sz="1100" spc="55" dirty="0">
                <a:latin typeface="+mn-lt"/>
              </a:rPr>
              <a:t>model by least</a:t>
            </a:r>
            <a:r>
              <a:rPr sz="1100" spc="215" dirty="0">
                <a:latin typeface="+mn-lt"/>
              </a:rPr>
              <a:t> </a:t>
            </a:r>
            <a:r>
              <a:rPr sz="1100" spc="55" dirty="0">
                <a:latin typeface="+mn-lt"/>
              </a:rPr>
              <a:t>squares.</a:t>
            </a:r>
            <a:endParaRPr sz="1100">
              <a:latin typeface="+mn-lt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331" y="211465"/>
            <a:ext cx="16979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latin typeface="+mn-lt"/>
              </a:rPr>
              <a:t>Partial </a:t>
            </a:r>
            <a:r>
              <a:rPr spc="-5" dirty="0">
                <a:latin typeface="+mn-lt"/>
              </a:rPr>
              <a:t>Least</a:t>
            </a:r>
            <a:r>
              <a:rPr spc="-125" dirty="0">
                <a:latin typeface="+mn-lt"/>
              </a:rPr>
              <a:t> </a:t>
            </a:r>
            <a:r>
              <a:rPr spc="-35" dirty="0">
                <a:latin typeface="+mn-lt"/>
              </a:rPr>
              <a:t>Squares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60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958" y="802753"/>
            <a:ext cx="3934460" cy="2026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33679" marR="11557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34315" algn="l"/>
              </a:tabLst>
            </a:pPr>
            <a:r>
              <a:rPr sz="1100" spc="125" dirty="0">
                <a:cs typeface="PMingLiU"/>
              </a:rPr>
              <a:t>PCR </a:t>
            </a:r>
            <a:r>
              <a:rPr sz="1100" spc="35" dirty="0">
                <a:cs typeface="PMingLiU"/>
              </a:rPr>
              <a:t>identifies </a:t>
            </a:r>
            <a:r>
              <a:rPr sz="1100" spc="50" dirty="0">
                <a:cs typeface="PMingLiU"/>
              </a:rPr>
              <a:t>linear </a:t>
            </a:r>
            <a:r>
              <a:rPr sz="1100" spc="55" dirty="0">
                <a:cs typeface="PMingLiU"/>
              </a:rPr>
              <a:t>combinations, or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directions</a:t>
            </a:r>
            <a:r>
              <a:rPr sz="1100" spc="20" dirty="0">
                <a:cs typeface="PMingLiU"/>
              </a:rPr>
              <a:t>, </a:t>
            </a:r>
            <a:r>
              <a:rPr sz="1100" spc="110" dirty="0">
                <a:cs typeface="PMingLiU"/>
              </a:rPr>
              <a:t>that </a:t>
            </a:r>
            <a:r>
              <a:rPr sz="1100" spc="75" dirty="0">
                <a:cs typeface="PMingLiU"/>
              </a:rPr>
              <a:t>best  </a:t>
            </a:r>
            <a:r>
              <a:rPr sz="1100" spc="60" dirty="0">
                <a:cs typeface="PMingLiU"/>
              </a:rPr>
              <a:t>represent</a:t>
            </a:r>
            <a:r>
              <a:rPr sz="1100" spc="70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the</a:t>
            </a:r>
            <a:r>
              <a:rPr sz="1100" spc="7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predictors</a:t>
            </a:r>
            <a:r>
              <a:rPr sz="1100" spc="75" dirty="0">
                <a:cs typeface="PMingLiU"/>
              </a:rPr>
              <a:t> </a:t>
            </a:r>
            <a:r>
              <a:rPr sz="1100" i="1" spc="114" dirty="0">
                <a:cs typeface="Times New Roman"/>
              </a:rPr>
              <a:t>X</a:t>
            </a:r>
            <a:r>
              <a:rPr sz="1200" spc="172" baseline="-10416" dirty="0">
                <a:cs typeface="PMingLiU"/>
              </a:rPr>
              <a:t>1</a:t>
            </a:r>
            <a:r>
              <a:rPr sz="1100" i="1" spc="114" dirty="0">
                <a:cs typeface="Times New Roman"/>
              </a:rPr>
              <a:t>,</a:t>
            </a:r>
            <a:r>
              <a:rPr sz="1100" i="1" spc="-10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100" dirty="0">
                <a:cs typeface="Times New Roman"/>
              </a:rPr>
              <a:t>X</a:t>
            </a:r>
            <a:r>
              <a:rPr sz="1200" i="1" spc="150" baseline="-10416" dirty="0">
                <a:cs typeface="Arial"/>
              </a:rPr>
              <a:t>p</a:t>
            </a:r>
            <a:r>
              <a:rPr sz="1100" spc="100" dirty="0">
                <a:cs typeface="PMingLiU"/>
              </a:rPr>
              <a:t>.</a:t>
            </a:r>
            <a:endParaRPr sz="1100">
              <a:cs typeface="PMingLiU"/>
            </a:endParaRPr>
          </a:p>
          <a:p>
            <a:pPr marL="233679" marR="812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34315" algn="l"/>
              </a:tabLst>
            </a:pPr>
            <a:r>
              <a:rPr sz="1100" spc="60" dirty="0">
                <a:cs typeface="PMingLiU"/>
              </a:rPr>
              <a:t>These </a:t>
            </a:r>
            <a:r>
              <a:rPr sz="1100" spc="50" dirty="0">
                <a:cs typeface="PMingLiU"/>
              </a:rPr>
              <a:t>directions </a:t>
            </a:r>
            <a:r>
              <a:rPr sz="1100" spc="60" dirty="0">
                <a:cs typeface="PMingLiU"/>
              </a:rPr>
              <a:t>are </a:t>
            </a:r>
            <a:r>
              <a:rPr sz="1100" spc="40" dirty="0">
                <a:cs typeface="PMingLiU"/>
              </a:rPr>
              <a:t>identified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an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unsupervised </a:t>
            </a:r>
            <a:r>
              <a:rPr sz="1100" spc="15" dirty="0">
                <a:cs typeface="PMingLiU"/>
              </a:rPr>
              <a:t>way, </a:t>
            </a:r>
            <a:r>
              <a:rPr sz="1100" spc="35" dirty="0">
                <a:cs typeface="PMingLiU"/>
              </a:rPr>
              <a:t>since 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response </a:t>
            </a:r>
            <a:r>
              <a:rPr sz="1100" i="1" spc="20" dirty="0">
                <a:cs typeface="Times New Roman"/>
              </a:rPr>
              <a:t>Y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not </a:t>
            </a:r>
            <a:r>
              <a:rPr sz="1100" spc="55" dirty="0">
                <a:cs typeface="PMingLiU"/>
              </a:rPr>
              <a:t>used </a:t>
            </a:r>
            <a:r>
              <a:rPr sz="1100" spc="80" dirty="0">
                <a:cs typeface="PMingLiU"/>
              </a:rPr>
              <a:t>to </a:t>
            </a:r>
            <a:r>
              <a:rPr sz="1100" spc="50" dirty="0">
                <a:cs typeface="PMingLiU"/>
              </a:rPr>
              <a:t>help </a:t>
            </a:r>
            <a:r>
              <a:rPr sz="1100" spc="65" dirty="0">
                <a:cs typeface="PMingLiU"/>
              </a:rPr>
              <a:t>determine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principal  </a:t>
            </a:r>
            <a:r>
              <a:rPr sz="1100" spc="65" dirty="0">
                <a:cs typeface="PMingLiU"/>
              </a:rPr>
              <a:t>component</a:t>
            </a:r>
            <a:r>
              <a:rPr sz="1100" spc="7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directions.</a:t>
            </a:r>
            <a:endParaRPr sz="1100">
              <a:cs typeface="PMingLiU"/>
            </a:endParaRPr>
          </a:p>
          <a:p>
            <a:pPr marL="233679" marR="193040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34315" algn="l"/>
              </a:tabLst>
            </a:pPr>
            <a:r>
              <a:rPr sz="1100" spc="114" dirty="0">
                <a:cs typeface="PMingLiU"/>
              </a:rPr>
              <a:t>That </a:t>
            </a:r>
            <a:r>
              <a:rPr sz="1100" spc="25" dirty="0">
                <a:cs typeface="PMingLiU"/>
              </a:rPr>
              <a:t>is,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response does </a:t>
            </a:r>
            <a:r>
              <a:rPr sz="1100" spc="80" dirty="0">
                <a:cs typeface="PMingLiU"/>
              </a:rPr>
              <a:t>not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supervise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identification 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principal</a:t>
            </a:r>
            <a:r>
              <a:rPr sz="1100" spc="13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components.</a:t>
            </a:r>
            <a:endParaRPr sz="1100">
              <a:cs typeface="PMingLiU"/>
            </a:endParaRPr>
          </a:p>
          <a:p>
            <a:pPr marL="233679" marR="177165" indent="-13271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34315" algn="l"/>
              </a:tabLst>
            </a:pPr>
            <a:r>
              <a:rPr sz="1100" spc="50" dirty="0">
                <a:cs typeface="PMingLiU"/>
              </a:rPr>
              <a:t>Consequently, </a:t>
            </a:r>
            <a:r>
              <a:rPr sz="1100" spc="125" dirty="0">
                <a:cs typeface="PMingLiU"/>
              </a:rPr>
              <a:t>PCR </a:t>
            </a:r>
            <a:r>
              <a:rPr sz="1100" spc="25" dirty="0">
                <a:cs typeface="PMingLiU"/>
              </a:rPr>
              <a:t>suffers </a:t>
            </a:r>
            <a:r>
              <a:rPr sz="1100" spc="50" dirty="0">
                <a:cs typeface="PMingLiU"/>
              </a:rPr>
              <a:t>from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potentially </a:t>
            </a:r>
            <a:r>
              <a:rPr sz="1100" spc="40" dirty="0">
                <a:cs typeface="PMingLiU"/>
              </a:rPr>
              <a:t>serious  </a:t>
            </a:r>
            <a:r>
              <a:rPr sz="1100" spc="55" dirty="0">
                <a:cs typeface="PMingLiU"/>
              </a:rPr>
              <a:t>drawback: </a:t>
            </a:r>
            <a:r>
              <a:rPr sz="1100" spc="70" dirty="0">
                <a:cs typeface="PMingLiU"/>
              </a:rPr>
              <a:t>there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no </a:t>
            </a:r>
            <a:r>
              <a:rPr sz="1100" spc="65" dirty="0">
                <a:cs typeface="PMingLiU"/>
              </a:rPr>
              <a:t>guarantee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directions </a:t>
            </a:r>
            <a:r>
              <a:rPr sz="1100" spc="110" dirty="0">
                <a:cs typeface="PMingLiU"/>
              </a:rPr>
              <a:t>that  </a:t>
            </a:r>
            <a:r>
              <a:rPr sz="1100" spc="75" dirty="0">
                <a:cs typeface="PMingLiU"/>
              </a:rPr>
              <a:t>best </a:t>
            </a:r>
            <a:r>
              <a:rPr sz="1100" spc="50" dirty="0">
                <a:cs typeface="PMingLiU"/>
              </a:rPr>
              <a:t>explain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predictors </a:t>
            </a:r>
            <a:r>
              <a:rPr sz="1100" spc="20" dirty="0">
                <a:cs typeface="PMingLiU"/>
              </a:rPr>
              <a:t>will </a:t>
            </a:r>
            <a:r>
              <a:rPr sz="1100" spc="35" dirty="0">
                <a:cs typeface="PMingLiU"/>
              </a:rPr>
              <a:t>also </a:t>
            </a:r>
            <a:r>
              <a:rPr sz="1100" spc="70" dirty="0">
                <a:cs typeface="PMingLiU"/>
              </a:rPr>
              <a:t>be </a:t>
            </a:r>
            <a:r>
              <a:rPr sz="1100" spc="8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best </a:t>
            </a:r>
            <a:r>
              <a:rPr sz="1100" spc="50" dirty="0">
                <a:cs typeface="PMingLiU"/>
              </a:rPr>
              <a:t>directions 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use </a:t>
            </a:r>
            <a:r>
              <a:rPr sz="1100" spc="3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predicting </a:t>
            </a:r>
            <a:r>
              <a:rPr sz="1100" spc="80" dirty="0">
                <a:cs typeface="PMingLiU"/>
              </a:rPr>
              <a:t>the</a:t>
            </a:r>
            <a:r>
              <a:rPr sz="1100" spc="16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response.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298" y="211465"/>
            <a:ext cx="25800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latin typeface="+mn-lt"/>
              </a:rPr>
              <a:t>Partial </a:t>
            </a:r>
            <a:r>
              <a:rPr spc="-5" dirty="0">
                <a:latin typeface="+mn-lt"/>
              </a:rPr>
              <a:t>Least </a:t>
            </a:r>
            <a:r>
              <a:rPr spc="-35" dirty="0">
                <a:latin typeface="+mn-lt"/>
              </a:rPr>
              <a:t>Squares:</a:t>
            </a:r>
            <a:r>
              <a:rPr spc="175" dirty="0">
                <a:latin typeface="+mn-lt"/>
              </a:rPr>
              <a:t> </a:t>
            </a:r>
            <a:r>
              <a:rPr spc="-35" dirty="0">
                <a:latin typeface="+mn-lt"/>
              </a:rPr>
              <a:t>continued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61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58" y="749108"/>
            <a:ext cx="3881754" cy="21609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8279" marR="939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08915" algn="l"/>
              </a:tabLst>
            </a:pPr>
            <a:r>
              <a:rPr sz="1100" spc="25" dirty="0">
                <a:cs typeface="PMingLiU"/>
              </a:rPr>
              <a:t>Like </a:t>
            </a:r>
            <a:r>
              <a:rPr sz="1100" spc="100" dirty="0">
                <a:cs typeface="PMingLiU"/>
              </a:rPr>
              <a:t>PCR, </a:t>
            </a:r>
            <a:r>
              <a:rPr sz="1100" spc="80" dirty="0">
                <a:cs typeface="PMingLiU"/>
              </a:rPr>
              <a:t>PLS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dimension </a:t>
            </a:r>
            <a:r>
              <a:rPr sz="1100" spc="60" dirty="0">
                <a:cs typeface="PMingLiU"/>
              </a:rPr>
              <a:t>reduction </a:t>
            </a:r>
            <a:r>
              <a:rPr sz="1100" spc="75" dirty="0">
                <a:cs typeface="PMingLiU"/>
              </a:rPr>
              <a:t>method, </a:t>
            </a:r>
            <a:r>
              <a:rPr sz="1100" spc="45" dirty="0">
                <a:cs typeface="PMingLiU"/>
              </a:rPr>
              <a:t>which  </a:t>
            </a:r>
            <a:r>
              <a:rPr sz="1100" spc="40" dirty="0">
                <a:cs typeface="PMingLiU"/>
              </a:rPr>
              <a:t>first </a:t>
            </a:r>
            <a:r>
              <a:rPr sz="1100" spc="35" dirty="0">
                <a:cs typeface="PMingLiU"/>
              </a:rPr>
              <a:t>identifies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new </a:t>
            </a:r>
            <a:r>
              <a:rPr sz="1100" spc="60" dirty="0">
                <a:cs typeface="PMingLiU"/>
              </a:rPr>
              <a:t>set </a:t>
            </a:r>
            <a:r>
              <a:rPr sz="1100" spc="5" dirty="0">
                <a:cs typeface="PMingLiU"/>
              </a:rPr>
              <a:t>of </a:t>
            </a:r>
            <a:r>
              <a:rPr sz="1100" spc="55" dirty="0">
                <a:cs typeface="PMingLiU"/>
              </a:rPr>
              <a:t>features </a:t>
            </a:r>
            <a:r>
              <a:rPr sz="1100" i="1" spc="85" dirty="0">
                <a:cs typeface="Times New Roman"/>
              </a:rPr>
              <a:t>Z</a:t>
            </a:r>
            <a:r>
              <a:rPr sz="1200" spc="127" baseline="-10416" dirty="0">
                <a:cs typeface="PMingLiU"/>
              </a:rPr>
              <a:t>1</a:t>
            </a:r>
            <a:r>
              <a:rPr sz="1100" i="1" spc="85" dirty="0">
                <a:cs typeface="Times New Roman"/>
              </a:rPr>
              <a:t>, </a:t>
            </a:r>
            <a:r>
              <a:rPr sz="1100" i="1" spc="25" dirty="0">
                <a:cs typeface="Times New Roman"/>
              </a:rPr>
              <a:t>. . . , </a:t>
            </a:r>
            <a:r>
              <a:rPr sz="1100" i="1" spc="135" dirty="0">
                <a:cs typeface="Times New Roman"/>
              </a:rPr>
              <a:t>Z</a:t>
            </a:r>
            <a:r>
              <a:rPr sz="1200" i="1" spc="202" baseline="-10416" dirty="0">
                <a:cs typeface="Arial"/>
              </a:rPr>
              <a:t>M </a:t>
            </a:r>
            <a:r>
              <a:rPr sz="1100" spc="110" dirty="0">
                <a:cs typeface="PMingLiU"/>
              </a:rPr>
              <a:t>that </a:t>
            </a:r>
            <a:r>
              <a:rPr sz="1100" spc="60" dirty="0">
                <a:cs typeface="PMingLiU"/>
              </a:rPr>
              <a:t>are  </a:t>
            </a:r>
            <a:r>
              <a:rPr sz="1100" spc="50" dirty="0">
                <a:cs typeface="PMingLiU"/>
              </a:rPr>
              <a:t>linear </a:t>
            </a:r>
            <a:r>
              <a:rPr sz="1100" spc="55" dirty="0">
                <a:cs typeface="PMingLiU"/>
              </a:rPr>
              <a:t>combinations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original </a:t>
            </a:r>
            <a:r>
              <a:rPr sz="1100" spc="50" dirty="0">
                <a:cs typeface="PMingLiU"/>
              </a:rPr>
              <a:t>features,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then </a:t>
            </a:r>
            <a:r>
              <a:rPr sz="1100" spc="30" dirty="0">
                <a:cs typeface="PMingLiU"/>
              </a:rPr>
              <a:t>fits </a:t>
            </a:r>
            <a:r>
              <a:rPr sz="1100" spc="85" dirty="0">
                <a:cs typeface="PMingLiU"/>
              </a:rPr>
              <a:t>a  </a:t>
            </a:r>
            <a:r>
              <a:rPr sz="1100" spc="50" dirty="0">
                <a:cs typeface="PMingLiU"/>
              </a:rPr>
              <a:t>linear </a:t>
            </a:r>
            <a:r>
              <a:rPr sz="1100" spc="55" dirty="0">
                <a:cs typeface="PMingLiU"/>
              </a:rPr>
              <a:t>model </a:t>
            </a:r>
            <a:r>
              <a:rPr sz="1100" spc="50" dirty="0">
                <a:cs typeface="PMingLiU"/>
              </a:rPr>
              <a:t>via </a:t>
            </a:r>
            <a:r>
              <a:rPr sz="1100" spc="60" dirty="0">
                <a:cs typeface="PMingLiU"/>
              </a:rPr>
              <a:t>OLS </a:t>
            </a:r>
            <a:r>
              <a:rPr sz="1100" spc="45" dirty="0">
                <a:cs typeface="PMingLiU"/>
              </a:rPr>
              <a:t>using </a:t>
            </a:r>
            <a:r>
              <a:rPr sz="1100" spc="60" dirty="0">
                <a:cs typeface="PMingLiU"/>
              </a:rPr>
              <a:t>these </a:t>
            </a:r>
            <a:r>
              <a:rPr sz="1100" i="1" spc="140" dirty="0">
                <a:cs typeface="Times New Roman"/>
              </a:rPr>
              <a:t>M </a:t>
            </a:r>
            <a:r>
              <a:rPr sz="1100" spc="50" dirty="0">
                <a:cs typeface="PMingLiU"/>
              </a:rPr>
              <a:t>new</a:t>
            </a:r>
            <a:r>
              <a:rPr sz="1100" spc="26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features.</a:t>
            </a:r>
            <a:endParaRPr sz="1100">
              <a:cs typeface="PMingLiU"/>
            </a:endParaRPr>
          </a:p>
          <a:p>
            <a:pPr marL="208279" marR="8763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08915" algn="l"/>
              </a:tabLst>
            </a:pPr>
            <a:r>
              <a:rPr sz="1100" spc="100" dirty="0">
                <a:cs typeface="PMingLiU"/>
              </a:rPr>
              <a:t>But </a:t>
            </a:r>
            <a:r>
              <a:rPr sz="1100" spc="40" dirty="0">
                <a:cs typeface="PMingLiU"/>
              </a:rPr>
              <a:t>unlike </a:t>
            </a:r>
            <a:r>
              <a:rPr sz="1100" spc="105" dirty="0">
                <a:cs typeface="PMingLiU"/>
              </a:rPr>
              <a:t>PCR, </a:t>
            </a:r>
            <a:r>
              <a:rPr sz="1100" spc="80" dirty="0">
                <a:cs typeface="PMingLiU"/>
              </a:rPr>
              <a:t>PLS </a:t>
            </a:r>
            <a:r>
              <a:rPr sz="1100" spc="35" dirty="0">
                <a:cs typeface="PMingLiU"/>
              </a:rPr>
              <a:t>identifies </a:t>
            </a:r>
            <a:r>
              <a:rPr sz="1100" spc="60" dirty="0">
                <a:cs typeface="PMingLiU"/>
              </a:rPr>
              <a:t>these </a:t>
            </a:r>
            <a:r>
              <a:rPr sz="1100" spc="50" dirty="0">
                <a:cs typeface="PMingLiU"/>
              </a:rPr>
              <a:t>new </a:t>
            </a:r>
            <a:r>
              <a:rPr sz="1100" spc="55" dirty="0">
                <a:cs typeface="PMingLiU"/>
              </a:rPr>
              <a:t>features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  </a:t>
            </a:r>
            <a:r>
              <a:rPr sz="1100" spc="55" dirty="0">
                <a:cs typeface="PMingLiU"/>
              </a:rPr>
              <a:t>supervised </a:t>
            </a:r>
            <a:r>
              <a:rPr sz="1100" spc="40" dirty="0">
                <a:cs typeface="PMingLiU"/>
              </a:rPr>
              <a:t>way </a:t>
            </a:r>
            <a:r>
              <a:rPr sz="1100" spc="-555" dirty="0">
                <a:cs typeface="PMingLiU"/>
              </a:rPr>
              <a:t>–</a:t>
            </a:r>
            <a:r>
              <a:rPr sz="1100" spc="75" dirty="0">
                <a:cs typeface="PMingLiU"/>
              </a:rPr>
              <a:t> </a:t>
            </a:r>
            <a:r>
              <a:rPr sz="1100" spc="110" dirty="0">
                <a:cs typeface="PMingLiU"/>
              </a:rPr>
              <a:t>that </a:t>
            </a:r>
            <a:r>
              <a:rPr sz="1100" spc="25" dirty="0">
                <a:cs typeface="PMingLiU"/>
              </a:rPr>
              <a:t>is, </a:t>
            </a:r>
            <a:r>
              <a:rPr sz="1100" spc="75" dirty="0">
                <a:cs typeface="PMingLiU"/>
              </a:rPr>
              <a:t>it </a:t>
            </a:r>
            <a:r>
              <a:rPr sz="1100" spc="50" dirty="0">
                <a:cs typeface="PMingLiU"/>
              </a:rPr>
              <a:t>makes </a:t>
            </a:r>
            <a:r>
              <a:rPr sz="1100" spc="45" dirty="0">
                <a:cs typeface="PMingLiU"/>
              </a:rPr>
              <a:t>use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response </a:t>
            </a:r>
            <a:r>
              <a:rPr sz="1100" i="1" spc="20" dirty="0">
                <a:cs typeface="Times New Roman"/>
              </a:rPr>
              <a:t>Y </a:t>
            </a:r>
            <a:r>
              <a:rPr sz="1100" spc="50" dirty="0">
                <a:cs typeface="PMingLiU"/>
              </a:rPr>
              <a:t>in  </a:t>
            </a:r>
            <a:r>
              <a:rPr sz="1100" spc="60" dirty="0">
                <a:cs typeface="PMingLiU"/>
              </a:rPr>
              <a:t>order </a:t>
            </a:r>
            <a:r>
              <a:rPr sz="1100" spc="80" dirty="0">
                <a:cs typeface="PMingLiU"/>
              </a:rPr>
              <a:t>to </a:t>
            </a:r>
            <a:r>
              <a:rPr sz="1100" spc="45" dirty="0">
                <a:cs typeface="PMingLiU"/>
              </a:rPr>
              <a:t>identify </a:t>
            </a:r>
            <a:r>
              <a:rPr sz="1100" spc="50" dirty="0">
                <a:cs typeface="PMingLiU"/>
              </a:rPr>
              <a:t>new </a:t>
            </a:r>
            <a:r>
              <a:rPr sz="1100" spc="55" dirty="0">
                <a:cs typeface="PMingLiU"/>
              </a:rPr>
              <a:t>features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not </a:t>
            </a:r>
            <a:r>
              <a:rPr sz="1100" spc="45" dirty="0">
                <a:cs typeface="PMingLiU"/>
              </a:rPr>
              <a:t>only </a:t>
            </a:r>
            <a:r>
              <a:rPr sz="1100" spc="70" dirty="0">
                <a:cs typeface="PMingLiU"/>
              </a:rPr>
              <a:t>approximate 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old </a:t>
            </a:r>
            <a:r>
              <a:rPr sz="1100" spc="55" dirty="0">
                <a:cs typeface="PMingLiU"/>
              </a:rPr>
              <a:t>features </a:t>
            </a:r>
            <a:r>
              <a:rPr sz="1100" spc="20" dirty="0">
                <a:cs typeface="PMingLiU"/>
              </a:rPr>
              <a:t>well, </a:t>
            </a:r>
            <a:r>
              <a:rPr sz="1100" spc="100" dirty="0">
                <a:cs typeface="PMingLiU"/>
              </a:rPr>
              <a:t>but </a:t>
            </a:r>
            <a:r>
              <a:rPr sz="1100" spc="35" dirty="0">
                <a:cs typeface="PMingLiU"/>
              </a:rPr>
              <a:t>also </a:t>
            </a:r>
            <a:r>
              <a:rPr sz="1100" spc="110" dirty="0">
                <a:cs typeface="PMingLiU"/>
              </a:rPr>
              <a:t>that 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are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related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to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the 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response</a:t>
            </a:r>
            <a:r>
              <a:rPr sz="1100" spc="20" dirty="0">
                <a:cs typeface="PMingLiU"/>
              </a:rPr>
              <a:t>.</a:t>
            </a:r>
            <a:endParaRPr sz="1100">
              <a:cs typeface="PMingLiU"/>
            </a:endParaRPr>
          </a:p>
          <a:p>
            <a:pPr marL="208279" marR="363855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08915" algn="l"/>
              </a:tabLst>
            </a:pPr>
            <a:r>
              <a:rPr sz="1100" spc="60" dirty="0">
                <a:cs typeface="PMingLiU"/>
              </a:rPr>
              <a:t>Roughly </a:t>
            </a:r>
            <a:r>
              <a:rPr sz="1100" spc="50" dirty="0">
                <a:cs typeface="PMingLiU"/>
              </a:rPr>
              <a:t>speaking, </a:t>
            </a:r>
            <a:r>
              <a:rPr sz="1100" spc="80" dirty="0">
                <a:cs typeface="PMingLiU"/>
              </a:rPr>
              <a:t>the PLS </a:t>
            </a:r>
            <a:r>
              <a:rPr sz="1100" spc="65" dirty="0">
                <a:cs typeface="PMingLiU"/>
              </a:rPr>
              <a:t>approach </a:t>
            </a:r>
            <a:r>
              <a:rPr sz="1100" spc="90" dirty="0">
                <a:cs typeface="PMingLiU"/>
              </a:rPr>
              <a:t>attempts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find  </a:t>
            </a:r>
            <a:r>
              <a:rPr sz="1100" spc="50" dirty="0">
                <a:cs typeface="PMingLiU"/>
              </a:rPr>
              <a:t>directions </a:t>
            </a:r>
            <a:r>
              <a:rPr sz="1100" spc="110" dirty="0">
                <a:cs typeface="PMingLiU"/>
              </a:rPr>
              <a:t>that </a:t>
            </a:r>
            <a:r>
              <a:rPr sz="1100" spc="50" dirty="0">
                <a:cs typeface="PMingLiU"/>
              </a:rPr>
              <a:t>help explain </a:t>
            </a:r>
            <a:r>
              <a:rPr sz="1100" spc="90" dirty="0">
                <a:cs typeface="PMingLiU"/>
              </a:rPr>
              <a:t>both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response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  </a:t>
            </a:r>
            <a:r>
              <a:rPr sz="1100" spc="55" dirty="0">
                <a:cs typeface="PMingLiU"/>
              </a:rPr>
              <a:t>predictors.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2220" y="211465"/>
            <a:ext cx="25044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Details </a:t>
            </a:r>
            <a:r>
              <a:rPr spc="-40" dirty="0"/>
              <a:t>of </a:t>
            </a:r>
            <a:r>
              <a:rPr spc="5" dirty="0"/>
              <a:t>Partial </a:t>
            </a:r>
            <a:r>
              <a:rPr spc="-5" dirty="0"/>
              <a:t>Least</a:t>
            </a:r>
            <a:r>
              <a:rPr spc="-85" dirty="0"/>
              <a:t> </a:t>
            </a:r>
            <a:r>
              <a:rPr spc="-35" dirty="0"/>
              <a:t>Squares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62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458" y="871587"/>
            <a:ext cx="3740785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0180" marR="558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70815" algn="l"/>
              </a:tabLst>
            </a:pPr>
            <a:r>
              <a:rPr sz="1100" spc="60" dirty="0">
                <a:latin typeface="PMingLiU"/>
                <a:cs typeface="PMingLiU"/>
              </a:rPr>
              <a:t>After </a:t>
            </a:r>
            <a:r>
              <a:rPr sz="1100" spc="65" dirty="0">
                <a:latin typeface="PMingLiU"/>
                <a:cs typeface="PMingLiU"/>
              </a:rPr>
              <a:t>standardizing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i="1" spc="-5" dirty="0">
                <a:latin typeface="Times New Roman"/>
                <a:cs typeface="Times New Roman"/>
              </a:rPr>
              <a:t>p </a:t>
            </a:r>
            <a:r>
              <a:rPr sz="1100" spc="55" dirty="0">
                <a:latin typeface="PMingLiU"/>
                <a:cs typeface="PMingLiU"/>
              </a:rPr>
              <a:t>predictors, </a:t>
            </a:r>
            <a:r>
              <a:rPr sz="1100" spc="80" dirty="0">
                <a:latin typeface="PMingLiU"/>
                <a:cs typeface="PMingLiU"/>
              </a:rPr>
              <a:t>PLS </a:t>
            </a:r>
            <a:r>
              <a:rPr sz="1100" spc="65" dirty="0">
                <a:latin typeface="PMingLiU"/>
                <a:cs typeface="PMingLiU"/>
              </a:rPr>
              <a:t>computes </a:t>
            </a:r>
            <a:r>
              <a:rPr sz="1100" spc="80" dirty="0">
                <a:latin typeface="PMingLiU"/>
                <a:cs typeface="PMingLiU"/>
              </a:rPr>
              <a:t>the  </a:t>
            </a:r>
            <a:r>
              <a:rPr sz="1100" spc="40" dirty="0">
                <a:latin typeface="PMingLiU"/>
                <a:cs typeface="PMingLiU"/>
              </a:rPr>
              <a:t>first </a:t>
            </a:r>
            <a:r>
              <a:rPr sz="1100" spc="55" dirty="0">
                <a:latin typeface="PMingLiU"/>
                <a:cs typeface="PMingLiU"/>
              </a:rPr>
              <a:t>direction </a:t>
            </a:r>
            <a:r>
              <a:rPr sz="1100" i="1" spc="85" dirty="0">
                <a:latin typeface="Times New Roman"/>
                <a:cs typeface="Times New Roman"/>
              </a:rPr>
              <a:t>Z</a:t>
            </a:r>
            <a:r>
              <a:rPr sz="1200" spc="127" baseline="-10416" dirty="0">
                <a:latin typeface="PMingLiU"/>
                <a:cs typeface="PMingLiU"/>
              </a:rPr>
              <a:t>1 </a:t>
            </a:r>
            <a:r>
              <a:rPr sz="1100" spc="55" dirty="0">
                <a:latin typeface="PMingLiU"/>
                <a:cs typeface="PMingLiU"/>
              </a:rPr>
              <a:t>by </a:t>
            </a:r>
            <a:r>
              <a:rPr sz="1100" spc="65" dirty="0">
                <a:latin typeface="PMingLiU"/>
                <a:cs typeface="PMingLiU"/>
              </a:rPr>
              <a:t>setting </a:t>
            </a:r>
            <a:r>
              <a:rPr sz="1100" spc="45" dirty="0">
                <a:latin typeface="PMingLiU"/>
                <a:cs typeface="PMingLiU"/>
              </a:rPr>
              <a:t>each </a:t>
            </a:r>
            <a:r>
              <a:rPr sz="1100" i="1" spc="80" dirty="0">
                <a:latin typeface="Times New Roman"/>
                <a:cs typeface="Times New Roman"/>
              </a:rPr>
              <a:t>φ</a:t>
            </a:r>
            <a:r>
              <a:rPr sz="1200" spc="120" baseline="-10416" dirty="0">
                <a:latin typeface="PMingLiU"/>
                <a:cs typeface="PMingLiU"/>
              </a:rPr>
              <a:t>1</a:t>
            </a:r>
            <a:r>
              <a:rPr sz="1200" i="1" spc="120" baseline="-10416" dirty="0">
                <a:latin typeface="Arial"/>
                <a:cs typeface="Arial"/>
              </a:rPr>
              <a:t>j </a:t>
            </a:r>
            <a:r>
              <a:rPr sz="1100" spc="50" dirty="0">
                <a:latin typeface="PMingLiU"/>
                <a:cs typeface="PMingLiU"/>
              </a:rPr>
              <a:t>in </a:t>
            </a:r>
            <a:r>
              <a:rPr sz="1100" spc="60" dirty="0">
                <a:latin typeface="PMingLiU"/>
                <a:cs typeface="PMingLiU"/>
                <a:hlinkClick r:id="rId2" action="ppaction://hlinksldjump"/>
              </a:rPr>
              <a:t>(1) </a:t>
            </a:r>
            <a:r>
              <a:rPr sz="1100" spc="55" dirty="0">
                <a:latin typeface="PMingLiU"/>
                <a:cs typeface="PMingLiU"/>
              </a:rPr>
              <a:t>equal </a:t>
            </a:r>
            <a:r>
              <a:rPr sz="1100" spc="80" dirty="0">
                <a:latin typeface="PMingLiU"/>
                <a:cs typeface="PMingLiU"/>
              </a:rPr>
              <a:t>to the  </a:t>
            </a:r>
            <a:r>
              <a:rPr sz="1100" spc="25" dirty="0">
                <a:latin typeface="PMingLiU"/>
                <a:cs typeface="PMingLiU"/>
              </a:rPr>
              <a:t>coefficient </a:t>
            </a:r>
            <a:r>
              <a:rPr sz="1100" spc="50" dirty="0">
                <a:latin typeface="PMingLiU"/>
                <a:cs typeface="PMingLiU"/>
              </a:rPr>
              <a:t>from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45" dirty="0">
                <a:latin typeface="PMingLiU"/>
                <a:cs typeface="PMingLiU"/>
              </a:rPr>
              <a:t>simple </a:t>
            </a:r>
            <a:r>
              <a:rPr sz="1100" spc="50" dirty="0">
                <a:latin typeface="PMingLiU"/>
                <a:cs typeface="PMingLiU"/>
              </a:rPr>
              <a:t>linear </a:t>
            </a:r>
            <a:r>
              <a:rPr sz="1100" spc="40" dirty="0">
                <a:latin typeface="PMingLiU"/>
                <a:cs typeface="PMingLiU"/>
              </a:rPr>
              <a:t>regression </a:t>
            </a:r>
            <a:r>
              <a:rPr sz="1100" spc="5" dirty="0">
                <a:latin typeface="PMingLiU"/>
                <a:cs typeface="PMingLiU"/>
              </a:rPr>
              <a:t>of </a:t>
            </a:r>
            <a:r>
              <a:rPr sz="1100" i="1" spc="20" dirty="0">
                <a:latin typeface="Times New Roman"/>
                <a:cs typeface="Times New Roman"/>
              </a:rPr>
              <a:t>Y </a:t>
            </a:r>
            <a:r>
              <a:rPr sz="1100" spc="60" dirty="0">
                <a:latin typeface="PMingLiU"/>
                <a:cs typeface="PMingLiU"/>
              </a:rPr>
              <a:t>onto</a:t>
            </a:r>
            <a:r>
              <a:rPr sz="1100" spc="5" dirty="0">
                <a:latin typeface="PMingLiU"/>
                <a:cs typeface="PMingLiU"/>
              </a:rPr>
              <a:t> </a:t>
            </a:r>
            <a:r>
              <a:rPr sz="1100" i="1" spc="195" dirty="0">
                <a:latin typeface="Times New Roman"/>
                <a:cs typeface="Times New Roman"/>
              </a:rPr>
              <a:t>X</a:t>
            </a:r>
            <a:r>
              <a:rPr sz="1200" i="1" spc="292" baseline="-10416" dirty="0">
                <a:latin typeface="Arial"/>
                <a:cs typeface="Arial"/>
              </a:rPr>
              <a:t>j </a:t>
            </a:r>
            <a:r>
              <a:rPr sz="1100" spc="40" dirty="0">
                <a:latin typeface="PMingLiU"/>
                <a:cs typeface="PMingLiU"/>
              </a:rPr>
              <a:t>.</a:t>
            </a:r>
            <a:endParaRPr sz="1100">
              <a:latin typeface="PMingLiU"/>
              <a:cs typeface="PMingLiU"/>
            </a:endParaRPr>
          </a:p>
          <a:p>
            <a:pPr marL="17018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70815" algn="l"/>
              </a:tabLst>
            </a:pPr>
            <a:r>
              <a:rPr sz="1100" spc="70" dirty="0">
                <a:latin typeface="PMingLiU"/>
                <a:cs typeface="PMingLiU"/>
              </a:rPr>
              <a:t>One </a:t>
            </a:r>
            <a:r>
              <a:rPr sz="1100" spc="65" dirty="0">
                <a:latin typeface="PMingLiU"/>
                <a:cs typeface="PMingLiU"/>
              </a:rPr>
              <a:t>can </a:t>
            </a:r>
            <a:r>
              <a:rPr sz="1100" spc="35" dirty="0">
                <a:latin typeface="PMingLiU"/>
                <a:cs typeface="PMingLiU"/>
              </a:rPr>
              <a:t>show </a:t>
            </a:r>
            <a:r>
              <a:rPr sz="1100" spc="110" dirty="0">
                <a:latin typeface="PMingLiU"/>
                <a:cs typeface="PMingLiU"/>
              </a:rPr>
              <a:t>that </a:t>
            </a:r>
            <a:r>
              <a:rPr sz="1100" spc="65" dirty="0">
                <a:latin typeface="PMingLiU"/>
                <a:cs typeface="PMingLiU"/>
              </a:rPr>
              <a:t>this </a:t>
            </a:r>
            <a:r>
              <a:rPr sz="1100" spc="25" dirty="0">
                <a:latin typeface="PMingLiU"/>
                <a:cs typeface="PMingLiU"/>
              </a:rPr>
              <a:t>coefficient </a:t>
            </a:r>
            <a:r>
              <a:rPr sz="1100" spc="20" dirty="0">
                <a:latin typeface="PMingLiU"/>
                <a:cs typeface="PMingLiU"/>
              </a:rPr>
              <a:t>is </a:t>
            </a:r>
            <a:r>
              <a:rPr sz="1100" spc="65" dirty="0">
                <a:latin typeface="PMingLiU"/>
                <a:cs typeface="PMingLiU"/>
              </a:rPr>
              <a:t>proportional </a:t>
            </a:r>
            <a:r>
              <a:rPr sz="1100" spc="80" dirty="0">
                <a:latin typeface="PMingLiU"/>
                <a:cs typeface="PMingLiU"/>
              </a:rPr>
              <a:t>to</a:t>
            </a:r>
            <a:r>
              <a:rPr sz="1100" spc="220" dirty="0">
                <a:latin typeface="PMingLiU"/>
                <a:cs typeface="PMingLiU"/>
              </a:rPr>
              <a:t> </a:t>
            </a:r>
            <a:r>
              <a:rPr sz="1100" spc="80" dirty="0">
                <a:latin typeface="PMingLiU"/>
                <a:cs typeface="PMingLiU"/>
              </a:rPr>
              <a:t>the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995" y="1597836"/>
            <a:ext cx="1940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PMingLiU"/>
                <a:cs typeface="PMingLiU"/>
              </a:rPr>
              <a:t>correlation between </a:t>
            </a:r>
            <a:r>
              <a:rPr sz="1100" i="1" spc="20" dirty="0">
                <a:latin typeface="Times New Roman"/>
                <a:cs typeface="Times New Roman"/>
              </a:rPr>
              <a:t>Y </a:t>
            </a:r>
            <a:r>
              <a:rPr sz="1100" spc="85" dirty="0">
                <a:latin typeface="PMingLiU"/>
                <a:cs typeface="PMingLiU"/>
              </a:rPr>
              <a:t>and </a:t>
            </a:r>
            <a:r>
              <a:rPr sz="1100" i="1" spc="195" dirty="0">
                <a:latin typeface="Times New Roman"/>
                <a:cs typeface="Times New Roman"/>
              </a:rPr>
              <a:t>X</a:t>
            </a:r>
            <a:r>
              <a:rPr sz="1200" i="1" spc="292" baseline="-10416" dirty="0">
                <a:latin typeface="Arial"/>
                <a:cs typeface="Arial"/>
              </a:rPr>
              <a:t>j</a:t>
            </a:r>
            <a:r>
              <a:rPr sz="1200" i="1" spc="-209" baseline="-10416" dirty="0">
                <a:latin typeface="Arial"/>
                <a:cs typeface="Arial"/>
              </a:rPr>
              <a:t> </a:t>
            </a:r>
            <a:r>
              <a:rPr sz="1100" spc="40" dirty="0">
                <a:latin typeface="PMingLiU"/>
                <a:cs typeface="PMingLiU"/>
              </a:rPr>
              <a:t>.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5909" y="18659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45" dirty="0">
                <a:latin typeface="PMingLiU"/>
                <a:cs typeface="PMingLiU"/>
              </a:rPr>
              <a:t>1</a:t>
            </a:r>
            <a:endParaRPr sz="8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858" y="1807869"/>
            <a:ext cx="1755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45" dirty="0">
                <a:latin typeface="PMingLiU"/>
                <a:cs typeface="PMingLiU"/>
              </a:rPr>
              <a:t>Hence, </a:t>
            </a:r>
            <a:r>
              <a:rPr sz="1100" spc="50" dirty="0">
                <a:latin typeface="PMingLiU"/>
                <a:cs typeface="PMingLiU"/>
              </a:rPr>
              <a:t>in </a:t>
            </a:r>
            <a:r>
              <a:rPr sz="1100" spc="65" dirty="0">
                <a:latin typeface="PMingLiU"/>
                <a:cs typeface="PMingLiU"/>
              </a:rPr>
              <a:t>computing </a:t>
            </a:r>
            <a:r>
              <a:rPr sz="1100" i="1" spc="130" dirty="0">
                <a:latin typeface="Times New Roman"/>
                <a:cs typeface="Times New Roman"/>
              </a:rPr>
              <a:t>Z</a:t>
            </a:r>
            <a:r>
              <a:rPr sz="1100" i="1" spc="515" dirty="0">
                <a:latin typeface="Times New Roman"/>
                <a:cs typeface="Times New Roman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0739" y="1703957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44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6980" y="1777795"/>
            <a:ext cx="212725" cy="255904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209"/>
              </a:spcBef>
            </a:pPr>
            <a:r>
              <a:rPr sz="800" i="1" spc="-20" dirty="0">
                <a:latin typeface="Arial"/>
                <a:cs typeface="Arial"/>
              </a:rPr>
              <a:t>p  </a:t>
            </a:r>
            <a:r>
              <a:rPr sz="800" i="1" spc="204" dirty="0">
                <a:latin typeface="Arial"/>
                <a:cs typeface="Arial"/>
              </a:rPr>
              <a:t>j</a:t>
            </a:r>
            <a:r>
              <a:rPr sz="800" spc="140" dirty="0">
                <a:latin typeface="PMingLiU"/>
                <a:cs typeface="PMingLiU"/>
              </a:rPr>
              <a:t>=1</a:t>
            </a:r>
            <a:endParaRPr sz="800">
              <a:latin typeface="PMingLiU"/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7746" y="1807869"/>
            <a:ext cx="1429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Times New Roman"/>
                <a:cs typeface="Times New Roman"/>
              </a:rPr>
              <a:t>φ</a:t>
            </a:r>
            <a:r>
              <a:rPr sz="1200" spc="120" baseline="-10416" dirty="0">
                <a:latin typeface="PMingLiU"/>
                <a:cs typeface="PMingLiU"/>
              </a:rPr>
              <a:t>1</a:t>
            </a:r>
            <a:r>
              <a:rPr sz="1200" i="1" spc="120" baseline="-10416" dirty="0">
                <a:latin typeface="Arial"/>
                <a:cs typeface="Arial"/>
              </a:rPr>
              <a:t>j</a:t>
            </a:r>
            <a:r>
              <a:rPr sz="1200" i="1" spc="-202" baseline="-10416" dirty="0">
                <a:latin typeface="Arial"/>
                <a:cs typeface="Arial"/>
              </a:rPr>
              <a:t> </a:t>
            </a:r>
            <a:r>
              <a:rPr sz="1100" i="1" spc="195" dirty="0">
                <a:latin typeface="Times New Roman"/>
                <a:cs typeface="Times New Roman"/>
              </a:rPr>
              <a:t>X</a:t>
            </a:r>
            <a:r>
              <a:rPr sz="1200" i="1" spc="292" baseline="-10416" dirty="0">
                <a:latin typeface="Arial"/>
                <a:cs typeface="Arial"/>
              </a:rPr>
              <a:t>j</a:t>
            </a:r>
            <a:r>
              <a:rPr sz="1200" i="1" spc="-202" baseline="-10416" dirty="0">
                <a:latin typeface="Arial"/>
                <a:cs typeface="Arial"/>
              </a:rPr>
              <a:t> </a:t>
            </a:r>
            <a:r>
              <a:rPr sz="1100" spc="40" dirty="0">
                <a:latin typeface="PMingLiU"/>
                <a:cs typeface="PMingLiU"/>
              </a:rPr>
              <a:t>,</a:t>
            </a:r>
            <a:r>
              <a:rPr sz="1100" spc="60" dirty="0">
                <a:latin typeface="PMingLiU"/>
                <a:cs typeface="PMingLiU"/>
              </a:rPr>
              <a:t> </a:t>
            </a:r>
            <a:r>
              <a:rPr sz="1100" spc="80" dirty="0">
                <a:latin typeface="PMingLiU"/>
                <a:cs typeface="PMingLiU"/>
              </a:rPr>
              <a:t>PLS</a:t>
            </a:r>
            <a:r>
              <a:rPr sz="1100" spc="65" dirty="0">
                <a:latin typeface="PMingLiU"/>
                <a:cs typeface="PMingLiU"/>
              </a:rPr>
              <a:t> </a:t>
            </a:r>
            <a:r>
              <a:rPr sz="1100" spc="45" dirty="0">
                <a:latin typeface="PMingLiU"/>
                <a:cs typeface="PMingLiU"/>
              </a:rPr>
              <a:t>places</a:t>
            </a:r>
            <a:r>
              <a:rPr sz="1100" spc="60" dirty="0">
                <a:latin typeface="PMingLiU"/>
                <a:cs typeface="PMingLiU"/>
              </a:rPr>
              <a:t> </a:t>
            </a:r>
            <a:r>
              <a:rPr sz="1100" spc="80" dirty="0">
                <a:latin typeface="PMingLiU"/>
                <a:cs typeface="PMingLiU"/>
              </a:rPr>
              <a:t>the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858" y="1979941"/>
            <a:ext cx="3557270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21285">
              <a:lnSpc>
                <a:spcPct val="102600"/>
              </a:lnSpc>
              <a:spcBef>
                <a:spcPts val="55"/>
              </a:spcBef>
            </a:pPr>
            <a:r>
              <a:rPr sz="1100" spc="55" dirty="0">
                <a:latin typeface="PMingLiU"/>
                <a:cs typeface="PMingLiU"/>
              </a:rPr>
              <a:t>highest </a:t>
            </a:r>
            <a:r>
              <a:rPr sz="1100" spc="45" dirty="0">
                <a:latin typeface="PMingLiU"/>
                <a:cs typeface="PMingLiU"/>
              </a:rPr>
              <a:t>weight </a:t>
            </a:r>
            <a:r>
              <a:rPr sz="1100" spc="55" dirty="0">
                <a:latin typeface="PMingLiU"/>
                <a:cs typeface="PMingLiU"/>
              </a:rPr>
              <a:t>on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45" dirty="0">
                <a:latin typeface="PMingLiU"/>
                <a:cs typeface="PMingLiU"/>
              </a:rPr>
              <a:t>variables </a:t>
            </a:r>
            <a:r>
              <a:rPr sz="1100" spc="110" dirty="0">
                <a:latin typeface="PMingLiU"/>
                <a:cs typeface="PMingLiU"/>
              </a:rPr>
              <a:t>that </a:t>
            </a:r>
            <a:r>
              <a:rPr sz="1100" spc="60" dirty="0">
                <a:latin typeface="PMingLiU"/>
                <a:cs typeface="PMingLiU"/>
              </a:rPr>
              <a:t>are </a:t>
            </a:r>
            <a:r>
              <a:rPr sz="1100" spc="70" dirty="0">
                <a:latin typeface="PMingLiU"/>
                <a:cs typeface="PMingLiU"/>
              </a:rPr>
              <a:t>most </a:t>
            </a:r>
            <a:r>
              <a:rPr sz="1100" spc="55" dirty="0">
                <a:latin typeface="PMingLiU"/>
                <a:cs typeface="PMingLiU"/>
              </a:rPr>
              <a:t>strongly  </a:t>
            </a:r>
            <a:r>
              <a:rPr sz="1100" spc="65" dirty="0">
                <a:latin typeface="PMingLiU"/>
                <a:cs typeface="PMingLiU"/>
              </a:rPr>
              <a:t>related </a:t>
            </a:r>
            <a:r>
              <a:rPr sz="1100" spc="80" dirty="0">
                <a:latin typeface="PMingLiU"/>
                <a:cs typeface="PMingLiU"/>
              </a:rPr>
              <a:t>to the</a:t>
            </a:r>
            <a:r>
              <a:rPr sz="1100" spc="75" dirty="0">
                <a:latin typeface="PMingLiU"/>
                <a:cs typeface="PMingLiU"/>
              </a:rPr>
              <a:t> </a:t>
            </a:r>
            <a:r>
              <a:rPr sz="1100" spc="50" dirty="0">
                <a:latin typeface="PMingLiU"/>
                <a:cs typeface="PMingLiU"/>
              </a:rPr>
              <a:t>response.</a:t>
            </a:r>
            <a:endParaRPr sz="1100">
              <a:latin typeface="PMingLiU"/>
              <a:cs typeface="PMingLiU"/>
            </a:endParaRPr>
          </a:p>
          <a:p>
            <a:pPr marL="144780" marR="5080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0" dirty="0">
                <a:latin typeface="PMingLiU"/>
                <a:cs typeface="PMingLiU"/>
              </a:rPr>
              <a:t>Subsequent </a:t>
            </a:r>
            <a:r>
              <a:rPr sz="1100" spc="50" dirty="0">
                <a:latin typeface="PMingLiU"/>
                <a:cs typeface="PMingLiU"/>
              </a:rPr>
              <a:t>directions </a:t>
            </a:r>
            <a:r>
              <a:rPr sz="1100" spc="60" dirty="0">
                <a:latin typeface="PMingLiU"/>
                <a:cs typeface="PMingLiU"/>
              </a:rPr>
              <a:t>are </a:t>
            </a:r>
            <a:r>
              <a:rPr sz="1100" spc="55" dirty="0">
                <a:latin typeface="PMingLiU"/>
                <a:cs typeface="PMingLiU"/>
              </a:rPr>
              <a:t>found by </a:t>
            </a:r>
            <a:r>
              <a:rPr sz="1100" spc="65" dirty="0">
                <a:latin typeface="PMingLiU"/>
                <a:cs typeface="PMingLiU"/>
              </a:rPr>
              <a:t>taking </a:t>
            </a:r>
            <a:r>
              <a:rPr sz="1100" spc="50" dirty="0">
                <a:latin typeface="PMingLiU"/>
                <a:cs typeface="PMingLiU"/>
              </a:rPr>
              <a:t>residuals </a:t>
            </a:r>
            <a:r>
              <a:rPr sz="1100" spc="85" dirty="0">
                <a:latin typeface="PMingLiU"/>
                <a:cs typeface="PMingLiU"/>
              </a:rPr>
              <a:t>and  </a:t>
            </a:r>
            <a:r>
              <a:rPr sz="1100" spc="80" dirty="0">
                <a:latin typeface="PMingLiU"/>
                <a:cs typeface="PMingLiU"/>
              </a:rPr>
              <a:t>then </a:t>
            </a:r>
            <a:r>
              <a:rPr sz="1100" spc="65" dirty="0">
                <a:latin typeface="PMingLiU"/>
                <a:cs typeface="PMingLiU"/>
              </a:rPr>
              <a:t>repeating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50" dirty="0">
                <a:latin typeface="PMingLiU"/>
                <a:cs typeface="PMingLiU"/>
              </a:rPr>
              <a:t>above</a:t>
            </a:r>
            <a:r>
              <a:rPr sz="1100" spc="70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</a:rPr>
              <a:t>prescription.</a:t>
            </a:r>
            <a:endParaRPr sz="11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153" y="211465"/>
            <a:ext cx="7740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63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892175"/>
            <a:ext cx="3890378" cy="16444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28892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50" dirty="0">
                <a:cs typeface="PMingLiU"/>
              </a:rPr>
              <a:t>Model </a:t>
            </a:r>
            <a:r>
              <a:rPr sz="1100" spc="40" dirty="0">
                <a:cs typeface="PMingLiU"/>
              </a:rPr>
              <a:t>selection </a:t>
            </a:r>
            <a:r>
              <a:rPr sz="1100" spc="75" dirty="0">
                <a:cs typeface="PMingLiU"/>
              </a:rPr>
              <a:t>methods </a:t>
            </a:r>
            <a:r>
              <a:rPr sz="1100" spc="60" dirty="0">
                <a:cs typeface="PMingLiU"/>
              </a:rPr>
              <a:t>are </a:t>
            </a:r>
            <a:r>
              <a:rPr sz="1100" spc="85" dirty="0">
                <a:cs typeface="PMingLiU"/>
              </a:rPr>
              <a:t>an </a:t>
            </a:r>
            <a:r>
              <a:rPr sz="1100" spc="45" dirty="0">
                <a:cs typeface="PMingLiU"/>
              </a:rPr>
              <a:t>essential </a:t>
            </a:r>
            <a:r>
              <a:rPr sz="1100" spc="55" dirty="0">
                <a:cs typeface="PMingLiU"/>
              </a:rPr>
              <a:t>tool </a:t>
            </a:r>
            <a:r>
              <a:rPr sz="1100" spc="30" dirty="0">
                <a:cs typeface="PMingLiU"/>
              </a:rPr>
              <a:t>for </a:t>
            </a:r>
            <a:r>
              <a:rPr sz="1100" spc="95">
                <a:cs typeface="PMingLiU"/>
              </a:rPr>
              <a:t>data </a:t>
            </a:r>
            <a:r>
              <a:rPr sz="1100" spc="50">
                <a:cs typeface="PMingLiU"/>
              </a:rPr>
              <a:t>analysis</a:t>
            </a:r>
            <a:r>
              <a:rPr sz="1100" spc="50" dirty="0">
                <a:cs typeface="PMingLiU"/>
              </a:rPr>
              <a:t>, </a:t>
            </a:r>
            <a:r>
              <a:rPr sz="1100" spc="40" dirty="0">
                <a:cs typeface="PMingLiU"/>
              </a:rPr>
              <a:t>especially </a:t>
            </a:r>
            <a:r>
              <a:rPr sz="1100" spc="30" dirty="0">
                <a:cs typeface="PMingLiU"/>
              </a:rPr>
              <a:t>for </a:t>
            </a:r>
            <a:r>
              <a:rPr sz="1100" spc="40" dirty="0">
                <a:cs typeface="PMingLiU"/>
              </a:rPr>
              <a:t>big </a:t>
            </a:r>
            <a:r>
              <a:rPr sz="1100" spc="75" dirty="0">
                <a:cs typeface="PMingLiU"/>
              </a:rPr>
              <a:t>datasets </a:t>
            </a:r>
            <a:r>
              <a:rPr sz="1100" spc="35" dirty="0">
                <a:cs typeface="PMingLiU"/>
              </a:rPr>
              <a:t>involving </a:t>
            </a:r>
            <a:r>
              <a:rPr sz="1100" spc="75">
                <a:cs typeface="PMingLiU"/>
              </a:rPr>
              <a:t>many </a:t>
            </a:r>
            <a:r>
              <a:rPr sz="1100" spc="55">
                <a:cs typeface="PMingLiU"/>
              </a:rPr>
              <a:t>predictors</a:t>
            </a:r>
            <a:r>
              <a:rPr sz="1100" spc="55" dirty="0">
                <a:cs typeface="PMingLiU"/>
              </a:rPr>
              <a:t>.</a:t>
            </a:r>
            <a:endParaRPr lang="en-US" sz="1100" spc="55" dirty="0">
              <a:cs typeface="PMingLiU"/>
            </a:endParaRPr>
          </a:p>
          <a:p>
            <a:pPr marL="144780" marR="28892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55" dirty="0">
                <a:cs typeface="PMingLiU"/>
              </a:rPr>
              <a:t>Research into </a:t>
            </a:r>
            <a:r>
              <a:rPr sz="1100" spc="75" dirty="0">
                <a:cs typeface="PMingLiU"/>
              </a:rPr>
              <a:t>methods </a:t>
            </a:r>
            <a:r>
              <a:rPr sz="1100" spc="110" dirty="0">
                <a:cs typeface="PMingLiU"/>
              </a:rPr>
              <a:t>that </a:t>
            </a:r>
            <a:r>
              <a:rPr sz="1100" spc="20" dirty="0">
                <a:cs typeface="PMingLiU"/>
              </a:rPr>
              <a:t>give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sparsity</a:t>
            </a:r>
            <a:r>
              <a:rPr sz="1100" spc="10" dirty="0">
                <a:cs typeface="PMingLiU"/>
              </a:rPr>
              <a:t>, </a:t>
            </a:r>
            <a:r>
              <a:rPr sz="1100" spc="50" dirty="0">
                <a:cs typeface="PMingLiU"/>
              </a:rPr>
              <a:t>such </a:t>
            </a:r>
            <a:r>
              <a:rPr sz="1100" spc="55" dirty="0">
                <a:cs typeface="PMingLiU"/>
              </a:rPr>
              <a:t>as </a:t>
            </a:r>
            <a:r>
              <a:rPr sz="1100" spc="80">
                <a:cs typeface="PMingLiU"/>
              </a:rPr>
              <a:t>the</a:t>
            </a:r>
            <a:r>
              <a:rPr sz="1100" spc="270">
                <a:cs typeface="PMingLiU"/>
              </a:rPr>
              <a:t> </a:t>
            </a:r>
            <a:r>
              <a:rPr sz="1100" i="1" spc="25">
                <a:solidFill>
                  <a:srgbClr val="009900"/>
                </a:solidFill>
                <a:cs typeface="Palatino Linotype"/>
              </a:rPr>
              <a:t>lasso</a:t>
            </a:r>
            <a:r>
              <a:rPr lang="en-US" sz="1100" i="1" spc="25">
                <a:solidFill>
                  <a:srgbClr val="009900"/>
                </a:solidFill>
                <a:cs typeface="Palatino Linotype"/>
              </a:rPr>
              <a:t> </a:t>
            </a:r>
            <a:r>
              <a:rPr sz="1100" spc="20">
                <a:cs typeface="PMingLiU"/>
              </a:rPr>
              <a:t>is </a:t>
            </a:r>
            <a:r>
              <a:rPr sz="1100" spc="85" dirty="0">
                <a:cs typeface="PMingLiU"/>
              </a:rPr>
              <a:t>an </a:t>
            </a:r>
            <a:r>
              <a:rPr sz="1100" spc="40" dirty="0">
                <a:cs typeface="PMingLiU"/>
              </a:rPr>
              <a:t>especially </a:t>
            </a:r>
            <a:r>
              <a:rPr sz="1100" spc="80" dirty="0">
                <a:cs typeface="PMingLiU"/>
              </a:rPr>
              <a:t>hot</a:t>
            </a:r>
            <a:r>
              <a:rPr sz="1100" spc="15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area.</a:t>
            </a:r>
            <a:endParaRPr lang="en-US" sz="1100" spc="60" dirty="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endParaRPr sz="1100" dirty="0">
              <a:cs typeface="PMingLiU"/>
            </a:endParaRPr>
          </a:p>
          <a:p>
            <a:pPr marL="144780" marR="16954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Later, </a:t>
            </a:r>
            <a:r>
              <a:rPr sz="1100" spc="15" dirty="0">
                <a:cs typeface="PMingLiU"/>
              </a:rPr>
              <a:t>we </a:t>
            </a:r>
            <a:r>
              <a:rPr sz="1100" spc="20" dirty="0">
                <a:cs typeface="PMingLiU"/>
              </a:rPr>
              <a:t>will </a:t>
            </a:r>
            <a:r>
              <a:rPr sz="1100" spc="80" dirty="0">
                <a:cs typeface="PMingLiU"/>
              </a:rPr>
              <a:t>return to </a:t>
            </a:r>
            <a:r>
              <a:rPr sz="1100" spc="60" dirty="0">
                <a:cs typeface="PMingLiU"/>
              </a:rPr>
              <a:t>sparsity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more </a:t>
            </a:r>
            <a:r>
              <a:rPr sz="1100" spc="55" dirty="0">
                <a:cs typeface="PMingLiU"/>
              </a:rPr>
              <a:t>detail, </a:t>
            </a:r>
            <a:r>
              <a:rPr sz="1100" spc="85" dirty="0">
                <a:cs typeface="PMingLiU"/>
              </a:rPr>
              <a:t>and </a:t>
            </a:r>
            <a:r>
              <a:rPr sz="1100" spc="20" dirty="0">
                <a:cs typeface="PMingLiU"/>
              </a:rPr>
              <a:t>will  </a:t>
            </a:r>
            <a:r>
              <a:rPr sz="1100" spc="50" dirty="0">
                <a:cs typeface="PMingLiU"/>
              </a:rPr>
              <a:t>describe </a:t>
            </a:r>
            <a:r>
              <a:rPr sz="1100" spc="65" dirty="0">
                <a:cs typeface="PMingLiU"/>
              </a:rPr>
              <a:t>related </a:t>
            </a:r>
            <a:r>
              <a:rPr sz="1100" spc="60" dirty="0">
                <a:cs typeface="PMingLiU"/>
              </a:rPr>
              <a:t>approaches </a:t>
            </a:r>
            <a:r>
              <a:rPr sz="1100" spc="45" dirty="0">
                <a:cs typeface="PMingLiU"/>
              </a:rPr>
              <a:t>such </a:t>
            </a:r>
            <a:r>
              <a:rPr sz="1100" spc="55" dirty="0">
                <a:cs typeface="PMingLiU"/>
              </a:rPr>
              <a:t>as </a:t>
            </a:r>
            <a:r>
              <a:rPr sz="1100" spc="80" dirty="0">
                <a:cs typeface="PMingLiU"/>
              </a:rPr>
              <a:t>the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elastic</a:t>
            </a:r>
            <a:r>
              <a:rPr sz="1100" i="1" spc="19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net</a:t>
            </a:r>
            <a:r>
              <a:rPr sz="1100" spc="25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6499" y="211465"/>
            <a:ext cx="12960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Subset</a:t>
            </a:r>
            <a:r>
              <a:rPr spc="80" dirty="0">
                <a:latin typeface="+mn-lt"/>
              </a:rPr>
              <a:t> </a:t>
            </a:r>
            <a:r>
              <a:rPr spc="-25" dirty="0">
                <a:latin typeface="+mn-lt"/>
              </a:rPr>
              <a:t>Selection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553744"/>
            <a:ext cx="3763010" cy="1069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5" dirty="0">
                <a:solidFill>
                  <a:srgbClr val="009900"/>
                </a:solidFill>
                <a:cs typeface="Palatino Linotype"/>
              </a:rPr>
              <a:t>Best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subset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and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stepwise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model</a:t>
            </a:r>
            <a:r>
              <a:rPr sz="1100" i="1" spc="-2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selection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procedures</a:t>
            </a:r>
            <a:endParaRPr sz="1100"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cs typeface="Palatino Linotype"/>
            </a:endParaRPr>
          </a:p>
          <a:p>
            <a:pPr marL="154940" algn="ctr">
              <a:lnSpc>
                <a:spcPct val="100000"/>
              </a:lnSpc>
            </a:pPr>
            <a:r>
              <a:rPr sz="1100" i="1" spc="45" dirty="0">
                <a:cs typeface="Palatino Linotype"/>
              </a:rPr>
              <a:t>Best </a:t>
            </a:r>
            <a:r>
              <a:rPr sz="1100" i="1" spc="5" dirty="0">
                <a:cs typeface="Palatino Linotype"/>
              </a:rPr>
              <a:t>Subset</a:t>
            </a:r>
            <a:r>
              <a:rPr sz="1100" i="1" spc="175" dirty="0">
                <a:cs typeface="Palatino Linotype"/>
              </a:rPr>
              <a:t> </a:t>
            </a:r>
            <a:r>
              <a:rPr sz="1100" i="1" spc="20" dirty="0">
                <a:cs typeface="Palatino Linotype"/>
              </a:rPr>
              <a:t>Selection</a:t>
            </a:r>
            <a:endParaRPr sz="1100">
              <a:cs typeface="Palatino Linotype"/>
            </a:endParaRPr>
          </a:p>
          <a:p>
            <a:pPr marL="314960" marR="17780" indent="-177165">
              <a:lnSpc>
                <a:spcPct val="102600"/>
              </a:lnSpc>
              <a:spcBef>
                <a:spcPts val="300"/>
              </a:spcBef>
            </a:pPr>
            <a:r>
              <a:rPr sz="1100" spc="35" dirty="0">
                <a:solidFill>
                  <a:srgbClr val="3333B2"/>
                </a:solidFill>
                <a:cs typeface="PMingLiU"/>
              </a:rPr>
              <a:t>1. </a:t>
            </a:r>
            <a:r>
              <a:rPr sz="1100" spc="70" dirty="0">
                <a:cs typeface="PMingLiU"/>
              </a:rPr>
              <a:t>Let </a:t>
            </a:r>
            <a:r>
              <a:rPr sz="1100" i="1" spc="220" dirty="0">
                <a:cs typeface="Arial"/>
              </a:rPr>
              <a:t>M</a:t>
            </a:r>
            <a:r>
              <a:rPr sz="1200" spc="330" baseline="-10416" dirty="0">
                <a:cs typeface="PMingLiU"/>
              </a:rPr>
              <a:t>0 </a:t>
            </a:r>
            <a:r>
              <a:rPr sz="1100" spc="65" dirty="0">
                <a:cs typeface="PMingLiU"/>
              </a:rPr>
              <a:t>denote </a:t>
            </a:r>
            <a:r>
              <a:rPr sz="1100" spc="80" dirty="0">
                <a:cs typeface="PMingLiU"/>
              </a:rPr>
              <a:t>the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null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model</a:t>
            </a:r>
            <a:r>
              <a:rPr sz="1100" spc="20" dirty="0">
                <a:cs typeface="PMingLiU"/>
              </a:rPr>
              <a:t>, </a:t>
            </a:r>
            <a:r>
              <a:rPr sz="1100" spc="45" dirty="0">
                <a:cs typeface="PMingLiU"/>
              </a:rPr>
              <a:t>which </a:t>
            </a:r>
            <a:r>
              <a:rPr sz="1100" spc="55" dirty="0">
                <a:cs typeface="PMingLiU"/>
              </a:rPr>
              <a:t>contains no  predictors. </a:t>
            </a:r>
            <a:r>
              <a:rPr sz="1100" spc="70" dirty="0">
                <a:cs typeface="PMingLiU"/>
              </a:rPr>
              <a:t>This </a:t>
            </a:r>
            <a:r>
              <a:rPr sz="1100" spc="55" dirty="0">
                <a:cs typeface="PMingLiU"/>
              </a:rPr>
              <a:t>model </a:t>
            </a:r>
            <a:r>
              <a:rPr sz="1100" spc="50" dirty="0">
                <a:cs typeface="PMingLiU"/>
              </a:rPr>
              <a:t>simply </a:t>
            </a:r>
            <a:r>
              <a:rPr sz="1100" spc="60" dirty="0">
                <a:cs typeface="PMingLiU"/>
              </a:rPr>
              <a:t>predicts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sample </a:t>
            </a:r>
            <a:r>
              <a:rPr sz="1100" spc="75" dirty="0">
                <a:cs typeface="PMingLiU"/>
              </a:rPr>
              <a:t>mean  </a:t>
            </a:r>
            <a:r>
              <a:rPr sz="1100" spc="30" dirty="0">
                <a:cs typeface="PMingLiU"/>
              </a:rPr>
              <a:t>for </a:t>
            </a:r>
            <a:r>
              <a:rPr sz="1100" spc="45" dirty="0">
                <a:cs typeface="PMingLiU"/>
              </a:rPr>
              <a:t>each</a:t>
            </a:r>
            <a:r>
              <a:rPr sz="1100" spc="114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observation.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357" y="1621623"/>
            <a:ext cx="1266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5" dirty="0">
                <a:solidFill>
                  <a:srgbClr val="3333B2"/>
                </a:solidFill>
                <a:latin typeface="PMingLiU"/>
                <a:cs typeface="PMingLiU"/>
              </a:rPr>
              <a:t>2.</a:t>
            </a:r>
            <a:r>
              <a:rPr sz="1100" spc="240" dirty="0">
                <a:solidFill>
                  <a:srgbClr val="3333B2"/>
                </a:solidFill>
                <a:latin typeface="PMingLiU"/>
                <a:cs typeface="PMingLiU"/>
              </a:rPr>
              <a:t> </a:t>
            </a:r>
            <a:r>
              <a:rPr sz="1100" spc="50" dirty="0">
                <a:latin typeface="PMingLiU"/>
                <a:cs typeface="PMingLiU"/>
              </a:rPr>
              <a:t>For</a:t>
            </a:r>
            <a:r>
              <a:rPr sz="1100" spc="65" dirty="0">
                <a:latin typeface="PMingLiU"/>
                <a:cs typeface="PMingLiU"/>
              </a:rPr>
              <a:t> </a:t>
            </a:r>
            <a:r>
              <a:rPr sz="1100" i="1" spc="75" dirty="0">
                <a:latin typeface="Times New Roman"/>
                <a:cs typeface="Times New Roman"/>
              </a:rPr>
              <a:t>k</a:t>
            </a:r>
            <a:r>
              <a:rPr sz="1100" i="1" spc="50" dirty="0">
                <a:latin typeface="Times New Roman"/>
                <a:cs typeface="Times New Roman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10" dirty="0">
                <a:latin typeface="PMingLiU"/>
                <a:cs typeface="PMingLiU"/>
              </a:rPr>
              <a:t> </a:t>
            </a:r>
            <a:r>
              <a:rPr sz="1100" spc="25" dirty="0">
                <a:latin typeface="PMingLiU"/>
                <a:cs typeface="PMingLiU"/>
              </a:rPr>
              <a:t>1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PMingLiU"/>
                <a:cs typeface="PMingLiU"/>
              </a:rPr>
              <a:t>2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PMingLiU"/>
                <a:cs typeface="PMingLiU"/>
              </a:rPr>
              <a:t>: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212" y="1792595"/>
            <a:ext cx="781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0" dirty="0">
                <a:latin typeface="Arial"/>
                <a:cs typeface="Arial"/>
              </a:rPr>
              <a:t>p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4320" y="1892366"/>
            <a:ext cx="793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0" dirty="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1614" y="1819522"/>
            <a:ext cx="197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20" dirty="0">
                <a:latin typeface="Arial"/>
                <a:cs typeface="Arial"/>
              </a:rPr>
              <a:t>(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12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1817209"/>
            <a:ext cx="3134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2010" algn="l"/>
              </a:tabLst>
            </a:pPr>
            <a:r>
              <a:rPr sz="1000" spc="75" dirty="0">
                <a:solidFill>
                  <a:srgbClr val="3333B2"/>
                </a:solidFill>
                <a:latin typeface="PMingLiU"/>
                <a:cs typeface="PMingLiU"/>
              </a:rPr>
              <a:t>(a)</a:t>
            </a:r>
            <a:r>
              <a:rPr sz="1000" spc="290" dirty="0">
                <a:solidFill>
                  <a:srgbClr val="3333B2"/>
                </a:solidFill>
                <a:latin typeface="PMingLiU"/>
                <a:cs typeface="PMingLiU"/>
              </a:rPr>
              <a:t> </a:t>
            </a:r>
            <a:r>
              <a:rPr sz="1000" spc="85" dirty="0">
                <a:latin typeface="PMingLiU"/>
                <a:cs typeface="PMingLiU"/>
              </a:rPr>
              <a:t>Fit</a:t>
            </a:r>
            <a:r>
              <a:rPr sz="1000" spc="70" dirty="0">
                <a:latin typeface="PMingLiU"/>
                <a:cs typeface="PMingLiU"/>
              </a:rPr>
              <a:t> </a:t>
            </a:r>
            <a:r>
              <a:rPr sz="1000" spc="35" dirty="0">
                <a:latin typeface="PMingLiU"/>
                <a:cs typeface="PMingLiU"/>
              </a:rPr>
              <a:t>all	</a:t>
            </a:r>
            <a:r>
              <a:rPr sz="1000" spc="50" dirty="0">
                <a:latin typeface="PMingLiU"/>
                <a:cs typeface="PMingLiU"/>
              </a:rPr>
              <a:t>models </a:t>
            </a:r>
            <a:r>
              <a:rPr sz="1000" spc="100" dirty="0">
                <a:latin typeface="PMingLiU"/>
                <a:cs typeface="PMingLiU"/>
              </a:rPr>
              <a:t>that </a:t>
            </a:r>
            <a:r>
              <a:rPr sz="1000" spc="55" dirty="0">
                <a:latin typeface="PMingLiU"/>
                <a:cs typeface="PMingLiU"/>
              </a:rPr>
              <a:t>contain </a:t>
            </a:r>
            <a:r>
              <a:rPr sz="1000" spc="50" dirty="0">
                <a:latin typeface="PMingLiU"/>
                <a:cs typeface="PMingLiU"/>
              </a:rPr>
              <a:t>exactly </a:t>
            </a:r>
            <a:r>
              <a:rPr sz="1000" i="1" spc="70" dirty="0">
                <a:latin typeface="Times New Roman"/>
                <a:cs typeface="Times New Roman"/>
              </a:rPr>
              <a:t>k</a:t>
            </a:r>
            <a:r>
              <a:rPr sz="1000" i="1" spc="125" dirty="0">
                <a:latin typeface="Times New Roman"/>
                <a:cs typeface="Times New Roman"/>
              </a:rPr>
              <a:t> </a:t>
            </a:r>
            <a:r>
              <a:rPr sz="1000" spc="55" dirty="0">
                <a:latin typeface="PMingLiU"/>
                <a:cs typeface="PMingLiU"/>
              </a:rPr>
              <a:t>predictors.</a:t>
            </a:r>
            <a:endParaRPr sz="1000" dirty="0">
              <a:latin typeface="PMingLiU"/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9189" y="1957085"/>
            <a:ext cx="781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0" dirty="0">
                <a:latin typeface="Arial"/>
                <a:cs typeface="Arial"/>
              </a:rPr>
              <a:t>p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7310" y="2056856"/>
            <a:ext cx="793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0" dirty="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5948" y="1968863"/>
            <a:ext cx="197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20" dirty="0">
                <a:latin typeface="Arial"/>
                <a:cs typeface="Arial"/>
              </a:rPr>
              <a:t>(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12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111" y="1975261"/>
            <a:ext cx="3648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986280" algn="l"/>
              </a:tabLst>
            </a:pPr>
            <a:r>
              <a:rPr sz="1000" spc="75" dirty="0">
                <a:solidFill>
                  <a:srgbClr val="3333B2"/>
                </a:solidFill>
                <a:latin typeface="PMingLiU"/>
                <a:cs typeface="PMingLiU"/>
              </a:rPr>
              <a:t>(b)  </a:t>
            </a:r>
            <a:r>
              <a:rPr sz="1000" spc="55" dirty="0">
                <a:latin typeface="PMingLiU"/>
                <a:cs typeface="PMingLiU"/>
              </a:rPr>
              <a:t>Pick </a:t>
            </a:r>
            <a:r>
              <a:rPr sz="1000" spc="75" dirty="0">
                <a:latin typeface="PMingLiU"/>
                <a:cs typeface="PMingLiU"/>
              </a:rPr>
              <a:t>the </a:t>
            </a:r>
            <a:r>
              <a:rPr sz="1000" spc="70" dirty="0">
                <a:latin typeface="PMingLiU"/>
                <a:cs typeface="PMingLiU"/>
              </a:rPr>
              <a:t>best</a:t>
            </a:r>
            <a:r>
              <a:rPr sz="1000" spc="-45" dirty="0">
                <a:latin typeface="PMingLiU"/>
                <a:cs typeface="PMingLiU"/>
              </a:rPr>
              <a:t> </a:t>
            </a:r>
            <a:r>
              <a:rPr sz="1000" spc="60" dirty="0">
                <a:latin typeface="PMingLiU"/>
                <a:cs typeface="PMingLiU"/>
              </a:rPr>
              <a:t>among</a:t>
            </a:r>
            <a:r>
              <a:rPr sz="1000" spc="65" dirty="0">
                <a:latin typeface="PMingLiU"/>
                <a:cs typeface="PMingLiU"/>
              </a:rPr>
              <a:t> </a:t>
            </a:r>
            <a:r>
              <a:rPr sz="1000" spc="55" dirty="0">
                <a:latin typeface="PMingLiU"/>
                <a:cs typeface="PMingLiU"/>
              </a:rPr>
              <a:t>these	</a:t>
            </a:r>
            <a:r>
              <a:rPr sz="1000" spc="45" dirty="0">
                <a:latin typeface="PMingLiU"/>
                <a:cs typeface="PMingLiU"/>
              </a:rPr>
              <a:t>models, </a:t>
            </a:r>
            <a:r>
              <a:rPr sz="1000" spc="80" dirty="0">
                <a:latin typeface="PMingLiU"/>
                <a:cs typeface="PMingLiU"/>
              </a:rPr>
              <a:t>and </a:t>
            </a:r>
            <a:r>
              <a:rPr sz="1000" spc="30" dirty="0">
                <a:latin typeface="PMingLiU"/>
                <a:cs typeface="PMingLiU"/>
              </a:rPr>
              <a:t>call </a:t>
            </a:r>
            <a:r>
              <a:rPr sz="1000" spc="70" dirty="0">
                <a:latin typeface="PMingLiU"/>
                <a:cs typeface="PMingLiU"/>
              </a:rPr>
              <a:t>it </a:t>
            </a:r>
            <a:r>
              <a:rPr sz="1000" i="1" spc="180" dirty="0">
                <a:latin typeface="Arial"/>
                <a:cs typeface="Arial"/>
              </a:rPr>
              <a:t>M</a:t>
            </a:r>
            <a:r>
              <a:rPr sz="1050" i="1" spc="270" baseline="-11904" dirty="0">
                <a:latin typeface="Arial"/>
                <a:cs typeface="Arial"/>
              </a:rPr>
              <a:t>k</a:t>
            </a:r>
            <a:r>
              <a:rPr sz="1000" spc="180" dirty="0">
                <a:latin typeface="PMingLiU"/>
                <a:cs typeface="PMingLiU"/>
              </a:rPr>
              <a:t>.</a:t>
            </a:r>
            <a:r>
              <a:rPr sz="1000" spc="170" dirty="0">
                <a:latin typeface="PMingLiU"/>
                <a:cs typeface="PMingLiU"/>
              </a:rPr>
              <a:t> </a:t>
            </a:r>
            <a:r>
              <a:rPr sz="1000" spc="45" dirty="0">
                <a:latin typeface="PMingLiU"/>
                <a:cs typeface="PMingLiU"/>
              </a:rPr>
              <a:t>Here</a:t>
            </a:r>
            <a:endParaRPr sz="1000" dirty="0">
              <a:latin typeface="PMingLiU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557" y="2127102"/>
            <a:ext cx="3812540" cy="88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7525" marR="83820">
              <a:lnSpc>
                <a:spcPct val="100000"/>
              </a:lnSpc>
              <a:spcBef>
                <a:spcPts val="95"/>
              </a:spcBef>
            </a:pPr>
            <a:r>
              <a:rPr sz="1000" i="1" spc="5" dirty="0">
                <a:solidFill>
                  <a:srgbClr val="009900"/>
                </a:solidFill>
                <a:latin typeface="Palatino Linotype"/>
                <a:cs typeface="Palatino Linotype"/>
              </a:rPr>
              <a:t>best </a:t>
            </a:r>
            <a:r>
              <a:rPr sz="1000" spc="20" dirty="0">
                <a:latin typeface="PMingLiU"/>
                <a:cs typeface="PMingLiU"/>
              </a:rPr>
              <a:t>is </a:t>
            </a:r>
            <a:r>
              <a:rPr sz="1000" spc="35" dirty="0">
                <a:latin typeface="PMingLiU"/>
                <a:cs typeface="PMingLiU"/>
              </a:rPr>
              <a:t>defined </a:t>
            </a:r>
            <a:r>
              <a:rPr sz="1000" spc="50" dirty="0">
                <a:latin typeface="PMingLiU"/>
                <a:cs typeface="PMingLiU"/>
              </a:rPr>
              <a:t>as having </a:t>
            </a:r>
            <a:r>
              <a:rPr sz="1000" spc="75" dirty="0">
                <a:latin typeface="PMingLiU"/>
                <a:cs typeface="PMingLiU"/>
              </a:rPr>
              <a:t>the </a:t>
            </a:r>
            <a:r>
              <a:rPr sz="1000" spc="50" dirty="0">
                <a:latin typeface="PMingLiU"/>
                <a:cs typeface="PMingLiU"/>
              </a:rPr>
              <a:t>smallest RSS, or </a:t>
            </a:r>
            <a:r>
              <a:rPr sz="1000" spc="45" dirty="0">
                <a:latin typeface="PMingLiU"/>
                <a:cs typeface="PMingLiU"/>
              </a:rPr>
              <a:t>equivalently  </a:t>
            </a:r>
            <a:r>
              <a:rPr sz="1000" spc="50" dirty="0">
                <a:latin typeface="PMingLiU"/>
                <a:cs typeface="PMingLiU"/>
              </a:rPr>
              <a:t>largest</a:t>
            </a:r>
            <a:r>
              <a:rPr sz="1000" spc="65" dirty="0">
                <a:latin typeface="PMingLiU"/>
                <a:cs typeface="PMingLiU"/>
              </a:rPr>
              <a:t> </a:t>
            </a:r>
            <a:r>
              <a:rPr sz="1000" i="1" spc="60" dirty="0">
                <a:latin typeface="Times New Roman"/>
                <a:cs typeface="Times New Roman"/>
              </a:rPr>
              <a:t>R</a:t>
            </a:r>
            <a:r>
              <a:rPr sz="1050" spc="89" baseline="27777" dirty="0">
                <a:latin typeface="Verdana"/>
                <a:cs typeface="Verdana"/>
              </a:rPr>
              <a:t>2</a:t>
            </a:r>
            <a:r>
              <a:rPr sz="1000" spc="60" dirty="0">
                <a:latin typeface="PMingLiU"/>
                <a:cs typeface="PMingLiU"/>
              </a:rPr>
              <a:t>.</a:t>
            </a:r>
            <a:endParaRPr sz="1000" dirty="0">
              <a:latin typeface="PMingLiU"/>
              <a:cs typeface="PMingLiU"/>
            </a:endParaRPr>
          </a:p>
          <a:p>
            <a:pPr marL="240029" marR="55880" indent="-177165">
              <a:lnSpc>
                <a:spcPct val="102600"/>
              </a:lnSpc>
              <a:spcBef>
                <a:spcPts val="315"/>
              </a:spcBef>
            </a:pPr>
            <a:r>
              <a:rPr sz="1100" spc="35" dirty="0">
                <a:solidFill>
                  <a:srgbClr val="3333B2"/>
                </a:solidFill>
                <a:latin typeface="PMingLiU"/>
                <a:cs typeface="PMingLiU"/>
              </a:rPr>
              <a:t>3. </a:t>
            </a:r>
            <a:r>
              <a:rPr sz="1100" spc="40" dirty="0">
                <a:latin typeface="PMingLiU"/>
                <a:cs typeface="PMingLiU"/>
              </a:rPr>
              <a:t>Select </a:t>
            </a:r>
            <a:r>
              <a:rPr sz="1100" spc="85" dirty="0">
                <a:latin typeface="PMingLiU"/>
                <a:cs typeface="PMingLiU"/>
              </a:rPr>
              <a:t>a </a:t>
            </a:r>
            <a:r>
              <a:rPr sz="1100" spc="30" dirty="0">
                <a:latin typeface="PMingLiU"/>
                <a:cs typeface="PMingLiU"/>
              </a:rPr>
              <a:t>single </a:t>
            </a:r>
            <a:r>
              <a:rPr sz="1100" spc="75" dirty="0">
                <a:latin typeface="PMingLiU"/>
                <a:cs typeface="PMingLiU"/>
              </a:rPr>
              <a:t>best </a:t>
            </a:r>
            <a:r>
              <a:rPr sz="1100" spc="55" dirty="0">
                <a:latin typeface="PMingLiU"/>
                <a:cs typeface="PMingLiU"/>
              </a:rPr>
              <a:t>model </a:t>
            </a:r>
            <a:r>
              <a:rPr sz="1100" spc="50" dirty="0">
                <a:latin typeface="PMingLiU"/>
                <a:cs typeface="PMingLiU"/>
              </a:rPr>
              <a:t>from </a:t>
            </a:r>
            <a:r>
              <a:rPr sz="1100" spc="65" dirty="0">
                <a:latin typeface="PMingLiU"/>
                <a:cs typeface="PMingLiU"/>
              </a:rPr>
              <a:t>among </a:t>
            </a:r>
            <a:r>
              <a:rPr sz="1100" i="1" spc="170" dirty="0">
                <a:latin typeface="Arial"/>
                <a:cs typeface="Arial"/>
              </a:rPr>
              <a:t>M</a:t>
            </a:r>
            <a:r>
              <a:rPr sz="1200" spc="254" baseline="-10416" dirty="0">
                <a:latin typeface="PMingLiU"/>
                <a:cs typeface="PMingLiU"/>
              </a:rPr>
              <a:t>0</a:t>
            </a:r>
            <a:r>
              <a:rPr sz="1100" i="1" spc="170" dirty="0">
                <a:latin typeface="Times New Roman"/>
                <a:cs typeface="Times New Roman"/>
              </a:rPr>
              <a:t>,</a:t>
            </a:r>
            <a:r>
              <a:rPr sz="1100" i="1" spc="-2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 . . , </a:t>
            </a:r>
            <a:r>
              <a:rPr sz="1100" i="1" spc="185" dirty="0">
                <a:latin typeface="Arial"/>
                <a:cs typeface="Arial"/>
              </a:rPr>
              <a:t>M</a:t>
            </a:r>
            <a:r>
              <a:rPr sz="1200" i="1" spc="277" baseline="-10416" dirty="0">
                <a:latin typeface="Arial"/>
                <a:cs typeface="Arial"/>
              </a:rPr>
              <a:t>p </a:t>
            </a:r>
            <a:r>
              <a:rPr sz="1100" spc="45" dirty="0">
                <a:latin typeface="PMingLiU"/>
                <a:cs typeface="PMingLiU"/>
              </a:rPr>
              <a:t>using  cross-validated </a:t>
            </a:r>
            <a:r>
              <a:rPr sz="1100" spc="55" dirty="0">
                <a:latin typeface="PMingLiU"/>
                <a:cs typeface="PMingLiU"/>
              </a:rPr>
              <a:t>prediction error, </a:t>
            </a:r>
            <a:r>
              <a:rPr sz="1100" i="1" spc="10" dirty="0">
                <a:latin typeface="Times New Roman"/>
                <a:cs typeface="Times New Roman"/>
              </a:rPr>
              <a:t>C</a:t>
            </a:r>
            <a:r>
              <a:rPr sz="1200" i="1" spc="15" baseline="-10416" dirty="0">
                <a:latin typeface="Arial"/>
                <a:cs typeface="Arial"/>
              </a:rPr>
              <a:t>p </a:t>
            </a:r>
            <a:r>
              <a:rPr sz="1100" spc="70" dirty="0">
                <a:latin typeface="PMingLiU"/>
                <a:cs typeface="PMingLiU"/>
              </a:rPr>
              <a:t>(AIC), </a:t>
            </a:r>
            <a:r>
              <a:rPr sz="1100" spc="65" dirty="0">
                <a:latin typeface="PMingLiU"/>
                <a:cs typeface="PMingLiU"/>
              </a:rPr>
              <a:t>BIC, </a:t>
            </a:r>
            <a:r>
              <a:rPr sz="1100" spc="55" dirty="0">
                <a:latin typeface="PMingLiU"/>
                <a:cs typeface="PMingLiU"/>
              </a:rPr>
              <a:t>or  </a:t>
            </a:r>
            <a:r>
              <a:rPr sz="1100" spc="70" dirty="0">
                <a:latin typeface="PMingLiU"/>
                <a:cs typeface="PMingLiU"/>
              </a:rPr>
              <a:t>adjusted</a:t>
            </a:r>
            <a:r>
              <a:rPr sz="1100" spc="75" dirty="0">
                <a:latin typeface="PMingLiU"/>
                <a:cs typeface="PMingLiU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R</a:t>
            </a:r>
            <a:r>
              <a:rPr sz="1200" spc="150" baseline="27777" dirty="0">
                <a:latin typeface="PMingLiU"/>
                <a:cs typeface="PMingLiU"/>
              </a:rPr>
              <a:t>2</a:t>
            </a:r>
            <a:r>
              <a:rPr sz="1100" spc="100" dirty="0">
                <a:latin typeface="PMingLiU"/>
                <a:cs typeface="PMingLiU"/>
              </a:rPr>
              <a:t>.</a:t>
            </a:r>
            <a:endParaRPr sz="1100" dirty="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450" y="42055"/>
            <a:ext cx="20053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Example- </a:t>
            </a:r>
            <a:r>
              <a:rPr spc="5" dirty="0">
                <a:latin typeface="+mn-lt"/>
              </a:rPr>
              <a:t>Credit data</a:t>
            </a:r>
            <a:r>
              <a:rPr spc="45" dirty="0">
                <a:latin typeface="+mn-lt"/>
              </a:rPr>
              <a:t> </a:t>
            </a:r>
            <a:r>
              <a:rPr spc="-15" dirty="0">
                <a:latin typeface="+mn-lt"/>
              </a:rPr>
              <a:t>set</a:t>
            </a:r>
          </a:p>
        </p:txBody>
      </p:sp>
      <p:sp>
        <p:nvSpPr>
          <p:cNvPr id="8272" name="object 8272"/>
          <p:cNvSpPr txBox="1"/>
          <p:nvPr/>
        </p:nvSpPr>
        <p:spPr>
          <a:xfrm>
            <a:off x="284772" y="2187575"/>
            <a:ext cx="4040556" cy="100001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050" i="1" spc="35" dirty="0">
                <a:cs typeface="Palatino Linotype"/>
              </a:rPr>
              <a:t>For each </a:t>
            </a:r>
            <a:r>
              <a:rPr sz="1050" i="1" spc="10" dirty="0">
                <a:cs typeface="Palatino Linotype"/>
              </a:rPr>
              <a:t>possible </a:t>
            </a:r>
            <a:r>
              <a:rPr sz="1050" i="1" spc="15" dirty="0">
                <a:cs typeface="Palatino Linotype"/>
              </a:rPr>
              <a:t>model </a:t>
            </a:r>
            <a:r>
              <a:rPr sz="1050" i="1" spc="10" dirty="0">
                <a:cs typeface="Palatino Linotype"/>
              </a:rPr>
              <a:t>containing </a:t>
            </a:r>
            <a:r>
              <a:rPr sz="1050" i="1" spc="65" dirty="0">
                <a:cs typeface="Palatino Linotype"/>
              </a:rPr>
              <a:t>a </a:t>
            </a:r>
            <a:r>
              <a:rPr sz="1050" i="1" spc="10" dirty="0">
                <a:cs typeface="Palatino Linotype"/>
              </a:rPr>
              <a:t>subset </a:t>
            </a:r>
            <a:r>
              <a:rPr sz="1050" i="1" spc="45" dirty="0">
                <a:cs typeface="Palatino Linotype"/>
              </a:rPr>
              <a:t>of </a:t>
            </a:r>
            <a:r>
              <a:rPr sz="1050" i="1" spc="25" dirty="0">
                <a:cs typeface="Palatino Linotype"/>
              </a:rPr>
              <a:t>the </a:t>
            </a:r>
            <a:r>
              <a:rPr sz="1050" i="1" spc="20" dirty="0">
                <a:cs typeface="Palatino Linotype"/>
              </a:rPr>
              <a:t>ten </a:t>
            </a:r>
            <a:r>
              <a:rPr sz="1050" i="1" spc="15" dirty="0">
                <a:cs typeface="Palatino Linotype"/>
              </a:rPr>
              <a:t>predictors  </a:t>
            </a:r>
            <a:r>
              <a:rPr sz="1050" i="1" spc="10" dirty="0">
                <a:cs typeface="Palatino Linotype"/>
              </a:rPr>
              <a:t>in </a:t>
            </a:r>
            <a:r>
              <a:rPr sz="1050" i="1" spc="25" dirty="0">
                <a:cs typeface="Palatino Linotype"/>
              </a:rPr>
              <a:t>the </a:t>
            </a:r>
            <a:r>
              <a:rPr sz="1050" spc="-9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Credit</a:t>
            </a:r>
            <a:r>
              <a:rPr sz="1050" spc="-90" dirty="0">
                <a:solidFill>
                  <a:srgbClr val="990000"/>
                </a:solidFill>
                <a:cs typeface="Courier New"/>
              </a:rPr>
              <a:t> </a:t>
            </a:r>
            <a:r>
              <a:rPr sz="1050" i="1" spc="35" dirty="0">
                <a:cs typeface="Palatino Linotype"/>
              </a:rPr>
              <a:t>data set, </a:t>
            </a:r>
            <a:r>
              <a:rPr sz="1050" i="1" spc="25" dirty="0">
                <a:cs typeface="Palatino Linotype"/>
              </a:rPr>
              <a:t>the </a:t>
            </a:r>
            <a:r>
              <a:rPr sz="1050" i="1" spc="20" dirty="0">
                <a:cs typeface="Palatino Linotype"/>
              </a:rPr>
              <a:t>RSS </a:t>
            </a:r>
            <a:r>
              <a:rPr sz="1050" i="1" spc="25" dirty="0">
                <a:cs typeface="Palatino Linotype"/>
              </a:rPr>
              <a:t>and </a:t>
            </a:r>
            <a:r>
              <a:rPr sz="1050" i="1" spc="100" dirty="0">
                <a:cs typeface="Times New Roman"/>
              </a:rPr>
              <a:t>R</a:t>
            </a:r>
            <a:r>
              <a:rPr sz="1050" spc="150" baseline="27777" dirty="0">
                <a:cs typeface="PMingLiU"/>
              </a:rPr>
              <a:t>2 </a:t>
            </a:r>
            <a:r>
              <a:rPr sz="1050" i="1" spc="35" dirty="0">
                <a:cs typeface="Palatino Linotype"/>
              </a:rPr>
              <a:t>are </a:t>
            </a:r>
            <a:r>
              <a:rPr sz="1050" i="1" spc="15" dirty="0">
                <a:cs typeface="Palatino Linotype"/>
              </a:rPr>
              <a:t>displayed. </a:t>
            </a:r>
            <a:r>
              <a:rPr sz="1050" i="1" spc="60" dirty="0">
                <a:cs typeface="Palatino Linotype"/>
              </a:rPr>
              <a:t>The </a:t>
            </a:r>
            <a:r>
              <a:rPr sz="1050" i="1" spc="-5" dirty="0">
                <a:cs typeface="Palatino Linotype"/>
              </a:rPr>
              <a:t>red  </a:t>
            </a:r>
            <a:r>
              <a:rPr sz="1050" i="1" spc="25" dirty="0">
                <a:cs typeface="Palatino Linotype"/>
              </a:rPr>
              <a:t>frontier </a:t>
            </a:r>
            <a:r>
              <a:rPr sz="1050" i="1" spc="20" dirty="0">
                <a:cs typeface="Palatino Linotype"/>
              </a:rPr>
              <a:t>tracks </a:t>
            </a:r>
            <a:r>
              <a:rPr sz="1050" i="1" spc="25" dirty="0">
                <a:cs typeface="Palatino Linotype"/>
              </a:rPr>
              <a:t>the </a:t>
            </a:r>
            <a:r>
              <a:rPr sz="1050" spc="75" dirty="0">
                <a:solidFill>
                  <a:srgbClr val="009900"/>
                </a:solidFill>
                <a:cs typeface="PMingLiU"/>
              </a:rPr>
              <a:t>best </a:t>
            </a:r>
            <a:r>
              <a:rPr sz="1050" i="1" spc="20" dirty="0">
                <a:cs typeface="Palatino Linotype"/>
              </a:rPr>
              <a:t>model </a:t>
            </a:r>
            <a:r>
              <a:rPr sz="1050" i="1" spc="40" dirty="0">
                <a:cs typeface="Palatino Linotype"/>
              </a:rPr>
              <a:t>for </a:t>
            </a:r>
            <a:r>
              <a:rPr sz="1050" i="1" spc="65" dirty="0">
                <a:cs typeface="Palatino Linotype"/>
              </a:rPr>
              <a:t>a </a:t>
            </a:r>
            <a:r>
              <a:rPr sz="1050" i="1" dirty="0">
                <a:cs typeface="Palatino Linotype"/>
              </a:rPr>
              <a:t>given </a:t>
            </a:r>
            <a:r>
              <a:rPr sz="1050" i="1" spc="5" dirty="0">
                <a:cs typeface="Palatino Linotype"/>
              </a:rPr>
              <a:t>number </a:t>
            </a:r>
            <a:r>
              <a:rPr sz="1050" i="1" spc="45" dirty="0">
                <a:cs typeface="Palatino Linotype"/>
              </a:rPr>
              <a:t>of </a:t>
            </a:r>
            <a:r>
              <a:rPr sz="1050" i="1" spc="20" dirty="0">
                <a:cs typeface="Palatino Linotype"/>
              </a:rPr>
              <a:t>predictors,  </a:t>
            </a:r>
            <a:r>
              <a:rPr sz="1050" i="1" spc="5" dirty="0">
                <a:cs typeface="Palatino Linotype"/>
              </a:rPr>
              <a:t>according </a:t>
            </a:r>
            <a:r>
              <a:rPr sz="1050" i="1" spc="30" dirty="0">
                <a:cs typeface="Palatino Linotype"/>
              </a:rPr>
              <a:t>to </a:t>
            </a:r>
            <a:r>
              <a:rPr sz="1050" i="1" spc="20" dirty="0">
                <a:cs typeface="Palatino Linotype"/>
              </a:rPr>
              <a:t>RSS </a:t>
            </a:r>
            <a:r>
              <a:rPr sz="1050" i="1" spc="25" dirty="0">
                <a:cs typeface="Palatino Linotype"/>
              </a:rPr>
              <a:t>and </a:t>
            </a:r>
            <a:r>
              <a:rPr sz="1050" i="1" spc="105" dirty="0">
                <a:cs typeface="Times New Roman"/>
              </a:rPr>
              <a:t>R</a:t>
            </a:r>
            <a:r>
              <a:rPr sz="1050" spc="157" baseline="27777" dirty="0">
                <a:cs typeface="PMingLiU"/>
              </a:rPr>
              <a:t>2</a:t>
            </a:r>
            <a:r>
              <a:rPr sz="1050" i="1" spc="105" dirty="0">
                <a:cs typeface="Palatino Linotype"/>
              </a:rPr>
              <a:t>. </a:t>
            </a:r>
            <a:r>
              <a:rPr sz="1050" i="1" spc="15" dirty="0">
                <a:cs typeface="Palatino Linotype"/>
              </a:rPr>
              <a:t>Though </a:t>
            </a:r>
            <a:r>
              <a:rPr sz="1050" i="1" spc="25" dirty="0">
                <a:cs typeface="Palatino Linotype"/>
              </a:rPr>
              <a:t>the </a:t>
            </a:r>
            <a:r>
              <a:rPr sz="1050" i="1" spc="35" dirty="0">
                <a:cs typeface="Palatino Linotype"/>
              </a:rPr>
              <a:t>data </a:t>
            </a:r>
            <a:r>
              <a:rPr sz="1050" i="1" spc="25" dirty="0">
                <a:cs typeface="Palatino Linotype"/>
              </a:rPr>
              <a:t>set </a:t>
            </a:r>
            <a:r>
              <a:rPr sz="1050" i="1" spc="20" dirty="0">
                <a:cs typeface="Palatino Linotype"/>
              </a:rPr>
              <a:t>contains </a:t>
            </a:r>
            <a:r>
              <a:rPr sz="1050" i="1" spc="5" dirty="0">
                <a:cs typeface="Palatino Linotype"/>
              </a:rPr>
              <a:t>only  </a:t>
            </a:r>
            <a:r>
              <a:rPr sz="1050" i="1" spc="20" dirty="0">
                <a:cs typeface="Palatino Linotype"/>
              </a:rPr>
              <a:t>ten predictors, </a:t>
            </a:r>
            <a:r>
              <a:rPr sz="1050" i="1" spc="25" dirty="0">
                <a:cs typeface="Palatino Linotype"/>
              </a:rPr>
              <a:t>the </a:t>
            </a:r>
            <a:r>
              <a:rPr sz="1050" i="1" spc="35" dirty="0">
                <a:cs typeface="Times New Roman"/>
              </a:rPr>
              <a:t>x</a:t>
            </a:r>
            <a:r>
              <a:rPr sz="1050" i="1" spc="35" dirty="0">
                <a:cs typeface="Palatino Linotype"/>
              </a:rPr>
              <a:t>-axis </a:t>
            </a:r>
            <a:r>
              <a:rPr sz="1050" i="1" spc="10" dirty="0">
                <a:cs typeface="Palatino Linotype"/>
              </a:rPr>
              <a:t>ranges </a:t>
            </a:r>
            <a:r>
              <a:rPr sz="1050" i="1" spc="25" dirty="0">
                <a:cs typeface="Palatino Linotype"/>
              </a:rPr>
              <a:t>from </a:t>
            </a:r>
            <a:r>
              <a:rPr sz="1050" spc="25" dirty="0">
                <a:cs typeface="PMingLiU"/>
              </a:rPr>
              <a:t>1 </a:t>
            </a:r>
            <a:r>
              <a:rPr sz="1050" i="1" spc="30" dirty="0">
                <a:cs typeface="Palatino Linotype"/>
              </a:rPr>
              <a:t>to </a:t>
            </a:r>
            <a:r>
              <a:rPr sz="1050" spc="35" dirty="0">
                <a:cs typeface="PMingLiU"/>
              </a:rPr>
              <a:t>11</a:t>
            </a:r>
            <a:r>
              <a:rPr sz="1050" i="1" spc="35" dirty="0">
                <a:cs typeface="Palatino Linotype"/>
              </a:rPr>
              <a:t>, </a:t>
            </a:r>
            <a:r>
              <a:rPr sz="1050" i="1" spc="20" dirty="0">
                <a:cs typeface="Palatino Linotype"/>
              </a:rPr>
              <a:t>since </a:t>
            </a:r>
            <a:r>
              <a:rPr sz="1050" i="1" spc="45" dirty="0">
                <a:cs typeface="Palatino Linotype"/>
              </a:rPr>
              <a:t>one of </a:t>
            </a:r>
            <a:r>
              <a:rPr sz="1050" i="1" spc="25" dirty="0">
                <a:cs typeface="Palatino Linotype"/>
              </a:rPr>
              <a:t>the  </a:t>
            </a:r>
            <a:r>
              <a:rPr sz="1050" i="1" spc="20" dirty="0">
                <a:cs typeface="Palatino Linotype"/>
              </a:rPr>
              <a:t>variables is </a:t>
            </a:r>
            <a:r>
              <a:rPr sz="1050" i="1" spc="15" dirty="0">
                <a:cs typeface="Palatino Linotype"/>
              </a:rPr>
              <a:t>categorical </a:t>
            </a:r>
            <a:r>
              <a:rPr sz="1050" i="1" spc="25" dirty="0">
                <a:cs typeface="Palatino Linotype"/>
              </a:rPr>
              <a:t>and </a:t>
            </a:r>
            <a:r>
              <a:rPr sz="1050" i="1" spc="30" dirty="0">
                <a:cs typeface="Palatino Linotype"/>
              </a:rPr>
              <a:t>takes </a:t>
            </a:r>
            <a:r>
              <a:rPr sz="1050" i="1" spc="35" dirty="0">
                <a:cs typeface="Palatino Linotype"/>
              </a:rPr>
              <a:t>on </a:t>
            </a:r>
            <a:r>
              <a:rPr sz="1050" i="1" spc="10" dirty="0">
                <a:cs typeface="Palatino Linotype"/>
              </a:rPr>
              <a:t>three </a:t>
            </a:r>
            <a:r>
              <a:rPr sz="1050" i="1" spc="15" dirty="0">
                <a:cs typeface="Palatino Linotype"/>
              </a:rPr>
              <a:t>values, </a:t>
            </a:r>
            <a:r>
              <a:rPr sz="1050" i="1" spc="5" dirty="0">
                <a:cs typeface="Palatino Linotype"/>
              </a:rPr>
              <a:t>leading </a:t>
            </a:r>
            <a:r>
              <a:rPr sz="1050" i="1" spc="30" dirty="0">
                <a:cs typeface="Palatino Linotype"/>
              </a:rPr>
              <a:t>to </a:t>
            </a:r>
            <a:r>
              <a:rPr sz="1050" i="1" spc="25" dirty="0">
                <a:cs typeface="Palatino Linotype"/>
              </a:rPr>
              <a:t>the  creation </a:t>
            </a:r>
            <a:r>
              <a:rPr sz="1050" i="1" spc="45" dirty="0">
                <a:cs typeface="Palatino Linotype"/>
              </a:rPr>
              <a:t>of </a:t>
            </a:r>
            <a:r>
              <a:rPr sz="1050" i="1" spc="-5" dirty="0">
                <a:cs typeface="Palatino Linotype"/>
              </a:rPr>
              <a:t>two </a:t>
            </a:r>
            <a:r>
              <a:rPr sz="1050" i="1" spc="5" dirty="0">
                <a:cs typeface="Palatino Linotype"/>
              </a:rPr>
              <a:t>dummy</a:t>
            </a:r>
            <a:r>
              <a:rPr sz="1050" i="1" spc="114" dirty="0">
                <a:cs typeface="Palatino Linotype"/>
              </a:rPr>
              <a:t> </a:t>
            </a:r>
            <a:r>
              <a:rPr sz="1050" i="1" spc="20" dirty="0">
                <a:cs typeface="Palatino Linotype"/>
              </a:rPr>
              <a:t>variables</a:t>
            </a:r>
            <a:endParaRPr sz="1050" dirty="0">
              <a:cs typeface="Palatino Linotype"/>
            </a:endParaRPr>
          </a:p>
        </p:txBody>
      </p:sp>
      <p:sp>
        <p:nvSpPr>
          <p:cNvPr id="8273" name="object 82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pic>
        <p:nvPicPr>
          <p:cNvPr id="8275" name="Picture 8274">
            <a:extLst>
              <a:ext uri="{FF2B5EF4-FFF2-40B4-BE49-F238E27FC236}">
                <a16:creationId xmlns:a16="http://schemas.microsoft.com/office/drawing/2014/main" id="{443CBA41-097A-4DF7-A075-BE9E11498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33" y="358775"/>
            <a:ext cx="3475665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115" y="211465"/>
            <a:ext cx="21513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Extensions </a:t>
            </a:r>
            <a:r>
              <a:rPr dirty="0">
                <a:latin typeface="+mn-lt"/>
              </a:rPr>
              <a:t>to </a:t>
            </a:r>
            <a:r>
              <a:rPr spc="-25" dirty="0">
                <a:latin typeface="+mn-lt"/>
              </a:rPr>
              <a:t>other</a:t>
            </a:r>
            <a:r>
              <a:rPr spc="50" dirty="0">
                <a:latin typeface="+mn-lt"/>
              </a:rPr>
              <a:t> </a:t>
            </a:r>
            <a:r>
              <a:rPr spc="-40" dirty="0">
                <a:latin typeface="+mn-lt"/>
              </a:rPr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88045"/>
            <a:ext cx="3747770" cy="126387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8763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Although </a:t>
            </a:r>
            <a:r>
              <a:rPr lang="en-US" sz="1100" spc="65" dirty="0">
                <a:cs typeface="PMingLiU"/>
              </a:rPr>
              <a:t>the </a:t>
            </a:r>
            <a:r>
              <a:rPr lang="en-GB" sz="1100" spc="75" dirty="0">
                <a:cs typeface="PMingLiU"/>
              </a:rPr>
              <a:t>best </a:t>
            </a:r>
            <a:r>
              <a:rPr lang="en-GB" sz="1100" spc="65" dirty="0">
                <a:cs typeface="PMingLiU"/>
              </a:rPr>
              <a:t>subset </a:t>
            </a:r>
            <a:r>
              <a:rPr lang="en-GB" sz="1100" spc="40" dirty="0">
                <a:cs typeface="PMingLiU"/>
              </a:rPr>
              <a:t>selection </a:t>
            </a:r>
            <a:r>
              <a:rPr sz="1100" spc="60" dirty="0">
                <a:cs typeface="PMingLiU"/>
              </a:rPr>
              <a:t>presented </a:t>
            </a:r>
            <a:r>
              <a:rPr sz="1100" spc="55" dirty="0">
                <a:cs typeface="PMingLiU"/>
              </a:rPr>
              <a:t>here </a:t>
            </a:r>
            <a:r>
              <a:rPr sz="1100" spc="30" dirty="0">
                <a:cs typeface="PMingLiU"/>
              </a:rPr>
              <a:t>for  </a:t>
            </a:r>
            <a:r>
              <a:rPr sz="1100" spc="55" dirty="0">
                <a:cs typeface="PMingLiU"/>
              </a:rPr>
              <a:t>least squares </a:t>
            </a:r>
            <a:r>
              <a:rPr sz="1100" spc="40" dirty="0">
                <a:cs typeface="PMingLiU"/>
              </a:rPr>
              <a:t>regression,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same </a:t>
            </a:r>
            <a:r>
              <a:rPr sz="1100" spc="45" dirty="0">
                <a:cs typeface="PMingLiU"/>
              </a:rPr>
              <a:t>ideas </a:t>
            </a:r>
            <a:r>
              <a:rPr sz="1100" spc="65" dirty="0">
                <a:cs typeface="PMingLiU"/>
              </a:rPr>
              <a:t>apply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other  </a:t>
            </a:r>
            <a:r>
              <a:rPr sz="1100" spc="65" dirty="0">
                <a:cs typeface="PMingLiU"/>
              </a:rPr>
              <a:t>types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models, </a:t>
            </a:r>
            <a:r>
              <a:rPr sz="1100" spc="45" dirty="0">
                <a:cs typeface="PMingLiU"/>
              </a:rPr>
              <a:t>such </a:t>
            </a:r>
            <a:r>
              <a:rPr sz="1100" spc="55" dirty="0">
                <a:cs typeface="PMingLiU"/>
              </a:rPr>
              <a:t>as </a:t>
            </a:r>
            <a:r>
              <a:rPr sz="1100" spc="35" dirty="0">
                <a:cs typeface="PMingLiU"/>
              </a:rPr>
              <a:t>logistic</a:t>
            </a:r>
            <a:r>
              <a:rPr sz="1100" spc="225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regression.</a:t>
            </a:r>
            <a:endParaRPr lang="en-US" sz="1100" spc="40" dirty="0">
              <a:cs typeface="PMingLiU"/>
            </a:endParaRPr>
          </a:p>
          <a:p>
            <a:pPr marL="144780" marR="8763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deviance</a:t>
            </a:r>
            <a:r>
              <a:rPr sz="1100" spc="20" dirty="0">
                <a:cs typeface="PMingLiU"/>
              </a:rPr>
              <a:t>— </a:t>
            </a:r>
            <a:r>
              <a:rPr sz="1100" spc="50" dirty="0">
                <a:cs typeface="PMingLiU"/>
              </a:rPr>
              <a:t>negative </a:t>
            </a:r>
            <a:r>
              <a:rPr sz="1100" spc="45" dirty="0">
                <a:cs typeface="PMingLiU"/>
              </a:rPr>
              <a:t>two </a:t>
            </a:r>
            <a:r>
              <a:rPr sz="1100" spc="60" dirty="0">
                <a:cs typeface="PMingLiU"/>
              </a:rPr>
              <a:t>times </a:t>
            </a:r>
            <a:r>
              <a:rPr sz="1100" spc="80" dirty="0">
                <a:cs typeface="PMingLiU"/>
              </a:rPr>
              <a:t>the</a:t>
            </a:r>
            <a:r>
              <a:rPr sz="1100" spc="18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maximized</a:t>
            </a:r>
            <a:endParaRPr sz="1100" dirty="0">
              <a:cs typeface="PMingLiU"/>
            </a:endParaRPr>
          </a:p>
          <a:p>
            <a:pPr marL="144780" marR="5080">
              <a:lnSpc>
                <a:spcPct val="102699"/>
              </a:lnSpc>
            </a:pPr>
            <a:r>
              <a:rPr sz="1100" spc="30" dirty="0">
                <a:cs typeface="PMingLiU"/>
              </a:rPr>
              <a:t>log-likelihood— </a:t>
            </a:r>
            <a:r>
              <a:rPr sz="1100" spc="45" dirty="0">
                <a:cs typeface="PMingLiU"/>
              </a:rPr>
              <a:t>plays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role </a:t>
            </a:r>
            <a:r>
              <a:rPr sz="1100" spc="5" dirty="0">
                <a:cs typeface="PMingLiU"/>
              </a:rPr>
              <a:t>of </a:t>
            </a:r>
            <a:r>
              <a:rPr sz="1100" spc="55" dirty="0">
                <a:cs typeface="PMingLiU"/>
              </a:rPr>
              <a:t>RSS </a:t>
            </a:r>
            <a:r>
              <a:rPr sz="1100" spc="30" dirty="0">
                <a:cs typeface="PMingLiU"/>
              </a:rPr>
              <a:t>for </a:t>
            </a:r>
            <a:r>
              <a:rPr sz="1100" spc="85" dirty="0">
                <a:cs typeface="PMingLiU"/>
              </a:rPr>
              <a:t>a </a:t>
            </a:r>
            <a:r>
              <a:rPr sz="1100" spc="65" dirty="0">
                <a:cs typeface="PMingLiU"/>
              </a:rPr>
              <a:t>broader </a:t>
            </a:r>
            <a:r>
              <a:rPr sz="1100" spc="35" dirty="0">
                <a:cs typeface="PMingLiU"/>
              </a:rPr>
              <a:t>class </a:t>
            </a:r>
            <a:r>
              <a:rPr sz="1100" spc="5" dirty="0">
                <a:cs typeface="PMingLiU"/>
              </a:rPr>
              <a:t>of  </a:t>
            </a:r>
            <a:r>
              <a:rPr sz="1100" spc="50" dirty="0">
                <a:cs typeface="PMingLiU"/>
              </a:rPr>
              <a:t>models.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4791</Words>
  <Application>Microsoft Office PowerPoint</Application>
  <PresentationFormat>Custom</PresentationFormat>
  <Paragraphs>431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PMingLiU</vt:lpstr>
      <vt:lpstr>Arial</vt:lpstr>
      <vt:lpstr>Calibri</vt:lpstr>
      <vt:lpstr>Cambria</vt:lpstr>
      <vt:lpstr>Courier New</vt:lpstr>
      <vt:lpstr>Georgia</vt:lpstr>
      <vt:lpstr>Palatino Linotype</vt:lpstr>
      <vt:lpstr>Times New Roman</vt:lpstr>
      <vt:lpstr>Verdana</vt:lpstr>
      <vt:lpstr>Office Theme</vt:lpstr>
      <vt:lpstr>Statistical Analysis for  Data Science C7081</vt:lpstr>
      <vt:lpstr>06: Model selection</vt:lpstr>
      <vt:lpstr>Linear Model Selection and Regularization</vt:lpstr>
      <vt:lpstr>In praise of linear models!</vt:lpstr>
      <vt:lpstr>Why consider alternatives to least squares?</vt:lpstr>
      <vt:lpstr>Three classes of methods</vt:lpstr>
      <vt:lpstr>Subset Selection</vt:lpstr>
      <vt:lpstr>Example- Credit data set</vt:lpstr>
      <vt:lpstr>Extensions to other models</vt:lpstr>
      <vt:lpstr>Stepwise Selection</vt:lpstr>
      <vt:lpstr>Forward Stepwise Selection</vt:lpstr>
      <vt:lpstr>In Detail</vt:lpstr>
      <vt:lpstr>More on Forward Stepwise Selection</vt:lpstr>
      <vt:lpstr>Credit data example</vt:lpstr>
      <vt:lpstr>Backward Stepwise Selection</vt:lpstr>
      <vt:lpstr>Backward Stepwise Selection: details</vt:lpstr>
      <vt:lpstr>More on Backward Stepwise Selection</vt:lpstr>
      <vt:lpstr>Choosing the Optimal Model</vt:lpstr>
      <vt:lpstr>Estimating test error: two approaches</vt:lpstr>
      <vt:lpstr>Cp, AIC, BIC, and Adjusted R2</vt:lpstr>
      <vt:lpstr>Credit data example</vt:lpstr>
      <vt:lpstr>Now for some details</vt:lpstr>
      <vt:lpstr>Details on BIC</vt:lpstr>
      <vt:lpstr>Adjusted R2</vt:lpstr>
      <vt:lpstr>Validation and Cross-Validation</vt:lpstr>
      <vt:lpstr>Credit data example</vt:lpstr>
      <vt:lpstr>Details of Previous Figure</vt:lpstr>
      <vt:lpstr>Details of Previous Figure</vt:lpstr>
      <vt:lpstr>Shrinkage Methods</vt:lpstr>
      <vt:lpstr>Ridge regression</vt:lpstr>
      <vt:lpstr>Ridge regression: continued</vt:lpstr>
      <vt:lpstr>Credit data example</vt:lpstr>
      <vt:lpstr>Details of Previous Figure</vt:lpstr>
      <vt:lpstr>Details of Previous Figure</vt:lpstr>
      <vt:lpstr>PowerPoint Presentation</vt:lpstr>
      <vt:lpstr>Ridge regression: scaling of predictors</vt:lpstr>
      <vt:lpstr>Why Does Ridge Regression Improve over Least Squares?</vt:lpstr>
      <vt:lpstr>The Lasso</vt:lpstr>
      <vt:lpstr>The Lasso: continued</vt:lpstr>
      <vt:lpstr>Example: Credit dataset</vt:lpstr>
      <vt:lpstr>The Variable Selection Property of the Lasso</vt:lpstr>
      <vt:lpstr>PowerPoint Presentation</vt:lpstr>
      <vt:lpstr>Comparing the Lasso and Ridge Regression</vt:lpstr>
      <vt:lpstr>Comparing the Lasso and Ridge Regression: continued</vt:lpstr>
      <vt:lpstr>Conclusions</vt:lpstr>
      <vt:lpstr>PowerPoint Presentation</vt:lpstr>
      <vt:lpstr>PowerPoint Presentation</vt:lpstr>
      <vt:lpstr>Credit data example</vt:lpstr>
      <vt:lpstr>Simulated data example</vt:lpstr>
      <vt:lpstr>Dimension Reduction Methods</vt:lpstr>
      <vt:lpstr>Dimension Reduction Methods: details</vt:lpstr>
      <vt:lpstr>PowerPoint Presentation</vt:lpstr>
      <vt:lpstr>Principal Components Regression</vt:lpstr>
      <vt:lpstr>Pictures of PCA</vt:lpstr>
      <vt:lpstr>Pictures of PCA</vt:lpstr>
      <vt:lpstr>Pictures of PCA</vt:lpstr>
      <vt:lpstr>Pictures of PCA</vt:lpstr>
      <vt:lpstr>Application to Principal Components Regression</vt:lpstr>
      <vt:lpstr>Choosing the number of directions M</vt:lpstr>
      <vt:lpstr>Partial Least Squares</vt:lpstr>
      <vt:lpstr>Partial Least Squares: continued</vt:lpstr>
      <vt:lpstr>Details of Partial Least Squares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for  Data Science C7081</dc:title>
  <cp:lastModifiedBy>Ed Harris</cp:lastModifiedBy>
  <cp:revision>11</cp:revision>
  <dcterms:created xsi:type="dcterms:W3CDTF">2020-09-17T10:02:10Z</dcterms:created>
  <dcterms:modified xsi:type="dcterms:W3CDTF">2021-09-26T10:49:41Z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2015-07-23T00:00:00Z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2020-09-17T00:00:00Z</vt:filetime>
  </property>
</Properties>
</file>