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28" r:id="rId19"/>
    <p:sldId id="272" r:id="rId20"/>
    <p:sldId id="329" r:id="rId21"/>
    <p:sldId id="273" r:id="rId22"/>
    <p:sldId id="33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1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30T14:02:13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3477 2546 588 0,'0'0'417'0,"0"0"-312"16,0 0-105-16,0 0 0 0,0 0 18 15,0 0 63-15,0 0 482 0,0 0-183 16,0 0-153-16,-7-4-66 0,7 4-32 16,-3-1-19-16,3 1 12 0,-3 0 0 15,0 0-39-15,3 0-38 0,-3 0-19 0,3 0-4 16,0 0 7-16,0 0 6 16,0 0 0-16,0 0-13 0,0 0 1 0,0 0-23 15,0 0 0-15,-3 0-35 0,3 1 9 16,0 3 10-16,-3 2 16 0,0 3 48 15,-3 6 25-15,0 7 10 0,0 8-26 16,0-2-19-16,3 0-38 0,0-4 16 16,0-7-13-16,-1-2-2 0,1-4-1 15,0-3 0-15,3 2-2 0,0-1-1 0,0 3-45 16,0-5-69-16,0-1-43 0,0-2-86 16,0-1-75-16,0-3-103 0,3 0-170 15,4-1-161-15</inkml:trace>
  <inkml:trace contextRef="#ctx0" brushRef="#br0" timeOffset="744.49">4135 3002 504 0,'0'0'411'0,"0"0"-114"15,0 0-63-15,0 0-62 0,0 0-32 0,0 0-23 16,0 0-13-16,0 0 3 0,0 0 26 16,0 0-7-16,-9 14-58 0,9-14-42 15,0 0 0-15,0 0 22 0,0 0 14 16,0 0 22-16,0 0-1 0,0 0-63 15,3 0-20-15,0 0-25 0,3 0 25 16,6 0 45-16,4 0-6 0,2 0-10 0,6 0 3 16,4 0-6-16,-1 0-14 0,-2 0-12 15,-4 0 0-15,-3 0-35 0,-2 1-10 16,-7 4-6-16,-3 0 2 0,0 2 7 16,-6 1 13-16,0 0-6 0,0 3 16 15,-3 0-11-15,-9 2 30 0,0-3 0 16,-4 3-3-16,7-1 0 0,-3-2 3 15,6-1 0-15,0 1 39 0,6-2 22 0,0 0 16 16,0-1-16-16,0-3-6 16,6 2 13-16,9-3 9 0,6 0 3 0,4 1-4 15,2-1 1-15,1-3-10 0,2 2-57 16,4-2-10-16,-4 0-86 0,-5 0-138 16,-4 0-101-16,-2-4-147 0,-16-1-311 15,0-3-586-15</inkml:trace>
  <inkml:trace contextRef="#ctx0" brushRef="#br0" timeOffset="1962.89">4068 1519 565 0,'0'0'437'0,"0"0"-131"0,0 0-78 16,0 0-65-16,0 0-102 0,0 0 56 15,0 0-16-15,0 0-36 0,0 0-33 16,0 0 4-16,-66-4 16 0,63 2 3 15,0 2 6-15,-3 0 4 0,-2-1-10 16,2 1-6-16,0-1 19 0,0 1-1 0,0 0 4 16,1 0-6-16,2 0-14 0,0 0-15 15,-3 0-17-15,3 0-18 0,3 0-1 16,-3 0 3-16,0 1 16 0,-2 0-19 16,5 1-13-16,0 0-3 0,0 0-1 15,0 1 1-15,0-2 16 0,0 0 0 16,0 2 1-16,8-1-1 0,-5 0-2 15,3-2 0-15,0 2 1 0,2-2 1 0,4 1 3 16,0 2 13-16,2 1-16 0,0-1-3 16,-2 3 0-16,3 0-13 0,2-1 3 15,-6 1-13-15,1 2 4 0,3-3-4 16,-1 2 10-16,-3-2-3 0,-2 0-17 16,3 0 0-16,-3 0 20 0,0-1-6 15,1 0-4-15,-7 1 26 0,0 1 12 0,-3 1-12 16,0-2 0-16,0 1 6 15,-3 0 23-15,-3 0 10 0,-10-1 3 0,4 1-23 16,0 0-19-16,0-4-22 0,2 1 19 16,1 0-30-16,6-2-31 0,0 1-40 15,3-1-12-15,0 2 28 0,0-2 40 16,0 2-4-16,0-2 23 0,0 2 29 16,6-2 10-16,0 2 9 0,2 0 23 15,-3 1 23-15,4-1 9 0,-3 1 1 16,0 1-10-16,-3 1-14 0,-3-1 27 0,0 5-20 15,0 0 3-15,0 0-10 16,-12-1-31-16,-3 0-20 0,-4-1-32 0,1-4-52 16,4-1-36-16,-6-3-80 0,8 0-79 15,3 0-36-15,0 0-91 0,4 0-112 16,2-1-82-16</inkml:trace>
  <inkml:trace contextRef="#ctx0" brushRef="#br0" timeOffset="3008.64">4874 2193 826 0,'0'0'476'0,"0"0"-96"0,0 0-55 15,0 0-69-15,0 0-87 0,0 0-53 16,0 0 7-16,0 0 28 0,0 0 35 16,0 0-23-16,-61 10-48 0,58-11-25 15,-3-3-11-15,3 1-9 0,-3-1-23 16,-2 1 1-16,5 0 18 0,0 2-6 0,0 1-9 16,0 0-17-16,1 0-12 0,-1 0-22 15,0 0-13-15,3 0-31 0,-6 2-16 16,3 3 13-16,0 1 15 0,-3 1 19 15,3 1 13-15,0 1 3 0,0 0 26 16,0 2-7-16,-2 0-3 0,2 3 3 16,0 0 6-16,-2 1-7 0,-1 2-21 15,3-1-3-15,0-1 0 0,0 0 0 16,0 0-32-16,3-1-15 0,0-2-52 16,0-2-53-16,0-3-58 0,0-1-95 0,0-3-78 15,9 0-120-15,0-3-85 0,-4 0-210 16</inkml:trace>
  <inkml:trace contextRef="#ctx0" brushRef="#br0" timeOffset="3400.81">4894 2346 97 0,'0'0'199'0,"0"0"-98"15,0 0 23-15,0 0-20 0,0 0-39 16,0 0-45-16,0 0 22 0,0 0 1 16,0 0 5-16,0 0 70 0,0 0 58 15,-75-29-56-15,54 29-84 0,-7-2 3 16,4 2 13-16,-10-1 3 0,7-1 4 15,-10 0 48-15,6-2 85 0,-2 0 0 16,2-1-30-16,4 1 3 0,-1-1 23 16,7 1-20-16,0-1-65 0,5-1-10 0,1 0 19 15,6-1-19-15,0-1-38 16,6-1-4-16,3-7-42 0,6-5-9 0,21-5-32 16,4 1-6-16,-4 5 0 0,-2 7 12 15,-7 5-86-15,3 0-97 0,7-1-46 16,-4 3-75-16,-2 2-157 0,-7 4-164 15,-3 0-350-15</inkml:trace>
  <inkml:trace contextRef="#ctx0" brushRef="#br0" timeOffset="4420.64">5322 2862 323 0,'0'0'489'0,"0"0"-92"16,0 0-61-16,0 0-57 0,0 0-45 16,0 0-46-16,0 0-39 0,0 0-7 15,0 0 0-15,0 0-39 0,0 2-39 16,-3 1-18-16,3-1-5 0,-3-1-2 15,0 2-14-15,3-1-5 0,-4 0-18 16,1 2 0-16,0 2 11 0,0 1 6 0,-3 1-5 16,0 2-14-16,0 0-13 15,0 3 13-15,0 0 11 0,0 0-11 0,3 0-20 16,-3-3 17-16,2 2 3 0,1-3-1 16,3-1-28-16,0-3-9 0,0-1-20 15,0-2-13-15,0 0 17 0,0-2 31 16,0 0 22-16,0 0-12 0,0 0 0 15,10 0 13-15,-1 0 2 0,6-2-2 16,6 0 17-16,7 2 8 0,-1 0 27 16,4 0-1-16,-1 2 4 0,-2 5-10 0,-1-1-4 15,-5 5-5-15,-7 1-17 0,-3 0 7 16,-9 1-10-16,-3 0 25 0,0 0-41 16,-12-1-66-16,-22 0-69 0,-11 0-12 15,-19-5-37-15,-4-4-49 0,13-1-58 16,19-2-21-16,14 0 29 0,4 0-49 15,3-2 46-15,6-1-47 0,-4 1 82 16,10-2 29-16,3 3 130 0</inkml:trace>
  <inkml:trace contextRef="#ctx0" brushRef="#br0" timeOffset="4881.95">5410 2833 150 0,'0'0'580'16,"0"0"-159"-16,0 0-105 0,0 0-69 16,0 0-75-16,0 0-19 0,0 0-20 15,0 0-4-15,0 0-19 0,0 0-39 16,12 1-45-16,-8-1-26 0,-1 0-1 15,-3 2 1-15,3-2 2 0,0 0-1 16,-3 0 0-16,3 0 0 0,0 0 12 0,3 0 8 16,-3 0-21-16,3-3-33 15,3 1 31-15,-3-3 2 0,0 1 0 0,1 0-29 16,2 2-26-16,-3-3-3 0,3 1-3 16,3 0-59-16,0 0-88 0,7 0-55 15,-7-1-4-15,6 1-84 0,1-1-207 16</inkml:trace>
  <inkml:trace contextRef="#ctx0" brushRef="#br0" timeOffset="18598.16">6548 1156 92 0,'0'0'157'15,"0"0"-102"-15,0 0-55 0,0 0 0 16,0 0 23-16,0 0 42 0,0 0 4 16,0 0 368-16,0 0-92 0,18 0-114 15,-18 0-84-15,0 0-1 0,0 0-3 16,0 0-23-16,-3 0-20 0,3 0 1 16,0 0 2-16,-3 0-18 0,3 0-27 15,0 0 6-15,0 0 4 0,0 0 3 16,0 0 0-16,0 0-20 0,-3 0-18 15,3-1-8-15,0 1-12 0,0 0-13 0,0 0 0 16,0 0 0-16,0 0-1 0,0 0-25 16,0 0-15-16,0 0-8 0,0 0 14 15,0 0 35-15,0 0 3 0,0 0 52 16,0 0 29-16,0 0 2 0,0 0 7 16,-3 0-6-16,3 0-14 0,-3 0-22 15,-3 0-39-15,3-1-12 0,-3 1-41 16,-3 0 39-16,3 0-14 0,-7 0-6 0,1 0-3 15,0 0-17-15,-3 2-9 0,-1 4 6 16,-2 1 10-16,0 1 15 0,-4 4-9 16,-2 3 7-16,-4 6 9 0,1-1 0 15,6-1 11-15,-4-1 2 0,10-3 0 16,-3 2 6-16,-4 5-6 0,4-5-20 16,3 2 17-16,-10 1 3 0,10-5-3 15,0 5 3-15,-4-2 3 0,1-2 10 16,0-1 29-16,2 2-20 0,1-5-20 15,0 0 34-15,6 0-8 0,3-2-12 0,0-3 0 16,-1 1-16-16,4-1 0 0,0 2 3 16,0-2 23-16,0 3-3 0,0-5 6 15,0 3 3-15,0-3-10 0,0-1 3 16,3 0-11-16,0-2-14 0,0 1-1 16,0-1 1-16,0 0 0 0,0 1 1 15,0-3 1-15,0 1 1 0,0-1 16 16,0 0 6-16,0 0 14 0,-3 0-1 0,3 0-3 15,-3 0-3-15,0 2-7 0,0-2-6 16,-3 0-19-16,1 0-29 0,-6 2 1 16,-1 2-7-16,3 0 6 0,-3 1-6 15,4-2 13-15,2 3-1 0,-5-3 11 16,2 1 10-16,3 2 2 0,0-2 0 16,-3 0-16-16,4-2 16 0,-1 1 11 0,3 0-9 15,0-2 0-15,3 1 0 16,0-2-2-16,0 1 0 0,0-1-4 0,0 0 3 15,0 0 1-15,0 0 3 0,0 0 0 16,0 0 13-16,0 0 3 0,0 0 3 16,0 0 7-16,0 0 9 0,0 0 10 15,0 0-7-15,0 0-6 0,0-3 3 16,0-1-28-16,3-1-10 0,-3-3-29 0,3-2 16 16,3-1 13-16,2 0-15 15,1-3 12-15,0-1-12 0,0-2 13 0,5 1 2 16,-6-3 10-16,1 1-10 0,3 1-29 15,-3 0 10-15,2 3-3 0,-3 2 21 16,-2 1 0-16,0 3-1 0,0 0-1 16,0 3-20-16,-3 2 11 0,0 2-1 15,-3 1-9-15,0 0-10 0,0 0-3 16,0 0 3-16,0 0 0 0,0 0 6 16,0 0 7-16,0 0 0 0,0 0 0 0,0 2 3 15,0 0 16-15,0 2 1 16,-3 0 18-16,-3 1-6 0,0 5 28 0,-3 0-12 15,-2 3-3-15,-6 1-26 0,2-1-12 16,1 1 10-16,5-1-21 0,-2 1 7 16,5 0-9-16,0-2 24 0,0 2 1 15,0-1-2-15,3-2-14 0,0 2-10 16,1-2-3-16,2-1 29 0,0-1-1 16,0-1 0-16,0-1 1 0,0-1 19 15,0-2-18-15,0-1 2 0,0-2-2 0,0-1 1 16,0 0 19-16,0 0-21 0,2 0-29 15,7 0 13-15,6 0 16 0,5 3 48 16,3-1-3-16,6 0-23 0,0-1 7 16,5 1 0-16,-1-1-26 0,1 2-3 15,-4-2-90-15,-5-1-132 0,-7 1-232 16,-6-1-123-16,-9 0-463 0,-3-4 346 16</inkml:trace>
  <inkml:trace contextRef="#ctx0" brushRef="#br0" timeOffset="38089.04">5702 787 576 0,'0'0'421'0,"0"0"-219"16,0 0-186-16,0 0-13 0,0 0 23 15,0 0 20-15,0 0 3 0,20 15-20 16,-17-13 3-16,0 0 7 0,0 0-6 15,0-1 55-15,-3-1 169 0,3 0-56 16,-3 0-65-16,0 0-19 0,0 0-4 16,0 0-35-16,0 0-1 0,0 0 10 0,0 0 0 15,0 0-13-15,0 0-3 0,0 0 0 16,0 0-13-16,0 0-13 0,0 1-4 16,0-1 4-16,0 0-19 0,0 0-10 15,0 0-4-15,0 0 4 0,0 0-12 16,0 0 15-16,0 0 10 0,0 0-4 15,0 0 1-15,0 0 9 0,-6 0 6 16,-3 0-41-16,-5 0-6 0,-3 0-7 16,-4-1 13-16,-4 0 11 0,-5-3-9 0,-1 3 17 15,-2-1 0-15,-1-1-18 16,4 0-1-16,-1 2-1 0,1-2-1 0,-1 3 1 16,3-1-15-16,1 1 15 0,3 0-1 15,-4 0-11-15,4-2 13 0,2 1 2 16,4 1-2-16,0-1-3 0,-4 1 1 15,1 0-22-15,3 0 24 0,-7 0 4 16,1 0-4-16,-4 0-29 0,1 0 16 16,-7 0-6-16,5 0 18 0,-6 4-28 15,6-2 7-15,-8 1 20 0,2 1-24 0,6-2 25 16,-6 0-1-16,6-1 1 0,1 1 0 16,-2 0-15-16,5-1 0 0,1 0-19 15,-1-1-17-15,4 0 11 0,0 0-11 16,-1 0 49-16,4 0-29 0,-3 0 23 15,-1-1 9-15,-2-4 0 0,-1 2-4 16,-2-1 4-16,3-2 0 0,-4 2 0 16,4-1-16-16,2 0-9 0,-2 3 9 0,2-1-1 15,1 1 1-15,0 1 0 0,-4 0 13 16,4-1-23-16,0 2 13 0,-1-1 4 16,1 1 9-16,2-1 13 0,-2 1-12 15,3-2-1-15,-4 2-2 0,4 0-18 16,-2 0 4-16,-3 0-3 0,-1 3 17 15,4 0 2-15,-6-1 6 0,6 3-6 0,-3-3-1 16,3 1-12-16,-1 1 13 0,-2-2-1 16,9-1 1-16,-1 2-1 0,3-3-25 15,-4 0 1-15,1 0 21 0,3 0-12 16,-3 0 15-16,-4-2 1 0,4 0 22 16,0-2-22-16,-1 0-16 0,4 2-7 15,-3-2 23-15,0 0 1 0,2 1 1 16,-2-1-2-16,0 1-2 0,0-1 1 0,-1 1 1 15,1-1 0-15,0 2-1 16,0-2 1-16,2 3-20 0,1 0 17 16,0 1-13-16,3 0-6 0,0 0-1 0,-1 0 10 15,4 0 10-15,0 0 0 16,0 0-10-16,3 0 9 0,-3 0-12 0,3 0 0 16,0 0 0-16,0 0-3 0,0 0-1 15,-3 1 7-15,3 0-6 0,-7-1 3 16,4 2 16-16,-3 0 12 0,3 0-9 15,-3-2-2-15,0 2 2 0,0 0 12 16,-1 0-15-16,-2 0-12 0,3-1 12 16,0 3 0-16,0-2 2 0,0 1 11 15,-4-2-9-15,4 2 9 0,-3-2-11 0,3 4-1 16,-3-4 2-16,6 3-1 0,-10 0 1 16,4-2 1-16,0 2 12 0,0-2-16 15,-4 1 0-15,7-3 3 0,-3 2 36 16,3-1 6-16,-2 0-10 0,5-1 14 15,-8 0-23-15,5 2-4 0,3-2-22 16,-3 0-2-16,4 1-11 0,2 0 10 0,0-1 0 16,0 0 2-16,3 0 1 0,0 0 2 15,-3 0 14-15,3 0-13 0,0 0 0 16,0 0 14-16,0 0 2 0,0 0 13 16,0 0 3-16,0 0-6 0,0 0-26 15,0 0-3-15,0 0 12 0,0 0 14 16,0 0-26-16,0 0-9 0,0 0-30 15,0 0-3-15,0 0-13 0,0 0-12 0,0 1-8 16,0-1 11-16,0 5 48 16,0-4 16-16,0 3 35 0,0 0-9 15,3 1 3-15,-3-1-26 0,0 1-2 0,0-1 3 16,0 4 28-16,0-2-19 16,0 2-13-16,-6 2-11 0,1 0 11 0,2-1 1 15,0 2-1-15,0 2 2 0,3-1-2 16,0 0-1-16,0 2 0 0,0 1 1 15,0 0 0-15,0 3 0 0,0 1 2 16,9 4-1-16,-1 4 2 0,-2 3-2 0,-3-2 12 16,0 0-11-16,-3-2 1 0,0-1 13 15,0 0-17-15,0-2 2 0,0 0-2 16,3 0 2-16,-1 0-1 0,-2-3 13 16,0 0-11-16,0 1 11 0,0-3 6 15,-5 2-16-15,-1-1 20 0,0-2 0 16,3-2 4-16,-5-5-25 0,5 3 8 0,-3 3-9 15,3 6 24-15,-3-1 10 0,0-2-22 16,4-3-13-16,-1-1-2 16,0-2-14-16,0 5 16 0,3-3 0 0,0-2-17 15,0 0 15-15,0-1 2 0,0-1-13 16,0 2 0-16,0-2 13 0,0 2 12 16,0-2-12-16,0 4-3 0,0-2 3 15,3 2 0-15,-3 0 19 0,0 5-17 16,0 1 27-16,0 5-27 0,0 0-1 15,-3-1-1-15,-3-2-19 0,3-1 18 0,3-2-1 16,-3-1-14-16,0-4 15 0,-2-1-12 16,2-3 0-16,0-2-7 0,3 4 20 15,-3 1 4-15,0 1-4 0,3 1 13 16,-3-2 5-16,3 3-18 0,-3-1 0 16,3 0-12-16,0 1 12 0,0-1 0 0,0-1-2 15,0 5 0-15,0-5 2 16,0 1-2-16,0 1-16 0,0-3 6 0,0 2-8 15,0-1-9-15,0 0-19 0,0 0 35 16,3 0 11-16,-3 1-11 0,0 0 13 16,0 2 12-16,0 6-12 0,0-5-1 15,0-2-21-15,-3 0 21 0,0-5 2 16,3 3 2-16,-2 5-1 0,-1-3 1 16,3 6 26-16,-3 1-27 0,3 3 0 15,0 1 17-15,0-7-16 0,0-7-1 16,0-1 0-16,0-2 0 0,0 1 11 15,0 3-13-15,0 0 0 0,3 2 10 0,2-3 2 16,-2-1 8-16,0 1-5 0,3 0-14 16,-3-1 11-16,3 2 20 0,2-2-13 15,-5 2-17-15,0-1 30 0,-3 1-29 16,3-1-1-16,0 1 0 0,-3 1-2 16,0 3 2-16,0 2 0 0,0 6 24 15,0-1-6-15,0-2-18 0,0-1 12 16,-3-3-14-16,3-5 0 0,0-2-1 0,0-3 3 15,0 0-1-15,0 2 0 0,0 2-1 16,0 1 3-16,0 2-1 0,0-2 27 16,0 0-27-16,0 0 0 0,0 0 0 15,0-1 10-15,-3-1-12 0,3 0-4 16,-3-3 1-16,3 0 3 0,0-2 0 16,0 0 26-16,0-2-4 0,0 0 7 15,0-1-16-15,0 0-12 0,0 1 1 0,-3 1 18 16,3-2 1-16,0 3-21 15,-3-2 0-15,3 1 10 0,-5 1-6 0,5 2-1 16,0-2-3-16,0 2 0 0,0-1 0 16,0 1 2-16,0 1 1 0,0-1-1 15,0 0 2-15,0-1-2 0,0-1-1 16,0 0 1-16,0 0 0 0,5 0 11 16,-2-1 3-16,0-3 3 0,0 0-6 15,-3-2 9-15,3 0 4 0,-3-1-4 16,3-1-6-16,-3 0 0 0,0 0-3 0,3 0-10 15,-3 0-1-15,0 0 1 0,0 0 19 16,0 0-3-16,0 0-19 0,0 0 0 16,0 2-22-16,0-1 3 0,3 1 18 15,0 2 1-15,-1-2 3 0,1 1 11 16,0-2-14-16,3 1-16 0,0 0 3 16,8-1 10-16,-5 3-13 0,2-2 14 15,4 2 2-15,3 1 2 0,1-1-1 0,2-2-1 16,-3 1-8-16,1 1 8 0,-1-1 0 15,0-2 0-15,4 1 3 0,-1 0 0 16,1 1 10-16,2-1 6 0,0-1-6 16,4 0-10-16,-1 2 22 0,4-2 17 15,2 1-4-15,1 0 29 0,0-1-20 16,-1 0-22-16,1-1 13 0,2 1-3 16,-2-1 3-16,3 0-22 0,-1 0-4 15,-2 0-11-15,3 2-1 0,-7-1-12 16,4 2 9-16,-7-1 0 0,4 1-1 0,-2 0 4 15,3 0 11-15,-3 1-11 0,5-2 3 16,-4 3 0-16,4-3-1 0,-4 1 23 16,1 0-22-16,6 0-1 0,-10-1-2 15,7 0-12-15,-1 1 12 0,-2-2 2 16,2 2 11-16,-2 1-11 0,-1 0 23 16,-2 0-23-16,2 2 0 0,-2-3 14 15,-1 1 1-15,4-2-15 0,-1 0-1 16,10-2 37-16,9 0-10 0,6 0 0 15,6-3 4-15,-1-2-17 0,-8 2-1 0,-5-2-13 16,-4 2-1-16,-2-1 0 0,2-1-1 16,0 1 0-16,6 0 0 0,-13 1 0 15,-5 1-20-15,-4-1 20 0,-5 1 1 16,5 2-2-16,4-1-13 0,-1 1 14 16,4 0 2-16,-7 0-2 0,4 0 1 15,-4 1-2-15,1 2-12 0,2 0 14 0,-2-1 3 16,-1 2-3-16,1-1-2 0,-1 0 1 15,1-2 2-15,-7 3 1 0,2-4 0 16,-3 0 20-16,-2 0-7 0,-7 0-13 16,6 0 11-16,-8 0 2 0,3-4 7 15,-4 0-18-15,1-1-1 0,0 1 20 16,2-2-20-16,-5 1 0 0,3 0-1 16,-4 2-2-16,1-2-2 0,0 3-14 0,-3-3-4 15,0 4 17-15,0 0-16 16,0-1-6-16,-3 2 3 0,3-1 7 0,-3 1-4 15,0-1 6-15,0 1 13 0,0 0 3 16,0 0-1-16,0 0-2 0,0 0-13 16,0 0-3-16,0 0-12 0,0 0-10 15,0 0 4-15,0 0 8 0,0 0-2 0,0 0 3 16,0 0 25-16,0 0 18 16,0 0 4-16,0 0 6 0,0 0-6 15,0 0 16-15,0 0-3 0,0 0-1 0,0 0-12 16,0 0-11-16,0 0-11 0,0-3-19 15,0 2-22-15,0-2-16 0,-6 0 23 16,3-1 18-16,0 1-3 0,0 0 3 16,0-1 13-16,0 0-28 0,-3 0-1 15,4 0 3-15,-1 0 17 0,0-2 10 16,0 1 0-16,0-1-24 0,3 1 7 16,-3-4 18-16,3 3-1 0,0-2-11 15,0-3 10-15,0-1 3 0,0 0 12 16,3-5 10-16,6-2-3 0,-1-7 0 0,4 2-6 15,-3 0-13-15,5 4-13 0,-8 1 12 16,2 0 1-16,1-3 9 0,-3 1-9 16,0-3-20-16,-3 2 20 0,0 1 17 15,-3 0-17-15,0 1-31 0,0 1-11 0,0 4 20 16,0 1 3-16,0 3 18 16,0 0 0-16,0-1 1 0,0 0 11 0,0-3 11 15,0 1-9-15,0-1-10 0,0-3-3 16,0 2-13-16,0-1 12 0,0-3 1 15,3-1-2-15,-3-5-11 0,0 0-22 16,0-2-54-16,0 5-12 0,0-1 14 16,0 2 17-16,0 3 0 0,-3 0 38 15,0 3 16-15,0 2 16 0,0 3 28 16,0 1-13-16,0-1-14 0,-3 0 10 0,0-1 15 16,1-1-23-16,-1 3 0 0,-5-2-2 15,5 1 14-15,-3-1-15 0,3 0-2 16,-3 1 2-16,4-2 0 0,-1-2-1 15,3-5-15-15,0-2 16 0,3-6 1 16,0-1 47-16,0 3 0 0,0 2-13 16,0 3 3-16,0 0-18 0,0 1-20 15,0-1-13-15,0 1 11 0,0-2-9 0,0 1-18 16,0 2 29-16,0 1 18 16,0 4-7-16,3 3-11 0,-3 2 0 0,0-4 2 15,0-3-1-15,0-4-1 0,0 3 0 16,0-1 1-16,0-2 1 0,0-1 1 15,-3-8-3-15,-8 0-24 0,5 2 24 16,3 1-13-16,3 1 13 0,0-2 0 16,0 3-12-16,0 3 2 0,0 5 10 15,0-2 21-15,0-1-20 0,0-2 17 16,-3-2 2-16,0 2-20 0,0 5 0 0,0 3 0 16,0 4 9-16,1-1 10 0,-1-2-19 15,-3 1 0-15,0-2-16 0,0 3 15 16,-5-1-15-16,5-2 16 0,-3 2-1 15,4-1 2-15,-4 1 0 0,3-3 2 16,0 1-3-16,0 0 0 0,3-1 0 16,-5 1 10-16,5-3 3 0,0 3 16 15,3-2-4-15,0-1-8 0,0 0-17 0,0 0 0 16,6-2 10-16,8-2-7 0,-8 4 0 16,6-2-3-16,-4 2-2 0,1 2-14 15,0-4 13-15,2 3 3 0,-2 0-2 16,0 1 0-16,-4 2 0 0,4 0 2 15,0-1-1-15,-3 1 0 0,5-2 0 16,-5 0-1-16,3-1-11 0,-7 1-3 16,4 0 16-16,-3-2-25 0,0-2-23 0,0 3 16 15,-3-3 29-15,3 2-10 0,-3-1-6 16,0 1 9-16,0 1 9 16,0 0 1-16,0-1 0 0,3 0 0 0,-3 2 24 15,0 1-24-15,0 0-23 0,0 1 23 16,3 1 0-16,-3 1 0 0,3 2-15 15,0 1 2-15,-3 0-61 0,0 3-80 16,0 0-13-16,0 2-49 0,0 2-52 16,0 0-1-16,0-2 55 0,0 2 9 0,0-4-95 15,0 3-77-15,0-3-93 16,0-2 85-16</inkml:trace>
  <inkml:trace contextRef="#ctx0" brushRef="#br0" timeOffset="56474.54">11382 3818 461 0,'0'0'534'16,"0"0"-192"-16,0 0-283 0,0 0-59 16,0 0 0-16,0 0 13 0,0 0 36 0,5 12-30 15,-5-9 7-15,0 0-6 0,0-3 35 16,0 1 72-16,0-1-86 0,0 0-41 16,0 0-13-16,0 0 10 0,0 0-29 15,0 0-7-15,0 1 35 0,0 1 4 16,0-1 23-16,0-1 49 0,0 1 35 15,0-1 32-15,0 0 30 0,3 0 19 16,-3 0-23-16,0 0-33 0,0 0-10 0,0 0-19 16,0 0-22-16,0 0-36 15,0 0-23-15,0 0-20 0,0 0-1 16,0 0-1-16,0 0-22 0,0 0 3 0,0 0-1 16,0 0 4-16,0 0 14 0,3 2 2 15,-3-2 23-15,0 1 18 0,0-1 4 16,0 0 0-16,0 0-10 0,0 0-3 15,0 0 10-15,3 0 2 0,-3 0 11 16,0 0 18-16,0 0 6 0,0 0 1 16,0 0-23-16,0 0-26 0,0 0-15 0,0 0-15 15,0 0-1-15,0 2-16 0,0-2-6 16,0 0 6-16,0 0 13 0,0 0-13 16,0 0 16-16,0 0 0 0,0 0 13 15,0 0 9-15,0 0-3 0,0 0 7 16,0 0 8-16,0 0 1 0,0 0-6 15,0 0-1-15,0 0-6 0,0 0 0 16,0 0 0-16,0 0 6 0,0 0 1 0,0 0-7 16,0-2-4-16,0 1 1 15,0-1-19-15,0-2-12 0,-3 2 9 0,3-1-1 16,-3-1-11-16,-3 1 13 0,4 0 1 16,-1-1-12-16,-3 2-3 0,0-3-2 15,0 1-20-15,3 0 9 0,0 0 4 16,-3 1 9-16,-2-1 14 0,2 0-1 15,1-1 0-15,-4-1-13 0,0-1 14 16,0 0 1-16,-6 1 0 0,-1-3-11 16,-2 1-4-16,3-1 16 0,-7 1-3 0,4-1-10 15,-3 1 13-15,-1 0 13 16,1-2-12-16,3 0-1 0,-1 0 0 0,1 0-1 16,3 0 1-16,-4-1-3 0,1 0 1 15,3 1-1-15,-1 0 2 0,1 3 0 16,0-2 0-16,3 1-21 0,-7 3 20 15,7-2-1-15,0 0 1 0,0 2 2 0,0-1 2 16,-4-3-2-16,4 4 2 16,-3-1-2-16,3-3 2 0,-7 3-2 0,4-1 0 15,0 2-16-15,-1 0 16 0,1-1 0 16,0 2-1-16,3 0-2 0,-4 0-16 16,4 1 18-16,0-1 1 0,3 0 3 15,0 2 13-15,1 0-15 0,-6 0-1 16,5-2-2-16,-3 3-1 0,3-2-10 0,1-1 13 15,-6 1 0-15,5 0 0 16,3 1 1-16,-3-1 12 0,3 3-1 0,1 0-12 16,-1 0-2-16,3-1-1 0,-3 1 0 15,-2-2 0-15,5 2 2 0,0 0 1 16,0-1 14-16,3 1-14 0,-3 0-22 16,3 0-9-16,0 0 5 0,0 0-2 15,0 0-4-15,0 0 0 0,0 0 13 16,0 0 19-16,0 0 0 0,0 0 3 15,0 0 0-15,0 0 9 0,0 0 11 0,0 0 2 16,0-1-14-16,0 1-11 0,0 0-3 16,0 0 2-16,0 0 1 0,0 0 16 15,0 0 0-15,3 0 0 0,-3-1-4 16,0 1-8-16,0-3-1 0,0 2 0 16,0 1 25-16,0 0 7 0,0 0-3 15,3 0 2-15,-3 0-5 0,0 0-7 16,0 0-10-16,0 0 1 0,0 0 9 0,0 0 0 15,0-1 0-15,0 0-22 16,0-1-12-16,0 0 11 0,-3-1-31 0,3 0 19 16,0 1 1-16,-3 1 11 0,3-1-1 15,-3 0-17-15,3 2 17 0,0-1-1 16,-3-1-10-16,3 2 12 0,0 0 0 16,0 0-2-16,0 0-22 0,0 0-1 15,0 0-2-15,0 0-7 0,0 0-6 16,0 0-3-16,0 0-4 0,0 0 10 15,0 0 16-15,0 0 22 0,6 0 26 0,6-2 47 16,5-2-13-16,-3 0-22 0,7-2-38 16,2-1-1-16,-9-1-46 0,4-1-7 15,-1 3 3-15,-6-3-3 0,-5 6 3 16,0-3 4-16,-3 3 21 0,-3 1 13 16,0-2 2-16,0 0 11 0,0 2 13 15,0 0-10-15,0-1 13 0,0 3-15 0,0 0-1 16,0 0-2-16,0 0-40 15,0 0-38-15,0 0-35 0,0 0 22 0,6 2 68 16,6 1 25-16,4-1 19 0,-7 0-17 16,3 0 20-16,0-2 7 0,-3 0-9 15,1 0 2-15,-4 0 0 0,-6 0 1 16,3 0 15-16,-3 0 0 0,0 0 1 16,0 0-24-16,0-4-15 0,0 0-2 15,-3 1 2-15,0 3 0 0,-7-4-2 16,4 3-17-16,0 1-9 0,0 0 5 15,-3 0-6-15,0 0-3 0,0 0-3 0,-4 0 13 16,1 3-1-16,-3-1 1 0,1 5 6 16,-6-1 14-16,5 1-1 0,-2 1-17 15,-3-1 20-15,5 1 1 0,-2-1 0 16,5 0 2-16,-5-1 0 0,5-2 16 16,4 0-16-16,-4-1-3 0,6 1 0 15,-3 1-2-15,1-2-14 0,2 1-10 0,0-2 14 16,3 1 11-16,1-1-1 15,2 1 0-15,0-2-10 0,0 0-8 0,0 1-5 16,0-1 5-16,0 0 8 0,0 3 10 16,5-3 0-16,1 1 2 0,0 1-1 15,5 1 1-15,-5-1 3 0,-3 0 10 16,0 1 3-16,-3 0 13 0,0 0 16 16,0-1-19-16,0 1 3 0,0 0 0 15,0 0-1-15,0-1 4 0,0-1-12 16,0 0-4-16,0 1-16 0,0-2-13 0,0 0-16 15,0 3-13-15,3 2 10 16,6 3 13-16,-1 0 16 0,7 0 2 0,2 4-35 16,-3-2-18-16,1 0-33 0,2-1-58 15,-2 2-87-15,-10-1-66 0,1-2-130 16,-3 1-90-16,-3-4-68 0,0-1-49 16</inkml:trace>
  <inkml:trace contextRef="#ctx0" brushRef="#br0" timeOffset="81382.5">8656 4044 33 0,'0'-1'120'16,"0"1"11"-16,0 0-52 0,0 0-79 16,0 0-16-16,0 0 15 0,0 0 1 15,0 0 19-15,0 0-6 0,0-1 0 16,0 1 4-16,0 0 15 0,0-2 183 15,-3 2 46-15,0 0-173 0,3-1-55 16,0 1-17-16,-3-2-13 0,3 2-1 0,0 0 21 16,-5 0 20-16,2-2 2 0,3 2 24 15,0 0 25-15,0 0-19 0,0 0-49 16,-3 0-26-16,3 0-29 0,0 0 9 16,0 0 7-16,0 0 13 0,0 0 13 15,0 0 0-15,-3 0 0 0,3 0-11 16,0 0 2-16,0 0-1 0,0 0 26 15,0 0 10-15,0 0 13 0,0 0 17 0,0 0-8 16,0 0 1-16,0 0 13 16,0 0 13-16,0 0 6 0,0 0 0 0,0 0-10 15,0 0-6-15,0 0-23 0,0 0-7 16,0 0 4-16,0 0 10 0,0 0-4 16,0 0-7-16,0 0-2 0,0 0-28 15,0 0-21-15,0 0-32 0,0 0-20 0,0 0-12 16,0 0 3-16,0 0 28 0,0 0 17 15,0 0 15-15,0 0 1 16,0 0 1-16,0 0 25 0,0 0 3 0,0 0-6 16,0 0-12-16,0 0-11 0,0 0-45 15,0 0-45-15,0 0-46 0,0 0-56 16,0 2-38-16,0-2 70 0,3 2 21 16,8 1-41-16,-5-2-34 0,-3 0-24 15,3 1-39-15,-3-2-36 0,0 0 74 16,-3 0 221-16</inkml:trace>
  <inkml:trace contextRef="#ctx0" brushRef="#br0" timeOffset="82318.82">9238 4101 96 0,'0'0'228'0,"0"0"-173"0,0 0-55 15,0 0 0-15,0 0 14 0,0 0-10 0,0 0 25 16,0 0-6-16,0 0-7 0,0 0 10 16,0 0 7-16,0 0-31 0,0 0 217 15,0 0 165-15,0 0-221 0,0 0-75 16,0 0-33-16,-3 0 0 0,3 0-55 16,-3 0 0-16,3 0-48 0,0 0 5 15,-3 0 17-15,3 0 7 0,0 1 6 16,0-1 13-16,0 1 26 0,0-1 32 0,0 0 14 15,0 0 6-15,0 0 3 0,0 0 10 16,0 0 7-16,0 0-7 0,0 0-51 16,0 0-40-16,0 0-23 0,0 0 0 15,0 0 7-15,0 0 15 0,0 0 1 16,0 0 26-16,0 0 10 0,0 0 3 16,0 0-13-16,0 0-4 0,0 0 11 0,0 0-1 15,0 0-32-15,0 0-21 0,0 0-18 16,0 2 6-16,0 1 7 0,0 0 26 15,0-1 1-15,0 2-1 0,0-1-61 16,0-1-105-16,3-1-42 0,-3-1-127 16,6 0-89-16,-3-4-39 0,0-2 147 15</inkml:trace>
  <inkml:trace contextRef="#ctx0" brushRef="#br0" timeOffset="91167.01">7130 2632 387 0,'0'0'117'0,"0"0"-100"16,0 0 12-16,0 0-9 0,0 0 35 0,0 0 382 15,-6-4-60-15,3 2-246 16,0-1-92-16,0 0 6 0,0 1 1 0,0-1-7 15,0 1 16-15,0 0 16 0,3 0 1 16,0 2-10-16,0 0-14 0,0 0-36 16,-3 0-12-16,3 0-1 0,0 0 1 15,0 0 29-15,0 0 33 0,-3 0 9 0,3 0-16 16,0 0-55-16,0 0 0 0,0 0-42 16,0 0 0-16,0 0 13 0,0 0 9 15,0 0 1-15,3 0-1 0,0-1-38 16,3-1-26-16,6 0-36 0,-3-2-88 15,3 1-79-15,4-1 17 0,-13 0-268 16,3 0 62-16</inkml:trace>
  <inkml:trace contextRef="#ctx0" brushRef="#br0" timeOffset="92372.43">10680 1693 29 0,'0'0'372'0,"0"0"-284"16,0 0-85-16,0 0 33 0,0 0 62 15,0 0 160-15,0 0 487 0,0 0-277 16,0 0-225-16,0 3-72 0,-3-3-84 15,-3-3-28-15,3 2 15 0,-2-2 0 16,-6 0-23-16,8 1-28 0,0 0-21 16,0 2 0-16,3-1 0 0,0 0-2 15,0-1-3-15,0 2-29 0,0 0-29 0,0 0-49 16,0 0-77-16,0 0-95 16,6 4 26-16,8 0 84 0,-3 1-147 0,-2-4-241 15,0-1-170-15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5613" y="211465"/>
            <a:ext cx="19570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501" y="733919"/>
            <a:ext cx="3897096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499" y="211465"/>
            <a:ext cx="17405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Terminology </a:t>
            </a:r>
            <a:r>
              <a:rPr spc="-40" dirty="0">
                <a:latin typeface="+mn-lt"/>
              </a:rPr>
              <a:t>for</a:t>
            </a:r>
            <a:r>
              <a:rPr spc="-85" dirty="0">
                <a:latin typeface="+mn-lt"/>
              </a:rPr>
              <a:t> </a:t>
            </a:r>
            <a:r>
              <a:rPr spc="-35" dirty="0">
                <a:latin typeface="+mn-lt"/>
              </a:rPr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96" y="739775"/>
            <a:ext cx="3914140" cy="22745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0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keeping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tree </a:t>
            </a:r>
            <a:r>
              <a:rPr sz="1100" spc="40" dirty="0">
                <a:cs typeface="PMingLiU"/>
              </a:rPr>
              <a:t>analogy,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regions </a:t>
            </a:r>
            <a:r>
              <a:rPr sz="1100" i="1" spc="75" dirty="0">
                <a:cs typeface="Times New Roman"/>
              </a:rPr>
              <a:t>R</a:t>
            </a:r>
            <a:r>
              <a:rPr sz="1200" spc="112" baseline="-10416" dirty="0">
                <a:cs typeface="Tahoma"/>
              </a:rPr>
              <a:t>1</a:t>
            </a:r>
            <a:r>
              <a:rPr sz="1100" spc="75" dirty="0">
                <a:cs typeface="PMingLiU"/>
              </a:rPr>
              <a:t>, </a:t>
            </a:r>
            <a:r>
              <a:rPr sz="1100" i="1" spc="75" dirty="0">
                <a:cs typeface="Times New Roman"/>
              </a:rPr>
              <a:t>R</a:t>
            </a:r>
            <a:r>
              <a:rPr sz="1200" spc="112" baseline="-10416" dirty="0">
                <a:cs typeface="Tahoma"/>
              </a:rPr>
              <a:t>2</a:t>
            </a:r>
            <a:r>
              <a:rPr sz="1100" spc="75" dirty="0">
                <a:cs typeface="PMingLiU"/>
              </a:rPr>
              <a:t>,</a:t>
            </a:r>
            <a:r>
              <a:rPr sz="1100" spc="28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endParaRPr sz="1100" dirty="0">
              <a:cs typeface="PMingLiU"/>
            </a:endParaRPr>
          </a:p>
          <a:p>
            <a:pPr marL="259079">
              <a:lnSpc>
                <a:spcPct val="100000"/>
              </a:lnSpc>
              <a:spcBef>
                <a:spcPts val="35"/>
              </a:spcBef>
            </a:pPr>
            <a:r>
              <a:rPr sz="1100" i="1" spc="70" dirty="0">
                <a:cs typeface="Times New Roman"/>
              </a:rPr>
              <a:t>R</a:t>
            </a:r>
            <a:r>
              <a:rPr sz="1200" spc="104" baseline="-10416" dirty="0">
                <a:cs typeface="Tahoma"/>
              </a:rPr>
              <a:t>3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known as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terminal</a:t>
            </a:r>
            <a:r>
              <a:rPr sz="1100" i="1" spc="25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nodes</a:t>
            </a:r>
            <a:endParaRPr lang="en-US" sz="1100" i="1" spc="20" dirty="0">
              <a:solidFill>
                <a:srgbClr val="009900"/>
              </a:solidFill>
              <a:cs typeface="Palatino Linotype"/>
            </a:endParaRPr>
          </a:p>
          <a:p>
            <a:pPr marL="259079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alatino Linotype"/>
            </a:endParaRPr>
          </a:p>
          <a:p>
            <a:pPr marL="259079" marR="3657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35" dirty="0">
                <a:cs typeface="PMingLiU"/>
              </a:rPr>
              <a:t>Decision </a:t>
            </a:r>
            <a:r>
              <a:rPr sz="1100" spc="55" dirty="0">
                <a:cs typeface="PMingLiU"/>
              </a:rPr>
              <a:t>trees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typically </a:t>
            </a:r>
            <a:r>
              <a:rPr sz="1100" spc="70" dirty="0">
                <a:cs typeface="PMingLiU"/>
              </a:rPr>
              <a:t>drawn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upside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down</a:t>
            </a:r>
            <a:r>
              <a:rPr sz="1100" spc="5" dirty="0">
                <a:cs typeface="PMingLiU"/>
              </a:rPr>
              <a:t>,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35" dirty="0">
                <a:cs typeface="PMingLiU"/>
              </a:rPr>
              <a:t>sense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leaves </a:t>
            </a:r>
            <a:r>
              <a:rPr sz="1100" spc="60" dirty="0">
                <a:cs typeface="PMingLiU"/>
              </a:rPr>
              <a:t>are </a:t>
            </a:r>
            <a:r>
              <a:rPr sz="1100" spc="110" dirty="0">
                <a:cs typeface="PMingLiU"/>
              </a:rPr>
              <a:t>at </a:t>
            </a:r>
            <a:r>
              <a:rPr sz="1100" spc="80" dirty="0">
                <a:cs typeface="PMingLiU"/>
              </a:rPr>
              <a:t>the </a:t>
            </a:r>
            <a:r>
              <a:rPr sz="1100" spc="90" dirty="0">
                <a:cs typeface="PMingLiU"/>
              </a:rPr>
              <a:t>bottom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15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tree.</a:t>
            </a:r>
            <a:endParaRPr lang="en-US" sz="1100" spc="60" dirty="0">
              <a:cs typeface="PMingLiU"/>
            </a:endParaRPr>
          </a:p>
          <a:p>
            <a:pPr marL="259079" marR="3657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endParaRPr sz="1100" dirty="0">
              <a:cs typeface="PMingLiU"/>
            </a:endParaRPr>
          </a:p>
          <a:p>
            <a:pPr marL="259079" marR="558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points </a:t>
            </a:r>
            <a:r>
              <a:rPr sz="1100" spc="45" dirty="0">
                <a:cs typeface="PMingLiU"/>
              </a:rPr>
              <a:t>along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tree </a:t>
            </a:r>
            <a:r>
              <a:rPr sz="1100" spc="50" dirty="0">
                <a:cs typeface="PMingLiU"/>
              </a:rPr>
              <a:t>where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 </a:t>
            </a:r>
            <a:r>
              <a:rPr sz="1100" spc="50" dirty="0">
                <a:cs typeface="PMingLiU"/>
              </a:rPr>
              <a:t>space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split 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referred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as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internal</a:t>
            </a:r>
            <a:r>
              <a:rPr sz="1100" i="1" spc="17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nodes</a:t>
            </a:r>
            <a:endParaRPr lang="en-US" sz="1100" i="1" spc="20" dirty="0">
              <a:solidFill>
                <a:srgbClr val="009900"/>
              </a:solidFill>
              <a:cs typeface="Palatino Linotype"/>
            </a:endParaRPr>
          </a:p>
          <a:p>
            <a:pPr marL="259079" marR="558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endParaRPr sz="1100" dirty="0">
              <a:cs typeface="Palatino Linotype"/>
            </a:endParaRPr>
          </a:p>
          <a:p>
            <a:pPr marL="259079" marR="9842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hitters </a:t>
            </a:r>
            <a:r>
              <a:rPr sz="1100" spc="60" dirty="0">
                <a:cs typeface="PMingLiU"/>
              </a:rPr>
              <a:t>tree,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</a:t>
            </a:r>
            <a:r>
              <a:rPr sz="1100" spc="60" dirty="0">
                <a:cs typeface="PMingLiU"/>
              </a:rPr>
              <a:t>internal </a:t>
            </a:r>
            <a:r>
              <a:rPr sz="1100" spc="55" dirty="0">
                <a:cs typeface="PMingLiU"/>
              </a:rPr>
              <a:t>nodes </a:t>
            </a:r>
            <a:r>
              <a:rPr sz="1100" spc="60" dirty="0">
                <a:cs typeface="PMingLiU"/>
              </a:rPr>
              <a:t>are indicated </a:t>
            </a:r>
            <a:r>
              <a:rPr sz="1100" spc="55" dirty="0">
                <a:cs typeface="PMingLiU"/>
              </a:rPr>
              <a:t>by 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text </a:t>
            </a:r>
            <a:r>
              <a:rPr sz="1000" spc="70" dirty="0">
                <a:solidFill>
                  <a:srgbClr val="BF7F3F"/>
                </a:solidFill>
                <a:cs typeface="PMingLiU"/>
              </a:rPr>
              <a:t>Years</a:t>
            </a:r>
            <a:r>
              <a:rPr sz="1100" i="1" spc="70" dirty="0">
                <a:cs typeface="Times New Roman"/>
              </a:rPr>
              <a:t>&lt;</a:t>
            </a:r>
            <a:r>
              <a:rPr sz="1100" spc="70" dirty="0">
                <a:cs typeface="PMingLiU"/>
              </a:rPr>
              <a:t>4.5 </a:t>
            </a:r>
            <a:r>
              <a:rPr sz="1100" spc="85" dirty="0">
                <a:cs typeface="PMingLiU"/>
              </a:rPr>
              <a:t>and</a:t>
            </a:r>
            <a:r>
              <a:rPr sz="1100" spc="60" dirty="0">
                <a:cs typeface="PMingLiU"/>
              </a:rPr>
              <a:t> </a:t>
            </a:r>
            <a:r>
              <a:rPr sz="1000" spc="75" dirty="0">
                <a:solidFill>
                  <a:srgbClr val="BF7F3F"/>
                </a:solidFill>
                <a:cs typeface="PMingLiU"/>
              </a:rPr>
              <a:t>Hits</a:t>
            </a:r>
            <a:r>
              <a:rPr sz="1100" i="1" spc="75" dirty="0">
                <a:cs typeface="Times New Roman"/>
              </a:rPr>
              <a:t>&lt;</a:t>
            </a:r>
            <a:r>
              <a:rPr sz="1100" spc="75" dirty="0">
                <a:cs typeface="PMingLiU"/>
              </a:rPr>
              <a:t>117.5.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223" y="211465"/>
            <a:ext cx="19481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Interpretation </a:t>
            </a:r>
            <a:r>
              <a:rPr spc="-40" dirty="0">
                <a:latin typeface="+mn-lt"/>
              </a:rPr>
              <a:t>of</a:t>
            </a:r>
            <a:r>
              <a:rPr spc="-80" dirty="0">
                <a:latin typeface="+mn-lt"/>
              </a:rPr>
              <a:t> </a:t>
            </a:r>
            <a:r>
              <a:rPr spc="-15" dirty="0">
                <a:latin typeface="+mn-lt"/>
              </a:rPr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3919"/>
            <a:ext cx="3742054" cy="2382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730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Meiryo"/>
              <a:buChar char="•"/>
              <a:tabLst>
                <a:tab pos="145415" algn="l"/>
              </a:tabLst>
            </a:pPr>
            <a:r>
              <a:rPr sz="1000" spc="80" dirty="0">
                <a:solidFill>
                  <a:srgbClr val="BF7F3F"/>
                </a:solidFill>
                <a:cs typeface="PMingLiU"/>
              </a:rPr>
              <a:t>Years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most </a:t>
            </a:r>
            <a:r>
              <a:rPr sz="1100" spc="80" dirty="0">
                <a:cs typeface="PMingLiU"/>
              </a:rPr>
              <a:t>important </a:t>
            </a:r>
            <a:r>
              <a:rPr sz="1100" spc="55" dirty="0">
                <a:cs typeface="PMingLiU"/>
              </a:rPr>
              <a:t>factor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determining </a:t>
            </a:r>
            <a:r>
              <a:rPr sz="1000" spc="110" dirty="0">
                <a:solidFill>
                  <a:srgbClr val="BF7F3F"/>
                </a:solidFill>
                <a:cs typeface="PMingLiU"/>
              </a:rPr>
              <a:t>Salary</a:t>
            </a:r>
            <a:r>
              <a:rPr sz="1100" spc="110" dirty="0">
                <a:cs typeface="PMingLiU"/>
              </a:rPr>
              <a:t>, 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players </a:t>
            </a:r>
            <a:r>
              <a:rPr sz="1100" spc="70" dirty="0">
                <a:cs typeface="PMingLiU"/>
              </a:rPr>
              <a:t>with </a:t>
            </a:r>
            <a:r>
              <a:rPr sz="1100" spc="20" dirty="0">
                <a:cs typeface="PMingLiU"/>
              </a:rPr>
              <a:t>less </a:t>
            </a:r>
            <a:r>
              <a:rPr sz="1100" spc="45" dirty="0">
                <a:cs typeface="PMingLiU"/>
              </a:rPr>
              <a:t>experience </a:t>
            </a:r>
            <a:r>
              <a:rPr sz="1100" spc="70" dirty="0">
                <a:cs typeface="PMingLiU"/>
              </a:rPr>
              <a:t>earn </a:t>
            </a:r>
            <a:r>
              <a:rPr sz="1100" spc="25" dirty="0">
                <a:cs typeface="PMingLiU"/>
              </a:rPr>
              <a:t>lower </a:t>
            </a:r>
            <a:r>
              <a:rPr sz="1100" spc="45" dirty="0">
                <a:cs typeface="PMingLiU"/>
              </a:rPr>
              <a:t>salaries </a:t>
            </a:r>
            <a:r>
              <a:rPr sz="1100" spc="100" dirty="0">
                <a:cs typeface="PMingLiU"/>
              </a:rPr>
              <a:t>than  </a:t>
            </a:r>
            <a:r>
              <a:rPr sz="1100" spc="60" dirty="0">
                <a:cs typeface="PMingLiU"/>
              </a:rPr>
              <a:t>more </a:t>
            </a:r>
            <a:r>
              <a:rPr sz="1100" spc="50" dirty="0">
                <a:cs typeface="PMingLiU"/>
              </a:rPr>
              <a:t>experienced</a:t>
            </a:r>
            <a:r>
              <a:rPr sz="1100" spc="8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players.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Given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player </a:t>
            </a:r>
            <a:r>
              <a:rPr sz="1100" spc="20" dirty="0">
                <a:cs typeface="PMingLiU"/>
              </a:rPr>
              <a:t>is less </a:t>
            </a:r>
            <a:r>
              <a:rPr sz="1100" spc="50" dirty="0">
                <a:cs typeface="PMingLiU"/>
              </a:rPr>
              <a:t>experienced,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000" spc="130" dirty="0">
                <a:solidFill>
                  <a:srgbClr val="BF7F3F"/>
                </a:solidFill>
                <a:cs typeface="PMingLiU"/>
              </a:rPr>
              <a:t>Hits </a:t>
            </a:r>
            <a:r>
              <a:rPr sz="1000" spc="130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he </a:t>
            </a:r>
            <a:r>
              <a:rPr sz="1100" spc="75" dirty="0">
                <a:cs typeface="PMingLiU"/>
              </a:rPr>
              <a:t>made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previous </a:t>
            </a:r>
            <a:r>
              <a:rPr sz="1100" spc="55" dirty="0">
                <a:cs typeface="PMingLiU"/>
              </a:rPr>
              <a:t>year </a:t>
            </a:r>
            <a:r>
              <a:rPr sz="1100" spc="40" dirty="0">
                <a:cs typeface="PMingLiU"/>
              </a:rPr>
              <a:t>seems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play </a:t>
            </a:r>
            <a:r>
              <a:rPr sz="1100" spc="55" dirty="0">
                <a:cs typeface="PMingLiU"/>
              </a:rPr>
              <a:t>little </a:t>
            </a:r>
            <a:r>
              <a:rPr sz="1100" spc="35" dirty="0">
                <a:cs typeface="PMingLiU"/>
              </a:rPr>
              <a:t>role  </a:t>
            </a:r>
            <a:r>
              <a:rPr sz="1100" spc="50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his</a:t>
            </a:r>
            <a:r>
              <a:rPr sz="1100" spc="95" dirty="0">
                <a:cs typeface="PMingLiU"/>
              </a:rPr>
              <a:t> </a:t>
            </a:r>
            <a:r>
              <a:rPr sz="1000" spc="110" dirty="0">
                <a:solidFill>
                  <a:srgbClr val="BF7F3F"/>
                </a:solidFill>
                <a:cs typeface="PMingLiU"/>
              </a:rPr>
              <a:t>Salary</a:t>
            </a:r>
            <a:r>
              <a:rPr sz="1100" spc="110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144780" marR="120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65" dirty="0">
                <a:cs typeface="PMingLiU"/>
              </a:rPr>
              <a:t>among </a:t>
            </a:r>
            <a:r>
              <a:rPr sz="1100" spc="45" dirty="0">
                <a:cs typeface="PMingLiU"/>
              </a:rPr>
              <a:t>players </a:t>
            </a:r>
            <a:r>
              <a:rPr sz="1100" spc="50" dirty="0">
                <a:cs typeface="PMingLiU"/>
              </a:rPr>
              <a:t>who </a:t>
            </a:r>
            <a:r>
              <a:rPr sz="1100" spc="45" dirty="0">
                <a:cs typeface="PMingLiU"/>
              </a:rPr>
              <a:t>have </a:t>
            </a:r>
            <a:r>
              <a:rPr sz="1100" spc="60" dirty="0">
                <a:cs typeface="PMingLiU"/>
              </a:rPr>
              <a:t>been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major </a:t>
            </a:r>
            <a:r>
              <a:rPr sz="1100" spc="40" dirty="0">
                <a:cs typeface="PMingLiU"/>
              </a:rPr>
              <a:t>leagues </a:t>
            </a:r>
            <a:r>
              <a:rPr sz="1100" spc="30" dirty="0">
                <a:cs typeface="PMingLiU"/>
              </a:rPr>
              <a:t>for  </a:t>
            </a:r>
            <a:r>
              <a:rPr sz="1100" spc="5" dirty="0">
                <a:cs typeface="PMingLiU"/>
              </a:rPr>
              <a:t>five </a:t>
            </a:r>
            <a:r>
              <a:rPr sz="1100" spc="55" dirty="0">
                <a:cs typeface="PMingLiU"/>
              </a:rPr>
              <a:t>or </a:t>
            </a:r>
            <a:r>
              <a:rPr sz="1100" spc="60" dirty="0">
                <a:cs typeface="PMingLiU"/>
              </a:rPr>
              <a:t>more </a:t>
            </a:r>
            <a:r>
              <a:rPr sz="1100" spc="45" dirty="0">
                <a:cs typeface="PMingLiU"/>
              </a:rPr>
              <a:t>years,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000" spc="130" dirty="0">
                <a:solidFill>
                  <a:srgbClr val="BF7F3F"/>
                </a:solidFill>
                <a:cs typeface="PMingLiU"/>
              </a:rPr>
              <a:t>Hits </a:t>
            </a:r>
            <a:r>
              <a:rPr sz="1100" spc="75" dirty="0">
                <a:cs typeface="PMingLiU"/>
              </a:rPr>
              <a:t>made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previous </a:t>
            </a:r>
            <a:r>
              <a:rPr sz="1100" spc="55" dirty="0">
                <a:cs typeface="PMingLiU"/>
              </a:rPr>
              <a:t>year </a:t>
            </a:r>
            <a:r>
              <a:rPr sz="1100" spc="50" dirty="0">
                <a:cs typeface="PMingLiU"/>
              </a:rPr>
              <a:t>does </a:t>
            </a:r>
            <a:r>
              <a:rPr sz="1100" spc="35" dirty="0">
                <a:cs typeface="PMingLiU"/>
              </a:rPr>
              <a:t>affect </a:t>
            </a:r>
            <a:r>
              <a:rPr sz="1000" spc="110" dirty="0">
                <a:solidFill>
                  <a:srgbClr val="BF7F3F"/>
                </a:solidFill>
                <a:cs typeface="PMingLiU"/>
              </a:rPr>
              <a:t>Salary</a:t>
            </a:r>
            <a:r>
              <a:rPr sz="1100" spc="110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players </a:t>
            </a:r>
            <a:r>
              <a:rPr sz="1100" spc="50" dirty="0">
                <a:cs typeface="PMingLiU"/>
              </a:rPr>
              <a:t>who </a:t>
            </a:r>
            <a:r>
              <a:rPr sz="1100" spc="75" dirty="0">
                <a:cs typeface="PMingLiU"/>
              </a:rPr>
              <a:t>made  </a:t>
            </a:r>
            <a:r>
              <a:rPr sz="1100" spc="60" dirty="0">
                <a:cs typeface="PMingLiU"/>
              </a:rPr>
              <a:t>more </a:t>
            </a:r>
            <a:r>
              <a:rPr sz="1000" spc="130" dirty="0">
                <a:solidFill>
                  <a:srgbClr val="BF7F3F"/>
                </a:solidFill>
                <a:cs typeface="PMingLiU"/>
              </a:rPr>
              <a:t>Hits </a:t>
            </a:r>
            <a:r>
              <a:rPr sz="1100" spc="65" dirty="0">
                <a:cs typeface="PMingLiU"/>
              </a:rPr>
              <a:t>last </a:t>
            </a:r>
            <a:r>
              <a:rPr sz="1100" spc="55" dirty="0">
                <a:cs typeface="PMingLiU"/>
              </a:rPr>
              <a:t>year </a:t>
            </a:r>
            <a:r>
              <a:rPr sz="1100" spc="80" dirty="0">
                <a:cs typeface="PMingLiU"/>
              </a:rPr>
              <a:t>tend to </a:t>
            </a:r>
            <a:r>
              <a:rPr sz="1100" spc="45" dirty="0">
                <a:cs typeface="PMingLiU"/>
              </a:rPr>
              <a:t>have </a:t>
            </a:r>
            <a:r>
              <a:rPr sz="1100" spc="50" dirty="0">
                <a:cs typeface="PMingLiU"/>
              </a:rPr>
              <a:t>higher</a:t>
            </a:r>
            <a:r>
              <a:rPr sz="1100" spc="10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salaries.</a:t>
            </a:r>
            <a:endParaRPr sz="1100">
              <a:cs typeface="PMingLiU"/>
            </a:endParaRPr>
          </a:p>
          <a:p>
            <a:pPr marL="144780" marR="133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Surely </a:t>
            </a:r>
            <a:r>
              <a:rPr sz="1100" spc="85" dirty="0">
                <a:cs typeface="PMingLiU"/>
              </a:rPr>
              <a:t>an </a:t>
            </a:r>
            <a:r>
              <a:rPr sz="1100" spc="40" dirty="0">
                <a:cs typeface="PMingLiU"/>
              </a:rPr>
              <a:t>over-simplification, </a:t>
            </a:r>
            <a:r>
              <a:rPr sz="1100" spc="100" dirty="0">
                <a:cs typeface="PMingLiU"/>
              </a:rPr>
              <a:t>but </a:t>
            </a:r>
            <a:r>
              <a:rPr sz="1100" spc="65" dirty="0">
                <a:cs typeface="PMingLiU"/>
              </a:rPr>
              <a:t>compared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regression  </a:t>
            </a:r>
            <a:r>
              <a:rPr sz="1100" spc="55" dirty="0">
                <a:cs typeface="PMingLiU"/>
              </a:rPr>
              <a:t>model,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easy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display, </a:t>
            </a:r>
            <a:r>
              <a:rPr sz="1100" spc="70" dirty="0">
                <a:cs typeface="PMingLiU"/>
              </a:rPr>
              <a:t>interpret </a:t>
            </a:r>
            <a:r>
              <a:rPr sz="1100" spc="85" dirty="0">
                <a:cs typeface="PMingLiU"/>
              </a:rPr>
              <a:t>and</a:t>
            </a:r>
            <a:r>
              <a:rPr sz="1100" spc="22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explain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206375"/>
            <a:ext cx="27520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tree-building</a:t>
            </a:r>
            <a:r>
              <a:rPr spc="245" dirty="0">
                <a:latin typeface="+mn-lt"/>
              </a:rPr>
              <a:t> </a:t>
            </a:r>
            <a:r>
              <a:rPr spc="-35" dirty="0">
                <a:latin typeface="+mn-lt"/>
              </a:rPr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1044575"/>
            <a:ext cx="3856354" cy="14187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 </a:t>
            </a:r>
            <a:r>
              <a:rPr sz="1100" spc="50" dirty="0">
                <a:cs typeface="PMingLiU"/>
              </a:rPr>
              <a:t>space </a:t>
            </a:r>
            <a:r>
              <a:rPr sz="1100" spc="-10" dirty="0">
                <a:cs typeface="PMingLiU"/>
              </a:rPr>
              <a:t>—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40" dirty="0">
                <a:cs typeface="PMingLiU"/>
              </a:rPr>
              <a:t>possible  </a:t>
            </a:r>
            <a:r>
              <a:rPr sz="1100" spc="35" dirty="0">
                <a:cs typeface="PMingLiU"/>
              </a:rPr>
              <a:t>values</a:t>
            </a:r>
            <a:r>
              <a:rPr sz="1100" spc="7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</a:t>
            </a:r>
            <a:r>
              <a:rPr sz="1100" spc="80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25" dirty="0">
                <a:cs typeface="Times New Roman"/>
              </a:rPr>
              <a:t>X</a:t>
            </a:r>
            <a:r>
              <a:rPr sz="1200" i="1" spc="187" baseline="-10416" dirty="0">
                <a:cs typeface="Times New Roman"/>
              </a:rPr>
              <a:t>p</a:t>
            </a:r>
            <a:r>
              <a:rPr sz="1200" i="1" spc="315" baseline="-10416" dirty="0">
                <a:cs typeface="Times New Roman"/>
              </a:rPr>
              <a:t> </a:t>
            </a:r>
            <a:r>
              <a:rPr sz="1100" spc="-10" dirty="0">
                <a:cs typeface="PMingLiU"/>
              </a:rPr>
              <a:t>—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into</a:t>
            </a:r>
            <a:r>
              <a:rPr sz="1100" spc="80" dirty="0">
                <a:cs typeface="PMingLiU"/>
              </a:rPr>
              <a:t> </a:t>
            </a:r>
            <a:r>
              <a:rPr sz="1100" i="1" spc="114" dirty="0">
                <a:cs typeface="Times New Roman"/>
              </a:rPr>
              <a:t>J</a:t>
            </a:r>
            <a:r>
              <a:rPr sz="1100" i="1" spc="190" dirty="0">
                <a:cs typeface="Times New Roman"/>
              </a:rPr>
              <a:t> </a:t>
            </a:r>
            <a:r>
              <a:rPr sz="1100" spc="65" dirty="0">
                <a:cs typeface="PMingLiU"/>
              </a:rPr>
              <a:t>distinct</a:t>
            </a:r>
            <a:r>
              <a:rPr sz="1100" spc="7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endParaRPr sz="1100" dirty="0">
              <a:cs typeface="PMingLiU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cs typeface="PMingLiU"/>
              </a:rPr>
              <a:t>non-overlapping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regions,</a:t>
            </a:r>
            <a:r>
              <a:rPr sz="1100" spc="75" dirty="0">
                <a:cs typeface="PMingLiU"/>
              </a:rPr>
              <a:t> </a:t>
            </a:r>
            <a:r>
              <a:rPr sz="1100" i="1" spc="70" dirty="0">
                <a:cs typeface="Times New Roman"/>
              </a:rPr>
              <a:t>R</a:t>
            </a:r>
            <a:r>
              <a:rPr sz="1200" spc="104" baseline="-10416" dirty="0">
                <a:cs typeface="Tahoma"/>
              </a:rPr>
              <a:t>1</a:t>
            </a:r>
            <a:r>
              <a:rPr sz="1100" i="1" spc="7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70" dirty="0">
                <a:cs typeface="Times New Roman"/>
              </a:rPr>
              <a:t>R</a:t>
            </a:r>
            <a:r>
              <a:rPr sz="1200" spc="104" baseline="-10416" dirty="0">
                <a:cs typeface="Tahoma"/>
              </a:rPr>
              <a:t>2</a:t>
            </a:r>
            <a:r>
              <a:rPr sz="1100" i="1" spc="7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130" dirty="0">
                <a:cs typeface="Times New Roman"/>
              </a:rPr>
              <a:t>R</a:t>
            </a:r>
            <a:r>
              <a:rPr sz="1200" i="1" spc="195" baseline="-10416" dirty="0">
                <a:cs typeface="Times New Roman"/>
              </a:rPr>
              <a:t>J</a:t>
            </a:r>
            <a:r>
              <a:rPr sz="1200" i="1" spc="-120" baseline="-10416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lang="en-US" sz="1100" spc="40" dirty="0">
              <a:cs typeface="PMingLiU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lang="en-US" sz="1100">
              <a:cs typeface="PMingLiU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214629" marR="55244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2"/>
              <a:tabLst>
                <a:tab pos="21526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every </a:t>
            </a:r>
            <a:r>
              <a:rPr sz="1100" spc="50" dirty="0">
                <a:cs typeface="PMingLiU"/>
              </a:rPr>
              <a:t>observation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falls </a:t>
            </a:r>
            <a:r>
              <a:rPr sz="1100" spc="55" dirty="0">
                <a:cs typeface="PMingLiU"/>
              </a:rPr>
              <a:t>into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region </a:t>
            </a:r>
            <a:r>
              <a:rPr sz="1100" i="1" spc="135" dirty="0">
                <a:cs typeface="Times New Roman"/>
              </a:rPr>
              <a:t>R</a:t>
            </a:r>
            <a:r>
              <a:rPr sz="1200" i="1" spc="202" baseline="-10416" dirty="0">
                <a:cs typeface="Times New Roman"/>
              </a:rPr>
              <a:t>j </a:t>
            </a:r>
            <a:r>
              <a:rPr sz="1100" spc="40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 </a:t>
            </a:r>
            <a:r>
              <a:rPr sz="1100" spc="55" dirty="0">
                <a:cs typeface="PMingLiU"/>
              </a:rPr>
              <a:t>make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55" dirty="0">
                <a:cs typeface="PMingLiU"/>
              </a:rPr>
              <a:t>prediction, </a:t>
            </a:r>
            <a:r>
              <a:rPr sz="1100" spc="45" dirty="0">
                <a:cs typeface="PMingLiU"/>
              </a:rPr>
              <a:t>which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simply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mean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response </a:t>
            </a:r>
            <a:r>
              <a:rPr sz="1100" spc="40" dirty="0">
                <a:cs typeface="PMingLiU"/>
              </a:rPr>
              <a:t>values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0" dirty="0">
                <a:cs typeface="PMingLiU"/>
              </a:rPr>
              <a:t>observations in </a:t>
            </a:r>
            <a:r>
              <a:rPr sz="1100" i="1" spc="135" dirty="0">
                <a:cs typeface="Times New Roman"/>
              </a:rPr>
              <a:t>R</a:t>
            </a:r>
            <a:r>
              <a:rPr sz="1200" i="1" spc="202" baseline="-10416" dirty="0">
                <a:cs typeface="Times New Roman"/>
              </a:rPr>
              <a:t>j</a:t>
            </a:r>
            <a:r>
              <a:rPr sz="1200" i="1" spc="97" baseline="-10416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70" y="211465"/>
            <a:ext cx="31762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More </a:t>
            </a:r>
            <a:r>
              <a:rPr spc="-15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tree-building</a:t>
            </a:r>
            <a:r>
              <a:rPr spc="120" dirty="0">
                <a:latin typeface="+mn-lt"/>
              </a:rPr>
              <a:t> </a:t>
            </a:r>
            <a:r>
              <a:rPr spc="-35" dirty="0">
                <a:latin typeface="+mn-lt"/>
              </a:rPr>
              <a:t>process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645078"/>
            <a:ext cx="3921392" cy="12724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50" dirty="0">
                <a:cs typeface="PMingLiU"/>
              </a:rPr>
              <a:t>theory,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regions </a:t>
            </a:r>
            <a:r>
              <a:rPr sz="1100" spc="45" dirty="0">
                <a:cs typeface="PMingLiU"/>
              </a:rPr>
              <a:t>could have </a:t>
            </a:r>
            <a:r>
              <a:rPr sz="1100" spc="65" dirty="0">
                <a:cs typeface="PMingLiU"/>
              </a:rPr>
              <a:t>any shape. </a:t>
            </a:r>
            <a:r>
              <a:rPr sz="1100" spc="30" dirty="0">
                <a:cs typeface="PMingLiU"/>
              </a:rPr>
              <a:t>However, </a:t>
            </a:r>
            <a:r>
              <a:rPr sz="1100" spc="15" dirty="0">
                <a:cs typeface="PMingLiU"/>
              </a:rPr>
              <a:t>we  </a:t>
            </a:r>
            <a:r>
              <a:rPr sz="1100" spc="35" dirty="0">
                <a:cs typeface="PMingLiU"/>
              </a:rPr>
              <a:t>choose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 </a:t>
            </a:r>
            <a:r>
              <a:rPr sz="1100" spc="50" dirty="0">
                <a:cs typeface="PMingLiU"/>
              </a:rPr>
              <a:t>space </a:t>
            </a:r>
            <a:r>
              <a:rPr sz="1100" spc="55" dirty="0">
                <a:cs typeface="PMingLiU"/>
              </a:rPr>
              <a:t>into </a:t>
            </a:r>
            <a:r>
              <a:rPr sz="1100" spc="50" dirty="0">
                <a:cs typeface="PMingLiU"/>
              </a:rPr>
              <a:t>high-dimensional  rectangles, </a:t>
            </a:r>
            <a:r>
              <a:rPr sz="1100" spc="55" dirty="0">
                <a:cs typeface="PMingLiU"/>
              </a:rPr>
              <a:t>or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boxes</a:t>
            </a:r>
            <a:r>
              <a:rPr sz="1100" spc="15" dirty="0">
                <a:cs typeface="PMingLiU"/>
              </a:rPr>
              <a:t>,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simplicity </a:t>
            </a:r>
            <a:r>
              <a:rPr sz="1100" spc="85" dirty="0">
                <a:cs typeface="PMingLiU"/>
              </a:rPr>
              <a:t>and </a:t>
            </a:r>
            <a:r>
              <a:rPr sz="1100" spc="3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ease </a:t>
            </a:r>
            <a:r>
              <a:rPr sz="1100" spc="5" dirty="0">
                <a:cs typeface="PMingLiU"/>
              </a:rPr>
              <a:t>of  </a:t>
            </a:r>
            <a:r>
              <a:rPr sz="1100" spc="70" dirty="0">
                <a:cs typeface="PMingLiU"/>
              </a:rPr>
              <a:t>interpretation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resulting </a:t>
            </a:r>
            <a:r>
              <a:rPr sz="1100" spc="50" dirty="0">
                <a:cs typeface="PMingLiU"/>
              </a:rPr>
              <a:t>predictive</a:t>
            </a:r>
            <a:r>
              <a:rPr sz="1100" spc="160" dirty="0">
                <a:cs typeface="PMingLiU"/>
              </a:rPr>
              <a:t> </a:t>
            </a:r>
            <a:r>
              <a:rPr sz="1100" spc="55">
                <a:cs typeface="PMingLiU"/>
              </a:rPr>
              <a:t>model.</a:t>
            </a:r>
            <a:endParaRPr lang="en-US" sz="1100" spc="55">
              <a:cs typeface="PMingLiU"/>
            </a:endParaRPr>
          </a:p>
          <a:p>
            <a:pPr marL="1955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endParaRPr sz="1100" dirty="0">
              <a:cs typeface="PMingLiU"/>
            </a:endParaRPr>
          </a:p>
          <a:p>
            <a:pPr marL="195580" marR="22987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9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goal</a:t>
            </a:r>
            <a:r>
              <a:rPr sz="1100" spc="8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find</a:t>
            </a:r>
            <a:r>
              <a:rPr sz="1100" spc="8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boxes</a:t>
            </a:r>
            <a:r>
              <a:rPr sz="1100" spc="75" dirty="0">
                <a:cs typeface="PMingLiU"/>
              </a:rPr>
              <a:t> </a:t>
            </a:r>
            <a:r>
              <a:rPr sz="1100" i="1" spc="70" dirty="0">
                <a:cs typeface="Times New Roman"/>
              </a:rPr>
              <a:t>R</a:t>
            </a:r>
            <a:r>
              <a:rPr sz="1200" spc="104" baseline="-10416" dirty="0">
                <a:cs typeface="Tahoma"/>
              </a:rPr>
              <a:t>1</a:t>
            </a:r>
            <a:r>
              <a:rPr sz="1100" i="1" spc="70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30" dirty="0">
                <a:cs typeface="Times New Roman"/>
              </a:rPr>
              <a:t>R</a:t>
            </a:r>
            <a:r>
              <a:rPr sz="1200" i="1" spc="195" baseline="-10416" dirty="0">
                <a:cs typeface="Times New Roman"/>
              </a:rPr>
              <a:t>J</a:t>
            </a:r>
            <a:r>
              <a:rPr sz="1200" i="1" spc="434" baseline="-10416" dirty="0">
                <a:cs typeface="Times New Roman"/>
              </a:rPr>
              <a:t> </a:t>
            </a:r>
            <a:r>
              <a:rPr sz="1100" spc="110" dirty="0">
                <a:cs typeface="PMingLiU"/>
              </a:rPr>
              <a:t>that</a:t>
            </a:r>
            <a:r>
              <a:rPr sz="1100" spc="8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minimize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RSS, </a:t>
            </a:r>
            <a:r>
              <a:rPr sz="1100" spc="35" dirty="0">
                <a:cs typeface="PMingLiU"/>
              </a:rPr>
              <a:t>given</a:t>
            </a:r>
            <a:r>
              <a:rPr sz="1100" spc="9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650" y="2699984"/>
            <a:ext cx="2978785" cy="40735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-20" dirty="0">
                <a:cs typeface="Times New Roman"/>
              </a:rPr>
              <a:t>y</a:t>
            </a:r>
            <a:r>
              <a:rPr sz="1100" spc="-20" dirty="0">
                <a:cs typeface="PMingLiU"/>
              </a:rPr>
              <a:t>ˆ</a:t>
            </a:r>
            <a:r>
              <a:rPr sz="900" i="1" spc="-30" baseline="-13888" dirty="0">
                <a:cs typeface="Arial"/>
              </a:rPr>
              <a:t>R</a:t>
            </a:r>
            <a:r>
              <a:rPr sz="900" i="1" spc="-30" baseline="-32407" dirty="0">
                <a:cs typeface="Arial"/>
              </a:rPr>
              <a:t>j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mean </a:t>
            </a:r>
            <a:r>
              <a:rPr sz="1100" spc="50" dirty="0">
                <a:cs typeface="PMingLiU"/>
              </a:rPr>
              <a:t>response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within </a:t>
            </a:r>
            <a:r>
              <a:rPr sz="1100" spc="80" dirty="0">
                <a:cs typeface="PMingLiU"/>
              </a:rPr>
              <a:t>the </a:t>
            </a:r>
            <a:r>
              <a:rPr sz="1100" i="1" spc="140" dirty="0">
                <a:cs typeface="Times New Roman"/>
              </a:rPr>
              <a:t>j</a:t>
            </a:r>
            <a:r>
              <a:rPr sz="1100" spc="140" dirty="0">
                <a:cs typeface="PMingLiU"/>
              </a:rPr>
              <a:t>th</a:t>
            </a:r>
            <a:r>
              <a:rPr sz="1100" spc="11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box.</a:t>
            </a:r>
            <a:endParaRPr sz="1100" dirty="0">
              <a:cs typeface="PMingLiU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C72EB0-E2EA-4266-B9E2-2D943FD3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46" y="1965782"/>
            <a:ext cx="1524000" cy="6859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70" y="211465"/>
            <a:ext cx="31762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More </a:t>
            </a:r>
            <a:r>
              <a:rPr spc="-15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tree-building</a:t>
            </a:r>
            <a:r>
              <a:rPr spc="120" dirty="0">
                <a:latin typeface="+mn-lt"/>
              </a:rPr>
              <a:t> </a:t>
            </a:r>
            <a:r>
              <a:rPr spc="-35" dirty="0">
                <a:latin typeface="+mn-lt"/>
              </a:rPr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6501" y="733919"/>
            <a:ext cx="3897096" cy="2382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0035" marR="1123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60" dirty="0">
                <a:latin typeface="+mn-lt"/>
              </a:rPr>
              <a:t>Unfortunately, </a:t>
            </a:r>
            <a:r>
              <a:rPr sz="1100" spc="75" dirty="0">
                <a:latin typeface="+mn-lt"/>
              </a:rPr>
              <a:t>it </a:t>
            </a:r>
            <a:r>
              <a:rPr sz="1100" spc="20" dirty="0">
                <a:latin typeface="+mn-lt"/>
              </a:rPr>
              <a:t>is </a:t>
            </a:r>
            <a:r>
              <a:rPr sz="1100" spc="65" dirty="0">
                <a:latin typeface="+mn-lt"/>
              </a:rPr>
              <a:t>computationally </a:t>
            </a:r>
            <a:r>
              <a:rPr sz="1100" spc="35" dirty="0">
                <a:latin typeface="+mn-lt"/>
              </a:rPr>
              <a:t>infeasible </a:t>
            </a:r>
            <a:r>
              <a:rPr sz="1100" spc="80" dirty="0">
                <a:latin typeface="+mn-lt"/>
              </a:rPr>
              <a:t>to </a:t>
            </a:r>
            <a:r>
              <a:rPr sz="1100" spc="45" dirty="0">
                <a:latin typeface="+mn-lt"/>
              </a:rPr>
              <a:t>consider  </a:t>
            </a:r>
            <a:r>
              <a:rPr sz="1100" spc="40" dirty="0">
                <a:latin typeface="+mn-lt"/>
              </a:rPr>
              <a:t>every possible </a:t>
            </a:r>
            <a:r>
              <a:rPr sz="1100" spc="75" dirty="0">
                <a:latin typeface="+mn-lt"/>
              </a:rPr>
              <a:t>partition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feature </a:t>
            </a:r>
            <a:r>
              <a:rPr sz="1100" spc="50" dirty="0">
                <a:latin typeface="+mn-lt"/>
              </a:rPr>
              <a:t>space </a:t>
            </a:r>
            <a:r>
              <a:rPr sz="1100" spc="55" dirty="0">
                <a:latin typeface="+mn-lt"/>
              </a:rPr>
              <a:t>into </a:t>
            </a:r>
            <a:r>
              <a:rPr sz="1100" i="1" spc="114" dirty="0">
                <a:latin typeface="+mn-lt"/>
                <a:cs typeface="Times New Roman"/>
              </a:rPr>
              <a:t>J</a:t>
            </a:r>
            <a:r>
              <a:rPr sz="1100" i="1" spc="415" dirty="0">
                <a:latin typeface="+mn-lt"/>
                <a:cs typeface="Times New Roman"/>
              </a:rPr>
              <a:t> </a:t>
            </a:r>
            <a:r>
              <a:rPr sz="1100" spc="40" dirty="0">
                <a:latin typeface="+mn-lt"/>
              </a:rPr>
              <a:t>boxes.</a:t>
            </a:r>
            <a:endParaRPr sz="1100">
              <a:latin typeface="+mn-lt"/>
              <a:cs typeface="Times New Roman"/>
            </a:endParaRPr>
          </a:p>
          <a:p>
            <a:pPr marL="280035" marR="102235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50" dirty="0">
                <a:latin typeface="+mn-lt"/>
              </a:rPr>
              <a:t>For </a:t>
            </a:r>
            <a:r>
              <a:rPr sz="1100" spc="65" dirty="0">
                <a:latin typeface="+mn-lt"/>
              </a:rPr>
              <a:t>this </a:t>
            </a:r>
            <a:r>
              <a:rPr sz="1100" spc="50" dirty="0">
                <a:latin typeface="+mn-lt"/>
              </a:rPr>
              <a:t>reason, </a:t>
            </a:r>
            <a:r>
              <a:rPr sz="1100" spc="15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take </a:t>
            </a:r>
            <a:r>
              <a:rPr sz="1100" spc="85" dirty="0">
                <a:latin typeface="+mn-lt"/>
              </a:rPr>
              <a:t>a </a:t>
            </a: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top-down</a:t>
            </a:r>
            <a:r>
              <a:rPr sz="1100" spc="15" dirty="0">
                <a:latin typeface="+mn-lt"/>
              </a:rPr>
              <a:t>, </a:t>
            </a:r>
            <a:r>
              <a:rPr sz="1100" i="1" spc="-15" dirty="0">
                <a:solidFill>
                  <a:srgbClr val="009900"/>
                </a:solidFill>
                <a:latin typeface="+mn-lt"/>
                <a:cs typeface="Palatino Linotype"/>
              </a:rPr>
              <a:t>greedy </a:t>
            </a:r>
            <a:r>
              <a:rPr sz="1100" spc="65" dirty="0">
                <a:latin typeface="+mn-lt"/>
              </a:rPr>
              <a:t>approach </a:t>
            </a:r>
            <a:r>
              <a:rPr sz="1100" spc="110">
                <a:latin typeface="+mn-lt"/>
              </a:rPr>
              <a:t>that </a:t>
            </a:r>
            <a:r>
              <a:rPr sz="1100" spc="20">
                <a:latin typeface="+mn-lt"/>
              </a:rPr>
              <a:t>is </a:t>
            </a:r>
            <a:r>
              <a:rPr sz="1100" spc="55" dirty="0">
                <a:latin typeface="+mn-lt"/>
              </a:rPr>
              <a:t>known as </a:t>
            </a:r>
            <a:r>
              <a:rPr sz="1100" b="1" spc="40" dirty="0">
                <a:latin typeface="+mn-lt"/>
              </a:rPr>
              <a:t>recursive </a:t>
            </a:r>
            <a:r>
              <a:rPr sz="1100" b="1" spc="65" dirty="0">
                <a:latin typeface="+mn-lt"/>
              </a:rPr>
              <a:t>binary</a:t>
            </a:r>
            <a:r>
              <a:rPr sz="1100" b="1" spc="204" dirty="0">
                <a:latin typeface="+mn-lt"/>
              </a:rPr>
              <a:t> </a:t>
            </a:r>
            <a:r>
              <a:rPr sz="1100" b="1" spc="55" dirty="0">
                <a:latin typeface="+mn-lt"/>
              </a:rPr>
              <a:t>splitting</a:t>
            </a:r>
            <a:r>
              <a:rPr sz="1100" spc="55" dirty="0">
                <a:latin typeface="+mn-lt"/>
              </a:rPr>
              <a:t>.</a:t>
            </a:r>
            <a:endParaRPr sz="1100">
              <a:latin typeface="+mn-lt"/>
              <a:cs typeface="Palatino Linotype"/>
            </a:endParaRPr>
          </a:p>
          <a:p>
            <a:pPr marL="280035" marR="11366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65" dirty="0">
                <a:latin typeface="+mn-lt"/>
              </a:rPr>
              <a:t>approach </a:t>
            </a:r>
            <a:r>
              <a:rPr sz="1100" spc="20" dirty="0">
                <a:latin typeface="+mn-lt"/>
              </a:rPr>
              <a:t>is </a:t>
            </a: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top-down </a:t>
            </a:r>
            <a:r>
              <a:rPr sz="1100" spc="55" dirty="0">
                <a:latin typeface="+mn-lt"/>
              </a:rPr>
              <a:t>because </a:t>
            </a:r>
            <a:r>
              <a:rPr sz="1100" spc="75">
                <a:latin typeface="+mn-lt"/>
              </a:rPr>
              <a:t>it </a:t>
            </a:r>
            <a:r>
              <a:rPr lang="en-GB" sz="1100" b="1" spc="50">
                <a:latin typeface="+mn-lt"/>
              </a:rPr>
              <a:t>begins </a:t>
            </a:r>
            <a:r>
              <a:rPr lang="en-GB" sz="1100" b="1" spc="110">
                <a:latin typeface="+mn-lt"/>
              </a:rPr>
              <a:t>at </a:t>
            </a:r>
            <a:r>
              <a:rPr lang="en-GB" sz="1100" b="1" spc="80">
                <a:latin typeface="+mn-lt"/>
              </a:rPr>
              <a:t>the top </a:t>
            </a:r>
            <a:r>
              <a:rPr lang="en-GB" sz="1100" b="1" spc="5">
                <a:latin typeface="+mn-lt"/>
              </a:rPr>
              <a:t>of  </a:t>
            </a:r>
            <a:r>
              <a:rPr lang="en-GB" sz="1100" b="1" spc="80">
                <a:latin typeface="+mn-lt"/>
              </a:rPr>
              <a:t>the </a:t>
            </a:r>
            <a:r>
              <a:rPr lang="en-GB" sz="1100" b="1" spc="65">
                <a:latin typeface="+mn-lt"/>
              </a:rPr>
              <a:t>tree </a:t>
            </a:r>
            <a:r>
              <a:rPr lang="en-GB" sz="1100" b="1" spc="85">
                <a:latin typeface="+mn-lt"/>
              </a:rPr>
              <a:t>and </a:t>
            </a:r>
            <a:r>
              <a:rPr lang="en-GB" sz="1100" b="1" spc="80">
                <a:latin typeface="+mn-lt"/>
              </a:rPr>
              <a:t>then </a:t>
            </a:r>
            <a:r>
              <a:rPr lang="en-GB" sz="1100" b="1" spc="30">
                <a:latin typeface="+mn-lt"/>
              </a:rPr>
              <a:t>successively </a:t>
            </a:r>
            <a:r>
              <a:rPr lang="en-GB" sz="1100" b="1" spc="50">
                <a:latin typeface="+mn-lt"/>
              </a:rPr>
              <a:t>splits </a:t>
            </a:r>
            <a:r>
              <a:rPr lang="en-GB" sz="1100" b="1" spc="80">
                <a:latin typeface="+mn-lt"/>
              </a:rPr>
              <a:t>the </a:t>
            </a:r>
            <a:r>
              <a:rPr lang="en-GB" sz="1100" b="1" spc="60">
                <a:latin typeface="+mn-lt"/>
              </a:rPr>
              <a:t>predictor </a:t>
            </a:r>
            <a:r>
              <a:rPr lang="en-GB" sz="1100" b="1" spc="45">
                <a:latin typeface="+mn-lt"/>
              </a:rPr>
              <a:t>space</a:t>
            </a:r>
            <a:r>
              <a:rPr sz="1100" spc="45">
                <a:latin typeface="+mn-lt"/>
              </a:rPr>
              <a:t>;  </a:t>
            </a:r>
            <a:r>
              <a:rPr sz="1100" spc="45" dirty="0">
                <a:latin typeface="+mn-lt"/>
              </a:rPr>
              <a:t>each </a:t>
            </a:r>
            <a:r>
              <a:rPr sz="1100" spc="55" dirty="0">
                <a:latin typeface="+mn-lt"/>
              </a:rPr>
              <a:t>split </a:t>
            </a:r>
            <a:r>
              <a:rPr sz="1100" spc="20" dirty="0">
                <a:latin typeface="+mn-lt"/>
              </a:rPr>
              <a:t>is </a:t>
            </a:r>
            <a:r>
              <a:rPr sz="1100" spc="60" dirty="0">
                <a:latin typeface="+mn-lt"/>
              </a:rPr>
              <a:t>indicated </a:t>
            </a:r>
            <a:r>
              <a:rPr sz="1100" spc="50" dirty="0">
                <a:latin typeface="+mn-lt"/>
              </a:rPr>
              <a:t>via </a:t>
            </a:r>
            <a:r>
              <a:rPr sz="1100" spc="45" dirty="0">
                <a:latin typeface="+mn-lt"/>
              </a:rPr>
              <a:t>two </a:t>
            </a:r>
            <a:r>
              <a:rPr sz="1100" spc="50" dirty="0">
                <a:latin typeface="+mn-lt"/>
              </a:rPr>
              <a:t>new </a:t>
            </a:r>
            <a:r>
              <a:rPr sz="1100" spc="60" dirty="0">
                <a:latin typeface="+mn-lt"/>
              </a:rPr>
              <a:t>branches </a:t>
            </a:r>
            <a:r>
              <a:rPr sz="1100" spc="70" dirty="0">
                <a:latin typeface="+mn-lt"/>
              </a:rPr>
              <a:t>further </a:t>
            </a:r>
            <a:r>
              <a:rPr sz="1100" spc="50" dirty="0">
                <a:latin typeface="+mn-lt"/>
              </a:rPr>
              <a:t>down  </a:t>
            </a:r>
            <a:r>
              <a:rPr sz="1100" spc="55" dirty="0">
                <a:latin typeface="+mn-lt"/>
              </a:rPr>
              <a:t>on </a:t>
            </a:r>
            <a:r>
              <a:rPr sz="1100" spc="80" dirty="0">
                <a:latin typeface="+mn-lt"/>
              </a:rPr>
              <a:t>the</a:t>
            </a:r>
            <a:r>
              <a:rPr sz="1100" spc="90" dirty="0">
                <a:latin typeface="+mn-lt"/>
              </a:rPr>
              <a:t> </a:t>
            </a:r>
            <a:r>
              <a:rPr sz="1100" spc="60" dirty="0">
                <a:latin typeface="+mn-lt"/>
              </a:rPr>
              <a:t>tree.</a:t>
            </a:r>
            <a:endParaRPr sz="1100">
              <a:latin typeface="+mn-lt"/>
              <a:cs typeface="Palatino Linotype"/>
            </a:endParaRPr>
          </a:p>
          <a:p>
            <a:pPr marL="280035" marR="508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90" dirty="0">
                <a:latin typeface="+mn-lt"/>
              </a:rPr>
              <a:t>It </a:t>
            </a:r>
            <a:r>
              <a:rPr sz="1100" spc="20" dirty="0">
                <a:latin typeface="+mn-lt"/>
              </a:rPr>
              <a:t>is </a:t>
            </a:r>
            <a:r>
              <a:rPr sz="1100" i="1" spc="-15" dirty="0">
                <a:solidFill>
                  <a:srgbClr val="009900"/>
                </a:solidFill>
                <a:latin typeface="+mn-lt"/>
                <a:cs typeface="Palatino Linotype"/>
              </a:rPr>
              <a:t>greedy </a:t>
            </a:r>
            <a:r>
              <a:rPr sz="1100" spc="55" dirty="0">
                <a:latin typeface="+mn-lt"/>
              </a:rPr>
              <a:t>because </a:t>
            </a:r>
            <a:r>
              <a:rPr sz="1100" spc="110" dirty="0">
                <a:latin typeface="+mn-lt"/>
              </a:rPr>
              <a:t>at </a:t>
            </a:r>
            <a:r>
              <a:rPr sz="1100" spc="45" dirty="0">
                <a:latin typeface="+mn-lt"/>
              </a:rPr>
              <a:t>each </a:t>
            </a:r>
            <a:r>
              <a:rPr sz="1100" spc="65" dirty="0">
                <a:latin typeface="+mn-lt"/>
              </a:rPr>
              <a:t>step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tree-building  </a:t>
            </a:r>
            <a:r>
              <a:rPr sz="1100" spc="45" dirty="0">
                <a:latin typeface="+mn-lt"/>
              </a:rPr>
              <a:t>process, </a:t>
            </a:r>
            <a:r>
              <a:rPr sz="1100" spc="80" dirty="0">
                <a:latin typeface="+mn-lt"/>
              </a:rPr>
              <a:t>the </a:t>
            </a:r>
            <a:r>
              <a:rPr sz="1100" i="1" dirty="0">
                <a:solidFill>
                  <a:srgbClr val="009900"/>
                </a:solidFill>
                <a:latin typeface="+mn-lt"/>
                <a:cs typeface="Palatino Linotype"/>
              </a:rPr>
              <a:t>best </a:t>
            </a:r>
            <a:r>
              <a:rPr sz="1100" spc="55" dirty="0">
                <a:latin typeface="+mn-lt"/>
              </a:rPr>
              <a:t>split </a:t>
            </a:r>
            <a:r>
              <a:rPr sz="1100" spc="20" dirty="0">
                <a:latin typeface="+mn-lt"/>
              </a:rPr>
              <a:t>is </a:t>
            </a:r>
            <a:r>
              <a:rPr sz="1100" spc="75" dirty="0">
                <a:latin typeface="+mn-lt"/>
              </a:rPr>
              <a:t>made </a:t>
            </a:r>
            <a:r>
              <a:rPr sz="1100" spc="110" dirty="0">
                <a:latin typeface="+mn-lt"/>
              </a:rPr>
              <a:t>at that </a:t>
            </a:r>
            <a:r>
              <a:rPr sz="1100" spc="70" dirty="0">
                <a:latin typeface="+mn-lt"/>
              </a:rPr>
              <a:t>particular </a:t>
            </a:r>
            <a:r>
              <a:rPr sz="1100" spc="60" dirty="0">
                <a:latin typeface="+mn-lt"/>
              </a:rPr>
              <a:t>step,  </a:t>
            </a:r>
            <a:r>
              <a:rPr sz="1100" spc="80" dirty="0">
                <a:latin typeface="+mn-lt"/>
              </a:rPr>
              <a:t>rather </a:t>
            </a:r>
            <a:r>
              <a:rPr sz="1100" spc="100" dirty="0">
                <a:latin typeface="+mn-lt"/>
              </a:rPr>
              <a:t>than </a:t>
            </a:r>
            <a:r>
              <a:rPr sz="1100" spc="40" dirty="0">
                <a:latin typeface="+mn-lt"/>
              </a:rPr>
              <a:t>looking </a:t>
            </a:r>
            <a:r>
              <a:rPr sz="1100" spc="75" dirty="0">
                <a:latin typeface="+mn-lt"/>
              </a:rPr>
              <a:t>ahead </a:t>
            </a:r>
            <a:r>
              <a:rPr sz="1100" spc="85" dirty="0">
                <a:latin typeface="+mn-lt"/>
              </a:rPr>
              <a:t>and </a:t>
            </a:r>
            <a:r>
              <a:rPr sz="1100" spc="40" dirty="0">
                <a:latin typeface="+mn-lt"/>
              </a:rPr>
              <a:t>picking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split </a:t>
            </a:r>
            <a:r>
              <a:rPr sz="1100" spc="110" dirty="0">
                <a:latin typeface="+mn-lt"/>
              </a:rPr>
              <a:t>that </a:t>
            </a:r>
            <a:r>
              <a:rPr sz="1100" spc="20" dirty="0">
                <a:latin typeface="+mn-lt"/>
              </a:rPr>
              <a:t>will </a:t>
            </a:r>
            <a:r>
              <a:rPr sz="1100" spc="50" dirty="0">
                <a:latin typeface="+mn-lt"/>
              </a:rPr>
              <a:t>lead  </a:t>
            </a:r>
            <a:r>
              <a:rPr sz="1100" spc="80" dirty="0">
                <a:latin typeface="+mn-lt"/>
              </a:rPr>
              <a:t>to </a:t>
            </a:r>
            <a:r>
              <a:rPr sz="1100" spc="85" dirty="0">
                <a:latin typeface="+mn-lt"/>
              </a:rPr>
              <a:t>a better </a:t>
            </a:r>
            <a:r>
              <a:rPr sz="1100" spc="65" dirty="0">
                <a:latin typeface="+mn-lt"/>
              </a:rPr>
              <a:t>tree </a:t>
            </a:r>
            <a:r>
              <a:rPr sz="1100" spc="50" dirty="0">
                <a:latin typeface="+mn-lt"/>
              </a:rPr>
              <a:t>in </a:t>
            </a:r>
            <a:r>
              <a:rPr sz="1100" spc="45" dirty="0">
                <a:latin typeface="+mn-lt"/>
              </a:rPr>
              <a:t>some </a:t>
            </a:r>
            <a:r>
              <a:rPr sz="1100" spc="65" dirty="0">
                <a:latin typeface="+mn-lt"/>
              </a:rPr>
              <a:t>future</a:t>
            </a:r>
            <a:r>
              <a:rPr sz="1100" spc="110" dirty="0">
                <a:latin typeface="+mn-lt"/>
              </a:rPr>
              <a:t> </a:t>
            </a:r>
            <a:r>
              <a:rPr sz="1100" spc="60" dirty="0">
                <a:latin typeface="+mn-lt"/>
              </a:rPr>
              <a:t>step.</a:t>
            </a:r>
            <a:endParaRPr sz="1100">
              <a:latin typeface="+mn-lt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114" y="211465"/>
            <a:ext cx="175979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Details—</a:t>
            </a:r>
            <a:r>
              <a:rPr spc="75" dirty="0">
                <a:latin typeface="+mn-lt"/>
              </a:rPr>
              <a:t> </a:t>
            </a:r>
            <a:r>
              <a:rPr spc="-20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84" y="596263"/>
            <a:ext cx="4356466" cy="25569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4480" marR="3022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5115" algn="l"/>
              </a:tabLst>
            </a:pPr>
            <a:r>
              <a:rPr sz="1100" spc="40" dirty="0">
                <a:cs typeface="PMingLiU"/>
              </a:rPr>
              <a:t>We first select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 </a:t>
            </a:r>
            <a:r>
              <a:rPr sz="1100" i="1" spc="175" dirty="0">
                <a:cs typeface="Times New Roman"/>
              </a:rPr>
              <a:t>X</a:t>
            </a:r>
            <a:r>
              <a:rPr sz="1200" i="1" spc="262" baseline="-10416" dirty="0">
                <a:cs typeface="Times New Roman"/>
              </a:rPr>
              <a:t>j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cutpoint </a:t>
            </a:r>
            <a:r>
              <a:rPr sz="1100" i="1" spc="80" dirty="0">
                <a:cs typeface="Times New Roman"/>
              </a:rPr>
              <a:t>s </a:t>
            </a:r>
            <a:r>
              <a:rPr sz="1100" spc="45" dirty="0">
                <a:cs typeface="PMingLiU"/>
              </a:rPr>
              <a:t>such 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splitting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 </a:t>
            </a:r>
            <a:r>
              <a:rPr sz="1100" spc="50" dirty="0">
                <a:cs typeface="PMingLiU"/>
              </a:rPr>
              <a:t>space </a:t>
            </a:r>
            <a:r>
              <a:rPr sz="1100" spc="55" dirty="0">
                <a:cs typeface="PMingLiU"/>
              </a:rPr>
              <a:t>into </a:t>
            </a:r>
            <a:r>
              <a:rPr sz="1100" spc="80" dirty="0">
                <a:cs typeface="PMingLiU"/>
              </a:rPr>
              <a:t>the</a:t>
            </a:r>
            <a:r>
              <a:rPr sz="1100" spc="114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regions</a:t>
            </a:r>
            <a:endParaRPr sz="1100">
              <a:cs typeface="PMingLiU"/>
            </a:endParaRPr>
          </a:p>
          <a:p>
            <a:pPr marL="284480" marR="132080">
              <a:lnSpc>
                <a:spcPct val="102600"/>
              </a:lnSpc>
            </a:pPr>
            <a:r>
              <a:rPr sz="1100" i="1" spc="70" dirty="0">
                <a:cs typeface="Meiryo"/>
              </a:rPr>
              <a:t>{</a:t>
            </a:r>
            <a:r>
              <a:rPr sz="1100" i="1" spc="70" dirty="0">
                <a:cs typeface="Times New Roman"/>
              </a:rPr>
              <a:t>X</a:t>
            </a:r>
            <a:r>
              <a:rPr sz="1100" i="1" spc="70" dirty="0">
                <a:cs typeface="Meiryo"/>
              </a:rPr>
              <a:t>|</a:t>
            </a:r>
            <a:r>
              <a:rPr sz="1100" i="1" spc="70" dirty="0">
                <a:cs typeface="Times New Roman"/>
              </a:rPr>
              <a:t>X</a:t>
            </a:r>
            <a:r>
              <a:rPr sz="1200" i="1" spc="104" baseline="-10416" dirty="0">
                <a:cs typeface="Times New Roman"/>
              </a:rPr>
              <a:t>j </a:t>
            </a:r>
            <a:r>
              <a:rPr sz="1100" i="1" spc="105" dirty="0">
                <a:cs typeface="Times New Roman"/>
              </a:rPr>
              <a:t>&lt; </a:t>
            </a:r>
            <a:r>
              <a:rPr sz="1100" i="1" spc="-20" dirty="0">
                <a:cs typeface="Times New Roman"/>
              </a:rPr>
              <a:t>s</a:t>
            </a:r>
            <a:r>
              <a:rPr sz="1100" i="1" spc="-20" dirty="0">
                <a:cs typeface="Meiryo"/>
              </a:rPr>
              <a:t>} </a:t>
            </a:r>
            <a:r>
              <a:rPr sz="1100" spc="85" dirty="0">
                <a:cs typeface="PMingLiU"/>
              </a:rPr>
              <a:t>and </a:t>
            </a:r>
            <a:r>
              <a:rPr sz="1100" i="1" spc="70" dirty="0">
                <a:cs typeface="Meiryo"/>
              </a:rPr>
              <a:t>{</a:t>
            </a:r>
            <a:r>
              <a:rPr sz="1100" i="1" spc="70" dirty="0">
                <a:cs typeface="Times New Roman"/>
              </a:rPr>
              <a:t>X</a:t>
            </a:r>
            <a:r>
              <a:rPr sz="1100" i="1" spc="70" dirty="0">
                <a:cs typeface="Meiryo"/>
              </a:rPr>
              <a:t>|</a:t>
            </a:r>
            <a:r>
              <a:rPr sz="1100" i="1" spc="70" dirty="0">
                <a:cs typeface="Times New Roman"/>
              </a:rPr>
              <a:t>X</a:t>
            </a:r>
            <a:r>
              <a:rPr sz="1200" i="1" spc="104" baseline="-10416" dirty="0">
                <a:cs typeface="Times New Roman"/>
              </a:rPr>
              <a:t>j </a:t>
            </a:r>
            <a:r>
              <a:rPr sz="1100" i="1" spc="-40" dirty="0">
                <a:cs typeface="Meiryo"/>
              </a:rPr>
              <a:t>≥ </a:t>
            </a:r>
            <a:r>
              <a:rPr sz="1100" i="1" spc="-20" dirty="0">
                <a:cs typeface="Times New Roman"/>
              </a:rPr>
              <a:t>s</a:t>
            </a:r>
            <a:r>
              <a:rPr sz="1100" i="1" spc="-20" dirty="0">
                <a:cs typeface="Meiryo"/>
              </a:rPr>
              <a:t>}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the </a:t>
            </a:r>
            <a:r>
              <a:rPr sz="1100" spc="65" dirty="0">
                <a:cs typeface="PMingLiU"/>
              </a:rPr>
              <a:t>greatest </a:t>
            </a:r>
            <a:r>
              <a:rPr sz="1100" spc="40" dirty="0">
                <a:cs typeface="PMingLiU"/>
              </a:rPr>
              <a:t>possible  </a:t>
            </a:r>
            <a:r>
              <a:rPr sz="1100" spc="60" dirty="0">
                <a:cs typeface="PMingLiU"/>
              </a:rPr>
              <a:t>reduction </a:t>
            </a:r>
            <a:r>
              <a:rPr sz="1100" spc="50" dirty="0">
                <a:cs typeface="PMingLiU"/>
              </a:rPr>
              <a:t>in</a:t>
            </a:r>
            <a:r>
              <a:rPr sz="1100" spc="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RSS.</a:t>
            </a:r>
            <a:endParaRPr sz="1100">
              <a:cs typeface="PMingLiU"/>
            </a:endParaRPr>
          </a:p>
          <a:p>
            <a:pPr marL="284480" marR="869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5115" algn="l"/>
              </a:tabLst>
            </a:pPr>
            <a:r>
              <a:rPr sz="1100" spc="65" dirty="0">
                <a:cs typeface="PMingLiU"/>
              </a:rPr>
              <a:t>Next, </a:t>
            </a:r>
            <a:r>
              <a:rPr sz="1100" spc="15" dirty="0">
                <a:cs typeface="PMingLiU"/>
              </a:rPr>
              <a:t>we </a:t>
            </a:r>
            <a:r>
              <a:rPr sz="1100" spc="75" dirty="0">
                <a:cs typeface="PMingLiU"/>
              </a:rPr>
              <a:t>repeat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process, </a:t>
            </a:r>
            <a:r>
              <a:rPr sz="1100" spc="40" dirty="0">
                <a:cs typeface="PMingLiU"/>
              </a:rPr>
              <a:t>looking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best </a:t>
            </a:r>
            <a:r>
              <a:rPr sz="1100" spc="60" dirty="0">
                <a:cs typeface="PMingLiU"/>
              </a:rPr>
              <a:t>predictor  </a:t>
            </a:r>
            <a:r>
              <a:rPr sz="1100" spc="85" dirty="0">
                <a:cs typeface="PMingLiU"/>
              </a:rPr>
              <a:t>and </a:t>
            </a:r>
            <a:r>
              <a:rPr sz="1100" spc="75" dirty="0">
                <a:cs typeface="PMingLiU"/>
              </a:rPr>
              <a:t>best cutpoint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split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70" dirty="0">
                <a:cs typeface="PMingLiU"/>
              </a:rPr>
              <a:t>further </a:t>
            </a:r>
            <a:r>
              <a:rPr sz="1100" spc="25" dirty="0">
                <a:cs typeface="PMingLiU"/>
              </a:rPr>
              <a:t>so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to  </a:t>
            </a:r>
            <a:r>
              <a:rPr sz="1100" spc="45" dirty="0">
                <a:cs typeface="PMingLiU"/>
              </a:rPr>
              <a:t>minimize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RSS </a:t>
            </a:r>
            <a:r>
              <a:rPr sz="1100" spc="60" dirty="0">
                <a:cs typeface="PMingLiU"/>
              </a:rPr>
              <a:t>within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resulting</a:t>
            </a:r>
            <a:r>
              <a:rPr sz="1100" spc="25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regions.</a:t>
            </a:r>
            <a:endParaRPr sz="1100">
              <a:cs typeface="PMingLiU"/>
            </a:endParaRPr>
          </a:p>
          <a:p>
            <a:pPr marL="284480" marR="113664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51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65" dirty="0">
                <a:cs typeface="PMingLiU"/>
              </a:rPr>
              <a:t>this time, instead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splitting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entire </a:t>
            </a:r>
            <a:r>
              <a:rPr sz="1100" spc="60" dirty="0">
                <a:cs typeface="PMingLiU"/>
              </a:rPr>
              <a:t>predictor  </a:t>
            </a:r>
            <a:r>
              <a:rPr sz="1100" spc="45" dirty="0">
                <a:cs typeface="PMingLiU"/>
              </a:rPr>
              <a:t>space,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split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previously </a:t>
            </a:r>
            <a:r>
              <a:rPr sz="1100" spc="40" dirty="0">
                <a:cs typeface="PMingLiU"/>
              </a:rPr>
              <a:t>identified regions.  We now </a:t>
            </a:r>
            <a:r>
              <a:rPr sz="1100" spc="45" dirty="0">
                <a:cs typeface="PMingLiU"/>
              </a:rPr>
              <a:t>have </a:t>
            </a:r>
            <a:r>
              <a:rPr sz="1100" spc="70" dirty="0">
                <a:cs typeface="PMingLiU"/>
              </a:rPr>
              <a:t>three</a:t>
            </a:r>
            <a:r>
              <a:rPr sz="1100" spc="1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regions.</a:t>
            </a:r>
            <a:endParaRPr sz="1100">
              <a:cs typeface="PMingLiU"/>
            </a:endParaRPr>
          </a:p>
          <a:p>
            <a:pPr marL="284480" marR="908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5115" algn="l"/>
              </a:tabLst>
            </a:pPr>
            <a:r>
              <a:rPr sz="1100" spc="55" dirty="0">
                <a:cs typeface="PMingLiU"/>
              </a:rPr>
              <a:t>Again,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look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split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70" dirty="0">
                <a:cs typeface="PMingLiU"/>
              </a:rPr>
              <a:t>three </a:t>
            </a:r>
            <a:r>
              <a:rPr sz="1100" spc="40" dirty="0">
                <a:cs typeface="PMingLiU"/>
              </a:rPr>
              <a:t>regions </a:t>
            </a:r>
            <a:r>
              <a:rPr sz="1100" spc="65" dirty="0">
                <a:cs typeface="PMingLiU"/>
              </a:rPr>
              <a:t>further,  </a:t>
            </a:r>
            <a:r>
              <a:rPr sz="1100" spc="25" dirty="0">
                <a:cs typeface="PMingLiU"/>
              </a:rPr>
              <a:t>so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minimize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RSS. </a:t>
            </a: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process </a:t>
            </a:r>
            <a:r>
              <a:rPr sz="1100" spc="50" dirty="0">
                <a:cs typeface="PMingLiU"/>
              </a:rPr>
              <a:t>continues </a:t>
            </a:r>
            <a:r>
              <a:rPr sz="1100" spc="60" dirty="0">
                <a:cs typeface="PMingLiU"/>
              </a:rPr>
              <a:t>until </a:t>
            </a:r>
            <a:r>
              <a:rPr sz="1100" spc="85" dirty="0">
                <a:cs typeface="PMingLiU"/>
              </a:rPr>
              <a:t>a  </a:t>
            </a:r>
            <a:r>
              <a:rPr sz="1100" spc="60" dirty="0">
                <a:cs typeface="PMingLiU"/>
              </a:rPr>
              <a:t>stopping </a:t>
            </a:r>
            <a:r>
              <a:rPr sz="1100" spc="55" dirty="0">
                <a:cs typeface="PMingLiU"/>
              </a:rPr>
              <a:t>criterion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reached;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instance,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may </a:t>
            </a:r>
            <a:r>
              <a:rPr sz="1100" spc="50" dirty="0">
                <a:cs typeface="PMingLiU"/>
              </a:rPr>
              <a:t>continue  </a:t>
            </a:r>
            <a:r>
              <a:rPr sz="1100" spc="60" dirty="0">
                <a:cs typeface="PMingLiU"/>
              </a:rPr>
              <a:t>until </a:t>
            </a:r>
            <a:r>
              <a:rPr sz="1100" spc="55" dirty="0">
                <a:cs typeface="PMingLiU"/>
              </a:rPr>
              <a:t>no </a:t>
            </a:r>
            <a:r>
              <a:rPr sz="1100" spc="40" dirty="0">
                <a:cs typeface="PMingLiU"/>
              </a:rPr>
              <a:t>region </a:t>
            </a:r>
            <a:r>
              <a:rPr sz="1100" spc="55" dirty="0">
                <a:cs typeface="PMingLiU"/>
              </a:rPr>
              <a:t>contains more </a:t>
            </a:r>
            <a:r>
              <a:rPr sz="1100" spc="100" dirty="0">
                <a:cs typeface="PMingLiU"/>
              </a:rPr>
              <a:t>than </a:t>
            </a:r>
            <a:r>
              <a:rPr sz="1100" spc="5" dirty="0">
                <a:cs typeface="PMingLiU"/>
              </a:rPr>
              <a:t>five</a:t>
            </a:r>
            <a:r>
              <a:rPr sz="1100" spc="16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501" y="211465"/>
            <a:ext cx="9004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Predictions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6501" y="733919"/>
            <a:ext cx="3897096" cy="1622662"/>
          </a:xfrm>
          <a:prstGeom prst="rect">
            <a:avLst/>
          </a:prstGeom>
        </p:spPr>
        <p:txBody>
          <a:bodyPr vert="horz" wrap="square" lIns="0" tIns="529945" rIns="0" bIns="0" rtlCol="0">
            <a:spAutoFit/>
          </a:bodyPr>
          <a:lstStyle/>
          <a:p>
            <a:pPr marL="280035" marR="9715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40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predict </a:t>
            </a:r>
            <a:r>
              <a:rPr sz="1100" spc="80" dirty="0">
                <a:latin typeface="+mn-lt"/>
              </a:rPr>
              <a:t>the </a:t>
            </a:r>
            <a:r>
              <a:rPr sz="1100" spc="50" dirty="0">
                <a:latin typeface="+mn-lt"/>
              </a:rPr>
              <a:t>response </a:t>
            </a:r>
            <a:r>
              <a:rPr sz="1100" spc="30" dirty="0">
                <a:latin typeface="+mn-lt"/>
              </a:rPr>
              <a:t>for </a:t>
            </a:r>
            <a:r>
              <a:rPr sz="1100" spc="85" dirty="0">
                <a:latin typeface="+mn-lt"/>
              </a:rPr>
              <a:t>a </a:t>
            </a:r>
            <a:r>
              <a:rPr sz="1100" spc="35" dirty="0">
                <a:latin typeface="+mn-lt"/>
              </a:rPr>
              <a:t>given </a:t>
            </a:r>
            <a:r>
              <a:rPr sz="1100" spc="80" dirty="0">
                <a:latin typeface="+mn-lt"/>
              </a:rPr>
              <a:t>test </a:t>
            </a:r>
            <a:r>
              <a:rPr sz="1100" spc="55" dirty="0">
                <a:latin typeface="+mn-lt"/>
              </a:rPr>
              <a:t>observation </a:t>
            </a:r>
            <a:r>
              <a:rPr sz="1100" spc="45" dirty="0">
                <a:latin typeface="+mn-lt"/>
              </a:rPr>
              <a:t>using  </a:t>
            </a:r>
            <a:r>
              <a:rPr sz="1100" spc="80" dirty="0">
                <a:latin typeface="+mn-lt"/>
              </a:rPr>
              <a:t>the </a:t>
            </a:r>
            <a:r>
              <a:rPr sz="1100" spc="75" dirty="0">
                <a:latin typeface="+mn-lt"/>
              </a:rPr>
              <a:t>mean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65" dirty="0">
                <a:latin typeface="+mn-lt"/>
              </a:rPr>
              <a:t>training </a:t>
            </a:r>
            <a:r>
              <a:rPr sz="1100" spc="50" dirty="0">
                <a:latin typeface="+mn-lt"/>
              </a:rPr>
              <a:t>observations in </a:t>
            </a:r>
            <a:r>
              <a:rPr sz="1100" spc="80" dirty="0">
                <a:latin typeface="+mn-lt"/>
              </a:rPr>
              <a:t>the </a:t>
            </a:r>
            <a:r>
              <a:rPr sz="1100" spc="40" dirty="0">
                <a:latin typeface="+mn-lt"/>
              </a:rPr>
              <a:t>region </a:t>
            </a:r>
            <a:r>
              <a:rPr sz="1100" spc="80" dirty="0">
                <a:latin typeface="+mn-lt"/>
              </a:rPr>
              <a:t>to  </a:t>
            </a:r>
            <a:r>
              <a:rPr sz="1100" spc="45" dirty="0">
                <a:latin typeface="+mn-lt"/>
              </a:rPr>
              <a:t>which </a:t>
            </a:r>
            <a:r>
              <a:rPr sz="1100" spc="110" dirty="0">
                <a:latin typeface="+mn-lt"/>
              </a:rPr>
              <a:t>that </a:t>
            </a:r>
            <a:r>
              <a:rPr sz="1100" spc="80" dirty="0">
                <a:latin typeface="+mn-lt"/>
              </a:rPr>
              <a:t>test </a:t>
            </a:r>
            <a:r>
              <a:rPr sz="1100" spc="55" dirty="0">
                <a:latin typeface="+mn-lt"/>
              </a:rPr>
              <a:t>observation </a:t>
            </a:r>
            <a:r>
              <a:rPr sz="1100" spc="45" dirty="0">
                <a:latin typeface="+mn-lt"/>
              </a:rPr>
              <a:t>belongs.</a:t>
            </a:r>
            <a:endParaRPr lang="en-US" sz="1100" spc="45" dirty="0">
              <a:latin typeface="+mn-lt"/>
            </a:endParaRPr>
          </a:p>
          <a:p>
            <a:pPr marL="280035" marR="9715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</a:endParaRPr>
          </a:p>
          <a:p>
            <a:pPr marL="280035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70" dirty="0">
                <a:latin typeface="+mn-lt"/>
              </a:rPr>
              <a:t>A </a:t>
            </a:r>
            <a:r>
              <a:rPr sz="1100" spc="25" dirty="0">
                <a:latin typeface="+mn-lt"/>
              </a:rPr>
              <a:t>five-region </a:t>
            </a:r>
            <a:r>
              <a:rPr sz="1100" spc="55" dirty="0">
                <a:latin typeface="+mn-lt"/>
              </a:rPr>
              <a:t>example </a:t>
            </a:r>
            <a:r>
              <a:rPr sz="1100" spc="5" dirty="0">
                <a:latin typeface="+mn-lt"/>
              </a:rPr>
              <a:t>of </a:t>
            </a:r>
            <a:r>
              <a:rPr sz="1100" spc="65" dirty="0">
                <a:latin typeface="+mn-lt"/>
              </a:rPr>
              <a:t>this approach </a:t>
            </a:r>
            <a:r>
              <a:rPr sz="1100" spc="20" dirty="0">
                <a:latin typeface="+mn-lt"/>
              </a:rPr>
              <a:t>is </a:t>
            </a:r>
            <a:r>
              <a:rPr sz="1100" spc="45" dirty="0">
                <a:latin typeface="+mn-lt"/>
              </a:rPr>
              <a:t>shown </a:t>
            </a:r>
            <a:r>
              <a:rPr sz="1100" spc="50" dirty="0">
                <a:latin typeface="+mn-lt"/>
              </a:rPr>
              <a:t>in </a:t>
            </a:r>
            <a:r>
              <a:rPr sz="1100" spc="80" dirty="0">
                <a:latin typeface="+mn-lt"/>
              </a:rPr>
              <a:t>the </a:t>
            </a:r>
            <a:r>
              <a:rPr sz="1100" spc="75" dirty="0">
                <a:latin typeface="+mn-lt"/>
              </a:rPr>
              <a:t>next  </a:t>
            </a:r>
            <a:r>
              <a:rPr sz="1100" spc="35" dirty="0">
                <a:latin typeface="+mn-lt"/>
              </a:rPr>
              <a:t>slide.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A353A9E-113F-4037-BDE5-73E4072C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04850" y="178986"/>
            <a:ext cx="3200400" cy="15513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CDA7247-B65C-4ECF-8419-067DDAF74148}"/>
              </a:ext>
            </a:extLst>
          </p:cNvPr>
          <p:cNvSpPr txBox="1"/>
          <p:nvPr/>
        </p:nvSpPr>
        <p:spPr>
          <a:xfrm>
            <a:off x="171450" y="1958975"/>
            <a:ext cx="39723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Left: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A partition of two-dimensional feature space that could not result from recursive binary splitting. </a:t>
            </a:r>
            <a:endParaRPr lang="en-GB" sz="1200" b="0" i="0" u="none" strike="noStrike" baseline="0" dirty="0">
              <a:solidFill>
                <a:srgbClr val="131413"/>
              </a:solidFill>
              <a:latin typeface="CMR9"/>
            </a:endParaRPr>
          </a:p>
          <a:p>
            <a:pPr algn="l"/>
            <a:endParaRPr lang="en-GB" sz="1200" dirty="0">
              <a:solidFill>
                <a:srgbClr val="131413"/>
              </a:solidFill>
            </a:endParaRPr>
          </a:p>
          <a:p>
            <a:pPr algn="l"/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Right: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The output of recursive binary splitting on a two-dimensional example. </a:t>
            </a:r>
            <a:endParaRPr lang="en-GB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7514F-C70A-4E31-9092-4575D9593C3E}"/>
                  </a:ext>
                </a:extLst>
              </p14:cNvPr>
              <p14:cNvContentPartPr/>
              <p14:nvPr/>
            </p14:nvContentPartPr>
            <p14:xfrm>
              <a:off x="1051920" y="266040"/>
              <a:ext cx="3051000" cy="121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7514F-C70A-4E31-9092-4575D9593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560" y="256680"/>
                <a:ext cx="3069720" cy="123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A353A9E-113F-4037-BDE5-73E4072C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04850" y="173326"/>
            <a:ext cx="3200400" cy="1551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45461-0CBE-450D-AF4D-C602E0FBE656}"/>
              </a:ext>
            </a:extLst>
          </p:cNvPr>
          <p:cNvSpPr txBox="1"/>
          <p:nvPr/>
        </p:nvSpPr>
        <p:spPr>
          <a:xfrm>
            <a:off x="400050" y="2035175"/>
            <a:ext cx="3962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baseline="0" dirty="0">
                <a:solidFill>
                  <a:srgbClr val="131413"/>
                </a:solidFill>
              </a:rPr>
              <a:t>Left: </a:t>
            </a:r>
            <a:r>
              <a:rPr lang="en-GB" sz="1200" b="0" i="1" u="none" strike="noStrike" baseline="0" dirty="0">
                <a:solidFill>
                  <a:srgbClr val="131413"/>
                </a:solidFill>
              </a:rPr>
              <a:t>A tree corresponding to the partition in the top right panel. </a:t>
            </a:r>
            <a:endParaRPr lang="en-GB" sz="1200" b="0" i="0" u="none" strike="noStrike" baseline="0" dirty="0">
              <a:solidFill>
                <a:srgbClr val="131413"/>
              </a:solidFill>
            </a:endParaRPr>
          </a:p>
          <a:p>
            <a:endParaRPr lang="en-GB" sz="1200" dirty="0">
              <a:solidFill>
                <a:srgbClr val="131413"/>
              </a:solidFill>
            </a:endParaRPr>
          </a:p>
          <a:p>
            <a:r>
              <a:rPr lang="en-GB" sz="1200" b="0" i="0" u="none" strike="noStrike" baseline="0" dirty="0">
                <a:solidFill>
                  <a:srgbClr val="131413"/>
                </a:solidFill>
              </a:rPr>
              <a:t>Right: </a:t>
            </a:r>
            <a:r>
              <a:rPr lang="en-GB" sz="1200" b="0" i="1" u="none" strike="noStrike" baseline="0" dirty="0">
                <a:solidFill>
                  <a:srgbClr val="131413"/>
                </a:solidFill>
              </a:rPr>
              <a:t>A perspective plot of the prediction surface corresponding to that tree.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764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142" y="211465"/>
            <a:ext cx="11576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Pruning </a:t>
            </a:r>
            <a:r>
              <a:rPr spc="-5" dirty="0">
                <a:latin typeface="+mn-lt"/>
              </a:rPr>
              <a:t>a</a:t>
            </a:r>
            <a:r>
              <a:rPr spc="-110" dirty="0">
                <a:latin typeface="+mn-lt"/>
              </a:rPr>
              <a:t> </a:t>
            </a:r>
            <a:r>
              <a:rPr spc="-20" dirty="0">
                <a:latin typeface="+mn-lt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665097"/>
            <a:ext cx="3888104" cy="1446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85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process </a:t>
            </a:r>
            <a:r>
              <a:rPr sz="1100" spc="50" dirty="0">
                <a:cs typeface="PMingLiU"/>
              </a:rPr>
              <a:t>described above </a:t>
            </a:r>
            <a:r>
              <a:rPr sz="1100" spc="70" dirty="0">
                <a:cs typeface="PMingLiU"/>
              </a:rPr>
              <a:t>may </a:t>
            </a:r>
            <a:r>
              <a:rPr sz="1100" spc="65" dirty="0">
                <a:cs typeface="PMingLiU"/>
              </a:rPr>
              <a:t>produce </a:t>
            </a:r>
            <a:r>
              <a:rPr sz="1100" spc="55" dirty="0">
                <a:cs typeface="PMingLiU"/>
              </a:rPr>
              <a:t>good predictions  on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</a:t>
            </a:r>
            <a:r>
              <a:rPr sz="1100" spc="100" dirty="0">
                <a:cs typeface="PMingLiU"/>
              </a:rPr>
              <a:t>but </a:t>
            </a:r>
            <a:r>
              <a:rPr sz="1100" spc="20" dirty="0">
                <a:cs typeface="PMingLiU"/>
              </a:rPr>
              <a:t>is </a:t>
            </a:r>
            <a:r>
              <a:rPr sz="1100" spc="25" dirty="0">
                <a:cs typeface="PMingLiU"/>
              </a:rPr>
              <a:t>likely </a:t>
            </a:r>
            <a:r>
              <a:rPr sz="1100" spc="80" dirty="0">
                <a:cs typeface="PMingLiU"/>
              </a:rPr>
              <a:t>to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overfit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data, </a:t>
            </a:r>
            <a:r>
              <a:rPr sz="1100" spc="45" dirty="0">
                <a:cs typeface="PMingLiU"/>
              </a:rPr>
              <a:t>leading 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poor </a:t>
            </a:r>
            <a:r>
              <a:rPr sz="1100" spc="80" dirty="0">
                <a:cs typeface="PMingLiU"/>
              </a:rPr>
              <a:t>test </a:t>
            </a:r>
            <a:r>
              <a:rPr sz="1100" spc="60" dirty="0">
                <a:cs typeface="PMingLiU"/>
              </a:rPr>
              <a:t>set </a:t>
            </a:r>
            <a:r>
              <a:rPr sz="1100" spc="45" dirty="0" err="1">
                <a:cs typeface="PMingLiU"/>
              </a:rPr>
              <a:t>performance.</a:t>
            </a:r>
            <a:r>
              <a:rPr sz="1100" i="1" spc="45" dirty="0" err="1">
                <a:solidFill>
                  <a:srgbClr val="009900"/>
                </a:solidFill>
                <a:cs typeface="Palatino Linotype"/>
              </a:rPr>
              <a:t>Why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?</a:t>
            </a:r>
            <a:endParaRPr lang="en-US" sz="1100" i="1" spc="45" dirty="0">
              <a:solidFill>
                <a:srgbClr val="009900"/>
              </a:solidFill>
              <a:cs typeface="Palatino Linotype"/>
            </a:endParaRPr>
          </a:p>
          <a:p>
            <a:pPr marL="208279" marR="685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endParaRPr sz="1100" dirty="0">
              <a:cs typeface="Palatino Linotype"/>
            </a:endParaRPr>
          </a:p>
          <a:p>
            <a:pPr marL="208279" marR="4057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smaller </a:t>
            </a:r>
            <a:r>
              <a:rPr sz="1100" spc="65" dirty="0">
                <a:cs typeface="PMingLiU"/>
              </a:rPr>
              <a:t>tree </a:t>
            </a:r>
            <a:r>
              <a:rPr sz="1100" spc="70" dirty="0">
                <a:cs typeface="PMingLiU"/>
              </a:rPr>
              <a:t>with </a:t>
            </a:r>
            <a:r>
              <a:rPr sz="1100" spc="25" dirty="0">
                <a:cs typeface="PMingLiU"/>
              </a:rPr>
              <a:t>fewer </a:t>
            </a:r>
            <a:r>
              <a:rPr sz="1100" spc="50" dirty="0">
                <a:cs typeface="PMingLiU"/>
              </a:rPr>
              <a:t>splits </a:t>
            </a:r>
            <a:r>
              <a:rPr sz="1100" spc="105" dirty="0">
                <a:cs typeface="PMingLiU"/>
              </a:rPr>
              <a:t>(that </a:t>
            </a:r>
            <a:r>
              <a:rPr sz="1100" spc="25" dirty="0">
                <a:cs typeface="PMingLiU"/>
              </a:rPr>
              <a:t>is, fewer </a:t>
            </a:r>
            <a:r>
              <a:rPr sz="1100" spc="40" dirty="0">
                <a:cs typeface="PMingLiU"/>
              </a:rPr>
              <a:t>regions  </a:t>
            </a:r>
            <a:r>
              <a:rPr sz="1100" i="1" spc="70" dirty="0">
                <a:cs typeface="Times New Roman"/>
              </a:rPr>
              <a:t>R</a:t>
            </a:r>
            <a:r>
              <a:rPr sz="1200" spc="104" baseline="-10416" dirty="0">
                <a:cs typeface="Tahoma"/>
              </a:rPr>
              <a:t>1</a:t>
            </a:r>
            <a:r>
              <a:rPr sz="1100" i="1" spc="7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30" dirty="0">
                <a:cs typeface="Times New Roman"/>
              </a:rPr>
              <a:t>R</a:t>
            </a:r>
            <a:r>
              <a:rPr sz="1200" i="1" spc="195" baseline="-10416" dirty="0">
                <a:cs typeface="Times New Roman"/>
              </a:rPr>
              <a:t>J </a:t>
            </a:r>
            <a:r>
              <a:rPr sz="1100" spc="75" dirty="0">
                <a:cs typeface="PMingLiU"/>
              </a:rPr>
              <a:t>) </a:t>
            </a:r>
            <a:r>
              <a:rPr sz="1100" spc="65" dirty="0">
                <a:cs typeface="PMingLiU"/>
              </a:rPr>
              <a:t>might </a:t>
            </a:r>
            <a:r>
              <a:rPr sz="1100" spc="50" dirty="0">
                <a:cs typeface="PMingLiU"/>
              </a:rPr>
              <a:t>lead </a:t>
            </a:r>
            <a:r>
              <a:rPr sz="1100" spc="80" dirty="0">
                <a:cs typeface="PMingLiU"/>
              </a:rPr>
              <a:t>to </a:t>
            </a:r>
            <a:r>
              <a:rPr sz="1100" spc="25" dirty="0">
                <a:cs typeface="PMingLiU"/>
              </a:rPr>
              <a:t>lower </a:t>
            </a:r>
            <a:r>
              <a:rPr sz="1100" spc="50" dirty="0">
                <a:cs typeface="PMingLiU"/>
              </a:rPr>
              <a:t>variance </a:t>
            </a:r>
            <a:r>
              <a:rPr sz="1100" spc="85" dirty="0">
                <a:cs typeface="PMingLiU"/>
              </a:rPr>
              <a:t>and better  </a:t>
            </a:r>
            <a:r>
              <a:rPr sz="1100" spc="70" dirty="0">
                <a:cs typeface="PMingLiU"/>
              </a:rPr>
              <a:t>interpretation </a:t>
            </a:r>
            <a:r>
              <a:rPr sz="1100" spc="110" dirty="0">
                <a:cs typeface="PMingLiU"/>
              </a:rPr>
              <a:t>at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cost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little</a:t>
            </a:r>
            <a:r>
              <a:rPr sz="1100" spc="12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bias.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08: Tree-based methods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323850" y="1273175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Jim Woodring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EA19-4867-48CE-B217-A1EE88C907D0}"/>
              </a:ext>
            </a:extLst>
          </p:cNvPr>
          <p:cNvSpPr txBox="1"/>
          <p:nvPr/>
        </p:nvSpPr>
        <p:spPr>
          <a:xfrm>
            <a:off x="247650" y="815975"/>
            <a:ext cx="436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</a:t>
            </a:r>
            <a:r>
              <a:rPr lang="en-GB" b="0" i="0" dirty="0">
                <a:solidFill>
                  <a:srgbClr val="000000"/>
                </a:solidFill>
                <a:effectLst/>
              </a:rPr>
              <a:t>A tree is an incomprehensible mystery</a:t>
            </a:r>
            <a:endParaRPr lang="en-GB" dirty="0"/>
          </a:p>
        </p:txBody>
      </p:sp>
      <p:pic>
        <p:nvPicPr>
          <p:cNvPr id="3" name="Picture 2" descr="Jim Woodring - Lambiek Comiclopedia">
            <a:extLst>
              <a:ext uri="{FF2B5EF4-FFF2-40B4-BE49-F238E27FC236}">
                <a16:creationId xmlns:a16="http://schemas.microsoft.com/office/drawing/2014/main" id="{7D2076CE-376B-4CB4-B23B-A3B210CE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47637"/>
            <a:ext cx="1695880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142" y="211465"/>
            <a:ext cx="11576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Pruning </a:t>
            </a:r>
            <a:r>
              <a:rPr spc="-5" dirty="0">
                <a:latin typeface="+mn-lt"/>
              </a:rPr>
              <a:t>a</a:t>
            </a:r>
            <a:r>
              <a:rPr spc="-110" dirty="0">
                <a:latin typeface="+mn-lt"/>
              </a:rPr>
              <a:t> </a:t>
            </a:r>
            <a:r>
              <a:rPr spc="-20" dirty="0">
                <a:latin typeface="+mn-lt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665097"/>
            <a:ext cx="3888104" cy="1821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1758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70" dirty="0">
                <a:cs typeface="PMingLiU"/>
              </a:rPr>
              <a:t>One </a:t>
            </a:r>
            <a:r>
              <a:rPr sz="1100" spc="40" dirty="0">
                <a:cs typeface="PMingLiU"/>
              </a:rPr>
              <a:t>possible </a:t>
            </a:r>
            <a:r>
              <a:rPr sz="1100" spc="65" dirty="0">
                <a:cs typeface="PMingLiU"/>
              </a:rPr>
              <a:t>alternative </a:t>
            </a:r>
            <a:r>
              <a:rPr sz="1100" spc="80" dirty="0">
                <a:cs typeface="PMingLiU"/>
              </a:rPr>
              <a:t>to the </a:t>
            </a:r>
            <a:r>
              <a:rPr sz="1100" spc="45" dirty="0">
                <a:cs typeface="PMingLiU"/>
              </a:rPr>
              <a:t>process </a:t>
            </a:r>
            <a:r>
              <a:rPr sz="1100" spc="55" dirty="0">
                <a:cs typeface="PMingLiU"/>
              </a:rPr>
              <a:t>described </a:t>
            </a:r>
            <a:r>
              <a:rPr sz="1100" spc="50" dirty="0">
                <a:cs typeface="PMingLiU"/>
              </a:rPr>
              <a:t>above </a:t>
            </a:r>
            <a:r>
              <a:rPr sz="1100" spc="20" dirty="0">
                <a:cs typeface="PMingLiU"/>
              </a:rPr>
              <a:t>is 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grow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tree </a:t>
            </a:r>
            <a:r>
              <a:rPr sz="1100" spc="45" dirty="0">
                <a:cs typeface="PMingLiU"/>
              </a:rPr>
              <a:t>only </a:t>
            </a:r>
            <a:r>
              <a:rPr sz="1100" spc="25" dirty="0">
                <a:cs typeface="PMingLiU"/>
              </a:rPr>
              <a:t>so </a:t>
            </a:r>
            <a:r>
              <a:rPr sz="1100" spc="40" dirty="0">
                <a:cs typeface="PMingLiU"/>
              </a:rPr>
              <a:t>long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decrease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RSS  </a:t>
            </a:r>
            <a:r>
              <a:rPr sz="1100" spc="65" dirty="0">
                <a:cs typeface="PMingLiU"/>
              </a:rPr>
              <a:t>due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split </a:t>
            </a:r>
            <a:r>
              <a:rPr sz="1100" spc="35" dirty="0">
                <a:cs typeface="PMingLiU"/>
              </a:rPr>
              <a:t>exceeds </a:t>
            </a:r>
            <a:r>
              <a:rPr sz="1100" spc="45" dirty="0">
                <a:cs typeface="PMingLiU"/>
              </a:rPr>
              <a:t>some </a:t>
            </a:r>
            <a:r>
              <a:rPr sz="1100" spc="60" dirty="0">
                <a:cs typeface="PMingLiU"/>
              </a:rPr>
              <a:t>(high)</a:t>
            </a:r>
            <a:r>
              <a:rPr sz="1100" spc="20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threshold.</a:t>
            </a:r>
            <a:endParaRPr lang="en-US" sz="1100" spc="60" dirty="0">
              <a:cs typeface="PMingLiU"/>
            </a:endParaRPr>
          </a:p>
          <a:p>
            <a:pPr marL="208279" marR="1758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endParaRPr sz="1100" dirty="0">
              <a:cs typeface="PMingLiU"/>
            </a:endParaRPr>
          </a:p>
          <a:p>
            <a:pPr marL="208279" marR="2533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70" dirty="0">
                <a:cs typeface="PMingLiU"/>
              </a:rPr>
              <a:t>This strategy </a:t>
            </a:r>
            <a:r>
              <a:rPr sz="1100" spc="20" dirty="0">
                <a:cs typeface="PMingLiU"/>
              </a:rPr>
              <a:t>will </a:t>
            </a:r>
            <a:r>
              <a:rPr sz="1100" spc="60" dirty="0">
                <a:cs typeface="PMingLiU"/>
              </a:rPr>
              <a:t>result </a:t>
            </a:r>
            <a:r>
              <a:rPr sz="1100" spc="50" dirty="0">
                <a:cs typeface="PMingLiU"/>
              </a:rPr>
              <a:t>in smaller </a:t>
            </a:r>
            <a:r>
              <a:rPr sz="1100" spc="55" dirty="0">
                <a:cs typeface="PMingLiU"/>
              </a:rPr>
              <a:t>trees, </a:t>
            </a:r>
            <a:r>
              <a:rPr sz="1100" spc="100" dirty="0">
                <a:cs typeface="PMingLiU"/>
              </a:rPr>
              <a:t>but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too </a:t>
            </a:r>
            <a:r>
              <a:rPr sz="1100" spc="70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short-sighted: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seemingly </a:t>
            </a:r>
            <a:r>
              <a:rPr sz="1100" spc="45" dirty="0">
                <a:cs typeface="PMingLiU"/>
              </a:rPr>
              <a:t>worthless </a:t>
            </a:r>
            <a:r>
              <a:rPr sz="1100" spc="55" dirty="0">
                <a:cs typeface="PMingLiU"/>
              </a:rPr>
              <a:t>split </a:t>
            </a:r>
            <a:r>
              <a:rPr sz="1100" spc="50" dirty="0">
                <a:cs typeface="PMingLiU"/>
              </a:rPr>
              <a:t>early </a:t>
            </a:r>
            <a:r>
              <a:rPr sz="1100" spc="55" dirty="0">
                <a:cs typeface="PMingLiU"/>
              </a:rPr>
              <a:t>on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tree might </a:t>
            </a:r>
            <a:r>
              <a:rPr sz="1100" spc="70" dirty="0">
                <a:cs typeface="PMingLiU"/>
              </a:rPr>
              <a:t>be </a:t>
            </a:r>
            <a:r>
              <a:rPr sz="1100" spc="20" dirty="0">
                <a:cs typeface="PMingLiU"/>
              </a:rPr>
              <a:t>followed </a:t>
            </a:r>
            <a:r>
              <a:rPr sz="1100" spc="55" dirty="0">
                <a:cs typeface="PMingLiU"/>
              </a:rPr>
              <a:t>by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very </a:t>
            </a:r>
            <a:r>
              <a:rPr sz="1100" spc="55" dirty="0">
                <a:cs typeface="PMingLiU"/>
              </a:rPr>
              <a:t>good split </a:t>
            </a:r>
            <a:r>
              <a:rPr sz="1100" spc="-10" dirty="0">
                <a:cs typeface="PMingLiU"/>
              </a:rPr>
              <a:t>—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split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60" dirty="0">
                <a:cs typeface="PMingLiU"/>
              </a:rPr>
              <a:t>reduction </a:t>
            </a:r>
            <a:r>
              <a:rPr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RSS </a:t>
            </a:r>
            <a:r>
              <a:rPr sz="1100" spc="65" dirty="0">
                <a:cs typeface="PMingLiU"/>
              </a:rPr>
              <a:t>later</a:t>
            </a:r>
            <a:r>
              <a:rPr sz="1100" spc="1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on.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59108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01" y="211465"/>
            <a:ext cx="21482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Pruning </a:t>
            </a:r>
            <a:r>
              <a:rPr spc="-5" dirty="0">
                <a:latin typeface="+mn-lt"/>
              </a:rPr>
              <a:t>a </a:t>
            </a:r>
            <a:r>
              <a:rPr spc="25" dirty="0">
                <a:latin typeface="+mn-lt"/>
              </a:rPr>
              <a:t>tree—</a:t>
            </a:r>
            <a:r>
              <a:rPr spc="3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795" y="877198"/>
            <a:ext cx="3853815" cy="10438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9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85" dirty="0">
                <a:cs typeface="PMingLiU"/>
              </a:rPr>
              <a:t>better </a:t>
            </a:r>
            <a:r>
              <a:rPr sz="1100" spc="70" dirty="0">
                <a:cs typeface="PMingLiU"/>
              </a:rPr>
              <a:t>strategy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grow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very large </a:t>
            </a:r>
            <a:r>
              <a:rPr sz="1100" spc="65" dirty="0">
                <a:cs typeface="PMingLiU"/>
              </a:rPr>
              <a:t>tree </a:t>
            </a:r>
            <a:r>
              <a:rPr sz="1100" i="1" spc="35" dirty="0">
                <a:cs typeface="Times New Roman"/>
              </a:rPr>
              <a:t>T</a:t>
            </a:r>
            <a:r>
              <a:rPr sz="1200" spc="52" baseline="-10416" dirty="0">
                <a:cs typeface="Tahoma"/>
              </a:rPr>
              <a:t>0</a:t>
            </a:r>
            <a:r>
              <a:rPr sz="1100" spc="35" dirty="0">
                <a:cs typeface="PMingLiU"/>
              </a:rPr>
              <a:t>, </a:t>
            </a:r>
            <a:r>
              <a:rPr sz="1100" spc="85">
                <a:cs typeface="PMingLiU"/>
              </a:rPr>
              <a:t>and</a:t>
            </a:r>
            <a:r>
              <a:rPr sz="1100" spc="285">
                <a:cs typeface="PMingLiU"/>
              </a:rPr>
              <a:t> </a:t>
            </a:r>
            <a:r>
              <a:rPr sz="1100" spc="80">
                <a:cs typeface="PMingLiU"/>
              </a:rPr>
              <a:t>then</a:t>
            </a:r>
            <a:r>
              <a:rPr lang="en-US" sz="1100" spc="80">
                <a:cs typeface="PMingLiU"/>
              </a:rPr>
              <a:t> </a:t>
            </a:r>
            <a:r>
              <a:rPr sz="1100" i="1" spc="15">
                <a:solidFill>
                  <a:srgbClr val="009900"/>
                </a:solidFill>
                <a:cs typeface="Palatino Linotype"/>
              </a:rPr>
              <a:t>prune </a:t>
            </a:r>
            <a:r>
              <a:rPr sz="1100" spc="75" dirty="0">
                <a:cs typeface="PMingLiU"/>
              </a:rPr>
              <a:t>it </a:t>
            </a:r>
            <a:r>
              <a:rPr sz="1100" spc="55" dirty="0">
                <a:cs typeface="PMingLiU"/>
              </a:rPr>
              <a:t>back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a</a:t>
            </a:r>
            <a:r>
              <a:rPr sz="1100" spc="204" dirty="0">
                <a:cs typeface="PMingLiU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subtree</a:t>
            </a:r>
            <a:endParaRPr lang="en-US" sz="1100" i="1" spc="5" dirty="0">
              <a:solidFill>
                <a:srgbClr val="009900"/>
              </a:solidFill>
              <a:cs typeface="Palatino Linotype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endParaRPr lang="en-US" sz="1100">
              <a:cs typeface="Palatino Linotype"/>
            </a:endParaRPr>
          </a:p>
          <a:p>
            <a:pPr marL="220979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alatino Linotype"/>
            </a:endParaRPr>
          </a:p>
          <a:p>
            <a:pPr marL="220979" marR="319405" indent="-132715">
              <a:lnSpc>
                <a:spcPct val="102600"/>
              </a:lnSpc>
              <a:spcBef>
                <a:spcPts val="14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Cost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complexity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pruning </a:t>
            </a:r>
            <a:r>
              <a:rPr sz="1100" spc="-10" dirty="0">
                <a:cs typeface="PMingLiU"/>
              </a:rPr>
              <a:t>— </a:t>
            </a:r>
            <a:r>
              <a:rPr sz="1100" spc="35" dirty="0">
                <a:cs typeface="PMingLiU"/>
              </a:rPr>
              <a:t>also </a:t>
            </a:r>
            <a:r>
              <a:rPr sz="1100" spc="55" dirty="0">
                <a:cs typeface="PMingLiU"/>
              </a:rPr>
              <a:t>known as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weakest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link 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pruning </a:t>
            </a:r>
            <a:r>
              <a:rPr sz="1100" spc="-10" dirty="0">
                <a:cs typeface="PMingLiU"/>
              </a:rPr>
              <a:t>—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do</a:t>
            </a:r>
            <a:r>
              <a:rPr sz="1100" spc="32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this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993" y="211465"/>
            <a:ext cx="21482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Pruning </a:t>
            </a:r>
            <a:r>
              <a:rPr spc="-5" dirty="0">
                <a:latin typeface="+mn-lt"/>
              </a:rPr>
              <a:t>a </a:t>
            </a:r>
            <a:r>
              <a:rPr spc="25" dirty="0">
                <a:latin typeface="+mn-lt"/>
              </a:rPr>
              <a:t>tree—</a:t>
            </a:r>
            <a:r>
              <a:rPr spc="3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503807"/>
            <a:ext cx="3853815" cy="729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979" indent="-132715">
              <a:spcBef>
                <a:spcPts val="1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lang="en-US" sz="1100" spc="15">
                <a:cs typeface="PMingLiU"/>
              </a:rPr>
              <a:t>W</a:t>
            </a:r>
            <a:r>
              <a:rPr sz="1100" spc="15">
                <a:cs typeface="PMingLiU"/>
              </a:rPr>
              <a:t>e </a:t>
            </a:r>
            <a:r>
              <a:rPr sz="1100" spc="45" dirty="0">
                <a:cs typeface="PMingLiU"/>
              </a:rPr>
              <a:t>consider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sequence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trees indexed by </a:t>
            </a:r>
            <a:r>
              <a:rPr sz="1100" spc="85" dirty="0">
                <a:cs typeface="PMingLiU"/>
              </a:rPr>
              <a:t>a</a:t>
            </a:r>
            <a:r>
              <a:rPr lang="en-US" sz="1100" spc="3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nonnegative</a:t>
            </a:r>
            <a:r>
              <a:rPr lang="en-US" sz="1100" spc="55" dirty="0">
                <a:cs typeface="PMingLiU"/>
              </a:rPr>
              <a:t> </a:t>
            </a:r>
            <a:r>
              <a:rPr lang="en-GB" sz="1100" spc="70" dirty="0">
                <a:cs typeface="PMingLiU"/>
              </a:rPr>
              <a:t>tuning </a:t>
            </a:r>
            <a:r>
              <a:rPr lang="en-GB" sz="1100" spc="75" dirty="0">
                <a:cs typeface="PMingLiU"/>
              </a:rPr>
              <a:t>parameter </a:t>
            </a:r>
            <a:r>
              <a:rPr lang="en-GB" sz="1100" i="1" spc="80" dirty="0">
                <a:cs typeface="Times New Roman"/>
              </a:rPr>
              <a:t>α</a:t>
            </a:r>
            <a:r>
              <a:rPr lang="en-GB" sz="1100" spc="80" dirty="0">
                <a:cs typeface="PMingLiU"/>
              </a:rPr>
              <a:t>. </a:t>
            </a:r>
            <a:r>
              <a:rPr lang="en-GB" sz="1100" spc="50" dirty="0">
                <a:cs typeface="PMingLiU"/>
              </a:rPr>
              <a:t>For </a:t>
            </a:r>
            <a:r>
              <a:rPr lang="en-GB" sz="1100" spc="45" dirty="0">
                <a:cs typeface="PMingLiU"/>
              </a:rPr>
              <a:t>each </a:t>
            </a:r>
            <a:r>
              <a:rPr lang="en-GB" sz="1100" spc="40" dirty="0">
                <a:cs typeface="PMingLiU"/>
              </a:rPr>
              <a:t>value </a:t>
            </a:r>
            <a:r>
              <a:rPr lang="en-GB" sz="1100" spc="5" dirty="0">
                <a:cs typeface="PMingLiU"/>
              </a:rPr>
              <a:t>of </a:t>
            </a:r>
            <a:r>
              <a:rPr lang="en-GB" sz="1100" i="1" spc="114" dirty="0">
                <a:cs typeface="Times New Roman"/>
              </a:rPr>
              <a:t>α </a:t>
            </a:r>
            <a:r>
              <a:rPr lang="en-GB" sz="1100" spc="70" dirty="0">
                <a:cs typeface="PMingLiU"/>
              </a:rPr>
              <a:t>there </a:t>
            </a:r>
            <a:r>
              <a:rPr lang="en-GB" sz="1100" spc="55" dirty="0">
                <a:cs typeface="PMingLiU"/>
              </a:rPr>
              <a:t>corresponds  </a:t>
            </a:r>
            <a:r>
              <a:rPr lang="en-GB" sz="1100" spc="85" dirty="0">
                <a:cs typeface="PMingLiU"/>
              </a:rPr>
              <a:t>a </a:t>
            </a:r>
            <a:r>
              <a:rPr lang="en-GB" sz="1100" spc="65" dirty="0">
                <a:cs typeface="PMingLiU"/>
              </a:rPr>
              <a:t>subtree </a:t>
            </a:r>
            <a:r>
              <a:rPr lang="en-GB" sz="1100" i="1" spc="25" dirty="0">
                <a:cs typeface="Times New Roman"/>
              </a:rPr>
              <a:t>T </a:t>
            </a:r>
            <a:r>
              <a:rPr lang="en-GB" sz="1100" i="1" spc="-40" dirty="0">
                <a:cs typeface="Meiryo"/>
              </a:rPr>
              <a:t>⊂ </a:t>
            </a:r>
            <a:r>
              <a:rPr lang="en-GB" sz="1100" i="1" spc="5" dirty="0">
                <a:cs typeface="Times New Roman"/>
              </a:rPr>
              <a:t>T</a:t>
            </a:r>
            <a:r>
              <a:rPr lang="en-GB" sz="1200" spc="7" baseline="-10416" dirty="0">
                <a:cs typeface="Tahoma"/>
              </a:rPr>
              <a:t>0 </a:t>
            </a:r>
            <a:r>
              <a:rPr lang="en-GB" sz="1100" spc="45" dirty="0">
                <a:cs typeface="PMingLiU"/>
              </a:rPr>
              <a:t>such</a:t>
            </a:r>
            <a:r>
              <a:rPr lang="en-GB" sz="1100" spc="90" dirty="0">
                <a:cs typeface="PMingLiU"/>
              </a:rPr>
              <a:t> </a:t>
            </a:r>
            <a:r>
              <a:rPr lang="en-GB" sz="1100" spc="110" dirty="0">
                <a:cs typeface="PMingLiU"/>
              </a:rPr>
              <a:t>that</a:t>
            </a:r>
            <a:endParaRPr lang="en-GB" sz="110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endParaRPr sz="1100" dirty="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694" y="2122471"/>
            <a:ext cx="3598393" cy="24429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as </a:t>
            </a:r>
            <a:r>
              <a:rPr sz="1100" spc="45" dirty="0">
                <a:cs typeface="PMingLiU"/>
              </a:rPr>
              <a:t>small </a:t>
            </a:r>
            <a:r>
              <a:rPr sz="1100" spc="55" dirty="0">
                <a:cs typeface="PMingLiU"/>
              </a:rPr>
              <a:t>as </a:t>
            </a:r>
            <a:r>
              <a:rPr sz="1100" spc="40" dirty="0">
                <a:cs typeface="PMingLiU"/>
              </a:rPr>
              <a:t>possible. </a:t>
            </a:r>
            <a:r>
              <a:rPr sz="1100" spc="50" dirty="0">
                <a:cs typeface="PMingLiU"/>
              </a:rPr>
              <a:t>Here </a:t>
            </a:r>
            <a:r>
              <a:rPr sz="1100" spc="-80" dirty="0">
                <a:cs typeface="Meiryo"/>
              </a:rPr>
              <a:t>|</a:t>
            </a:r>
            <a:r>
              <a:rPr sz="1100" spc="-80" dirty="0">
                <a:cs typeface="Times New Roman"/>
              </a:rPr>
              <a:t>T </a:t>
            </a:r>
            <a:r>
              <a:rPr sz="1100" spc="-185">
                <a:cs typeface="Meiryo"/>
              </a:rPr>
              <a:t>| </a:t>
            </a:r>
            <a:r>
              <a:rPr lang="en-US" sz="1100" spc="-185">
                <a:cs typeface="Meiryo"/>
              </a:rPr>
              <a:t>   </a:t>
            </a:r>
            <a:r>
              <a:rPr sz="1100" spc="55">
                <a:cs typeface="PMingLiU"/>
              </a:rPr>
              <a:t>indicates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</a:t>
            </a:r>
            <a:r>
              <a:rPr sz="1100" spc="5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 dirty="0"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302" y="2387614"/>
            <a:ext cx="361378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cs typeface="PMingLiU"/>
              </a:rPr>
              <a:t>terminal </a:t>
            </a:r>
            <a:r>
              <a:rPr sz="1100" spc="55" dirty="0">
                <a:cs typeface="PMingLiU"/>
              </a:rPr>
              <a:t>nodes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tree </a:t>
            </a:r>
            <a:r>
              <a:rPr sz="1100" i="1" spc="25" dirty="0">
                <a:cs typeface="Times New Roman"/>
              </a:rPr>
              <a:t>T </a:t>
            </a:r>
            <a:r>
              <a:rPr sz="1100" spc="40" dirty="0">
                <a:cs typeface="PMingLiU"/>
              </a:rPr>
              <a:t>, </a:t>
            </a:r>
            <a:r>
              <a:rPr sz="1100" i="1" spc="160" dirty="0">
                <a:cs typeface="Times New Roman"/>
              </a:rPr>
              <a:t>R</a:t>
            </a:r>
            <a:r>
              <a:rPr sz="1200" i="1" spc="240" baseline="-10416" dirty="0">
                <a:cs typeface="Times New Roman"/>
              </a:rPr>
              <a:t>m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rectangle </a:t>
            </a:r>
            <a:r>
              <a:rPr sz="1100" spc="40" dirty="0">
                <a:cs typeface="PMingLiU"/>
              </a:rPr>
              <a:t>(i.e.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predictor </a:t>
            </a:r>
            <a:r>
              <a:rPr sz="1100" spc="55" dirty="0">
                <a:cs typeface="PMingLiU"/>
              </a:rPr>
              <a:t>space) corresponding </a:t>
            </a:r>
            <a:r>
              <a:rPr sz="1100" spc="80" dirty="0">
                <a:cs typeface="PMingLiU"/>
              </a:rPr>
              <a:t>to the </a:t>
            </a:r>
            <a:r>
              <a:rPr sz="1100" i="1" spc="125" dirty="0">
                <a:cs typeface="Times New Roman"/>
              </a:rPr>
              <a:t>m</a:t>
            </a:r>
            <a:r>
              <a:rPr sz="1100" spc="125" dirty="0">
                <a:cs typeface="PMingLiU"/>
              </a:rPr>
              <a:t>th  </a:t>
            </a:r>
            <a:r>
              <a:rPr sz="1100" spc="65" dirty="0">
                <a:cs typeface="PMingLiU"/>
              </a:rPr>
              <a:t>terminal </a:t>
            </a:r>
            <a:r>
              <a:rPr sz="1100" spc="60" dirty="0">
                <a:cs typeface="PMingLiU"/>
              </a:rPr>
              <a:t>node, </a:t>
            </a:r>
            <a:r>
              <a:rPr sz="1100" spc="85" dirty="0">
                <a:cs typeface="PMingLiU"/>
              </a:rPr>
              <a:t>and </a:t>
            </a:r>
            <a:r>
              <a:rPr sz="1100" i="1" spc="-25" dirty="0">
                <a:cs typeface="Times New Roman"/>
              </a:rPr>
              <a:t>y</a:t>
            </a:r>
            <a:r>
              <a:rPr sz="1100" spc="-25" dirty="0">
                <a:cs typeface="PMingLiU"/>
              </a:rPr>
              <a:t>ˆ</a:t>
            </a:r>
            <a:r>
              <a:rPr sz="900" i="1" spc="-37" baseline="-13888" dirty="0">
                <a:cs typeface="Arial"/>
              </a:rPr>
              <a:t>R</a:t>
            </a:r>
            <a:r>
              <a:rPr sz="900" i="1" spc="-37" baseline="-23148" dirty="0">
                <a:cs typeface="Arial"/>
              </a:rPr>
              <a:t>m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mean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 </a:t>
            </a:r>
            <a:r>
              <a:rPr sz="1100" spc="50" dirty="0">
                <a:cs typeface="PMingLiU"/>
              </a:rPr>
              <a:t>observations in</a:t>
            </a:r>
            <a:r>
              <a:rPr sz="1100" spc="100" dirty="0">
                <a:cs typeface="PMingLiU"/>
              </a:rPr>
              <a:t> </a:t>
            </a:r>
            <a:r>
              <a:rPr sz="1100" i="1" spc="140" dirty="0">
                <a:cs typeface="Times New Roman"/>
              </a:rPr>
              <a:t>R</a:t>
            </a:r>
            <a:r>
              <a:rPr sz="1200" i="1" spc="209" baseline="-10416" dirty="0">
                <a:cs typeface="Times New Roman"/>
              </a:rPr>
              <a:t>m</a:t>
            </a:r>
            <a:r>
              <a:rPr sz="1100" spc="1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85763-1D2F-45F8-9AE1-48D88B23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43" y="1356776"/>
            <a:ext cx="2121017" cy="6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7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936" y="211465"/>
            <a:ext cx="20593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Choosing </a:t>
            </a:r>
            <a:r>
              <a:rPr spc="-10" dirty="0">
                <a:latin typeface="+mn-lt"/>
              </a:rPr>
              <a:t>the </a:t>
            </a:r>
            <a:r>
              <a:rPr spc="-5" dirty="0">
                <a:latin typeface="+mn-lt"/>
              </a:rPr>
              <a:t>best</a:t>
            </a:r>
            <a:r>
              <a:rPr spc="75" dirty="0">
                <a:latin typeface="+mn-lt"/>
              </a:rPr>
              <a:t> </a:t>
            </a:r>
            <a:r>
              <a:rPr spc="-25" dirty="0">
                <a:latin typeface="+mn-lt"/>
              </a:rPr>
              <a:t>subtree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604" y="968375"/>
            <a:ext cx="3697604" cy="13392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996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tuning </a:t>
            </a:r>
            <a:r>
              <a:rPr sz="1100" spc="75" dirty="0">
                <a:cs typeface="PMingLiU"/>
              </a:rPr>
              <a:t>parameter </a:t>
            </a:r>
            <a:r>
              <a:rPr sz="1100" i="1" spc="114" dirty="0">
                <a:cs typeface="Times New Roman"/>
              </a:rPr>
              <a:t>α </a:t>
            </a:r>
            <a:r>
              <a:rPr sz="1100" spc="45" dirty="0">
                <a:cs typeface="PMingLiU"/>
              </a:rPr>
              <a:t>controls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trade-off </a:t>
            </a:r>
            <a:r>
              <a:rPr sz="1100" spc="55">
                <a:cs typeface="PMingLiU"/>
              </a:rPr>
              <a:t>between </a:t>
            </a:r>
            <a:r>
              <a:rPr lang="en-US" sz="1100" spc="55">
                <a:cs typeface="PMingLiU"/>
              </a:rPr>
              <a:t>s</a:t>
            </a:r>
            <a:r>
              <a:rPr sz="1100" spc="-35">
                <a:cs typeface="PMingLiU"/>
              </a:rPr>
              <a:t>ubtree </a:t>
            </a:r>
            <a:r>
              <a:rPr sz="1100" spc="50" dirty="0">
                <a:cs typeface="PMingLiU"/>
              </a:rPr>
              <a:t>complexity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its </a:t>
            </a:r>
            <a:r>
              <a:rPr sz="1100" spc="35" dirty="0">
                <a:cs typeface="PMingLiU"/>
              </a:rPr>
              <a:t>fit </a:t>
            </a:r>
            <a:r>
              <a:rPr sz="1100" spc="80" dirty="0">
                <a:cs typeface="PMingLiU"/>
              </a:rPr>
              <a:t>to the </a:t>
            </a:r>
            <a:r>
              <a:rPr sz="1100" spc="65" dirty="0">
                <a:cs typeface="PMingLiU"/>
              </a:rPr>
              <a:t>training</a:t>
            </a:r>
            <a:r>
              <a:rPr sz="110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data.</a:t>
            </a:r>
            <a:endParaRPr lang="en-US" sz="1100" spc="85" dirty="0">
              <a:cs typeface="PMingLiU"/>
            </a:endParaRPr>
          </a:p>
          <a:p>
            <a:pPr marL="144780" marR="996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select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optimal </a:t>
            </a:r>
            <a:r>
              <a:rPr sz="1100" spc="40" dirty="0">
                <a:cs typeface="PMingLiU"/>
              </a:rPr>
              <a:t>value </a:t>
            </a:r>
            <a:r>
              <a:rPr sz="1100" i="1" spc="-170" dirty="0">
                <a:cs typeface="Times New Roman"/>
              </a:rPr>
              <a:t>α</a:t>
            </a:r>
            <a:r>
              <a:rPr sz="1100" spc="-170" dirty="0">
                <a:cs typeface="PMingLiU"/>
              </a:rPr>
              <a:t>ˆ </a:t>
            </a:r>
            <a:r>
              <a:rPr sz="1100" spc="45" dirty="0">
                <a:cs typeface="PMingLiU"/>
              </a:rPr>
              <a:t>using</a:t>
            </a:r>
            <a:r>
              <a:rPr sz="1100" spc="15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cross-validation.</a:t>
            </a:r>
            <a:endParaRPr lang="en-US" sz="1100" spc="4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then return to the </a:t>
            </a:r>
            <a:r>
              <a:rPr sz="1100" spc="25" dirty="0">
                <a:cs typeface="PMingLiU"/>
              </a:rPr>
              <a:t>full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obtain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subtree  </a:t>
            </a:r>
            <a:r>
              <a:rPr sz="1100" spc="55" dirty="0">
                <a:cs typeface="PMingLiU"/>
              </a:rPr>
              <a:t>corresponding </a:t>
            </a:r>
            <a:r>
              <a:rPr sz="1100" spc="80" dirty="0">
                <a:cs typeface="PMingLiU"/>
              </a:rPr>
              <a:t>to</a:t>
            </a:r>
            <a:r>
              <a:rPr sz="1100" spc="95" dirty="0">
                <a:cs typeface="PMingLiU"/>
              </a:rPr>
              <a:t> </a:t>
            </a:r>
            <a:r>
              <a:rPr sz="1100" i="1" spc="-85" dirty="0">
                <a:cs typeface="Times New Roman"/>
              </a:rPr>
              <a:t>α</a:t>
            </a:r>
            <a:r>
              <a:rPr sz="1100" spc="-85" dirty="0">
                <a:cs typeface="PMingLiU"/>
              </a:rPr>
              <a:t>ˆ.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724" y="211465"/>
            <a:ext cx="201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Summary: </a:t>
            </a:r>
            <a:r>
              <a:rPr spc="-20" dirty="0">
                <a:latin typeface="+mn-lt"/>
              </a:rPr>
              <a:t>tree</a:t>
            </a:r>
            <a:r>
              <a:rPr spc="65" dirty="0">
                <a:latin typeface="+mn-lt"/>
              </a:rPr>
              <a:t> </a:t>
            </a:r>
            <a:r>
              <a:rPr spc="-20" dirty="0">
                <a:latin typeface="+mn-lt"/>
              </a:rPr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566545"/>
            <a:ext cx="3995736" cy="12763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8890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40" dirty="0">
                <a:cs typeface="PMingLiU"/>
              </a:rPr>
              <a:t>Use recursive </a:t>
            </a:r>
            <a:r>
              <a:rPr sz="1100" spc="65" dirty="0">
                <a:cs typeface="PMingLiU"/>
              </a:rPr>
              <a:t>binary </a:t>
            </a:r>
            <a:r>
              <a:rPr sz="1100" spc="60" dirty="0">
                <a:cs typeface="PMingLiU"/>
              </a:rPr>
              <a:t>splitting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grow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65" dirty="0">
                <a:cs typeface="PMingLiU"/>
              </a:rPr>
              <a:t>tree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training </a:t>
            </a:r>
            <a:r>
              <a:rPr sz="1100" spc="85" dirty="0">
                <a:cs typeface="PMingLiU"/>
              </a:rPr>
              <a:t>data, </a:t>
            </a:r>
            <a:r>
              <a:rPr sz="1100" spc="60" dirty="0">
                <a:cs typeface="PMingLiU"/>
              </a:rPr>
              <a:t>stopping </a:t>
            </a:r>
            <a:r>
              <a:rPr sz="1100" spc="45" dirty="0">
                <a:cs typeface="PMingLiU"/>
              </a:rPr>
              <a:t>only </a:t>
            </a:r>
            <a:r>
              <a:rPr sz="1100" spc="60" dirty="0">
                <a:cs typeface="PMingLiU"/>
              </a:rPr>
              <a:t>when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terminal node has  </a:t>
            </a:r>
            <a:r>
              <a:rPr sz="1100" spc="25" dirty="0">
                <a:cs typeface="PMingLiU"/>
              </a:rPr>
              <a:t>fewer </a:t>
            </a:r>
            <a:r>
              <a:rPr sz="1100" spc="100" dirty="0">
                <a:cs typeface="PMingLiU"/>
              </a:rPr>
              <a:t>than </a:t>
            </a:r>
            <a:r>
              <a:rPr sz="1100" spc="45" dirty="0">
                <a:cs typeface="PMingLiU"/>
              </a:rPr>
              <a:t>some </a:t>
            </a:r>
            <a:r>
              <a:rPr sz="1100" spc="65" dirty="0">
                <a:cs typeface="PMingLiU"/>
              </a:rPr>
              <a:t>minimum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</a:t>
            </a:r>
            <a:r>
              <a:rPr sz="1100" spc="1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observations.</a:t>
            </a:r>
            <a:endParaRPr sz="1100">
              <a:cs typeface="PMingLiU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60" dirty="0">
                <a:cs typeface="PMingLiU"/>
              </a:rPr>
              <a:t>Apply </a:t>
            </a:r>
            <a:r>
              <a:rPr sz="1100" spc="50" dirty="0">
                <a:cs typeface="PMingLiU"/>
              </a:rPr>
              <a:t>cost complexity </a:t>
            </a:r>
            <a:r>
              <a:rPr sz="1100" spc="65" dirty="0">
                <a:cs typeface="PMingLiU"/>
              </a:rPr>
              <a:t>pruning </a:t>
            </a:r>
            <a:r>
              <a:rPr sz="1100" spc="80" dirty="0">
                <a:cs typeface="PMingLiU"/>
              </a:rPr>
              <a:t>to the </a:t>
            </a:r>
            <a:r>
              <a:rPr sz="1100" spc="45" dirty="0">
                <a:cs typeface="PMingLiU"/>
              </a:rPr>
              <a:t>large </a:t>
            </a:r>
            <a:r>
              <a:rPr sz="1100" spc="65" dirty="0">
                <a:cs typeface="PMingLiU"/>
              </a:rPr>
              <a:t>tree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sequence </a:t>
            </a:r>
            <a:r>
              <a:rPr sz="1100" spc="5" dirty="0">
                <a:cs typeface="PMingLiU"/>
              </a:rPr>
              <a:t>of </a:t>
            </a:r>
            <a:r>
              <a:rPr sz="1100" spc="75" dirty="0">
                <a:cs typeface="PMingLiU"/>
              </a:rPr>
              <a:t>best </a:t>
            </a:r>
            <a:r>
              <a:rPr sz="1100" spc="60" dirty="0">
                <a:cs typeface="PMingLiU"/>
              </a:rPr>
              <a:t>subtrees,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</a:t>
            </a:r>
            <a:r>
              <a:rPr sz="1100" spc="220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189230" indent="-177165">
              <a:lnSpc>
                <a:spcPts val="126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100" spc="40" dirty="0">
                <a:cs typeface="PMingLiU"/>
              </a:rPr>
              <a:t>Use K-fold </a:t>
            </a:r>
            <a:r>
              <a:rPr sz="1100" spc="45" dirty="0">
                <a:cs typeface="PMingLiU"/>
              </a:rPr>
              <a:t>cross-validation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choose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. </a:t>
            </a:r>
            <a:r>
              <a:rPr sz="1100" spc="50" dirty="0">
                <a:cs typeface="PMingLiU"/>
              </a:rPr>
              <a:t>For</a:t>
            </a:r>
            <a:r>
              <a:rPr sz="1100" spc="-4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</a:t>
            </a:r>
            <a:endParaRPr sz="1100">
              <a:cs typeface="PMingLiU"/>
            </a:endParaRPr>
          </a:p>
          <a:p>
            <a:pPr marL="189230">
              <a:lnSpc>
                <a:spcPts val="1260"/>
              </a:lnSpc>
            </a:pPr>
            <a:r>
              <a:rPr sz="1100" i="1" spc="75" dirty="0">
                <a:cs typeface="Times New Roman"/>
              </a:rPr>
              <a:t>k</a:t>
            </a:r>
            <a:r>
              <a:rPr sz="1100" i="1" spc="5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140" dirty="0">
                <a:cs typeface="Times New Roman"/>
              </a:rPr>
              <a:t>K</a:t>
            </a:r>
            <a:r>
              <a:rPr sz="1100" spc="140" dirty="0">
                <a:cs typeface="PMingLiU"/>
              </a:rPr>
              <a:t>: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109" y="1905167"/>
            <a:ext cx="110489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0" dirty="0">
                <a:cs typeface="Arial"/>
              </a:rPr>
              <a:t>K</a:t>
            </a:r>
            <a:endParaRPr sz="70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77" y="1820272"/>
            <a:ext cx="379351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3333B2"/>
                </a:solidFill>
                <a:cs typeface="PMingLiU"/>
              </a:rPr>
              <a:t>3.1 </a:t>
            </a:r>
            <a:r>
              <a:rPr sz="1000" spc="75" dirty="0">
                <a:cs typeface="PMingLiU"/>
              </a:rPr>
              <a:t>Repeat </a:t>
            </a:r>
            <a:r>
              <a:rPr sz="1000" spc="55" dirty="0">
                <a:cs typeface="PMingLiU"/>
              </a:rPr>
              <a:t>Steps </a:t>
            </a:r>
            <a:r>
              <a:rPr sz="1000" spc="25" dirty="0">
                <a:cs typeface="PMingLiU"/>
              </a:rPr>
              <a:t>1 </a:t>
            </a:r>
            <a:r>
              <a:rPr sz="1000" spc="80" dirty="0">
                <a:cs typeface="PMingLiU"/>
              </a:rPr>
              <a:t>and </a:t>
            </a:r>
            <a:r>
              <a:rPr sz="1000" spc="25" dirty="0">
                <a:cs typeface="PMingLiU"/>
              </a:rPr>
              <a:t>2 </a:t>
            </a:r>
            <a:r>
              <a:rPr sz="1000" spc="55" dirty="0">
                <a:cs typeface="PMingLiU"/>
              </a:rPr>
              <a:t>on </a:t>
            </a:r>
            <a:r>
              <a:rPr sz="1000" spc="75" dirty="0">
                <a:cs typeface="PMingLiU"/>
              </a:rPr>
              <a:t>the</a:t>
            </a:r>
            <a:r>
              <a:rPr sz="1500" spc="112" baseline="22222" dirty="0">
                <a:cs typeface="PMingLiU"/>
              </a:rPr>
              <a:t> </a:t>
            </a:r>
            <a:r>
              <a:rPr sz="1050" i="1" u="sng" spc="232" baseline="31746" dirty="0">
                <a:uFill>
                  <a:solidFill>
                    <a:srgbClr val="000000"/>
                  </a:solidFill>
                </a:uFill>
                <a:cs typeface="Arial"/>
              </a:rPr>
              <a:t>K−</a:t>
            </a:r>
            <a:r>
              <a:rPr sz="1050" u="sng" spc="232" baseline="31746" dirty="0">
                <a:uFill>
                  <a:solidFill>
                    <a:srgbClr val="000000"/>
                  </a:solidFill>
                </a:uFill>
                <a:cs typeface="Arial"/>
              </a:rPr>
              <a:t>1</a:t>
            </a:r>
            <a:r>
              <a:rPr sz="1050" spc="232" baseline="31746" dirty="0">
                <a:cs typeface="Arial"/>
              </a:rPr>
              <a:t> </a:t>
            </a:r>
            <a:r>
              <a:rPr sz="1000" spc="100" dirty="0">
                <a:cs typeface="PMingLiU"/>
              </a:rPr>
              <a:t>th </a:t>
            </a:r>
            <a:r>
              <a:rPr sz="1000" spc="50" dirty="0">
                <a:cs typeface="PMingLiU"/>
              </a:rPr>
              <a:t>fraction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</a:t>
            </a:r>
            <a:r>
              <a:rPr sz="1000" spc="135" dirty="0">
                <a:cs typeface="PMingLiU"/>
              </a:rPr>
              <a:t> </a:t>
            </a:r>
            <a:r>
              <a:rPr sz="1000" spc="60" dirty="0">
                <a:cs typeface="PMingLiU"/>
              </a:rPr>
              <a:t>training</a:t>
            </a:r>
            <a:endParaRPr sz="10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51" y="1975413"/>
            <a:ext cx="4190999" cy="123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>
              <a:lnSpc>
                <a:spcPts val="1200"/>
              </a:lnSpc>
              <a:spcBef>
                <a:spcPts val="95"/>
              </a:spcBef>
            </a:pPr>
            <a:r>
              <a:rPr sz="1000" spc="80" dirty="0">
                <a:cs typeface="PMingLiU"/>
              </a:rPr>
              <a:t>data, </a:t>
            </a:r>
            <a:r>
              <a:rPr sz="1000" spc="45" dirty="0">
                <a:cs typeface="PMingLiU"/>
              </a:rPr>
              <a:t>excluding </a:t>
            </a:r>
            <a:r>
              <a:rPr sz="1000" spc="75" dirty="0">
                <a:cs typeface="PMingLiU"/>
              </a:rPr>
              <a:t>the </a:t>
            </a:r>
            <a:r>
              <a:rPr sz="1000" i="1" spc="100" dirty="0">
                <a:cs typeface="Times New Roman"/>
              </a:rPr>
              <a:t>k</a:t>
            </a:r>
            <a:r>
              <a:rPr sz="1000" spc="100" dirty="0">
                <a:cs typeface="PMingLiU"/>
              </a:rPr>
              <a:t>th</a:t>
            </a:r>
            <a:r>
              <a:rPr sz="1000" spc="75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fold.</a:t>
            </a:r>
            <a:endParaRPr sz="1000">
              <a:cs typeface="PMingLiU"/>
            </a:endParaRPr>
          </a:p>
          <a:p>
            <a:pPr marL="466725" marR="5080" indent="-231140">
              <a:lnSpc>
                <a:spcPts val="1200"/>
              </a:lnSpc>
              <a:spcBef>
                <a:spcPts val="40"/>
              </a:spcBef>
            </a:pPr>
            <a:r>
              <a:rPr sz="1000" spc="30" dirty="0">
                <a:solidFill>
                  <a:srgbClr val="3333B2"/>
                </a:solidFill>
                <a:cs typeface="PMingLiU"/>
              </a:rPr>
              <a:t>3.2 </a:t>
            </a:r>
            <a:r>
              <a:rPr sz="1000" spc="60" dirty="0">
                <a:cs typeface="PMingLiU"/>
              </a:rPr>
              <a:t>Evaluate </a:t>
            </a:r>
            <a:r>
              <a:rPr sz="1000" spc="75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mean </a:t>
            </a:r>
            <a:r>
              <a:rPr sz="1000" spc="60" dirty="0">
                <a:cs typeface="PMingLiU"/>
              </a:rPr>
              <a:t>squared </a:t>
            </a:r>
            <a:r>
              <a:rPr sz="1000" spc="55" dirty="0">
                <a:cs typeface="PMingLiU"/>
              </a:rPr>
              <a:t>prediction error on </a:t>
            </a:r>
            <a:r>
              <a:rPr sz="1000" spc="75" dirty="0">
                <a:cs typeface="PMingLiU"/>
              </a:rPr>
              <a:t>the </a:t>
            </a:r>
            <a:r>
              <a:rPr sz="1000" spc="90" dirty="0">
                <a:cs typeface="PMingLiU"/>
              </a:rPr>
              <a:t>data </a:t>
            </a:r>
            <a:r>
              <a:rPr sz="1000" spc="45" dirty="0">
                <a:cs typeface="PMingLiU"/>
              </a:rPr>
              <a:t>in 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left-out </a:t>
            </a:r>
            <a:r>
              <a:rPr sz="1000" i="1" spc="100" dirty="0">
                <a:cs typeface="Times New Roman"/>
              </a:rPr>
              <a:t>k</a:t>
            </a:r>
            <a:r>
              <a:rPr sz="1000" spc="100" dirty="0">
                <a:cs typeface="PMingLiU"/>
              </a:rPr>
              <a:t>th </a:t>
            </a:r>
            <a:r>
              <a:rPr sz="1000" spc="30" dirty="0">
                <a:cs typeface="PMingLiU"/>
              </a:rPr>
              <a:t>fold, </a:t>
            </a:r>
            <a:r>
              <a:rPr sz="1000" spc="50" dirty="0">
                <a:cs typeface="PMingLiU"/>
              </a:rPr>
              <a:t>as </a:t>
            </a:r>
            <a:r>
              <a:rPr sz="1000" spc="80" dirty="0">
                <a:cs typeface="PMingLiU"/>
              </a:rPr>
              <a:t>a </a:t>
            </a:r>
            <a:r>
              <a:rPr sz="1000" spc="50" dirty="0">
                <a:cs typeface="PMingLiU"/>
              </a:rPr>
              <a:t>function </a:t>
            </a:r>
            <a:r>
              <a:rPr sz="1000" spc="5" dirty="0">
                <a:cs typeface="PMingLiU"/>
              </a:rPr>
              <a:t>of</a:t>
            </a:r>
            <a:r>
              <a:rPr sz="1000" spc="120" dirty="0">
                <a:cs typeface="PMingLiU"/>
              </a:rPr>
              <a:t> </a:t>
            </a:r>
            <a:r>
              <a:rPr sz="1000" i="1" spc="75" dirty="0">
                <a:cs typeface="Times New Roman"/>
              </a:rPr>
              <a:t>α</a:t>
            </a:r>
            <a:r>
              <a:rPr sz="1000" spc="75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89230" marR="125095">
              <a:lnSpc>
                <a:spcPct val="102600"/>
              </a:lnSpc>
              <a:spcBef>
                <a:spcPts val="175"/>
              </a:spcBef>
            </a:pPr>
            <a:r>
              <a:rPr sz="1100" spc="45" dirty="0">
                <a:cs typeface="PMingLiU"/>
              </a:rPr>
              <a:t>Average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results, </a:t>
            </a:r>
            <a:r>
              <a:rPr sz="1100" spc="85" dirty="0">
                <a:cs typeface="PMingLiU"/>
              </a:rPr>
              <a:t>and </a:t>
            </a:r>
            <a:r>
              <a:rPr sz="1100" spc="35" dirty="0">
                <a:cs typeface="PMingLiU"/>
              </a:rPr>
              <a:t>pick </a:t>
            </a:r>
            <a:r>
              <a:rPr sz="1100" i="1" spc="114" dirty="0">
                <a:cs typeface="Times New Roman"/>
              </a:rPr>
              <a:t>α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minimize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average  </a:t>
            </a:r>
            <a:r>
              <a:rPr sz="1100" spc="55" dirty="0">
                <a:cs typeface="PMingLiU"/>
              </a:rPr>
              <a:t>error.</a:t>
            </a:r>
            <a:endParaRPr sz="1100">
              <a:cs typeface="PMingLiU"/>
            </a:endParaRPr>
          </a:p>
          <a:p>
            <a:pPr marL="189230" marR="149225" indent="-177165">
              <a:lnSpc>
                <a:spcPct val="102600"/>
              </a:lnSpc>
              <a:spcBef>
                <a:spcPts val="295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4. </a:t>
            </a:r>
            <a:r>
              <a:rPr sz="1100" spc="85" dirty="0">
                <a:cs typeface="PMingLiU"/>
              </a:rPr>
              <a:t>Return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subtree </a:t>
            </a:r>
            <a:r>
              <a:rPr sz="1100" spc="50" dirty="0">
                <a:cs typeface="PMingLiU"/>
              </a:rPr>
              <a:t>from </a:t>
            </a:r>
            <a:r>
              <a:rPr sz="1100" spc="70" dirty="0">
                <a:cs typeface="PMingLiU"/>
              </a:rPr>
              <a:t>Step </a:t>
            </a:r>
            <a:r>
              <a:rPr sz="1100" spc="25" dirty="0">
                <a:cs typeface="PMingLiU"/>
              </a:rPr>
              <a:t>2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corresponds </a:t>
            </a:r>
            <a:r>
              <a:rPr sz="1100" spc="80" dirty="0">
                <a:cs typeface="PMingLiU"/>
              </a:rPr>
              <a:t>to the  </a:t>
            </a:r>
            <a:r>
              <a:rPr sz="1100" spc="40" dirty="0">
                <a:cs typeface="PMingLiU"/>
              </a:rPr>
              <a:t>chosen value </a:t>
            </a:r>
            <a:r>
              <a:rPr sz="1100" spc="5" dirty="0">
                <a:cs typeface="PMingLiU"/>
              </a:rPr>
              <a:t>of</a:t>
            </a:r>
            <a:r>
              <a:rPr sz="1100" spc="140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81" y="211465"/>
            <a:ext cx="21888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Baseball </a:t>
            </a:r>
            <a:r>
              <a:rPr spc="-25" dirty="0">
                <a:latin typeface="+mn-lt"/>
              </a:rPr>
              <a:t>example</a:t>
            </a:r>
            <a:r>
              <a:rPr spc="-12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5155" y="591455"/>
            <a:ext cx="3897096" cy="2277840"/>
          </a:xfrm>
          <a:prstGeom prst="rect">
            <a:avLst/>
          </a:prstGeom>
        </p:spPr>
        <p:txBody>
          <a:bodyPr vert="horz" wrap="square" lIns="0" tIns="239432" rIns="0" bIns="0" rtlCol="0">
            <a:spAutoFit/>
          </a:bodyPr>
          <a:lstStyle/>
          <a:p>
            <a:pPr marL="280035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70" dirty="0">
                <a:latin typeface="+mn-lt"/>
              </a:rPr>
              <a:t>First, </a:t>
            </a:r>
            <a:r>
              <a:rPr sz="1100" spc="15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randomly </a:t>
            </a:r>
            <a:r>
              <a:rPr sz="1100" spc="50" dirty="0">
                <a:latin typeface="+mn-lt"/>
              </a:rPr>
              <a:t>divided </a:t>
            </a:r>
            <a:r>
              <a:rPr sz="1100" spc="80" dirty="0">
                <a:latin typeface="+mn-lt"/>
              </a:rPr>
              <a:t>the </a:t>
            </a:r>
            <a:r>
              <a:rPr sz="1100" spc="95" dirty="0">
                <a:latin typeface="+mn-lt"/>
              </a:rPr>
              <a:t>data </a:t>
            </a:r>
            <a:r>
              <a:rPr sz="1100" spc="60" dirty="0">
                <a:latin typeface="+mn-lt"/>
              </a:rPr>
              <a:t>set </a:t>
            </a:r>
            <a:r>
              <a:rPr sz="1100" spc="50" dirty="0">
                <a:latin typeface="+mn-lt"/>
              </a:rPr>
              <a:t>in </a:t>
            </a:r>
            <a:r>
              <a:rPr sz="1100" spc="40" dirty="0">
                <a:latin typeface="+mn-lt"/>
              </a:rPr>
              <a:t>half, yielding  </a:t>
            </a:r>
            <a:r>
              <a:rPr sz="1100" spc="25" dirty="0">
                <a:latin typeface="+mn-lt"/>
              </a:rPr>
              <a:t>132 </a:t>
            </a:r>
            <a:r>
              <a:rPr sz="1100" spc="50" dirty="0">
                <a:latin typeface="+mn-lt"/>
              </a:rPr>
              <a:t>observations in </a:t>
            </a:r>
            <a:r>
              <a:rPr sz="1100" spc="80" dirty="0">
                <a:latin typeface="+mn-lt"/>
              </a:rPr>
              <a:t>the </a:t>
            </a:r>
            <a:r>
              <a:rPr sz="1100" spc="65" dirty="0">
                <a:latin typeface="+mn-lt"/>
              </a:rPr>
              <a:t>training </a:t>
            </a:r>
            <a:r>
              <a:rPr sz="1100" spc="60" dirty="0">
                <a:latin typeface="+mn-lt"/>
              </a:rPr>
              <a:t>set </a:t>
            </a:r>
            <a:r>
              <a:rPr sz="1100" spc="85" dirty="0">
                <a:latin typeface="+mn-lt"/>
              </a:rPr>
              <a:t>and </a:t>
            </a:r>
            <a:r>
              <a:rPr sz="1100" spc="25" dirty="0">
                <a:latin typeface="+mn-lt"/>
              </a:rPr>
              <a:t>131 </a:t>
            </a:r>
            <a:r>
              <a:rPr sz="1100" spc="50" dirty="0">
                <a:latin typeface="+mn-lt"/>
              </a:rPr>
              <a:t>observations in  </a:t>
            </a:r>
            <a:r>
              <a:rPr sz="1100" spc="80" dirty="0">
                <a:latin typeface="+mn-lt"/>
              </a:rPr>
              <a:t>the test</a:t>
            </a:r>
            <a:r>
              <a:rPr sz="1100" spc="65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set.</a:t>
            </a:r>
            <a:endParaRPr lang="en-US" sz="1100" spc="55" dirty="0">
              <a:latin typeface="+mn-lt"/>
            </a:endParaRPr>
          </a:p>
          <a:p>
            <a:pPr marL="280035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</a:endParaRPr>
          </a:p>
          <a:p>
            <a:pPr marL="280035" marR="1308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40" dirty="0">
                <a:latin typeface="+mn-lt"/>
              </a:rPr>
              <a:t>We </a:t>
            </a:r>
            <a:r>
              <a:rPr sz="1100" spc="80" dirty="0">
                <a:latin typeface="+mn-lt"/>
              </a:rPr>
              <a:t>then </a:t>
            </a:r>
            <a:r>
              <a:rPr sz="1100" spc="65" dirty="0">
                <a:latin typeface="+mn-lt"/>
              </a:rPr>
              <a:t>built </a:t>
            </a:r>
            <a:r>
              <a:rPr sz="1100" spc="85" dirty="0">
                <a:latin typeface="+mn-lt"/>
              </a:rPr>
              <a:t>a </a:t>
            </a:r>
            <a:r>
              <a:rPr sz="1100" spc="45" dirty="0">
                <a:latin typeface="+mn-lt"/>
              </a:rPr>
              <a:t>large </a:t>
            </a:r>
            <a:r>
              <a:rPr sz="1100" spc="40" dirty="0">
                <a:latin typeface="+mn-lt"/>
              </a:rPr>
              <a:t>regression </a:t>
            </a:r>
            <a:r>
              <a:rPr sz="1100" spc="65" dirty="0">
                <a:latin typeface="+mn-lt"/>
              </a:rPr>
              <a:t>tree </a:t>
            </a:r>
            <a:r>
              <a:rPr sz="1100" spc="55" dirty="0">
                <a:latin typeface="+mn-lt"/>
              </a:rPr>
              <a:t>on </a:t>
            </a:r>
            <a:r>
              <a:rPr sz="1100" spc="80" dirty="0">
                <a:latin typeface="+mn-lt"/>
              </a:rPr>
              <a:t>the </a:t>
            </a:r>
            <a:r>
              <a:rPr sz="1100" spc="65" dirty="0">
                <a:latin typeface="+mn-lt"/>
              </a:rPr>
              <a:t>training </a:t>
            </a:r>
            <a:r>
              <a:rPr sz="1100" spc="95" dirty="0">
                <a:latin typeface="+mn-lt"/>
              </a:rPr>
              <a:t>data  </a:t>
            </a:r>
            <a:r>
              <a:rPr sz="1100" spc="85" dirty="0">
                <a:latin typeface="+mn-lt"/>
              </a:rPr>
              <a:t>and </a:t>
            </a:r>
            <a:r>
              <a:rPr sz="1100" spc="45" dirty="0">
                <a:latin typeface="+mn-lt"/>
              </a:rPr>
              <a:t>varied </a:t>
            </a:r>
            <a:r>
              <a:rPr sz="1100" i="1" spc="114" dirty="0">
                <a:latin typeface="+mn-lt"/>
                <a:cs typeface="Times New Roman"/>
              </a:rPr>
              <a:t>α </a:t>
            </a:r>
            <a:r>
              <a:rPr sz="1100" spc="50" dirty="0">
                <a:latin typeface="+mn-lt"/>
              </a:rPr>
              <a:t>in in </a:t>
            </a:r>
            <a:r>
              <a:rPr sz="1100" spc="60" dirty="0">
                <a:latin typeface="+mn-lt"/>
              </a:rPr>
              <a:t>order </a:t>
            </a:r>
            <a:r>
              <a:rPr sz="1100" spc="80" dirty="0">
                <a:latin typeface="+mn-lt"/>
              </a:rPr>
              <a:t>to </a:t>
            </a:r>
            <a:r>
              <a:rPr sz="1100" spc="60" dirty="0">
                <a:latin typeface="+mn-lt"/>
              </a:rPr>
              <a:t>create subtrees </a:t>
            </a:r>
            <a:r>
              <a:rPr sz="1100" spc="70" dirty="0">
                <a:latin typeface="+mn-lt"/>
              </a:rPr>
              <a:t>with </a:t>
            </a:r>
            <a:r>
              <a:rPr sz="1100" spc="40" dirty="0">
                <a:latin typeface="+mn-lt"/>
              </a:rPr>
              <a:t>different  </a:t>
            </a:r>
            <a:r>
              <a:rPr sz="1100" spc="65" dirty="0">
                <a:latin typeface="+mn-lt"/>
              </a:rPr>
              <a:t>numbers </a:t>
            </a:r>
            <a:r>
              <a:rPr sz="1100" spc="5" dirty="0">
                <a:latin typeface="+mn-lt"/>
              </a:rPr>
              <a:t>of </a:t>
            </a:r>
            <a:r>
              <a:rPr sz="1100" spc="65" dirty="0">
                <a:latin typeface="+mn-lt"/>
              </a:rPr>
              <a:t>terminal</a:t>
            </a:r>
            <a:r>
              <a:rPr sz="1100" spc="150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nodes.</a:t>
            </a:r>
            <a:endParaRPr lang="en-US" sz="1100" spc="55" dirty="0">
              <a:latin typeface="+mn-lt"/>
            </a:endParaRPr>
          </a:p>
          <a:p>
            <a:pPr marL="280035" marR="1308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  <a:cs typeface="Times New Roman"/>
            </a:endParaRPr>
          </a:p>
          <a:p>
            <a:pPr marL="280035" marR="2920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45" dirty="0">
                <a:latin typeface="+mn-lt"/>
              </a:rPr>
              <a:t>Finally, </a:t>
            </a:r>
            <a:r>
              <a:rPr sz="1100" spc="15" dirty="0">
                <a:latin typeface="+mn-lt"/>
              </a:rPr>
              <a:t>we </a:t>
            </a:r>
            <a:r>
              <a:rPr sz="1100" spc="60" dirty="0">
                <a:latin typeface="+mn-lt"/>
              </a:rPr>
              <a:t>performed </a:t>
            </a:r>
            <a:r>
              <a:rPr sz="1100" spc="25" dirty="0">
                <a:latin typeface="+mn-lt"/>
              </a:rPr>
              <a:t>six-fold </a:t>
            </a:r>
            <a:r>
              <a:rPr sz="1100" spc="45" dirty="0">
                <a:latin typeface="+mn-lt"/>
              </a:rPr>
              <a:t>cross-validation </a:t>
            </a:r>
            <a:r>
              <a:rPr sz="1100" spc="50" dirty="0">
                <a:latin typeface="+mn-lt"/>
              </a:rPr>
              <a:t>in </a:t>
            </a:r>
            <a:r>
              <a:rPr sz="1100" spc="60" dirty="0">
                <a:latin typeface="+mn-lt"/>
              </a:rPr>
              <a:t>order </a:t>
            </a:r>
            <a:r>
              <a:rPr sz="1100" spc="80" dirty="0">
                <a:latin typeface="+mn-lt"/>
              </a:rPr>
              <a:t>to  </a:t>
            </a:r>
            <a:r>
              <a:rPr sz="1100" spc="65" dirty="0">
                <a:latin typeface="+mn-lt"/>
              </a:rPr>
              <a:t>estimate </a:t>
            </a:r>
            <a:r>
              <a:rPr sz="1100" spc="80" dirty="0">
                <a:latin typeface="+mn-lt"/>
              </a:rPr>
              <a:t>the </a:t>
            </a:r>
            <a:r>
              <a:rPr sz="1100" spc="45" dirty="0">
                <a:latin typeface="+mn-lt"/>
              </a:rPr>
              <a:t>cross-validated </a:t>
            </a:r>
            <a:r>
              <a:rPr sz="1100" spc="70" dirty="0">
                <a:latin typeface="+mn-lt"/>
              </a:rPr>
              <a:t>MSE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trees as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function  </a:t>
            </a:r>
            <a:r>
              <a:rPr sz="1100" spc="5" dirty="0">
                <a:latin typeface="+mn-lt"/>
              </a:rPr>
              <a:t>of</a:t>
            </a:r>
            <a:r>
              <a:rPr sz="1100" spc="70" dirty="0">
                <a:latin typeface="+mn-lt"/>
              </a:rPr>
              <a:t> </a:t>
            </a:r>
            <a:r>
              <a:rPr sz="1100" i="1" spc="80" dirty="0">
                <a:latin typeface="+mn-lt"/>
                <a:cs typeface="Times New Roman"/>
              </a:rPr>
              <a:t>α</a:t>
            </a:r>
            <a:r>
              <a:rPr sz="1100" spc="80" dirty="0">
                <a:latin typeface="+mn-lt"/>
              </a:rPr>
              <a:t>.</a:t>
            </a:r>
            <a:endParaRPr sz="1100" dirty="0">
              <a:latin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81" y="211465"/>
            <a:ext cx="21888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Baseball </a:t>
            </a:r>
            <a:r>
              <a:rPr spc="-25" dirty="0">
                <a:latin typeface="+mn-lt"/>
              </a:rPr>
              <a:t>example</a:t>
            </a:r>
            <a:r>
              <a:rPr spc="-12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6445EED-D705-4E0B-9C42-C838EB54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16052"/>
            <a:ext cx="3113733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011" y="211465"/>
            <a:ext cx="21888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cs typeface="Georgia"/>
              </a:rPr>
              <a:t>Baseball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example</a:t>
            </a:r>
            <a:r>
              <a:rPr sz="1400" spc="-12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Georgia"/>
              </a:rPr>
              <a:t>continued</a:t>
            </a:r>
            <a:endParaRPr sz="1400">
              <a:cs typeface="Georgia"/>
            </a:endParaRPr>
          </a:p>
        </p:txBody>
      </p:sp>
      <p:sp>
        <p:nvSpPr>
          <p:cNvPr id="212" name="object 2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8BA3B918-F599-46B4-B73A-5CBE1482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11349"/>
            <a:ext cx="3981450" cy="27379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049" y="211465"/>
            <a:ext cx="15297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Classification</a:t>
            </a:r>
            <a:r>
              <a:rPr spc="80" dirty="0">
                <a:latin typeface="+mn-lt"/>
              </a:rPr>
              <a:t> </a:t>
            </a:r>
            <a:r>
              <a:rPr spc="-35" dirty="0">
                <a:latin typeface="+mn-lt"/>
              </a:rPr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892175"/>
            <a:ext cx="3636010" cy="1446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Very </a:t>
            </a:r>
            <a:r>
              <a:rPr sz="1100" spc="45" dirty="0">
                <a:cs typeface="PMingLiU"/>
              </a:rPr>
              <a:t>similar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regression </a:t>
            </a:r>
            <a:r>
              <a:rPr sz="1100" spc="60" dirty="0">
                <a:cs typeface="PMingLiU"/>
              </a:rPr>
              <a:t>tree, except </a:t>
            </a:r>
            <a:r>
              <a:rPr sz="1100" spc="110" dirty="0">
                <a:cs typeface="PMingLiU"/>
              </a:rPr>
              <a:t>that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 </a:t>
            </a:r>
            <a:r>
              <a:rPr sz="1100" spc="65" dirty="0">
                <a:cs typeface="PMingLiU"/>
              </a:rPr>
              <a:t>predict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qualitative </a:t>
            </a:r>
            <a:r>
              <a:rPr sz="1100" spc="50" dirty="0">
                <a:cs typeface="PMingLiU"/>
              </a:rPr>
              <a:t>response </a:t>
            </a:r>
            <a:r>
              <a:rPr sz="1100" spc="80" dirty="0">
                <a:cs typeface="PMingLiU"/>
              </a:rPr>
              <a:t>rather </a:t>
            </a:r>
            <a:r>
              <a:rPr sz="1100" spc="100" dirty="0">
                <a:cs typeface="PMingLiU"/>
              </a:rPr>
              <a:t>than </a:t>
            </a:r>
            <a:r>
              <a:rPr sz="1100" spc="85" dirty="0">
                <a:cs typeface="PMingLiU"/>
              </a:rPr>
              <a:t>a </a:t>
            </a:r>
            <a:r>
              <a:rPr sz="1100" spc="70">
                <a:cs typeface="PMingLiU"/>
              </a:rPr>
              <a:t>quantitative </a:t>
            </a:r>
            <a:r>
              <a:rPr sz="1100" spc="45">
                <a:cs typeface="PMingLiU"/>
              </a:rPr>
              <a:t>one</a:t>
            </a:r>
            <a:r>
              <a:rPr sz="1100" spc="45" dirty="0">
                <a:cs typeface="PMingLiU"/>
              </a:rPr>
              <a:t>.</a:t>
            </a:r>
            <a:endParaRPr lang="en-US" sz="1100" spc="4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20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classification </a:t>
            </a:r>
            <a:r>
              <a:rPr sz="1100" spc="60" dirty="0">
                <a:cs typeface="PMingLiU"/>
              </a:rPr>
              <a:t>tree,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predict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each </a:t>
            </a:r>
            <a:r>
              <a:rPr sz="1100" spc="50" dirty="0">
                <a:cs typeface="PMingLiU"/>
              </a:rPr>
              <a:t>observation  </a:t>
            </a:r>
            <a:r>
              <a:rPr sz="1100" spc="45" dirty="0">
                <a:cs typeface="PMingLiU"/>
              </a:rPr>
              <a:t>belongs </a:t>
            </a:r>
            <a:r>
              <a:rPr sz="1100" spc="80" dirty="0">
                <a:cs typeface="PMingLiU"/>
              </a:rPr>
              <a:t>to the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most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commonly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occurring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class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training  </a:t>
            </a:r>
            <a:r>
              <a:rPr sz="1100" spc="50" dirty="0">
                <a:cs typeface="PMingLiU"/>
              </a:rPr>
              <a:t>observations 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region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which </a:t>
            </a:r>
            <a:r>
              <a:rPr sz="1100" spc="75" dirty="0">
                <a:cs typeface="PMingLiU"/>
              </a:rPr>
              <a:t>it</a:t>
            </a:r>
            <a:r>
              <a:rPr sz="1100" spc="1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belongs.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017" y="211465"/>
            <a:ext cx="224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25" dirty="0">
                <a:latin typeface="+mn-lt"/>
              </a:rPr>
              <a:t>classification</a:t>
            </a:r>
            <a:r>
              <a:rPr spc="95" dirty="0">
                <a:latin typeface="+mn-lt"/>
              </a:rPr>
              <a:t> </a:t>
            </a:r>
            <a:r>
              <a:rPr spc="-25" dirty="0">
                <a:latin typeface="+mn-lt"/>
              </a:rPr>
              <a:t>trees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36141"/>
            <a:ext cx="4022992" cy="12981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962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Just </a:t>
            </a:r>
            <a:r>
              <a:rPr sz="1100" spc="55" dirty="0">
                <a:cs typeface="PMingLiU"/>
              </a:rPr>
              <a:t>as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regression </a:t>
            </a:r>
            <a:r>
              <a:rPr sz="1100" spc="60" dirty="0">
                <a:cs typeface="PMingLiU"/>
              </a:rPr>
              <a:t>setting,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40" dirty="0">
                <a:cs typeface="PMingLiU"/>
              </a:rPr>
              <a:t>recursive </a:t>
            </a:r>
            <a:r>
              <a:rPr sz="1100" spc="65" dirty="0">
                <a:cs typeface="PMingLiU"/>
              </a:rPr>
              <a:t>binary  </a:t>
            </a:r>
            <a:r>
              <a:rPr sz="1100" spc="60" dirty="0">
                <a:cs typeface="PMingLiU"/>
              </a:rPr>
              <a:t>splitting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grow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classification</a:t>
            </a:r>
            <a:r>
              <a:rPr sz="1100" spc="114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tree.</a:t>
            </a:r>
            <a:endParaRPr sz="1100">
              <a:cs typeface="PMingLiU"/>
            </a:endParaRPr>
          </a:p>
          <a:p>
            <a:pPr marL="144780" marR="4006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classification </a:t>
            </a:r>
            <a:r>
              <a:rPr sz="1100" spc="60" dirty="0">
                <a:cs typeface="PMingLiU"/>
              </a:rPr>
              <a:t>setting, </a:t>
            </a:r>
            <a:r>
              <a:rPr sz="1100" spc="55" dirty="0">
                <a:cs typeface="PMingLiU"/>
              </a:rPr>
              <a:t>RSS </a:t>
            </a:r>
            <a:r>
              <a:rPr sz="1100" spc="75" dirty="0">
                <a:cs typeface="PMingLiU"/>
              </a:rPr>
              <a:t>cannot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as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criterion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making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binary</a:t>
            </a:r>
            <a:r>
              <a:rPr sz="1100" spc="1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splits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natural </a:t>
            </a:r>
            <a:r>
              <a:rPr sz="1100" spc="65" dirty="0">
                <a:cs typeface="PMingLiU"/>
              </a:rPr>
              <a:t>alternative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RSS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classification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error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rate</a:t>
            </a:r>
            <a:r>
              <a:rPr sz="1100" spc="30" dirty="0">
                <a:cs typeface="PMingLiU"/>
              </a:rPr>
              <a:t>.  </a:t>
            </a:r>
            <a:r>
              <a:rPr sz="1100" spc="65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simply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fraction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0" dirty="0">
                <a:cs typeface="PMingLiU"/>
              </a:rPr>
              <a:t>observations in 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region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not </a:t>
            </a:r>
            <a:r>
              <a:rPr sz="1100" spc="50" dirty="0">
                <a:cs typeface="PMingLiU"/>
              </a:rPr>
              <a:t>belong </a:t>
            </a:r>
            <a:r>
              <a:rPr sz="1100" spc="80" dirty="0">
                <a:cs typeface="PMingLiU"/>
              </a:rPr>
              <a:t>to the </a:t>
            </a:r>
            <a:r>
              <a:rPr sz="1100" spc="70" dirty="0">
                <a:cs typeface="PMingLiU"/>
              </a:rPr>
              <a:t>most </a:t>
            </a:r>
            <a:r>
              <a:rPr sz="1100" spc="60" dirty="0">
                <a:cs typeface="PMingLiU"/>
              </a:rPr>
              <a:t>common</a:t>
            </a:r>
            <a:r>
              <a:rPr sz="1100" spc="10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class: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243" y="20864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1107" y="2015653"/>
            <a:ext cx="1771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5" dirty="0">
                <a:latin typeface="Times New Roman"/>
                <a:cs typeface="Times New Roman"/>
              </a:rPr>
              <a:t>mk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6072" y="1955760"/>
            <a:ext cx="1193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7755" algn="l"/>
              </a:tabLst>
            </a:pPr>
            <a:r>
              <a:rPr sz="1100" i="1" spc="130" dirty="0">
                <a:latin typeface="Times New Roman"/>
                <a:cs typeface="Times New Roman"/>
              </a:rPr>
              <a:t>E</a:t>
            </a:r>
            <a:r>
              <a:rPr sz="1100" i="1" spc="9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i="1" spc="-40" dirty="0">
                <a:latin typeface="Meiryo"/>
                <a:cs typeface="Meiryo"/>
              </a:rPr>
              <a:t>−</a:t>
            </a:r>
            <a:r>
              <a:rPr sz="1100" i="1" spc="-135" dirty="0">
                <a:latin typeface="Meiryo"/>
                <a:cs typeface="Meiryo"/>
              </a:rPr>
              <a:t> </a:t>
            </a:r>
            <a:r>
              <a:rPr sz="1100" spc="80" dirty="0">
                <a:latin typeface="PMingLiU"/>
                <a:cs typeface="PMingLiU"/>
              </a:rPr>
              <a:t>max</a:t>
            </a:r>
            <a:r>
              <a:rPr sz="1100" spc="75" dirty="0">
                <a:latin typeface="PMingLiU"/>
                <a:cs typeface="PMingLiU"/>
              </a:rPr>
              <a:t>(</a:t>
            </a:r>
            <a:r>
              <a:rPr sz="1100" i="1" spc="-465" dirty="0">
                <a:latin typeface="Times New Roman"/>
                <a:cs typeface="Times New Roman"/>
              </a:rPr>
              <a:t>p</a:t>
            </a:r>
            <a:r>
              <a:rPr sz="1100" spc="140" dirty="0">
                <a:latin typeface="PMingLiU"/>
                <a:cs typeface="PMingLiU"/>
              </a:rPr>
              <a:t>ˆ</a:t>
            </a:r>
            <a:r>
              <a:rPr sz="1100" dirty="0">
                <a:latin typeface="PMingLiU"/>
                <a:cs typeface="PMingLiU"/>
              </a:rPr>
              <a:t>	</a:t>
            </a:r>
            <a:r>
              <a:rPr sz="1100" spc="75" dirty="0">
                <a:latin typeface="PMingLiU"/>
                <a:cs typeface="PMingLiU"/>
              </a:rPr>
              <a:t>)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58" y="2311030"/>
            <a:ext cx="4061459" cy="9109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55880">
              <a:lnSpc>
                <a:spcPct val="102699"/>
              </a:lnSpc>
              <a:spcBef>
                <a:spcPts val="55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i="1" spc="-40" dirty="0">
                <a:cs typeface="Times New Roman"/>
              </a:rPr>
              <a:t>p</a:t>
            </a:r>
            <a:r>
              <a:rPr sz="1100" spc="-40" dirty="0">
                <a:cs typeface="PMingLiU"/>
              </a:rPr>
              <a:t>ˆ</a:t>
            </a:r>
            <a:r>
              <a:rPr sz="1200" i="1" spc="-60" baseline="-13888" dirty="0">
                <a:cs typeface="Times New Roman"/>
              </a:rPr>
              <a:t>mk </a:t>
            </a:r>
            <a:r>
              <a:rPr sz="1100" spc="55" dirty="0">
                <a:cs typeface="PMingLiU"/>
              </a:rPr>
              <a:t>represents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proportion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training </a:t>
            </a:r>
            <a:r>
              <a:rPr sz="1100" spc="50" dirty="0">
                <a:cs typeface="PMingLiU"/>
              </a:rPr>
              <a:t>observations  in </a:t>
            </a:r>
            <a:r>
              <a:rPr sz="1100" spc="80" dirty="0">
                <a:cs typeface="PMingLiU"/>
              </a:rPr>
              <a:t>the </a:t>
            </a:r>
            <a:r>
              <a:rPr sz="1100" i="1" spc="125" dirty="0">
                <a:cs typeface="Times New Roman"/>
              </a:rPr>
              <a:t>m</a:t>
            </a:r>
            <a:r>
              <a:rPr sz="1100" spc="125" dirty="0">
                <a:cs typeface="PMingLiU"/>
              </a:rPr>
              <a:t>th </a:t>
            </a:r>
            <a:r>
              <a:rPr sz="1100" spc="40" dirty="0">
                <a:cs typeface="PMingLiU"/>
              </a:rPr>
              <a:t>region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i="1" spc="110" dirty="0">
                <a:cs typeface="Times New Roman"/>
              </a:rPr>
              <a:t>k</a:t>
            </a:r>
            <a:r>
              <a:rPr sz="1100" spc="110" dirty="0">
                <a:cs typeface="PMingLiU"/>
              </a:rPr>
              <a:t>th</a:t>
            </a:r>
            <a:r>
              <a:rPr sz="1100" spc="8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class.</a:t>
            </a:r>
            <a:endParaRPr sz="1100">
              <a:cs typeface="PMingLiU"/>
            </a:endParaRPr>
          </a:p>
          <a:p>
            <a:pPr marL="170180" marR="157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30" dirty="0">
                <a:cs typeface="PMingLiU"/>
              </a:rPr>
              <a:t>However </a:t>
            </a:r>
            <a:r>
              <a:rPr sz="1100" spc="35" dirty="0">
                <a:cs typeface="PMingLiU"/>
              </a:rPr>
              <a:t>classification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30" dirty="0">
                <a:cs typeface="PMingLiU"/>
              </a:rPr>
              <a:t>sufficiently </a:t>
            </a:r>
            <a:r>
              <a:rPr sz="1100" spc="40" dirty="0">
                <a:cs typeface="PMingLiU"/>
              </a:rPr>
              <a:t>sensitive </a:t>
            </a:r>
            <a:r>
              <a:rPr sz="1100" spc="30" dirty="0">
                <a:cs typeface="PMingLiU"/>
              </a:rPr>
              <a:t>for  </a:t>
            </a:r>
            <a:r>
              <a:rPr sz="1100" spc="45" dirty="0">
                <a:cs typeface="PMingLiU"/>
              </a:rPr>
              <a:t>tree-growing,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practice </a:t>
            </a:r>
            <a:r>
              <a:rPr sz="1100" spc="45" dirty="0">
                <a:cs typeface="PMingLiU"/>
              </a:rPr>
              <a:t>two </a:t>
            </a:r>
            <a:r>
              <a:rPr sz="1100" spc="70" dirty="0">
                <a:cs typeface="PMingLiU"/>
              </a:rPr>
              <a:t>other </a:t>
            </a:r>
            <a:r>
              <a:rPr sz="1100" spc="55" dirty="0">
                <a:cs typeface="PMingLiU"/>
              </a:rPr>
              <a:t>measures </a:t>
            </a:r>
            <a:r>
              <a:rPr sz="1100" spc="60" dirty="0">
                <a:cs typeface="PMingLiU"/>
              </a:rPr>
              <a:t>are  </a:t>
            </a:r>
            <a:r>
              <a:rPr sz="1100" spc="50" dirty="0">
                <a:cs typeface="PMingLiU"/>
              </a:rPr>
              <a:t>preferable.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886" y="211465"/>
            <a:ext cx="15989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Tree-based</a:t>
            </a:r>
            <a:r>
              <a:rPr spc="55" dirty="0">
                <a:latin typeface="+mn-lt"/>
              </a:rPr>
              <a:t> </a:t>
            </a:r>
            <a:r>
              <a:rPr spc="-20" dirty="0">
                <a:latin typeface="+mn-lt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0050" y="587375"/>
            <a:ext cx="3897096" cy="2235278"/>
          </a:xfrm>
          <a:prstGeom prst="rect">
            <a:avLst/>
          </a:prstGeom>
        </p:spPr>
        <p:txBody>
          <a:bodyPr vert="horz" wrap="square" lIns="0" tIns="366318" rIns="0" bIns="0" rtlCol="0">
            <a:spAutoFit/>
          </a:bodyPr>
          <a:lstStyle/>
          <a:p>
            <a:pPr marL="280035" marR="28003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50" dirty="0">
                <a:latin typeface="+mn-lt"/>
              </a:rPr>
              <a:t>Here </a:t>
            </a: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tree-based </a:t>
            </a:r>
            <a:r>
              <a:rPr sz="1100" spc="75" dirty="0">
                <a:latin typeface="+mn-lt"/>
              </a:rPr>
              <a:t>methods </a:t>
            </a:r>
            <a:r>
              <a:rPr lang="en-US" sz="1100" spc="40" dirty="0">
                <a:latin typeface="+mn-lt"/>
              </a:rPr>
              <a:t>are described </a:t>
            </a:r>
            <a:r>
              <a:rPr sz="1100" spc="30" dirty="0">
                <a:latin typeface="+mn-lt"/>
              </a:rPr>
              <a:t>for </a:t>
            </a:r>
            <a:r>
              <a:rPr sz="1100" spc="40" dirty="0">
                <a:latin typeface="+mn-lt"/>
              </a:rPr>
              <a:t>regression </a:t>
            </a:r>
            <a:r>
              <a:rPr sz="1100" spc="85" dirty="0">
                <a:latin typeface="+mn-lt"/>
              </a:rPr>
              <a:t>and </a:t>
            </a:r>
            <a:r>
              <a:rPr sz="1100" spc="35" dirty="0">
                <a:latin typeface="+mn-lt"/>
              </a:rPr>
              <a:t>classification.</a:t>
            </a:r>
            <a:endParaRPr lang="en-US" sz="1100" spc="35" dirty="0">
              <a:latin typeface="+mn-lt"/>
            </a:endParaRPr>
          </a:p>
          <a:p>
            <a:pPr marL="280035" marR="28003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0035" marR="53975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60" dirty="0">
                <a:latin typeface="+mn-lt"/>
              </a:rPr>
              <a:t>These </a:t>
            </a:r>
            <a:r>
              <a:rPr sz="1100" spc="25" dirty="0">
                <a:latin typeface="+mn-lt"/>
              </a:rPr>
              <a:t>involve </a:t>
            </a:r>
            <a:r>
              <a:rPr sz="1100" i="1" spc="5" dirty="0">
                <a:solidFill>
                  <a:srgbClr val="009900"/>
                </a:solidFill>
                <a:latin typeface="+mn-lt"/>
                <a:cs typeface="Palatino Linotype"/>
              </a:rPr>
              <a:t>stratifying </a:t>
            </a:r>
            <a:r>
              <a:rPr sz="1100" spc="55" dirty="0">
                <a:latin typeface="+mn-lt"/>
              </a:rPr>
              <a:t>or </a:t>
            </a:r>
            <a:r>
              <a:rPr sz="1100" i="1" spc="5" dirty="0">
                <a:solidFill>
                  <a:srgbClr val="009900"/>
                </a:solidFill>
                <a:latin typeface="+mn-lt"/>
                <a:cs typeface="Palatino Linotype"/>
              </a:rPr>
              <a:t>segmenting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predictor </a:t>
            </a:r>
            <a:r>
              <a:rPr sz="1100" spc="50" dirty="0">
                <a:latin typeface="+mn-lt"/>
              </a:rPr>
              <a:t>space  </a:t>
            </a:r>
            <a:r>
              <a:rPr sz="1100" spc="55" dirty="0">
                <a:latin typeface="+mn-lt"/>
              </a:rPr>
              <a:t>into </a:t>
            </a:r>
            <a:r>
              <a:rPr sz="1100" spc="85" dirty="0">
                <a:latin typeface="+mn-lt"/>
              </a:rPr>
              <a:t>a </a:t>
            </a:r>
            <a:r>
              <a:rPr sz="1100" spc="70" dirty="0">
                <a:latin typeface="+mn-lt"/>
              </a:rPr>
              <a:t>number </a:t>
            </a:r>
            <a:r>
              <a:rPr sz="1100" spc="5" dirty="0">
                <a:latin typeface="+mn-lt"/>
              </a:rPr>
              <a:t>of </a:t>
            </a:r>
            <a:r>
              <a:rPr sz="1100" spc="45" dirty="0">
                <a:latin typeface="+mn-lt"/>
              </a:rPr>
              <a:t>simple</a:t>
            </a:r>
            <a:r>
              <a:rPr sz="1100" spc="155" dirty="0">
                <a:latin typeface="+mn-lt"/>
              </a:rPr>
              <a:t> </a:t>
            </a:r>
            <a:r>
              <a:rPr sz="1100" spc="40" dirty="0">
                <a:latin typeface="+mn-lt"/>
              </a:rPr>
              <a:t>regions.</a:t>
            </a:r>
            <a:endParaRPr lang="en-US" sz="1100" spc="40" dirty="0">
              <a:latin typeface="+mn-lt"/>
            </a:endParaRPr>
          </a:p>
          <a:p>
            <a:pPr marL="280035" marR="53975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0035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35" dirty="0">
                <a:latin typeface="+mn-lt"/>
              </a:rPr>
              <a:t>Since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set </a:t>
            </a:r>
            <a:r>
              <a:rPr sz="1100" spc="5" dirty="0">
                <a:latin typeface="+mn-lt"/>
              </a:rPr>
              <a:t>of </a:t>
            </a:r>
            <a:r>
              <a:rPr sz="1100" spc="60" dirty="0">
                <a:latin typeface="+mn-lt"/>
              </a:rPr>
              <a:t>splitting </a:t>
            </a:r>
            <a:r>
              <a:rPr sz="1100" spc="45" dirty="0">
                <a:latin typeface="+mn-lt"/>
              </a:rPr>
              <a:t>rules </a:t>
            </a:r>
            <a:r>
              <a:rPr sz="1100" spc="55" dirty="0">
                <a:latin typeface="+mn-lt"/>
              </a:rPr>
              <a:t>used </a:t>
            </a:r>
            <a:r>
              <a:rPr sz="1100" spc="80" dirty="0">
                <a:latin typeface="+mn-lt"/>
              </a:rPr>
              <a:t>to </a:t>
            </a:r>
            <a:r>
              <a:rPr sz="1100" spc="55" dirty="0">
                <a:latin typeface="+mn-lt"/>
              </a:rPr>
              <a:t>segment </a:t>
            </a:r>
            <a:r>
              <a:rPr sz="1100" spc="80" dirty="0">
                <a:latin typeface="+mn-lt"/>
              </a:rPr>
              <a:t>the  </a:t>
            </a:r>
            <a:r>
              <a:rPr sz="1100" spc="60" dirty="0">
                <a:latin typeface="+mn-lt"/>
              </a:rPr>
              <a:t>predictor </a:t>
            </a:r>
            <a:r>
              <a:rPr sz="1100" spc="50" dirty="0">
                <a:latin typeface="+mn-lt"/>
              </a:rPr>
              <a:t>space </a:t>
            </a:r>
            <a:r>
              <a:rPr sz="1100" spc="65" dirty="0">
                <a:latin typeface="+mn-lt"/>
              </a:rPr>
              <a:t>can </a:t>
            </a:r>
            <a:r>
              <a:rPr sz="1100" spc="70" dirty="0">
                <a:latin typeface="+mn-lt"/>
              </a:rPr>
              <a:t>be </a:t>
            </a:r>
            <a:r>
              <a:rPr sz="1100" spc="60" dirty="0">
                <a:latin typeface="+mn-lt"/>
              </a:rPr>
              <a:t>summarized </a:t>
            </a:r>
            <a:r>
              <a:rPr sz="1100" spc="50" dirty="0">
                <a:latin typeface="+mn-lt"/>
              </a:rPr>
              <a:t>in </a:t>
            </a:r>
            <a:r>
              <a:rPr sz="1100" spc="85" dirty="0">
                <a:latin typeface="+mn-lt"/>
              </a:rPr>
              <a:t>a </a:t>
            </a:r>
            <a:r>
              <a:rPr sz="1100" spc="60" dirty="0">
                <a:latin typeface="+mn-lt"/>
              </a:rPr>
              <a:t>tree, these </a:t>
            </a:r>
            <a:r>
              <a:rPr sz="1100" spc="65" dirty="0">
                <a:latin typeface="+mn-lt"/>
              </a:rPr>
              <a:t>types </a:t>
            </a:r>
            <a:r>
              <a:rPr sz="1100" spc="5" dirty="0">
                <a:latin typeface="+mn-lt"/>
              </a:rPr>
              <a:t>of  </a:t>
            </a:r>
            <a:r>
              <a:rPr sz="1100" spc="55" dirty="0">
                <a:latin typeface="+mn-lt"/>
              </a:rPr>
              <a:t>approaches </a:t>
            </a:r>
            <a:r>
              <a:rPr sz="1100" spc="60" dirty="0">
                <a:latin typeface="+mn-lt"/>
              </a:rPr>
              <a:t>are </a:t>
            </a:r>
            <a:r>
              <a:rPr sz="1100" spc="55" dirty="0">
                <a:latin typeface="+mn-lt"/>
              </a:rPr>
              <a:t>known as </a:t>
            </a: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decision-tree</a:t>
            </a:r>
            <a:r>
              <a:rPr sz="1100" i="1" spc="170" dirty="0">
                <a:solidFill>
                  <a:srgbClr val="009900"/>
                </a:solidFill>
                <a:latin typeface="+mn-lt"/>
                <a:cs typeface="Palatino Linotype"/>
              </a:rPr>
              <a:t> </a:t>
            </a:r>
            <a:r>
              <a:rPr sz="1100" spc="70" dirty="0">
                <a:latin typeface="+mn-lt"/>
              </a:rPr>
              <a:t>methods.</a:t>
            </a:r>
            <a:endParaRPr sz="1100" dirty="0">
              <a:latin typeface="+mn-lt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613" y="211465"/>
            <a:ext cx="19570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Gini </a:t>
            </a:r>
            <a:r>
              <a:rPr spc="-25" dirty="0">
                <a:latin typeface="+mn-lt"/>
              </a:rPr>
              <a:t>index </a:t>
            </a:r>
            <a:r>
              <a:rPr spc="-30" dirty="0">
                <a:latin typeface="+mn-lt"/>
              </a:rPr>
              <a:t>and</a:t>
            </a:r>
            <a:r>
              <a:rPr spc="85" dirty="0">
                <a:latin typeface="+mn-lt"/>
              </a:rPr>
              <a:t> </a:t>
            </a:r>
            <a:r>
              <a:rPr spc="-20" dirty="0">
                <a:latin typeface="+mn-lt"/>
              </a:rPr>
              <a:t>Deviance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05387"/>
            <a:ext cx="1891030" cy="25968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Gini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index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defined</a:t>
            </a:r>
            <a:r>
              <a:rPr sz="1100" spc="2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2795" y="7107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6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90" y="1177854"/>
            <a:ext cx="4042727" cy="724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57480" marR="77470" algn="just">
              <a:lnSpc>
                <a:spcPct val="102600"/>
              </a:lnSpc>
              <a:spcBef>
                <a:spcPts val="170"/>
              </a:spcBef>
            </a:pP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measure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total </a:t>
            </a:r>
            <a:r>
              <a:rPr sz="1100" spc="50" dirty="0">
                <a:cs typeface="PMingLiU"/>
              </a:rPr>
              <a:t>variance </a:t>
            </a:r>
            <a:r>
              <a:rPr sz="1100" spc="45" dirty="0">
                <a:cs typeface="PMingLiU"/>
              </a:rPr>
              <a:t>across </a:t>
            </a:r>
            <a:r>
              <a:rPr sz="1100" spc="80" dirty="0">
                <a:cs typeface="PMingLiU"/>
              </a:rPr>
              <a:t>the </a:t>
            </a:r>
            <a:r>
              <a:rPr sz="1100" i="1" spc="190" dirty="0">
                <a:cs typeface="Times New Roman"/>
              </a:rPr>
              <a:t>K </a:t>
            </a:r>
            <a:r>
              <a:rPr sz="1100" spc="35" dirty="0">
                <a:cs typeface="PMingLiU"/>
              </a:rPr>
              <a:t>classes. </a:t>
            </a: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Gini  index </a:t>
            </a:r>
            <a:r>
              <a:rPr sz="1100" spc="60" dirty="0">
                <a:cs typeface="PMingLiU"/>
              </a:rPr>
              <a:t>takes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small </a:t>
            </a:r>
            <a:r>
              <a:rPr sz="1100" spc="40" dirty="0">
                <a:cs typeface="PMingLiU"/>
              </a:rPr>
              <a:t>value </a:t>
            </a:r>
            <a:r>
              <a:rPr sz="1100" dirty="0">
                <a:cs typeface="PMingLiU"/>
              </a:rPr>
              <a:t>if </a:t>
            </a:r>
            <a:r>
              <a:rPr sz="1100" spc="35" dirty="0">
                <a:cs typeface="PMingLiU"/>
              </a:rPr>
              <a:t>all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-145" dirty="0">
                <a:cs typeface="Times New Roman"/>
              </a:rPr>
              <a:t>p</a:t>
            </a:r>
            <a:r>
              <a:rPr sz="1100" spc="-145" dirty="0">
                <a:cs typeface="PMingLiU"/>
              </a:rPr>
              <a:t>ˆ</a:t>
            </a:r>
            <a:r>
              <a:rPr sz="1200" i="1" spc="-217" baseline="-13888" dirty="0">
                <a:cs typeface="Times New Roman"/>
              </a:rPr>
              <a:t>mk</a:t>
            </a:r>
            <a:r>
              <a:rPr sz="1100" spc="-145" dirty="0">
                <a:cs typeface="PMingLiU"/>
              </a:rPr>
              <a:t>’s </a:t>
            </a:r>
            <a:r>
              <a:rPr sz="1100" spc="60" dirty="0">
                <a:cs typeface="PMingLiU"/>
              </a:rPr>
              <a:t>are </a:t>
            </a:r>
            <a:r>
              <a:rPr sz="1100" spc="20" dirty="0">
                <a:cs typeface="PMingLiU"/>
              </a:rPr>
              <a:t>close </a:t>
            </a:r>
            <a:r>
              <a:rPr sz="1100" spc="80" dirty="0">
                <a:cs typeface="PMingLiU"/>
              </a:rPr>
              <a:t>to  </a:t>
            </a:r>
            <a:r>
              <a:rPr sz="1100" spc="40" dirty="0">
                <a:cs typeface="PMingLiU"/>
              </a:rPr>
              <a:t>zero </a:t>
            </a:r>
            <a:r>
              <a:rPr sz="1100" spc="55" dirty="0">
                <a:cs typeface="PMingLiU"/>
              </a:rPr>
              <a:t>or</a:t>
            </a:r>
            <a:r>
              <a:rPr sz="1100" spc="10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one.</a:t>
            </a:r>
            <a:endParaRPr sz="1100" dirty="0">
              <a:cs typeface="PMingLiU"/>
            </a:endParaRPr>
          </a:p>
          <a:p>
            <a:pPr marL="1574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reason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Gini index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referred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measure</a:t>
            </a:r>
            <a:r>
              <a:rPr sz="1100" spc="150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 dirty="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858" y="1886266"/>
            <a:ext cx="3946792" cy="5250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cs typeface="PMingLiU"/>
              </a:rPr>
              <a:t>node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purity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small </a:t>
            </a:r>
            <a:r>
              <a:rPr sz="1100" spc="40" dirty="0">
                <a:cs typeface="PMingLiU"/>
              </a:rPr>
              <a:t>value </a:t>
            </a:r>
            <a:r>
              <a:rPr sz="1100" spc="55" dirty="0">
                <a:cs typeface="PMingLiU"/>
              </a:rPr>
              <a:t>indicates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node </a:t>
            </a:r>
            <a:r>
              <a:rPr sz="1100" spc="55" dirty="0">
                <a:cs typeface="PMingLiU"/>
              </a:rPr>
              <a:t>contains  </a:t>
            </a:r>
            <a:r>
              <a:rPr sz="1100" spc="65" dirty="0">
                <a:cs typeface="PMingLiU"/>
              </a:rPr>
              <a:t>predominantly </a:t>
            </a:r>
            <a:r>
              <a:rPr sz="1100" spc="50" dirty="0">
                <a:cs typeface="PMingLiU"/>
              </a:rPr>
              <a:t>observations from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</a:t>
            </a:r>
            <a:r>
              <a:rPr sz="1100" spc="12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class.</a:t>
            </a: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alternative </a:t>
            </a:r>
            <a:r>
              <a:rPr sz="1100" spc="80" dirty="0">
                <a:cs typeface="PMingLiU"/>
              </a:rPr>
              <a:t>to the </a:t>
            </a:r>
            <a:r>
              <a:rPr sz="1100" spc="55" dirty="0">
                <a:cs typeface="PMingLiU"/>
              </a:rPr>
              <a:t>Gini index </a:t>
            </a:r>
            <a:r>
              <a:rPr sz="1100" spc="20" dirty="0">
                <a:cs typeface="PMingLiU"/>
              </a:rPr>
              <a:t>is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cross-entropy</a:t>
            </a:r>
            <a:r>
              <a:rPr sz="1100" spc="20" dirty="0">
                <a:cs typeface="PMingLiU"/>
              </a:rPr>
              <a:t>, </a:t>
            </a:r>
            <a:r>
              <a:rPr sz="1100" spc="35" dirty="0">
                <a:cs typeface="PMingLiU"/>
              </a:rPr>
              <a:t>given</a:t>
            </a:r>
            <a:r>
              <a:rPr sz="1100" spc="20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858" y="2873375"/>
            <a:ext cx="4022992" cy="3709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17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80" dirty="0">
                <a:cs typeface="PMingLiU"/>
              </a:rPr>
              <a:t>turns out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Gini index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cross-entropy </a:t>
            </a:r>
            <a:r>
              <a:rPr sz="1100" spc="60" dirty="0">
                <a:cs typeface="PMingLiU"/>
              </a:rPr>
              <a:t>are  </a:t>
            </a:r>
            <a:r>
              <a:rPr sz="1100" spc="45" dirty="0">
                <a:cs typeface="PMingLiU"/>
              </a:rPr>
              <a:t>very similar</a:t>
            </a:r>
            <a:r>
              <a:rPr sz="1100" spc="10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numerically.</a:t>
            </a:r>
            <a:endParaRPr sz="1100" dirty="0">
              <a:cs typeface="PMingLiU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787A89-22AD-4A13-A1F0-40EBAAEF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704919"/>
            <a:ext cx="1371912" cy="451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9D25F3-3D19-4A0D-8B51-F31265BA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425049"/>
            <a:ext cx="1308187" cy="4524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853" y="211465"/>
            <a:ext cx="176379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-15" dirty="0">
                <a:latin typeface="+mn-lt"/>
              </a:rPr>
              <a:t>heart</a:t>
            </a:r>
            <a:r>
              <a:rPr spc="75" dirty="0">
                <a:latin typeface="+mn-lt"/>
              </a:rPr>
              <a:t> </a:t>
            </a:r>
            <a:r>
              <a:rPr spc="5" dirty="0">
                <a:latin typeface="+mn-lt"/>
              </a:rPr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43" y="663575"/>
            <a:ext cx="4323614" cy="2298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977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contain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binary </a:t>
            </a:r>
            <a:r>
              <a:rPr sz="1100" spc="60" dirty="0">
                <a:cs typeface="PMingLiU"/>
              </a:rPr>
              <a:t>outcome </a:t>
            </a:r>
            <a:r>
              <a:rPr sz="1000" spc="-155">
                <a:solidFill>
                  <a:srgbClr val="BF7F3F"/>
                </a:solidFill>
                <a:cs typeface="PMingLiU"/>
              </a:rPr>
              <a:t>HD </a:t>
            </a:r>
            <a:r>
              <a:rPr lang="en-US" sz="1000" spc="-155">
                <a:solidFill>
                  <a:srgbClr val="BF7F3F"/>
                </a:solidFill>
                <a:cs typeface="PMingLiU"/>
              </a:rPr>
              <a:t>    </a:t>
            </a:r>
            <a:r>
              <a:rPr sz="1100" spc="30">
                <a:cs typeface="PMingLiU"/>
              </a:rPr>
              <a:t>for </a:t>
            </a:r>
            <a:r>
              <a:rPr sz="1100" spc="25" dirty="0">
                <a:cs typeface="PMingLiU"/>
              </a:rPr>
              <a:t>303 </a:t>
            </a:r>
            <a:r>
              <a:rPr sz="1100" spc="70">
                <a:cs typeface="PMingLiU"/>
              </a:rPr>
              <a:t>patients </a:t>
            </a:r>
            <a:r>
              <a:rPr sz="1100" spc="50">
                <a:cs typeface="PMingLiU"/>
              </a:rPr>
              <a:t>who </a:t>
            </a:r>
            <a:r>
              <a:rPr sz="1100" spc="60" dirty="0">
                <a:cs typeface="PMingLiU"/>
              </a:rPr>
              <a:t>presented </a:t>
            </a:r>
            <a:r>
              <a:rPr sz="1100" spc="70" dirty="0">
                <a:cs typeface="PMingLiU"/>
              </a:rPr>
              <a:t>with </a:t>
            </a:r>
            <a:r>
              <a:rPr sz="1100" spc="50" dirty="0">
                <a:cs typeface="PMingLiU"/>
              </a:rPr>
              <a:t>chest</a:t>
            </a:r>
            <a:r>
              <a:rPr sz="1100" spc="114" dirty="0">
                <a:cs typeface="PMingLiU"/>
              </a:rPr>
              <a:t> </a:t>
            </a:r>
            <a:r>
              <a:rPr sz="1100" spc="60">
                <a:cs typeface="PMingLiU"/>
              </a:rPr>
              <a:t>pain.</a:t>
            </a:r>
            <a:endParaRPr lang="en-US" sz="1100" spc="60">
              <a:cs typeface="PMingLiU"/>
            </a:endParaRPr>
          </a:p>
          <a:p>
            <a:pPr marL="144780" marR="977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654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An </a:t>
            </a:r>
            <a:r>
              <a:rPr sz="1100" spc="60" dirty="0">
                <a:cs typeface="PMingLiU"/>
              </a:rPr>
              <a:t>outcome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000" spc="35" dirty="0">
                <a:solidFill>
                  <a:srgbClr val="BF7F3F"/>
                </a:solidFill>
                <a:cs typeface="PMingLiU"/>
              </a:rPr>
              <a:t>Yes </a:t>
            </a:r>
            <a:r>
              <a:rPr sz="1100" spc="55" dirty="0">
                <a:cs typeface="PMingLiU"/>
              </a:rPr>
              <a:t>indicates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presence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heart  </a:t>
            </a:r>
            <a:r>
              <a:rPr sz="1100" spc="40" dirty="0">
                <a:cs typeface="PMingLiU"/>
              </a:rPr>
              <a:t>disease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angiographic </a:t>
            </a:r>
            <a:r>
              <a:rPr sz="1100" spc="70" dirty="0">
                <a:cs typeface="PMingLiU"/>
              </a:rPr>
              <a:t>test, </a:t>
            </a:r>
            <a:r>
              <a:rPr sz="1100" spc="35" dirty="0">
                <a:cs typeface="PMingLiU"/>
              </a:rPr>
              <a:t>while </a:t>
            </a:r>
            <a:r>
              <a:rPr sz="1000" spc="-55" dirty="0">
                <a:solidFill>
                  <a:srgbClr val="BF7F3F"/>
                </a:solidFill>
                <a:cs typeface="PMingLiU"/>
              </a:rPr>
              <a:t>No </a:t>
            </a:r>
            <a:r>
              <a:rPr lang="en-US" sz="1000" spc="-5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65" dirty="0">
                <a:cs typeface="PMingLiU"/>
              </a:rPr>
              <a:t>means </a:t>
            </a:r>
            <a:r>
              <a:rPr sz="1100" spc="55" dirty="0">
                <a:cs typeface="PMingLiU"/>
              </a:rPr>
              <a:t>no  </a:t>
            </a:r>
            <a:r>
              <a:rPr sz="1100" spc="80" dirty="0">
                <a:cs typeface="PMingLiU"/>
              </a:rPr>
              <a:t>heart</a:t>
            </a:r>
            <a:r>
              <a:rPr sz="1100" spc="70" dirty="0">
                <a:cs typeface="PMingLiU"/>
              </a:rPr>
              <a:t> </a:t>
            </a:r>
            <a:r>
              <a:rPr sz="1100" spc="40">
                <a:cs typeface="PMingLiU"/>
              </a:rPr>
              <a:t>disease.</a:t>
            </a:r>
            <a:endParaRPr lang="en-US" sz="1100" spc="40">
              <a:cs typeface="PMingLiU"/>
            </a:endParaRPr>
          </a:p>
          <a:p>
            <a:pPr marL="144780" marR="654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3924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5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spc="25" dirty="0">
                <a:cs typeface="PMingLiU"/>
              </a:rPr>
              <a:t>13 </a:t>
            </a:r>
            <a:r>
              <a:rPr sz="1100" spc="60" dirty="0">
                <a:cs typeface="PMingLiU"/>
              </a:rPr>
              <a:t>predictors </a:t>
            </a:r>
            <a:r>
              <a:rPr sz="1100" spc="50" dirty="0">
                <a:cs typeface="PMingLiU"/>
              </a:rPr>
              <a:t>including </a:t>
            </a:r>
            <a:r>
              <a:rPr sz="1000" spc="10" dirty="0">
                <a:solidFill>
                  <a:srgbClr val="BF7F3F"/>
                </a:solidFill>
                <a:cs typeface="PMingLiU"/>
              </a:rPr>
              <a:t>Age</a:t>
            </a:r>
            <a:r>
              <a:rPr sz="1100" spc="10" dirty="0">
                <a:cs typeface="PMingLiU"/>
              </a:rPr>
              <a:t>, </a:t>
            </a:r>
            <a:r>
              <a:rPr sz="1000" spc="50" dirty="0">
                <a:solidFill>
                  <a:srgbClr val="BF7F3F"/>
                </a:solidFill>
                <a:cs typeface="PMingLiU"/>
              </a:rPr>
              <a:t>Sex</a:t>
            </a:r>
            <a:r>
              <a:rPr sz="1100" spc="50" dirty="0">
                <a:cs typeface="PMingLiU"/>
              </a:rPr>
              <a:t>, </a:t>
            </a:r>
            <a:r>
              <a:rPr sz="1000" spc="65" dirty="0">
                <a:solidFill>
                  <a:srgbClr val="BF7F3F"/>
                </a:solidFill>
                <a:cs typeface="PMingLiU"/>
              </a:rPr>
              <a:t>Chol </a:t>
            </a:r>
            <a:r>
              <a:rPr sz="1100" spc="80" dirty="0">
                <a:cs typeface="PMingLiU"/>
              </a:rPr>
              <a:t>(a  </a:t>
            </a:r>
            <a:r>
              <a:rPr sz="1100" spc="40" dirty="0">
                <a:cs typeface="PMingLiU"/>
              </a:rPr>
              <a:t>cholesterol </a:t>
            </a:r>
            <a:r>
              <a:rPr sz="1100" spc="65" dirty="0">
                <a:cs typeface="PMingLiU"/>
              </a:rPr>
              <a:t>measurement),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other </a:t>
            </a:r>
            <a:r>
              <a:rPr sz="1100" spc="80" dirty="0">
                <a:cs typeface="PMingLiU"/>
              </a:rPr>
              <a:t>heart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lung  function</a:t>
            </a:r>
            <a:r>
              <a:rPr sz="1100" spc="70" dirty="0">
                <a:cs typeface="PMingLiU"/>
              </a:rPr>
              <a:t> </a:t>
            </a:r>
            <a:r>
              <a:rPr sz="1100" spc="60">
                <a:cs typeface="PMingLiU"/>
              </a:rPr>
              <a:t>measurements.</a:t>
            </a:r>
            <a:endParaRPr lang="en-US" sz="1100" spc="60">
              <a:cs typeface="PMingLiU"/>
            </a:endParaRPr>
          </a:p>
          <a:p>
            <a:pPr marL="144780" marR="3924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Cross-validation </a:t>
            </a:r>
            <a:r>
              <a:rPr sz="1100" spc="35" dirty="0">
                <a:cs typeface="PMingLiU"/>
              </a:rPr>
              <a:t>yields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tree </a:t>
            </a:r>
            <a:r>
              <a:rPr sz="1100" spc="70" dirty="0">
                <a:cs typeface="PMingLiU"/>
              </a:rPr>
              <a:t>with </a:t>
            </a:r>
            <a:r>
              <a:rPr sz="1100" spc="30" dirty="0">
                <a:cs typeface="PMingLiU"/>
              </a:rPr>
              <a:t>six </a:t>
            </a:r>
            <a:r>
              <a:rPr sz="1100" spc="65" dirty="0">
                <a:cs typeface="PMingLiU"/>
              </a:rPr>
              <a:t>terminal </a:t>
            </a:r>
            <a:r>
              <a:rPr sz="1100" spc="55" dirty="0">
                <a:cs typeface="PMingLiU"/>
              </a:rPr>
              <a:t>nodes. </a:t>
            </a:r>
            <a:r>
              <a:rPr lang="en-US" sz="1100" spc="25" dirty="0">
                <a:cs typeface="PMingLiU"/>
              </a:rPr>
              <a:t>(</a:t>
            </a:r>
            <a:r>
              <a:rPr sz="1100" spc="75" dirty="0">
                <a:cs typeface="PMingLiU"/>
              </a:rPr>
              <a:t>next</a:t>
            </a:r>
            <a:r>
              <a:rPr sz="1100" spc="70" dirty="0">
                <a:cs typeface="PMingLiU"/>
              </a:rPr>
              <a:t> </a:t>
            </a:r>
            <a:r>
              <a:rPr lang="en-US" sz="1100" spc="30" dirty="0">
                <a:cs typeface="PMingLiU"/>
              </a:rPr>
              <a:t>slide)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3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354" name="Picture 353">
            <a:extLst>
              <a:ext uri="{FF2B5EF4-FFF2-40B4-BE49-F238E27FC236}">
                <a16:creationId xmlns:a16="http://schemas.microsoft.com/office/drawing/2014/main" id="{8483DEC8-72B5-49BE-B0EC-0FFCF572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15975"/>
            <a:ext cx="4067553" cy="2057400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1D31B5E-4E45-400C-BE9E-0AD3FC5B4F11}"/>
              </a:ext>
            </a:extLst>
          </p:cNvPr>
          <p:cNvSpPr txBox="1"/>
          <p:nvPr/>
        </p:nvSpPr>
        <p:spPr>
          <a:xfrm>
            <a:off x="1695450" y="448875"/>
            <a:ext cx="1800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The unpruned tree.</a:t>
            </a:r>
            <a:endParaRPr lang="en-GB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3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356" name="Picture 355">
            <a:extLst>
              <a:ext uri="{FF2B5EF4-FFF2-40B4-BE49-F238E27FC236}">
                <a16:creationId xmlns:a16="http://schemas.microsoft.com/office/drawing/2014/main" id="{656441B9-476B-4061-A496-E9F68121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7696"/>
            <a:ext cx="1673303" cy="1729197"/>
          </a:xfrm>
          <a:prstGeom prst="rect">
            <a:avLst/>
          </a:prstGeom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00848FC2-A42A-4169-8972-1E22EF5A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63" y="1663680"/>
            <a:ext cx="1612411" cy="1729198"/>
          </a:xfrm>
          <a:prstGeom prst="rect">
            <a:avLst/>
          </a:prstGeom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id="{0CE5AB09-4C6D-4286-891D-BAAF3E2A01B1}"/>
              </a:ext>
            </a:extLst>
          </p:cNvPr>
          <p:cNvSpPr txBox="1"/>
          <p:nvPr/>
        </p:nvSpPr>
        <p:spPr>
          <a:xfrm>
            <a:off x="247650" y="2472560"/>
            <a:ext cx="2409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200" b="0" i="1" u="none" strike="noStrike" baseline="0" dirty="0">
              <a:solidFill>
                <a:srgbClr val="131413"/>
              </a:solidFill>
              <a:latin typeface="CMTI9"/>
            </a:endParaRPr>
          </a:p>
          <a:p>
            <a:pPr algn="l"/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The pruned tree corresponding to the minimal cross-validation error.</a:t>
            </a:r>
            <a:endParaRPr lang="en-GB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6609477-BDD6-4B33-AA1F-B1D40497DB6F}"/>
              </a:ext>
            </a:extLst>
          </p:cNvPr>
          <p:cNvSpPr txBox="1"/>
          <p:nvPr/>
        </p:nvSpPr>
        <p:spPr>
          <a:xfrm>
            <a:off x="2076450" y="282575"/>
            <a:ext cx="238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Cross-validation error, training, and test error, for different sizes of the pruned tree.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34595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019" y="211465"/>
            <a:ext cx="21780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+mn-lt"/>
              </a:rPr>
              <a:t>Trees Versus </a:t>
            </a:r>
            <a:r>
              <a:rPr spc="-25" dirty="0">
                <a:latin typeface="+mn-lt"/>
              </a:rPr>
              <a:t>Linear</a:t>
            </a:r>
            <a:r>
              <a:rPr spc="-195" dirty="0">
                <a:latin typeface="+mn-lt"/>
              </a:rPr>
              <a:t> </a:t>
            </a:r>
            <a:r>
              <a:rPr spc="-30" dirty="0">
                <a:latin typeface="+mn-lt"/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486338" y="1685568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338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601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864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091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5354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8289" y="1721417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52" y="1721417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−1</a:t>
            </a:r>
            <a:endParaRPr sz="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801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027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291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393" y="931474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7251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525" y="1656587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525" y="147529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525" y="129403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525" y="111277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525" y="9314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542" y="1618538"/>
            <a:ext cx="70485" cy="7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−2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542" y="1437242"/>
            <a:ext cx="70485" cy="7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−1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542" y="1087709"/>
            <a:ext cx="70485" cy="2317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675" algn="l"/>
              </a:tabLst>
            </a:pPr>
            <a:r>
              <a:rPr sz="350" dirty="0">
                <a:latin typeface="Arial"/>
                <a:cs typeface="Arial"/>
              </a:rPr>
              <a:t>0	1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542" y="906411"/>
            <a:ext cx="70485" cy="5016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393" y="902493"/>
            <a:ext cx="808990" cy="783590"/>
          </a:xfrm>
          <a:custGeom>
            <a:avLst/>
            <a:gdLst/>
            <a:ahLst/>
            <a:cxnLst/>
            <a:rect l="l" t="t" r="r" b="b"/>
            <a:pathLst>
              <a:path w="808989" h="783590">
                <a:moveTo>
                  <a:pt x="0" y="783075"/>
                </a:moveTo>
                <a:lnTo>
                  <a:pt x="808942" y="783075"/>
                </a:lnTo>
                <a:lnTo>
                  <a:pt x="808942" y="0"/>
                </a:lnTo>
                <a:lnTo>
                  <a:pt x="0" y="0"/>
                </a:lnTo>
                <a:lnTo>
                  <a:pt x="0" y="783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9676" y="1824777"/>
            <a:ext cx="12255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25" spc="7" baseline="7936" dirty="0">
                <a:latin typeface="Arial"/>
                <a:cs typeface="Arial"/>
              </a:rPr>
              <a:t>X</a:t>
            </a:r>
            <a:r>
              <a:rPr sz="200" spc="5" dirty="0">
                <a:latin typeface="Arial"/>
                <a:cs typeface="Arial"/>
              </a:rPr>
              <a:t>1</a:t>
            </a:r>
            <a:endParaRPr sz="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067" y="1258249"/>
            <a:ext cx="78105" cy="7175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25" baseline="7936" dirty="0">
                <a:latin typeface="Arial"/>
                <a:cs typeface="Arial"/>
              </a:rPr>
              <a:t>X</a:t>
            </a:r>
            <a:r>
              <a:rPr sz="20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393" y="902493"/>
            <a:ext cx="808990" cy="678180"/>
          </a:xfrm>
          <a:custGeom>
            <a:avLst/>
            <a:gdLst/>
            <a:ahLst/>
            <a:cxnLst/>
            <a:rect l="l" t="t" r="r" b="b"/>
            <a:pathLst>
              <a:path w="808989" h="678180">
                <a:moveTo>
                  <a:pt x="808942" y="0"/>
                </a:moveTo>
                <a:lnTo>
                  <a:pt x="0" y="0"/>
                </a:lnTo>
                <a:lnTo>
                  <a:pt x="0" y="677947"/>
                </a:lnTo>
                <a:lnTo>
                  <a:pt x="808942" y="286406"/>
                </a:lnTo>
                <a:lnTo>
                  <a:pt x="808942" y="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393" y="1188899"/>
            <a:ext cx="808990" cy="391795"/>
          </a:xfrm>
          <a:custGeom>
            <a:avLst/>
            <a:gdLst/>
            <a:ahLst/>
            <a:cxnLst/>
            <a:rect l="l" t="t" r="r" b="b"/>
            <a:pathLst>
              <a:path w="808989" h="391794">
                <a:moveTo>
                  <a:pt x="0" y="391541"/>
                </a:moveTo>
                <a:lnTo>
                  <a:pt x="808942" y="0"/>
                </a:lnTo>
              </a:path>
            </a:pathLst>
          </a:custGeom>
          <a:ln w="3175">
            <a:solidFill>
              <a:srgbClr val="7CF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393" y="1188899"/>
            <a:ext cx="808990" cy="497205"/>
          </a:xfrm>
          <a:custGeom>
            <a:avLst/>
            <a:gdLst/>
            <a:ahLst/>
            <a:cxnLst/>
            <a:rect l="l" t="t" r="r" b="b"/>
            <a:pathLst>
              <a:path w="808989" h="497205">
                <a:moveTo>
                  <a:pt x="808942" y="0"/>
                </a:moveTo>
                <a:lnTo>
                  <a:pt x="0" y="391541"/>
                </a:lnTo>
                <a:lnTo>
                  <a:pt x="0" y="496669"/>
                </a:lnTo>
                <a:lnTo>
                  <a:pt x="808942" y="496669"/>
                </a:lnTo>
                <a:lnTo>
                  <a:pt x="808942" y="0"/>
                </a:lnTo>
                <a:close/>
              </a:path>
            </a:pathLst>
          </a:custGeom>
          <a:solidFill>
            <a:srgbClr val="EEE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393" y="1188899"/>
            <a:ext cx="808990" cy="391795"/>
          </a:xfrm>
          <a:custGeom>
            <a:avLst/>
            <a:gdLst/>
            <a:ahLst/>
            <a:cxnLst/>
            <a:rect l="l" t="t" r="r" b="b"/>
            <a:pathLst>
              <a:path w="808989" h="391794">
                <a:moveTo>
                  <a:pt x="808942" y="0"/>
                </a:moveTo>
                <a:lnTo>
                  <a:pt x="0" y="391541"/>
                </a:lnTo>
              </a:path>
            </a:pathLst>
          </a:custGeom>
          <a:ln w="3175">
            <a:solidFill>
              <a:srgbClr val="EEEF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393" y="1188892"/>
            <a:ext cx="808990" cy="391795"/>
          </a:xfrm>
          <a:custGeom>
            <a:avLst/>
            <a:gdLst/>
            <a:ahLst/>
            <a:cxnLst/>
            <a:rect l="l" t="t" r="r" b="b"/>
            <a:pathLst>
              <a:path w="808989" h="391794">
                <a:moveTo>
                  <a:pt x="0" y="391537"/>
                </a:moveTo>
                <a:lnTo>
                  <a:pt x="808942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3661" y="1685568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0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661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0925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8188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5415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2678" y="1685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15612" y="1721417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−2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2875" y="1721417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−1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03124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90350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77614" y="1721417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23717" y="931474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7251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7849" y="165658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97849" y="147529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7849" y="129403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7849" y="111277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97849" y="9314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3717" y="902493"/>
            <a:ext cx="808990" cy="783590"/>
          </a:xfrm>
          <a:custGeom>
            <a:avLst/>
            <a:gdLst/>
            <a:ahLst/>
            <a:cxnLst/>
            <a:rect l="l" t="t" r="r" b="b"/>
            <a:pathLst>
              <a:path w="808989" h="783590">
                <a:moveTo>
                  <a:pt x="0" y="783075"/>
                </a:moveTo>
                <a:lnTo>
                  <a:pt x="808942" y="783075"/>
                </a:lnTo>
                <a:lnTo>
                  <a:pt x="808942" y="0"/>
                </a:lnTo>
                <a:lnTo>
                  <a:pt x="0" y="0"/>
                </a:lnTo>
                <a:lnTo>
                  <a:pt x="0" y="783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67000" y="1824777"/>
            <a:ext cx="12255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25" spc="7" baseline="7936" dirty="0">
                <a:latin typeface="Arial"/>
                <a:cs typeface="Arial"/>
              </a:rPr>
              <a:t>X</a:t>
            </a:r>
            <a:r>
              <a:rPr sz="200" spc="5" dirty="0">
                <a:latin typeface="Arial"/>
                <a:cs typeface="Arial"/>
              </a:rPr>
              <a:t>1</a:t>
            </a:r>
            <a:endParaRPr sz="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4391" y="1258249"/>
            <a:ext cx="78105" cy="7175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25" baseline="7936" dirty="0">
                <a:latin typeface="Arial"/>
                <a:cs typeface="Arial"/>
              </a:rPr>
              <a:t>X</a:t>
            </a:r>
            <a:r>
              <a:rPr sz="20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23717" y="902493"/>
            <a:ext cx="808990" cy="678180"/>
          </a:xfrm>
          <a:custGeom>
            <a:avLst/>
            <a:gdLst/>
            <a:ahLst/>
            <a:cxnLst/>
            <a:rect l="l" t="t" r="r" b="b"/>
            <a:pathLst>
              <a:path w="808989" h="678180">
                <a:moveTo>
                  <a:pt x="808942" y="0"/>
                </a:moveTo>
                <a:lnTo>
                  <a:pt x="0" y="0"/>
                </a:lnTo>
                <a:lnTo>
                  <a:pt x="0" y="677947"/>
                </a:lnTo>
                <a:lnTo>
                  <a:pt x="808942" y="286406"/>
                </a:lnTo>
                <a:lnTo>
                  <a:pt x="808942" y="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3717" y="1188899"/>
            <a:ext cx="808990" cy="391795"/>
          </a:xfrm>
          <a:custGeom>
            <a:avLst/>
            <a:gdLst/>
            <a:ahLst/>
            <a:cxnLst/>
            <a:rect l="l" t="t" r="r" b="b"/>
            <a:pathLst>
              <a:path w="808989" h="391794">
                <a:moveTo>
                  <a:pt x="0" y="391541"/>
                </a:moveTo>
                <a:lnTo>
                  <a:pt x="808942" y="0"/>
                </a:lnTo>
              </a:path>
            </a:pathLst>
          </a:custGeom>
          <a:ln w="3175">
            <a:solidFill>
              <a:srgbClr val="7CF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3717" y="1188899"/>
            <a:ext cx="808990" cy="497205"/>
          </a:xfrm>
          <a:custGeom>
            <a:avLst/>
            <a:gdLst/>
            <a:ahLst/>
            <a:cxnLst/>
            <a:rect l="l" t="t" r="r" b="b"/>
            <a:pathLst>
              <a:path w="808989" h="497205">
                <a:moveTo>
                  <a:pt x="808942" y="0"/>
                </a:moveTo>
                <a:lnTo>
                  <a:pt x="0" y="391541"/>
                </a:lnTo>
                <a:lnTo>
                  <a:pt x="0" y="496669"/>
                </a:lnTo>
                <a:lnTo>
                  <a:pt x="808942" y="496669"/>
                </a:lnTo>
                <a:lnTo>
                  <a:pt x="808942" y="0"/>
                </a:lnTo>
                <a:close/>
              </a:path>
            </a:pathLst>
          </a:custGeom>
          <a:solidFill>
            <a:srgbClr val="EEE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3717" y="1188899"/>
            <a:ext cx="808990" cy="391795"/>
          </a:xfrm>
          <a:custGeom>
            <a:avLst/>
            <a:gdLst/>
            <a:ahLst/>
            <a:cxnLst/>
            <a:rect l="l" t="t" r="r" b="b"/>
            <a:pathLst>
              <a:path w="808989" h="391794">
                <a:moveTo>
                  <a:pt x="808942" y="0"/>
                </a:moveTo>
                <a:lnTo>
                  <a:pt x="0" y="391541"/>
                </a:lnTo>
              </a:path>
            </a:pathLst>
          </a:custGeom>
          <a:ln w="3175">
            <a:solidFill>
              <a:srgbClr val="EEEF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3717" y="1364555"/>
            <a:ext cx="808990" cy="0"/>
          </a:xfrm>
          <a:custGeom>
            <a:avLst/>
            <a:gdLst/>
            <a:ahLst/>
            <a:cxnLst/>
            <a:rect l="l" t="t" r="r" b="b"/>
            <a:pathLst>
              <a:path w="808989">
                <a:moveTo>
                  <a:pt x="0" y="0"/>
                </a:moveTo>
                <a:lnTo>
                  <a:pt x="808942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2098" y="1364555"/>
            <a:ext cx="0" cy="321310"/>
          </a:xfrm>
          <a:custGeom>
            <a:avLst/>
            <a:gdLst/>
            <a:ahLst/>
            <a:cxnLst/>
            <a:rect l="l" t="t" r="r" b="b"/>
            <a:pathLst>
              <a:path h="321309">
                <a:moveTo>
                  <a:pt x="0" y="0"/>
                </a:moveTo>
                <a:lnTo>
                  <a:pt x="0" y="321012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3717" y="152969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>
                <a:moveTo>
                  <a:pt x="0" y="0"/>
                </a:moveTo>
                <a:lnTo>
                  <a:pt x="258381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3717" y="1239664"/>
            <a:ext cx="808990" cy="0"/>
          </a:xfrm>
          <a:custGeom>
            <a:avLst/>
            <a:gdLst/>
            <a:ahLst/>
            <a:cxnLst/>
            <a:rect l="l" t="t" r="r" b="b"/>
            <a:pathLst>
              <a:path w="808989">
                <a:moveTo>
                  <a:pt x="0" y="0"/>
                </a:moveTo>
                <a:lnTo>
                  <a:pt x="808942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2333" y="1239664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124891"/>
                </a:moveTo>
                <a:lnTo>
                  <a:pt x="0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6338" y="2752892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6338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601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0864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091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35354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48289" y="2788740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−2</a:t>
            </a:r>
            <a:endParaRPr sz="3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5552" y="2788740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−1</a:t>
            </a:r>
            <a:endParaRPr sz="3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5801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23027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10291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56393" y="1998798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7251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0525" y="272391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525" y="254261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525" y="23613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0525" y="218009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0525" y="1998798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86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38542" y="2336291"/>
            <a:ext cx="70485" cy="426084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675" algn="l"/>
                <a:tab pos="387985" algn="l"/>
              </a:tabLst>
            </a:pPr>
            <a:r>
              <a:rPr sz="350" dirty="0">
                <a:latin typeface="Arial"/>
                <a:cs typeface="Arial"/>
              </a:rPr>
              <a:t>−2	−1	0</a:t>
            </a:r>
            <a:endParaRPr sz="3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8542" y="2155032"/>
            <a:ext cx="70485" cy="5016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8542" y="1973734"/>
            <a:ext cx="70485" cy="5016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393" y="1969817"/>
            <a:ext cx="808990" cy="783590"/>
          </a:xfrm>
          <a:custGeom>
            <a:avLst/>
            <a:gdLst/>
            <a:ahLst/>
            <a:cxnLst/>
            <a:rect l="l" t="t" r="r" b="b"/>
            <a:pathLst>
              <a:path w="808989" h="783589">
                <a:moveTo>
                  <a:pt x="0" y="783074"/>
                </a:moveTo>
                <a:lnTo>
                  <a:pt x="808942" y="783074"/>
                </a:lnTo>
                <a:lnTo>
                  <a:pt x="808942" y="0"/>
                </a:lnTo>
                <a:lnTo>
                  <a:pt x="0" y="0"/>
                </a:lnTo>
                <a:lnTo>
                  <a:pt x="0" y="783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27067" y="2325573"/>
            <a:ext cx="78105" cy="7175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25" baseline="7936" dirty="0">
                <a:latin typeface="Arial"/>
                <a:cs typeface="Arial"/>
              </a:rPr>
              <a:t>X</a:t>
            </a:r>
            <a:r>
              <a:rPr sz="20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6393" y="2179628"/>
            <a:ext cx="217804" cy="572770"/>
          </a:xfrm>
          <a:custGeom>
            <a:avLst/>
            <a:gdLst/>
            <a:ahLst/>
            <a:cxnLst/>
            <a:rect l="l" t="t" r="r" b="b"/>
            <a:pathLst>
              <a:path w="217805" h="572769">
                <a:moveTo>
                  <a:pt x="0" y="572770"/>
                </a:moveTo>
                <a:lnTo>
                  <a:pt x="217207" y="572770"/>
                </a:lnTo>
                <a:lnTo>
                  <a:pt x="217207" y="0"/>
                </a:lnTo>
                <a:lnTo>
                  <a:pt x="0" y="0"/>
                </a:lnTo>
                <a:lnTo>
                  <a:pt x="0" y="57277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6393" y="1970078"/>
            <a:ext cx="808990" cy="209550"/>
          </a:xfrm>
          <a:custGeom>
            <a:avLst/>
            <a:gdLst/>
            <a:ahLst/>
            <a:cxnLst/>
            <a:rect l="l" t="t" r="r" b="b"/>
            <a:pathLst>
              <a:path w="808989" h="209550">
                <a:moveTo>
                  <a:pt x="0" y="209550"/>
                </a:moveTo>
                <a:lnTo>
                  <a:pt x="808942" y="209550"/>
                </a:lnTo>
                <a:lnTo>
                  <a:pt x="808942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3601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19" h="573405">
                <a:moveTo>
                  <a:pt x="0" y="572796"/>
                </a:moveTo>
                <a:lnTo>
                  <a:pt x="0" y="0"/>
                </a:lnTo>
                <a:lnTo>
                  <a:pt x="591735" y="0"/>
                </a:lnTo>
              </a:path>
            </a:pathLst>
          </a:custGeom>
          <a:ln w="3175">
            <a:solidFill>
              <a:srgbClr val="7CF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3601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19" h="573405">
                <a:moveTo>
                  <a:pt x="591735" y="0"/>
                </a:moveTo>
                <a:lnTo>
                  <a:pt x="0" y="0"/>
                </a:lnTo>
                <a:lnTo>
                  <a:pt x="0" y="572797"/>
                </a:lnTo>
                <a:lnTo>
                  <a:pt x="591735" y="572797"/>
                </a:lnTo>
                <a:lnTo>
                  <a:pt x="591735" y="0"/>
                </a:lnTo>
                <a:close/>
              </a:path>
            </a:pathLst>
          </a:custGeom>
          <a:solidFill>
            <a:srgbClr val="EEE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3601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19" h="573405">
                <a:moveTo>
                  <a:pt x="591735" y="0"/>
                </a:moveTo>
                <a:lnTo>
                  <a:pt x="0" y="0"/>
                </a:lnTo>
                <a:lnTo>
                  <a:pt x="0" y="572796"/>
                </a:lnTo>
              </a:path>
            </a:pathLst>
          </a:custGeom>
          <a:ln w="3175">
            <a:solidFill>
              <a:srgbClr val="EEEF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6393" y="1969817"/>
            <a:ext cx="795655" cy="770255"/>
          </a:xfrm>
          <a:custGeom>
            <a:avLst/>
            <a:gdLst/>
            <a:ahLst/>
            <a:cxnLst/>
            <a:rect l="l" t="t" r="r" b="b"/>
            <a:pathLst>
              <a:path w="795655" h="770255">
                <a:moveTo>
                  <a:pt x="0" y="769882"/>
                </a:moveTo>
                <a:lnTo>
                  <a:pt x="795275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53661" y="2752892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0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53661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40925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28188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15415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02678" y="2752892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515612" y="2788740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−2</a:t>
            </a:r>
            <a:endParaRPr sz="3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02875" y="2788740"/>
            <a:ext cx="762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dirty="0">
                <a:latin typeface="Arial"/>
                <a:cs typeface="Arial"/>
              </a:rPr>
              <a:t>−1</a:t>
            </a:r>
            <a:endParaRPr sz="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03124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90350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77614" y="2788740"/>
            <a:ext cx="5016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523717" y="1998798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7251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849" y="272391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97849" y="254261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97849" y="236135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849" y="218009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97849" y="199879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6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05867" y="906411"/>
            <a:ext cx="70485" cy="185610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675" algn="l"/>
                <a:tab pos="387985" algn="l"/>
                <a:tab pos="568960" algn="l"/>
                <a:tab pos="750570" algn="l"/>
                <a:tab pos="1079500" algn="l"/>
                <a:tab pos="1261110" algn="l"/>
                <a:tab pos="1455420" algn="l"/>
                <a:tab pos="1636395" algn="l"/>
                <a:tab pos="1818005" algn="l"/>
              </a:tabLst>
            </a:pPr>
            <a:r>
              <a:rPr sz="350" dirty="0">
                <a:latin typeface="Arial"/>
                <a:cs typeface="Arial"/>
              </a:rPr>
              <a:t>−2	−1	0	1	2	−2	−1	0	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523717" y="1969817"/>
            <a:ext cx="808990" cy="783590"/>
          </a:xfrm>
          <a:custGeom>
            <a:avLst/>
            <a:gdLst/>
            <a:ahLst/>
            <a:cxnLst/>
            <a:rect l="l" t="t" r="r" b="b"/>
            <a:pathLst>
              <a:path w="808989" h="783589">
                <a:moveTo>
                  <a:pt x="0" y="783074"/>
                </a:moveTo>
                <a:lnTo>
                  <a:pt x="808942" y="783074"/>
                </a:lnTo>
                <a:lnTo>
                  <a:pt x="808942" y="0"/>
                </a:lnTo>
                <a:lnTo>
                  <a:pt x="0" y="0"/>
                </a:lnTo>
                <a:lnTo>
                  <a:pt x="0" y="783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294391" y="2325573"/>
            <a:ext cx="78105" cy="7175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25" baseline="7936" dirty="0">
                <a:latin typeface="Arial"/>
                <a:cs typeface="Arial"/>
              </a:rPr>
              <a:t>X</a:t>
            </a:r>
            <a:r>
              <a:rPr sz="20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523717" y="2179628"/>
            <a:ext cx="217804" cy="572770"/>
          </a:xfrm>
          <a:custGeom>
            <a:avLst/>
            <a:gdLst/>
            <a:ahLst/>
            <a:cxnLst/>
            <a:rect l="l" t="t" r="r" b="b"/>
            <a:pathLst>
              <a:path w="217805" h="572769">
                <a:moveTo>
                  <a:pt x="0" y="572770"/>
                </a:moveTo>
                <a:lnTo>
                  <a:pt x="217207" y="572770"/>
                </a:lnTo>
                <a:lnTo>
                  <a:pt x="217207" y="0"/>
                </a:lnTo>
                <a:lnTo>
                  <a:pt x="0" y="0"/>
                </a:lnTo>
                <a:lnTo>
                  <a:pt x="0" y="57277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23717" y="1970078"/>
            <a:ext cx="808990" cy="209550"/>
          </a:xfrm>
          <a:custGeom>
            <a:avLst/>
            <a:gdLst/>
            <a:ahLst/>
            <a:cxnLst/>
            <a:rect l="l" t="t" r="r" b="b"/>
            <a:pathLst>
              <a:path w="808989" h="209550">
                <a:moveTo>
                  <a:pt x="0" y="209550"/>
                </a:moveTo>
                <a:lnTo>
                  <a:pt x="808942" y="209550"/>
                </a:lnTo>
                <a:lnTo>
                  <a:pt x="808942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7CFF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40925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20" h="573405">
                <a:moveTo>
                  <a:pt x="0" y="572796"/>
                </a:moveTo>
                <a:lnTo>
                  <a:pt x="0" y="0"/>
                </a:lnTo>
                <a:lnTo>
                  <a:pt x="591735" y="0"/>
                </a:lnTo>
              </a:path>
            </a:pathLst>
          </a:custGeom>
          <a:ln w="3175">
            <a:solidFill>
              <a:srgbClr val="7CF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40925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20" h="573405">
                <a:moveTo>
                  <a:pt x="591735" y="0"/>
                </a:moveTo>
                <a:lnTo>
                  <a:pt x="0" y="0"/>
                </a:lnTo>
                <a:lnTo>
                  <a:pt x="0" y="572797"/>
                </a:lnTo>
                <a:lnTo>
                  <a:pt x="591735" y="572797"/>
                </a:lnTo>
                <a:lnTo>
                  <a:pt x="591735" y="0"/>
                </a:lnTo>
                <a:close/>
              </a:path>
            </a:pathLst>
          </a:custGeom>
          <a:solidFill>
            <a:srgbClr val="EEEF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40925" y="2180095"/>
            <a:ext cx="591820" cy="573405"/>
          </a:xfrm>
          <a:custGeom>
            <a:avLst/>
            <a:gdLst/>
            <a:ahLst/>
            <a:cxnLst/>
            <a:rect l="l" t="t" r="r" b="b"/>
            <a:pathLst>
              <a:path w="591820" h="573405">
                <a:moveTo>
                  <a:pt x="591735" y="0"/>
                </a:moveTo>
                <a:lnTo>
                  <a:pt x="0" y="0"/>
                </a:lnTo>
                <a:lnTo>
                  <a:pt x="0" y="572796"/>
                </a:lnTo>
              </a:path>
            </a:pathLst>
          </a:custGeom>
          <a:ln w="3175">
            <a:solidFill>
              <a:srgbClr val="EEEF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40925" y="1969817"/>
            <a:ext cx="0" cy="783590"/>
          </a:xfrm>
          <a:custGeom>
            <a:avLst/>
            <a:gdLst/>
            <a:ahLst/>
            <a:cxnLst/>
            <a:rect l="l" t="t" r="r" b="b"/>
            <a:pathLst>
              <a:path h="783589">
                <a:moveTo>
                  <a:pt x="0" y="783074"/>
                </a:moveTo>
                <a:lnTo>
                  <a:pt x="0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40925" y="2180095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735" y="0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544761" y="1349375"/>
            <a:ext cx="1983156" cy="116249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85"/>
              </a:spcBef>
              <a:tabLst>
                <a:tab pos="2590800" algn="l"/>
              </a:tabLst>
            </a:pPr>
            <a:r>
              <a:rPr sz="525" spc="7" baseline="7936" dirty="0">
                <a:cs typeface="Arial"/>
              </a:rPr>
              <a:t>X</a:t>
            </a:r>
            <a:r>
              <a:rPr sz="200" spc="5" dirty="0">
                <a:cs typeface="Arial"/>
              </a:rPr>
              <a:t>1	</a:t>
            </a:r>
            <a:r>
              <a:rPr sz="525" spc="7" baseline="7936" dirty="0">
                <a:cs typeface="Arial"/>
              </a:rPr>
              <a:t>X</a:t>
            </a:r>
            <a:r>
              <a:rPr sz="200" spc="5" dirty="0">
                <a:cs typeface="Arial"/>
              </a:rPr>
              <a:t>1</a:t>
            </a:r>
            <a:endParaRPr sz="200"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234"/>
              </a:spcBef>
            </a:pPr>
            <a:r>
              <a:rPr sz="1000" spc="55" dirty="0">
                <a:cs typeface="PMingLiU"/>
              </a:rPr>
              <a:t>Top </a:t>
            </a:r>
            <a:r>
              <a:rPr sz="1000" spc="40" dirty="0">
                <a:cs typeface="PMingLiU"/>
              </a:rPr>
              <a:t>Row: </a:t>
            </a:r>
            <a:r>
              <a:rPr sz="1000" spc="60" dirty="0">
                <a:cs typeface="PMingLiU"/>
              </a:rPr>
              <a:t>True </a:t>
            </a:r>
            <a:r>
              <a:rPr sz="1000" spc="45" dirty="0">
                <a:cs typeface="PMingLiU"/>
              </a:rPr>
              <a:t>linear </a:t>
            </a:r>
            <a:r>
              <a:rPr sz="1000" spc="65" dirty="0">
                <a:cs typeface="PMingLiU"/>
              </a:rPr>
              <a:t>boundary; </a:t>
            </a:r>
            <a:r>
              <a:rPr sz="1000" spc="80" dirty="0">
                <a:cs typeface="PMingLiU"/>
              </a:rPr>
              <a:t>Bottom </a:t>
            </a:r>
            <a:r>
              <a:rPr sz="1000" spc="30" dirty="0">
                <a:cs typeface="PMingLiU"/>
              </a:rPr>
              <a:t>row: </a:t>
            </a:r>
            <a:r>
              <a:rPr sz="1000" spc="75" dirty="0">
                <a:cs typeface="PMingLiU"/>
              </a:rPr>
              <a:t>true </a:t>
            </a:r>
            <a:r>
              <a:rPr sz="1000" spc="50">
                <a:cs typeface="PMingLiU"/>
              </a:rPr>
              <a:t>non-linear </a:t>
            </a:r>
            <a:r>
              <a:rPr sz="1000" spc="60">
                <a:cs typeface="PMingLiU"/>
              </a:rPr>
              <a:t>boundary.</a:t>
            </a:r>
            <a:endParaRPr lang="en-US" sz="1000" spc="60">
              <a:cs typeface="PMingLiU"/>
            </a:endParaRPr>
          </a:p>
          <a:p>
            <a:pPr marL="38100" marR="30480">
              <a:lnSpc>
                <a:spcPct val="100000"/>
              </a:lnSpc>
              <a:spcBef>
                <a:spcPts val="234"/>
              </a:spcBef>
            </a:pPr>
            <a:endParaRPr sz="1000">
              <a:cs typeface="PMingLiU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000" spc="45" dirty="0">
                <a:cs typeface="PMingLiU"/>
              </a:rPr>
              <a:t>Left column: linear model; </a:t>
            </a:r>
            <a:r>
              <a:rPr sz="1000" spc="65" dirty="0">
                <a:cs typeface="PMingLiU"/>
              </a:rPr>
              <a:t>Right </a:t>
            </a:r>
            <a:r>
              <a:rPr sz="1000" spc="45" dirty="0">
                <a:cs typeface="PMingLiU"/>
              </a:rPr>
              <a:t>column: </a:t>
            </a:r>
            <a:r>
              <a:rPr sz="1000" spc="55" dirty="0">
                <a:cs typeface="PMingLiU"/>
              </a:rPr>
              <a:t>tree-based</a:t>
            </a:r>
            <a:r>
              <a:rPr sz="1000" spc="-16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model</a:t>
            </a:r>
            <a:endParaRPr sz="1000">
              <a:cs typeface="PMingLiU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93" y="211465"/>
            <a:ext cx="31146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Advantages </a:t>
            </a:r>
            <a:r>
              <a:rPr spc="-30" dirty="0">
                <a:latin typeface="+mn-lt"/>
              </a:rPr>
              <a:t>and </a:t>
            </a:r>
            <a:r>
              <a:rPr spc="-25" dirty="0">
                <a:latin typeface="+mn-lt"/>
              </a:rPr>
              <a:t>Disadvantages </a:t>
            </a:r>
            <a:r>
              <a:rPr spc="-40" dirty="0">
                <a:latin typeface="+mn-lt"/>
              </a:rPr>
              <a:t>of </a:t>
            </a:r>
            <a:r>
              <a:rPr spc="-35" dirty="0">
                <a:latin typeface="+mn-lt"/>
              </a:rPr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8847"/>
            <a:ext cx="3912235" cy="28287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16839" indent="-193040">
              <a:lnSpc>
                <a:spcPct val="102600"/>
              </a:lnSpc>
              <a:spcBef>
                <a:spcPts val="55"/>
              </a:spcBef>
            </a:pPr>
            <a:r>
              <a:rPr sz="1100" b="1" spc="40" dirty="0">
                <a:cs typeface="PMingLiU"/>
              </a:rPr>
              <a:t>Trees </a:t>
            </a:r>
            <a:r>
              <a:rPr sz="1100" b="1" spc="60" dirty="0">
                <a:cs typeface="PMingLiU"/>
              </a:rPr>
              <a:t>are </a:t>
            </a:r>
            <a:r>
              <a:rPr sz="1100" b="1" spc="45" dirty="0">
                <a:cs typeface="PMingLiU"/>
              </a:rPr>
              <a:t>very easy </a:t>
            </a:r>
            <a:r>
              <a:rPr sz="1100" b="1" spc="80" dirty="0">
                <a:cs typeface="PMingLiU"/>
              </a:rPr>
              <a:t>to </a:t>
            </a:r>
            <a:r>
              <a:rPr sz="1100" b="1" spc="50" dirty="0">
                <a:cs typeface="PMingLiU"/>
              </a:rPr>
              <a:t>explain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people. </a:t>
            </a:r>
            <a:r>
              <a:rPr sz="1100" spc="65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fact,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  </a:t>
            </a:r>
            <a:r>
              <a:rPr sz="1100" spc="40" dirty="0">
                <a:cs typeface="PMingLiU"/>
              </a:rPr>
              <a:t>even easier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explain </a:t>
            </a:r>
            <a:r>
              <a:rPr sz="1100" spc="95" dirty="0">
                <a:cs typeface="PMingLiU"/>
              </a:rPr>
              <a:t>than </a:t>
            </a:r>
            <a:r>
              <a:rPr sz="1100" spc="50" dirty="0">
                <a:cs typeface="PMingLiU"/>
              </a:rPr>
              <a:t>linear</a:t>
            </a:r>
            <a:r>
              <a:rPr sz="1100" spc="14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regression!</a:t>
            </a:r>
            <a:endParaRPr sz="1100" dirty="0">
              <a:cs typeface="PMingLiU"/>
            </a:endParaRPr>
          </a:p>
          <a:p>
            <a:pPr marL="289560" marR="19050" indent="-193040">
              <a:lnSpc>
                <a:spcPct val="102600"/>
              </a:lnSpc>
              <a:spcBef>
                <a:spcPts val="40"/>
              </a:spcBef>
            </a:pPr>
            <a:r>
              <a:rPr sz="1100" spc="45" dirty="0">
                <a:cs typeface="PMingLiU"/>
              </a:rPr>
              <a:t>Some </a:t>
            </a:r>
            <a:r>
              <a:rPr sz="1100" spc="50" dirty="0">
                <a:cs typeface="PMingLiU"/>
              </a:rPr>
              <a:t>people </a:t>
            </a:r>
            <a:r>
              <a:rPr sz="1100" spc="35" dirty="0">
                <a:cs typeface="PMingLiU"/>
              </a:rPr>
              <a:t>believe </a:t>
            </a:r>
            <a:r>
              <a:rPr sz="1100" spc="110" dirty="0">
                <a:cs typeface="PMingLiU"/>
              </a:rPr>
              <a:t>that </a:t>
            </a:r>
            <a:r>
              <a:rPr sz="1100" spc="35" dirty="0">
                <a:cs typeface="PMingLiU"/>
              </a:rPr>
              <a:t>decision </a:t>
            </a:r>
            <a:r>
              <a:rPr sz="1100" spc="55" dirty="0">
                <a:cs typeface="PMingLiU"/>
              </a:rPr>
              <a:t>trees </a:t>
            </a:r>
            <a:r>
              <a:rPr sz="1100" spc="60" dirty="0">
                <a:cs typeface="PMingLiU"/>
              </a:rPr>
              <a:t>more </a:t>
            </a:r>
            <a:r>
              <a:rPr sz="1100" b="1" spc="25" dirty="0">
                <a:cs typeface="PMingLiU"/>
              </a:rPr>
              <a:t>closely </a:t>
            </a:r>
            <a:r>
              <a:rPr sz="1100" b="1" spc="65" dirty="0">
                <a:cs typeface="PMingLiU"/>
              </a:rPr>
              <a:t>mirror  </a:t>
            </a:r>
            <a:r>
              <a:rPr sz="1100" b="1" spc="85" dirty="0">
                <a:cs typeface="PMingLiU"/>
              </a:rPr>
              <a:t>human </a:t>
            </a:r>
            <a:r>
              <a:rPr sz="1100" b="1" spc="45" dirty="0">
                <a:cs typeface="PMingLiU"/>
              </a:rPr>
              <a:t>decision-making </a:t>
            </a:r>
            <a:r>
              <a:rPr sz="1100" spc="100" dirty="0">
                <a:cs typeface="PMingLiU"/>
              </a:rPr>
              <a:t>than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the </a:t>
            </a:r>
            <a:r>
              <a:rPr sz="1100" spc="40">
                <a:cs typeface="PMingLiU"/>
              </a:rPr>
              <a:t>regression </a:t>
            </a:r>
            <a:r>
              <a:rPr sz="1100" spc="85">
                <a:cs typeface="PMingLiU"/>
              </a:rPr>
              <a:t>and </a:t>
            </a:r>
            <a:r>
              <a:rPr sz="1100" spc="35" dirty="0">
                <a:cs typeface="PMingLiU"/>
              </a:rPr>
              <a:t>classification </a:t>
            </a:r>
            <a:r>
              <a:rPr sz="1100" spc="55">
                <a:cs typeface="PMingLiU"/>
              </a:rPr>
              <a:t>approaches </a:t>
            </a:r>
            <a:endParaRPr lang="en-US" sz="1100" spc="55">
              <a:cs typeface="PMingLiU"/>
            </a:endParaRPr>
          </a:p>
          <a:p>
            <a:pPr marL="289560" marR="19050" indent="-193040">
              <a:lnSpc>
                <a:spcPct val="102600"/>
              </a:lnSpc>
              <a:spcBef>
                <a:spcPts val="40"/>
              </a:spcBef>
            </a:pPr>
            <a:r>
              <a:rPr sz="1100" b="1" spc="40">
                <a:cs typeface="PMingLiU"/>
              </a:rPr>
              <a:t>Trees </a:t>
            </a:r>
            <a:r>
              <a:rPr sz="1100" b="1" spc="65" dirty="0">
                <a:cs typeface="PMingLiU"/>
              </a:rPr>
              <a:t>can </a:t>
            </a:r>
            <a:r>
              <a:rPr sz="1100" b="1" spc="70" dirty="0">
                <a:cs typeface="PMingLiU"/>
              </a:rPr>
              <a:t>be </a:t>
            </a:r>
            <a:r>
              <a:rPr sz="1100" b="1" spc="45" dirty="0">
                <a:cs typeface="PMingLiU"/>
              </a:rPr>
              <a:t>displayed graphically, </a:t>
            </a:r>
            <a:r>
              <a:rPr sz="1100" b="1" spc="85" dirty="0">
                <a:cs typeface="PMingLiU"/>
              </a:rPr>
              <a:t>and </a:t>
            </a:r>
            <a:r>
              <a:rPr sz="1100" b="1" spc="60" dirty="0">
                <a:cs typeface="PMingLiU"/>
              </a:rPr>
              <a:t>are </a:t>
            </a:r>
            <a:r>
              <a:rPr sz="1100" b="1" spc="35" dirty="0">
                <a:cs typeface="PMingLiU"/>
              </a:rPr>
              <a:t>easily  </a:t>
            </a:r>
            <a:r>
              <a:rPr sz="1100" b="1" spc="65" dirty="0">
                <a:cs typeface="PMingLiU"/>
              </a:rPr>
              <a:t>interpreted </a:t>
            </a:r>
            <a:r>
              <a:rPr sz="1100" b="1" spc="40" dirty="0">
                <a:cs typeface="PMingLiU"/>
              </a:rPr>
              <a:t>even </a:t>
            </a:r>
            <a:r>
              <a:rPr sz="1100" b="1" spc="55" dirty="0">
                <a:cs typeface="PMingLiU"/>
              </a:rPr>
              <a:t>by </a:t>
            </a:r>
            <a:r>
              <a:rPr sz="1100" b="1" spc="85" dirty="0">
                <a:cs typeface="PMingLiU"/>
              </a:rPr>
              <a:t>a </a:t>
            </a:r>
            <a:r>
              <a:rPr sz="1100" b="1" spc="65" dirty="0">
                <a:cs typeface="PMingLiU"/>
              </a:rPr>
              <a:t>non-expert </a:t>
            </a:r>
            <a:r>
              <a:rPr sz="1100" spc="40" dirty="0">
                <a:cs typeface="PMingLiU"/>
              </a:rPr>
              <a:t>(especially </a:t>
            </a:r>
            <a:r>
              <a:rPr sz="1100" dirty="0">
                <a:cs typeface="PMingLiU"/>
              </a:rPr>
              <a:t>if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  </a:t>
            </a:r>
            <a:r>
              <a:rPr sz="1100" spc="50" dirty="0">
                <a:cs typeface="PMingLiU"/>
              </a:rPr>
              <a:t>small).</a:t>
            </a:r>
            <a:endParaRPr sz="1100" dirty="0">
              <a:cs typeface="PMingLiU"/>
            </a:endParaRPr>
          </a:p>
          <a:p>
            <a:pPr marL="289560" marR="120014" indent="-193040">
              <a:lnSpc>
                <a:spcPct val="102600"/>
              </a:lnSpc>
              <a:spcBef>
                <a:spcPts val="40"/>
              </a:spcBef>
            </a:pPr>
            <a:r>
              <a:rPr sz="1100" b="1" spc="40" dirty="0">
                <a:cs typeface="PMingLiU"/>
              </a:rPr>
              <a:t>Trees </a:t>
            </a:r>
            <a:r>
              <a:rPr sz="1100" b="1" spc="65" dirty="0">
                <a:cs typeface="PMingLiU"/>
              </a:rPr>
              <a:t>can </a:t>
            </a:r>
            <a:r>
              <a:rPr sz="1100" b="1" spc="35" dirty="0">
                <a:cs typeface="PMingLiU"/>
              </a:rPr>
              <a:t>easily </a:t>
            </a:r>
            <a:r>
              <a:rPr sz="1100" b="1" spc="65" dirty="0">
                <a:cs typeface="PMingLiU"/>
              </a:rPr>
              <a:t>handle </a:t>
            </a:r>
            <a:r>
              <a:rPr sz="1100" b="1" spc="60" dirty="0">
                <a:cs typeface="PMingLiU"/>
              </a:rPr>
              <a:t>qualitative predictors </a:t>
            </a:r>
            <a:r>
              <a:rPr sz="1100" b="1" spc="75" dirty="0">
                <a:cs typeface="PMingLiU"/>
              </a:rPr>
              <a:t>without </a:t>
            </a:r>
            <a:r>
              <a:rPr sz="1100" b="1" spc="80" dirty="0">
                <a:cs typeface="PMingLiU"/>
              </a:rPr>
              <a:t>the  </a:t>
            </a:r>
            <a:r>
              <a:rPr sz="1100" b="1" spc="55" dirty="0">
                <a:cs typeface="PMingLiU"/>
              </a:rPr>
              <a:t>need </a:t>
            </a:r>
            <a:r>
              <a:rPr sz="1100" b="1" spc="80" dirty="0">
                <a:cs typeface="PMingLiU"/>
              </a:rPr>
              <a:t>to </a:t>
            </a:r>
            <a:r>
              <a:rPr sz="1100" b="1" spc="60" dirty="0">
                <a:cs typeface="PMingLiU"/>
              </a:rPr>
              <a:t>create </a:t>
            </a:r>
            <a:r>
              <a:rPr sz="1100" b="1" spc="80" dirty="0">
                <a:cs typeface="PMingLiU"/>
              </a:rPr>
              <a:t>dummy</a:t>
            </a:r>
            <a:r>
              <a:rPr sz="1100" b="1" spc="100" dirty="0">
                <a:cs typeface="PMingLiU"/>
              </a:rPr>
              <a:t> </a:t>
            </a:r>
            <a:r>
              <a:rPr sz="1100" b="1" spc="45" dirty="0">
                <a:cs typeface="PMingLiU"/>
              </a:rPr>
              <a:t>variables</a:t>
            </a:r>
            <a:r>
              <a:rPr sz="1100" spc="45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289560" marR="5080" indent="-193040">
              <a:lnSpc>
                <a:spcPct val="102600"/>
              </a:lnSpc>
              <a:spcBef>
                <a:spcPts val="35"/>
              </a:spcBef>
            </a:pPr>
            <a:r>
              <a:rPr sz="1100" spc="60" dirty="0">
                <a:cs typeface="PMingLiU"/>
              </a:rPr>
              <a:t>Unfortunately, </a:t>
            </a:r>
            <a:r>
              <a:rPr sz="1100" spc="55" dirty="0">
                <a:cs typeface="PMingLiU"/>
              </a:rPr>
              <a:t>trees </a:t>
            </a:r>
            <a:r>
              <a:rPr sz="1100" spc="45" dirty="0">
                <a:cs typeface="PMingLiU"/>
              </a:rPr>
              <a:t>generally </a:t>
            </a:r>
            <a:r>
              <a:rPr sz="1100" b="1" spc="55" dirty="0">
                <a:cs typeface="PMingLiU"/>
              </a:rPr>
              <a:t>do </a:t>
            </a:r>
            <a:r>
              <a:rPr sz="1100" b="1" spc="80" dirty="0">
                <a:cs typeface="PMingLiU"/>
              </a:rPr>
              <a:t>not </a:t>
            </a:r>
            <a:r>
              <a:rPr sz="1100" b="1" spc="45" dirty="0">
                <a:cs typeface="PMingLiU"/>
              </a:rPr>
              <a:t>have </a:t>
            </a:r>
            <a:r>
              <a:rPr sz="1100" b="1" spc="80" dirty="0">
                <a:cs typeface="PMingLiU"/>
              </a:rPr>
              <a:t>the </a:t>
            </a:r>
            <a:r>
              <a:rPr sz="1100" b="1" spc="60" dirty="0">
                <a:cs typeface="PMingLiU"/>
              </a:rPr>
              <a:t>same </a:t>
            </a:r>
            <a:r>
              <a:rPr sz="1100" b="1" spc="20" dirty="0">
                <a:cs typeface="PMingLiU"/>
              </a:rPr>
              <a:t>level </a:t>
            </a:r>
            <a:r>
              <a:rPr sz="1100" b="1" spc="5" dirty="0">
                <a:cs typeface="PMingLiU"/>
              </a:rPr>
              <a:t>of  </a:t>
            </a:r>
            <a:r>
              <a:rPr sz="1100" b="1" spc="50" dirty="0">
                <a:cs typeface="PMingLiU"/>
              </a:rPr>
              <a:t>predictive </a:t>
            </a:r>
            <a:r>
              <a:rPr sz="1100" b="1" spc="55" dirty="0">
                <a:cs typeface="PMingLiU"/>
              </a:rPr>
              <a:t>accuracy </a:t>
            </a:r>
            <a:r>
              <a:rPr sz="1100" spc="55" dirty="0">
                <a:cs typeface="PMingLiU"/>
              </a:rPr>
              <a:t>as </a:t>
            </a:r>
            <a:r>
              <a:rPr sz="1100" spc="45" dirty="0">
                <a:cs typeface="PMingLiU"/>
              </a:rPr>
              <a:t>some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 </a:t>
            </a:r>
            <a:r>
              <a:rPr sz="1100" spc="40" dirty="0">
                <a:cs typeface="PMingLiU"/>
              </a:rPr>
              <a:t>regression </a:t>
            </a:r>
            <a:r>
              <a:rPr sz="1100" spc="85" dirty="0">
                <a:cs typeface="PMingLiU"/>
              </a:rPr>
              <a:t>and  </a:t>
            </a:r>
            <a:r>
              <a:rPr sz="1100" spc="35" dirty="0">
                <a:cs typeface="PMingLiU"/>
              </a:rPr>
              <a:t>classification </a:t>
            </a:r>
            <a:r>
              <a:rPr sz="1100" spc="55" dirty="0">
                <a:cs typeface="PMingLiU"/>
              </a:rPr>
              <a:t>approaches </a:t>
            </a:r>
            <a:r>
              <a:rPr sz="1100" spc="40" dirty="0">
                <a:cs typeface="PMingLiU"/>
              </a:rPr>
              <a:t>seen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this</a:t>
            </a:r>
            <a:r>
              <a:rPr sz="1100" spc="20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book.</a:t>
            </a:r>
            <a:endParaRPr sz="1100" dirty="0">
              <a:cs typeface="PMingLiU"/>
            </a:endParaRPr>
          </a:p>
          <a:p>
            <a:pPr marL="12700" marR="252095">
              <a:lnSpc>
                <a:spcPct val="102600"/>
              </a:lnSpc>
              <a:spcBef>
                <a:spcPts val="295"/>
              </a:spcBef>
            </a:pPr>
            <a:r>
              <a:rPr sz="1100" spc="30" dirty="0">
                <a:cs typeface="PMingLiU"/>
              </a:rPr>
              <a:t>However, </a:t>
            </a:r>
            <a:r>
              <a:rPr sz="1100" spc="55" dirty="0">
                <a:cs typeface="PMingLiU"/>
              </a:rPr>
              <a:t>by aggregating </a:t>
            </a:r>
            <a:r>
              <a:rPr sz="1100" spc="75" dirty="0">
                <a:cs typeface="PMingLiU"/>
              </a:rPr>
              <a:t>many </a:t>
            </a:r>
            <a:r>
              <a:rPr sz="1100" spc="35" dirty="0">
                <a:cs typeface="PMingLiU"/>
              </a:rPr>
              <a:t>decision </a:t>
            </a:r>
            <a:r>
              <a:rPr sz="1100" spc="55" dirty="0">
                <a:cs typeface="PMingLiU"/>
              </a:rPr>
              <a:t>trees,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predictive  </a:t>
            </a:r>
            <a:r>
              <a:rPr sz="1100" spc="55" dirty="0">
                <a:cs typeface="PMingLiU"/>
              </a:rPr>
              <a:t>performance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trees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substantially </a:t>
            </a:r>
            <a:r>
              <a:rPr sz="1100" spc="50" dirty="0">
                <a:cs typeface="PMingLiU"/>
              </a:rPr>
              <a:t>improved. </a:t>
            </a:r>
            <a:r>
              <a:rPr sz="1100" spc="40">
                <a:cs typeface="PMingLiU"/>
              </a:rPr>
              <a:t>We </a:t>
            </a:r>
            <a:r>
              <a:rPr lang="en-US" sz="1100" spc="40">
                <a:cs typeface="PMingLiU"/>
              </a:rPr>
              <a:t>will </a:t>
            </a:r>
            <a:r>
              <a:rPr lang="en-US" sz="1100" spc="60">
                <a:cs typeface="PMingLiU"/>
              </a:rPr>
              <a:t>explore</a:t>
            </a:r>
            <a:r>
              <a:rPr sz="1100" spc="60">
                <a:cs typeface="PMingLiU"/>
              </a:rPr>
              <a:t> </a:t>
            </a:r>
            <a:r>
              <a:rPr sz="1100" spc="60" dirty="0">
                <a:cs typeface="PMingLiU"/>
              </a:rPr>
              <a:t>these </a:t>
            </a:r>
            <a:r>
              <a:rPr sz="1100" spc="55" dirty="0">
                <a:cs typeface="PMingLiU"/>
              </a:rPr>
              <a:t>concepts</a:t>
            </a:r>
            <a:r>
              <a:rPr sz="1100" spc="10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next.</a:t>
            </a:r>
            <a:endParaRPr sz="1100" dirty="0">
              <a:cs typeface="PMingLiU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56FC64C-B2C7-4B16-9582-698D921BEEBA}"/>
              </a:ext>
            </a:extLst>
          </p:cNvPr>
          <p:cNvSpPr/>
          <p:nvPr/>
        </p:nvSpPr>
        <p:spPr>
          <a:xfrm>
            <a:off x="271094" y="477911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9FC9B75-8B4C-4394-8507-925FC73576ED}"/>
              </a:ext>
            </a:extLst>
          </p:cNvPr>
          <p:cNvSpPr/>
          <p:nvPr/>
        </p:nvSpPr>
        <p:spPr>
          <a:xfrm>
            <a:off x="271094" y="837443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14407A-BDA0-411A-A867-A38D22ACCA7A}"/>
              </a:ext>
            </a:extLst>
          </p:cNvPr>
          <p:cNvSpPr/>
          <p:nvPr/>
        </p:nvSpPr>
        <p:spPr>
          <a:xfrm>
            <a:off x="271094" y="1349375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4D81566-0B90-4936-B319-0C6609563A33}"/>
              </a:ext>
            </a:extLst>
          </p:cNvPr>
          <p:cNvSpPr/>
          <p:nvPr/>
        </p:nvSpPr>
        <p:spPr>
          <a:xfrm>
            <a:off x="271094" y="1855647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194305-CE67-49CB-93B7-3BD6F028C3D6}"/>
              </a:ext>
            </a:extLst>
          </p:cNvPr>
          <p:cNvSpPr/>
          <p:nvPr/>
        </p:nvSpPr>
        <p:spPr>
          <a:xfrm rot="10800000">
            <a:off x="271094" y="2263775"/>
            <a:ext cx="1524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139" y="211465"/>
            <a:ext cx="6572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Bagging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10"/>
            <a:ext cx="4343400" cy="19777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10096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i="1" spc="25" dirty="0">
                <a:solidFill>
                  <a:srgbClr val="009900"/>
                </a:solidFill>
                <a:cs typeface="Palatino Linotype"/>
              </a:rPr>
              <a:t>Bootstrap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aggregation</a:t>
            </a:r>
            <a:r>
              <a:rPr sz="1100" spc="5" dirty="0">
                <a:cs typeface="PMingLiU"/>
              </a:rPr>
              <a:t>, </a:t>
            </a:r>
            <a:r>
              <a:rPr sz="1100" spc="55" dirty="0">
                <a:cs typeface="PMingLiU"/>
              </a:rPr>
              <a:t>or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bagging</a:t>
            </a:r>
            <a:r>
              <a:rPr sz="1100" spc="-10" dirty="0">
                <a:cs typeface="PMingLiU"/>
              </a:rPr>
              <a:t>,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general-purpose  </a:t>
            </a:r>
            <a:r>
              <a:rPr sz="1100" spc="60" dirty="0">
                <a:cs typeface="PMingLiU"/>
              </a:rPr>
              <a:t>procedure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reducing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statistical </a:t>
            </a:r>
            <a:r>
              <a:rPr sz="1100" spc="50" dirty="0">
                <a:cs typeface="PMingLiU"/>
              </a:rPr>
              <a:t>learning  </a:t>
            </a:r>
            <a:r>
              <a:rPr sz="1100" spc="70" dirty="0">
                <a:cs typeface="PMingLiU"/>
              </a:rPr>
              <a:t>method;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introduce </a:t>
            </a:r>
            <a:r>
              <a:rPr sz="1100" spc="75" dirty="0">
                <a:cs typeface="PMingLiU"/>
              </a:rPr>
              <a:t>it </a:t>
            </a:r>
            <a:r>
              <a:rPr sz="1100" spc="55" dirty="0">
                <a:cs typeface="PMingLiU"/>
              </a:rPr>
              <a:t>here because </a:t>
            </a:r>
            <a:r>
              <a:rPr sz="1100" spc="75" dirty="0">
                <a:cs typeface="PMingLiU"/>
              </a:rPr>
              <a:t>it </a:t>
            </a:r>
            <a:r>
              <a:rPr sz="1100" spc="20">
                <a:cs typeface="PMingLiU"/>
              </a:rPr>
              <a:t>is </a:t>
            </a:r>
            <a:r>
              <a:rPr sz="1100" spc="65">
                <a:cs typeface="PMingLiU"/>
              </a:rPr>
              <a:t>particularly </a:t>
            </a:r>
            <a:r>
              <a:rPr sz="1100" spc="35" dirty="0">
                <a:cs typeface="PMingLiU"/>
              </a:rPr>
              <a:t>useful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frequently </a:t>
            </a:r>
            <a:r>
              <a:rPr sz="1100" spc="55" dirty="0">
                <a:cs typeface="PMingLiU"/>
              </a:rPr>
              <a:t>used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context </a:t>
            </a:r>
            <a:r>
              <a:rPr sz="1100" spc="5" dirty="0">
                <a:cs typeface="PMingLiU"/>
              </a:rPr>
              <a:t>of </a:t>
            </a:r>
            <a:r>
              <a:rPr sz="1100" spc="35" dirty="0">
                <a:cs typeface="PMingLiU"/>
              </a:rPr>
              <a:t>decision</a:t>
            </a:r>
            <a:r>
              <a:rPr sz="1100" spc="29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trees.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Font typeface="Meiryo"/>
              <a:buChar char="•"/>
            </a:pPr>
            <a:endParaRPr sz="700">
              <a:cs typeface="PMingLiU"/>
            </a:endParaRPr>
          </a:p>
          <a:p>
            <a:pPr marL="195580" indent="-132715">
              <a:lnSpc>
                <a:spcPct val="1000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45" dirty="0">
                <a:cs typeface="PMingLiU"/>
              </a:rPr>
              <a:t>Recall </a:t>
            </a:r>
            <a:r>
              <a:rPr sz="1100" spc="110" dirty="0">
                <a:cs typeface="PMingLiU"/>
              </a:rPr>
              <a:t>that </a:t>
            </a:r>
            <a:r>
              <a:rPr sz="1100" spc="35" dirty="0">
                <a:cs typeface="PMingLiU"/>
              </a:rPr>
              <a:t>given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i="1" spc="100" dirty="0">
                <a:cs typeface="Times New Roman"/>
              </a:rPr>
              <a:t>n </a:t>
            </a:r>
            <a:r>
              <a:rPr sz="1100" spc="65" dirty="0">
                <a:cs typeface="PMingLiU"/>
              </a:rPr>
              <a:t>independent</a:t>
            </a:r>
            <a:r>
              <a:rPr sz="1100" spc="1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</a:t>
            </a:r>
            <a:endParaRPr sz="1100">
              <a:cs typeface="PMingLiU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sz="1100" i="1" spc="65" dirty="0">
                <a:cs typeface="Times New Roman"/>
              </a:rPr>
              <a:t>Z</a:t>
            </a:r>
            <a:r>
              <a:rPr sz="1200" spc="97" baseline="-10416" dirty="0">
                <a:cs typeface="Tahoma"/>
              </a:rPr>
              <a:t>1</a:t>
            </a:r>
            <a:r>
              <a:rPr sz="1100" i="1" spc="6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10" dirty="0">
                <a:cs typeface="Times New Roman"/>
              </a:rPr>
              <a:t>Z</a:t>
            </a:r>
            <a:r>
              <a:rPr sz="1200" i="1" spc="165" baseline="-10416" dirty="0">
                <a:cs typeface="Times New Roman"/>
              </a:rPr>
              <a:t>n</a:t>
            </a:r>
            <a:r>
              <a:rPr sz="1100" spc="110" dirty="0">
                <a:cs typeface="PMingLiU"/>
              </a:rPr>
              <a:t>,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</a:t>
            </a:r>
            <a:r>
              <a:rPr sz="1100" spc="70" dirty="0">
                <a:cs typeface="PMingLiU"/>
              </a:rPr>
              <a:t> with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</a:t>
            </a:r>
            <a:r>
              <a:rPr sz="1100" spc="80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σ</a:t>
            </a:r>
            <a:r>
              <a:rPr sz="1200" spc="97" baseline="27777" dirty="0">
                <a:cs typeface="Tahoma"/>
              </a:rPr>
              <a:t>2</a:t>
            </a:r>
            <a:r>
              <a:rPr sz="1100" spc="65" dirty="0">
                <a:cs typeface="PMingLiU"/>
              </a:rPr>
              <a:t>,</a:t>
            </a:r>
            <a:r>
              <a:rPr sz="1100" spc="7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</a:t>
            </a:r>
            <a:r>
              <a:rPr sz="1100" spc="7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sz="1100" spc="7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mean</a:t>
            </a:r>
            <a:endParaRPr sz="1100">
              <a:cs typeface="PMingLiU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sz="1100" i="1" spc="-80" dirty="0">
                <a:cs typeface="Times New Roman"/>
              </a:rPr>
              <a:t>Z</a:t>
            </a:r>
            <a:r>
              <a:rPr sz="1650" spc="-120" baseline="15151" dirty="0">
                <a:cs typeface="PMingLiU"/>
              </a:rPr>
              <a:t>¯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given </a:t>
            </a:r>
            <a:r>
              <a:rPr sz="1100" spc="55" dirty="0">
                <a:cs typeface="PMingLiU"/>
              </a:rPr>
              <a:t>by</a:t>
            </a:r>
            <a:r>
              <a:rPr sz="1100" spc="265" dirty="0">
                <a:cs typeface="PMingLiU"/>
              </a:rPr>
              <a:t> </a:t>
            </a:r>
            <a:r>
              <a:rPr sz="1100" i="1" spc="105" dirty="0">
                <a:cs typeface="Times New Roman"/>
              </a:rPr>
              <a:t>σ</a:t>
            </a:r>
            <a:r>
              <a:rPr sz="1200" spc="157" baseline="27777" dirty="0">
                <a:cs typeface="Tahoma"/>
              </a:rPr>
              <a:t>2</a:t>
            </a:r>
            <a:r>
              <a:rPr sz="1100" i="1" spc="105" dirty="0">
                <a:cs typeface="Times New Roman"/>
              </a:rPr>
              <a:t>/n</a:t>
            </a:r>
            <a:r>
              <a:rPr sz="1100" spc="105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195580" marR="382270" indent="-132715">
              <a:lnSpc>
                <a:spcPct val="102600"/>
              </a:lnSpc>
              <a:spcBef>
                <a:spcPts val="10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words,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averaging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set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observations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reduces 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variance</a:t>
            </a:r>
            <a:r>
              <a:rPr sz="1100" spc="25" dirty="0">
                <a:cs typeface="PMingLiU"/>
              </a:rPr>
              <a:t>. </a:t>
            </a:r>
            <a:r>
              <a:rPr sz="1100" spc="45" dirty="0">
                <a:cs typeface="PMingLiU"/>
              </a:rPr>
              <a:t>Of course, </a:t>
            </a:r>
            <a:r>
              <a:rPr sz="1100" spc="65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60" dirty="0">
                <a:cs typeface="PMingLiU"/>
              </a:rPr>
              <a:t>practical </a:t>
            </a:r>
            <a:r>
              <a:rPr sz="1100" spc="55" dirty="0">
                <a:cs typeface="PMingLiU"/>
              </a:rPr>
              <a:t>because </a:t>
            </a:r>
            <a:r>
              <a:rPr sz="1100" spc="15" dirty="0">
                <a:cs typeface="PMingLiU"/>
              </a:rPr>
              <a:t>we  </a:t>
            </a:r>
            <a:r>
              <a:rPr sz="1100" spc="45" dirty="0">
                <a:cs typeface="PMingLiU"/>
              </a:rPr>
              <a:t>generally </a:t>
            </a:r>
            <a:r>
              <a:rPr sz="1100" spc="55" dirty="0">
                <a:cs typeface="PMingLiU"/>
              </a:rPr>
              <a:t>do </a:t>
            </a:r>
            <a:r>
              <a:rPr sz="1100" spc="80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have </a:t>
            </a:r>
            <a:r>
              <a:rPr sz="1100" spc="35" dirty="0">
                <a:cs typeface="PMingLiU"/>
              </a:rPr>
              <a:t>access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multiple </a:t>
            </a:r>
            <a:r>
              <a:rPr sz="1100" spc="65" dirty="0">
                <a:cs typeface="PMingLiU"/>
              </a:rPr>
              <a:t>training</a:t>
            </a:r>
            <a:r>
              <a:rPr sz="1100" spc="229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sets.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585" y="211465"/>
            <a:ext cx="1648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Bagging—</a:t>
            </a:r>
            <a:r>
              <a:rPr spc="7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735" y="637367"/>
            <a:ext cx="3820160" cy="1446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34226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65" dirty="0">
                <a:cs typeface="PMingLiU"/>
              </a:rPr>
              <a:t>Instead,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80" dirty="0">
                <a:cs typeface="PMingLiU"/>
              </a:rPr>
              <a:t>bootstrap, </a:t>
            </a:r>
            <a:r>
              <a:rPr sz="1100" spc="55" dirty="0">
                <a:cs typeface="PMingLiU"/>
              </a:rPr>
              <a:t>by </a:t>
            </a:r>
            <a:r>
              <a:rPr sz="1100" spc="65" dirty="0">
                <a:cs typeface="PMingLiU"/>
              </a:rPr>
              <a:t>taking </a:t>
            </a:r>
            <a:r>
              <a:rPr sz="1100" spc="70" dirty="0">
                <a:cs typeface="PMingLiU"/>
              </a:rPr>
              <a:t>repeated </a:t>
            </a:r>
            <a:r>
              <a:rPr sz="1100" spc="50" dirty="0">
                <a:cs typeface="PMingLiU"/>
              </a:rPr>
              <a:t>samples  from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(single) </a:t>
            </a:r>
            <a:r>
              <a:rPr sz="1100" spc="65" dirty="0">
                <a:cs typeface="PMingLiU"/>
              </a:rPr>
              <a:t>training </a:t>
            </a:r>
            <a:r>
              <a:rPr sz="1100" spc="95" dirty="0">
                <a:cs typeface="PMingLiU"/>
              </a:rPr>
              <a:t>data</a:t>
            </a:r>
            <a:r>
              <a:rPr sz="1100" spc="140" dirty="0">
                <a:cs typeface="PMingLiU"/>
              </a:rPr>
              <a:t> </a:t>
            </a:r>
            <a:r>
              <a:rPr sz="1100" spc="55">
                <a:cs typeface="PMingLiU"/>
              </a:rPr>
              <a:t>set.</a:t>
            </a:r>
            <a:endParaRPr lang="en-US" sz="1100" spc="55">
              <a:cs typeface="PMingLiU"/>
            </a:endParaRPr>
          </a:p>
          <a:p>
            <a:pPr marL="157480" marR="34226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endParaRPr sz="1100" dirty="0">
              <a:cs typeface="PMingLiU"/>
            </a:endParaRPr>
          </a:p>
          <a:p>
            <a:pPr marL="15748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65" dirty="0">
                <a:cs typeface="PMingLiU"/>
              </a:rPr>
              <a:t>In this approach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generate </a:t>
            </a:r>
            <a:r>
              <a:rPr sz="1100" i="1" spc="155" dirty="0">
                <a:cs typeface="Times New Roman"/>
              </a:rPr>
              <a:t>B </a:t>
            </a:r>
            <a:r>
              <a:rPr sz="1100" spc="40" dirty="0">
                <a:cs typeface="PMingLiU"/>
              </a:rPr>
              <a:t>different </a:t>
            </a:r>
            <a:r>
              <a:rPr sz="1100" spc="80" dirty="0">
                <a:cs typeface="PMingLiU"/>
              </a:rPr>
              <a:t>bootstrapped  </a:t>
            </a:r>
            <a:r>
              <a:rPr sz="1100" spc="65" dirty="0">
                <a:cs typeface="PMingLiU"/>
              </a:rPr>
              <a:t>training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sets. </a:t>
            </a:r>
            <a:r>
              <a:rPr sz="1100" spc="40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then train </a:t>
            </a:r>
            <a:r>
              <a:rPr sz="1100" spc="65" dirty="0">
                <a:cs typeface="PMingLiU"/>
              </a:rPr>
              <a:t>our </a:t>
            </a:r>
            <a:r>
              <a:rPr sz="1100" spc="80" dirty="0">
                <a:cs typeface="PMingLiU"/>
              </a:rPr>
              <a:t>method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i="1" spc="45" dirty="0">
                <a:cs typeface="Times New Roman"/>
              </a:rPr>
              <a:t>b</a:t>
            </a:r>
            <a:r>
              <a:rPr sz="1100" spc="45" dirty="0">
                <a:cs typeface="PMingLiU"/>
              </a:rPr>
              <a:t>th  </a:t>
            </a:r>
            <a:r>
              <a:rPr sz="1100" spc="80" dirty="0">
                <a:cs typeface="PMingLiU"/>
              </a:rPr>
              <a:t>bootstrapped </a:t>
            </a:r>
            <a:r>
              <a:rPr sz="1100" spc="65" dirty="0">
                <a:cs typeface="PMingLiU"/>
              </a:rPr>
              <a:t>training </a:t>
            </a:r>
            <a:r>
              <a:rPr sz="1100" spc="60" dirty="0">
                <a:cs typeface="PMingLiU"/>
              </a:rPr>
              <a:t>set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get </a:t>
            </a:r>
            <a:r>
              <a:rPr sz="1100" i="1" spc="25" dirty="0">
                <a:cs typeface="Times New Roman"/>
              </a:rPr>
              <a:t>f</a:t>
            </a:r>
            <a:r>
              <a:rPr sz="1650" spc="37" baseline="15151" dirty="0">
                <a:cs typeface="PMingLiU"/>
              </a:rPr>
              <a:t>ˆ</a:t>
            </a:r>
            <a:r>
              <a:rPr sz="1200" i="1" spc="37" baseline="27777" dirty="0">
                <a:cs typeface="Meiryo"/>
              </a:rPr>
              <a:t>∗</a:t>
            </a:r>
            <a:r>
              <a:rPr sz="1200" i="1" spc="37" baseline="27777" dirty="0">
                <a:cs typeface="Times New Roman"/>
              </a:rPr>
              <a:t>b</a:t>
            </a:r>
            <a:r>
              <a:rPr sz="1100" spc="25" dirty="0">
                <a:cs typeface="PMingLiU"/>
              </a:rPr>
              <a:t>(</a:t>
            </a:r>
            <a:r>
              <a:rPr sz="1100" i="1" spc="25" dirty="0">
                <a:cs typeface="Times New Roman"/>
              </a:rPr>
              <a:t>x</a:t>
            </a:r>
            <a:r>
              <a:rPr sz="1100" spc="25" dirty="0">
                <a:cs typeface="PMingLiU"/>
              </a:rPr>
              <a:t>),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prediction </a:t>
            </a:r>
            <a:r>
              <a:rPr sz="1100" spc="110" dirty="0">
                <a:cs typeface="PMingLiU"/>
              </a:rPr>
              <a:t>at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point 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. </a:t>
            </a:r>
            <a:r>
              <a:rPr sz="1100" spc="35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then </a:t>
            </a:r>
            <a:r>
              <a:rPr sz="1100" spc="45" dirty="0">
                <a:cs typeface="PMingLiU"/>
              </a:rPr>
              <a:t>average </a:t>
            </a:r>
            <a:r>
              <a:rPr sz="1100" spc="35" dirty="0">
                <a:cs typeface="PMingLiU"/>
              </a:rPr>
              <a:t>all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predictions  </a:t>
            </a:r>
            <a:r>
              <a:rPr sz="1100" spc="80" dirty="0">
                <a:cs typeface="PMingLiU"/>
              </a:rPr>
              <a:t>to</a:t>
            </a:r>
            <a:r>
              <a:rPr sz="1100" spc="70" dirty="0">
                <a:cs typeface="PMingLiU"/>
              </a:rPr>
              <a:t> obtain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9410" y="2949575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called</a:t>
            </a:r>
            <a:r>
              <a:rPr sz="1100" spc="80" dirty="0">
                <a:cs typeface="PMingLiU"/>
              </a:rPr>
              <a:t>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bagging</a:t>
            </a:r>
            <a:r>
              <a:rPr sz="1100" spc="-1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7E27C1-413F-445B-A14D-E895A0E8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9" y="2118270"/>
            <a:ext cx="1941831" cy="70511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497" y="211465"/>
            <a:ext cx="2125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Bagging </a:t>
            </a:r>
            <a:r>
              <a:rPr spc="-25" dirty="0">
                <a:latin typeface="+mn-lt"/>
              </a:rPr>
              <a:t>classification</a:t>
            </a:r>
            <a:r>
              <a:rPr spc="-120" dirty="0">
                <a:latin typeface="+mn-lt"/>
              </a:rPr>
              <a:t> </a:t>
            </a:r>
            <a:r>
              <a:rPr spc="-25" dirty="0">
                <a:latin typeface="+mn-lt"/>
              </a:rPr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67" y="892175"/>
            <a:ext cx="3752850" cy="13921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above </a:t>
            </a:r>
            <a:r>
              <a:rPr sz="1100" spc="55" dirty="0">
                <a:cs typeface="PMingLiU"/>
              </a:rPr>
              <a:t>prescription applied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regression</a:t>
            </a:r>
            <a:r>
              <a:rPr sz="1100" spc="15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trees</a:t>
            </a:r>
            <a:endParaRPr lang="en-US" sz="1100" spc="5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lang="en-US" sz="1100" spc="5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35" dirty="0">
                <a:cs typeface="PMingLiU"/>
              </a:rPr>
              <a:t>classification </a:t>
            </a:r>
            <a:r>
              <a:rPr sz="1100" spc="50" dirty="0">
                <a:cs typeface="PMingLiU"/>
              </a:rPr>
              <a:t>trees: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test </a:t>
            </a:r>
            <a:r>
              <a:rPr sz="1100" spc="50" dirty="0">
                <a:cs typeface="PMingLiU"/>
              </a:rPr>
              <a:t>observation,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record 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 </a:t>
            </a:r>
            <a:r>
              <a:rPr sz="1100" spc="60" dirty="0">
                <a:cs typeface="PMingLiU"/>
              </a:rPr>
              <a:t>predicted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155" dirty="0">
                <a:cs typeface="Times New Roman"/>
              </a:rPr>
              <a:t>B </a:t>
            </a:r>
            <a:r>
              <a:rPr sz="1100" spc="55" dirty="0">
                <a:cs typeface="PMingLiU"/>
              </a:rPr>
              <a:t>trees, </a:t>
            </a:r>
            <a:r>
              <a:rPr sz="1100" spc="85" dirty="0">
                <a:cs typeface="PMingLiU"/>
              </a:rPr>
              <a:t>and </a:t>
            </a:r>
            <a:r>
              <a:rPr sz="1100" spc="65" dirty="0">
                <a:cs typeface="PMingLiU"/>
              </a:rPr>
              <a:t>take </a:t>
            </a:r>
            <a:r>
              <a:rPr sz="1100" spc="85">
                <a:cs typeface="PMingLiU"/>
              </a:rPr>
              <a:t>a </a:t>
            </a:r>
            <a:r>
              <a:rPr sz="1100" i="1" spc="25">
                <a:solidFill>
                  <a:srgbClr val="009900"/>
                </a:solidFill>
                <a:cs typeface="Palatino Linotype"/>
              </a:rPr>
              <a:t>majority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vote</a:t>
            </a:r>
            <a:r>
              <a:rPr sz="1100" spc="20" dirty="0">
                <a:cs typeface="PMingLiU"/>
              </a:rPr>
              <a:t>: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overall </a:t>
            </a:r>
            <a:r>
              <a:rPr sz="1100" spc="55" dirty="0">
                <a:cs typeface="PMingLiU"/>
              </a:rPr>
              <a:t>prediction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most </a:t>
            </a:r>
            <a:r>
              <a:rPr sz="1100" spc="55" dirty="0">
                <a:cs typeface="PMingLiU"/>
              </a:rPr>
              <a:t>commonly  occurring </a:t>
            </a:r>
            <a:r>
              <a:rPr sz="1100" spc="35" dirty="0">
                <a:cs typeface="PMingLiU"/>
              </a:rPr>
              <a:t>class </a:t>
            </a:r>
            <a:r>
              <a:rPr sz="1100" spc="65" dirty="0">
                <a:cs typeface="PMingLiU"/>
              </a:rPr>
              <a:t>among </a:t>
            </a:r>
            <a:r>
              <a:rPr sz="1100" spc="80" dirty="0">
                <a:cs typeface="PMingLiU"/>
              </a:rPr>
              <a:t>the </a:t>
            </a:r>
            <a:r>
              <a:rPr sz="1100" i="1" spc="155" dirty="0">
                <a:cs typeface="Times New Roman"/>
              </a:rPr>
              <a:t>B</a:t>
            </a:r>
            <a:r>
              <a:rPr sz="1100" i="1" spc="190" dirty="0">
                <a:cs typeface="Times New Roman"/>
              </a:rPr>
              <a:t> </a:t>
            </a:r>
            <a:r>
              <a:rPr sz="1100" spc="55" dirty="0">
                <a:cs typeface="PMingLiU"/>
              </a:rPr>
              <a:t>predictions.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697" y="211465"/>
            <a:ext cx="18370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Bagging </a:t>
            </a:r>
            <a:r>
              <a:rPr spc="-10" dirty="0">
                <a:latin typeface="+mn-lt"/>
              </a:rPr>
              <a:t>the </a:t>
            </a:r>
            <a:r>
              <a:rPr spc="-15" dirty="0">
                <a:latin typeface="+mn-lt"/>
              </a:rPr>
              <a:t>heart</a:t>
            </a:r>
            <a:r>
              <a:rPr spc="20" dirty="0">
                <a:latin typeface="+mn-lt"/>
              </a:rPr>
              <a:t> </a:t>
            </a:r>
            <a:r>
              <a:rPr spc="5" dirty="0">
                <a:latin typeface="+mn-lt"/>
              </a:rPr>
              <a:t>data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A7B0E29-99B7-46F3-84E2-78F29ED8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8" y="519854"/>
            <a:ext cx="3079623" cy="28265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198" y="211465"/>
            <a:ext cx="11696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Pros </a:t>
            </a:r>
            <a:r>
              <a:rPr spc="-30" dirty="0">
                <a:latin typeface="+mn-lt"/>
              </a:rPr>
              <a:t>and</a:t>
            </a:r>
            <a:r>
              <a:rPr spc="-125" dirty="0">
                <a:latin typeface="+mn-lt"/>
              </a:rPr>
              <a:t> </a:t>
            </a:r>
            <a:r>
              <a:rPr spc="-10" dirty="0">
                <a:latin typeface="+mn-lt"/>
              </a:rPr>
              <a:t>Cons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84" y="536308"/>
            <a:ext cx="4445734" cy="24724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7213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Tree-based </a:t>
            </a:r>
            <a:r>
              <a:rPr sz="1100" spc="75" dirty="0">
                <a:cs typeface="PMingLiU"/>
              </a:rPr>
              <a:t>methods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simple </a:t>
            </a:r>
            <a:r>
              <a:rPr sz="1100" spc="85" dirty="0">
                <a:cs typeface="PMingLiU"/>
              </a:rPr>
              <a:t>and </a:t>
            </a:r>
            <a:r>
              <a:rPr sz="1100" spc="35">
                <a:cs typeface="PMingLiU"/>
              </a:rPr>
              <a:t>useful </a:t>
            </a:r>
            <a:r>
              <a:rPr sz="1100" spc="30">
                <a:cs typeface="PMingLiU"/>
              </a:rPr>
              <a:t>for</a:t>
            </a:r>
            <a:r>
              <a:rPr lang="en-US" sz="1100" spc="30">
                <a:cs typeface="PMingLiU"/>
              </a:rPr>
              <a:t> i</a:t>
            </a:r>
            <a:r>
              <a:rPr sz="1100" spc="70">
                <a:cs typeface="PMingLiU"/>
              </a:rPr>
              <a:t>nterpretation.</a:t>
            </a:r>
            <a:endParaRPr lang="en-US" sz="1100" spc="70">
              <a:cs typeface="PMingLiU"/>
            </a:endParaRPr>
          </a:p>
          <a:p>
            <a:pPr marL="144780" marR="7213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 </a:t>
            </a:r>
            <a:r>
              <a:rPr sz="1100" spc="75" dirty="0">
                <a:cs typeface="PMingLiU"/>
              </a:rPr>
              <a:t>they </a:t>
            </a:r>
            <a:r>
              <a:rPr sz="1100" spc="50" dirty="0">
                <a:cs typeface="PMingLiU"/>
              </a:rPr>
              <a:t>typically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not </a:t>
            </a:r>
            <a:r>
              <a:rPr sz="1100" spc="55" dirty="0">
                <a:cs typeface="PMingLiU"/>
              </a:rPr>
              <a:t>competitive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best  </a:t>
            </a:r>
            <a:r>
              <a:rPr sz="1100" spc="55" dirty="0">
                <a:cs typeface="PMingLiU"/>
              </a:rPr>
              <a:t>supervised </a:t>
            </a:r>
            <a:r>
              <a:rPr sz="1100" spc="50" dirty="0">
                <a:cs typeface="PMingLiU"/>
              </a:rPr>
              <a:t>learning </a:t>
            </a:r>
            <a:r>
              <a:rPr sz="1100" spc="55" dirty="0">
                <a:cs typeface="PMingLiU"/>
              </a:rPr>
              <a:t>approaches </a:t>
            </a:r>
            <a:r>
              <a:rPr sz="1100" spc="50" dirty="0">
                <a:cs typeface="PMingLiU"/>
              </a:rPr>
              <a:t>in </a:t>
            </a:r>
            <a:r>
              <a:rPr sz="1100" spc="75" dirty="0">
                <a:cs typeface="PMingLiU"/>
              </a:rPr>
              <a:t>terms </a:t>
            </a:r>
            <a:r>
              <a:rPr sz="1100" spc="5">
                <a:cs typeface="PMingLiU"/>
              </a:rPr>
              <a:t>of </a:t>
            </a:r>
            <a:r>
              <a:rPr sz="1100" spc="55">
                <a:cs typeface="PMingLiU"/>
              </a:rPr>
              <a:t>prediction </a:t>
            </a:r>
            <a:r>
              <a:rPr sz="1100" spc="45">
                <a:cs typeface="PMingLiU"/>
              </a:rPr>
              <a:t>accuracy.</a:t>
            </a:r>
            <a:endParaRPr lang="en-US" sz="1100" spc="45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441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Hence </a:t>
            </a:r>
            <a:r>
              <a:rPr sz="1100" spc="15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also </a:t>
            </a:r>
            <a:r>
              <a:rPr sz="1100" spc="40" dirty="0">
                <a:cs typeface="PMingLiU"/>
              </a:rPr>
              <a:t>discuss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bagging</a:t>
            </a:r>
            <a:r>
              <a:rPr sz="1100" spc="-10" dirty="0">
                <a:cs typeface="PMingLiU"/>
              </a:rPr>
              <a:t>,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random forests</a:t>
            </a:r>
            <a:r>
              <a:rPr sz="1100" spc="2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8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boosting</a:t>
            </a:r>
            <a:r>
              <a:rPr sz="1100" spc="5" dirty="0">
                <a:cs typeface="PMingLiU"/>
              </a:rPr>
              <a:t>. </a:t>
            </a:r>
            <a:r>
              <a:rPr sz="1100" spc="60" dirty="0">
                <a:cs typeface="PMingLiU"/>
              </a:rPr>
              <a:t>These </a:t>
            </a:r>
            <a:r>
              <a:rPr sz="1100" spc="75" dirty="0">
                <a:cs typeface="PMingLiU"/>
              </a:rPr>
              <a:t>methods </a:t>
            </a:r>
            <a:r>
              <a:rPr sz="1100" spc="35" dirty="0">
                <a:cs typeface="PMingLiU"/>
              </a:rPr>
              <a:t>grow </a:t>
            </a:r>
            <a:r>
              <a:rPr sz="1100" spc="55" dirty="0">
                <a:cs typeface="PMingLiU"/>
              </a:rPr>
              <a:t>multiple trees </a:t>
            </a:r>
            <a:r>
              <a:rPr sz="1100" spc="45" dirty="0">
                <a:cs typeface="PMingLiU"/>
              </a:rPr>
              <a:t>which </a:t>
            </a:r>
            <a:r>
              <a:rPr sz="1100" spc="60" dirty="0">
                <a:cs typeface="PMingLiU"/>
              </a:rPr>
              <a:t>are  </a:t>
            </a:r>
            <a:r>
              <a:rPr sz="1100" spc="80" dirty="0">
                <a:cs typeface="PMingLiU"/>
              </a:rPr>
              <a:t>then </a:t>
            </a:r>
            <a:r>
              <a:rPr sz="1100" spc="50" dirty="0">
                <a:cs typeface="PMingLiU"/>
              </a:rPr>
              <a:t>combined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yield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45" dirty="0">
                <a:cs typeface="PMingLiU"/>
              </a:rPr>
              <a:t>consensus</a:t>
            </a:r>
            <a:r>
              <a:rPr sz="1100" spc="190" dirty="0">
                <a:cs typeface="PMingLiU"/>
              </a:rPr>
              <a:t> </a:t>
            </a:r>
            <a:r>
              <a:rPr sz="1100" spc="55">
                <a:cs typeface="PMingLiU"/>
              </a:rPr>
              <a:t>prediction.</a:t>
            </a:r>
            <a:endParaRPr lang="en-US" sz="1100" spc="55">
              <a:cs typeface="PMingLiU"/>
            </a:endParaRPr>
          </a:p>
          <a:p>
            <a:pPr marL="144780" marR="1441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21399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Combining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trees </a:t>
            </a:r>
            <a:r>
              <a:rPr sz="1100" spc="65" dirty="0">
                <a:cs typeface="PMingLiU"/>
              </a:rPr>
              <a:t>can </a:t>
            </a:r>
            <a:r>
              <a:rPr sz="1100" spc="50" dirty="0">
                <a:cs typeface="PMingLiU"/>
              </a:rPr>
              <a:t>often </a:t>
            </a:r>
            <a:r>
              <a:rPr sz="1100" spc="60" dirty="0">
                <a:cs typeface="PMingLiU"/>
              </a:rPr>
              <a:t>result </a:t>
            </a:r>
            <a:r>
              <a:rPr sz="1100" spc="50" dirty="0">
                <a:cs typeface="PMingLiU"/>
              </a:rPr>
              <a:t>in  </a:t>
            </a:r>
            <a:r>
              <a:rPr sz="1100" spc="75" dirty="0">
                <a:cs typeface="PMingLiU"/>
              </a:rPr>
              <a:t>dramatic </a:t>
            </a:r>
            <a:r>
              <a:rPr sz="1100" spc="55" dirty="0">
                <a:cs typeface="PMingLiU"/>
              </a:rPr>
              <a:t>improvements </a:t>
            </a:r>
            <a:r>
              <a:rPr sz="1100" spc="50" dirty="0">
                <a:cs typeface="PMingLiU"/>
              </a:rPr>
              <a:t>in </a:t>
            </a:r>
            <a:r>
              <a:rPr sz="1100" spc="55" dirty="0">
                <a:cs typeface="PMingLiU"/>
              </a:rPr>
              <a:t>prediction </a:t>
            </a:r>
            <a:r>
              <a:rPr sz="1100" spc="45" dirty="0">
                <a:cs typeface="PMingLiU"/>
              </a:rPr>
              <a:t>accuracy, </a:t>
            </a:r>
            <a:r>
              <a:rPr sz="1100" spc="110" dirty="0">
                <a:cs typeface="PMingLiU"/>
              </a:rPr>
              <a:t>at </a:t>
            </a:r>
            <a:r>
              <a:rPr sz="1100" spc="80">
                <a:cs typeface="PMingLiU"/>
              </a:rPr>
              <a:t>the </a:t>
            </a:r>
            <a:r>
              <a:rPr sz="1100" spc="50">
                <a:cs typeface="PMingLiU"/>
              </a:rPr>
              <a:t>expense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some </a:t>
            </a:r>
            <a:r>
              <a:rPr sz="1100" spc="25" dirty="0">
                <a:cs typeface="PMingLiU"/>
              </a:rPr>
              <a:t>loss</a:t>
            </a:r>
            <a:r>
              <a:rPr sz="1100" spc="19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interpretation.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326" y="211465"/>
            <a:ext cx="1978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previous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574" y="634114"/>
            <a:ext cx="4218075" cy="21960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640080" algn="r">
              <a:lnSpc>
                <a:spcPct val="100000"/>
              </a:lnSpc>
              <a:spcBef>
                <a:spcPts val="434"/>
              </a:spcBef>
            </a:pPr>
            <a:r>
              <a:rPr sz="1100" spc="50" dirty="0">
                <a:cs typeface="PMingLiU"/>
              </a:rPr>
              <a:t>Bagging </a:t>
            </a:r>
            <a:r>
              <a:rPr sz="1100" spc="85" dirty="0">
                <a:cs typeface="PMingLiU"/>
              </a:rPr>
              <a:t>and </a:t>
            </a:r>
            <a:r>
              <a:rPr sz="1100" spc="7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 </a:t>
            </a:r>
            <a:r>
              <a:rPr sz="1100" spc="55" dirty="0">
                <a:cs typeface="PMingLiU"/>
              </a:rPr>
              <a:t>results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Heart</a:t>
            </a:r>
            <a:r>
              <a:rPr sz="1100" spc="19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data.</a:t>
            </a:r>
            <a:endParaRPr sz="1100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</a:t>
            </a:r>
            <a:r>
              <a:rPr sz="1100" spc="50" dirty="0">
                <a:cs typeface="PMingLiU"/>
              </a:rPr>
              <a:t>(black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orange)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shown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</a:t>
            </a:r>
            <a:r>
              <a:rPr sz="1100" spc="24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 dirty="0">
              <a:cs typeface="PMingLiU"/>
            </a:endParaRPr>
          </a:p>
          <a:p>
            <a:pPr marR="595630" algn="r">
              <a:lnSpc>
                <a:spcPct val="100000"/>
              </a:lnSpc>
              <a:spcBef>
                <a:spcPts val="35"/>
              </a:spcBef>
            </a:pPr>
            <a:r>
              <a:rPr sz="1100" i="1" spc="125" dirty="0">
                <a:cs typeface="Times New Roman"/>
              </a:rPr>
              <a:t>B</a:t>
            </a:r>
            <a:r>
              <a:rPr sz="1100" spc="12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bootstrapped </a:t>
            </a:r>
            <a:r>
              <a:rPr sz="1100" spc="65" dirty="0">
                <a:cs typeface="PMingLiU"/>
              </a:rPr>
              <a:t>training </a:t>
            </a:r>
            <a:r>
              <a:rPr sz="1100" spc="50" dirty="0">
                <a:cs typeface="PMingLiU"/>
              </a:rPr>
              <a:t>sets</a:t>
            </a:r>
            <a:r>
              <a:rPr sz="1100" spc="1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used.</a:t>
            </a:r>
            <a:endParaRPr sz="1100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endParaRPr lang="en-US" sz="1100" spc="85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8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forests </a:t>
            </a:r>
            <a:r>
              <a:rPr sz="1100" spc="35" dirty="0">
                <a:cs typeface="PMingLiU"/>
              </a:rPr>
              <a:t>were </a:t>
            </a:r>
            <a:r>
              <a:rPr sz="1100" spc="55" dirty="0">
                <a:cs typeface="PMingLiU"/>
              </a:rPr>
              <a:t>applied </a:t>
            </a:r>
            <a:r>
              <a:rPr sz="1100" spc="65" dirty="0">
                <a:cs typeface="PMingLiU"/>
              </a:rPr>
              <a:t>with </a:t>
            </a:r>
            <a:endParaRPr lang="en-US" sz="1100" spc="65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endParaRPr lang="en-US" sz="1100" spc="65" dirty="0">
              <a:cs typeface="PMingLiU"/>
            </a:endParaRPr>
          </a:p>
          <a:p>
            <a:pPr marL="3530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dashed </a:t>
            </a:r>
            <a:r>
              <a:rPr sz="1100" spc="35" dirty="0">
                <a:cs typeface="PMingLiU"/>
              </a:rPr>
              <a:t>line </a:t>
            </a:r>
            <a:r>
              <a:rPr sz="1100" spc="55" dirty="0">
                <a:cs typeface="PMingLiU"/>
              </a:rPr>
              <a:t>indicates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resulting </a:t>
            </a:r>
            <a:r>
              <a:rPr sz="1100" spc="45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  </a:t>
            </a:r>
            <a:r>
              <a:rPr sz="1100" spc="30" dirty="0">
                <a:cs typeface="PMingLiU"/>
              </a:rPr>
              <a:t>single </a:t>
            </a:r>
            <a:r>
              <a:rPr sz="1100" spc="35" dirty="0">
                <a:cs typeface="PMingLiU"/>
              </a:rPr>
              <a:t>classification</a:t>
            </a:r>
            <a:r>
              <a:rPr sz="1100" spc="12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tree.</a:t>
            </a:r>
            <a:endParaRPr sz="1100" dirty="0">
              <a:cs typeface="PMingLiU"/>
            </a:endParaRPr>
          </a:p>
          <a:p>
            <a:pPr marL="353060" marR="1905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endParaRPr lang="en-US" sz="1100" spc="90" dirty="0">
              <a:cs typeface="PMingLiU"/>
            </a:endParaRPr>
          </a:p>
          <a:p>
            <a:pPr marL="353060" marR="1905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369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green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blue </a:t>
            </a:r>
            <a:r>
              <a:rPr sz="1100" spc="60" dirty="0">
                <a:cs typeface="PMingLiU"/>
              </a:rPr>
              <a:t>traces </a:t>
            </a:r>
            <a:r>
              <a:rPr sz="1100" spc="35" dirty="0">
                <a:cs typeface="PMingLiU"/>
              </a:rPr>
              <a:t>show </a:t>
            </a:r>
            <a:r>
              <a:rPr sz="1100" spc="80" dirty="0">
                <a:cs typeface="PMingLiU"/>
              </a:rPr>
              <a:t>the </a:t>
            </a:r>
            <a:r>
              <a:rPr sz="1100" spc="90" dirty="0">
                <a:cs typeface="PMingLiU"/>
              </a:rPr>
              <a:t>OOB </a:t>
            </a:r>
            <a:r>
              <a:rPr sz="1100" spc="55" dirty="0">
                <a:cs typeface="PMingLiU"/>
              </a:rPr>
              <a:t>error, </a:t>
            </a:r>
            <a:r>
              <a:rPr sz="1100" spc="45" dirty="0">
                <a:cs typeface="PMingLiU"/>
              </a:rPr>
              <a:t>which </a:t>
            </a:r>
            <a:r>
              <a:rPr sz="1100" spc="50" dirty="0">
                <a:cs typeface="PMingLiU"/>
              </a:rPr>
              <a:t>in  </a:t>
            </a:r>
            <a:r>
              <a:rPr sz="1100" spc="65" dirty="0">
                <a:cs typeface="PMingLiU"/>
              </a:rPr>
              <a:t>this </a:t>
            </a:r>
            <a:r>
              <a:rPr sz="1100" spc="40" dirty="0">
                <a:cs typeface="PMingLiU"/>
              </a:rPr>
              <a:t>case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considerably</a:t>
            </a:r>
            <a:r>
              <a:rPr sz="1100" spc="17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lower</a:t>
            </a:r>
            <a:endParaRPr sz="1100" dirty="0"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555AD-E1F7-4C21-A1D6-671503F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49375"/>
            <a:ext cx="90487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666" y="211465"/>
            <a:ext cx="229298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200" spc="-5" dirty="0">
                <a:latin typeface="+mn-lt"/>
              </a:rPr>
              <a:t>Out-of-Bag </a:t>
            </a:r>
            <a:r>
              <a:rPr sz="1200" spc="-20" dirty="0">
                <a:latin typeface="+mn-lt"/>
              </a:rPr>
              <a:t>Error</a:t>
            </a:r>
            <a:r>
              <a:rPr sz="1200" spc="-110" dirty="0">
                <a:latin typeface="+mn-lt"/>
              </a:rPr>
              <a:t> </a:t>
            </a:r>
            <a:r>
              <a:rPr sz="1200" spc="-15" dirty="0">
                <a:latin typeface="+mn-lt"/>
              </a:rPr>
              <a:t>Estimation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511175"/>
            <a:ext cx="3767454" cy="2532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6098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90" dirty="0">
                <a:cs typeface="PMingLiU"/>
              </a:rPr>
              <a:t>It </a:t>
            </a:r>
            <a:r>
              <a:rPr sz="1000" spc="80" dirty="0">
                <a:cs typeface="PMingLiU"/>
              </a:rPr>
              <a:t>turns out </a:t>
            </a:r>
            <a:r>
              <a:rPr sz="1000" spc="110" dirty="0">
                <a:cs typeface="PMingLiU"/>
              </a:rPr>
              <a:t>that </a:t>
            </a:r>
            <a:r>
              <a:rPr sz="1000" b="1" spc="70" dirty="0">
                <a:cs typeface="PMingLiU"/>
              </a:rPr>
              <a:t>there </a:t>
            </a:r>
            <a:r>
              <a:rPr sz="1000" b="1" spc="20" dirty="0">
                <a:cs typeface="PMingLiU"/>
              </a:rPr>
              <a:t>is </a:t>
            </a:r>
            <a:r>
              <a:rPr sz="1000" b="1" spc="85" dirty="0">
                <a:cs typeface="PMingLiU"/>
              </a:rPr>
              <a:t>a </a:t>
            </a:r>
            <a:r>
              <a:rPr sz="1000" b="1" spc="45" dirty="0">
                <a:cs typeface="PMingLiU"/>
              </a:rPr>
              <a:t>very </a:t>
            </a:r>
            <a:r>
              <a:rPr sz="1000" b="1" spc="60" dirty="0">
                <a:cs typeface="PMingLiU"/>
              </a:rPr>
              <a:t>straightforward </a:t>
            </a:r>
            <a:r>
              <a:rPr sz="1000" b="1" spc="40" dirty="0">
                <a:cs typeface="PMingLiU"/>
              </a:rPr>
              <a:t>way </a:t>
            </a:r>
            <a:r>
              <a:rPr sz="1000" b="1" spc="80" dirty="0">
                <a:cs typeface="PMingLiU"/>
              </a:rPr>
              <a:t>to  </a:t>
            </a:r>
            <a:r>
              <a:rPr sz="1000" b="1" spc="65" dirty="0">
                <a:cs typeface="PMingLiU"/>
              </a:rPr>
              <a:t>estimate </a:t>
            </a:r>
            <a:r>
              <a:rPr sz="1000" b="1" spc="80" dirty="0">
                <a:cs typeface="PMingLiU"/>
              </a:rPr>
              <a:t>the test </a:t>
            </a:r>
            <a:r>
              <a:rPr sz="1000" b="1" spc="55" dirty="0">
                <a:cs typeface="PMingLiU"/>
              </a:rPr>
              <a:t>error </a:t>
            </a:r>
            <a:r>
              <a:rPr sz="1000" b="1" spc="5" dirty="0">
                <a:cs typeface="PMingLiU"/>
              </a:rPr>
              <a:t>of </a:t>
            </a:r>
            <a:r>
              <a:rPr sz="1000" b="1" spc="85" dirty="0">
                <a:cs typeface="PMingLiU"/>
              </a:rPr>
              <a:t>a </a:t>
            </a:r>
            <a:r>
              <a:rPr sz="1000" b="1" spc="55" dirty="0">
                <a:cs typeface="PMingLiU"/>
              </a:rPr>
              <a:t>bagged</a:t>
            </a:r>
            <a:r>
              <a:rPr sz="1000" b="1" spc="155" dirty="0">
                <a:cs typeface="PMingLiU"/>
              </a:rPr>
              <a:t> </a:t>
            </a:r>
            <a:r>
              <a:rPr sz="1000" b="1" spc="55" dirty="0">
                <a:cs typeface="PMingLiU"/>
              </a:rPr>
              <a:t>model</a:t>
            </a:r>
            <a:r>
              <a:rPr sz="1000" spc="55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44780" marR="86995" indent="-132715">
              <a:lnSpc>
                <a:spcPct val="102600"/>
              </a:lnSpc>
              <a:spcBef>
                <a:spcPts val="25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45" dirty="0">
                <a:cs typeface="PMingLiU"/>
              </a:rPr>
              <a:t>Recall </a:t>
            </a:r>
            <a:r>
              <a:rPr sz="1000" spc="110" dirty="0">
                <a:cs typeface="PMingLiU"/>
              </a:rPr>
              <a:t>that </a:t>
            </a:r>
            <a:r>
              <a:rPr sz="1000" spc="80" dirty="0">
                <a:cs typeface="PMingLiU"/>
              </a:rPr>
              <a:t>the </a:t>
            </a:r>
            <a:r>
              <a:rPr sz="1000" spc="35" dirty="0">
                <a:cs typeface="PMingLiU"/>
              </a:rPr>
              <a:t>key </a:t>
            </a:r>
            <a:r>
              <a:rPr sz="1000" spc="80" dirty="0">
                <a:cs typeface="PMingLiU"/>
              </a:rPr>
              <a:t>to </a:t>
            </a:r>
            <a:r>
              <a:rPr sz="1000" spc="50" dirty="0">
                <a:cs typeface="PMingLiU"/>
              </a:rPr>
              <a:t>bagging </a:t>
            </a:r>
            <a:r>
              <a:rPr sz="1000" spc="20" dirty="0">
                <a:cs typeface="PMingLiU"/>
              </a:rPr>
              <a:t>is </a:t>
            </a:r>
            <a:r>
              <a:rPr sz="1000" spc="110" dirty="0">
                <a:cs typeface="PMingLiU"/>
              </a:rPr>
              <a:t>that </a:t>
            </a:r>
            <a:r>
              <a:rPr sz="1000" b="1" spc="55" dirty="0">
                <a:cs typeface="PMingLiU"/>
              </a:rPr>
              <a:t>trees </a:t>
            </a:r>
            <a:r>
              <a:rPr sz="1000" b="1" spc="60" dirty="0">
                <a:cs typeface="PMingLiU"/>
              </a:rPr>
              <a:t>are </a:t>
            </a:r>
            <a:r>
              <a:rPr sz="1000" b="1" spc="65" dirty="0">
                <a:cs typeface="PMingLiU"/>
              </a:rPr>
              <a:t>repeatedly  </a:t>
            </a:r>
            <a:r>
              <a:rPr sz="1000" b="1" spc="35" dirty="0">
                <a:cs typeface="PMingLiU"/>
              </a:rPr>
              <a:t>fit </a:t>
            </a:r>
            <a:r>
              <a:rPr sz="1000" b="1" spc="80" dirty="0">
                <a:cs typeface="PMingLiU"/>
              </a:rPr>
              <a:t>to bootstrapped </a:t>
            </a:r>
            <a:r>
              <a:rPr sz="1000" b="1" spc="60" dirty="0">
                <a:cs typeface="PMingLiU"/>
              </a:rPr>
              <a:t>subsets </a:t>
            </a:r>
            <a:r>
              <a:rPr sz="1000" b="1" spc="5" dirty="0">
                <a:cs typeface="PMingLiU"/>
              </a:rPr>
              <a:t>of </a:t>
            </a:r>
            <a:r>
              <a:rPr sz="1000" b="1" spc="80" dirty="0">
                <a:cs typeface="PMingLiU"/>
              </a:rPr>
              <a:t>the </a:t>
            </a:r>
            <a:r>
              <a:rPr sz="1000" b="1" spc="50" dirty="0">
                <a:cs typeface="PMingLiU"/>
              </a:rPr>
              <a:t>observations</a:t>
            </a:r>
            <a:r>
              <a:rPr sz="1000" spc="50" dirty="0">
                <a:cs typeface="PMingLiU"/>
              </a:rPr>
              <a:t>. </a:t>
            </a:r>
            <a:r>
              <a:rPr sz="1000" spc="70" dirty="0">
                <a:cs typeface="PMingLiU"/>
              </a:rPr>
              <a:t>One </a:t>
            </a:r>
            <a:r>
              <a:rPr sz="1000" spc="65" dirty="0">
                <a:cs typeface="PMingLiU"/>
              </a:rPr>
              <a:t>can  </a:t>
            </a:r>
            <a:r>
              <a:rPr sz="1000" spc="35" dirty="0">
                <a:cs typeface="PMingLiU"/>
              </a:rPr>
              <a:t>show </a:t>
            </a:r>
            <a:r>
              <a:rPr sz="1000" spc="110" dirty="0">
                <a:cs typeface="PMingLiU"/>
              </a:rPr>
              <a:t>that </a:t>
            </a:r>
            <a:r>
              <a:rPr sz="1000" spc="55" dirty="0">
                <a:cs typeface="PMingLiU"/>
              </a:rPr>
              <a:t>on </a:t>
            </a:r>
            <a:r>
              <a:rPr sz="1000" spc="45" dirty="0">
                <a:cs typeface="PMingLiU"/>
              </a:rPr>
              <a:t>average, each </a:t>
            </a:r>
            <a:r>
              <a:rPr sz="1000" spc="55" dirty="0">
                <a:cs typeface="PMingLiU"/>
              </a:rPr>
              <a:t>bagged </a:t>
            </a:r>
            <a:r>
              <a:rPr sz="1000" spc="65" dirty="0">
                <a:cs typeface="PMingLiU"/>
              </a:rPr>
              <a:t>tree </a:t>
            </a:r>
            <a:r>
              <a:rPr sz="1000" spc="50" dirty="0">
                <a:cs typeface="PMingLiU"/>
              </a:rPr>
              <a:t>makes </a:t>
            </a:r>
            <a:r>
              <a:rPr sz="1000" spc="45" dirty="0">
                <a:cs typeface="PMingLiU"/>
              </a:rPr>
              <a:t>use </a:t>
            </a:r>
            <a:r>
              <a:rPr sz="1000" spc="5" dirty="0">
                <a:cs typeface="PMingLiU"/>
              </a:rPr>
              <a:t>of  </a:t>
            </a:r>
            <a:r>
              <a:rPr sz="1000" spc="75" dirty="0">
                <a:cs typeface="PMingLiU"/>
              </a:rPr>
              <a:t>around </a:t>
            </a:r>
            <a:r>
              <a:rPr sz="1000" spc="60" dirty="0">
                <a:cs typeface="PMingLiU"/>
              </a:rPr>
              <a:t>two-thirds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</a:t>
            </a:r>
            <a:r>
              <a:rPr sz="1000" spc="150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observations.</a:t>
            </a:r>
            <a:endParaRPr sz="10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25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9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remaining </a:t>
            </a:r>
            <a:r>
              <a:rPr sz="1000" spc="60" dirty="0">
                <a:cs typeface="PMingLiU"/>
              </a:rPr>
              <a:t>one-third </a:t>
            </a:r>
            <a:r>
              <a:rPr sz="1000" spc="5" dirty="0">
                <a:cs typeface="PMingLiU"/>
              </a:rPr>
              <a:t>of </a:t>
            </a:r>
            <a:r>
              <a:rPr sz="1000" b="1" spc="80" dirty="0">
                <a:cs typeface="PMingLiU"/>
              </a:rPr>
              <a:t>the </a:t>
            </a:r>
            <a:r>
              <a:rPr sz="1000" b="1" spc="50" dirty="0">
                <a:cs typeface="PMingLiU"/>
              </a:rPr>
              <a:t>observations </a:t>
            </a:r>
            <a:r>
              <a:rPr sz="1000" b="1" spc="80" dirty="0">
                <a:cs typeface="PMingLiU"/>
              </a:rPr>
              <a:t>not </a:t>
            </a:r>
            <a:r>
              <a:rPr sz="1000" b="1" spc="55" dirty="0">
                <a:cs typeface="PMingLiU"/>
              </a:rPr>
              <a:t>used </a:t>
            </a:r>
            <a:r>
              <a:rPr sz="1000" b="1" spc="80" dirty="0">
                <a:cs typeface="PMingLiU"/>
              </a:rPr>
              <a:t>to </a:t>
            </a:r>
            <a:r>
              <a:rPr sz="1000" b="1" spc="35" dirty="0">
                <a:cs typeface="PMingLiU"/>
              </a:rPr>
              <a:t>fit  </a:t>
            </a:r>
            <a:r>
              <a:rPr sz="1000" b="1" spc="85" dirty="0">
                <a:cs typeface="PMingLiU"/>
              </a:rPr>
              <a:t>a </a:t>
            </a:r>
            <a:r>
              <a:rPr sz="1000" b="1" spc="35" dirty="0">
                <a:cs typeface="PMingLiU"/>
              </a:rPr>
              <a:t>given </a:t>
            </a:r>
            <a:r>
              <a:rPr sz="1000" b="1" spc="55" dirty="0">
                <a:cs typeface="PMingLiU"/>
              </a:rPr>
              <a:t>bagged </a:t>
            </a:r>
            <a:r>
              <a:rPr sz="1000" b="1" spc="65" dirty="0">
                <a:cs typeface="PMingLiU"/>
              </a:rPr>
              <a:t>tree </a:t>
            </a:r>
            <a:r>
              <a:rPr sz="1000" b="1" spc="60" dirty="0">
                <a:cs typeface="PMingLiU"/>
              </a:rPr>
              <a:t>are </a:t>
            </a:r>
            <a:r>
              <a:rPr sz="1000" b="1" spc="45" dirty="0">
                <a:cs typeface="PMingLiU"/>
              </a:rPr>
              <a:t>referred </a:t>
            </a:r>
            <a:r>
              <a:rPr sz="1000" b="1" spc="80" dirty="0">
                <a:cs typeface="PMingLiU"/>
              </a:rPr>
              <a:t>to </a:t>
            </a:r>
            <a:r>
              <a:rPr sz="1000" b="1" spc="55" dirty="0">
                <a:cs typeface="PMingLiU"/>
              </a:rPr>
              <a:t>as </a:t>
            </a:r>
            <a:r>
              <a:rPr sz="1000" b="1" spc="80" dirty="0">
                <a:cs typeface="PMingLiU"/>
              </a:rPr>
              <a:t>the </a:t>
            </a:r>
            <a:r>
              <a:rPr sz="1000" b="1" i="1" spc="10" dirty="0">
                <a:solidFill>
                  <a:srgbClr val="009900"/>
                </a:solidFill>
                <a:cs typeface="Palatino Linotype"/>
              </a:rPr>
              <a:t>out-of-bag </a:t>
            </a:r>
            <a:r>
              <a:rPr sz="1000" b="1" spc="85" dirty="0">
                <a:cs typeface="PMingLiU"/>
              </a:rPr>
              <a:t>(OOB)  </a:t>
            </a:r>
            <a:r>
              <a:rPr sz="1000" spc="50" dirty="0">
                <a:cs typeface="PMingLiU"/>
              </a:rPr>
              <a:t>observations.</a:t>
            </a:r>
            <a:endParaRPr sz="1000">
              <a:cs typeface="PMingLiU"/>
            </a:endParaRPr>
          </a:p>
          <a:p>
            <a:pPr marL="144780" marR="45085" indent="-132715">
              <a:lnSpc>
                <a:spcPct val="102600"/>
              </a:lnSpc>
              <a:spcBef>
                <a:spcPts val="25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b="1" spc="40" dirty="0">
                <a:cs typeface="PMingLiU"/>
              </a:rPr>
              <a:t>We </a:t>
            </a:r>
            <a:r>
              <a:rPr sz="1000" b="1" spc="65" dirty="0">
                <a:cs typeface="PMingLiU"/>
              </a:rPr>
              <a:t>can predict </a:t>
            </a:r>
            <a:r>
              <a:rPr sz="1000" b="1" spc="80" dirty="0">
                <a:cs typeface="PMingLiU"/>
              </a:rPr>
              <a:t>the </a:t>
            </a:r>
            <a:r>
              <a:rPr sz="1000" b="1" spc="50" dirty="0">
                <a:cs typeface="PMingLiU"/>
              </a:rPr>
              <a:t>response </a:t>
            </a:r>
            <a:r>
              <a:rPr sz="1000" b="1" spc="30" dirty="0">
                <a:cs typeface="PMingLiU"/>
              </a:rPr>
              <a:t>for </a:t>
            </a:r>
            <a:r>
              <a:rPr sz="1000" b="1" spc="80" dirty="0">
                <a:cs typeface="PMingLiU"/>
              </a:rPr>
              <a:t>the </a:t>
            </a:r>
            <a:r>
              <a:rPr sz="1000" b="1" i="1" spc="95" dirty="0">
                <a:cs typeface="Times New Roman"/>
              </a:rPr>
              <a:t>i</a:t>
            </a:r>
            <a:r>
              <a:rPr sz="1000" b="1" spc="95" dirty="0">
                <a:cs typeface="PMingLiU"/>
              </a:rPr>
              <a:t>th </a:t>
            </a:r>
            <a:r>
              <a:rPr sz="1000" b="1" spc="55" dirty="0">
                <a:cs typeface="PMingLiU"/>
              </a:rPr>
              <a:t>observation </a:t>
            </a:r>
            <a:r>
              <a:rPr sz="1000" b="1" spc="45" dirty="0">
                <a:cs typeface="PMingLiU"/>
              </a:rPr>
              <a:t>using  each </a:t>
            </a:r>
            <a:r>
              <a:rPr sz="1000" b="1" spc="5" dirty="0">
                <a:cs typeface="PMingLiU"/>
              </a:rPr>
              <a:t>of </a:t>
            </a:r>
            <a:r>
              <a:rPr sz="1000" b="1" spc="80" dirty="0">
                <a:cs typeface="PMingLiU"/>
              </a:rPr>
              <a:t>the </a:t>
            </a:r>
            <a:r>
              <a:rPr sz="1000" b="1" spc="55" dirty="0">
                <a:cs typeface="PMingLiU"/>
              </a:rPr>
              <a:t>trees </a:t>
            </a:r>
            <a:r>
              <a:rPr sz="1000" b="1" spc="50" dirty="0">
                <a:cs typeface="PMingLiU"/>
              </a:rPr>
              <a:t>in </a:t>
            </a:r>
            <a:r>
              <a:rPr sz="1000" b="1" spc="45" dirty="0">
                <a:cs typeface="PMingLiU"/>
              </a:rPr>
              <a:t>which </a:t>
            </a:r>
            <a:r>
              <a:rPr sz="1000" b="1" spc="110" dirty="0">
                <a:cs typeface="PMingLiU"/>
              </a:rPr>
              <a:t>that </a:t>
            </a:r>
            <a:r>
              <a:rPr sz="1000" b="1" spc="50" dirty="0">
                <a:cs typeface="PMingLiU"/>
              </a:rPr>
              <a:t>observation </a:t>
            </a:r>
            <a:r>
              <a:rPr sz="1000" b="1" spc="40" dirty="0">
                <a:cs typeface="PMingLiU"/>
              </a:rPr>
              <a:t>was </a:t>
            </a:r>
            <a:r>
              <a:rPr sz="1000" b="1" spc="80" dirty="0">
                <a:cs typeface="PMingLiU"/>
              </a:rPr>
              <a:t>OOB</a:t>
            </a:r>
            <a:r>
              <a:rPr sz="1000" spc="80" dirty="0">
                <a:cs typeface="PMingLiU"/>
              </a:rPr>
              <a:t>. </a:t>
            </a:r>
            <a:r>
              <a:rPr sz="1000" spc="70" dirty="0">
                <a:cs typeface="PMingLiU"/>
              </a:rPr>
              <a:t>This  </a:t>
            </a:r>
            <a:r>
              <a:rPr sz="1000" spc="20" dirty="0">
                <a:cs typeface="PMingLiU"/>
              </a:rPr>
              <a:t>will </a:t>
            </a:r>
            <a:r>
              <a:rPr sz="1000" spc="40" dirty="0">
                <a:cs typeface="PMingLiU"/>
              </a:rPr>
              <a:t>yield </a:t>
            </a:r>
            <a:r>
              <a:rPr sz="1000" spc="75" dirty="0">
                <a:cs typeface="PMingLiU"/>
              </a:rPr>
              <a:t>around </a:t>
            </a:r>
            <a:r>
              <a:rPr sz="1000" i="1" spc="155" dirty="0">
                <a:cs typeface="Times New Roman"/>
              </a:rPr>
              <a:t>B/</a:t>
            </a:r>
            <a:r>
              <a:rPr sz="1000" spc="155" dirty="0">
                <a:cs typeface="PMingLiU"/>
              </a:rPr>
              <a:t>3 </a:t>
            </a:r>
            <a:r>
              <a:rPr sz="1000" spc="55" dirty="0">
                <a:cs typeface="PMingLiU"/>
              </a:rPr>
              <a:t>predictions </a:t>
            </a:r>
            <a:r>
              <a:rPr sz="1000" spc="30" dirty="0">
                <a:cs typeface="PMingLiU"/>
              </a:rPr>
              <a:t>for </a:t>
            </a:r>
            <a:r>
              <a:rPr sz="1000" spc="80" dirty="0">
                <a:cs typeface="PMingLiU"/>
              </a:rPr>
              <a:t>the </a:t>
            </a:r>
            <a:r>
              <a:rPr sz="1000" i="1" spc="95" dirty="0">
                <a:cs typeface="Times New Roman"/>
              </a:rPr>
              <a:t>i</a:t>
            </a:r>
            <a:r>
              <a:rPr sz="1000" spc="95" dirty="0">
                <a:cs typeface="PMingLiU"/>
              </a:rPr>
              <a:t>th </a:t>
            </a:r>
            <a:r>
              <a:rPr sz="1000" spc="50" dirty="0">
                <a:cs typeface="PMingLiU"/>
              </a:rPr>
              <a:t>observation,  </a:t>
            </a:r>
            <a:r>
              <a:rPr sz="1000" spc="45" dirty="0">
                <a:cs typeface="PMingLiU"/>
              </a:rPr>
              <a:t>which </a:t>
            </a:r>
            <a:r>
              <a:rPr sz="1000" spc="15" dirty="0">
                <a:cs typeface="PMingLiU"/>
              </a:rPr>
              <a:t>we</a:t>
            </a:r>
            <a:r>
              <a:rPr sz="1000" spc="100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average.</a:t>
            </a:r>
            <a:endParaRPr sz="1000">
              <a:cs typeface="PMingLiU"/>
            </a:endParaRPr>
          </a:p>
          <a:p>
            <a:pPr marL="144780" marR="76835" indent="-132715">
              <a:lnSpc>
                <a:spcPct val="102600"/>
              </a:lnSpc>
              <a:spcBef>
                <a:spcPts val="25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b="1" spc="70" dirty="0">
                <a:cs typeface="PMingLiU"/>
              </a:rPr>
              <a:t>This </a:t>
            </a:r>
            <a:r>
              <a:rPr sz="1000" b="1" spc="65" dirty="0">
                <a:cs typeface="PMingLiU"/>
              </a:rPr>
              <a:t>estimate </a:t>
            </a:r>
            <a:r>
              <a:rPr sz="1000" b="1" spc="20" dirty="0">
                <a:cs typeface="PMingLiU"/>
              </a:rPr>
              <a:t>is </a:t>
            </a:r>
            <a:r>
              <a:rPr sz="1000" b="1" spc="40" dirty="0">
                <a:cs typeface="PMingLiU"/>
              </a:rPr>
              <a:t>essentially </a:t>
            </a:r>
            <a:r>
              <a:rPr sz="1000" b="1" spc="80" dirty="0">
                <a:cs typeface="PMingLiU"/>
              </a:rPr>
              <a:t>the LOO </a:t>
            </a:r>
            <a:r>
              <a:rPr sz="1000" b="1" spc="45" dirty="0">
                <a:cs typeface="PMingLiU"/>
              </a:rPr>
              <a:t>cross-validation </a:t>
            </a:r>
            <a:r>
              <a:rPr sz="1000" b="1" spc="55" dirty="0">
                <a:cs typeface="PMingLiU"/>
              </a:rPr>
              <a:t>error  </a:t>
            </a:r>
            <a:r>
              <a:rPr sz="1000" b="1" spc="30" dirty="0">
                <a:cs typeface="PMingLiU"/>
              </a:rPr>
              <a:t>for </a:t>
            </a:r>
            <a:r>
              <a:rPr sz="1000" b="1" spc="50" dirty="0">
                <a:cs typeface="PMingLiU"/>
              </a:rPr>
              <a:t>bagging</a:t>
            </a:r>
            <a:r>
              <a:rPr sz="1000" spc="50" dirty="0">
                <a:cs typeface="PMingLiU"/>
              </a:rPr>
              <a:t>, </a:t>
            </a:r>
            <a:r>
              <a:rPr sz="1000" dirty="0">
                <a:cs typeface="PMingLiU"/>
              </a:rPr>
              <a:t>if </a:t>
            </a:r>
            <a:r>
              <a:rPr sz="1000" i="1" spc="155" dirty="0">
                <a:cs typeface="Times New Roman"/>
              </a:rPr>
              <a:t>B </a:t>
            </a:r>
            <a:r>
              <a:rPr sz="1000" spc="20" dirty="0">
                <a:cs typeface="PMingLiU"/>
              </a:rPr>
              <a:t>is</a:t>
            </a:r>
            <a:r>
              <a:rPr sz="1000" spc="195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large.</a:t>
            </a:r>
            <a:endParaRPr sz="1000">
              <a:cs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505" y="211465"/>
            <a:ext cx="12915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Random</a:t>
            </a:r>
            <a:r>
              <a:rPr spc="75" dirty="0">
                <a:latin typeface="+mn-lt"/>
              </a:rPr>
              <a:t> </a:t>
            </a:r>
            <a:r>
              <a:rPr spc="-35" dirty="0">
                <a:latin typeface="+mn-lt"/>
              </a:rPr>
              <a:t>Forests</a:t>
            </a:r>
          </a:p>
        </p:txBody>
      </p:sp>
      <p:sp>
        <p:nvSpPr>
          <p:cNvPr id="3" name="object 3"/>
          <p:cNvSpPr/>
          <p:nvPr/>
        </p:nvSpPr>
        <p:spPr>
          <a:xfrm>
            <a:off x="2268105" y="2489962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71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232" y="739775"/>
            <a:ext cx="3801745" cy="23357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7175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000" b="1" i="1" spc="30" dirty="0">
                <a:solidFill>
                  <a:srgbClr val="009900"/>
                </a:solidFill>
                <a:cs typeface="Palatino Linotype"/>
              </a:rPr>
              <a:t>Random </a:t>
            </a:r>
            <a:r>
              <a:rPr sz="1000" b="1" i="1" spc="20" dirty="0">
                <a:solidFill>
                  <a:srgbClr val="009900"/>
                </a:solidFill>
                <a:cs typeface="Palatino Linotype"/>
              </a:rPr>
              <a:t>forests </a:t>
            </a:r>
            <a:r>
              <a:rPr sz="1000" b="1" spc="50" dirty="0">
                <a:cs typeface="PMingLiU"/>
              </a:rPr>
              <a:t>provide </a:t>
            </a:r>
            <a:r>
              <a:rPr sz="1000" b="1" spc="85" dirty="0">
                <a:cs typeface="PMingLiU"/>
              </a:rPr>
              <a:t>an </a:t>
            </a:r>
            <a:r>
              <a:rPr sz="1000" b="1" spc="60" dirty="0">
                <a:cs typeface="PMingLiU"/>
              </a:rPr>
              <a:t>improvement </a:t>
            </a:r>
            <a:r>
              <a:rPr sz="1000" b="1" spc="30" dirty="0">
                <a:cs typeface="PMingLiU"/>
              </a:rPr>
              <a:t>over </a:t>
            </a:r>
            <a:r>
              <a:rPr sz="1000" b="1" spc="55" dirty="0">
                <a:cs typeface="PMingLiU"/>
              </a:rPr>
              <a:t>bagged trees  </a:t>
            </a:r>
            <a:r>
              <a:rPr sz="1000" spc="55" dirty="0">
                <a:cs typeface="PMingLiU"/>
              </a:rPr>
              <a:t>by </a:t>
            </a:r>
            <a:r>
              <a:rPr sz="1000" spc="40" dirty="0">
                <a:cs typeface="PMingLiU"/>
              </a:rPr>
              <a:t>way </a:t>
            </a:r>
            <a:r>
              <a:rPr sz="1000" spc="5" dirty="0">
                <a:cs typeface="PMingLiU"/>
              </a:rPr>
              <a:t>of </a:t>
            </a:r>
            <a:r>
              <a:rPr sz="1000" spc="85" dirty="0">
                <a:cs typeface="PMingLiU"/>
              </a:rPr>
              <a:t>a </a:t>
            </a:r>
            <a:r>
              <a:rPr sz="1000" spc="45" dirty="0">
                <a:cs typeface="PMingLiU"/>
              </a:rPr>
              <a:t>small </a:t>
            </a:r>
            <a:r>
              <a:rPr sz="1000" spc="55" dirty="0">
                <a:cs typeface="PMingLiU"/>
              </a:rPr>
              <a:t>tweak </a:t>
            </a:r>
            <a:r>
              <a:rPr sz="1000" spc="110" dirty="0">
                <a:cs typeface="PMingLiU"/>
              </a:rPr>
              <a:t>that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decorrelates </a:t>
            </a:r>
            <a:r>
              <a:rPr sz="1000" spc="8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trees. </a:t>
            </a:r>
            <a:r>
              <a:rPr sz="1000" spc="70" dirty="0">
                <a:cs typeface="PMingLiU"/>
              </a:rPr>
              <a:t>This  </a:t>
            </a:r>
            <a:r>
              <a:rPr sz="1000" spc="50" dirty="0">
                <a:cs typeface="PMingLiU"/>
              </a:rPr>
              <a:t>reduces </a:t>
            </a:r>
            <a:r>
              <a:rPr sz="1000" spc="80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variance </a:t>
            </a:r>
            <a:r>
              <a:rPr sz="1000" spc="60" dirty="0">
                <a:cs typeface="PMingLiU"/>
              </a:rPr>
              <a:t>when </a:t>
            </a:r>
            <a:r>
              <a:rPr sz="1000" spc="15" dirty="0">
                <a:cs typeface="PMingLiU"/>
              </a:rPr>
              <a:t>we </a:t>
            </a:r>
            <a:r>
              <a:rPr sz="1000" spc="45" dirty="0">
                <a:cs typeface="PMingLiU"/>
              </a:rPr>
              <a:t>average </a:t>
            </a:r>
            <a:r>
              <a:rPr sz="1000" spc="80" dirty="0">
                <a:cs typeface="PMingLiU"/>
              </a:rPr>
              <a:t>the</a:t>
            </a:r>
            <a:r>
              <a:rPr sz="1000" spc="215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trees.</a:t>
            </a:r>
            <a:endParaRPr sz="1000">
              <a:cs typeface="PMingLiU"/>
            </a:endParaRPr>
          </a:p>
          <a:p>
            <a:pPr marL="170180" marR="3632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000" spc="50" dirty="0">
                <a:cs typeface="PMingLiU"/>
              </a:rPr>
              <a:t>As in bagging, </a:t>
            </a:r>
            <a:r>
              <a:rPr sz="1000" spc="15" dirty="0">
                <a:cs typeface="PMingLiU"/>
              </a:rPr>
              <a:t>we </a:t>
            </a:r>
            <a:r>
              <a:rPr sz="1000" b="1" spc="55" dirty="0">
                <a:cs typeface="PMingLiU"/>
              </a:rPr>
              <a:t>build </a:t>
            </a:r>
            <a:r>
              <a:rPr sz="1000" b="1" spc="85" dirty="0">
                <a:cs typeface="PMingLiU"/>
              </a:rPr>
              <a:t>a </a:t>
            </a:r>
            <a:r>
              <a:rPr sz="1000" b="1" spc="70" dirty="0">
                <a:cs typeface="PMingLiU"/>
              </a:rPr>
              <a:t>number </a:t>
            </a:r>
            <a:r>
              <a:rPr sz="1000" b="1" spc="5" dirty="0">
                <a:cs typeface="PMingLiU"/>
              </a:rPr>
              <a:t>of </a:t>
            </a:r>
            <a:r>
              <a:rPr sz="1000" b="1" spc="35" dirty="0">
                <a:cs typeface="PMingLiU"/>
              </a:rPr>
              <a:t>decision </a:t>
            </a:r>
            <a:r>
              <a:rPr sz="1000" b="1" spc="55" dirty="0">
                <a:cs typeface="PMingLiU"/>
              </a:rPr>
              <a:t>trees on  </a:t>
            </a:r>
            <a:r>
              <a:rPr sz="1000" b="1" spc="80" dirty="0">
                <a:cs typeface="PMingLiU"/>
              </a:rPr>
              <a:t>bootstrapped </a:t>
            </a:r>
            <a:r>
              <a:rPr sz="1000" b="1" spc="65" dirty="0">
                <a:cs typeface="PMingLiU"/>
              </a:rPr>
              <a:t>training </a:t>
            </a:r>
            <a:r>
              <a:rPr sz="1000" b="1" spc="50" dirty="0">
                <a:cs typeface="PMingLiU"/>
              </a:rPr>
              <a:t>samples</a:t>
            </a:r>
            <a:r>
              <a:rPr sz="1000" spc="50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701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000" spc="100" dirty="0">
                <a:cs typeface="PMingLiU"/>
              </a:rPr>
              <a:t>But </a:t>
            </a:r>
            <a:r>
              <a:rPr sz="1000" spc="60" dirty="0">
                <a:cs typeface="PMingLiU"/>
              </a:rPr>
              <a:t>when </a:t>
            </a:r>
            <a:r>
              <a:rPr sz="1000" spc="50" dirty="0">
                <a:cs typeface="PMingLiU"/>
              </a:rPr>
              <a:t>building </a:t>
            </a:r>
            <a:r>
              <a:rPr sz="1000" spc="60" dirty="0">
                <a:cs typeface="PMingLiU"/>
              </a:rPr>
              <a:t>these </a:t>
            </a:r>
            <a:r>
              <a:rPr sz="1000" spc="35" dirty="0">
                <a:cs typeface="PMingLiU"/>
              </a:rPr>
              <a:t>decision </a:t>
            </a:r>
            <a:r>
              <a:rPr sz="1000" spc="55" dirty="0">
                <a:cs typeface="PMingLiU"/>
              </a:rPr>
              <a:t>trees, </a:t>
            </a:r>
            <a:r>
              <a:rPr sz="1000" spc="45" dirty="0">
                <a:cs typeface="PMingLiU"/>
              </a:rPr>
              <a:t>each </a:t>
            </a:r>
            <a:r>
              <a:rPr sz="1000" spc="70" dirty="0">
                <a:cs typeface="PMingLiU"/>
              </a:rPr>
              <a:t>time </a:t>
            </a:r>
            <a:r>
              <a:rPr sz="1000" spc="85" dirty="0">
                <a:cs typeface="PMingLiU"/>
              </a:rPr>
              <a:t>a </a:t>
            </a:r>
            <a:r>
              <a:rPr sz="1000" spc="55" dirty="0">
                <a:cs typeface="PMingLiU"/>
              </a:rPr>
              <a:t>split </a:t>
            </a:r>
            <a:r>
              <a:rPr sz="1000" spc="50" dirty="0">
                <a:cs typeface="PMingLiU"/>
              </a:rPr>
              <a:t>in  </a:t>
            </a:r>
            <a:r>
              <a:rPr sz="1000" spc="85" dirty="0">
                <a:cs typeface="PMingLiU"/>
              </a:rPr>
              <a:t>a </a:t>
            </a:r>
            <a:r>
              <a:rPr sz="1000" spc="65" dirty="0">
                <a:cs typeface="PMingLiU"/>
              </a:rPr>
              <a:t>tree </a:t>
            </a:r>
            <a:r>
              <a:rPr sz="1000" spc="20" dirty="0">
                <a:cs typeface="PMingLiU"/>
              </a:rPr>
              <a:t>is </a:t>
            </a:r>
            <a:r>
              <a:rPr sz="1000" spc="45" dirty="0">
                <a:cs typeface="PMingLiU"/>
              </a:rPr>
              <a:t>considered, </a:t>
            </a:r>
            <a:r>
              <a:rPr sz="1000" b="1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000" b="1" i="1" spc="25" dirty="0">
                <a:solidFill>
                  <a:srgbClr val="009900"/>
                </a:solidFill>
                <a:cs typeface="Palatino Linotype"/>
              </a:rPr>
              <a:t>random selection </a:t>
            </a:r>
            <a:r>
              <a:rPr sz="1000" b="1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000" b="1" i="1" spc="160" dirty="0">
                <a:solidFill>
                  <a:srgbClr val="009900"/>
                </a:solidFill>
                <a:cs typeface="Times New Roman"/>
              </a:rPr>
              <a:t>m </a:t>
            </a:r>
            <a:r>
              <a:rPr sz="1000" b="1" i="1" spc="15" dirty="0">
                <a:solidFill>
                  <a:srgbClr val="009900"/>
                </a:solidFill>
                <a:cs typeface="Palatino Linotype"/>
              </a:rPr>
              <a:t>predictors </a:t>
            </a:r>
            <a:r>
              <a:rPr sz="1000" b="1" spc="20" dirty="0">
                <a:cs typeface="PMingLiU"/>
              </a:rPr>
              <a:t>is  </a:t>
            </a:r>
            <a:r>
              <a:rPr sz="1000" b="1" spc="40" dirty="0">
                <a:cs typeface="PMingLiU"/>
              </a:rPr>
              <a:t>chosen </a:t>
            </a:r>
            <a:r>
              <a:rPr sz="1000" b="1" spc="55" dirty="0">
                <a:cs typeface="PMingLiU"/>
              </a:rPr>
              <a:t>as split </a:t>
            </a:r>
            <a:r>
              <a:rPr sz="1000" b="1" spc="65" dirty="0">
                <a:cs typeface="PMingLiU"/>
              </a:rPr>
              <a:t>candidates </a:t>
            </a:r>
            <a:r>
              <a:rPr sz="1000" spc="45" dirty="0">
                <a:cs typeface="PMingLiU"/>
              </a:rPr>
              <a:t>from </a:t>
            </a:r>
            <a:r>
              <a:rPr sz="1000" spc="80" dirty="0">
                <a:cs typeface="PMingLiU"/>
              </a:rPr>
              <a:t>the </a:t>
            </a:r>
            <a:r>
              <a:rPr sz="1000" spc="25" dirty="0">
                <a:cs typeface="PMingLiU"/>
              </a:rPr>
              <a:t>full </a:t>
            </a:r>
            <a:r>
              <a:rPr sz="1000" spc="60" dirty="0">
                <a:cs typeface="PMingLiU"/>
              </a:rPr>
              <a:t>set </a:t>
            </a:r>
            <a:r>
              <a:rPr sz="1000" spc="5" dirty="0">
                <a:cs typeface="PMingLiU"/>
              </a:rPr>
              <a:t>of </a:t>
            </a:r>
            <a:r>
              <a:rPr sz="1000" i="1" spc="-5" dirty="0">
                <a:cs typeface="Times New Roman"/>
              </a:rPr>
              <a:t>p </a:t>
            </a:r>
            <a:r>
              <a:rPr sz="1000" spc="55" dirty="0">
                <a:cs typeface="PMingLiU"/>
              </a:rPr>
              <a:t>predictors.  </a:t>
            </a:r>
            <a:r>
              <a:rPr sz="1000" spc="9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split </a:t>
            </a:r>
            <a:r>
              <a:rPr sz="1000" spc="20" dirty="0">
                <a:cs typeface="PMingLiU"/>
              </a:rPr>
              <a:t>is </a:t>
            </a:r>
            <a:r>
              <a:rPr sz="1000" spc="30" dirty="0">
                <a:cs typeface="PMingLiU"/>
              </a:rPr>
              <a:t>allowed </a:t>
            </a:r>
            <a:r>
              <a:rPr sz="1000" spc="80" dirty="0">
                <a:cs typeface="PMingLiU"/>
              </a:rPr>
              <a:t>to </a:t>
            </a:r>
            <a:r>
              <a:rPr sz="1000" spc="45" dirty="0">
                <a:cs typeface="PMingLiU"/>
              </a:rPr>
              <a:t>use only one </a:t>
            </a:r>
            <a:r>
              <a:rPr sz="1000" spc="5" dirty="0">
                <a:cs typeface="PMingLiU"/>
              </a:rPr>
              <a:t>of </a:t>
            </a:r>
            <a:r>
              <a:rPr sz="1000" spc="60" dirty="0">
                <a:cs typeface="PMingLiU"/>
              </a:rPr>
              <a:t>those </a:t>
            </a:r>
            <a:r>
              <a:rPr sz="1000" i="1" spc="160" dirty="0">
                <a:cs typeface="Times New Roman"/>
              </a:rPr>
              <a:t>m</a:t>
            </a:r>
            <a:r>
              <a:rPr sz="1000" i="1" spc="385" dirty="0">
                <a:cs typeface="Times New Roman"/>
              </a:rPr>
              <a:t> </a:t>
            </a:r>
            <a:r>
              <a:rPr sz="1000" spc="55" dirty="0">
                <a:cs typeface="PMingLiU"/>
              </a:rPr>
              <a:t>predictors.</a:t>
            </a:r>
            <a:endParaRPr sz="1000">
              <a:cs typeface="PMingLiU"/>
            </a:endParaRPr>
          </a:p>
          <a:p>
            <a:pPr marL="170180" marR="3238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000" b="1" spc="70" dirty="0">
                <a:cs typeface="PMingLiU"/>
              </a:rPr>
              <a:t>A </a:t>
            </a:r>
            <a:r>
              <a:rPr sz="1000" b="1" spc="40" dirty="0">
                <a:cs typeface="PMingLiU"/>
              </a:rPr>
              <a:t>fresh selection </a:t>
            </a:r>
            <a:r>
              <a:rPr sz="1000" b="1" spc="5" dirty="0">
                <a:cs typeface="PMingLiU"/>
              </a:rPr>
              <a:t>of </a:t>
            </a:r>
            <a:r>
              <a:rPr sz="1000" b="1" i="1" spc="160" dirty="0">
                <a:cs typeface="Times New Roman"/>
              </a:rPr>
              <a:t>m </a:t>
            </a:r>
            <a:r>
              <a:rPr sz="1000" b="1" spc="60" dirty="0">
                <a:cs typeface="PMingLiU"/>
              </a:rPr>
              <a:t>predictors </a:t>
            </a:r>
            <a:r>
              <a:rPr sz="1000" b="1" spc="20" dirty="0">
                <a:cs typeface="PMingLiU"/>
              </a:rPr>
              <a:t>is </a:t>
            </a:r>
            <a:r>
              <a:rPr sz="1000" b="1" spc="70" dirty="0">
                <a:cs typeface="PMingLiU"/>
              </a:rPr>
              <a:t>taken </a:t>
            </a:r>
            <a:r>
              <a:rPr sz="1000" b="1" spc="110" dirty="0">
                <a:cs typeface="PMingLiU"/>
              </a:rPr>
              <a:t>at </a:t>
            </a:r>
            <a:r>
              <a:rPr sz="1000" b="1" spc="45" dirty="0">
                <a:cs typeface="PMingLiU"/>
              </a:rPr>
              <a:t>each </a:t>
            </a:r>
            <a:r>
              <a:rPr sz="1000" b="1" spc="50" dirty="0">
                <a:cs typeface="PMingLiU"/>
              </a:rPr>
              <a:t>split</a:t>
            </a:r>
            <a:r>
              <a:rPr sz="1000" spc="50" dirty="0">
                <a:cs typeface="PMingLiU"/>
              </a:rPr>
              <a:t>, </a:t>
            </a:r>
            <a:r>
              <a:rPr sz="1000" spc="85" dirty="0">
                <a:cs typeface="PMingLiU"/>
              </a:rPr>
              <a:t>and  </a:t>
            </a:r>
            <a:r>
              <a:rPr sz="1000" spc="50" dirty="0">
                <a:cs typeface="PMingLiU"/>
              </a:rPr>
              <a:t>typically </a:t>
            </a:r>
            <a:r>
              <a:rPr sz="1000" spc="15" dirty="0">
                <a:cs typeface="PMingLiU"/>
              </a:rPr>
              <a:t>we </a:t>
            </a:r>
            <a:r>
              <a:rPr sz="1000" spc="35" dirty="0">
                <a:cs typeface="PMingLiU"/>
              </a:rPr>
              <a:t>choose </a:t>
            </a:r>
            <a:r>
              <a:rPr sz="1000" i="1" spc="160" dirty="0">
                <a:cs typeface="Times New Roman"/>
              </a:rPr>
              <a:t>m </a:t>
            </a:r>
            <a:r>
              <a:rPr sz="1000" i="1" spc="-40" dirty="0">
                <a:cs typeface="Meiryo"/>
              </a:rPr>
              <a:t>≈ </a:t>
            </a:r>
            <a:r>
              <a:rPr sz="1000" i="1" spc="165" baseline="35353" dirty="0">
                <a:cs typeface="Meiryo"/>
              </a:rPr>
              <a:t>√</a:t>
            </a:r>
            <a:r>
              <a:rPr sz="1000" i="1" spc="110" dirty="0">
                <a:cs typeface="Times New Roman"/>
              </a:rPr>
              <a:t>p </a:t>
            </a:r>
            <a:r>
              <a:rPr sz="1000" spc="-10" dirty="0">
                <a:cs typeface="PMingLiU"/>
              </a:rPr>
              <a:t>— </a:t>
            </a:r>
            <a:r>
              <a:rPr sz="1000" spc="110" dirty="0">
                <a:cs typeface="PMingLiU"/>
              </a:rPr>
              <a:t>that </a:t>
            </a:r>
            <a:r>
              <a:rPr sz="1000" spc="25" dirty="0">
                <a:cs typeface="PMingLiU"/>
              </a:rPr>
              <a:t>is, </a:t>
            </a:r>
            <a:r>
              <a:rPr sz="1000" spc="80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 </a:t>
            </a:r>
            <a:r>
              <a:rPr sz="1000" spc="60" dirty="0">
                <a:cs typeface="PMingLiU"/>
              </a:rPr>
              <a:t>predictors </a:t>
            </a:r>
            <a:r>
              <a:rPr sz="1000" spc="45" dirty="0">
                <a:cs typeface="PMingLiU"/>
              </a:rPr>
              <a:t>considered </a:t>
            </a:r>
            <a:r>
              <a:rPr sz="1000" spc="110" dirty="0">
                <a:cs typeface="PMingLiU"/>
              </a:rPr>
              <a:t>at </a:t>
            </a:r>
            <a:r>
              <a:rPr sz="1000" spc="45" dirty="0">
                <a:cs typeface="PMingLiU"/>
              </a:rPr>
              <a:t>each </a:t>
            </a:r>
            <a:r>
              <a:rPr sz="1000" spc="55" dirty="0">
                <a:cs typeface="PMingLiU"/>
              </a:rPr>
              <a:t>split </a:t>
            </a:r>
            <a:r>
              <a:rPr sz="1000" spc="20" dirty="0">
                <a:cs typeface="PMingLiU"/>
              </a:rPr>
              <a:t>is </a:t>
            </a:r>
            <a:r>
              <a:rPr sz="1000" spc="60" dirty="0">
                <a:cs typeface="PMingLiU"/>
              </a:rPr>
              <a:t>approximately </a:t>
            </a:r>
            <a:r>
              <a:rPr sz="1000" spc="55">
                <a:cs typeface="PMingLiU"/>
              </a:rPr>
              <a:t>equal </a:t>
            </a:r>
            <a:r>
              <a:rPr sz="1000" spc="80">
                <a:cs typeface="PMingLiU"/>
              </a:rPr>
              <a:t>to </a:t>
            </a:r>
            <a:r>
              <a:rPr sz="1000" spc="80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square </a:t>
            </a:r>
            <a:r>
              <a:rPr sz="1000" spc="75" dirty="0">
                <a:cs typeface="PMingLiU"/>
              </a:rPr>
              <a:t>root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 total </a:t>
            </a:r>
            <a:r>
              <a:rPr sz="1000" spc="70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</a:t>
            </a:r>
            <a:r>
              <a:rPr sz="1000" spc="60" dirty="0">
                <a:cs typeface="PMingLiU"/>
              </a:rPr>
              <a:t>predictors </a:t>
            </a:r>
            <a:r>
              <a:rPr sz="1000" spc="50" dirty="0">
                <a:cs typeface="PMingLiU"/>
              </a:rPr>
              <a:t>(4 </a:t>
            </a:r>
            <a:r>
              <a:rPr sz="1000" spc="80" dirty="0">
                <a:cs typeface="PMingLiU"/>
              </a:rPr>
              <a:t>out 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 </a:t>
            </a:r>
            <a:r>
              <a:rPr sz="1000" spc="25" dirty="0">
                <a:cs typeface="PMingLiU"/>
              </a:rPr>
              <a:t>13 </a:t>
            </a:r>
            <a:r>
              <a:rPr sz="1000" spc="30" dirty="0">
                <a:cs typeface="PMingLiU"/>
              </a:rPr>
              <a:t>for </a:t>
            </a:r>
            <a:r>
              <a:rPr sz="1000" spc="80" dirty="0">
                <a:cs typeface="PMingLiU"/>
              </a:rPr>
              <a:t>the Heart</a:t>
            </a:r>
            <a:r>
              <a:rPr sz="1000" spc="220" dirty="0">
                <a:cs typeface="PMingLiU"/>
              </a:rPr>
              <a:t> </a:t>
            </a:r>
            <a:r>
              <a:rPr sz="1000" spc="85" dirty="0">
                <a:cs typeface="PMingLiU"/>
              </a:rPr>
              <a:t>data).</a:t>
            </a:r>
            <a:endParaRPr sz="100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37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944" y="211465"/>
            <a:ext cx="2446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-45" dirty="0">
                <a:latin typeface="+mn-lt"/>
              </a:rPr>
              <a:t>gene </a:t>
            </a:r>
            <a:r>
              <a:rPr spc="-35" dirty="0">
                <a:latin typeface="+mn-lt"/>
              </a:rPr>
              <a:t>expression</a:t>
            </a:r>
            <a:r>
              <a:rPr spc="-40" dirty="0">
                <a:latin typeface="+mn-lt"/>
              </a:rPr>
              <a:t> </a:t>
            </a:r>
            <a:r>
              <a:rPr spc="5" dirty="0">
                <a:latin typeface="+mn-lt"/>
              </a:rPr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39" y="663575"/>
            <a:ext cx="4051889" cy="2374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15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40" dirty="0">
                <a:cs typeface="PMingLiU"/>
              </a:rPr>
              <a:t>We </a:t>
            </a:r>
            <a:r>
              <a:rPr sz="1000" spc="55" dirty="0">
                <a:cs typeface="PMingLiU"/>
              </a:rPr>
              <a:t>applied </a:t>
            </a:r>
            <a:r>
              <a:rPr sz="1000" spc="75" dirty="0">
                <a:cs typeface="PMingLiU"/>
              </a:rPr>
              <a:t>random </a:t>
            </a:r>
            <a:r>
              <a:rPr sz="1000" spc="45" dirty="0">
                <a:cs typeface="PMingLiU"/>
              </a:rPr>
              <a:t>forests </a:t>
            </a:r>
            <a:r>
              <a:rPr sz="1000" spc="80" dirty="0">
                <a:cs typeface="PMingLiU"/>
              </a:rPr>
              <a:t>to </a:t>
            </a:r>
            <a:r>
              <a:rPr sz="1000" spc="85" dirty="0">
                <a:cs typeface="PMingLiU"/>
              </a:rPr>
              <a:t>a </a:t>
            </a:r>
            <a:r>
              <a:rPr sz="1000" b="1" spc="50" dirty="0">
                <a:cs typeface="PMingLiU"/>
              </a:rPr>
              <a:t>high-dimensional </a:t>
            </a:r>
            <a:r>
              <a:rPr sz="1000" b="1" spc="30" dirty="0">
                <a:cs typeface="PMingLiU"/>
              </a:rPr>
              <a:t>biological  </a:t>
            </a:r>
            <a:r>
              <a:rPr sz="1000" b="1" spc="95" dirty="0">
                <a:cs typeface="PMingLiU"/>
              </a:rPr>
              <a:t>data </a:t>
            </a:r>
            <a:r>
              <a:rPr sz="1000" b="1" spc="60" dirty="0">
                <a:cs typeface="PMingLiU"/>
              </a:rPr>
              <a:t>set </a:t>
            </a:r>
            <a:r>
              <a:rPr sz="1000" b="1" spc="45" dirty="0">
                <a:cs typeface="PMingLiU"/>
              </a:rPr>
              <a:t>consisting </a:t>
            </a:r>
            <a:r>
              <a:rPr sz="1000" b="1" spc="5" dirty="0">
                <a:cs typeface="PMingLiU"/>
              </a:rPr>
              <a:t>of </a:t>
            </a:r>
            <a:r>
              <a:rPr sz="1000" b="1" spc="45" dirty="0">
                <a:cs typeface="PMingLiU"/>
              </a:rPr>
              <a:t>expression </a:t>
            </a:r>
            <a:r>
              <a:rPr sz="1000" b="1" spc="65" dirty="0">
                <a:cs typeface="PMingLiU"/>
              </a:rPr>
              <a:t>measurements </a:t>
            </a:r>
            <a:r>
              <a:rPr sz="1000" b="1" spc="5" dirty="0">
                <a:cs typeface="PMingLiU"/>
              </a:rPr>
              <a:t>of </a:t>
            </a:r>
            <a:r>
              <a:rPr sz="1000" b="1" spc="30" dirty="0">
                <a:cs typeface="PMingLiU"/>
              </a:rPr>
              <a:t>4,718  </a:t>
            </a:r>
            <a:r>
              <a:rPr sz="1000" b="1" spc="35" dirty="0">
                <a:cs typeface="PMingLiU"/>
              </a:rPr>
              <a:t>genes </a:t>
            </a:r>
            <a:r>
              <a:rPr sz="1000" spc="65" dirty="0">
                <a:cs typeface="PMingLiU"/>
              </a:rPr>
              <a:t>measured </a:t>
            </a:r>
            <a:r>
              <a:rPr sz="1000" spc="55" dirty="0">
                <a:cs typeface="PMingLiU"/>
              </a:rPr>
              <a:t>on </a:t>
            </a:r>
            <a:r>
              <a:rPr sz="1000" spc="50" dirty="0">
                <a:cs typeface="PMingLiU"/>
              </a:rPr>
              <a:t>tissue samples from </a:t>
            </a:r>
            <a:r>
              <a:rPr sz="1000" spc="25" dirty="0">
                <a:cs typeface="PMingLiU"/>
              </a:rPr>
              <a:t>349</a:t>
            </a:r>
            <a:r>
              <a:rPr sz="1000" spc="225" dirty="0">
                <a:cs typeface="PMingLiU"/>
              </a:rPr>
              <a:t> </a:t>
            </a:r>
            <a:r>
              <a:rPr sz="1000" spc="65" dirty="0">
                <a:cs typeface="PMingLiU"/>
              </a:rPr>
              <a:t>patients.</a:t>
            </a:r>
            <a:endParaRPr sz="1000">
              <a:cs typeface="PMingLiU"/>
            </a:endParaRPr>
          </a:p>
          <a:p>
            <a:pPr marL="144780" marR="1270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75" dirty="0">
                <a:cs typeface="PMingLiU"/>
              </a:rPr>
              <a:t>There </a:t>
            </a:r>
            <a:r>
              <a:rPr sz="1000" spc="60" dirty="0">
                <a:cs typeface="PMingLiU"/>
              </a:rPr>
              <a:t>are </a:t>
            </a:r>
            <a:r>
              <a:rPr sz="1000" spc="75" dirty="0">
                <a:cs typeface="PMingLiU"/>
              </a:rPr>
              <a:t>around </a:t>
            </a:r>
            <a:r>
              <a:rPr sz="1000" spc="30" dirty="0">
                <a:cs typeface="PMingLiU"/>
              </a:rPr>
              <a:t>20,000 </a:t>
            </a:r>
            <a:r>
              <a:rPr sz="1000" spc="35" dirty="0">
                <a:cs typeface="PMingLiU"/>
              </a:rPr>
              <a:t>genes </a:t>
            </a:r>
            <a:r>
              <a:rPr sz="1000" spc="50" dirty="0">
                <a:cs typeface="PMingLiU"/>
              </a:rPr>
              <a:t>in </a:t>
            </a:r>
            <a:r>
              <a:rPr sz="1000" spc="70" dirty="0">
                <a:cs typeface="PMingLiU"/>
              </a:rPr>
              <a:t>humans, </a:t>
            </a:r>
            <a:r>
              <a:rPr sz="1000" spc="85" dirty="0">
                <a:cs typeface="PMingLiU"/>
              </a:rPr>
              <a:t>and </a:t>
            </a:r>
            <a:r>
              <a:rPr sz="1000" b="1" spc="55" dirty="0">
                <a:cs typeface="PMingLiU"/>
              </a:rPr>
              <a:t>individual  </a:t>
            </a:r>
            <a:r>
              <a:rPr sz="1000" b="1" spc="35" dirty="0">
                <a:cs typeface="PMingLiU"/>
              </a:rPr>
              <a:t>genes </a:t>
            </a:r>
            <a:r>
              <a:rPr sz="1000" b="1" spc="45" dirty="0">
                <a:cs typeface="PMingLiU"/>
              </a:rPr>
              <a:t>have </a:t>
            </a:r>
            <a:r>
              <a:rPr sz="1000" b="1" spc="40" dirty="0">
                <a:cs typeface="PMingLiU"/>
              </a:rPr>
              <a:t>different </a:t>
            </a:r>
            <a:r>
              <a:rPr sz="1000" b="1" spc="20" dirty="0">
                <a:cs typeface="PMingLiU"/>
              </a:rPr>
              <a:t>levels </a:t>
            </a:r>
            <a:r>
              <a:rPr sz="1000" b="1" spc="5" dirty="0">
                <a:cs typeface="PMingLiU"/>
              </a:rPr>
              <a:t>of </a:t>
            </a:r>
            <a:r>
              <a:rPr sz="1000" b="1" spc="45" dirty="0">
                <a:cs typeface="PMingLiU"/>
              </a:rPr>
              <a:t>activity, </a:t>
            </a:r>
            <a:r>
              <a:rPr sz="1000" b="1" spc="55" dirty="0">
                <a:cs typeface="PMingLiU"/>
              </a:rPr>
              <a:t>or </a:t>
            </a:r>
            <a:r>
              <a:rPr sz="1000" b="1" spc="45" dirty="0">
                <a:cs typeface="PMingLiU"/>
              </a:rPr>
              <a:t>expression</a:t>
            </a:r>
            <a:r>
              <a:rPr sz="1000" spc="45" dirty="0">
                <a:cs typeface="PMingLiU"/>
              </a:rPr>
              <a:t>, </a:t>
            </a:r>
            <a:r>
              <a:rPr sz="1000" spc="50" dirty="0">
                <a:cs typeface="PMingLiU"/>
              </a:rPr>
              <a:t>in  </a:t>
            </a:r>
            <a:r>
              <a:rPr sz="1000" spc="70" dirty="0">
                <a:cs typeface="PMingLiU"/>
              </a:rPr>
              <a:t>particular </a:t>
            </a:r>
            <a:r>
              <a:rPr sz="1000" spc="25" dirty="0">
                <a:cs typeface="PMingLiU"/>
              </a:rPr>
              <a:t>cells, </a:t>
            </a:r>
            <a:r>
              <a:rPr sz="1000" spc="45" dirty="0">
                <a:cs typeface="PMingLiU"/>
              </a:rPr>
              <a:t>tissues, </a:t>
            </a:r>
            <a:r>
              <a:rPr sz="1000" spc="85" dirty="0">
                <a:cs typeface="PMingLiU"/>
              </a:rPr>
              <a:t>and </a:t>
            </a:r>
            <a:r>
              <a:rPr sz="1000" spc="30" dirty="0">
                <a:cs typeface="PMingLiU"/>
              </a:rPr>
              <a:t>biological</a:t>
            </a:r>
            <a:r>
              <a:rPr sz="1000" spc="160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conditions.</a:t>
            </a:r>
            <a:endParaRPr sz="10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70" dirty="0">
                <a:cs typeface="PMingLiU"/>
              </a:rPr>
              <a:t>Each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 </a:t>
            </a:r>
            <a:r>
              <a:rPr sz="1000" spc="75" dirty="0">
                <a:cs typeface="PMingLiU"/>
              </a:rPr>
              <a:t>patient </a:t>
            </a:r>
            <a:r>
              <a:rPr sz="1000" spc="50" dirty="0">
                <a:cs typeface="PMingLiU"/>
              </a:rPr>
              <a:t>samples </a:t>
            </a:r>
            <a:r>
              <a:rPr sz="1000" spc="65" dirty="0">
                <a:cs typeface="PMingLiU"/>
              </a:rPr>
              <a:t>has </a:t>
            </a:r>
            <a:r>
              <a:rPr sz="1000" spc="85">
                <a:cs typeface="PMingLiU"/>
              </a:rPr>
              <a:t>a </a:t>
            </a:r>
            <a:r>
              <a:rPr lang="en-GB" sz="1000" b="1" spc="60">
                <a:cs typeface="PMingLiU"/>
              </a:rPr>
              <a:t>qualitative </a:t>
            </a:r>
            <a:r>
              <a:rPr lang="en-GB" sz="1000" b="1" spc="50">
                <a:cs typeface="PMingLiU"/>
              </a:rPr>
              <a:t>label </a:t>
            </a:r>
            <a:r>
              <a:rPr lang="en-GB" sz="1000" b="1" spc="70">
                <a:cs typeface="PMingLiU"/>
              </a:rPr>
              <a:t>with </a:t>
            </a:r>
            <a:r>
              <a:rPr lang="en-GB" sz="1000" b="1" spc="25">
                <a:cs typeface="PMingLiU"/>
              </a:rPr>
              <a:t>15  </a:t>
            </a:r>
            <a:r>
              <a:rPr lang="en-GB" sz="1000" b="1" spc="40">
                <a:cs typeface="PMingLiU"/>
              </a:rPr>
              <a:t>different </a:t>
            </a:r>
            <a:r>
              <a:rPr lang="en-GB" sz="1000" b="1" spc="20">
                <a:cs typeface="PMingLiU"/>
              </a:rPr>
              <a:t>levels: </a:t>
            </a:r>
            <a:r>
              <a:rPr lang="en-GB" sz="1000" b="1" spc="60">
                <a:cs typeface="PMingLiU"/>
              </a:rPr>
              <a:t>either </a:t>
            </a:r>
            <a:r>
              <a:rPr lang="en-GB" sz="1000" b="1" spc="65">
                <a:cs typeface="PMingLiU"/>
              </a:rPr>
              <a:t>normal </a:t>
            </a:r>
            <a:r>
              <a:rPr lang="en-GB" sz="1000" b="1" spc="55">
                <a:cs typeface="PMingLiU"/>
              </a:rPr>
              <a:t>or </a:t>
            </a:r>
            <a:r>
              <a:rPr lang="en-GB" sz="1000" b="1" spc="45">
                <a:cs typeface="PMingLiU"/>
              </a:rPr>
              <a:t>one </a:t>
            </a:r>
            <a:r>
              <a:rPr lang="en-GB" sz="1000" b="1" spc="5">
                <a:cs typeface="PMingLiU"/>
              </a:rPr>
              <a:t>of </a:t>
            </a:r>
            <a:r>
              <a:rPr lang="en-GB" sz="1000" b="1" spc="25">
                <a:cs typeface="PMingLiU"/>
              </a:rPr>
              <a:t>14 </a:t>
            </a:r>
            <a:r>
              <a:rPr lang="en-GB" sz="1000" b="1" spc="40">
                <a:cs typeface="PMingLiU"/>
              </a:rPr>
              <a:t>different </a:t>
            </a:r>
            <a:r>
              <a:rPr lang="en-GB" sz="1000" b="1" spc="65">
                <a:cs typeface="PMingLiU"/>
              </a:rPr>
              <a:t>types </a:t>
            </a:r>
            <a:r>
              <a:rPr lang="en-GB" sz="1000" b="1" spc="5">
                <a:cs typeface="PMingLiU"/>
              </a:rPr>
              <a:t>of  </a:t>
            </a:r>
            <a:r>
              <a:rPr lang="en-GB" sz="1000" b="1" spc="50">
                <a:cs typeface="PMingLiU"/>
              </a:rPr>
              <a:t>cancer</a:t>
            </a:r>
            <a:r>
              <a:rPr sz="1000" spc="5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44780" marR="952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40" dirty="0">
                <a:cs typeface="PMingLiU"/>
              </a:rPr>
              <a:t>We </a:t>
            </a:r>
            <a:r>
              <a:rPr sz="1000" b="1" spc="45" dirty="0">
                <a:cs typeface="PMingLiU"/>
              </a:rPr>
              <a:t>use </a:t>
            </a:r>
            <a:r>
              <a:rPr sz="1000" b="1" spc="75" dirty="0">
                <a:cs typeface="PMingLiU"/>
              </a:rPr>
              <a:t>random </a:t>
            </a:r>
            <a:r>
              <a:rPr sz="1000" b="1" spc="45" dirty="0">
                <a:cs typeface="PMingLiU"/>
              </a:rPr>
              <a:t>forests </a:t>
            </a:r>
            <a:r>
              <a:rPr sz="1000" b="1" spc="80" dirty="0">
                <a:cs typeface="PMingLiU"/>
              </a:rPr>
              <a:t>to </a:t>
            </a:r>
            <a:r>
              <a:rPr sz="1000" b="1" spc="65" dirty="0">
                <a:cs typeface="PMingLiU"/>
              </a:rPr>
              <a:t>predict </a:t>
            </a:r>
            <a:r>
              <a:rPr sz="1000" b="1" spc="55" dirty="0">
                <a:cs typeface="PMingLiU"/>
              </a:rPr>
              <a:t>cancer </a:t>
            </a:r>
            <a:r>
              <a:rPr sz="1000" b="1" spc="75" dirty="0">
                <a:cs typeface="PMingLiU"/>
              </a:rPr>
              <a:t>type </a:t>
            </a:r>
            <a:r>
              <a:rPr sz="1000" spc="60" dirty="0">
                <a:cs typeface="PMingLiU"/>
              </a:rPr>
              <a:t>based </a:t>
            </a:r>
            <a:r>
              <a:rPr sz="1000" spc="55" dirty="0">
                <a:cs typeface="PMingLiU"/>
              </a:rPr>
              <a:t>on </a:t>
            </a:r>
            <a:r>
              <a:rPr sz="1000" spc="80">
                <a:cs typeface="PMingLiU"/>
              </a:rPr>
              <a:t>the </a:t>
            </a:r>
            <a:r>
              <a:rPr sz="1000" spc="25">
                <a:cs typeface="PMingLiU"/>
              </a:rPr>
              <a:t>500 </a:t>
            </a:r>
            <a:r>
              <a:rPr sz="1000" spc="35" dirty="0">
                <a:cs typeface="PMingLiU"/>
              </a:rPr>
              <a:t>genes </a:t>
            </a:r>
            <a:r>
              <a:rPr sz="1000" spc="110" dirty="0">
                <a:cs typeface="PMingLiU"/>
              </a:rPr>
              <a:t>that </a:t>
            </a:r>
            <a:r>
              <a:rPr sz="1000" spc="45" dirty="0">
                <a:cs typeface="PMingLiU"/>
              </a:rPr>
              <a:t>have </a:t>
            </a:r>
            <a:r>
              <a:rPr sz="1000" spc="8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largest </a:t>
            </a:r>
            <a:r>
              <a:rPr sz="1000" spc="50" dirty="0">
                <a:cs typeface="PMingLiU"/>
              </a:rPr>
              <a:t>variance in </a:t>
            </a:r>
            <a:r>
              <a:rPr sz="1000" spc="80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training</a:t>
            </a:r>
            <a:r>
              <a:rPr sz="1000" spc="265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set.</a:t>
            </a:r>
            <a:endParaRPr sz="10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000" spc="40" dirty="0">
                <a:cs typeface="PMingLiU"/>
              </a:rPr>
              <a:t>We </a:t>
            </a:r>
            <a:r>
              <a:rPr sz="1000" b="1" spc="65" dirty="0">
                <a:cs typeface="PMingLiU"/>
              </a:rPr>
              <a:t>randomly </a:t>
            </a:r>
            <a:r>
              <a:rPr sz="1000" b="1" spc="50" dirty="0">
                <a:cs typeface="PMingLiU"/>
              </a:rPr>
              <a:t>divided </a:t>
            </a:r>
            <a:r>
              <a:rPr sz="1000" b="1" spc="80" dirty="0">
                <a:cs typeface="PMingLiU"/>
              </a:rPr>
              <a:t>the </a:t>
            </a:r>
            <a:r>
              <a:rPr sz="1000" b="1" spc="50" dirty="0">
                <a:cs typeface="PMingLiU"/>
              </a:rPr>
              <a:t>observations </a:t>
            </a:r>
            <a:r>
              <a:rPr sz="1000" b="1" spc="55" dirty="0">
                <a:cs typeface="PMingLiU"/>
              </a:rPr>
              <a:t>into </a:t>
            </a:r>
            <a:r>
              <a:rPr sz="1000" b="1" spc="85" dirty="0">
                <a:cs typeface="PMingLiU"/>
              </a:rPr>
              <a:t>a </a:t>
            </a:r>
            <a:r>
              <a:rPr sz="1000" b="1" spc="65" dirty="0">
                <a:cs typeface="PMingLiU"/>
              </a:rPr>
              <a:t>training </a:t>
            </a:r>
            <a:r>
              <a:rPr sz="1000" b="1" spc="85" dirty="0">
                <a:cs typeface="PMingLiU"/>
              </a:rPr>
              <a:t>and a  </a:t>
            </a:r>
            <a:r>
              <a:rPr sz="1000" b="1" spc="80" dirty="0">
                <a:cs typeface="PMingLiU"/>
              </a:rPr>
              <a:t>test </a:t>
            </a:r>
            <a:r>
              <a:rPr sz="1000" b="1" spc="55" dirty="0">
                <a:cs typeface="PMingLiU"/>
              </a:rPr>
              <a:t>set</a:t>
            </a:r>
            <a:r>
              <a:rPr sz="1000" spc="55" dirty="0">
                <a:cs typeface="PMingLiU"/>
              </a:rPr>
              <a:t>, </a:t>
            </a:r>
            <a:r>
              <a:rPr sz="1000" spc="85" dirty="0">
                <a:cs typeface="PMingLiU"/>
              </a:rPr>
              <a:t>and </a:t>
            </a:r>
            <a:r>
              <a:rPr sz="1000" spc="55" dirty="0">
                <a:cs typeface="PMingLiU"/>
              </a:rPr>
              <a:t>applied </a:t>
            </a:r>
            <a:r>
              <a:rPr sz="1000" spc="75" dirty="0">
                <a:cs typeface="PMingLiU"/>
              </a:rPr>
              <a:t>random </a:t>
            </a:r>
            <a:r>
              <a:rPr sz="1000" spc="45" dirty="0">
                <a:cs typeface="PMingLiU"/>
              </a:rPr>
              <a:t>forests </a:t>
            </a:r>
            <a:r>
              <a:rPr sz="1000" spc="80" dirty="0">
                <a:cs typeface="PMingLiU"/>
              </a:rPr>
              <a:t>to the </a:t>
            </a:r>
            <a:r>
              <a:rPr sz="1000" spc="65" dirty="0">
                <a:cs typeface="PMingLiU"/>
              </a:rPr>
              <a:t>training </a:t>
            </a:r>
            <a:r>
              <a:rPr sz="1000" spc="60" dirty="0">
                <a:cs typeface="PMingLiU"/>
              </a:rPr>
              <a:t>set </a:t>
            </a:r>
            <a:r>
              <a:rPr sz="1000" spc="30" dirty="0">
                <a:cs typeface="PMingLiU"/>
              </a:rPr>
              <a:t>for  </a:t>
            </a:r>
            <a:r>
              <a:rPr sz="1000" spc="70" dirty="0">
                <a:cs typeface="PMingLiU"/>
              </a:rPr>
              <a:t>three </a:t>
            </a:r>
            <a:r>
              <a:rPr sz="1000" spc="40" dirty="0">
                <a:cs typeface="PMingLiU"/>
              </a:rPr>
              <a:t>different </a:t>
            </a:r>
            <a:r>
              <a:rPr sz="1000" spc="35" dirty="0">
                <a:cs typeface="PMingLiU"/>
              </a:rPr>
              <a:t>values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</a:t>
            </a:r>
            <a:r>
              <a:rPr sz="1000" spc="60" dirty="0">
                <a:cs typeface="PMingLiU"/>
              </a:rPr>
              <a:t>splitting </a:t>
            </a:r>
            <a:r>
              <a:rPr sz="1000" spc="45" dirty="0">
                <a:cs typeface="PMingLiU"/>
              </a:rPr>
              <a:t>variables</a:t>
            </a:r>
            <a:r>
              <a:rPr sz="1000" spc="20" dirty="0">
                <a:cs typeface="PMingLiU"/>
              </a:rPr>
              <a:t> </a:t>
            </a:r>
            <a:r>
              <a:rPr sz="1000" i="1" spc="100" dirty="0">
                <a:cs typeface="Times New Roman"/>
              </a:rPr>
              <a:t>m</a:t>
            </a:r>
            <a:r>
              <a:rPr sz="1000" spc="100" dirty="0">
                <a:cs typeface="PMingLiU"/>
              </a:rPr>
              <a:t>.</a:t>
            </a:r>
            <a:endParaRPr sz="1000">
              <a:cs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938" y="211465"/>
            <a:ext cx="23361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Georgia"/>
              </a:rPr>
              <a:t>Results: </a:t>
            </a:r>
            <a:r>
              <a:rPr sz="1400" spc="-45" dirty="0">
                <a:solidFill>
                  <a:srgbClr val="3333B2"/>
                </a:solidFill>
                <a:cs typeface="Georgia"/>
              </a:rPr>
              <a:t>gene </a:t>
            </a:r>
            <a:r>
              <a:rPr sz="1400" spc="-35" dirty="0">
                <a:solidFill>
                  <a:srgbClr val="3333B2"/>
                </a:solidFill>
                <a:cs typeface="Georgia"/>
              </a:rPr>
              <a:t>expression</a:t>
            </a:r>
            <a:r>
              <a:rPr sz="1400" spc="-4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E6E653B-CD8F-4FDE-83B3-9429F759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90037"/>
            <a:ext cx="3600450" cy="270214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326" y="211465"/>
            <a:ext cx="1978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previous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843" y="739775"/>
            <a:ext cx="3715385" cy="20432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3359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from </a:t>
            </a:r>
            <a:r>
              <a:rPr sz="1100" spc="7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fifteen-class </a:t>
            </a:r>
            <a:r>
              <a:rPr sz="1100" spc="40" dirty="0">
                <a:cs typeface="PMingLiU"/>
              </a:rPr>
              <a:t>gene  </a:t>
            </a:r>
            <a:r>
              <a:rPr sz="1100" spc="45" dirty="0">
                <a:cs typeface="PMingLiU"/>
              </a:rPr>
              <a:t>expression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70" dirty="0">
                <a:cs typeface="PMingLiU"/>
              </a:rPr>
              <a:t>with </a:t>
            </a:r>
            <a:r>
              <a:rPr sz="1100" i="1" spc="-5" dirty="0">
                <a:cs typeface="Times New Roman"/>
              </a:rPr>
              <a:t>p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500</a:t>
            </a:r>
            <a:r>
              <a:rPr sz="1100" spc="-10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lang="en-US" sz="1100" spc="55" dirty="0">
              <a:cs typeface="PMingLiU"/>
            </a:endParaRPr>
          </a:p>
          <a:p>
            <a:pPr marL="144780" marR="3359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displayed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 </a:t>
            </a:r>
            <a:r>
              <a:rPr sz="1100" spc="55" dirty="0">
                <a:cs typeface="PMingLiU"/>
              </a:rPr>
              <a:t>trees. </a:t>
            </a:r>
            <a:r>
              <a:rPr sz="1100" spc="70" dirty="0">
                <a:cs typeface="PMingLiU"/>
              </a:rPr>
              <a:t>Each </a:t>
            </a:r>
            <a:r>
              <a:rPr sz="1100" spc="40" dirty="0">
                <a:cs typeface="PMingLiU"/>
              </a:rPr>
              <a:t>colored </a:t>
            </a:r>
            <a:r>
              <a:rPr sz="1100" spc="35" dirty="0">
                <a:cs typeface="PMingLiU"/>
              </a:rPr>
              <a:t>line </a:t>
            </a:r>
            <a:r>
              <a:rPr sz="1100" spc="55" dirty="0">
                <a:cs typeface="PMingLiU"/>
              </a:rPr>
              <a:t>corresponds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different value </a:t>
            </a:r>
            <a:r>
              <a:rPr sz="1100" spc="5" dirty="0">
                <a:cs typeface="PMingLiU"/>
              </a:rPr>
              <a:t>of  </a:t>
            </a:r>
            <a:r>
              <a:rPr sz="1100" i="1" spc="100" dirty="0">
                <a:cs typeface="Times New Roman"/>
              </a:rPr>
              <a:t>m</a:t>
            </a:r>
            <a:r>
              <a:rPr sz="1100" spc="100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predictors </a:t>
            </a:r>
            <a:r>
              <a:rPr sz="1100" spc="40" dirty="0">
                <a:cs typeface="PMingLiU"/>
              </a:rPr>
              <a:t>available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splitting </a:t>
            </a:r>
            <a:r>
              <a:rPr sz="1100" spc="110" dirty="0">
                <a:cs typeface="PMingLiU"/>
              </a:rPr>
              <a:t>at </a:t>
            </a:r>
            <a:r>
              <a:rPr sz="1100" spc="45" dirty="0">
                <a:cs typeface="PMingLiU"/>
              </a:rPr>
              <a:t>each  </a:t>
            </a:r>
            <a:r>
              <a:rPr sz="1100" spc="55" dirty="0">
                <a:cs typeface="PMingLiU"/>
              </a:rPr>
              <a:t>interior </a:t>
            </a:r>
            <a:r>
              <a:rPr sz="1100" spc="65" dirty="0">
                <a:cs typeface="PMingLiU"/>
              </a:rPr>
              <a:t>tree</a:t>
            </a:r>
            <a:r>
              <a:rPr sz="1100" spc="9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node.</a:t>
            </a:r>
            <a:endParaRPr lang="en-US" sz="1100" spc="60" dirty="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forests </a:t>
            </a:r>
            <a:r>
              <a:rPr sz="1100" spc="120" dirty="0">
                <a:cs typeface="PMingLiU"/>
              </a:rPr>
              <a:t>(</a:t>
            </a:r>
            <a:r>
              <a:rPr sz="1100" i="1" spc="120" dirty="0">
                <a:cs typeface="Times New Roman"/>
              </a:rPr>
              <a:t>m </a:t>
            </a:r>
            <a:r>
              <a:rPr sz="1100" i="1" spc="105" dirty="0">
                <a:cs typeface="Times New Roman"/>
              </a:rPr>
              <a:t>&lt; </a:t>
            </a:r>
            <a:r>
              <a:rPr sz="1100" i="1" spc="35" dirty="0">
                <a:cs typeface="Times New Roman"/>
              </a:rPr>
              <a:t>p</a:t>
            </a:r>
            <a:r>
              <a:rPr sz="1100" spc="35" dirty="0">
                <a:cs typeface="PMingLiU"/>
              </a:rPr>
              <a:t>) </a:t>
            </a:r>
            <a:r>
              <a:rPr sz="1100" spc="50" dirty="0">
                <a:cs typeface="PMingLiU"/>
              </a:rPr>
              <a:t>lead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slight </a:t>
            </a:r>
            <a:r>
              <a:rPr sz="1100" spc="60" dirty="0">
                <a:cs typeface="PMingLiU"/>
              </a:rPr>
              <a:t>improvement</a:t>
            </a:r>
            <a:r>
              <a:rPr sz="1100" spc="-4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over  </a:t>
            </a:r>
            <a:r>
              <a:rPr sz="1100" spc="50" dirty="0">
                <a:cs typeface="PMingLiU"/>
              </a:rPr>
              <a:t>bagging </a:t>
            </a:r>
            <a:r>
              <a:rPr sz="1100" spc="114" dirty="0">
                <a:cs typeface="PMingLiU"/>
              </a:rPr>
              <a:t>(</a:t>
            </a:r>
            <a:r>
              <a:rPr sz="1100" i="1" spc="114" dirty="0">
                <a:cs typeface="Times New Roman"/>
              </a:rPr>
              <a:t>m </a:t>
            </a:r>
            <a:r>
              <a:rPr sz="1100" spc="260" dirty="0">
                <a:cs typeface="PMingLiU"/>
              </a:rPr>
              <a:t>= </a:t>
            </a:r>
            <a:r>
              <a:rPr sz="1100" i="1" spc="40" dirty="0">
                <a:cs typeface="Times New Roman"/>
              </a:rPr>
              <a:t>p</a:t>
            </a:r>
            <a:r>
              <a:rPr sz="1100" spc="40" dirty="0">
                <a:cs typeface="PMingLiU"/>
              </a:rPr>
              <a:t>). </a:t>
            </a:r>
            <a:r>
              <a:rPr sz="1100" spc="70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35" dirty="0">
                <a:cs typeface="PMingLiU"/>
              </a:rPr>
              <a:t>classification </a:t>
            </a:r>
            <a:r>
              <a:rPr sz="1100" spc="65" dirty="0">
                <a:cs typeface="PMingLiU"/>
              </a:rPr>
              <a:t>tree has </a:t>
            </a:r>
            <a:r>
              <a:rPr sz="1100" spc="85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error  </a:t>
            </a:r>
            <a:r>
              <a:rPr sz="1100" spc="80" dirty="0">
                <a:cs typeface="PMingLiU"/>
              </a:rPr>
              <a:t>rate </a:t>
            </a:r>
            <a:r>
              <a:rPr sz="1100" spc="5" dirty="0">
                <a:cs typeface="PMingLiU"/>
              </a:rPr>
              <a:t>of</a:t>
            </a:r>
            <a:r>
              <a:rPr sz="1100" spc="6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45.7%.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646" y="211465"/>
            <a:ext cx="7131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+mn-lt"/>
              </a:rPr>
              <a:t>B</a:t>
            </a:r>
            <a:r>
              <a:rPr spc="45" dirty="0">
                <a:latin typeface="+mn-lt"/>
              </a:rPr>
              <a:t>o</a:t>
            </a:r>
            <a:r>
              <a:rPr spc="-25" dirty="0">
                <a:latin typeface="+mn-lt"/>
              </a:rPr>
              <a:t>osting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65097"/>
            <a:ext cx="3744595" cy="25569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984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spc="50" dirty="0">
                <a:cs typeface="PMingLiU"/>
              </a:rPr>
              <a:t>bagging, </a:t>
            </a:r>
            <a:r>
              <a:rPr sz="1100" spc="60" dirty="0">
                <a:cs typeface="PMingLiU"/>
              </a:rPr>
              <a:t>boosting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general </a:t>
            </a:r>
            <a:r>
              <a:rPr sz="1100" spc="65" dirty="0">
                <a:cs typeface="PMingLiU"/>
              </a:rPr>
              <a:t>approach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 </a:t>
            </a:r>
            <a:r>
              <a:rPr sz="1100" spc="55" dirty="0">
                <a:cs typeface="PMingLiU"/>
              </a:rPr>
              <a:t>applied </a:t>
            </a:r>
            <a:r>
              <a:rPr sz="1100" spc="80" dirty="0">
                <a:cs typeface="PMingLiU"/>
              </a:rPr>
              <a:t>to </a:t>
            </a:r>
            <a:r>
              <a:rPr sz="1100" spc="75" dirty="0">
                <a:cs typeface="PMingLiU"/>
              </a:rPr>
              <a:t>many </a:t>
            </a:r>
            <a:r>
              <a:rPr sz="1100" spc="60" dirty="0">
                <a:cs typeface="PMingLiU"/>
              </a:rPr>
              <a:t>statistical </a:t>
            </a:r>
            <a:r>
              <a:rPr sz="1100" spc="50" dirty="0">
                <a:cs typeface="PMingLiU"/>
              </a:rPr>
              <a:t>learning </a:t>
            </a:r>
            <a:r>
              <a:rPr sz="1100" spc="75" dirty="0">
                <a:cs typeface="PMingLiU"/>
              </a:rPr>
              <a:t>methods </a:t>
            </a:r>
            <a:r>
              <a:rPr sz="1100" spc="3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regression  </a:t>
            </a:r>
            <a:r>
              <a:rPr sz="1100" spc="55" dirty="0">
                <a:cs typeface="PMingLiU"/>
              </a:rPr>
              <a:t>or </a:t>
            </a:r>
            <a:r>
              <a:rPr sz="1100" spc="35" dirty="0">
                <a:cs typeface="PMingLiU"/>
              </a:rPr>
              <a:t>classification. We </a:t>
            </a:r>
            <a:r>
              <a:rPr sz="1100" spc="45" dirty="0">
                <a:cs typeface="PMingLiU"/>
              </a:rPr>
              <a:t>only </a:t>
            </a:r>
            <a:r>
              <a:rPr sz="1100" spc="40" dirty="0">
                <a:cs typeface="PMingLiU"/>
              </a:rPr>
              <a:t>discuss </a:t>
            </a:r>
            <a:r>
              <a:rPr sz="1100" spc="60" dirty="0">
                <a:cs typeface="PMingLiU"/>
              </a:rPr>
              <a:t>boosting </a:t>
            </a:r>
            <a:r>
              <a:rPr sz="1100" spc="30" dirty="0">
                <a:cs typeface="PMingLiU"/>
              </a:rPr>
              <a:t>for </a:t>
            </a:r>
            <a:r>
              <a:rPr sz="1100" spc="35" dirty="0">
                <a:cs typeface="PMingLiU"/>
              </a:rPr>
              <a:t>decision  </a:t>
            </a:r>
            <a:r>
              <a:rPr sz="1100" spc="55" dirty="0">
                <a:cs typeface="PMingLiU"/>
              </a:rPr>
              <a:t>trees.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Recall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bagging </a:t>
            </a:r>
            <a:r>
              <a:rPr sz="1100" spc="25" dirty="0">
                <a:cs typeface="PMingLiU"/>
              </a:rPr>
              <a:t>involves </a:t>
            </a:r>
            <a:r>
              <a:rPr sz="1100" spc="60" dirty="0">
                <a:cs typeface="PMingLiU"/>
              </a:rPr>
              <a:t>creating </a:t>
            </a:r>
            <a:r>
              <a:rPr sz="1100" spc="55" dirty="0">
                <a:cs typeface="PMingLiU"/>
              </a:rPr>
              <a:t>multiple </a:t>
            </a:r>
            <a:r>
              <a:rPr sz="1100" spc="35" dirty="0">
                <a:cs typeface="PMingLiU"/>
              </a:rPr>
              <a:t>copies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original </a:t>
            </a:r>
            <a:r>
              <a:rPr sz="1100" spc="65" dirty="0">
                <a:cs typeface="PMingLiU"/>
              </a:rPr>
              <a:t>training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 bootstrap, </a:t>
            </a:r>
            <a:r>
              <a:rPr sz="1100" spc="50" dirty="0">
                <a:cs typeface="PMingLiU"/>
              </a:rPr>
              <a:t>fitting </a:t>
            </a:r>
            <a:r>
              <a:rPr sz="1100" spc="85" dirty="0">
                <a:cs typeface="PMingLiU"/>
              </a:rPr>
              <a:t>a  </a:t>
            </a:r>
            <a:r>
              <a:rPr sz="1100" spc="70" dirty="0">
                <a:cs typeface="PMingLiU"/>
              </a:rPr>
              <a:t>separate </a:t>
            </a:r>
            <a:r>
              <a:rPr sz="1100" spc="35" dirty="0">
                <a:cs typeface="PMingLiU"/>
              </a:rPr>
              <a:t>decision </a:t>
            </a:r>
            <a:r>
              <a:rPr sz="1100" spc="65" dirty="0">
                <a:cs typeface="PMingLiU"/>
              </a:rPr>
              <a:t>tree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each </a:t>
            </a:r>
            <a:r>
              <a:rPr sz="1100" spc="20" dirty="0">
                <a:cs typeface="PMingLiU"/>
              </a:rPr>
              <a:t>copy,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45" dirty="0">
                <a:cs typeface="PMingLiU"/>
              </a:rPr>
              <a:t>combining </a:t>
            </a:r>
            <a:r>
              <a:rPr sz="1100" spc="35" dirty="0">
                <a:cs typeface="PMingLiU"/>
              </a:rPr>
              <a:t>all 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trees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create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50" dirty="0">
                <a:cs typeface="PMingLiU"/>
              </a:rPr>
              <a:t>predictive</a:t>
            </a:r>
            <a:r>
              <a:rPr sz="1100" spc="2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>
              <a:cs typeface="PMingLiU"/>
            </a:endParaRPr>
          </a:p>
          <a:p>
            <a:pPr marL="144780" marR="51054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Notably,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tree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built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bootstrap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set,  </a:t>
            </a:r>
            <a:r>
              <a:rPr sz="1100" spc="65" dirty="0">
                <a:cs typeface="PMingLiU"/>
              </a:rPr>
              <a:t>independent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</a:t>
            </a:r>
            <a:r>
              <a:rPr sz="1100" spc="14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trees.</a:t>
            </a:r>
            <a:endParaRPr sz="1100">
              <a:cs typeface="PMingLiU"/>
            </a:endParaRPr>
          </a:p>
          <a:p>
            <a:pPr marL="144780" marR="869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Boosting </a:t>
            </a:r>
            <a:r>
              <a:rPr sz="1100" spc="40" dirty="0">
                <a:cs typeface="PMingLiU"/>
              </a:rPr>
              <a:t>works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similar </a:t>
            </a:r>
            <a:r>
              <a:rPr sz="1100" spc="15" dirty="0">
                <a:cs typeface="PMingLiU"/>
              </a:rPr>
              <a:t>way, </a:t>
            </a:r>
            <a:r>
              <a:rPr sz="1100" spc="60" dirty="0">
                <a:cs typeface="PMingLiU"/>
              </a:rPr>
              <a:t>except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trees </a:t>
            </a:r>
            <a:r>
              <a:rPr sz="1100" spc="60" dirty="0">
                <a:cs typeface="PMingLiU"/>
              </a:rPr>
              <a:t>are  </a:t>
            </a:r>
            <a:r>
              <a:rPr sz="1100" spc="45" dirty="0">
                <a:cs typeface="PMingLiU"/>
              </a:rPr>
              <a:t>grown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sequentially</a:t>
            </a:r>
            <a:r>
              <a:rPr sz="1100" spc="10" dirty="0">
                <a:cs typeface="PMingLiU"/>
              </a:rPr>
              <a:t>: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tree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grown using </a:t>
            </a:r>
            <a:r>
              <a:rPr sz="1100" spc="55" dirty="0">
                <a:cs typeface="PMingLiU"/>
              </a:rPr>
              <a:t>information  </a:t>
            </a:r>
            <a:r>
              <a:rPr sz="1100" spc="50" dirty="0">
                <a:cs typeface="PMingLiU"/>
              </a:rPr>
              <a:t>from </a:t>
            </a:r>
            <a:r>
              <a:rPr sz="1100" spc="45" dirty="0">
                <a:cs typeface="PMingLiU"/>
              </a:rPr>
              <a:t>previously grown</a:t>
            </a:r>
            <a:r>
              <a:rPr sz="1100" spc="1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trees.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144" y="211465"/>
            <a:ext cx="30499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Boosting </a:t>
            </a:r>
            <a:r>
              <a:rPr spc="-20" dirty="0">
                <a:latin typeface="+mn-lt"/>
              </a:rPr>
              <a:t>algorithm </a:t>
            </a:r>
            <a:r>
              <a:rPr spc="-40" dirty="0">
                <a:latin typeface="+mn-lt"/>
              </a:rPr>
              <a:t>for regression</a:t>
            </a:r>
            <a:r>
              <a:rPr spc="240" dirty="0">
                <a:latin typeface="+mn-lt"/>
              </a:rPr>
              <a:t> </a:t>
            </a:r>
            <a:r>
              <a:rPr spc="-25" dirty="0">
                <a:latin typeface="+mn-lt"/>
              </a:rPr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523987"/>
            <a:ext cx="4118660" cy="20358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27329" indent="-1771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sz="1100" spc="60" dirty="0">
                <a:cs typeface="PMingLiU"/>
              </a:rPr>
              <a:t>Set </a:t>
            </a:r>
            <a:r>
              <a:rPr sz="1100" i="1" spc="45" dirty="0">
                <a:cs typeface="Times New Roman"/>
              </a:rPr>
              <a:t>f</a:t>
            </a:r>
            <a:r>
              <a:rPr sz="1650" spc="67" baseline="15151" dirty="0">
                <a:cs typeface="PMingLiU"/>
              </a:rPr>
              <a:t>ˆ</a:t>
            </a:r>
            <a:r>
              <a:rPr sz="1100" spc="45" dirty="0">
                <a:cs typeface="PMingLiU"/>
              </a:rPr>
              <a:t>(</a:t>
            </a:r>
            <a:r>
              <a:rPr sz="1100" i="1" spc="45" dirty="0">
                <a:cs typeface="Times New Roman"/>
              </a:rPr>
              <a:t>x</a:t>
            </a:r>
            <a:r>
              <a:rPr sz="1100" spc="45" dirty="0">
                <a:cs typeface="PMingLiU"/>
              </a:rPr>
              <a:t>)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0 </a:t>
            </a:r>
            <a:r>
              <a:rPr sz="1100" spc="85" dirty="0">
                <a:cs typeface="PMingLiU"/>
              </a:rPr>
              <a:t>and </a:t>
            </a:r>
            <a:r>
              <a:rPr sz="1100" i="1" spc="60" dirty="0">
                <a:cs typeface="Times New Roman"/>
              </a:rPr>
              <a:t>r</a:t>
            </a:r>
            <a:r>
              <a:rPr sz="1200" i="1" spc="89" baseline="-10416" dirty="0">
                <a:cs typeface="Times New Roman"/>
              </a:rPr>
              <a:t>i </a:t>
            </a:r>
            <a:r>
              <a:rPr sz="1100" spc="260" dirty="0">
                <a:cs typeface="PMingLiU"/>
              </a:rPr>
              <a:t>= </a:t>
            </a:r>
            <a:r>
              <a:rPr sz="1100" i="1" spc="55" dirty="0">
                <a:cs typeface="Times New Roman"/>
              </a:rPr>
              <a:t>y</a:t>
            </a:r>
            <a:r>
              <a:rPr sz="1200" i="1" spc="82" baseline="-10416" dirty="0">
                <a:cs typeface="Times New Roman"/>
              </a:rPr>
              <a:t>i </a:t>
            </a:r>
            <a:r>
              <a:rPr sz="1100" spc="30" dirty="0">
                <a:cs typeface="PMingLiU"/>
              </a:rPr>
              <a:t>for </a:t>
            </a:r>
            <a:r>
              <a:rPr sz="1100" spc="35" dirty="0">
                <a:cs typeface="PMingLiU"/>
              </a:rPr>
              <a:t>all </a:t>
            </a:r>
            <a:r>
              <a:rPr sz="1100" i="1" spc="65" dirty="0">
                <a:cs typeface="Times New Roman"/>
              </a:rPr>
              <a:t>i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</a:t>
            </a:r>
            <a:r>
              <a:rPr sz="1100" spc="-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sz="1100">
              <a:cs typeface="PMingLiU"/>
            </a:endParaRPr>
          </a:p>
          <a:p>
            <a:pPr marL="227329" indent="-17716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sz="1100" spc="50" dirty="0">
                <a:cs typeface="PMingLiU"/>
              </a:rPr>
              <a:t>For</a:t>
            </a:r>
            <a:r>
              <a:rPr sz="1100" spc="70" dirty="0">
                <a:cs typeface="PMingLiU"/>
              </a:rPr>
              <a:t> </a:t>
            </a:r>
            <a:r>
              <a:rPr sz="1100" i="1" spc="-85" dirty="0">
                <a:cs typeface="Times New Roman"/>
              </a:rPr>
              <a:t>b</a:t>
            </a:r>
            <a:r>
              <a:rPr sz="1100" i="1" spc="2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spc="25" dirty="0">
                <a:cs typeface="PMingLiU"/>
              </a:rPr>
              <a:t>2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25" dirty="0">
                <a:cs typeface="Times New Roman"/>
              </a:rPr>
              <a:t>B</a:t>
            </a:r>
            <a:r>
              <a:rPr sz="1100" spc="125" dirty="0">
                <a:cs typeface="PMingLiU"/>
              </a:rPr>
              <a:t>,</a:t>
            </a:r>
            <a:r>
              <a:rPr sz="1100" spc="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repeat:</a:t>
            </a:r>
            <a:endParaRPr sz="1100">
              <a:cs typeface="PMingLiU"/>
            </a:endParaRPr>
          </a:p>
          <a:p>
            <a:pPr marL="504825" marR="212725" lvl="1" indent="-2311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505459" algn="l"/>
              </a:tabLst>
            </a:pPr>
            <a:r>
              <a:rPr sz="1000" spc="85" dirty="0">
                <a:cs typeface="PMingLiU"/>
              </a:rPr>
              <a:t>Fit </a:t>
            </a:r>
            <a:r>
              <a:rPr sz="1000" spc="80" dirty="0">
                <a:cs typeface="PMingLiU"/>
              </a:rPr>
              <a:t>a </a:t>
            </a:r>
            <a:r>
              <a:rPr sz="1000" spc="60" dirty="0">
                <a:cs typeface="PMingLiU"/>
              </a:rPr>
              <a:t>tree </a:t>
            </a:r>
            <a:r>
              <a:rPr sz="1000" i="1" spc="-35" dirty="0">
                <a:cs typeface="Times New Roman"/>
              </a:rPr>
              <a:t>f</a:t>
            </a:r>
            <a:r>
              <a:rPr sz="1500" spc="-52" baseline="13888" dirty="0">
                <a:cs typeface="PMingLiU"/>
              </a:rPr>
              <a:t>ˆ</a:t>
            </a:r>
            <a:r>
              <a:rPr sz="1050" i="1" spc="-52" baseline="27777" dirty="0">
                <a:cs typeface="Arial"/>
              </a:rPr>
              <a:t>b </a:t>
            </a:r>
            <a:r>
              <a:rPr sz="1000" spc="65" dirty="0">
                <a:cs typeface="PMingLiU"/>
              </a:rPr>
              <a:t>with </a:t>
            </a:r>
            <a:r>
              <a:rPr sz="1000" i="1" spc="15" dirty="0">
                <a:cs typeface="Times New Roman"/>
              </a:rPr>
              <a:t>d </a:t>
            </a:r>
            <a:r>
              <a:rPr sz="1000" spc="45" dirty="0">
                <a:cs typeface="PMingLiU"/>
              </a:rPr>
              <a:t>splits (</a:t>
            </a:r>
            <a:r>
              <a:rPr sz="1000" i="1" spc="45" dirty="0">
                <a:cs typeface="Times New Roman"/>
              </a:rPr>
              <a:t>d </a:t>
            </a:r>
            <a:r>
              <a:rPr sz="1000" spc="240" dirty="0">
                <a:cs typeface="PMingLiU"/>
              </a:rPr>
              <a:t>+ </a:t>
            </a:r>
            <a:r>
              <a:rPr sz="1000" spc="25" dirty="0">
                <a:cs typeface="PMingLiU"/>
              </a:rPr>
              <a:t>1 </a:t>
            </a:r>
            <a:r>
              <a:rPr sz="1000" spc="60" dirty="0">
                <a:cs typeface="PMingLiU"/>
              </a:rPr>
              <a:t>terminal </a:t>
            </a:r>
            <a:r>
              <a:rPr sz="1000" spc="55" dirty="0">
                <a:cs typeface="PMingLiU"/>
              </a:rPr>
              <a:t>nodes) </a:t>
            </a:r>
            <a:r>
              <a:rPr sz="1000" spc="75" dirty="0">
                <a:cs typeface="PMingLiU"/>
              </a:rPr>
              <a:t>to</a:t>
            </a:r>
            <a:r>
              <a:rPr sz="1000" spc="-45" dirty="0">
                <a:cs typeface="PMingLiU"/>
              </a:rPr>
              <a:t> </a:t>
            </a:r>
            <a:r>
              <a:rPr sz="1000" spc="75" dirty="0">
                <a:cs typeface="PMingLiU"/>
              </a:rPr>
              <a:t>the  </a:t>
            </a:r>
            <a:r>
              <a:rPr sz="1000" spc="60" dirty="0">
                <a:cs typeface="PMingLiU"/>
              </a:rPr>
              <a:t>training </a:t>
            </a:r>
            <a:r>
              <a:rPr sz="1000" spc="90" dirty="0">
                <a:cs typeface="PMingLiU"/>
              </a:rPr>
              <a:t>data </a:t>
            </a:r>
            <a:r>
              <a:rPr sz="1000" spc="105" dirty="0">
                <a:cs typeface="PMingLiU"/>
              </a:rPr>
              <a:t>(</a:t>
            </a:r>
            <a:r>
              <a:rPr sz="1000" i="1" spc="105" dirty="0">
                <a:cs typeface="Times New Roman"/>
              </a:rPr>
              <a:t>X,</a:t>
            </a:r>
            <a:r>
              <a:rPr sz="1000" i="1" spc="-100" dirty="0">
                <a:cs typeface="Times New Roman"/>
              </a:rPr>
              <a:t> </a:t>
            </a:r>
            <a:r>
              <a:rPr sz="1000" i="1" spc="65" dirty="0">
                <a:cs typeface="Times New Roman"/>
              </a:rPr>
              <a:t>r</a:t>
            </a:r>
            <a:r>
              <a:rPr sz="1000" spc="65" dirty="0">
                <a:cs typeface="PMingLiU"/>
              </a:rPr>
              <a:t>).</a:t>
            </a:r>
            <a:endParaRPr sz="1000">
              <a:cs typeface="PMingLiU"/>
            </a:endParaRPr>
          </a:p>
          <a:p>
            <a:pPr marL="504825" lvl="1" indent="-231775">
              <a:lnSpc>
                <a:spcPct val="100000"/>
              </a:lnSpc>
              <a:spcBef>
                <a:spcPts val="100"/>
              </a:spcBef>
              <a:buClr>
                <a:srgbClr val="3333B2"/>
              </a:buClr>
              <a:buAutoNum type="arabicPeriod"/>
              <a:tabLst>
                <a:tab pos="505459" algn="l"/>
              </a:tabLst>
            </a:pPr>
            <a:r>
              <a:rPr sz="1000" spc="80" dirty="0">
                <a:cs typeface="PMingLiU"/>
              </a:rPr>
              <a:t>Update </a:t>
            </a:r>
            <a:r>
              <a:rPr sz="1000" i="1" spc="30" dirty="0">
                <a:cs typeface="Times New Roman"/>
              </a:rPr>
              <a:t>f</a:t>
            </a:r>
            <a:r>
              <a:rPr sz="1500" spc="44" baseline="13888" dirty="0">
                <a:cs typeface="PMingLiU"/>
              </a:rPr>
              <a:t>ˆ </a:t>
            </a:r>
            <a:r>
              <a:rPr sz="1000" spc="50" dirty="0">
                <a:cs typeface="PMingLiU"/>
              </a:rPr>
              <a:t>by </a:t>
            </a:r>
            <a:r>
              <a:rPr sz="1000" spc="60" dirty="0">
                <a:cs typeface="PMingLiU"/>
              </a:rPr>
              <a:t>adding </a:t>
            </a:r>
            <a:r>
              <a:rPr sz="1000" spc="45" dirty="0">
                <a:cs typeface="PMingLiU"/>
              </a:rPr>
              <a:t>in </a:t>
            </a:r>
            <a:r>
              <a:rPr sz="1000" spc="80" dirty="0">
                <a:cs typeface="PMingLiU"/>
              </a:rPr>
              <a:t>a </a:t>
            </a:r>
            <a:r>
              <a:rPr sz="1000" spc="60" dirty="0">
                <a:cs typeface="PMingLiU"/>
              </a:rPr>
              <a:t>shrunken </a:t>
            </a:r>
            <a:r>
              <a:rPr sz="1000" spc="40" dirty="0">
                <a:cs typeface="PMingLiU"/>
              </a:rPr>
              <a:t>version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new</a:t>
            </a:r>
            <a:r>
              <a:rPr sz="1000" spc="114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tree:</a:t>
            </a:r>
            <a:endParaRPr sz="1000">
              <a:cs typeface="PMingLiU"/>
            </a:endParaRPr>
          </a:p>
          <a:p>
            <a:pPr marL="1546225">
              <a:lnSpc>
                <a:spcPct val="100000"/>
              </a:lnSpc>
              <a:spcBef>
                <a:spcPts val="990"/>
              </a:spcBef>
            </a:pPr>
            <a:r>
              <a:rPr sz="1000" i="1" spc="40" dirty="0">
                <a:cs typeface="Times New Roman"/>
              </a:rPr>
              <a:t>f</a:t>
            </a:r>
            <a:r>
              <a:rPr sz="1500" spc="60" baseline="13888" dirty="0">
                <a:cs typeface="PMingLiU"/>
              </a:rPr>
              <a:t>ˆ</a:t>
            </a:r>
            <a:r>
              <a:rPr sz="1000" spc="40" dirty="0">
                <a:cs typeface="PMingLiU"/>
              </a:rPr>
              <a:t>(</a:t>
            </a:r>
            <a:r>
              <a:rPr sz="1000" i="1" spc="40" dirty="0">
                <a:cs typeface="Times New Roman"/>
              </a:rPr>
              <a:t>x</a:t>
            </a:r>
            <a:r>
              <a:rPr sz="1000" spc="40" dirty="0">
                <a:cs typeface="PMingLiU"/>
              </a:rPr>
              <a:t>)</a:t>
            </a:r>
            <a:r>
              <a:rPr sz="1000" spc="10" dirty="0">
                <a:cs typeface="PMingLiU"/>
              </a:rPr>
              <a:t> </a:t>
            </a:r>
            <a:r>
              <a:rPr sz="1000" i="1" spc="-5" dirty="0">
                <a:cs typeface="Meiryo"/>
              </a:rPr>
              <a:t>←</a:t>
            </a:r>
            <a:r>
              <a:rPr sz="1000" i="1" spc="-65" dirty="0">
                <a:cs typeface="Meiryo"/>
              </a:rPr>
              <a:t> </a:t>
            </a:r>
            <a:r>
              <a:rPr sz="1000" i="1" spc="40" dirty="0">
                <a:cs typeface="Times New Roman"/>
              </a:rPr>
              <a:t>f</a:t>
            </a:r>
            <a:r>
              <a:rPr sz="1500" spc="60" baseline="13888" dirty="0">
                <a:cs typeface="PMingLiU"/>
              </a:rPr>
              <a:t>ˆ</a:t>
            </a:r>
            <a:r>
              <a:rPr sz="1000" spc="40" dirty="0">
                <a:cs typeface="PMingLiU"/>
              </a:rPr>
              <a:t>(</a:t>
            </a:r>
            <a:r>
              <a:rPr sz="1000" i="1" spc="40" dirty="0">
                <a:cs typeface="Times New Roman"/>
              </a:rPr>
              <a:t>x</a:t>
            </a:r>
            <a:r>
              <a:rPr sz="1000" spc="40" dirty="0">
                <a:cs typeface="PMingLiU"/>
              </a:rPr>
              <a:t>)</a:t>
            </a:r>
            <a:r>
              <a:rPr sz="1000" spc="-40" dirty="0">
                <a:cs typeface="PMingLiU"/>
              </a:rPr>
              <a:t> </a:t>
            </a:r>
            <a:r>
              <a:rPr sz="1000" spc="240" dirty="0">
                <a:cs typeface="PMingLiU"/>
              </a:rPr>
              <a:t>+</a:t>
            </a:r>
            <a:r>
              <a:rPr sz="1000" spc="-45" dirty="0">
                <a:cs typeface="PMingLiU"/>
              </a:rPr>
              <a:t> </a:t>
            </a:r>
            <a:r>
              <a:rPr sz="1000" i="1" spc="50" dirty="0">
                <a:cs typeface="Times New Roman"/>
              </a:rPr>
              <a:t>λf</a:t>
            </a:r>
            <a:r>
              <a:rPr sz="1500" spc="75" baseline="13888" dirty="0">
                <a:cs typeface="PMingLiU"/>
              </a:rPr>
              <a:t>ˆ</a:t>
            </a:r>
            <a:r>
              <a:rPr sz="1050" i="1" spc="75" baseline="31746" dirty="0">
                <a:cs typeface="Arial"/>
              </a:rPr>
              <a:t>b</a:t>
            </a:r>
            <a:r>
              <a:rPr sz="1000" spc="50" dirty="0">
                <a:cs typeface="PMingLiU"/>
              </a:rPr>
              <a:t>(</a:t>
            </a:r>
            <a:r>
              <a:rPr sz="1000" i="1" spc="50" dirty="0">
                <a:cs typeface="Times New Roman"/>
              </a:rPr>
              <a:t>x</a:t>
            </a:r>
            <a:r>
              <a:rPr sz="1000" spc="50" dirty="0">
                <a:cs typeface="PMingLiU"/>
              </a:rPr>
              <a:t>)</a:t>
            </a:r>
            <a:r>
              <a:rPr sz="1000" i="1" spc="50" dirty="0">
                <a:cs typeface="Times New Roman"/>
              </a:rPr>
              <a:t>.</a:t>
            </a:r>
            <a:endParaRPr sz="1000">
              <a:cs typeface="Times New Roman"/>
            </a:endParaRPr>
          </a:p>
          <a:p>
            <a:pPr marL="504825" lvl="1" indent="-231775">
              <a:lnSpc>
                <a:spcPct val="100000"/>
              </a:lnSpc>
              <a:spcBef>
                <a:spcPts val="990"/>
              </a:spcBef>
              <a:buClr>
                <a:srgbClr val="3333B2"/>
              </a:buClr>
              <a:buAutoNum type="arabicPeriod" startAt="3"/>
              <a:tabLst>
                <a:tab pos="505459" algn="l"/>
              </a:tabLst>
            </a:pPr>
            <a:r>
              <a:rPr sz="1000" spc="80" dirty="0">
                <a:cs typeface="PMingLiU"/>
              </a:rPr>
              <a:t>Update </a:t>
            </a:r>
            <a:r>
              <a:rPr sz="1000" spc="75" dirty="0">
                <a:cs typeface="PMingLiU"/>
              </a:rPr>
              <a:t>the</a:t>
            </a:r>
            <a:r>
              <a:rPr sz="1000" spc="55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residuals,</a:t>
            </a:r>
            <a:endParaRPr sz="1000">
              <a:cs typeface="PMingLiU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PMingLiU"/>
              <a:buAutoNum type="arabicPeriod" startAt="3"/>
            </a:pPr>
            <a:endParaRPr sz="700">
              <a:cs typeface="PMingLiU"/>
            </a:endParaRPr>
          </a:p>
          <a:p>
            <a:pPr marL="1546225">
              <a:lnSpc>
                <a:spcPct val="100000"/>
              </a:lnSpc>
            </a:pPr>
            <a:r>
              <a:rPr sz="1000" i="1" spc="90" dirty="0">
                <a:cs typeface="Times New Roman"/>
              </a:rPr>
              <a:t>r</a:t>
            </a:r>
            <a:r>
              <a:rPr sz="1050" i="1" spc="135" baseline="-11904" dirty="0">
                <a:cs typeface="Arial"/>
              </a:rPr>
              <a:t>i </a:t>
            </a:r>
            <a:r>
              <a:rPr sz="1000" i="1" spc="-5" dirty="0">
                <a:cs typeface="Meiryo"/>
              </a:rPr>
              <a:t>← </a:t>
            </a:r>
            <a:r>
              <a:rPr sz="1000" i="1" spc="90" dirty="0">
                <a:cs typeface="Times New Roman"/>
              </a:rPr>
              <a:t>r</a:t>
            </a:r>
            <a:r>
              <a:rPr sz="1050" i="1" spc="135" baseline="-11904" dirty="0">
                <a:cs typeface="Arial"/>
              </a:rPr>
              <a:t>i </a:t>
            </a:r>
            <a:r>
              <a:rPr sz="1000" i="1" spc="-30" dirty="0">
                <a:cs typeface="Meiryo"/>
              </a:rPr>
              <a:t>−</a:t>
            </a:r>
            <a:r>
              <a:rPr sz="1000" i="1" spc="-160" dirty="0">
                <a:cs typeface="Meiryo"/>
              </a:rPr>
              <a:t> </a:t>
            </a:r>
            <a:r>
              <a:rPr sz="1000" i="1" spc="60" dirty="0">
                <a:cs typeface="Times New Roman"/>
              </a:rPr>
              <a:t>λf</a:t>
            </a:r>
            <a:r>
              <a:rPr sz="1500" spc="89" baseline="13888" dirty="0">
                <a:cs typeface="PMingLiU"/>
              </a:rPr>
              <a:t>ˆ</a:t>
            </a:r>
            <a:r>
              <a:rPr sz="1050" i="1" spc="89" baseline="31746" dirty="0">
                <a:cs typeface="Arial"/>
              </a:rPr>
              <a:t>b</a:t>
            </a:r>
            <a:r>
              <a:rPr sz="1000" spc="60" dirty="0">
                <a:cs typeface="PMingLiU"/>
              </a:rPr>
              <a:t>(</a:t>
            </a:r>
            <a:r>
              <a:rPr sz="1000" i="1" spc="60" dirty="0">
                <a:cs typeface="Times New Roman"/>
              </a:rPr>
              <a:t>x</a:t>
            </a:r>
            <a:r>
              <a:rPr sz="1050" i="1" spc="89" baseline="-11904" dirty="0">
                <a:cs typeface="Arial"/>
              </a:rPr>
              <a:t>i</a:t>
            </a:r>
            <a:r>
              <a:rPr sz="1000" spc="60" dirty="0">
                <a:cs typeface="PMingLiU"/>
              </a:rPr>
              <a:t>)</a:t>
            </a:r>
            <a:r>
              <a:rPr sz="1000" i="1" spc="60" dirty="0">
                <a:cs typeface="Times New Roman"/>
              </a:rPr>
              <a:t>.</a:t>
            </a:r>
            <a:endParaRPr sz="1000">
              <a:cs typeface="Times New Roman"/>
            </a:endParaRPr>
          </a:p>
          <a:p>
            <a:pPr marL="227329" indent="-177165">
              <a:lnSpc>
                <a:spcPct val="100000"/>
              </a:lnSpc>
              <a:spcBef>
                <a:spcPts val="1050"/>
              </a:spcBef>
              <a:buClr>
                <a:srgbClr val="3333B2"/>
              </a:buClr>
              <a:buAutoNum type="arabicPeriod" startAt="3"/>
              <a:tabLst>
                <a:tab pos="227965" algn="l"/>
              </a:tabLst>
            </a:pPr>
            <a:r>
              <a:rPr sz="1100" spc="105" dirty="0">
                <a:cs typeface="PMingLiU"/>
              </a:rPr>
              <a:t>Output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boosted</a:t>
            </a:r>
            <a:r>
              <a:rPr sz="1100" spc="3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model,</a:t>
            </a:r>
            <a:endParaRPr sz="1100">
              <a:cs typeface="PMingLi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74047-115B-4502-94DD-47347F21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642435"/>
            <a:ext cx="1225990" cy="61446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489" y="211465"/>
            <a:ext cx="3178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What </a:t>
            </a:r>
            <a:r>
              <a:rPr spc="-40" dirty="0">
                <a:latin typeface="+mn-lt"/>
              </a:rPr>
              <a:t>is </a:t>
            </a:r>
            <a:r>
              <a:rPr spc="-10" dirty="0">
                <a:latin typeface="+mn-lt"/>
              </a:rPr>
              <a:t>the </a:t>
            </a:r>
            <a:r>
              <a:rPr spc="-30" dirty="0">
                <a:latin typeface="+mn-lt"/>
              </a:rPr>
              <a:t>idea behind </a:t>
            </a:r>
            <a:r>
              <a:rPr spc="-15" dirty="0">
                <a:latin typeface="+mn-lt"/>
              </a:rPr>
              <a:t>this</a:t>
            </a:r>
            <a:r>
              <a:rPr spc="-25" dirty="0">
                <a:latin typeface="+mn-lt"/>
              </a:rPr>
              <a:t> </a:t>
            </a:r>
            <a:r>
              <a:rPr spc="-30" dirty="0">
                <a:latin typeface="+mn-lt"/>
              </a:rPr>
              <a:t>procedure?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663575"/>
            <a:ext cx="3852545" cy="23357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4381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000" spc="40" dirty="0">
                <a:cs typeface="PMingLiU"/>
              </a:rPr>
              <a:t>Unlike </a:t>
            </a:r>
            <a:r>
              <a:rPr sz="1000" spc="50" dirty="0">
                <a:cs typeface="PMingLiU"/>
              </a:rPr>
              <a:t>fitting </a:t>
            </a:r>
            <a:r>
              <a:rPr sz="1000" spc="85" dirty="0">
                <a:cs typeface="PMingLiU"/>
              </a:rPr>
              <a:t>a </a:t>
            </a:r>
            <a:r>
              <a:rPr sz="1000" spc="30" dirty="0">
                <a:cs typeface="PMingLiU"/>
              </a:rPr>
              <a:t>single </a:t>
            </a:r>
            <a:r>
              <a:rPr sz="1000" spc="45" dirty="0">
                <a:cs typeface="PMingLiU"/>
              </a:rPr>
              <a:t>large </a:t>
            </a:r>
            <a:r>
              <a:rPr sz="1000" spc="35" dirty="0">
                <a:cs typeface="PMingLiU"/>
              </a:rPr>
              <a:t>decision </a:t>
            </a:r>
            <a:r>
              <a:rPr sz="1000" spc="65" dirty="0">
                <a:cs typeface="PMingLiU"/>
              </a:rPr>
              <a:t>tree </a:t>
            </a:r>
            <a:r>
              <a:rPr sz="1000" spc="80" dirty="0">
                <a:cs typeface="PMingLiU"/>
              </a:rPr>
              <a:t>to the </a:t>
            </a:r>
            <a:r>
              <a:rPr sz="1000" spc="85" dirty="0">
                <a:cs typeface="PMingLiU"/>
              </a:rPr>
              <a:t>data, </a:t>
            </a:r>
            <a:r>
              <a:rPr sz="1000" spc="45" dirty="0">
                <a:cs typeface="PMingLiU"/>
              </a:rPr>
              <a:t>which  </a:t>
            </a:r>
            <a:r>
              <a:rPr sz="1000" spc="75" dirty="0">
                <a:cs typeface="PMingLiU"/>
              </a:rPr>
              <a:t>amounts </a:t>
            </a:r>
            <a:r>
              <a:rPr sz="1000" spc="80" dirty="0">
                <a:cs typeface="PMingLiU"/>
              </a:rPr>
              <a:t>to </a:t>
            </a:r>
            <a:r>
              <a:rPr sz="1000" i="1" spc="-5" dirty="0">
                <a:solidFill>
                  <a:srgbClr val="009900"/>
                </a:solidFill>
                <a:cs typeface="Palatino Linotype"/>
              </a:rPr>
              <a:t>fitting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000" i="1" spc="35" dirty="0">
                <a:solidFill>
                  <a:srgbClr val="009900"/>
                </a:solidFill>
                <a:cs typeface="Palatino Linotype"/>
              </a:rPr>
              <a:t>data </a:t>
            </a:r>
            <a:r>
              <a:rPr sz="1000" i="1" spc="10" dirty="0">
                <a:solidFill>
                  <a:srgbClr val="009900"/>
                </a:solidFill>
                <a:cs typeface="Palatino Linotype"/>
              </a:rPr>
              <a:t>hard </a:t>
            </a:r>
            <a:r>
              <a:rPr sz="1000" spc="85" dirty="0">
                <a:cs typeface="PMingLiU"/>
              </a:rPr>
              <a:t>and </a:t>
            </a:r>
            <a:r>
              <a:rPr sz="1000" spc="60" dirty="0">
                <a:cs typeface="PMingLiU"/>
              </a:rPr>
              <a:t>potentially </a:t>
            </a:r>
            <a:r>
              <a:rPr sz="1000" spc="45" dirty="0">
                <a:cs typeface="PMingLiU"/>
              </a:rPr>
              <a:t>overfitting,  </a:t>
            </a:r>
            <a:r>
              <a:rPr sz="1000" b="1" spc="80" dirty="0">
                <a:cs typeface="PMingLiU"/>
              </a:rPr>
              <a:t>the </a:t>
            </a:r>
            <a:r>
              <a:rPr sz="1000" b="1" spc="60" dirty="0">
                <a:cs typeface="PMingLiU"/>
              </a:rPr>
              <a:t>boosting </a:t>
            </a:r>
            <a:r>
              <a:rPr sz="1000" b="1" spc="65" dirty="0">
                <a:cs typeface="PMingLiU"/>
              </a:rPr>
              <a:t>approach instead </a:t>
            </a:r>
            <a:r>
              <a:rPr sz="1000" b="1" i="1" spc="15" dirty="0">
                <a:solidFill>
                  <a:srgbClr val="009900"/>
                </a:solidFill>
                <a:cs typeface="Palatino Linotype"/>
              </a:rPr>
              <a:t>learns</a:t>
            </a:r>
            <a:r>
              <a:rPr sz="1000" b="1" i="1" spc="15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b="1" i="1" dirty="0">
                <a:solidFill>
                  <a:srgbClr val="009900"/>
                </a:solidFill>
                <a:cs typeface="Palatino Linotype"/>
              </a:rPr>
              <a:t>slowly</a:t>
            </a:r>
            <a:r>
              <a:rPr sz="1000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95580" marR="1879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000" spc="50" dirty="0">
                <a:cs typeface="PMingLiU"/>
              </a:rPr>
              <a:t>Given </a:t>
            </a:r>
            <a:r>
              <a:rPr sz="1000" spc="80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current </a:t>
            </a:r>
            <a:r>
              <a:rPr sz="1000" spc="55" dirty="0">
                <a:cs typeface="PMingLiU"/>
              </a:rPr>
              <a:t>model, </a:t>
            </a:r>
            <a:r>
              <a:rPr sz="1000" spc="15" dirty="0">
                <a:cs typeface="PMingLiU"/>
              </a:rPr>
              <a:t>we </a:t>
            </a:r>
            <a:r>
              <a:rPr sz="1000" spc="35" dirty="0">
                <a:cs typeface="PMingLiU"/>
              </a:rPr>
              <a:t>fit </a:t>
            </a:r>
            <a:r>
              <a:rPr sz="1000" spc="85" dirty="0">
                <a:cs typeface="PMingLiU"/>
              </a:rPr>
              <a:t>a </a:t>
            </a:r>
            <a:r>
              <a:rPr sz="1000" spc="35" dirty="0">
                <a:cs typeface="PMingLiU"/>
              </a:rPr>
              <a:t>decision </a:t>
            </a:r>
            <a:r>
              <a:rPr sz="1000" spc="65" dirty="0">
                <a:cs typeface="PMingLiU"/>
              </a:rPr>
              <a:t>tree </a:t>
            </a:r>
            <a:r>
              <a:rPr sz="1000" spc="80" dirty="0">
                <a:cs typeface="PMingLiU"/>
              </a:rPr>
              <a:t>to the  </a:t>
            </a:r>
            <a:r>
              <a:rPr sz="1000" spc="50" dirty="0">
                <a:cs typeface="PMingLiU"/>
              </a:rPr>
              <a:t>residuals from </a:t>
            </a:r>
            <a:r>
              <a:rPr sz="1000" spc="80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model. </a:t>
            </a:r>
            <a:r>
              <a:rPr sz="1000" spc="40" dirty="0">
                <a:cs typeface="PMingLiU"/>
              </a:rPr>
              <a:t>We </a:t>
            </a:r>
            <a:r>
              <a:rPr sz="1000" spc="80" dirty="0">
                <a:cs typeface="PMingLiU"/>
              </a:rPr>
              <a:t>then </a:t>
            </a:r>
            <a:r>
              <a:rPr sz="1000" b="1" spc="85" dirty="0">
                <a:cs typeface="PMingLiU"/>
              </a:rPr>
              <a:t>add </a:t>
            </a:r>
            <a:r>
              <a:rPr sz="1000" b="1" spc="65" dirty="0">
                <a:cs typeface="PMingLiU"/>
              </a:rPr>
              <a:t>this </a:t>
            </a:r>
            <a:r>
              <a:rPr sz="1000" b="1" spc="50" dirty="0">
                <a:cs typeface="PMingLiU"/>
              </a:rPr>
              <a:t>new </a:t>
            </a:r>
            <a:r>
              <a:rPr sz="1000" b="1" spc="35" dirty="0">
                <a:cs typeface="PMingLiU"/>
              </a:rPr>
              <a:t>decision  </a:t>
            </a:r>
            <a:r>
              <a:rPr sz="1000" b="1" spc="65" dirty="0">
                <a:cs typeface="PMingLiU"/>
              </a:rPr>
              <a:t>tree </a:t>
            </a:r>
            <a:r>
              <a:rPr sz="1000" b="1" spc="55" dirty="0">
                <a:cs typeface="PMingLiU"/>
              </a:rPr>
              <a:t>into </a:t>
            </a:r>
            <a:r>
              <a:rPr sz="1000" b="1" spc="80" dirty="0">
                <a:cs typeface="PMingLiU"/>
              </a:rPr>
              <a:t>the </a:t>
            </a:r>
            <a:r>
              <a:rPr sz="1000" b="1" spc="60" dirty="0">
                <a:cs typeface="PMingLiU"/>
              </a:rPr>
              <a:t>fitted </a:t>
            </a:r>
            <a:r>
              <a:rPr sz="1000" b="1" spc="55" dirty="0">
                <a:cs typeface="PMingLiU"/>
              </a:rPr>
              <a:t>function </a:t>
            </a:r>
            <a:r>
              <a:rPr sz="1000" b="1" spc="50" dirty="0">
                <a:cs typeface="PMingLiU"/>
              </a:rPr>
              <a:t>in </a:t>
            </a:r>
            <a:r>
              <a:rPr sz="1000" b="1" spc="60" dirty="0">
                <a:cs typeface="PMingLiU"/>
              </a:rPr>
              <a:t>order </a:t>
            </a:r>
            <a:r>
              <a:rPr sz="1000" b="1" spc="80" dirty="0">
                <a:cs typeface="PMingLiU"/>
              </a:rPr>
              <a:t>to </a:t>
            </a:r>
            <a:r>
              <a:rPr sz="1000" b="1" spc="90" dirty="0">
                <a:cs typeface="PMingLiU"/>
              </a:rPr>
              <a:t>update </a:t>
            </a:r>
            <a:r>
              <a:rPr sz="1000" b="1" spc="80" dirty="0">
                <a:cs typeface="PMingLiU"/>
              </a:rPr>
              <a:t>the  </a:t>
            </a:r>
            <a:r>
              <a:rPr sz="1000" b="1" spc="50" dirty="0">
                <a:cs typeface="PMingLiU"/>
              </a:rPr>
              <a:t>residuals</a:t>
            </a:r>
            <a:r>
              <a:rPr sz="1000" spc="50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95580" marR="2895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000" b="1" spc="70" dirty="0">
                <a:cs typeface="PMingLiU"/>
              </a:rPr>
              <a:t>Each </a:t>
            </a:r>
            <a:r>
              <a:rPr sz="1000" b="1" spc="5" dirty="0">
                <a:cs typeface="PMingLiU"/>
              </a:rPr>
              <a:t>of </a:t>
            </a:r>
            <a:r>
              <a:rPr sz="1000" b="1" spc="60" dirty="0">
                <a:cs typeface="PMingLiU"/>
              </a:rPr>
              <a:t>these </a:t>
            </a:r>
            <a:r>
              <a:rPr sz="1000" b="1" spc="55" dirty="0">
                <a:cs typeface="PMingLiU"/>
              </a:rPr>
              <a:t>trees </a:t>
            </a:r>
            <a:r>
              <a:rPr sz="1000" b="1" spc="65" dirty="0">
                <a:cs typeface="PMingLiU"/>
              </a:rPr>
              <a:t>can </a:t>
            </a:r>
            <a:r>
              <a:rPr sz="1000" b="1" spc="70" dirty="0">
                <a:cs typeface="PMingLiU"/>
              </a:rPr>
              <a:t>be </a:t>
            </a:r>
            <a:r>
              <a:rPr sz="1000" b="1" spc="80" dirty="0">
                <a:cs typeface="PMingLiU"/>
              </a:rPr>
              <a:t>rather </a:t>
            </a:r>
            <a:r>
              <a:rPr sz="1000" b="1" spc="45" dirty="0">
                <a:cs typeface="PMingLiU"/>
              </a:rPr>
              <a:t>small</a:t>
            </a:r>
            <a:r>
              <a:rPr sz="1000" spc="45" dirty="0">
                <a:cs typeface="PMingLiU"/>
              </a:rPr>
              <a:t>, </a:t>
            </a:r>
            <a:r>
              <a:rPr sz="1000" spc="70" dirty="0">
                <a:cs typeface="PMingLiU"/>
              </a:rPr>
              <a:t>with just </a:t>
            </a:r>
            <a:r>
              <a:rPr sz="1000" spc="85" dirty="0">
                <a:cs typeface="PMingLiU"/>
              </a:rPr>
              <a:t>a </a:t>
            </a:r>
            <a:r>
              <a:rPr sz="1000" spc="15" dirty="0">
                <a:cs typeface="PMingLiU"/>
              </a:rPr>
              <a:t>few  </a:t>
            </a:r>
            <a:r>
              <a:rPr sz="1000" spc="65" dirty="0">
                <a:cs typeface="PMingLiU"/>
              </a:rPr>
              <a:t>terminal </a:t>
            </a:r>
            <a:r>
              <a:rPr sz="1000" spc="55" dirty="0">
                <a:cs typeface="PMingLiU"/>
              </a:rPr>
              <a:t>nodes, </a:t>
            </a:r>
            <a:r>
              <a:rPr sz="1000" spc="65" dirty="0">
                <a:cs typeface="PMingLiU"/>
              </a:rPr>
              <a:t>determined </a:t>
            </a:r>
            <a:r>
              <a:rPr sz="1000" spc="55" dirty="0">
                <a:cs typeface="PMingLiU"/>
              </a:rPr>
              <a:t>by </a:t>
            </a:r>
            <a:r>
              <a:rPr sz="1000" spc="80" dirty="0">
                <a:cs typeface="PMingLiU"/>
              </a:rPr>
              <a:t>the </a:t>
            </a:r>
            <a:r>
              <a:rPr sz="1000" spc="75" dirty="0">
                <a:cs typeface="PMingLiU"/>
              </a:rPr>
              <a:t>parameter </a:t>
            </a:r>
            <a:r>
              <a:rPr sz="1000" i="1" spc="15" dirty="0">
                <a:cs typeface="Times New Roman"/>
              </a:rPr>
              <a:t>d </a:t>
            </a:r>
            <a:r>
              <a:rPr sz="1000" spc="50" dirty="0">
                <a:cs typeface="PMingLiU"/>
              </a:rPr>
              <a:t>in </a:t>
            </a:r>
            <a:r>
              <a:rPr sz="1000" spc="80" dirty="0">
                <a:cs typeface="PMingLiU"/>
              </a:rPr>
              <a:t>the  </a:t>
            </a:r>
            <a:r>
              <a:rPr sz="1000" spc="60" dirty="0">
                <a:cs typeface="PMingLiU"/>
              </a:rPr>
              <a:t>algorithm.</a:t>
            </a:r>
            <a:endParaRPr sz="1000">
              <a:cs typeface="PMingLiU"/>
            </a:endParaRPr>
          </a:p>
          <a:p>
            <a:pPr marL="195580" marR="558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000" b="1" spc="70" dirty="0">
                <a:cs typeface="PMingLiU"/>
              </a:rPr>
              <a:t>By </a:t>
            </a:r>
            <a:r>
              <a:rPr sz="1000" b="1" spc="50" dirty="0">
                <a:cs typeface="PMingLiU"/>
              </a:rPr>
              <a:t>fitting </a:t>
            </a:r>
            <a:r>
              <a:rPr sz="1000" b="1" spc="45" dirty="0">
                <a:cs typeface="PMingLiU"/>
              </a:rPr>
              <a:t>small </a:t>
            </a:r>
            <a:r>
              <a:rPr sz="1000" b="1" spc="55" dirty="0">
                <a:cs typeface="PMingLiU"/>
              </a:rPr>
              <a:t>trees </a:t>
            </a:r>
            <a:r>
              <a:rPr sz="1000" b="1" spc="80" dirty="0">
                <a:cs typeface="PMingLiU"/>
              </a:rPr>
              <a:t>to the </a:t>
            </a:r>
            <a:r>
              <a:rPr sz="1000" b="1" spc="50" dirty="0">
                <a:cs typeface="PMingLiU"/>
              </a:rPr>
              <a:t>residuals, </a:t>
            </a:r>
            <a:r>
              <a:rPr sz="1000" b="1" spc="15" dirty="0">
                <a:cs typeface="PMingLiU"/>
              </a:rPr>
              <a:t>we </a:t>
            </a:r>
            <a:r>
              <a:rPr sz="1000" b="1" spc="25" dirty="0">
                <a:cs typeface="PMingLiU"/>
              </a:rPr>
              <a:t>slowly </a:t>
            </a:r>
            <a:r>
              <a:rPr sz="1000" b="1" spc="45" dirty="0">
                <a:cs typeface="PMingLiU"/>
              </a:rPr>
              <a:t>improve </a:t>
            </a:r>
            <a:r>
              <a:rPr sz="1000" b="1" i="1" spc="35" dirty="0">
                <a:cs typeface="Times New Roman"/>
              </a:rPr>
              <a:t>f</a:t>
            </a:r>
            <a:r>
              <a:rPr sz="1000" b="1" spc="52" baseline="15151" dirty="0">
                <a:cs typeface="PMingLiU"/>
              </a:rPr>
              <a:t>ˆ </a:t>
            </a:r>
            <a:r>
              <a:rPr sz="1000" b="1" spc="35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in </a:t>
            </a:r>
            <a:r>
              <a:rPr sz="1000" spc="60" dirty="0">
                <a:cs typeface="PMingLiU"/>
              </a:rPr>
              <a:t>areas </a:t>
            </a:r>
            <a:r>
              <a:rPr sz="1000" spc="50" dirty="0">
                <a:cs typeface="PMingLiU"/>
              </a:rPr>
              <a:t>where </a:t>
            </a:r>
            <a:r>
              <a:rPr sz="1000" spc="75" dirty="0">
                <a:cs typeface="PMingLiU"/>
              </a:rPr>
              <a:t>it </a:t>
            </a:r>
            <a:r>
              <a:rPr sz="1000" spc="50" dirty="0">
                <a:cs typeface="PMingLiU"/>
              </a:rPr>
              <a:t>does </a:t>
            </a:r>
            <a:r>
              <a:rPr sz="1000" spc="80" dirty="0">
                <a:cs typeface="PMingLiU"/>
              </a:rPr>
              <a:t>not </a:t>
            </a:r>
            <a:r>
              <a:rPr sz="1000" spc="60" dirty="0">
                <a:cs typeface="PMingLiU"/>
              </a:rPr>
              <a:t>perform </a:t>
            </a:r>
            <a:r>
              <a:rPr sz="1000" spc="20" dirty="0">
                <a:cs typeface="PMingLiU"/>
              </a:rPr>
              <a:t>well. </a:t>
            </a:r>
            <a:r>
              <a:rPr sz="1000" spc="90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shrinkage  </a:t>
            </a:r>
            <a:r>
              <a:rPr sz="1000" spc="75" dirty="0">
                <a:cs typeface="PMingLiU"/>
              </a:rPr>
              <a:t>parameter </a:t>
            </a:r>
            <a:r>
              <a:rPr sz="1000" i="1" spc="155" dirty="0">
                <a:cs typeface="Times New Roman"/>
              </a:rPr>
              <a:t>λ </a:t>
            </a:r>
            <a:r>
              <a:rPr sz="1000" spc="20" dirty="0">
                <a:cs typeface="PMingLiU"/>
              </a:rPr>
              <a:t>slows </a:t>
            </a:r>
            <a:r>
              <a:rPr sz="1000" spc="80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process </a:t>
            </a:r>
            <a:r>
              <a:rPr sz="1000" spc="50" dirty="0">
                <a:cs typeface="PMingLiU"/>
              </a:rPr>
              <a:t>down </a:t>
            </a:r>
            <a:r>
              <a:rPr sz="1000" spc="40" dirty="0">
                <a:cs typeface="PMingLiU"/>
              </a:rPr>
              <a:t>even </a:t>
            </a:r>
            <a:r>
              <a:rPr sz="1000" spc="65" dirty="0">
                <a:cs typeface="PMingLiU"/>
              </a:rPr>
              <a:t>further, </a:t>
            </a:r>
            <a:r>
              <a:rPr sz="1000" spc="35" dirty="0">
                <a:cs typeface="PMingLiU"/>
              </a:rPr>
              <a:t>allowing  </a:t>
            </a:r>
            <a:r>
              <a:rPr sz="1000" spc="60" dirty="0">
                <a:cs typeface="PMingLiU"/>
              </a:rPr>
              <a:t>more </a:t>
            </a:r>
            <a:r>
              <a:rPr sz="1000" spc="85" dirty="0">
                <a:cs typeface="PMingLiU"/>
              </a:rPr>
              <a:t>and </a:t>
            </a:r>
            <a:r>
              <a:rPr sz="1000" spc="40" dirty="0">
                <a:cs typeface="PMingLiU"/>
              </a:rPr>
              <a:t>different </a:t>
            </a:r>
            <a:r>
              <a:rPr sz="1000" spc="70" dirty="0">
                <a:cs typeface="PMingLiU"/>
              </a:rPr>
              <a:t>shaped </a:t>
            </a:r>
            <a:r>
              <a:rPr sz="1000" spc="55" dirty="0">
                <a:cs typeface="PMingLiU"/>
              </a:rPr>
              <a:t>trees </a:t>
            </a:r>
            <a:r>
              <a:rPr sz="1000" spc="80" dirty="0">
                <a:cs typeface="PMingLiU"/>
              </a:rPr>
              <a:t>to attack the</a:t>
            </a:r>
            <a:r>
              <a:rPr sz="1000" spc="125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residuals.</a:t>
            </a:r>
            <a:endParaRPr sz="1000">
              <a:cs typeface="PMingLi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053" y="211465"/>
            <a:ext cx="20269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Boosting </a:t>
            </a:r>
            <a:r>
              <a:rPr spc="-40" dirty="0">
                <a:latin typeface="+mn-lt"/>
              </a:rPr>
              <a:t>for</a:t>
            </a:r>
            <a:r>
              <a:rPr spc="-90" dirty="0">
                <a:latin typeface="+mn-lt"/>
              </a:rPr>
              <a:t> </a:t>
            </a:r>
            <a:r>
              <a:rPr spc="-25" dirty="0">
                <a:latin typeface="+mn-lt"/>
              </a:rPr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4964" y="587375"/>
            <a:ext cx="4083685" cy="1712250"/>
          </a:xfrm>
          <a:prstGeom prst="rect">
            <a:avLst/>
          </a:prstGeom>
        </p:spPr>
        <p:txBody>
          <a:bodyPr vert="horz" wrap="square" lIns="0" tIns="366318" rIns="0" bIns="0" rtlCol="0">
            <a:spAutoFit/>
          </a:bodyPr>
          <a:lstStyle/>
          <a:p>
            <a:pPr marL="280035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55" dirty="0">
                <a:latin typeface="+mn-lt"/>
              </a:rPr>
              <a:t>Boosting </a:t>
            </a:r>
            <a:r>
              <a:rPr sz="1100" spc="30" dirty="0">
                <a:latin typeface="+mn-lt"/>
              </a:rPr>
              <a:t>for </a:t>
            </a:r>
            <a:r>
              <a:rPr sz="1100" spc="35" dirty="0">
                <a:latin typeface="+mn-lt"/>
              </a:rPr>
              <a:t>classification </a:t>
            </a:r>
            <a:r>
              <a:rPr sz="1100" spc="20" dirty="0">
                <a:latin typeface="+mn-lt"/>
              </a:rPr>
              <a:t>is </a:t>
            </a:r>
            <a:r>
              <a:rPr sz="1100" spc="45" dirty="0">
                <a:latin typeface="+mn-lt"/>
              </a:rPr>
              <a:t>similar </a:t>
            </a:r>
            <a:r>
              <a:rPr sz="1100" spc="50" dirty="0">
                <a:latin typeface="+mn-lt"/>
              </a:rPr>
              <a:t>in </a:t>
            </a:r>
            <a:r>
              <a:rPr sz="1100" spc="60" dirty="0">
                <a:latin typeface="+mn-lt"/>
              </a:rPr>
              <a:t>spirit </a:t>
            </a:r>
            <a:r>
              <a:rPr sz="1100" spc="80" dirty="0">
                <a:latin typeface="+mn-lt"/>
              </a:rPr>
              <a:t>to </a:t>
            </a:r>
            <a:r>
              <a:rPr sz="1100" spc="60" dirty="0">
                <a:latin typeface="+mn-lt"/>
              </a:rPr>
              <a:t>boosting </a:t>
            </a:r>
            <a:r>
              <a:rPr sz="1100" spc="30" dirty="0">
                <a:latin typeface="+mn-lt"/>
              </a:rPr>
              <a:t>for  </a:t>
            </a:r>
            <a:r>
              <a:rPr sz="1100" spc="40" dirty="0">
                <a:latin typeface="+mn-lt"/>
              </a:rPr>
              <a:t>regression, </a:t>
            </a:r>
            <a:r>
              <a:rPr sz="1100" spc="100" dirty="0">
                <a:latin typeface="+mn-lt"/>
              </a:rPr>
              <a:t>but </a:t>
            </a:r>
            <a:r>
              <a:rPr sz="1100" spc="20" dirty="0">
                <a:latin typeface="+mn-lt"/>
              </a:rPr>
              <a:t>is </a:t>
            </a:r>
            <a:r>
              <a:rPr sz="1100" spc="85" dirty="0">
                <a:latin typeface="+mn-lt"/>
              </a:rPr>
              <a:t>a </a:t>
            </a:r>
            <a:r>
              <a:rPr sz="1100" spc="80" dirty="0">
                <a:latin typeface="+mn-lt"/>
              </a:rPr>
              <a:t>bit </a:t>
            </a:r>
            <a:r>
              <a:rPr sz="1100" spc="60">
                <a:latin typeface="+mn-lt"/>
              </a:rPr>
              <a:t>more </a:t>
            </a:r>
            <a:r>
              <a:rPr sz="1100" spc="45">
                <a:latin typeface="+mn-lt"/>
              </a:rPr>
              <a:t>complex</a:t>
            </a:r>
            <a:endParaRPr lang="en-US" sz="1100" spc="45">
              <a:latin typeface="+mn-lt"/>
            </a:endParaRPr>
          </a:p>
          <a:p>
            <a:pPr marL="280035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</a:endParaRPr>
          </a:p>
          <a:p>
            <a:pPr marL="280035" marR="4902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lang="en-US" sz="1100" spc="70">
                <a:latin typeface="+mn-lt"/>
              </a:rPr>
              <a:t>Details: </a:t>
            </a:r>
            <a:r>
              <a:rPr sz="1100" i="1" spc="25" dirty="0">
                <a:solidFill>
                  <a:srgbClr val="009900"/>
                </a:solidFill>
                <a:latin typeface="+mn-lt"/>
                <a:cs typeface="Palatino Linotype"/>
              </a:rPr>
              <a:t>Elements </a:t>
            </a:r>
            <a:r>
              <a:rPr sz="1100" i="1" spc="45" dirty="0">
                <a:solidFill>
                  <a:srgbClr val="009900"/>
                </a:solidFill>
                <a:latin typeface="+mn-lt"/>
                <a:cs typeface="Palatino Linotype"/>
              </a:rPr>
              <a:t>of </a:t>
            </a: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Statistical Learning</a:t>
            </a:r>
            <a:r>
              <a:rPr sz="1100" i="1" spc="15">
                <a:solidFill>
                  <a:srgbClr val="009900"/>
                </a:solidFill>
                <a:latin typeface="+mn-lt"/>
                <a:cs typeface="Palatino Linotype"/>
              </a:rPr>
              <a:t>, </a:t>
            </a:r>
            <a:r>
              <a:rPr sz="1100" i="1" spc="30">
                <a:solidFill>
                  <a:srgbClr val="009900"/>
                </a:solidFill>
                <a:latin typeface="+mn-lt"/>
                <a:cs typeface="Palatino Linotype"/>
              </a:rPr>
              <a:t>chapter</a:t>
            </a:r>
            <a:r>
              <a:rPr lang="en-US" i="1" spc="310" dirty="0">
                <a:solidFill>
                  <a:srgbClr val="009900"/>
                </a:solidFill>
                <a:latin typeface="+mn-lt"/>
                <a:cs typeface="Palatino Linotype"/>
              </a:rPr>
              <a:t> </a:t>
            </a:r>
            <a:r>
              <a:rPr sz="1100" i="1" spc="20">
                <a:solidFill>
                  <a:srgbClr val="009900"/>
                </a:solidFill>
                <a:latin typeface="+mn-lt"/>
                <a:cs typeface="Palatino Linotype"/>
              </a:rPr>
              <a:t>10.</a:t>
            </a:r>
            <a:endParaRPr lang="en-US" sz="1100" i="1" spc="20">
              <a:solidFill>
                <a:srgbClr val="009900"/>
              </a:solidFill>
              <a:latin typeface="+mn-lt"/>
              <a:cs typeface="Palatino Linotype"/>
            </a:endParaRPr>
          </a:p>
          <a:p>
            <a:pPr marL="280035" marR="4902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0035" marR="2165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80670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110" dirty="0">
                <a:latin typeface="+mn-lt"/>
              </a:rPr>
              <a:t>R </a:t>
            </a:r>
            <a:r>
              <a:rPr sz="1100" spc="40" dirty="0">
                <a:latin typeface="+mn-lt"/>
              </a:rPr>
              <a:t>package </a:t>
            </a:r>
            <a:r>
              <a:rPr sz="1000" spc="-35" dirty="0">
                <a:solidFill>
                  <a:srgbClr val="BF7F3F"/>
                </a:solidFill>
                <a:latin typeface="+mn-lt"/>
              </a:rPr>
              <a:t>gbm </a:t>
            </a:r>
            <a:r>
              <a:rPr sz="1100" spc="65" dirty="0">
                <a:latin typeface="+mn-lt"/>
              </a:rPr>
              <a:t>(gradient boosted </a:t>
            </a:r>
            <a:r>
              <a:rPr sz="1100" spc="55" dirty="0">
                <a:latin typeface="+mn-lt"/>
              </a:rPr>
              <a:t>models) </a:t>
            </a:r>
            <a:r>
              <a:rPr sz="1100" spc="60" dirty="0">
                <a:latin typeface="+mn-lt"/>
              </a:rPr>
              <a:t>handles </a:t>
            </a:r>
            <a:r>
              <a:rPr sz="1100" spc="85">
                <a:latin typeface="+mn-lt"/>
              </a:rPr>
              <a:t>a </a:t>
            </a:r>
            <a:r>
              <a:rPr sz="1100" spc="50">
                <a:latin typeface="+mn-lt"/>
              </a:rPr>
              <a:t>variety </a:t>
            </a:r>
            <a:r>
              <a:rPr sz="1100" spc="5" dirty="0">
                <a:latin typeface="+mn-lt"/>
              </a:rPr>
              <a:t>of </a:t>
            </a:r>
            <a:r>
              <a:rPr sz="1100" spc="40" dirty="0">
                <a:latin typeface="+mn-lt"/>
              </a:rPr>
              <a:t>regression </a:t>
            </a:r>
            <a:r>
              <a:rPr sz="1100" spc="85" dirty="0">
                <a:latin typeface="+mn-lt"/>
              </a:rPr>
              <a:t>and </a:t>
            </a:r>
            <a:r>
              <a:rPr sz="1100" spc="35" dirty="0">
                <a:latin typeface="+mn-lt"/>
              </a:rPr>
              <a:t>classification</a:t>
            </a:r>
            <a:r>
              <a:rPr sz="1100" spc="204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problems.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879" y="211465"/>
            <a:ext cx="22650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15" dirty="0">
                <a:latin typeface="+mn-lt"/>
              </a:rPr>
              <a:t>Basics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Decision</a:t>
            </a:r>
            <a:r>
              <a:rPr spc="-95" dirty="0">
                <a:latin typeface="+mn-lt"/>
              </a:rPr>
              <a:t> </a:t>
            </a:r>
            <a:r>
              <a:rPr spc="-35" dirty="0">
                <a:latin typeface="+mn-lt"/>
              </a:rPr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952086"/>
            <a:ext cx="3754754" cy="9202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279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Decision </a:t>
            </a:r>
            <a:r>
              <a:rPr sz="1100" spc="55" dirty="0">
                <a:cs typeface="PMingLiU"/>
              </a:rPr>
              <a:t>trees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applied </a:t>
            </a:r>
            <a:r>
              <a:rPr sz="1100" spc="80" dirty="0">
                <a:cs typeface="PMingLiU"/>
              </a:rPr>
              <a:t>to </a:t>
            </a:r>
            <a:r>
              <a:rPr sz="1100" spc="90" dirty="0">
                <a:cs typeface="PMingLiU"/>
              </a:rPr>
              <a:t>both </a:t>
            </a:r>
            <a:r>
              <a:rPr sz="1100" spc="40" dirty="0">
                <a:cs typeface="PMingLiU"/>
              </a:rPr>
              <a:t>regression </a:t>
            </a:r>
            <a:r>
              <a:rPr sz="1100" spc="85" dirty="0">
                <a:cs typeface="PMingLiU"/>
              </a:rPr>
              <a:t>and  </a:t>
            </a:r>
            <a:r>
              <a:rPr sz="1100" spc="35" dirty="0">
                <a:cs typeface="PMingLiU"/>
              </a:rPr>
              <a:t>classification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problems.</a:t>
            </a:r>
            <a:endParaRPr lang="en-US" sz="1100" spc="55" dirty="0">
              <a:cs typeface="PMingLiU"/>
            </a:endParaRPr>
          </a:p>
          <a:p>
            <a:pPr marL="144780" marR="4279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first </a:t>
            </a:r>
            <a:r>
              <a:rPr sz="1100" spc="45" dirty="0">
                <a:cs typeface="PMingLiU"/>
              </a:rPr>
              <a:t>consider </a:t>
            </a:r>
            <a:r>
              <a:rPr sz="1100" spc="40" dirty="0">
                <a:cs typeface="PMingLiU"/>
              </a:rPr>
              <a:t>regression </a:t>
            </a:r>
            <a:r>
              <a:rPr sz="1100" spc="55" dirty="0">
                <a:cs typeface="PMingLiU"/>
              </a:rPr>
              <a:t>problems,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35" dirty="0">
                <a:cs typeface="PMingLiU"/>
              </a:rPr>
              <a:t>move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to  </a:t>
            </a:r>
            <a:r>
              <a:rPr sz="1100" spc="35" dirty="0">
                <a:cs typeface="PMingLiU"/>
              </a:rPr>
              <a:t>classification.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299" y="211465"/>
            <a:ext cx="2500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Gene </a:t>
            </a:r>
            <a:r>
              <a:rPr spc="-35" dirty="0">
                <a:latin typeface="+mn-lt"/>
              </a:rPr>
              <a:t>expression </a:t>
            </a:r>
            <a:r>
              <a:rPr spc="5" dirty="0">
                <a:latin typeface="+mn-lt"/>
              </a:rPr>
              <a:t>data</a:t>
            </a:r>
            <a:r>
              <a:rPr spc="8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1286967" y="2654051"/>
            <a:ext cx="2281555" cy="0"/>
          </a:xfrm>
          <a:custGeom>
            <a:avLst/>
            <a:gdLst/>
            <a:ahLst/>
            <a:cxnLst/>
            <a:rect l="l" t="t" r="r" b="b"/>
            <a:pathLst>
              <a:path w="2281554">
                <a:moveTo>
                  <a:pt x="0" y="0"/>
                </a:moveTo>
                <a:lnTo>
                  <a:pt x="2281264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6967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3218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9472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5725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978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8231" y="2654051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48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0292" y="2741399"/>
            <a:ext cx="73660" cy="128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4615" y="2741399"/>
            <a:ext cx="217804" cy="128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1000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3375" y="2741399"/>
            <a:ext cx="217804" cy="128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4000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9627" y="2741399"/>
            <a:ext cx="217804" cy="128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5000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6221" y="1008186"/>
            <a:ext cx="0" cy="1583055"/>
          </a:xfrm>
          <a:custGeom>
            <a:avLst/>
            <a:gdLst/>
            <a:ahLst/>
            <a:cxnLst/>
            <a:rect l="l" t="t" r="r" b="b"/>
            <a:pathLst>
              <a:path h="1583055">
                <a:moveTo>
                  <a:pt x="0" y="1582536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4472" y="259072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48" y="0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4472" y="2195086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48" y="0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4472" y="179945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48" y="0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4472" y="140382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48" y="0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4472" y="1008186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48" y="0"/>
                </a:moveTo>
                <a:lnTo>
                  <a:pt x="0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2682" y="2494096"/>
            <a:ext cx="11176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dirty="0">
                <a:latin typeface="Arial"/>
                <a:cs typeface="Arial"/>
              </a:rPr>
              <a:t>0.05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2682" y="2098465"/>
            <a:ext cx="11176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dirty="0">
                <a:latin typeface="Arial"/>
                <a:cs typeface="Arial"/>
              </a:rPr>
              <a:t>0.10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2682" y="1702830"/>
            <a:ext cx="11176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dirty="0">
                <a:latin typeface="Arial"/>
                <a:cs typeface="Arial"/>
              </a:rPr>
              <a:t>0.15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2682" y="1307198"/>
            <a:ext cx="11176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dirty="0">
                <a:latin typeface="Arial"/>
                <a:cs typeface="Arial"/>
              </a:rPr>
              <a:t>0.20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2682" y="911566"/>
            <a:ext cx="11176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dirty="0">
                <a:latin typeface="Arial"/>
                <a:cs typeface="Arial"/>
              </a:rPr>
              <a:t>0.25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96221" y="944859"/>
            <a:ext cx="2463800" cy="1709420"/>
          </a:xfrm>
          <a:custGeom>
            <a:avLst/>
            <a:gdLst/>
            <a:ahLst/>
            <a:cxnLst/>
            <a:rect l="l" t="t" r="r" b="b"/>
            <a:pathLst>
              <a:path w="2463800" h="1709420">
                <a:moveTo>
                  <a:pt x="0" y="1709192"/>
                </a:moveTo>
                <a:lnTo>
                  <a:pt x="2463250" y="1709192"/>
                </a:lnTo>
                <a:lnTo>
                  <a:pt x="2463250" y="0"/>
                </a:lnTo>
                <a:lnTo>
                  <a:pt x="0" y="0"/>
                </a:lnTo>
                <a:lnTo>
                  <a:pt x="0" y="1709192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90869" y="2741399"/>
            <a:ext cx="673735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8630" algn="l"/>
              </a:tabLst>
            </a:pPr>
            <a:r>
              <a:rPr sz="650" spc="15" dirty="0">
                <a:latin typeface="Arial"/>
                <a:cs typeface="Arial"/>
              </a:rPr>
              <a:t>2000	3000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650" spc="15" dirty="0">
                <a:latin typeface="Arial"/>
                <a:cs typeface="Arial"/>
              </a:rPr>
              <a:t>Number </a:t>
            </a:r>
            <a:r>
              <a:rPr sz="650" spc="10" dirty="0">
                <a:latin typeface="Arial"/>
                <a:cs typeface="Arial"/>
              </a:rPr>
              <a:t>of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Trees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686" y="1339424"/>
            <a:ext cx="111760" cy="930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650" spc="-10" dirty="0">
                <a:latin typeface="Arial"/>
                <a:cs typeface="Arial"/>
              </a:rPr>
              <a:t>Test </a:t>
            </a:r>
            <a:r>
              <a:rPr sz="650" spc="10" dirty="0">
                <a:latin typeface="Arial"/>
                <a:cs typeface="Arial"/>
              </a:rPr>
              <a:t>Classification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Error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87460" y="1042071"/>
            <a:ext cx="2280920" cy="1311275"/>
          </a:xfrm>
          <a:custGeom>
            <a:avLst/>
            <a:gdLst/>
            <a:ahLst/>
            <a:cxnLst/>
            <a:rect l="l" t="t" r="r" b="b"/>
            <a:pathLst>
              <a:path w="2280920" h="1311275">
                <a:moveTo>
                  <a:pt x="0" y="0"/>
                </a:moveTo>
                <a:lnTo>
                  <a:pt x="45157" y="180873"/>
                </a:lnTo>
                <a:lnTo>
                  <a:pt x="90804" y="542625"/>
                </a:lnTo>
                <a:lnTo>
                  <a:pt x="136392" y="633062"/>
                </a:lnTo>
                <a:lnTo>
                  <a:pt x="182044" y="859091"/>
                </a:lnTo>
                <a:lnTo>
                  <a:pt x="227632" y="904312"/>
                </a:lnTo>
                <a:lnTo>
                  <a:pt x="273284" y="949533"/>
                </a:lnTo>
                <a:lnTo>
                  <a:pt x="318931" y="1085186"/>
                </a:lnTo>
                <a:lnTo>
                  <a:pt x="364524" y="1130407"/>
                </a:lnTo>
                <a:lnTo>
                  <a:pt x="410171" y="1175628"/>
                </a:lnTo>
                <a:lnTo>
                  <a:pt x="455758" y="1220843"/>
                </a:lnTo>
                <a:lnTo>
                  <a:pt x="501411" y="1220843"/>
                </a:lnTo>
                <a:lnTo>
                  <a:pt x="547058" y="1266059"/>
                </a:lnTo>
                <a:lnTo>
                  <a:pt x="592651" y="1311280"/>
                </a:lnTo>
                <a:lnTo>
                  <a:pt x="683885" y="1311280"/>
                </a:lnTo>
                <a:lnTo>
                  <a:pt x="729537" y="1266059"/>
                </a:lnTo>
                <a:lnTo>
                  <a:pt x="775190" y="1266059"/>
                </a:lnTo>
                <a:lnTo>
                  <a:pt x="820777" y="1311280"/>
                </a:lnTo>
                <a:lnTo>
                  <a:pt x="866424" y="1220843"/>
                </a:lnTo>
                <a:lnTo>
                  <a:pt x="912012" y="1266059"/>
                </a:lnTo>
                <a:lnTo>
                  <a:pt x="1140138" y="1266059"/>
                </a:lnTo>
                <a:lnTo>
                  <a:pt x="1185790" y="1220843"/>
                </a:lnTo>
                <a:lnTo>
                  <a:pt x="1413917" y="1220843"/>
                </a:lnTo>
                <a:lnTo>
                  <a:pt x="1459505" y="1266059"/>
                </a:lnTo>
                <a:lnTo>
                  <a:pt x="1550804" y="1266059"/>
                </a:lnTo>
                <a:lnTo>
                  <a:pt x="1596391" y="1311280"/>
                </a:lnTo>
                <a:lnTo>
                  <a:pt x="2280771" y="1311280"/>
                </a:lnTo>
              </a:path>
            </a:pathLst>
          </a:custGeom>
          <a:ln w="9240">
            <a:solidFill>
              <a:srgbClr val="DBA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7460" y="1042071"/>
            <a:ext cx="2280920" cy="1221105"/>
          </a:xfrm>
          <a:custGeom>
            <a:avLst/>
            <a:gdLst/>
            <a:ahLst/>
            <a:cxnLst/>
            <a:rect l="l" t="t" r="r" b="b"/>
            <a:pathLst>
              <a:path w="2280920" h="1221105">
                <a:moveTo>
                  <a:pt x="0" y="0"/>
                </a:moveTo>
                <a:lnTo>
                  <a:pt x="45157" y="633062"/>
                </a:lnTo>
                <a:lnTo>
                  <a:pt x="90804" y="768655"/>
                </a:lnTo>
                <a:lnTo>
                  <a:pt x="136392" y="859091"/>
                </a:lnTo>
                <a:lnTo>
                  <a:pt x="182044" y="994749"/>
                </a:lnTo>
                <a:lnTo>
                  <a:pt x="273284" y="994749"/>
                </a:lnTo>
                <a:lnTo>
                  <a:pt x="318931" y="1085186"/>
                </a:lnTo>
                <a:lnTo>
                  <a:pt x="364524" y="1085186"/>
                </a:lnTo>
                <a:lnTo>
                  <a:pt x="410171" y="1220843"/>
                </a:lnTo>
                <a:lnTo>
                  <a:pt x="455758" y="1175628"/>
                </a:lnTo>
                <a:lnTo>
                  <a:pt x="501411" y="1175628"/>
                </a:lnTo>
                <a:lnTo>
                  <a:pt x="547058" y="1130407"/>
                </a:lnTo>
                <a:lnTo>
                  <a:pt x="1413917" y="1130407"/>
                </a:lnTo>
                <a:lnTo>
                  <a:pt x="1459505" y="1085186"/>
                </a:lnTo>
                <a:lnTo>
                  <a:pt x="1505157" y="1085186"/>
                </a:lnTo>
                <a:lnTo>
                  <a:pt x="1550804" y="1130407"/>
                </a:lnTo>
                <a:lnTo>
                  <a:pt x="1778930" y="1130407"/>
                </a:lnTo>
                <a:lnTo>
                  <a:pt x="1824518" y="1175628"/>
                </a:lnTo>
                <a:lnTo>
                  <a:pt x="2280771" y="1175628"/>
                </a:lnTo>
              </a:path>
            </a:pathLst>
          </a:custGeom>
          <a:ln w="9240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0108" y="944859"/>
            <a:ext cx="1189990" cy="414020"/>
          </a:xfrm>
          <a:custGeom>
            <a:avLst/>
            <a:gdLst/>
            <a:ahLst/>
            <a:cxnLst/>
            <a:rect l="l" t="t" r="r" b="b"/>
            <a:pathLst>
              <a:path w="1189989" h="414019">
                <a:moveTo>
                  <a:pt x="0" y="413991"/>
                </a:moveTo>
                <a:lnTo>
                  <a:pt x="1189363" y="413991"/>
                </a:lnTo>
                <a:lnTo>
                  <a:pt x="1189363" y="0"/>
                </a:lnTo>
                <a:lnTo>
                  <a:pt x="0" y="0"/>
                </a:lnTo>
                <a:lnTo>
                  <a:pt x="0" y="413991"/>
                </a:lnTo>
                <a:close/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7731" y="1048357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46" y="0"/>
                </a:lnTo>
              </a:path>
            </a:pathLst>
          </a:custGeom>
          <a:ln w="9240">
            <a:solidFill>
              <a:srgbClr val="DBA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7731" y="115185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46" y="0"/>
                </a:lnTo>
              </a:path>
            </a:pathLst>
          </a:custGeom>
          <a:ln w="9240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7731" y="1255352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46" y="0"/>
                </a:lnTo>
              </a:path>
            </a:pathLst>
          </a:custGeom>
          <a:ln w="9240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8520" y="1214196"/>
            <a:ext cx="98425" cy="82550"/>
          </a:xfrm>
          <a:custGeom>
            <a:avLst/>
            <a:gdLst/>
            <a:ahLst/>
            <a:cxnLst/>
            <a:rect l="l" t="t" r="r" b="b"/>
            <a:pathLst>
              <a:path w="98425" h="82550">
                <a:moveTo>
                  <a:pt x="0" y="53042"/>
                </a:moveTo>
                <a:lnTo>
                  <a:pt x="11147" y="50147"/>
                </a:lnTo>
                <a:lnTo>
                  <a:pt x="22300" y="82307"/>
                </a:lnTo>
                <a:lnTo>
                  <a:pt x="37205" y="0"/>
                </a:lnTo>
                <a:lnTo>
                  <a:pt x="98134" y="0"/>
                </a:lnTo>
              </a:path>
            </a:pathLst>
          </a:custGeom>
          <a:ln w="4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67902" y="970906"/>
            <a:ext cx="857885" cy="337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85"/>
              </a:spcBef>
            </a:pPr>
            <a:r>
              <a:rPr sz="650" spc="10" dirty="0">
                <a:latin typeface="Arial"/>
                <a:cs typeface="Arial"/>
              </a:rPr>
              <a:t>Boosting: </a:t>
            </a:r>
            <a:r>
              <a:rPr sz="650" spc="15" dirty="0">
                <a:latin typeface="Arial"/>
                <a:cs typeface="Arial"/>
              </a:rPr>
              <a:t>depth=1  </a:t>
            </a:r>
            <a:r>
              <a:rPr sz="650" spc="10" dirty="0">
                <a:latin typeface="Arial"/>
                <a:cs typeface="Arial"/>
              </a:rPr>
              <a:t>Boosting: </a:t>
            </a:r>
            <a:r>
              <a:rPr sz="650" spc="15" dirty="0">
                <a:latin typeface="Arial"/>
                <a:cs typeface="Arial"/>
              </a:rPr>
              <a:t>depth=2  </a:t>
            </a:r>
            <a:r>
              <a:rPr sz="650" spc="10" dirty="0">
                <a:latin typeface="Arial"/>
                <a:cs typeface="Arial"/>
              </a:rPr>
              <a:t>RandomForest: </a:t>
            </a:r>
            <a:r>
              <a:rPr sz="650" spc="20" dirty="0">
                <a:latin typeface="Arial"/>
                <a:cs typeface="Arial"/>
              </a:rPr>
              <a:t>m=</a:t>
            </a:r>
            <a:r>
              <a:rPr sz="650" spc="12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p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87460" y="1449039"/>
            <a:ext cx="2280920" cy="542925"/>
          </a:xfrm>
          <a:custGeom>
            <a:avLst/>
            <a:gdLst/>
            <a:ahLst/>
            <a:cxnLst/>
            <a:rect l="l" t="t" r="r" b="b"/>
            <a:pathLst>
              <a:path w="2280920" h="542925">
                <a:moveTo>
                  <a:pt x="0" y="0"/>
                </a:moveTo>
                <a:lnTo>
                  <a:pt x="45157" y="361687"/>
                </a:lnTo>
                <a:lnTo>
                  <a:pt x="90804" y="406908"/>
                </a:lnTo>
                <a:lnTo>
                  <a:pt x="182044" y="406908"/>
                </a:lnTo>
                <a:lnTo>
                  <a:pt x="227632" y="497345"/>
                </a:lnTo>
                <a:lnTo>
                  <a:pt x="273284" y="406908"/>
                </a:lnTo>
                <a:lnTo>
                  <a:pt x="318931" y="452124"/>
                </a:lnTo>
                <a:lnTo>
                  <a:pt x="455758" y="452124"/>
                </a:lnTo>
                <a:lnTo>
                  <a:pt x="501411" y="406908"/>
                </a:lnTo>
                <a:lnTo>
                  <a:pt x="547058" y="497345"/>
                </a:lnTo>
                <a:lnTo>
                  <a:pt x="592651" y="361687"/>
                </a:lnTo>
                <a:lnTo>
                  <a:pt x="638297" y="497345"/>
                </a:lnTo>
                <a:lnTo>
                  <a:pt x="683885" y="542566"/>
                </a:lnTo>
                <a:lnTo>
                  <a:pt x="729537" y="497345"/>
                </a:lnTo>
                <a:lnTo>
                  <a:pt x="1140138" y="497345"/>
                </a:lnTo>
                <a:lnTo>
                  <a:pt x="1185790" y="452124"/>
                </a:lnTo>
                <a:lnTo>
                  <a:pt x="1231378" y="497345"/>
                </a:lnTo>
                <a:lnTo>
                  <a:pt x="2280771" y="497345"/>
                </a:lnTo>
              </a:path>
            </a:pathLst>
          </a:custGeom>
          <a:ln w="4620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326" y="211465"/>
            <a:ext cx="1978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previous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12933" cy="20479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from </a:t>
            </a:r>
            <a:r>
              <a:rPr sz="1100" spc="55" dirty="0">
                <a:cs typeface="PMingLiU"/>
              </a:rPr>
              <a:t>performing </a:t>
            </a:r>
            <a:r>
              <a:rPr sz="1100" spc="60" dirty="0">
                <a:cs typeface="PMingLiU"/>
              </a:rPr>
              <a:t>boosting </a:t>
            </a:r>
            <a:r>
              <a:rPr sz="1100" spc="85" dirty="0">
                <a:cs typeface="PMingLiU"/>
              </a:rPr>
              <a:t>and </a:t>
            </a:r>
            <a:r>
              <a:rPr sz="1100" spc="7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forests </a:t>
            </a:r>
            <a:r>
              <a:rPr sz="1100" spc="55" dirty="0">
                <a:cs typeface="PMingLiU"/>
              </a:rPr>
              <a:t>on 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fifteen-class </a:t>
            </a:r>
            <a:r>
              <a:rPr sz="1100" spc="40" dirty="0">
                <a:cs typeface="PMingLiU"/>
              </a:rPr>
              <a:t>gene </a:t>
            </a:r>
            <a:r>
              <a:rPr sz="1100" spc="45" dirty="0">
                <a:cs typeface="PMingLiU"/>
              </a:rPr>
              <a:t>expression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predict </a:t>
            </a:r>
            <a:r>
              <a:rPr sz="1100" spc="60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cancer </a:t>
            </a:r>
            <a:r>
              <a:rPr sz="1100" spc="45" dirty="0">
                <a:cs typeface="PMingLiU"/>
              </a:rPr>
              <a:t>versus</a:t>
            </a:r>
            <a:r>
              <a:rPr sz="1100" spc="130" dirty="0">
                <a:cs typeface="PMingLiU"/>
              </a:rPr>
              <a:t> </a:t>
            </a:r>
            <a:r>
              <a:rPr sz="1100" i="1" spc="30">
                <a:solidFill>
                  <a:srgbClr val="009900"/>
                </a:solidFill>
                <a:cs typeface="Palatino Linotype"/>
              </a:rPr>
              <a:t>normal</a:t>
            </a:r>
            <a:r>
              <a:rPr sz="1100" spc="30">
                <a:cs typeface="PMingLiU"/>
              </a:rPr>
              <a:t>.</a:t>
            </a:r>
            <a:endParaRPr lang="en-US" sz="1100" spc="3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1460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displayed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 </a:t>
            </a:r>
            <a:r>
              <a:rPr sz="1100" spc="55" dirty="0">
                <a:cs typeface="PMingLiU"/>
              </a:rPr>
              <a:t>trees. </a:t>
            </a:r>
            <a:r>
              <a:rPr sz="1100" spc="5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</a:t>
            </a:r>
            <a:r>
              <a:rPr sz="1100" spc="65" dirty="0">
                <a:cs typeface="PMingLiU"/>
              </a:rPr>
              <a:t>boosted </a:t>
            </a:r>
            <a:r>
              <a:rPr sz="1100" spc="50" dirty="0">
                <a:cs typeface="PMingLiU"/>
              </a:rPr>
              <a:t>models, </a:t>
            </a:r>
            <a:r>
              <a:rPr sz="1100" i="1" spc="155" dirty="0">
                <a:cs typeface="Times New Roman"/>
              </a:rPr>
              <a:t>λ </a:t>
            </a:r>
            <a:r>
              <a:rPr sz="1100" spc="260" dirty="0">
                <a:cs typeface="PMingLiU"/>
              </a:rPr>
              <a:t>=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01. </a:t>
            </a:r>
            <a:r>
              <a:rPr sz="1100" spc="65" dirty="0">
                <a:cs typeface="PMingLiU"/>
              </a:rPr>
              <a:t>Depth-1 </a:t>
            </a:r>
            <a:r>
              <a:rPr sz="1100" spc="55" dirty="0">
                <a:cs typeface="PMingLiU"/>
              </a:rPr>
              <a:t>trees  </a:t>
            </a:r>
            <a:r>
              <a:rPr sz="1100" spc="40" dirty="0">
                <a:cs typeface="PMingLiU"/>
              </a:rPr>
              <a:t>slightly </a:t>
            </a:r>
            <a:r>
              <a:rPr sz="1100" spc="65" dirty="0">
                <a:cs typeface="PMingLiU"/>
              </a:rPr>
              <a:t>outperform depth-2 </a:t>
            </a:r>
            <a:r>
              <a:rPr sz="1100" spc="55" dirty="0">
                <a:cs typeface="PMingLiU"/>
              </a:rPr>
              <a:t>trees, </a:t>
            </a:r>
            <a:r>
              <a:rPr sz="1100" spc="85" dirty="0">
                <a:cs typeface="PMingLiU"/>
              </a:rPr>
              <a:t>and </a:t>
            </a:r>
            <a:r>
              <a:rPr sz="1100" spc="90" dirty="0">
                <a:cs typeface="PMingLiU"/>
              </a:rPr>
              <a:t>both </a:t>
            </a:r>
            <a:r>
              <a:rPr sz="1100" spc="65" dirty="0">
                <a:cs typeface="PMingLiU"/>
              </a:rPr>
              <a:t>outperform </a:t>
            </a:r>
            <a:r>
              <a:rPr sz="1100" spc="80" dirty="0">
                <a:cs typeface="PMingLiU"/>
              </a:rPr>
              <a:t>the  </a:t>
            </a:r>
            <a:r>
              <a:rPr sz="1100" spc="7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forest, </a:t>
            </a:r>
            <a:r>
              <a:rPr sz="1100" spc="65" dirty="0">
                <a:cs typeface="PMingLiU"/>
              </a:rPr>
              <a:t>although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sz="1100" spc="60" dirty="0">
                <a:cs typeface="PMingLiU"/>
              </a:rPr>
              <a:t>are </a:t>
            </a:r>
            <a:r>
              <a:rPr sz="1100" spc="75" dirty="0">
                <a:cs typeface="PMingLiU"/>
              </a:rPr>
              <a:t>around  </a:t>
            </a:r>
            <a:r>
              <a:rPr sz="1100" spc="30" dirty="0">
                <a:cs typeface="PMingLiU"/>
              </a:rPr>
              <a:t>0.02, </a:t>
            </a:r>
            <a:r>
              <a:rPr sz="1100" spc="60" dirty="0">
                <a:cs typeface="PMingLiU"/>
              </a:rPr>
              <a:t>making </a:t>
            </a:r>
            <a:r>
              <a:rPr sz="1100" spc="55" dirty="0">
                <a:cs typeface="PMingLiU"/>
              </a:rPr>
              <a:t>none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30" dirty="0">
                <a:cs typeface="PMingLiU"/>
              </a:rPr>
              <a:t>differences</a:t>
            </a:r>
            <a:r>
              <a:rPr sz="1100" spc="235" dirty="0">
                <a:cs typeface="PMingLiU"/>
              </a:rPr>
              <a:t> </a:t>
            </a:r>
            <a:r>
              <a:rPr sz="1100" spc="40">
                <a:cs typeface="PMingLiU"/>
              </a:rPr>
              <a:t>significant.</a:t>
            </a:r>
            <a:endParaRPr lang="en-US" sz="1100" spc="40">
              <a:cs typeface="PMingLiU"/>
            </a:endParaRPr>
          </a:p>
          <a:p>
            <a:pPr marL="144780" marR="1460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rate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65" dirty="0">
                <a:cs typeface="PMingLiU"/>
              </a:rPr>
              <a:t>tree </a:t>
            </a:r>
            <a:r>
              <a:rPr sz="1100" spc="20" dirty="0">
                <a:cs typeface="PMingLiU"/>
              </a:rPr>
              <a:t>is</a:t>
            </a:r>
            <a:r>
              <a:rPr sz="1100" spc="15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24%.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386" y="211465"/>
            <a:ext cx="24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Tuning parameters </a:t>
            </a:r>
            <a:r>
              <a:rPr spc="-40" dirty="0">
                <a:latin typeface="+mn-lt"/>
              </a:rPr>
              <a:t>for</a:t>
            </a:r>
            <a:r>
              <a:rPr spc="100" dirty="0">
                <a:latin typeface="+mn-lt"/>
              </a:rPr>
              <a:t> </a:t>
            </a:r>
            <a:r>
              <a:rPr spc="-15" dirty="0">
                <a:latin typeface="+mn-lt"/>
              </a:rPr>
              <a:t>boosting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38" y="663575"/>
            <a:ext cx="3813810" cy="25583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sz="1000" spc="90" dirty="0">
                <a:cs typeface="PMingLiU"/>
              </a:rPr>
              <a:t>The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number </a:t>
            </a:r>
            <a:r>
              <a:rPr sz="10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000" i="1" spc="10" dirty="0">
                <a:solidFill>
                  <a:srgbClr val="009900"/>
                </a:solidFill>
                <a:cs typeface="Palatino Linotype"/>
              </a:rPr>
              <a:t>trees </a:t>
            </a:r>
            <a:r>
              <a:rPr sz="1000" i="1" spc="125" dirty="0">
                <a:cs typeface="Times New Roman"/>
              </a:rPr>
              <a:t>B</a:t>
            </a:r>
            <a:r>
              <a:rPr sz="1000" spc="125" dirty="0">
                <a:cs typeface="PMingLiU"/>
              </a:rPr>
              <a:t>. </a:t>
            </a:r>
            <a:r>
              <a:rPr sz="1000" spc="40" dirty="0">
                <a:cs typeface="PMingLiU"/>
              </a:rPr>
              <a:t>Unlike </a:t>
            </a:r>
            <a:r>
              <a:rPr sz="1000" spc="50" dirty="0">
                <a:cs typeface="PMingLiU"/>
              </a:rPr>
              <a:t>bagging </a:t>
            </a:r>
            <a:r>
              <a:rPr sz="1000" spc="85" dirty="0">
                <a:cs typeface="PMingLiU"/>
              </a:rPr>
              <a:t>and </a:t>
            </a:r>
            <a:r>
              <a:rPr sz="1000" spc="75" dirty="0">
                <a:cs typeface="PMingLiU"/>
              </a:rPr>
              <a:t>random </a:t>
            </a:r>
            <a:r>
              <a:rPr sz="1000" spc="45" dirty="0">
                <a:cs typeface="PMingLiU"/>
              </a:rPr>
              <a:t>forests</a:t>
            </a:r>
            <a:r>
              <a:rPr sz="1000" spc="45">
                <a:cs typeface="PMingLiU"/>
              </a:rPr>
              <a:t>, </a:t>
            </a:r>
            <a:r>
              <a:rPr lang="en-GB" sz="1000" b="1" spc="45">
                <a:cs typeface="PMingLiU"/>
              </a:rPr>
              <a:t> </a:t>
            </a:r>
            <a:r>
              <a:rPr lang="en-GB" sz="1000" b="1" spc="60">
                <a:cs typeface="PMingLiU"/>
              </a:rPr>
              <a:t>boosting </a:t>
            </a:r>
            <a:r>
              <a:rPr lang="en-GB" sz="1000" b="1" spc="65">
                <a:cs typeface="PMingLiU"/>
              </a:rPr>
              <a:t>can </a:t>
            </a:r>
            <a:r>
              <a:rPr lang="en-GB" sz="1000" b="1" spc="30">
                <a:cs typeface="PMingLiU"/>
              </a:rPr>
              <a:t>overfit </a:t>
            </a:r>
            <a:r>
              <a:rPr lang="en-GB" sz="1000" b="1">
                <a:cs typeface="PMingLiU"/>
              </a:rPr>
              <a:t>if </a:t>
            </a:r>
            <a:r>
              <a:rPr lang="en-GB" sz="1000" b="1" i="1" spc="155">
                <a:cs typeface="Times New Roman"/>
              </a:rPr>
              <a:t>B </a:t>
            </a:r>
            <a:r>
              <a:rPr lang="en-GB" sz="1000" b="1" spc="20">
                <a:cs typeface="PMingLiU"/>
              </a:rPr>
              <a:t>is </a:t>
            </a:r>
            <a:r>
              <a:rPr lang="en-GB" sz="1000" b="1" spc="70">
                <a:cs typeface="PMingLiU"/>
              </a:rPr>
              <a:t>too </a:t>
            </a:r>
            <a:r>
              <a:rPr lang="en-GB" sz="1000" b="1" spc="45">
                <a:cs typeface="PMingLiU"/>
              </a:rPr>
              <a:t>large</a:t>
            </a:r>
            <a:r>
              <a:rPr sz="1000" spc="45">
                <a:cs typeface="PMingLiU"/>
              </a:rPr>
              <a:t>, </a:t>
            </a:r>
            <a:r>
              <a:rPr sz="1000" spc="70" dirty="0">
                <a:cs typeface="PMingLiU"/>
              </a:rPr>
              <a:t>although </a:t>
            </a:r>
            <a:r>
              <a:rPr sz="1000" spc="65" dirty="0">
                <a:cs typeface="PMingLiU"/>
              </a:rPr>
              <a:t>this  </a:t>
            </a:r>
            <a:r>
              <a:rPr sz="1000" spc="45" dirty="0">
                <a:cs typeface="PMingLiU"/>
              </a:rPr>
              <a:t>overfitting </a:t>
            </a:r>
            <a:r>
              <a:rPr sz="1000" spc="70" dirty="0">
                <a:cs typeface="PMingLiU"/>
              </a:rPr>
              <a:t>tends </a:t>
            </a:r>
            <a:r>
              <a:rPr sz="1000" spc="80" dirty="0">
                <a:cs typeface="PMingLiU"/>
              </a:rPr>
              <a:t>to </a:t>
            </a:r>
            <a:r>
              <a:rPr sz="1000" spc="55" dirty="0">
                <a:cs typeface="PMingLiU"/>
              </a:rPr>
              <a:t>occur </a:t>
            </a:r>
            <a:r>
              <a:rPr sz="1000" spc="25" dirty="0">
                <a:cs typeface="PMingLiU"/>
              </a:rPr>
              <a:t>slowly </a:t>
            </a:r>
            <a:r>
              <a:rPr sz="1000" dirty="0">
                <a:cs typeface="PMingLiU"/>
              </a:rPr>
              <a:t>if </a:t>
            </a:r>
            <a:r>
              <a:rPr sz="1000" spc="110" dirty="0">
                <a:cs typeface="PMingLiU"/>
              </a:rPr>
              <a:t>at </a:t>
            </a:r>
            <a:r>
              <a:rPr sz="1000" spc="35" dirty="0">
                <a:cs typeface="PMingLiU"/>
              </a:rPr>
              <a:t>all. </a:t>
            </a:r>
            <a:r>
              <a:rPr sz="1000" spc="40" dirty="0">
                <a:cs typeface="PMingLiU"/>
              </a:rPr>
              <a:t>We</a:t>
            </a:r>
            <a:r>
              <a:rPr sz="1000" spc="45" dirty="0">
                <a:cs typeface="PMingLiU"/>
              </a:rPr>
              <a:t> use</a:t>
            </a:r>
            <a:endParaRPr sz="1000">
              <a:cs typeface="PMingLiU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sz="1000" spc="45" dirty="0">
                <a:cs typeface="PMingLiU"/>
              </a:rPr>
              <a:t>cross-validation </a:t>
            </a:r>
            <a:r>
              <a:rPr sz="1000" spc="80" dirty="0">
                <a:cs typeface="PMingLiU"/>
              </a:rPr>
              <a:t>to </a:t>
            </a:r>
            <a:r>
              <a:rPr sz="1000" spc="40" dirty="0">
                <a:cs typeface="PMingLiU"/>
              </a:rPr>
              <a:t>select</a:t>
            </a:r>
            <a:r>
              <a:rPr sz="1000" spc="95" dirty="0">
                <a:cs typeface="PMingLiU"/>
              </a:rPr>
              <a:t> </a:t>
            </a:r>
            <a:r>
              <a:rPr sz="1000" i="1" spc="125" dirty="0">
                <a:cs typeface="Times New Roman"/>
              </a:rPr>
              <a:t>B</a:t>
            </a:r>
            <a:r>
              <a:rPr sz="1000" spc="125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189230" marR="52069" indent="-177165">
              <a:lnSpc>
                <a:spcPct val="102600"/>
              </a:lnSpc>
              <a:spcBef>
                <a:spcPts val="105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sz="1000" b="1" spc="90" dirty="0">
                <a:cs typeface="PMingLiU"/>
              </a:rPr>
              <a:t>The </a:t>
            </a:r>
            <a:r>
              <a:rPr sz="1000" b="1" i="1" spc="20" dirty="0">
                <a:solidFill>
                  <a:srgbClr val="009900"/>
                </a:solidFill>
                <a:cs typeface="Palatino Linotype"/>
              </a:rPr>
              <a:t>shrinkage </a:t>
            </a:r>
            <a:r>
              <a:rPr sz="1000" b="1" i="1" spc="25" dirty="0">
                <a:solidFill>
                  <a:srgbClr val="009900"/>
                </a:solidFill>
                <a:cs typeface="Palatino Linotype"/>
              </a:rPr>
              <a:t>parameter </a:t>
            </a:r>
            <a:r>
              <a:rPr sz="1000" b="1" i="1" spc="100" dirty="0">
                <a:cs typeface="Times New Roman"/>
              </a:rPr>
              <a:t>λ</a:t>
            </a:r>
            <a:r>
              <a:rPr sz="1000" b="1" spc="100" dirty="0">
                <a:cs typeface="PMingLiU"/>
              </a:rPr>
              <a:t>, </a:t>
            </a:r>
            <a:r>
              <a:rPr sz="1000" b="1" spc="85" dirty="0">
                <a:cs typeface="PMingLiU"/>
              </a:rPr>
              <a:t>a </a:t>
            </a:r>
            <a:r>
              <a:rPr sz="1000" b="1" spc="45" dirty="0">
                <a:cs typeface="PMingLiU"/>
              </a:rPr>
              <a:t>small positive </a:t>
            </a:r>
            <a:r>
              <a:rPr sz="1000" b="1" spc="70" dirty="0">
                <a:cs typeface="PMingLiU"/>
              </a:rPr>
              <a:t>number. This  </a:t>
            </a:r>
            <a:r>
              <a:rPr sz="1000" b="1" spc="45" dirty="0">
                <a:cs typeface="PMingLiU"/>
              </a:rPr>
              <a:t>controls </a:t>
            </a:r>
            <a:r>
              <a:rPr sz="1000" b="1" spc="80" dirty="0">
                <a:cs typeface="PMingLiU"/>
              </a:rPr>
              <a:t>the rate </a:t>
            </a:r>
            <a:r>
              <a:rPr sz="1000" b="1" spc="110" dirty="0">
                <a:cs typeface="PMingLiU"/>
              </a:rPr>
              <a:t>at </a:t>
            </a:r>
            <a:r>
              <a:rPr sz="1000" b="1" spc="45" dirty="0">
                <a:cs typeface="PMingLiU"/>
              </a:rPr>
              <a:t>which </a:t>
            </a:r>
            <a:r>
              <a:rPr sz="1000" b="1" spc="60" dirty="0">
                <a:cs typeface="PMingLiU"/>
              </a:rPr>
              <a:t>boosting </a:t>
            </a:r>
            <a:r>
              <a:rPr sz="1000" b="1" spc="50" dirty="0">
                <a:cs typeface="PMingLiU"/>
              </a:rPr>
              <a:t>learns</a:t>
            </a:r>
            <a:r>
              <a:rPr sz="1000" spc="50" dirty="0">
                <a:cs typeface="PMingLiU"/>
              </a:rPr>
              <a:t>. </a:t>
            </a:r>
            <a:r>
              <a:rPr sz="1000" spc="55" dirty="0">
                <a:cs typeface="PMingLiU"/>
              </a:rPr>
              <a:t>Typical </a:t>
            </a:r>
            <a:r>
              <a:rPr sz="1000" spc="35" dirty="0">
                <a:cs typeface="PMingLiU"/>
              </a:rPr>
              <a:t>values  </a:t>
            </a:r>
            <a:r>
              <a:rPr sz="1000" spc="60" dirty="0">
                <a:cs typeface="PMingLiU"/>
              </a:rPr>
              <a:t>are </a:t>
            </a:r>
            <a:r>
              <a:rPr sz="1000" spc="25" dirty="0">
                <a:cs typeface="PMingLiU"/>
              </a:rPr>
              <a:t>0</a:t>
            </a:r>
            <a:r>
              <a:rPr sz="1000" i="1" spc="25" dirty="0">
                <a:cs typeface="Times New Roman"/>
              </a:rPr>
              <a:t>.</a:t>
            </a:r>
            <a:r>
              <a:rPr sz="1000" spc="25" dirty="0">
                <a:cs typeface="PMingLiU"/>
              </a:rPr>
              <a:t>01 </a:t>
            </a:r>
            <a:r>
              <a:rPr sz="1000" spc="55" dirty="0">
                <a:cs typeface="PMingLiU"/>
              </a:rPr>
              <a:t>or </a:t>
            </a:r>
            <a:r>
              <a:rPr sz="1000" spc="30" dirty="0">
                <a:cs typeface="PMingLiU"/>
              </a:rPr>
              <a:t>0</a:t>
            </a:r>
            <a:r>
              <a:rPr sz="1000" i="1" spc="30" dirty="0">
                <a:cs typeface="Times New Roman"/>
              </a:rPr>
              <a:t>.</a:t>
            </a:r>
            <a:r>
              <a:rPr sz="1000" spc="30" dirty="0">
                <a:cs typeface="PMingLiU"/>
              </a:rPr>
              <a:t>001, </a:t>
            </a:r>
            <a:r>
              <a:rPr sz="1000" spc="85" dirty="0">
                <a:cs typeface="PMingLiU"/>
              </a:rPr>
              <a:t>and </a:t>
            </a:r>
            <a:r>
              <a:rPr sz="1000" spc="80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right </a:t>
            </a:r>
            <a:r>
              <a:rPr sz="1000" spc="25" dirty="0">
                <a:cs typeface="PMingLiU"/>
              </a:rPr>
              <a:t>choice </a:t>
            </a:r>
            <a:r>
              <a:rPr sz="1000" spc="65" dirty="0">
                <a:cs typeface="PMingLiU"/>
              </a:rPr>
              <a:t>can </a:t>
            </a:r>
            <a:r>
              <a:rPr sz="1000" spc="70" dirty="0">
                <a:cs typeface="PMingLiU"/>
              </a:rPr>
              <a:t>depend </a:t>
            </a:r>
            <a:r>
              <a:rPr sz="1000" spc="55" dirty="0">
                <a:cs typeface="PMingLiU"/>
              </a:rPr>
              <a:t>on </a:t>
            </a:r>
            <a:r>
              <a:rPr sz="1000" spc="80" dirty="0">
                <a:cs typeface="PMingLiU"/>
              </a:rPr>
              <a:t>the  </a:t>
            </a:r>
            <a:r>
              <a:rPr sz="1000" spc="55" dirty="0">
                <a:cs typeface="PMingLiU"/>
              </a:rPr>
              <a:t>problem. </a:t>
            </a:r>
            <a:r>
              <a:rPr sz="1000" spc="35" dirty="0">
                <a:cs typeface="PMingLiU"/>
              </a:rPr>
              <a:t>Very </a:t>
            </a:r>
            <a:r>
              <a:rPr sz="1000" spc="45" dirty="0">
                <a:cs typeface="PMingLiU"/>
              </a:rPr>
              <a:t>small </a:t>
            </a:r>
            <a:r>
              <a:rPr sz="1000" i="1" spc="155" dirty="0">
                <a:cs typeface="Times New Roman"/>
              </a:rPr>
              <a:t>λ </a:t>
            </a:r>
            <a:r>
              <a:rPr sz="1000" spc="65" dirty="0">
                <a:cs typeface="PMingLiU"/>
              </a:rPr>
              <a:t>can </a:t>
            </a:r>
            <a:r>
              <a:rPr sz="1000" spc="50" dirty="0">
                <a:cs typeface="PMingLiU"/>
              </a:rPr>
              <a:t>require </a:t>
            </a:r>
            <a:r>
              <a:rPr sz="1000" spc="45" dirty="0">
                <a:cs typeface="PMingLiU"/>
              </a:rPr>
              <a:t>using </a:t>
            </a:r>
            <a:r>
              <a:rPr sz="1000" spc="85" dirty="0">
                <a:cs typeface="PMingLiU"/>
              </a:rPr>
              <a:t>a </a:t>
            </a:r>
            <a:r>
              <a:rPr sz="1000" spc="45" dirty="0">
                <a:cs typeface="PMingLiU"/>
              </a:rPr>
              <a:t>very large </a:t>
            </a:r>
            <a:r>
              <a:rPr sz="1000" spc="40" dirty="0">
                <a:cs typeface="PMingLiU"/>
              </a:rPr>
              <a:t>value  </a:t>
            </a:r>
            <a:r>
              <a:rPr sz="1000" spc="5" dirty="0">
                <a:cs typeface="PMingLiU"/>
              </a:rPr>
              <a:t>of </a:t>
            </a:r>
            <a:r>
              <a:rPr sz="1000" i="1" spc="155" dirty="0">
                <a:cs typeface="Times New Roman"/>
              </a:rPr>
              <a:t>B </a:t>
            </a:r>
            <a:r>
              <a:rPr sz="1000" spc="50" dirty="0">
                <a:cs typeface="PMingLiU"/>
              </a:rPr>
              <a:t>in </a:t>
            </a:r>
            <a:r>
              <a:rPr sz="1000" spc="60" dirty="0">
                <a:cs typeface="PMingLiU"/>
              </a:rPr>
              <a:t>order </a:t>
            </a:r>
            <a:r>
              <a:rPr sz="1000" spc="80" dirty="0">
                <a:cs typeface="PMingLiU"/>
              </a:rPr>
              <a:t>to </a:t>
            </a:r>
            <a:r>
              <a:rPr sz="1000" spc="35" dirty="0">
                <a:cs typeface="PMingLiU"/>
              </a:rPr>
              <a:t>achieve </a:t>
            </a:r>
            <a:r>
              <a:rPr sz="1000" spc="55" dirty="0">
                <a:cs typeface="PMingLiU"/>
              </a:rPr>
              <a:t>good</a:t>
            </a:r>
            <a:r>
              <a:rPr sz="1000" spc="20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performance.</a:t>
            </a:r>
            <a:endParaRPr sz="1000">
              <a:cs typeface="PMingLiU"/>
            </a:endParaRPr>
          </a:p>
          <a:p>
            <a:pPr marL="189230" marR="164465" indent="-177165">
              <a:lnSpc>
                <a:spcPct val="102600"/>
              </a:lnSpc>
              <a:spcBef>
                <a:spcPts val="105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sz="1000" b="1" spc="90" dirty="0">
                <a:cs typeface="PMingLiU"/>
              </a:rPr>
              <a:t>The </a:t>
            </a:r>
            <a:r>
              <a:rPr sz="1000" b="1" i="1" spc="5" dirty="0">
                <a:solidFill>
                  <a:srgbClr val="009900"/>
                </a:solidFill>
                <a:cs typeface="Palatino Linotype"/>
              </a:rPr>
              <a:t>number </a:t>
            </a:r>
            <a:r>
              <a:rPr sz="1000" b="1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000" b="1" i="1" spc="5" dirty="0">
                <a:solidFill>
                  <a:srgbClr val="009900"/>
                </a:solidFill>
                <a:cs typeface="Palatino Linotype"/>
              </a:rPr>
              <a:t>splits </a:t>
            </a:r>
            <a:r>
              <a:rPr sz="1000" b="1" i="1" spc="15" dirty="0">
                <a:cs typeface="Times New Roman"/>
              </a:rPr>
              <a:t>d </a:t>
            </a:r>
            <a:r>
              <a:rPr sz="1000" b="1" spc="50" dirty="0">
                <a:cs typeface="PMingLiU"/>
              </a:rPr>
              <a:t>in </a:t>
            </a:r>
            <a:r>
              <a:rPr sz="1000" b="1" spc="45" dirty="0">
                <a:cs typeface="PMingLiU"/>
              </a:rPr>
              <a:t>each </a:t>
            </a:r>
            <a:r>
              <a:rPr sz="1000" b="1" spc="60" dirty="0">
                <a:cs typeface="PMingLiU"/>
              </a:rPr>
              <a:t>tree, </a:t>
            </a:r>
            <a:r>
              <a:rPr sz="1000" b="1" spc="45" dirty="0">
                <a:cs typeface="PMingLiU"/>
              </a:rPr>
              <a:t>which controls </a:t>
            </a:r>
            <a:r>
              <a:rPr sz="1000" b="1" spc="80" dirty="0">
                <a:cs typeface="PMingLiU"/>
              </a:rPr>
              <a:t>the  </a:t>
            </a:r>
            <a:r>
              <a:rPr sz="1000" b="1" spc="50" dirty="0">
                <a:cs typeface="PMingLiU"/>
              </a:rPr>
              <a:t>complexity </a:t>
            </a:r>
            <a:r>
              <a:rPr sz="1000" b="1" spc="5" dirty="0">
                <a:cs typeface="PMingLiU"/>
              </a:rPr>
              <a:t>of </a:t>
            </a:r>
            <a:r>
              <a:rPr sz="1000" b="1" spc="80" dirty="0">
                <a:cs typeface="PMingLiU"/>
              </a:rPr>
              <a:t>the </a:t>
            </a:r>
            <a:r>
              <a:rPr sz="1000" b="1" spc="65" dirty="0">
                <a:cs typeface="PMingLiU"/>
              </a:rPr>
              <a:t>boosted </a:t>
            </a:r>
            <a:r>
              <a:rPr sz="1000" b="1" spc="45" dirty="0">
                <a:cs typeface="PMingLiU"/>
              </a:rPr>
              <a:t>ensemble. </a:t>
            </a:r>
            <a:r>
              <a:rPr sz="1000" b="1" spc="65" dirty="0">
                <a:cs typeface="PMingLiU"/>
              </a:rPr>
              <a:t>Often </a:t>
            </a:r>
            <a:r>
              <a:rPr sz="1000" b="1" i="1" spc="15" dirty="0">
                <a:cs typeface="Times New Roman"/>
              </a:rPr>
              <a:t>d </a:t>
            </a:r>
            <a:r>
              <a:rPr sz="1000" b="1" spc="260" dirty="0">
                <a:cs typeface="PMingLiU"/>
              </a:rPr>
              <a:t>= </a:t>
            </a:r>
            <a:r>
              <a:rPr sz="1000" b="1" spc="25" dirty="0">
                <a:cs typeface="PMingLiU"/>
              </a:rPr>
              <a:t>1 </a:t>
            </a:r>
            <a:r>
              <a:rPr sz="1000" b="1" spc="40" dirty="0">
                <a:cs typeface="PMingLiU"/>
              </a:rPr>
              <a:t>works  </a:t>
            </a:r>
            <a:r>
              <a:rPr sz="1000" b="1" spc="20" dirty="0">
                <a:cs typeface="PMingLiU"/>
              </a:rPr>
              <a:t>well</a:t>
            </a:r>
            <a:r>
              <a:rPr sz="1000" spc="20" dirty="0">
                <a:cs typeface="PMingLiU"/>
              </a:rPr>
              <a:t>, </a:t>
            </a:r>
            <a:r>
              <a:rPr sz="1000" spc="50" dirty="0">
                <a:cs typeface="PMingLiU"/>
              </a:rPr>
              <a:t>in </a:t>
            </a:r>
            <a:r>
              <a:rPr sz="1000" spc="45" dirty="0">
                <a:cs typeface="PMingLiU"/>
              </a:rPr>
              <a:t>which </a:t>
            </a:r>
            <a:r>
              <a:rPr sz="1000" spc="40" dirty="0">
                <a:cs typeface="PMingLiU"/>
              </a:rPr>
              <a:t>case </a:t>
            </a:r>
            <a:r>
              <a:rPr sz="1000" spc="45" dirty="0">
                <a:cs typeface="PMingLiU"/>
              </a:rPr>
              <a:t>each </a:t>
            </a:r>
            <a:r>
              <a:rPr sz="1000" spc="65" dirty="0">
                <a:cs typeface="PMingLiU"/>
              </a:rPr>
              <a:t>tree </a:t>
            </a:r>
            <a:r>
              <a:rPr sz="1000" spc="20" dirty="0">
                <a:cs typeface="PMingLiU"/>
              </a:rPr>
              <a:t>is </a:t>
            </a:r>
            <a:r>
              <a:rPr sz="1000" spc="85" dirty="0">
                <a:cs typeface="PMingLiU"/>
              </a:rPr>
              <a:t>a </a:t>
            </a:r>
            <a:r>
              <a:rPr sz="1000" i="1" spc="10" dirty="0">
                <a:solidFill>
                  <a:srgbClr val="009900"/>
                </a:solidFill>
                <a:cs typeface="Palatino Linotype"/>
              </a:rPr>
              <a:t>stump</a:t>
            </a:r>
            <a:r>
              <a:rPr sz="1000" spc="10" dirty="0">
                <a:cs typeface="PMingLiU"/>
              </a:rPr>
              <a:t>, </a:t>
            </a:r>
            <a:r>
              <a:rPr sz="1000" spc="45" dirty="0">
                <a:cs typeface="PMingLiU"/>
              </a:rPr>
              <a:t>consisting </a:t>
            </a:r>
            <a:r>
              <a:rPr sz="1000" spc="5" dirty="0">
                <a:cs typeface="PMingLiU"/>
              </a:rPr>
              <a:t>of </a:t>
            </a:r>
            <a:r>
              <a:rPr sz="1000" spc="85" dirty="0">
                <a:cs typeface="PMingLiU"/>
              </a:rPr>
              <a:t>a  </a:t>
            </a:r>
            <a:r>
              <a:rPr sz="1000" spc="30" dirty="0">
                <a:cs typeface="PMingLiU"/>
              </a:rPr>
              <a:t>single </a:t>
            </a:r>
            <a:r>
              <a:rPr sz="1000" spc="55" dirty="0">
                <a:cs typeface="PMingLiU"/>
              </a:rPr>
              <a:t>split </a:t>
            </a:r>
            <a:r>
              <a:rPr sz="1000" spc="85" dirty="0">
                <a:cs typeface="PMingLiU"/>
              </a:rPr>
              <a:t>and </a:t>
            </a:r>
            <a:r>
              <a:rPr sz="1000" spc="55" dirty="0">
                <a:cs typeface="PMingLiU"/>
              </a:rPr>
              <a:t>resulting </a:t>
            </a:r>
            <a:r>
              <a:rPr sz="1000" spc="50" dirty="0">
                <a:cs typeface="PMingLiU"/>
              </a:rPr>
              <a:t>in </a:t>
            </a:r>
            <a:r>
              <a:rPr sz="1000" spc="85" dirty="0">
                <a:cs typeface="PMingLiU"/>
              </a:rPr>
              <a:t>an </a:t>
            </a:r>
            <a:r>
              <a:rPr sz="1000" spc="60" dirty="0">
                <a:cs typeface="PMingLiU"/>
              </a:rPr>
              <a:t>additive </a:t>
            </a:r>
            <a:r>
              <a:rPr sz="1000" spc="55" dirty="0">
                <a:cs typeface="PMingLiU"/>
              </a:rPr>
              <a:t>model. </a:t>
            </a:r>
            <a:r>
              <a:rPr sz="1000" spc="50" dirty="0">
                <a:cs typeface="PMingLiU"/>
              </a:rPr>
              <a:t>More  </a:t>
            </a:r>
            <a:r>
              <a:rPr sz="1000" spc="45" dirty="0">
                <a:cs typeface="PMingLiU"/>
              </a:rPr>
              <a:t>generally </a:t>
            </a:r>
            <a:r>
              <a:rPr sz="1000" i="1" spc="15" dirty="0">
                <a:cs typeface="Times New Roman"/>
              </a:rPr>
              <a:t>d </a:t>
            </a:r>
            <a:r>
              <a:rPr sz="1000" spc="20" dirty="0">
                <a:cs typeface="PMingLiU"/>
              </a:rPr>
              <a:t>is </a:t>
            </a:r>
            <a:r>
              <a:rPr sz="1000" spc="80" dirty="0">
                <a:cs typeface="PMingLiU"/>
              </a:rPr>
              <a:t>the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interaction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depth</a:t>
            </a:r>
            <a:r>
              <a:rPr sz="1000" spc="20" dirty="0">
                <a:cs typeface="PMingLiU"/>
              </a:rPr>
              <a:t>, </a:t>
            </a:r>
            <a:r>
              <a:rPr sz="1000" spc="85" dirty="0">
                <a:cs typeface="PMingLiU"/>
              </a:rPr>
              <a:t>and </a:t>
            </a:r>
            <a:r>
              <a:rPr sz="1000" spc="45" dirty="0">
                <a:cs typeface="PMingLiU"/>
              </a:rPr>
              <a:t>controls </a:t>
            </a:r>
            <a:r>
              <a:rPr sz="1000" spc="80" dirty="0">
                <a:cs typeface="PMingLiU"/>
              </a:rPr>
              <a:t>the  </a:t>
            </a:r>
            <a:r>
              <a:rPr sz="1000" spc="60" dirty="0">
                <a:cs typeface="PMingLiU"/>
              </a:rPr>
              <a:t>interaction order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boosted </a:t>
            </a:r>
            <a:r>
              <a:rPr sz="1000" spc="55" dirty="0">
                <a:cs typeface="PMingLiU"/>
              </a:rPr>
              <a:t>model, </a:t>
            </a:r>
            <a:r>
              <a:rPr sz="1000" spc="35" dirty="0">
                <a:cs typeface="PMingLiU"/>
              </a:rPr>
              <a:t>since </a:t>
            </a:r>
            <a:r>
              <a:rPr sz="1000" i="1" spc="15" dirty="0">
                <a:cs typeface="Times New Roman"/>
              </a:rPr>
              <a:t>d </a:t>
            </a:r>
            <a:r>
              <a:rPr sz="1000" spc="50" dirty="0">
                <a:cs typeface="PMingLiU"/>
              </a:rPr>
              <a:t>splits </a:t>
            </a:r>
            <a:r>
              <a:rPr sz="1000" spc="65" dirty="0">
                <a:cs typeface="PMingLiU"/>
              </a:rPr>
              <a:t>can  </a:t>
            </a:r>
            <a:r>
              <a:rPr sz="1000" spc="25" dirty="0">
                <a:cs typeface="PMingLiU"/>
              </a:rPr>
              <a:t>involve </a:t>
            </a:r>
            <a:r>
              <a:rPr sz="1000" spc="110" dirty="0">
                <a:cs typeface="PMingLiU"/>
              </a:rPr>
              <a:t>at </a:t>
            </a:r>
            <a:r>
              <a:rPr sz="1000" spc="70" dirty="0">
                <a:cs typeface="PMingLiU"/>
              </a:rPr>
              <a:t>most </a:t>
            </a:r>
            <a:r>
              <a:rPr sz="1000" i="1" spc="15" dirty="0">
                <a:cs typeface="Times New Roman"/>
              </a:rPr>
              <a:t>d</a:t>
            </a:r>
            <a:r>
              <a:rPr sz="1000" i="1" spc="105" dirty="0">
                <a:cs typeface="Times New Roman"/>
              </a:rPr>
              <a:t> </a:t>
            </a:r>
            <a:r>
              <a:rPr sz="1000" spc="45" dirty="0">
                <a:cs typeface="PMingLiU"/>
              </a:rPr>
              <a:t>variables.</a:t>
            </a:r>
            <a:endParaRPr sz="1000">
              <a:cs typeface="PMingLi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043" y="211465"/>
            <a:ext cx="21875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cs typeface="Georgia"/>
              </a:rPr>
              <a:t>Another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regression</a:t>
            </a:r>
            <a:r>
              <a:rPr sz="1400" spc="-9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example</a:t>
            </a:r>
            <a:endParaRPr sz="1400"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551" y="1023805"/>
            <a:ext cx="2193502" cy="76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744" y="2601545"/>
            <a:ext cx="2168525" cy="0"/>
          </a:xfrm>
          <a:custGeom>
            <a:avLst/>
            <a:gdLst/>
            <a:ahLst/>
            <a:cxnLst/>
            <a:rect l="l" t="t" r="r" b="b"/>
            <a:pathLst>
              <a:path w="2168525">
                <a:moveTo>
                  <a:pt x="0" y="0"/>
                </a:moveTo>
                <a:lnTo>
                  <a:pt x="2168263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0744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376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060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1692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5375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9008" y="260154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5282" y="1006219"/>
            <a:ext cx="0" cy="1529080"/>
          </a:xfrm>
          <a:custGeom>
            <a:avLst/>
            <a:gdLst/>
            <a:ahLst/>
            <a:cxnLst/>
            <a:rect l="l" t="t" r="r" b="b"/>
            <a:pathLst>
              <a:path h="1529080">
                <a:moveTo>
                  <a:pt x="0" y="1529026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2277" y="253524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277" y="2280442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2277" y="2025587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277" y="177073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2277" y="1515878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277" y="126102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2277" y="1006219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3004" y="0"/>
                </a:moveTo>
                <a:lnTo>
                  <a:pt x="0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4484" y="923634"/>
            <a:ext cx="106045" cy="169418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0.32 0.34 0.36 0.38 0.40 0.42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0.44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5282" y="812544"/>
            <a:ext cx="2330450" cy="1789430"/>
          </a:xfrm>
          <a:custGeom>
            <a:avLst/>
            <a:gdLst/>
            <a:ahLst/>
            <a:cxnLst/>
            <a:rect l="l" t="t" r="r" b="b"/>
            <a:pathLst>
              <a:path w="2330450" h="1789430">
                <a:moveTo>
                  <a:pt x="0" y="1789001"/>
                </a:moveTo>
                <a:lnTo>
                  <a:pt x="2330042" y="1789001"/>
                </a:lnTo>
                <a:lnTo>
                  <a:pt x="2330042" y="0"/>
                </a:lnTo>
                <a:lnTo>
                  <a:pt x="0" y="0"/>
                </a:lnTo>
                <a:lnTo>
                  <a:pt x="0" y="1789001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2464" y="1242165"/>
            <a:ext cx="106045" cy="9302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Test Average Absolute</a:t>
            </a:r>
            <a:r>
              <a:rPr sz="550" spc="-5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Error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3551" y="810624"/>
            <a:ext cx="2263641" cy="1531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64353" y="567720"/>
            <a:ext cx="1651635" cy="641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5" dirty="0">
                <a:latin typeface="Arial"/>
                <a:cs typeface="Arial"/>
              </a:rPr>
              <a:t>California </a:t>
            </a:r>
            <a:r>
              <a:rPr sz="650" b="1" spc="20" dirty="0">
                <a:latin typeface="Arial"/>
                <a:cs typeface="Arial"/>
              </a:rPr>
              <a:t>Housing</a:t>
            </a:r>
            <a:r>
              <a:rPr sz="650" b="1" spc="-10" dirty="0">
                <a:latin typeface="Arial"/>
                <a:cs typeface="Arial"/>
              </a:rPr>
              <a:t> </a:t>
            </a:r>
            <a:r>
              <a:rPr sz="650" b="1" spc="15" dirty="0">
                <a:latin typeface="Arial"/>
                <a:cs typeface="Arial"/>
              </a:rPr>
              <a:t>Data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194435" marR="192405">
              <a:lnSpc>
                <a:spcPct val="102600"/>
              </a:lnSpc>
              <a:spcBef>
                <a:spcPts val="520"/>
              </a:spcBef>
            </a:pPr>
            <a:r>
              <a:rPr sz="550" spc="5" dirty="0">
                <a:latin typeface="Arial"/>
                <a:cs typeface="Arial"/>
              </a:rPr>
              <a:t>RF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m=2 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RF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m=6</a:t>
            </a:r>
            <a:endParaRPr sz="550">
              <a:latin typeface="Arial"/>
              <a:cs typeface="Arial"/>
            </a:endParaRPr>
          </a:p>
          <a:p>
            <a:pPr marL="1194435" marR="5080">
              <a:lnSpc>
                <a:spcPct val="102600"/>
              </a:lnSpc>
            </a:pPr>
            <a:r>
              <a:rPr sz="550" spc="10" dirty="0">
                <a:latin typeface="Arial"/>
                <a:cs typeface="Arial"/>
              </a:rPr>
              <a:t>GBM</a:t>
            </a:r>
            <a:r>
              <a:rPr sz="550" spc="-7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depth=4 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GBM</a:t>
            </a:r>
            <a:r>
              <a:rPr sz="550" spc="-7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depth=6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8119" y="2678777"/>
            <a:ext cx="6540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1911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5626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9291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600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3008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6748" y="2678777"/>
            <a:ext cx="185420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1000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8758" y="2850797"/>
            <a:ext cx="56324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Number of</a:t>
            </a:r>
            <a:r>
              <a:rPr sz="550" spc="-5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Trees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3094127"/>
            <a:ext cx="2791460" cy="12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z="1000" spc="45" dirty="0">
                <a:cs typeface="PMingLiU"/>
              </a:rPr>
              <a:t>(</a:t>
            </a:r>
            <a:r>
              <a:rPr sz="1000" spc="45" dirty="0">
                <a:cs typeface="PMingLiU"/>
              </a:rPr>
              <a:t>from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Elements </a:t>
            </a:r>
            <a:r>
              <a:rPr sz="10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Statistical Learning,</a:t>
            </a:r>
            <a:r>
              <a:rPr sz="1000" i="1" spc="-8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30" dirty="0">
                <a:solidFill>
                  <a:srgbClr val="009900"/>
                </a:solidFill>
                <a:cs typeface="Palatino Linotype"/>
              </a:rPr>
              <a:t>chapter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15.</a:t>
            </a:r>
            <a:r>
              <a:rPr lang="en-US" sz="1000" i="1" spc="20" dirty="0">
                <a:cs typeface="Palatino Linotype"/>
              </a:rPr>
              <a:t>)</a:t>
            </a:r>
            <a:endParaRPr sz="1000" dirty="0">
              <a:cs typeface="Palatino Linotype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13" y="211465"/>
            <a:ext cx="2404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cs typeface="Georgia"/>
              </a:rPr>
              <a:t>Another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classification</a:t>
            </a:r>
            <a:r>
              <a:rPr sz="1400" spc="-6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example</a:t>
            </a:r>
            <a:endParaRPr sz="1400"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2646" y="804293"/>
            <a:ext cx="2182886" cy="1553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1366" y="2583138"/>
            <a:ext cx="2221865" cy="0"/>
          </a:xfrm>
          <a:custGeom>
            <a:avLst/>
            <a:gdLst/>
            <a:ahLst/>
            <a:cxnLst/>
            <a:rect l="l" t="t" r="r" b="b"/>
            <a:pathLst>
              <a:path w="2221865">
                <a:moveTo>
                  <a:pt x="0" y="0"/>
                </a:moveTo>
                <a:lnTo>
                  <a:pt x="2221319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1366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5620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9924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4178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8432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2685" y="258313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2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3441" y="872906"/>
            <a:ext cx="0" cy="1644650"/>
          </a:xfrm>
          <a:custGeom>
            <a:avLst/>
            <a:gdLst/>
            <a:ahLst/>
            <a:cxnLst/>
            <a:rect l="l" t="t" r="r" b="b"/>
            <a:pathLst>
              <a:path h="1644650">
                <a:moveTo>
                  <a:pt x="0" y="1644465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0748" y="2517371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0748" y="2243277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0748" y="196923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0748" y="1695139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748" y="142104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0748" y="1147000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0748" y="87290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92" y="0"/>
                </a:moveTo>
                <a:lnTo>
                  <a:pt x="0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3865" y="770974"/>
            <a:ext cx="105410" cy="18484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5" dirty="0">
                <a:latin typeface="Arial"/>
                <a:cs typeface="Arial"/>
              </a:rPr>
              <a:t>0.040 0.045 0.050 0.055 0.060 0.065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0.070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3441" y="807139"/>
            <a:ext cx="2398395" cy="1776095"/>
          </a:xfrm>
          <a:custGeom>
            <a:avLst/>
            <a:gdLst/>
            <a:ahLst/>
            <a:cxnLst/>
            <a:rect l="l" t="t" r="r" b="b"/>
            <a:pathLst>
              <a:path w="2398395" h="1776095">
                <a:moveTo>
                  <a:pt x="0" y="1775998"/>
                </a:moveTo>
                <a:lnTo>
                  <a:pt x="2398085" y="1775998"/>
                </a:lnTo>
                <a:lnTo>
                  <a:pt x="2398085" y="0"/>
                </a:lnTo>
                <a:lnTo>
                  <a:pt x="0" y="0"/>
                </a:lnTo>
                <a:lnTo>
                  <a:pt x="0" y="1775998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3095" y="1524307"/>
            <a:ext cx="105410" cy="34226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50" spc="5" dirty="0">
                <a:latin typeface="Arial"/>
                <a:cs typeface="Arial"/>
              </a:rPr>
              <a:t>Test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Error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7151" y="807139"/>
            <a:ext cx="2216150" cy="1297940"/>
          </a:xfrm>
          <a:custGeom>
            <a:avLst/>
            <a:gdLst/>
            <a:ahLst/>
            <a:cxnLst/>
            <a:rect l="l" t="t" r="r" b="b"/>
            <a:pathLst>
              <a:path w="2216150" h="1297939">
                <a:moveTo>
                  <a:pt x="0" y="0"/>
                </a:moveTo>
                <a:lnTo>
                  <a:pt x="415" y="120046"/>
                </a:lnTo>
                <a:lnTo>
                  <a:pt x="1329" y="369847"/>
                </a:lnTo>
                <a:lnTo>
                  <a:pt x="2193" y="405525"/>
                </a:lnTo>
                <a:lnTo>
                  <a:pt x="3108" y="619647"/>
                </a:lnTo>
                <a:lnTo>
                  <a:pt x="3972" y="548240"/>
                </a:lnTo>
                <a:lnTo>
                  <a:pt x="4887" y="548240"/>
                </a:lnTo>
                <a:lnTo>
                  <a:pt x="5751" y="691005"/>
                </a:lnTo>
                <a:lnTo>
                  <a:pt x="6666" y="762362"/>
                </a:lnTo>
                <a:lnTo>
                  <a:pt x="7530" y="869448"/>
                </a:lnTo>
                <a:lnTo>
                  <a:pt x="8445" y="833770"/>
                </a:lnTo>
                <a:lnTo>
                  <a:pt x="9309" y="798091"/>
                </a:lnTo>
                <a:lnTo>
                  <a:pt x="10224" y="691005"/>
                </a:lnTo>
                <a:lnTo>
                  <a:pt x="11088" y="833770"/>
                </a:lnTo>
                <a:lnTo>
                  <a:pt x="12003" y="905127"/>
                </a:lnTo>
                <a:lnTo>
                  <a:pt x="12867" y="905127"/>
                </a:lnTo>
                <a:lnTo>
                  <a:pt x="13781" y="833770"/>
                </a:lnTo>
                <a:lnTo>
                  <a:pt x="14645" y="905127"/>
                </a:lnTo>
                <a:lnTo>
                  <a:pt x="15560" y="976484"/>
                </a:lnTo>
                <a:lnTo>
                  <a:pt x="16424" y="905127"/>
                </a:lnTo>
                <a:lnTo>
                  <a:pt x="17339" y="976484"/>
                </a:lnTo>
                <a:lnTo>
                  <a:pt x="18203" y="905127"/>
                </a:lnTo>
                <a:lnTo>
                  <a:pt x="19118" y="1083570"/>
                </a:lnTo>
                <a:lnTo>
                  <a:pt x="19982" y="976484"/>
                </a:lnTo>
                <a:lnTo>
                  <a:pt x="20897" y="905127"/>
                </a:lnTo>
                <a:lnTo>
                  <a:pt x="21761" y="1012213"/>
                </a:lnTo>
                <a:lnTo>
                  <a:pt x="22676" y="1012213"/>
                </a:lnTo>
                <a:lnTo>
                  <a:pt x="23540" y="905127"/>
                </a:lnTo>
                <a:lnTo>
                  <a:pt x="24404" y="1012213"/>
                </a:lnTo>
                <a:lnTo>
                  <a:pt x="25318" y="976484"/>
                </a:lnTo>
                <a:lnTo>
                  <a:pt x="26182" y="1012213"/>
                </a:lnTo>
                <a:lnTo>
                  <a:pt x="27097" y="976484"/>
                </a:lnTo>
                <a:lnTo>
                  <a:pt x="27961" y="1012213"/>
                </a:lnTo>
                <a:lnTo>
                  <a:pt x="28876" y="1047892"/>
                </a:lnTo>
                <a:lnTo>
                  <a:pt x="29740" y="940805"/>
                </a:lnTo>
                <a:lnTo>
                  <a:pt x="30655" y="1083570"/>
                </a:lnTo>
                <a:lnTo>
                  <a:pt x="31519" y="1154927"/>
                </a:lnTo>
                <a:lnTo>
                  <a:pt x="32434" y="1119249"/>
                </a:lnTo>
                <a:lnTo>
                  <a:pt x="33298" y="1119249"/>
                </a:lnTo>
                <a:lnTo>
                  <a:pt x="34213" y="1047892"/>
                </a:lnTo>
                <a:lnTo>
                  <a:pt x="35077" y="1083570"/>
                </a:lnTo>
                <a:lnTo>
                  <a:pt x="35992" y="1119249"/>
                </a:lnTo>
                <a:lnTo>
                  <a:pt x="36856" y="1083570"/>
                </a:lnTo>
                <a:lnTo>
                  <a:pt x="37770" y="1119249"/>
                </a:lnTo>
                <a:lnTo>
                  <a:pt x="38634" y="1083570"/>
                </a:lnTo>
                <a:lnTo>
                  <a:pt x="39549" y="1083570"/>
                </a:lnTo>
                <a:lnTo>
                  <a:pt x="40413" y="1119249"/>
                </a:lnTo>
                <a:lnTo>
                  <a:pt x="41328" y="1012213"/>
                </a:lnTo>
                <a:lnTo>
                  <a:pt x="42192" y="1083570"/>
                </a:lnTo>
                <a:lnTo>
                  <a:pt x="43107" y="1119249"/>
                </a:lnTo>
                <a:lnTo>
                  <a:pt x="43971" y="976484"/>
                </a:lnTo>
                <a:lnTo>
                  <a:pt x="44886" y="1012213"/>
                </a:lnTo>
                <a:lnTo>
                  <a:pt x="45750" y="1119249"/>
                </a:lnTo>
                <a:lnTo>
                  <a:pt x="46665" y="1083570"/>
                </a:lnTo>
                <a:lnTo>
                  <a:pt x="47529" y="1047892"/>
                </a:lnTo>
                <a:lnTo>
                  <a:pt x="48443" y="1083570"/>
                </a:lnTo>
                <a:lnTo>
                  <a:pt x="49307" y="1119249"/>
                </a:lnTo>
                <a:lnTo>
                  <a:pt x="50171" y="1083570"/>
                </a:lnTo>
                <a:lnTo>
                  <a:pt x="51086" y="1119249"/>
                </a:lnTo>
                <a:lnTo>
                  <a:pt x="51950" y="1119249"/>
                </a:lnTo>
                <a:lnTo>
                  <a:pt x="52865" y="1083570"/>
                </a:lnTo>
                <a:lnTo>
                  <a:pt x="53729" y="1119249"/>
                </a:lnTo>
                <a:lnTo>
                  <a:pt x="54644" y="1047892"/>
                </a:lnTo>
                <a:lnTo>
                  <a:pt x="57287" y="1047892"/>
                </a:lnTo>
                <a:lnTo>
                  <a:pt x="58202" y="1083570"/>
                </a:lnTo>
                <a:lnTo>
                  <a:pt x="59066" y="1047892"/>
                </a:lnTo>
                <a:lnTo>
                  <a:pt x="59981" y="1047892"/>
                </a:lnTo>
                <a:lnTo>
                  <a:pt x="60845" y="1012213"/>
                </a:lnTo>
                <a:lnTo>
                  <a:pt x="61759" y="1047892"/>
                </a:lnTo>
                <a:lnTo>
                  <a:pt x="62623" y="1012213"/>
                </a:lnTo>
                <a:lnTo>
                  <a:pt x="63538" y="1047892"/>
                </a:lnTo>
                <a:lnTo>
                  <a:pt x="64402" y="1083570"/>
                </a:lnTo>
                <a:lnTo>
                  <a:pt x="65317" y="1119249"/>
                </a:lnTo>
                <a:lnTo>
                  <a:pt x="66181" y="1083570"/>
                </a:lnTo>
                <a:lnTo>
                  <a:pt x="67096" y="1012213"/>
                </a:lnTo>
                <a:lnTo>
                  <a:pt x="67960" y="1047892"/>
                </a:lnTo>
                <a:lnTo>
                  <a:pt x="68875" y="1154927"/>
                </a:lnTo>
                <a:lnTo>
                  <a:pt x="69739" y="1083570"/>
                </a:lnTo>
                <a:lnTo>
                  <a:pt x="70654" y="1154927"/>
                </a:lnTo>
                <a:lnTo>
                  <a:pt x="71518" y="1119249"/>
                </a:lnTo>
                <a:lnTo>
                  <a:pt x="72432" y="1119249"/>
                </a:lnTo>
                <a:lnTo>
                  <a:pt x="73296" y="1154927"/>
                </a:lnTo>
                <a:lnTo>
                  <a:pt x="74211" y="1154927"/>
                </a:lnTo>
                <a:lnTo>
                  <a:pt x="75075" y="1119249"/>
                </a:lnTo>
                <a:lnTo>
                  <a:pt x="76854" y="1119249"/>
                </a:lnTo>
                <a:lnTo>
                  <a:pt x="77718" y="1012213"/>
                </a:lnTo>
                <a:lnTo>
                  <a:pt x="78633" y="1047892"/>
                </a:lnTo>
                <a:lnTo>
                  <a:pt x="79497" y="1119249"/>
                </a:lnTo>
                <a:lnTo>
                  <a:pt x="80412" y="1083570"/>
                </a:lnTo>
                <a:lnTo>
                  <a:pt x="83055" y="1083570"/>
                </a:lnTo>
                <a:lnTo>
                  <a:pt x="83970" y="1047892"/>
                </a:lnTo>
                <a:lnTo>
                  <a:pt x="84834" y="1154927"/>
                </a:lnTo>
                <a:lnTo>
                  <a:pt x="85748" y="1012213"/>
                </a:lnTo>
                <a:lnTo>
                  <a:pt x="86612" y="1047892"/>
                </a:lnTo>
                <a:lnTo>
                  <a:pt x="87527" y="1047892"/>
                </a:lnTo>
                <a:lnTo>
                  <a:pt x="88391" y="1083570"/>
                </a:lnTo>
                <a:lnTo>
                  <a:pt x="91949" y="1083570"/>
                </a:lnTo>
                <a:lnTo>
                  <a:pt x="92864" y="1119249"/>
                </a:lnTo>
                <a:lnTo>
                  <a:pt x="95507" y="1119249"/>
                </a:lnTo>
                <a:lnTo>
                  <a:pt x="96421" y="1083570"/>
                </a:lnTo>
                <a:lnTo>
                  <a:pt x="97285" y="1012213"/>
                </a:lnTo>
                <a:lnTo>
                  <a:pt x="98200" y="1083570"/>
                </a:lnTo>
                <a:lnTo>
                  <a:pt x="99064" y="976484"/>
                </a:lnTo>
                <a:lnTo>
                  <a:pt x="99928" y="1119249"/>
                </a:lnTo>
                <a:lnTo>
                  <a:pt x="100843" y="1083570"/>
                </a:lnTo>
                <a:lnTo>
                  <a:pt x="101707" y="1119249"/>
                </a:lnTo>
                <a:lnTo>
                  <a:pt x="102622" y="1119249"/>
                </a:lnTo>
                <a:lnTo>
                  <a:pt x="103486" y="1154927"/>
                </a:lnTo>
                <a:lnTo>
                  <a:pt x="104401" y="1083570"/>
                </a:lnTo>
                <a:lnTo>
                  <a:pt x="105265" y="1154927"/>
                </a:lnTo>
                <a:lnTo>
                  <a:pt x="106180" y="1226284"/>
                </a:lnTo>
                <a:lnTo>
                  <a:pt x="107044" y="1190606"/>
                </a:lnTo>
                <a:lnTo>
                  <a:pt x="107958" y="1226284"/>
                </a:lnTo>
                <a:lnTo>
                  <a:pt x="108823" y="1154927"/>
                </a:lnTo>
                <a:lnTo>
                  <a:pt x="109737" y="1154927"/>
                </a:lnTo>
                <a:lnTo>
                  <a:pt x="110601" y="1047892"/>
                </a:lnTo>
                <a:lnTo>
                  <a:pt x="111516" y="1190606"/>
                </a:lnTo>
                <a:lnTo>
                  <a:pt x="112380" y="1154927"/>
                </a:lnTo>
                <a:lnTo>
                  <a:pt x="113295" y="1190606"/>
                </a:lnTo>
                <a:lnTo>
                  <a:pt x="115074" y="1190606"/>
                </a:lnTo>
                <a:lnTo>
                  <a:pt x="115938" y="1262014"/>
                </a:lnTo>
                <a:lnTo>
                  <a:pt x="116853" y="1190606"/>
                </a:lnTo>
                <a:lnTo>
                  <a:pt x="117717" y="1154927"/>
                </a:lnTo>
                <a:lnTo>
                  <a:pt x="119496" y="1154927"/>
                </a:lnTo>
                <a:lnTo>
                  <a:pt x="120410" y="1119249"/>
                </a:lnTo>
                <a:lnTo>
                  <a:pt x="122189" y="1119249"/>
                </a:lnTo>
                <a:lnTo>
                  <a:pt x="123053" y="1154927"/>
                </a:lnTo>
                <a:lnTo>
                  <a:pt x="123968" y="1190606"/>
                </a:lnTo>
                <a:lnTo>
                  <a:pt x="124832" y="1154927"/>
                </a:lnTo>
                <a:lnTo>
                  <a:pt x="125696" y="1154927"/>
                </a:lnTo>
                <a:lnTo>
                  <a:pt x="126611" y="1119249"/>
                </a:lnTo>
                <a:lnTo>
                  <a:pt x="127475" y="1190606"/>
                </a:lnTo>
                <a:lnTo>
                  <a:pt x="128390" y="1119249"/>
                </a:lnTo>
                <a:lnTo>
                  <a:pt x="129254" y="1154927"/>
                </a:lnTo>
                <a:lnTo>
                  <a:pt x="130169" y="1119249"/>
                </a:lnTo>
                <a:lnTo>
                  <a:pt x="131033" y="1154927"/>
                </a:lnTo>
                <a:lnTo>
                  <a:pt x="133726" y="1154927"/>
                </a:lnTo>
                <a:lnTo>
                  <a:pt x="134590" y="1190606"/>
                </a:lnTo>
                <a:lnTo>
                  <a:pt x="135505" y="1154927"/>
                </a:lnTo>
                <a:lnTo>
                  <a:pt x="136369" y="1083570"/>
                </a:lnTo>
                <a:lnTo>
                  <a:pt x="137284" y="1119249"/>
                </a:lnTo>
                <a:lnTo>
                  <a:pt x="138148" y="1154927"/>
                </a:lnTo>
                <a:lnTo>
                  <a:pt x="139063" y="1119249"/>
                </a:lnTo>
                <a:lnTo>
                  <a:pt x="139927" y="1083570"/>
                </a:lnTo>
                <a:lnTo>
                  <a:pt x="140842" y="1154927"/>
                </a:lnTo>
                <a:lnTo>
                  <a:pt x="141706" y="1119249"/>
                </a:lnTo>
                <a:lnTo>
                  <a:pt x="142621" y="1119249"/>
                </a:lnTo>
                <a:lnTo>
                  <a:pt x="143485" y="1047892"/>
                </a:lnTo>
                <a:lnTo>
                  <a:pt x="144399" y="1083570"/>
                </a:lnTo>
                <a:lnTo>
                  <a:pt x="145263" y="1154927"/>
                </a:lnTo>
                <a:lnTo>
                  <a:pt x="146178" y="1083570"/>
                </a:lnTo>
                <a:lnTo>
                  <a:pt x="147957" y="1083570"/>
                </a:lnTo>
                <a:lnTo>
                  <a:pt x="148821" y="1154927"/>
                </a:lnTo>
                <a:lnTo>
                  <a:pt x="151464" y="1154927"/>
                </a:lnTo>
                <a:lnTo>
                  <a:pt x="152379" y="1083570"/>
                </a:lnTo>
                <a:lnTo>
                  <a:pt x="153243" y="1119249"/>
                </a:lnTo>
                <a:lnTo>
                  <a:pt x="154158" y="1154927"/>
                </a:lnTo>
                <a:lnTo>
                  <a:pt x="155022" y="1119249"/>
                </a:lnTo>
                <a:lnTo>
                  <a:pt x="155936" y="1154927"/>
                </a:lnTo>
                <a:lnTo>
                  <a:pt x="156800" y="1047892"/>
                </a:lnTo>
                <a:lnTo>
                  <a:pt x="157715" y="1012213"/>
                </a:lnTo>
                <a:lnTo>
                  <a:pt x="162137" y="1012213"/>
                </a:lnTo>
                <a:lnTo>
                  <a:pt x="163052" y="976484"/>
                </a:lnTo>
                <a:lnTo>
                  <a:pt x="163916" y="1047892"/>
                </a:lnTo>
                <a:lnTo>
                  <a:pt x="164831" y="1083570"/>
                </a:lnTo>
                <a:lnTo>
                  <a:pt x="165695" y="1047892"/>
                </a:lnTo>
                <a:lnTo>
                  <a:pt x="166610" y="1012213"/>
                </a:lnTo>
                <a:lnTo>
                  <a:pt x="168388" y="1012213"/>
                </a:lnTo>
                <a:lnTo>
                  <a:pt x="169252" y="1047892"/>
                </a:lnTo>
                <a:lnTo>
                  <a:pt x="170167" y="1047892"/>
                </a:lnTo>
                <a:lnTo>
                  <a:pt x="171031" y="1012213"/>
                </a:lnTo>
                <a:lnTo>
                  <a:pt x="176368" y="1012213"/>
                </a:lnTo>
                <a:lnTo>
                  <a:pt x="177232" y="1047892"/>
                </a:lnTo>
                <a:lnTo>
                  <a:pt x="179925" y="1047892"/>
                </a:lnTo>
                <a:lnTo>
                  <a:pt x="180789" y="1083570"/>
                </a:lnTo>
                <a:lnTo>
                  <a:pt x="181704" y="1047892"/>
                </a:lnTo>
                <a:lnTo>
                  <a:pt x="187905" y="1047892"/>
                </a:lnTo>
                <a:lnTo>
                  <a:pt x="188820" y="1083570"/>
                </a:lnTo>
                <a:lnTo>
                  <a:pt x="189684" y="1083570"/>
                </a:lnTo>
                <a:lnTo>
                  <a:pt x="190599" y="1047892"/>
                </a:lnTo>
                <a:lnTo>
                  <a:pt x="191463" y="1047892"/>
                </a:lnTo>
                <a:lnTo>
                  <a:pt x="192377" y="1083570"/>
                </a:lnTo>
                <a:lnTo>
                  <a:pt x="193241" y="1119249"/>
                </a:lnTo>
                <a:lnTo>
                  <a:pt x="194156" y="1083570"/>
                </a:lnTo>
                <a:lnTo>
                  <a:pt x="195020" y="1083570"/>
                </a:lnTo>
                <a:lnTo>
                  <a:pt x="195935" y="1119249"/>
                </a:lnTo>
                <a:lnTo>
                  <a:pt x="196799" y="1119249"/>
                </a:lnTo>
                <a:lnTo>
                  <a:pt x="197714" y="1047892"/>
                </a:lnTo>
                <a:lnTo>
                  <a:pt x="198578" y="1119249"/>
                </a:lnTo>
                <a:lnTo>
                  <a:pt x="199493" y="1083570"/>
                </a:lnTo>
                <a:lnTo>
                  <a:pt x="200357" y="1083570"/>
                </a:lnTo>
                <a:lnTo>
                  <a:pt x="201272" y="1119249"/>
                </a:lnTo>
                <a:lnTo>
                  <a:pt x="207472" y="1119249"/>
                </a:lnTo>
                <a:lnTo>
                  <a:pt x="208336" y="1154927"/>
                </a:lnTo>
                <a:lnTo>
                  <a:pt x="209251" y="1190606"/>
                </a:lnTo>
                <a:lnTo>
                  <a:pt x="210115" y="1119249"/>
                </a:lnTo>
                <a:lnTo>
                  <a:pt x="211030" y="1154927"/>
                </a:lnTo>
                <a:lnTo>
                  <a:pt x="215452" y="1154927"/>
                </a:lnTo>
                <a:lnTo>
                  <a:pt x="216366" y="1190606"/>
                </a:lnTo>
                <a:lnTo>
                  <a:pt x="217230" y="1190606"/>
                </a:lnTo>
                <a:lnTo>
                  <a:pt x="218145" y="1226284"/>
                </a:lnTo>
                <a:lnTo>
                  <a:pt x="219009" y="1262014"/>
                </a:lnTo>
                <a:lnTo>
                  <a:pt x="219924" y="1226284"/>
                </a:lnTo>
                <a:lnTo>
                  <a:pt x="220788" y="1262014"/>
                </a:lnTo>
                <a:lnTo>
                  <a:pt x="221703" y="1262014"/>
                </a:lnTo>
                <a:lnTo>
                  <a:pt x="222567" y="1226284"/>
                </a:lnTo>
                <a:lnTo>
                  <a:pt x="227039" y="1226284"/>
                </a:lnTo>
                <a:lnTo>
                  <a:pt x="227903" y="1190606"/>
                </a:lnTo>
                <a:lnTo>
                  <a:pt x="233240" y="1190606"/>
                </a:lnTo>
                <a:lnTo>
                  <a:pt x="234104" y="1262014"/>
                </a:lnTo>
                <a:lnTo>
                  <a:pt x="235019" y="1190606"/>
                </a:lnTo>
                <a:lnTo>
                  <a:pt x="235883" y="1226284"/>
                </a:lnTo>
                <a:lnTo>
                  <a:pt x="236798" y="1190606"/>
                </a:lnTo>
                <a:lnTo>
                  <a:pt x="237662" y="1226284"/>
                </a:lnTo>
                <a:lnTo>
                  <a:pt x="238577" y="1190606"/>
                </a:lnTo>
                <a:lnTo>
                  <a:pt x="239441" y="1154927"/>
                </a:lnTo>
                <a:lnTo>
                  <a:pt x="240355" y="1226284"/>
                </a:lnTo>
                <a:lnTo>
                  <a:pt x="241219" y="1226284"/>
                </a:lnTo>
                <a:lnTo>
                  <a:pt x="242134" y="1262014"/>
                </a:lnTo>
                <a:lnTo>
                  <a:pt x="242998" y="1226284"/>
                </a:lnTo>
                <a:lnTo>
                  <a:pt x="243913" y="1226284"/>
                </a:lnTo>
                <a:lnTo>
                  <a:pt x="244777" y="1262014"/>
                </a:lnTo>
                <a:lnTo>
                  <a:pt x="245692" y="1262014"/>
                </a:lnTo>
                <a:lnTo>
                  <a:pt x="246556" y="1226284"/>
                </a:lnTo>
                <a:lnTo>
                  <a:pt x="247471" y="1262014"/>
                </a:lnTo>
                <a:lnTo>
                  <a:pt x="248335" y="1226284"/>
                </a:lnTo>
                <a:lnTo>
                  <a:pt x="249250" y="1297692"/>
                </a:lnTo>
                <a:lnTo>
                  <a:pt x="250114" y="1297692"/>
                </a:lnTo>
                <a:lnTo>
                  <a:pt x="251028" y="1226284"/>
                </a:lnTo>
                <a:lnTo>
                  <a:pt x="251892" y="1262014"/>
                </a:lnTo>
                <a:lnTo>
                  <a:pt x="252756" y="1297692"/>
                </a:lnTo>
                <a:lnTo>
                  <a:pt x="253671" y="1262014"/>
                </a:lnTo>
                <a:lnTo>
                  <a:pt x="254535" y="1226284"/>
                </a:lnTo>
                <a:lnTo>
                  <a:pt x="258093" y="1226284"/>
                </a:lnTo>
                <a:lnTo>
                  <a:pt x="259008" y="1190606"/>
                </a:lnTo>
                <a:lnTo>
                  <a:pt x="259872" y="1190606"/>
                </a:lnTo>
                <a:lnTo>
                  <a:pt x="260787" y="1154927"/>
                </a:lnTo>
                <a:lnTo>
                  <a:pt x="261651" y="1154927"/>
                </a:lnTo>
                <a:lnTo>
                  <a:pt x="262566" y="1226284"/>
                </a:lnTo>
                <a:lnTo>
                  <a:pt x="263430" y="1226284"/>
                </a:lnTo>
                <a:lnTo>
                  <a:pt x="264344" y="1190606"/>
                </a:lnTo>
                <a:lnTo>
                  <a:pt x="265208" y="1190606"/>
                </a:lnTo>
                <a:lnTo>
                  <a:pt x="266123" y="1154927"/>
                </a:lnTo>
                <a:lnTo>
                  <a:pt x="266987" y="1154927"/>
                </a:lnTo>
                <a:lnTo>
                  <a:pt x="267902" y="1190606"/>
                </a:lnTo>
                <a:lnTo>
                  <a:pt x="268766" y="1226284"/>
                </a:lnTo>
                <a:lnTo>
                  <a:pt x="277660" y="1226284"/>
                </a:lnTo>
                <a:lnTo>
                  <a:pt x="278524" y="1190606"/>
                </a:lnTo>
                <a:lnTo>
                  <a:pt x="299006" y="1190606"/>
                </a:lnTo>
                <a:lnTo>
                  <a:pt x="299870" y="1154927"/>
                </a:lnTo>
                <a:lnTo>
                  <a:pt x="300785" y="1190606"/>
                </a:lnTo>
                <a:lnTo>
                  <a:pt x="302564" y="1190606"/>
                </a:lnTo>
                <a:lnTo>
                  <a:pt x="303428" y="1154927"/>
                </a:lnTo>
                <a:lnTo>
                  <a:pt x="304292" y="1154927"/>
                </a:lnTo>
                <a:lnTo>
                  <a:pt x="305207" y="1119249"/>
                </a:lnTo>
                <a:lnTo>
                  <a:pt x="306071" y="1154927"/>
                </a:lnTo>
                <a:lnTo>
                  <a:pt x="306986" y="1154927"/>
                </a:lnTo>
                <a:lnTo>
                  <a:pt x="307850" y="1119249"/>
                </a:lnTo>
                <a:lnTo>
                  <a:pt x="308765" y="1119249"/>
                </a:lnTo>
                <a:lnTo>
                  <a:pt x="309629" y="1154927"/>
                </a:lnTo>
                <a:lnTo>
                  <a:pt x="314101" y="1154927"/>
                </a:lnTo>
                <a:lnTo>
                  <a:pt x="314965" y="1119249"/>
                </a:lnTo>
                <a:lnTo>
                  <a:pt x="315880" y="1119249"/>
                </a:lnTo>
                <a:lnTo>
                  <a:pt x="316744" y="1154927"/>
                </a:lnTo>
                <a:lnTo>
                  <a:pt x="317659" y="1119249"/>
                </a:lnTo>
                <a:lnTo>
                  <a:pt x="318523" y="1154927"/>
                </a:lnTo>
                <a:lnTo>
                  <a:pt x="319438" y="1119249"/>
                </a:lnTo>
                <a:lnTo>
                  <a:pt x="320302" y="1154927"/>
                </a:lnTo>
                <a:lnTo>
                  <a:pt x="325638" y="1154927"/>
                </a:lnTo>
                <a:lnTo>
                  <a:pt x="326553" y="1083570"/>
                </a:lnTo>
                <a:lnTo>
                  <a:pt x="327417" y="1119249"/>
                </a:lnTo>
                <a:lnTo>
                  <a:pt x="328332" y="1083570"/>
                </a:lnTo>
                <a:lnTo>
                  <a:pt x="329196" y="1083570"/>
                </a:lnTo>
                <a:lnTo>
                  <a:pt x="330060" y="1119249"/>
                </a:lnTo>
                <a:lnTo>
                  <a:pt x="330975" y="1083570"/>
                </a:lnTo>
                <a:lnTo>
                  <a:pt x="331839" y="1154927"/>
                </a:lnTo>
                <a:lnTo>
                  <a:pt x="332754" y="1119249"/>
                </a:lnTo>
                <a:lnTo>
                  <a:pt x="333618" y="1083570"/>
                </a:lnTo>
                <a:lnTo>
                  <a:pt x="334532" y="1083570"/>
                </a:lnTo>
                <a:lnTo>
                  <a:pt x="335396" y="1047892"/>
                </a:lnTo>
                <a:lnTo>
                  <a:pt x="336311" y="1083570"/>
                </a:lnTo>
                <a:lnTo>
                  <a:pt x="337175" y="1119249"/>
                </a:lnTo>
                <a:lnTo>
                  <a:pt x="338090" y="1083570"/>
                </a:lnTo>
                <a:lnTo>
                  <a:pt x="338954" y="1047892"/>
                </a:lnTo>
                <a:lnTo>
                  <a:pt x="339869" y="1083570"/>
                </a:lnTo>
                <a:lnTo>
                  <a:pt x="340733" y="1047892"/>
                </a:lnTo>
                <a:lnTo>
                  <a:pt x="342512" y="1047892"/>
                </a:lnTo>
                <a:lnTo>
                  <a:pt x="343427" y="1012213"/>
                </a:lnTo>
                <a:lnTo>
                  <a:pt x="344291" y="1047892"/>
                </a:lnTo>
                <a:lnTo>
                  <a:pt x="345206" y="1047892"/>
                </a:lnTo>
                <a:lnTo>
                  <a:pt x="346070" y="1012213"/>
                </a:lnTo>
                <a:lnTo>
                  <a:pt x="350542" y="1012213"/>
                </a:lnTo>
                <a:lnTo>
                  <a:pt x="351406" y="1047892"/>
                </a:lnTo>
                <a:lnTo>
                  <a:pt x="352321" y="1012213"/>
                </a:lnTo>
                <a:lnTo>
                  <a:pt x="353185" y="1047892"/>
                </a:lnTo>
                <a:lnTo>
                  <a:pt x="370059" y="1047892"/>
                </a:lnTo>
                <a:lnTo>
                  <a:pt x="370973" y="1119249"/>
                </a:lnTo>
                <a:lnTo>
                  <a:pt x="371837" y="1083570"/>
                </a:lnTo>
                <a:lnTo>
                  <a:pt x="372752" y="1047892"/>
                </a:lnTo>
                <a:lnTo>
                  <a:pt x="373616" y="1119249"/>
                </a:lnTo>
                <a:lnTo>
                  <a:pt x="374531" y="1154927"/>
                </a:lnTo>
                <a:lnTo>
                  <a:pt x="375395" y="1154927"/>
                </a:lnTo>
                <a:lnTo>
                  <a:pt x="376310" y="1119249"/>
                </a:lnTo>
                <a:lnTo>
                  <a:pt x="377174" y="1154927"/>
                </a:lnTo>
                <a:lnTo>
                  <a:pt x="378089" y="1119249"/>
                </a:lnTo>
                <a:lnTo>
                  <a:pt x="378953" y="1154927"/>
                </a:lnTo>
                <a:lnTo>
                  <a:pt x="380732" y="1154927"/>
                </a:lnTo>
                <a:lnTo>
                  <a:pt x="381596" y="1119249"/>
                </a:lnTo>
                <a:lnTo>
                  <a:pt x="384289" y="1119249"/>
                </a:lnTo>
                <a:lnTo>
                  <a:pt x="385153" y="1154927"/>
                </a:lnTo>
                <a:lnTo>
                  <a:pt x="386068" y="1119249"/>
                </a:lnTo>
                <a:lnTo>
                  <a:pt x="386932" y="1154927"/>
                </a:lnTo>
                <a:lnTo>
                  <a:pt x="390490" y="1154927"/>
                </a:lnTo>
                <a:lnTo>
                  <a:pt x="391405" y="1119249"/>
                </a:lnTo>
                <a:lnTo>
                  <a:pt x="392269" y="1083570"/>
                </a:lnTo>
                <a:lnTo>
                  <a:pt x="393184" y="1047892"/>
                </a:lnTo>
                <a:lnTo>
                  <a:pt x="396741" y="1047892"/>
                </a:lnTo>
                <a:lnTo>
                  <a:pt x="397605" y="1083570"/>
                </a:lnTo>
                <a:lnTo>
                  <a:pt x="398520" y="1047892"/>
                </a:lnTo>
                <a:lnTo>
                  <a:pt x="401163" y="1047892"/>
                </a:lnTo>
                <a:lnTo>
                  <a:pt x="402078" y="1083570"/>
                </a:lnTo>
                <a:lnTo>
                  <a:pt x="403857" y="1083570"/>
                </a:lnTo>
                <a:lnTo>
                  <a:pt x="404721" y="1119249"/>
                </a:lnTo>
                <a:lnTo>
                  <a:pt x="408278" y="1119249"/>
                </a:lnTo>
                <a:lnTo>
                  <a:pt x="409142" y="1083570"/>
                </a:lnTo>
                <a:lnTo>
                  <a:pt x="433131" y="1083570"/>
                </a:lnTo>
                <a:lnTo>
                  <a:pt x="434046" y="1119249"/>
                </a:lnTo>
                <a:lnTo>
                  <a:pt x="434910" y="1083570"/>
                </a:lnTo>
                <a:lnTo>
                  <a:pt x="435825" y="1119249"/>
                </a:lnTo>
                <a:lnTo>
                  <a:pt x="443804" y="1119249"/>
                </a:lnTo>
                <a:lnTo>
                  <a:pt x="444719" y="1154927"/>
                </a:lnTo>
                <a:lnTo>
                  <a:pt x="451835" y="1154927"/>
                </a:lnTo>
                <a:lnTo>
                  <a:pt x="452699" y="1119249"/>
                </a:lnTo>
                <a:lnTo>
                  <a:pt x="453613" y="1154927"/>
                </a:lnTo>
                <a:lnTo>
                  <a:pt x="454477" y="1119249"/>
                </a:lnTo>
                <a:lnTo>
                  <a:pt x="455392" y="1154927"/>
                </a:lnTo>
                <a:lnTo>
                  <a:pt x="457120" y="1154927"/>
                </a:lnTo>
                <a:lnTo>
                  <a:pt x="458035" y="1190606"/>
                </a:lnTo>
                <a:lnTo>
                  <a:pt x="458899" y="1154927"/>
                </a:lnTo>
                <a:lnTo>
                  <a:pt x="462457" y="1154927"/>
                </a:lnTo>
                <a:lnTo>
                  <a:pt x="463372" y="1190606"/>
                </a:lnTo>
                <a:lnTo>
                  <a:pt x="482024" y="1190606"/>
                </a:lnTo>
                <a:lnTo>
                  <a:pt x="482888" y="1154927"/>
                </a:lnTo>
                <a:lnTo>
                  <a:pt x="483803" y="1190606"/>
                </a:lnTo>
                <a:lnTo>
                  <a:pt x="486446" y="1190606"/>
                </a:lnTo>
                <a:lnTo>
                  <a:pt x="487361" y="1226284"/>
                </a:lnTo>
                <a:lnTo>
                  <a:pt x="488225" y="1154927"/>
                </a:lnTo>
                <a:lnTo>
                  <a:pt x="489139" y="1190606"/>
                </a:lnTo>
                <a:lnTo>
                  <a:pt x="490918" y="1190606"/>
                </a:lnTo>
                <a:lnTo>
                  <a:pt x="491782" y="1226284"/>
                </a:lnTo>
                <a:lnTo>
                  <a:pt x="492697" y="1190606"/>
                </a:lnTo>
                <a:lnTo>
                  <a:pt x="493561" y="1190606"/>
                </a:lnTo>
                <a:lnTo>
                  <a:pt x="494476" y="1226284"/>
                </a:lnTo>
                <a:lnTo>
                  <a:pt x="495340" y="1226284"/>
                </a:lnTo>
                <a:lnTo>
                  <a:pt x="496255" y="1190606"/>
                </a:lnTo>
                <a:lnTo>
                  <a:pt x="498034" y="1190606"/>
                </a:lnTo>
                <a:lnTo>
                  <a:pt x="498898" y="1226284"/>
                </a:lnTo>
                <a:lnTo>
                  <a:pt x="499813" y="1190606"/>
                </a:lnTo>
                <a:lnTo>
                  <a:pt x="500677" y="1154927"/>
                </a:lnTo>
                <a:lnTo>
                  <a:pt x="520244" y="1154927"/>
                </a:lnTo>
                <a:lnTo>
                  <a:pt x="521108" y="1190606"/>
                </a:lnTo>
                <a:lnTo>
                  <a:pt x="522023" y="1226284"/>
                </a:lnTo>
                <a:lnTo>
                  <a:pt x="522887" y="1190606"/>
                </a:lnTo>
                <a:lnTo>
                  <a:pt x="523802" y="1154927"/>
                </a:lnTo>
                <a:lnTo>
                  <a:pt x="524666" y="1190606"/>
                </a:lnTo>
                <a:lnTo>
                  <a:pt x="525580" y="1190606"/>
                </a:lnTo>
                <a:lnTo>
                  <a:pt x="526444" y="1154927"/>
                </a:lnTo>
                <a:lnTo>
                  <a:pt x="531781" y="1154927"/>
                </a:lnTo>
                <a:lnTo>
                  <a:pt x="532645" y="1119249"/>
                </a:lnTo>
                <a:lnTo>
                  <a:pt x="533560" y="1119249"/>
                </a:lnTo>
                <a:lnTo>
                  <a:pt x="534424" y="1083570"/>
                </a:lnTo>
                <a:lnTo>
                  <a:pt x="535339" y="1047892"/>
                </a:lnTo>
                <a:lnTo>
                  <a:pt x="536203" y="1119249"/>
                </a:lnTo>
                <a:lnTo>
                  <a:pt x="537117" y="1154927"/>
                </a:lnTo>
                <a:lnTo>
                  <a:pt x="537981" y="1190606"/>
                </a:lnTo>
                <a:lnTo>
                  <a:pt x="545097" y="1190606"/>
                </a:lnTo>
                <a:lnTo>
                  <a:pt x="546012" y="1154927"/>
                </a:lnTo>
                <a:lnTo>
                  <a:pt x="546876" y="1119249"/>
                </a:lnTo>
                <a:lnTo>
                  <a:pt x="547791" y="1154927"/>
                </a:lnTo>
                <a:lnTo>
                  <a:pt x="551348" y="1154927"/>
                </a:lnTo>
                <a:lnTo>
                  <a:pt x="552212" y="1119249"/>
                </a:lnTo>
                <a:lnTo>
                  <a:pt x="554906" y="1119249"/>
                </a:lnTo>
                <a:lnTo>
                  <a:pt x="555770" y="1154927"/>
                </a:lnTo>
                <a:lnTo>
                  <a:pt x="556685" y="1119249"/>
                </a:lnTo>
                <a:lnTo>
                  <a:pt x="557549" y="1154927"/>
                </a:lnTo>
                <a:lnTo>
                  <a:pt x="558413" y="1190606"/>
                </a:lnTo>
                <a:lnTo>
                  <a:pt x="559328" y="1190606"/>
                </a:lnTo>
                <a:lnTo>
                  <a:pt x="560192" y="1154927"/>
                </a:lnTo>
                <a:lnTo>
                  <a:pt x="561106" y="1154927"/>
                </a:lnTo>
                <a:lnTo>
                  <a:pt x="561970" y="1119249"/>
                </a:lnTo>
                <a:lnTo>
                  <a:pt x="562885" y="1154927"/>
                </a:lnTo>
                <a:lnTo>
                  <a:pt x="563749" y="1119249"/>
                </a:lnTo>
                <a:lnTo>
                  <a:pt x="568222" y="1119249"/>
                </a:lnTo>
                <a:lnTo>
                  <a:pt x="569086" y="1154927"/>
                </a:lnTo>
                <a:lnTo>
                  <a:pt x="570001" y="1119249"/>
                </a:lnTo>
                <a:lnTo>
                  <a:pt x="571780" y="1119249"/>
                </a:lnTo>
                <a:lnTo>
                  <a:pt x="572644" y="1154927"/>
                </a:lnTo>
                <a:lnTo>
                  <a:pt x="576201" y="1154927"/>
                </a:lnTo>
                <a:lnTo>
                  <a:pt x="577116" y="1190606"/>
                </a:lnTo>
                <a:lnTo>
                  <a:pt x="577980" y="1154927"/>
                </a:lnTo>
                <a:lnTo>
                  <a:pt x="579759" y="1154927"/>
                </a:lnTo>
                <a:lnTo>
                  <a:pt x="580674" y="1190606"/>
                </a:lnTo>
                <a:lnTo>
                  <a:pt x="581538" y="1154927"/>
                </a:lnTo>
                <a:lnTo>
                  <a:pt x="589517" y="1154927"/>
                </a:lnTo>
                <a:lnTo>
                  <a:pt x="590432" y="1190606"/>
                </a:lnTo>
                <a:lnTo>
                  <a:pt x="599326" y="1190606"/>
                </a:lnTo>
                <a:lnTo>
                  <a:pt x="600190" y="1226284"/>
                </a:lnTo>
                <a:lnTo>
                  <a:pt x="601105" y="1190606"/>
                </a:lnTo>
                <a:lnTo>
                  <a:pt x="609948" y="1190606"/>
                </a:lnTo>
                <a:lnTo>
                  <a:pt x="610863" y="1154927"/>
                </a:lnTo>
                <a:lnTo>
                  <a:pt x="611727" y="1190606"/>
                </a:lnTo>
                <a:lnTo>
                  <a:pt x="612642" y="1190606"/>
                </a:lnTo>
                <a:lnTo>
                  <a:pt x="613506" y="1154927"/>
                </a:lnTo>
                <a:lnTo>
                  <a:pt x="614421" y="1190606"/>
                </a:lnTo>
                <a:lnTo>
                  <a:pt x="617064" y="1190606"/>
                </a:lnTo>
                <a:lnTo>
                  <a:pt x="617979" y="1154927"/>
                </a:lnTo>
                <a:lnTo>
                  <a:pt x="618843" y="1190606"/>
                </a:lnTo>
                <a:lnTo>
                  <a:pt x="636631" y="1190606"/>
                </a:lnTo>
                <a:lnTo>
                  <a:pt x="637495" y="1226284"/>
                </a:lnTo>
                <a:lnTo>
                  <a:pt x="638410" y="1190606"/>
                </a:lnTo>
                <a:lnTo>
                  <a:pt x="656198" y="1190606"/>
                </a:lnTo>
                <a:lnTo>
                  <a:pt x="657062" y="1154927"/>
                </a:lnTo>
                <a:lnTo>
                  <a:pt x="657977" y="1190606"/>
                </a:lnTo>
                <a:lnTo>
                  <a:pt x="678409" y="1190606"/>
                </a:lnTo>
                <a:lnTo>
                  <a:pt x="679273" y="1154927"/>
                </a:lnTo>
                <a:lnTo>
                  <a:pt x="680187" y="1119249"/>
                </a:lnTo>
                <a:lnTo>
                  <a:pt x="705955" y="1119249"/>
                </a:lnTo>
                <a:lnTo>
                  <a:pt x="706819" y="1154927"/>
                </a:lnTo>
                <a:lnTo>
                  <a:pt x="707734" y="1119249"/>
                </a:lnTo>
                <a:lnTo>
                  <a:pt x="711241" y="1119249"/>
                </a:lnTo>
                <a:lnTo>
                  <a:pt x="712156" y="1154927"/>
                </a:lnTo>
                <a:lnTo>
                  <a:pt x="713020" y="1154927"/>
                </a:lnTo>
                <a:lnTo>
                  <a:pt x="713935" y="1119249"/>
                </a:lnTo>
                <a:lnTo>
                  <a:pt x="714799" y="1119249"/>
                </a:lnTo>
                <a:lnTo>
                  <a:pt x="715713" y="1154927"/>
                </a:lnTo>
                <a:lnTo>
                  <a:pt x="723693" y="1154927"/>
                </a:lnTo>
                <a:lnTo>
                  <a:pt x="724608" y="1119249"/>
                </a:lnTo>
                <a:lnTo>
                  <a:pt x="725472" y="1119249"/>
                </a:lnTo>
                <a:lnTo>
                  <a:pt x="726387" y="1154927"/>
                </a:lnTo>
                <a:lnTo>
                  <a:pt x="743260" y="1154927"/>
                </a:lnTo>
                <a:lnTo>
                  <a:pt x="744124" y="1226284"/>
                </a:lnTo>
                <a:lnTo>
                  <a:pt x="745039" y="1190606"/>
                </a:lnTo>
                <a:lnTo>
                  <a:pt x="745903" y="1190606"/>
                </a:lnTo>
                <a:lnTo>
                  <a:pt x="746818" y="1154927"/>
                </a:lnTo>
                <a:lnTo>
                  <a:pt x="757491" y="1154927"/>
                </a:lnTo>
                <a:lnTo>
                  <a:pt x="758355" y="1190606"/>
                </a:lnTo>
                <a:lnTo>
                  <a:pt x="759270" y="1190606"/>
                </a:lnTo>
                <a:lnTo>
                  <a:pt x="760134" y="1154927"/>
                </a:lnTo>
                <a:lnTo>
                  <a:pt x="766334" y="1154927"/>
                </a:lnTo>
                <a:lnTo>
                  <a:pt x="767249" y="1190606"/>
                </a:lnTo>
                <a:lnTo>
                  <a:pt x="768113" y="1190606"/>
                </a:lnTo>
                <a:lnTo>
                  <a:pt x="769028" y="1154927"/>
                </a:lnTo>
                <a:lnTo>
                  <a:pt x="778786" y="1154927"/>
                </a:lnTo>
                <a:lnTo>
                  <a:pt x="779701" y="1190606"/>
                </a:lnTo>
                <a:lnTo>
                  <a:pt x="780565" y="1190606"/>
                </a:lnTo>
                <a:lnTo>
                  <a:pt x="781480" y="1154927"/>
                </a:lnTo>
                <a:lnTo>
                  <a:pt x="782344" y="1190606"/>
                </a:lnTo>
                <a:lnTo>
                  <a:pt x="783259" y="1190606"/>
                </a:lnTo>
                <a:lnTo>
                  <a:pt x="784123" y="1154927"/>
                </a:lnTo>
                <a:lnTo>
                  <a:pt x="791238" y="1154927"/>
                </a:lnTo>
                <a:lnTo>
                  <a:pt x="792102" y="1190606"/>
                </a:lnTo>
                <a:lnTo>
                  <a:pt x="796575" y="1190606"/>
                </a:lnTo>
                <a:lnTo>
                  <a:pt x="797439" y="1154927"/>
                </a:lnTo>
                <a:lnTo>
                  <a:pt x="798354" y="1190606"/>
                </a:lnTo>
                <a:lnTo>
                  <a:pt x="800132" y="1190606"/>
                </a:lnTo>
                <a:lnTo>
                  <a:pt x="800996" y="1154927"/>
                </a:lnTo>
                <a:lnTo>
                  <a:pt x="801911" y="1190606"/>
                </a:lnTo>
                <a:lnTo>
                  <a:pt x="802775" y="1154927"/>
                </a:lnTo>
                <a:lnTo>
                  <a:pt x="803690" y="1154927"/>
                </a:lnTo>
                <a:lnTo>
                  <a:pt x="804554" y="1190606"/>
                </a:lnTo>
                <a:lnTo>
                  <a:pt x="805469" y="1154927"/>
                </a:lnTo>
                <a:lnTo>
                  <a:pt x="806333" y="1154927"/>
                </a:lnTo>
                <a:lnTo>
                  <a:pt x="807248" y="1190606"/>
                </a:lnTo>
                <a:lnTo>
                  <a:pt x="808112" y="1190606"/>
                </a:lnTo>
                <a:lnTo>
                  <a:pt x="809027" y="1154927"/>
                </a:lnTo>
                <a:lnTo>
                  <a:pt x="809891" y="1190606"/>
                </a:lnTo>
                <a:lnTo>
                  <a:pt x="810805" y="1154927"/>
                </a:lnTo>
                <a:lnTo>
                  <a:pt x="811669" y="1154927"/>
                </a:lnTo>
                <a:lnTo>
                  <a:pt x="812584" y="1119249"/>
                </a:lnTo>
                <a:lnTo>
                  <a:pt x="818785" y="1119249"/>
                </a:lnTo>
                <a:lnTo>
                  <a:pt x="819649" y="1154927"/>
                </a:lnTo>
                <a:lnTo>
                  <a:pt x="822343" y="1154927"/>
                </a:lnTo>
                <a:lnTo>
                  <a:pt x="823207" y="1190606"/>
                </a:lnTo>
                <a:lnTo>
                  <a:pt x="824121" y="1226284"/>
                </a:lnTo>
                <a:lnTo>
                  <a:pt x="824985" y="1190606"/>
                </a:lnTo>
                <a:lnTo>
                  <a:pt x="825900" y="1190606"/>
                </a:lnTo>
                <a:lnTo>
                  <a:pt x="826764" y="1154927"/>
                </a:lnTo>
                <a:lnTo>
                  <a:pt x="827679" y="1119249"/>
                </a:lnTo>
                <a:lnTo>
                  <a:pt x="828543" y="1154927"/>
                </a:lnTo>
                <a:lnTo>
                  <a:pt x="829458" y="1190606"/>
                </a:lnTo>
                <a:lnTo>
                  <a:pt x="831237" y="1190606"/>
                </a:lnTo>
                <a:lnTo>
                  <a:pt x="832101" y="1154927"/>
                </a:lnTo>
                <a:lnTo>
                  <a:pt x="833016" y="1119249"/>
                </a:lnTo>
                <a:lnTo>
                  <a:pt x="833880" y="1154927"/>
                </a:lnTo>
                <a:lnTo>
                  <a:pt x="854311" y="1154927"/>
                </a:lnTo>
                <a:lnTo>
                  <a:pt x="855226" y="1190606"/>
                </a:lnTo>
                <a:lnTo>
                  <a:pt x="856090" y="1154927"/>
                </a:lnTo>
                <a:lnTo>
                  <a:pt x="857005" y="1154927"/>
                </a:lnTo>
                <a:lnTo>
                  <a:pt x="857869" y="1190606"/>
                </a:lnTo>
                <a:lnTo>
                  <a:pt x="865848" y="1190606"/>
                </a:lnTo>
                <a:lnTo>
                  <a:pt x="866763" y="1154927"/>
                </a:lnTo>
                <a:lnTo>
                  <a:pt x="872099" y="1154927"/>
                </a:lnTo>
                <a:lnTo>
                  <a:pt x="872963" y="1190606"/>
                </a:lnTo>
                <a:lnTo>
                  <a:pt x="873878" y="1154927"/>
                </a:lnTo>
                <a:lnTo>
                  <a:pt x="874742" y="1190606"/>
                </a:lnTo>
                <a:lnTo>
                  <a:pt x="876521" y="1190606"/>
                </a:lnTo>
                <a:lnTo>
                  <a:pt x="877436" y="1226284"/>
                </a:lnTo>
                <a:lnTo>
                  <a:pt x="878300" y="1226284"/>
                </a:lnTo>
                <a:lnTo>
                  <a:pt x="879215" y="1262014"/>
                </a:lnTo>
                <a:lnTo>
                  <a:pt x="880994" y="1262014"/>
                </a:lnTo>
                <a:lnTo>
                  <a:pt x="881858" y="1226284"/>
                </a:lnTo>
                <a:lnTo>
                  <a:pt x="882772" y="1262014"/>
                </a:lnTo>
                <a:lnTo>
                  <a:pt x="883636" y="1226284"/>
                </a:lnTo>
                <a:lnTo>
                  <a:pt x="885415" y="1226284"/>
                </a:lnTo>
                <a:lnTo>
                  <a:pt x="886330" y="1226284"/>
                </a:lnTo>
                <a:lnTo>
                  <a:pt x="887194" y="1190606"/>
                </a:lnTo>
                <a:lnTo>
                  <a:pt x="914741" y="1190606"/>
                </a:lnTo>
                <a:lnTo>
                  <a:pt x="915605" y="1154927"/>
                </a:lnTo>
                <a:lnTo>
                  <a:pt x="916520" y="1154927"/>
                </a:lnTo>
                <a:lnTo>
                  <a:pt x="917384" y="1190606"/>
                </a:lnTo>
                <a:lnTo>
                  <a:pt x="918298" y="1226284"/>
                </a:lnTo>
                <a:lnTo>
                  <a:pt x="919162" y="1190606"/>
                </a:lnTo>
                <a:lnTo>
                  <a:pt x="920077" y="1226284"/>
                </a:lnTo>
                <a:lnTo>
                  <a:pt x="921856" y="1226284"/>
                </a:lnTo>
                <a:lnTo>
                  <a:pt x="922720" y="1262014"/>
                </a:lnTo>
                <a:lnTo>
                  <a:pt x="927193" y="1262014"/>
                </a:lnTo>
                <a:lnTo>
                  <a:pt x="928057" y="1226284"/>
                </a:lnTo>
                <a:lnTo>
                  <a:pt x="928972" y="1226284"/>
                </a:lnTo>
                <a:lnTo>
                  <a:pt x="929836" y="1262014"/>
                </a:lnTo>
                <a:lnTo>
                  <a:pt x="930750" y="1226284"/>
                </a:lnTo>
                <a:lnTo>
                  <a:pt x="931614" y="1262014"/>
                </a:lnTo>
                <a:lnTo>
                  <a:pt x="932529" y="1226284"/>
                </a:lnTo>
                <a:lnTo>
                  <a:pt x="933393" y="1226284"/>
                </a:lnTo>
                <a:lnTo>
                  <a:pt x="934308" y="1262014"/>
                </a:lnTo>
                <a:lnTo>
                  <a:pt x="943151" y="1262014"/>
                </a:lnTo>
                <a:lnTo>
                  <a:pt x="944066" y="1226284"/>
                </a:lnTo>
                <a:lnTo>
                  <a:pt x="944930" y="1226284"/>
                </a:lnTo>
                <a:lnTo>
                  <a:pt x="945845" y="1190606"/>
                </a:lnTo>
                <a:lnTo>
                  <a:pt x="946709" y="1226284"/>
                </a:lnTo>
                <a:lnTo>
                  <a:pt x="948488" y="1226284"/>
                </a:lnTo>
                <a:lnTo>
                  <a:pt x="949403" y="1190606"/>
                </a:lnTo>
                <a:lnTo>
                  <a:pt x="950267" y="1226284"/>
                </a:lnTo>
                <a:lnTo>
                  <a:pt x="951182" y="1190606"/>
                </a:lnTo>
                <a:lnTo>
                  <a:pt x="952046" y="1190606"/>
                </a:lnTo>
                <a:lnTo>
                  <a:pt x="952961" y="1226284"/>
                </a:lnTo>
                <a:lnTo>
                  <a:pt x="953825" y="1226284"/>
                </a:lnTo>
                <a:lnTo>
                  <a:pt x="954739" y="1190606"/>
                </a:lnTo>
                <a:lnTo>
                  <a:pt x="957382" y="1190606"/>
                </a:lnTo>
                <a:lnTo>
                  <a:pt x="958297" y="1226284"/>
                </a:lnTo>
                <a:lnTo>
                  <a:pt x="959161" y="1226284"/>
                </a:lnTo>
                <a:lnTo>
                  <a:pt x="960076" y="1262014"/>
                </a:lnTo>
                <a:lnTo>
                  <a:pt x="960940" y="1262014"/>
                </a:lnTo>
                <a:lnTo>
                  <a:pt x="961855" y="1226284"/>
                </a:lnTo>
                <a:lnTo>
                  <a:pt x="962719" y="1262014"/>
                </a:lnTo>
                <a:lnTo>
                  <a:pt x="973392" y="1262014"/>
                </a:lnTo>
                <a:lnTo>
                  <a:pt x="974256" y="1226284"/>
                </a:lnTo>
                <a:lnTo>
                  <a:pt x="975171" y="1226284"/>
                </a:lnTo>
                <a:lnTo>
                  <a:pt x="976035" y="1190606"/>
                </a:lnTo>
                <a:lnTo>
                  <a:pt x="978728" y="1190606"/>
                </a:lnTo>
                <a:lnTo>
                  <a:pt x="979592" y="1226284"/>
                </a:lnTo>
                <a:lnTo>
                  <a:pt x="980507" y="1262014"/>
                </a:lnTo>
                <a:lnTo>
                  <a:pt x="981371" y="1226284"/>
                </a:lnTo>
                <a:lnTo>
                  <a:pt x="982286" y="1262014"/>
                </a:lnTo>
                <a:lnTo>
                  <a:pt x="983150" y="1226284"/>
                </a:lnTo>
                <a:lnTo>
                  <a:pt x="984065" y="1226284"/>
                </a:lnTo>
                <a:lnTo>
                  <a:pt x="984929" y="1190606"/>
                </a:lnTo>
                <a:lnTo>
                  <a:pt x="985844" y="1190606"/>
                </a:lnTo>
                <a:lnTo>
                  <a:pt x="986708" y="1262014"/>
                </a:lnTo>
                <a:lnTo>
                  <a:pt x="987623" y="1226284"/>
                </a:lnTo>
                <a:lnTo>
                  <a:pt x="992908" y="1226284"/>
                </a:lnTo>
                <a:lnTo>
                  <a:pt x="993823" y="1190606"/>
                </a:lnTo>
                <a:lnTo>
                  <a:pt x="994687" y="1226284"/>
                </a:lnTo>
                <a:lnTo>
                  <a:pt x="1022234" y="1226284"/>
                </a:lnTo>
                <a:lnTo>
                  <a:pt x="1023149" y="1190606"/>
                </a:lnTo>
                <a:lnTo>
                  <a:pt x="1024927" y="1190606"/>
                </a:lnTo>
                <a:lnTo>
                  <a:pt x="1025792" y="1154927"/>
                </a:lnTo>
                <a:lnTo>
                  <a:pt x="1026706" y="1190606"/>
                </a:lnTo>
                <a:lnTo>
                  <a:pt x="1027570" y="1154927"/>
                </a:lnTo>
                <a:lnTo>
                  <a:pt x="1028485" y="1226284"/>
                </a:lnTo>
                <a:lnTo>
                  <a:pt x="1029349" y="1226284"/>
                </a:lnTo>
                <a:lnTo>
                  <a:pt x="1030264" y="1190606"/>
                </a:lnTo>
                <a:lnTo>
                  <a:pt x="1031128" y="1154927"/>
                </a:lnTo>
                <a:lnTo>
                  <a:pt x="1043580" y="1154927"/>
                </a:lnTo>
                <a:lnTo>
                  <a:pt x="1044444" y="1226284"/>
                </a:lnTo>
                <a:lnTo>
                  <a:pt x="1045359" y="1226284"/>
                </a:lnTo>
                <a:lnTo>
                  <a:pt x="1046223" y="1154927"/>
                </a:lnTo>
                <a:lnTo>
                  <a:pt x="1047138" y="1226284"/>
                </a:lnTo>
                <a:lnTo>
                  <a:pt x="1048002" y="1154927"/>
                </a:lnTo>
                <a:lnTo>
                  <a:pt x="1048916" y="1226284"/>
                </a:lnTo>
                <a:lnTo>
                  <a:pt x="1049780" y="1154927"/>
                </a:lnTo>
                <a:lnTo>
                  <a:pt x="1050695" y="1154927"/>
                </a:lnTo>
                <a:lnTo>
                  <a:pt x="1051559" y="1190606"/>
                </a:lnTo>
                <a:lnTo>
                  <a:pt x="1052474" y="1154927"/>
                </a:lnTo>
                <a:lnTo>
                  <a:pt x="1053338" y="1154927"/>
                </a:lnTo>
                <a:lnTo>
                  <a:pt x="1054253" y="1226284"/>
                </a:lnTo>
                <a:lnTo>
                  <a:pt x="1095116" y="1226284"/>
                </a:lnTo>
                <a:lnTo>
                  <a:pt x="1095980" y="1262014"/>
                </a:lnTo>
                <a:lnTo>
                  <a:pt x="1104010" y="1262014"/>
                </a:lnTo>
                <a:lnTo>
                  <a:pt x="1104874" y="1154927"/>
                </a:lnTo>
                <a:lnTo>
                  <a:pt x="1105789" y="1262014"/>
                </a:lnTo>
                <a:lnTo>
                  <a:pt x="1110210" y="1262014"/>
                </a:lnTo>
                <a:lnTo>
                  <a:pt x="1111125" y="1226284"/>
                </a:lnTo>
                <a:lnTo>
                  <a:pt x="1112904" y="1226284"/>
                </a:lnTo>
                <a:lnTo>
                  <a:pt x="1113768" y="1262014"/>
                </a:lnTo>
                <a:lnTo>
                  <a:pt x="1116462" y="1262014"/>
                </a:lnTo>
                <a:lnTo>
                  <a:pt x="1117326" y="1226284"/>
                </a:lnTo>
                <a:lnTo>
                  <a:pt x="1119969" y="1226284"/>
                </a:lnTo>
                <a:lnTo>
                  <a:pt x="1120883" y="1262014"/>
                </a:lnTo>
                <a:lnTo>
                  <a:pt x="1121747" y="1226284"/>
                </a:lnTo>
                <a:lnTo>
                  <a:pt x="1135978" y="1226284"/>
                </a:lnTo>
                <a:lnTo>
                  <a:pt x="1136893" y="1262014"/>
                </a:lnTo>
                <a:lnTo>
                  <a:pt x="1137757" y="1226284"/>
                </a:lnTo>
                <a:lnTo>
                  <a:pt x="1141315" y="1226284"/>
                </a:lnTo>
                <a:lnTo>
                  <a:pt x="1142230" y="1154927"/>
                </a:lnTo>
                <a:lnTo>
                  <a:pt x="1143094" y="1226284"/>
                </a:lnTo>
                <a:lnTo>
                  <a:pt x="1143958" y="1190606"/>
                </a:lnTo>
                <a:lnTo>
                  <a:pt x="1144872" y="1262014"/>
                </a:lnTo>
                <a:lnTo>
                  <a:pt x="1145736" y="1226284"/>
                </a:lnTo>
                <a:lnTo>
                  <a:pt x="1146651" y="1262014"/>
                </a:lnTo>
                <a:lnTo>
                  <a:pt x="1148430" y="1262014"/>
                </a:lnTo>
                <a:lnTo>
                  <a:pt x="1149294" y="1226284"/>
                </a:lnTo>
                <a:lnTo>
                  <a:pt x="1156410" y="1226284"/>
                </a:lnTo>
                <a:lnTo>
                  <a:pt x="1157324" y="1262014"/>
                </a:lnTo>
                <a:lnTo>
                  <a:pt x="1159103" y="1262014"/>
                </a:lnTo>
                <a:lnTo>
                  <a:pt x="1159967" y="1190606"/>
                </a:lnTo>
                <a:lnTo>
                  <a:pt x="1160882" y="1262014"/>
                </a:lnTo>
                <a:lnTo>
                  <a:pt x="1161746" y="1226284"/>
                </a:lnTo>
                <a:lnTo>
                  <a:pt x="1162661" y="1262014"/>
                </a:lnTo>
                <a:lnTo>
                  <a:pt x="1163525" y="1226284"/>
                </a:lnTo>
                <a:lnTo>
                  <a:pt x="1164440" y="1262014"/>
                </a:lnTo>
                <a:lnTo>
                  <a:pt x="1167997" y="1262014"/>
                </a:lnTo>
                <a:lnTo>
                  <a:pt x="1168861" y="1226284"/>
                </a:lnTo>
                <a:lnTo>
                  <a:pt x="1169725" y="1226284"/>
                </a:lnTo>
                <a:lnTo>
                  <a:pt x="1170640" y="1262014"/>
                </a:lnTo>
                <a:lnTo>
                  <a:pt x="1191072" y="1262014"/>
                </a:lnTo>
                <a:lnTo>
                  <a:pt x="1191986" y="1226284"/>
                </a:lnTo>
                <a:lnTo>
                  <a:pt x="1195493" y="1226284"/>
                </a:lnTo>
                <a:lnTo>
                  <a:pt x="1196408" y="1262014"/>
                </a:lnTo>
                <a:lnTo>
                  <a:pt x="1199966" y="1262014"/>
                </a:lnTo>
                <a:lnTo>
                  <a:pt x="1200830" y="1226284"/>
                </a:lnTo>
                <a:lnTo>
                  <a:pt x="1201745" y="1262014"/>
                </a:lnTo>
                <a:lnTo>
                  <a:pt x="1256838" y="1262014"/>
                </a:lnTo>
                <a:lnTo>
                  <a:pt x="1257702" y="1226284"/>
                </a:lnTo>
                <a:lnTo>
                  <a:pt x="1258617" y="1190606"/>
                </a:lnTo>
                <a:lnTo>
                  <a:pt x="1335006" y="1190606"/>
                </a:lnTo>
                <a:lnTo>
                  <a:pt x="1335920" y="1226284"/>
                </a:lnTo>
                <a:lnTo>
                  <a:pt x="1336784" y="1190606"/>
                </a:lnTo>
                <a:lnTo>
                  <a:pt x="1339478" y="1190606"/>
                </a:lnTo>
                <a:lnTo>
                  <a:pt x="1340342" y="1262014"/>
                </a:lnTo>
                <a:lnTo>
                  <a:pt x="1363467" y="1262014"/>
                </a:lnTo>
                <a:lnTo>
                  <a:pt x="1364331" y="1190606"/>
                </a:lnTo>
                <a:lnTo>
                  <a:pt x="1365246" y="1262014"/>
                </a:lnTo>
                <a:lnTo>
                  <a:pt x="1366110" y="1226284"/>
                </a:lnTo>
                <a:lnTo>
                  <a:pt x="1367025" y="1262014"/>
                </a:lnTo>
                <a:lnTo>
                  <a:pt x="1367889" y="1226284"/>
                </a:lnTo>
                <a:lnTo>
                  <a:pt x="1368804" y="1190606"/>
                </a:lnTo>
                <a:lnTo>
                  <a:pt x="1369668" y="1262014"/>
                </a:lnTo>
                <a:lnTo>
                  <a:pt x="1370582" y="1190606"/>
                </a:lnTo>
                <a:lnTo>
                  <a:pt x="1383898" y="1190606"/>
                </a:lnTo>
                <a:lnTo>
                  <a:pt x="1384762" y="1262014"/>
                </a:lnTo>
                <a:lnTo>
                  <a:pt x="1773974" y="1262014"/>
                </a:lnTo>
                <a:lnTo>
                  <a:pt x="1866372" y="1262014"/>
                </a:lnTo>
                <a:lnTo>
                  <a:pt x="1867236" y="1226284"/>
                </a:lnTo>
                <a:lnTo>
                  <a:pt x="1881467" y="1226284"/>
                </a:lnTo>
                <a:lnTo>
                  <a:pt x="1882331" y="1190606"/>
                </a:lnTo>
                <a:lnTo>
                  <a:pt x="1884109" y="1190606"/>
                </a:lnTo>
                <a:lnTo>
                  <a:pt x="1885024" y="1226284"/>
                </a:lnTo>
                <a:lnTo>
                  <a:pt x="1885888" y="1190606"/>
                </a:lnTo>
                <a:lnTo>
                  <a:pt x="1886803" y="1226284"/>
                </a:lnTo>
                <a:lnTo>
                  <a:pt x="1887667" y="1190606"/>
                </a:lnTo>
                <a:lnTo>
                  <a:pt x="1888582" y="1226284"/>
                </a:lnTo>
                <a:lnTo>
                  <a:pt x="1889446" y="1190606"/>
                </a:lnTo>
                <a:lnTo>
                  <a:pt x="1983623" y="1190606"/>
                </a:lnTo>
                <a:lnTo>
                  <a:pt x="1984538" y="1154927"/>
                </a:lnTo>
                <a:lnTo>
                  <a:pt x="1985402" y="1190606"/>
                </a:lnTo>
                <a:lnTo>
                  <a:pt x="1987181" y="1190606"/>
                </a:lnTo>
                <a:lnTo>
                  <a:pt x="1988096" y="1226284"/>
                </a:lnTo>
                <a:lnTo>
                  <a:pt x="1992517" y="1226284"/>
                </a:lnTo>
                <a:lnTo>
                  <a:pt x="1993432" y="1190606"/>
                </a:lnTo>
                <a:lnTo>
                  <a:pt x="1994296" y="1226284"/>
                </a:lnTo>
                <a:lnTo>
                  <a:pt x="1995211" y="1190606"/>
                </a:lnTo>
                <a:lnTo>
                  <a:pt x="1996075" y="1226284"/>
                </a:lnTo>
                <a:lnTo>
                  <a:pt x="2017421" y="1226284"/>
                </a:lnTo>
                <a:lnTo>
                  <a:pt x="2018285" y="1190606"/>
                </a:lnTo>
                <a:lnTo>
                  <a:pt x="2021843" y="1190606"/>
                </a:lnTo>
                <a:lnTo>
                  <a:pt x="2022758" y="1226284"/>
                </a:lnTo>
                <a:lnTo>
                  <a:pt x="2026315" y="1226284"/>
                </a:lnTo>
                <a:lnTo>
                  <a:pt x="2027179" y="1190606"/>
                </a:lnTo>
                <a:lnTo>
                  <a:pt x="2040495" y="1190606"/>
                </a:lnTo>
                <a:lnTo>
                  <a:pt x="2041410" y="1154927"/>
                </a:lnTo>
                <a:lnTo>
                  <a:pt x="2042274" y="1190606"/>
                </a:lnTo>
                <a:lnTo>
                  <a:pt x="2043189" y="1190606"/>
                </a:lnTo>
                <a:lnTo>
                  <a:pt x="2044053" y="1154927"/>
                </a:lnTo>
                <a:lnTo>
                  <a:pt x="2044968" y="1190606"/>
                </a:lnTo>
                <a:lnTo>
                  <a:pt x="2045832" y="1154927"/>
                </a:lnTo>
                <a:lnTo>
                  <a:pt x="2059199" y="1154927"/>
                </a:lnTo>
                <a:lnTo>
                  <a:pt x="2060063" y="1190606"/>
                </a:lnTo>
                <a:lnTo>
                  <a:pt x="2060927" y="1190606"/>
                </a:lnTo>
                <a:lnTo>
                  <a:pt x="2061841" y="1154927"/>
                </a:lnTo>
                <a:lnTo>
                  <a:pt x="2062705" y="1190606"/>
                </a:lnTo>
                <a:lnTo>
                  <a:pt x="2067178" y="1190606"/>
                </a:lnTo>
                <a:lnTo>
                  <a:pt x="2068042" y="1154927"/>
                </a:lnTo>
                <a:lnTo>
                  <a:pt x="2071600" y="1154927"/>
                </a:lnTo>
                <a:lnTo>
                  <a:pt x="2072515" y="1190606"/>
                </a:lnTo>
                <a:lnTo>
                  <a:pt x="2078715" y="1190606"/>
                </a:lnTo>
                <a:lnTo>
                  <a:pt x="2079630" y="1154927"/>
                </a:lnTo>
                <a:lnTo>
                  <a:pt x="2080494" y="1190606"/>
                </a:lnTo>
                <a:lnTo>
                  <a:pt x="2082273" y="1190606"/>
                </a:lnTo>
                <a:lnTo>
                  <a:pt x="2083188" y="1154927"/>
                </a:lnTo>
                <a:lnTo>
                  <a:pt x="2092031" y="1154927"/>
                </a:lnTo>
                <a:lnTo>
                  <a:pt x="2092946" y="1190606"/>
                </a:lnTo>
                <a:lnTo>
                  <a:pt x="2196881" y="1190606"/>
                </a:lnTo>
                <a:lnTo>
                  <a:pt x="2197796" y="1154927"/>
                </a:lnTo>
                <a:lnTo>
                  <a:pt x="2198660" y="1190606"/>
                </a:lnTo>
                <a:lnTo>
                  <a:pt x="2199575" y="1154927"/>
                </a:lnTo>
                <a:lnTo>
                  <a:pt x="2200439" y="1190606"/>
                </a:lnTo>
                <a:lnTo>
                  <a:pt x="2210248" y="1190606"/>
                </a:lnTo>
                <a:lnTo>
                  <a:pt x="2211112" y="1154927"/>
                </a:lnTo>
                <a:lnTo>
                  <a:pt x="2212027" y="1190606"/>
                </a:lnTo>
                <a:lnTo>
                  <a:pt x="2215534" y="1190606"/>
                </a:lnTo>
              </a:path>
            </a:pathLst>
          </a:custGeom>
          <a:ln w="3811">
            <a:solidFill>
              <a:srgbClr val="56B3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6524" y="807139"/>
            <a:ext cx="2216785" cy="1083945"/>
          </a:xfrm>
          <a:custGeom>
            <a:avLst/>
            <a:gdLst/>
            <a:ahLst/>
            <a:cxnLst/>
            <a:rect l="l" t="t" r="r" b="b"/>
            <a:pathLst>
              <a:path w="2216785" h="1083945">
                <a:moveTo>
                  <a:pt x="0" y="0"/>
                </a:moveTo>
                <a:lnTo>
                  <a:pt x="178" y="48638"/>
                </a:lnTo>
                <a:lnTo>
                  <a:pt x="1042" y="334117"/>
                </a:lnTo>
                <a:lnTo>
                  <a:pt x="1956" y="191403"/>
                </a:lnTo>
                <a:lnTo>
                  <a:pt x="2820" y="726683"/>
                </a:lnTo>
                <a:lnTo>
                  <a:pt x="3735" y="512561"/>
                </a:lnTo>
                <a:lnTo>
                  <a:pt x="4599" y="476882"/>
                </a:lnTo>
                <a:lnTo>
                  <a:pt x="5514" y="405525"/>
                </a:lnTo>
                <a:lnTo>
                  <a:pt x="6378" y="548240"/>
                </a:lnTo>
                <a:lnTo>
                  <a:pt x="7293" y="726683"/>
                </a:lnTo>
                <a:lnTo>
                  <a:pt x="8157" y="476882"/>
                </a:lnTo>
                <a:lnTo>
                  <a:pt x="9072" y="619647"/>
                </a:lnTo>
                <a:lnTo>
                  <a:pt x="9936" y="762362"/>
                </a:lnTo>
                <a:lnTo>
                  <a:pt x="10851" y="691005"/>
                </a:lnTo>
                <a:lnTo>
                  <a:pt x="11715" y="905127"/>
                </a:lnTo>
                <a:lnTo>
                  <a:pt x="12630" y="691005"/>
                </a:lnTo>
                <a:lnTo>
                  <a:pt x="13494" y="833770"/>
                </a:lnTo>
                <a:lnTo>
                  <a:pt x="14408" y="798091"/>
                </a:lnTo>
                <a:lnTo>
                  <a:pt x="15272" y="905127"/>
                </a:lnTo>
                <a:lnTo>
                  <a:pt x="16187" y="762362"/>
                </a:lnTo>
                <a:lnTo>
                  <a:pt x="17051" y="833770"/>
                </a:lnTo>
                <a:lnTo>
                  <a:pt x="17966" y="940805"/>
                </a:lnTo>
                <a:lnTo>
                  <a:pt x="18830" y="905127"/>
                </a:lnTo>
                <a:lnTo>
                  <a:pt x="20609" y="905127"/>
                </a:lnTo>
                <a:lnTo>
                  <a:pt x="21524" y="833770"/>
                </a:lnTo>
                <a:lnTo>
                  <a:pt x="22388" y="869448"/>
                </a:lnTo>
                <a:lnTo>
                  <a:pt x="23303" y="905127"/>
                </a:lnTo>
                <a:lnTo>
                  <a:pt x="24167" y="976484"/>
                </a:lnTo>
                <a:lnTo>
                  <a:pt x="25031" y="869448"/>
                </a:lnTo>
                <a:lnTo>
                  <a:pt x="25945" y="940805"/>
                </a:lnTo>
                <a:lnTo>
                  <a:pt x="26809" y="976484"/>
                </a:lnTo>
                <a:lnTo>
                  <a:pt x="28588" y="976484"/>
                </a:lnTo>
                <a:lnTo>
                  <a:pt x="29503" y="940805"/>
                </a:lnTo>
                <a:lnTo>
                  <a:pt x="30367" y="905127"/>
                </a:lnTo>
                <a:lnTo>
                  <a:pt x="32146" y="905127"/>
                </a:lnTo>
                <a:lnTo>
                  <a:pt x="33061" y="869448"/>
                </a:lnTo>
                <a:lnTo>
                  <a:pt x="33925" y="833770"/>
                </a:lnTo>
                <a:lnTo>
                  <a:pt x="34840" y="869448"/>
                </a:lnTo>
                <a:lnTo>
                  <a:pt x="35704" y="869448"/>
                </a:lnTo>
                <a:lnTo>
                  <a:pt x="36619" y="940805"/>
                </a:lnTo>
                <a:lnTo>
                  <a:pt x="37483" y="1012213"/>
                </a:lnTo>
                <a:lnTo>
                  <a:pt x="38397" y="976484"/>
                </a:lnTo>
                <a:lnTo>
                  <a:pt x="39261" y="1047892"/>
                </a:lnTo>
                <a:lnTo>
                  <a:pt x="40176" y="976484"/>
                </a:lnTo>
                <a:lnTo>
                  <a:pt x="47292" y="976484"/>
                </a:lnTo>
                <a:lnTo>
                  <a:pt x="48156" y="1047892"/>
                </a:lnTo>
                <a:lnTo>
                  <a:pt x="49070" y="1083570"/>
                </a:lnTo>
                <a:lnTo>
                  <a:pt x="51713" y="1083570"/>
                </a:lnTo>
                <a:lnTo>
                  <a:pt x="52577" y="1047892"/>
                </a:lnTo>
                <a:lnTo>
                  <a:pt x="53492" y="1047892"/>
                </a:lnTo>
                <a:lnTo>
                  <a:pt x="54356" y="976484"/>
                </a:lnTo>
                <a:lnTo>
                  <a:pt x="55271" y="976484"/>
                </a:lnTo>
                <a:lnTo>
                  <a:pt x="56135" y="940805"/>
                </a:lnTo>
                <a:lnTo>
                  <a:pt x="57050" y="976484"/>
                </a:lnTo>
                <a:lnTo>
                  <a:pt x="57914" y="976484"/>
                </a:lnTo>
                <a:lnTo>
                  <a:pt x="58829" y="905127"/>
                </a:lnTo>
                <a:lnTo>
                  <a:pt x="59693" y="976484"/>
                </a:lnTo>
                <a:lnTo>
                  <a:pt x="60608" y="976484"/>
                </a:lnTo>
                <a:lnTo>
                  <a:pt x="61472" y="1012213"/>
                </a:lnTo>
                <a:lnTo>
                  <a:pt x="62386" y="976484"/>
                </a:lnTo>
                <a:lnTo>
                  <a:pt x="63250" y="940805"/>
                </a:lnTo>
                <a:lnTo>
                  <a:pt x="64165" y="1012213"/>
                </a:lnTo>
                <a:lnTo>
                  <a:pt x="65029" y="905127"/>
                </a:lnTo>
                <a:lnTo>
                  <a:pt x="65944" y="940805"/>
                </a:lnTo>
                <a:lnTo>
                  <a:pt x="66808" y="940805"/>
                </a:lnTo>
                <a:lnTo>
                  <a:pt x="67723" y="869448"/>
                </a:lnTo>
                <a:lnTo>
                  <a:pt x="68587" y="1012213"/>
                </a:lnTo>
                <a:lnTo>
                  <a:pt x="69502" y="976484"/>
                </a:lnTo>
                <a:lnTo>
                  <a:pt x="70366" y="1047892"/>
                </a:lnTo>
                <a:lnTo>
                  <a:pt x="73923" y="1047892"/>
                </a:lnTo>
                <a:lnTo>
                  <a:pt x="74838" y="1012213"/>
                </a:lnTo>
                <a:lnTo>
                  <a:pt x="75702" y="1012213"/>
                </a:lnTo>
                <a:lnTo>
                  <a:pt x="76566" y="976484"/>
                </a:lnTo>
                <a:lnTo>
                  <a:pt x="78345" y="976484"/>
                </a:lnTo>
                <a:lnTo>
                  <a:pt x="79260" y="940805"/>
                </a:lnTo>
                <a:lnTo>
                  <a:pt x="80124" y="940805"/>
                </a:lnTo>
                <a:lnTo>
                  <a:pt x="81039" y="905127"/>
                </a:lnTo>
                <a:lnTo>
                  <a:pt x="81903" y="940805"/>
                </a:lnTo>
                <a:lnTo>
                  <a:pt x="82818" y="905127"/>
                </a:lnTo>
                <a:lnTo>
                  <a:pt x="83682" y="905127"/>
                </a:lnTo>
                <a:lnTo>
                  <a:pt x="84597" y="940805"/>
                </a:lnTo>
                <a:lnTo>
                  <a:pt x="87239" y="940805"/>
                </a:lnTo>
                <a:lnTo>
                  <a:pt x="88154" y="869448"/>
                </a:lnTo>
                <a:lnTo>
                  <a:pt x="95270" y="869448"/>
                </a:lnTo>
                <a:lnTo>
                  <a:pt x="96134" y="833770"/>
                </a:lnTo>
                <a:lnTo>
                  <a:pt x="97048" y="869448"/>
                </a:lnTo>
                <a:lnTo>
                  <a:pt x="97912" y="833770"/>
                </a:lnTo>
                <a:lnTo>
                  <a:pt x="100555" y="833770"/>
                </a:lnTo>
                <a:lnTo>
                  <a:pt x="101470" y="905127"/>
                </a:lnTo>
                <a:lnTo>
                  <a:pt x="102334" y="940805"/>
                </a:lnTo>
                <a:lnTo>
                  <a:pt x="103249" y="976484"/>
                </a:lnTo>
                <a:lnTo>
                  <a:pt x="104113" y="976484"/>
                </a:lnTo>
                <a:lnTo>
                  <a:pt x="105028" y="940805"/>
                </a:lnTo>
                <a:lnTo>
                  <a:pt x="105892" y="976484"/>
                </a:lnTo>
                <a:lnTo>
                  <a:pt x="106807" y="940805"/>
                </a:lnTo>
                <a:lnTo>
                  <a:pt x="107671" y="905127"/>
                </a:lnTo>
                <a:lnTo>
                  <a:pt x="108586" y="940805"/>
                </a:lnTo>
                <a:lnTo>
                  <a:pt x="110364" y="940805"/>
                </a:lnTo>
                <a:lnTo>
                  <a:pt x="111228" y="905127"/>
                </a:lnTo>
                <a:lnTo>
                  <a:pt x="113007" y="905127"/>
                </a:lnTo>
                <a:lnTo>
                  <a:pt x="113922" y="869448"/>
                </a:lnTo>
                <a:lnTo>
                  <a:pt x="116565" y="869448"/>
                </a:lnTo>
                <a:lnTo>
                  <a:pt x="117480" y="905127"/>
                </a:lnTo>
                <a:lnTo>
                  <a:pt x="118344" y="869448"/>
                </a:lnTo>
                <a:lnTo>
                  <a:pt x="119259" y="833770"/>
                </a:lnTo>
                <a:lnTo>
                  <a:pt x="122816" y="833770"/>
                </a:lnTo>
                <a:lnTo>
                  <a:pt x="123680" y="905127"/>
                </a:lnTo>
                <a:lnTo>
                  <a:pt x="124595" y="869448"/>
                </a:lnTo>
                <a:lnTo>
                  <a:pt x="126323" y="869448"/>
                </a:lnTo>
                <a:lnTo>
                  <a:pt x="127238" y="833770"/>
                </a:lnTo>
                <a:lnTo>
                  <a:pt x="128102" y="905127"/>
                </a:lnTo>
                <a:lnTo>
                  <a:pt x="129017" y="833770"/>
                </a:lnTo>
                <a:lnTo>
                  <a:pt x="129881" y="940805"/>
                </a:lnTo>
                <a:lnTo>
                  <a:pt x="130796" y="869448"/>
                </a:lnTo>
                <a:lnTo>
                  <a:pt x="132574" y="869448"/>
                </a:lnTo>
                <a:lnTo>
                  <a:pt x="133439" y="833770"/>
                </a:lnTo>
                <a:lnTo>
                  <a:pt x="134353" y="905127"/>
                </a:lnTo>
                <a:lnTo>
                  <a:pt x="135217" y="905127"/>
                </a:lnTo>
                <a:lnTo>
                  <a:pt x="136132" y="940805"/>
                </a:lnTo>
                <a:lnTo>
                  <a:pt x="136996" y="905127"/>
                </a:lnTo>
                <a:lnTo>
                  <a:pt x="137911" y="940805"/>
                </a:lnTo>
                <a:lnTo>
                  <a:pt x="138775" y="940805"/>
                </a:lnTo>
                <a:lnTo>
                  <a:pt x="139690" y="905127"/>
                </a:lnTo>
                <a:lnTo>
                  <a:pt x="143248" y="905127"/>
                </a:lnTo>
                <a:lnTo>
                  <a:pt x="144112" y="940805"/>
                </a:lnTo>
                <a:lnTo>
                  <a:pt x="145026" y="905127"/>
                </a:lnTo>
                <a:lnTo>
                  <a:pt x="145890" y="940805"/>
                </a:lnTo>
                <a:lnTo>
                  <a:pt x="146805" y="905127"/>
                </a:lnTo>
                <a:lnTo>
                  <a:pt x="147669" y="905127"/>
                </a:lnTo>
                <a:lnTo>
                  <a:pt x="148584" y="940805"/>
                </a:lnTo>
                <a:lnTo>
                  <a:pt x="150363" y="940805"/>
                </a:lnTo>
                <a:lnTo>
                  <a:pt x="151227" y="905127"/>
                </a:lnTo>
                <a:lnTo>
                  <a:pt x="152091" y="940805"/>
                </a:lnTo>
                <a:lnTo>
                  <a:pt x="153006" y="905127"/>
                </a:lnTo>
                <a:lnTo>
                  <a:pt x="157427" y="905127"/>
                </a:lnTo>
                <a:lnTo>
                  <a:pt x="158342" y="940805"/>
                </a:lnTo>
                <a:lnTo>
                  <a:pt x="159206" y="905127"/>
                </a:lnTo>
                <a:lnTo>
                  <a:pt x="161900" y="905127"/>
                </a:lnTo>
                <a:lnTo>
                  <a:pt x="162764" y="940805"/>
                </a:lnTo>
                <a:lnTo>
                  <a:pt x="163679" y="940805"/>
                </a:lnTo>
                <a:lnTo>
                  <a:pt x="164543" y="905127"/>
                </a:lnTo>
                <a:lnTo>
                  <a:pt x="165458" y="940805"/>
                </a:lnTo>
                <a:lnTo>
                  <a:pt x="166322" y="905127"/>
                </a:lnTo>
                <a:lnTo>
                  <a:pt x="167237" y="940805"/>
                </a:lnTo>
                <a:lnTo>
                  <a:pt x="168101" y="905127"/>
                </a:lnTo>
                <a:lnTo>
                  <a:pt x="174352" y="905127"/>
                </a:lnTo>
                <a:lnTo>
                  <a:pt x="175216" y="940805"/>
                </a:lnTo>
                <a:lnTo>
                  <a:pt x="177859" y="940805"/>
                </a:lnTo>
                <a:lnTo>
                  <a:pt x="178774" y="976484"/>
                </a:lnTo>
                <a:lnTo>
                  <a:pt x="185889" y="976484"/>
                </a:lnTo>
                <a:lnTo>
                  <a:pt x="186753" y="940805"/>
                </a:lnTo>
                <a:lnTo>
                  <a:pt x="187668" y="976484"/>
                </a:lnTo>
                <a:lnTo>
                  <a:pt x="188532" y="1012213"/>
                </a:lnTo>
                <a:lnTo>
                  <a:pt x="189447" y="976484"/>
                </a:lnTo>
                <a:lnTo>
                  <a:pt x="190311" y="1012213"/>
                </a:lnTo>
                <a:lnTo>
                  <a:pt x="192090" y="1012213"/>
                </a:lnTo>
                <a:lnTo>
                  <a:pt x="193004" y="976484"/>
                </a:lnTo>
                <a:lnTo>
                  <a:pt x="197426" y="976484"/>
                </a:lnTo>
                <a:lnTo>
                  <a:pt x="198341" y="940805"/>
                </a:lnTo>
                <a:lnTo>
                  <a:pt x="200984" y="940805"/>
                </a:lnTo>
                <a:lnTo>
                  <a:pt x="201899" y="976484"/>
                </a:lnTo>
                <a:lnTo>
                  <a:pt x="287182" y="976484"/>
                </a:lnTo>
                <a:lnTo>
                  <a:pt x="288046" y="940805"/>
                </a:lnTo>
                <a:lnTo>
                  <a:pt x="288960" y="976484"/>
                </a:lnTo>
                <a:lnTo>
                  <a:pt x="293382" y="976484"/>
                </a:lnTo>
                <a:lnTo>
                  <a:pt x="294297" y="940805"/>
                </a:lnTo>
                <a:lnTo>
                  <a:pt x="295161" y="976484"/>
                </a:lnTo>
                <a:lnTo>
                  <a:pt x="298719" y="976484"/>
                </a:lnTo>
                <a:lnTo>
                  <a:pt x="299633" y="940805"/>
                </a:lnTo>
                <a:lnTo>
                  <a:pt x="308477" y="940805"/>
                </a:lnTo>
                <a:lnTo>
                  <a:pt x="309392" y="905127"/>
                </a:lnTo>
                <a:lnTo>
                  <a:pt x="310256" y="940805"/>
                </a:lnTo>
                <a:lnTo>
                  <a:pt x="311170" y="905127"/>
                </a:lnTo>
                <a:lnTo>
                  <a:pt x="312035" y="940805"/>
                </a:lnTo>
                <a:lnTo>
                  <a:pt x="321844" y="940805"/>
                </a:lnTo>
                <a:lnTo>
                  <a:pt x="322708" y="905127"/>
                </a:lnTo>
                <a:lnTo>
                  <a:pt x="328044" y="905127"/>
                </a:lnTo>
                <a:lnTo>
                  <a:pt x="328959" y="940805"/>
                </a:lnTo>
                <a:lnTo>
                  <a:pt x="329823" y="905127"/>
                </a:lnTo>
                <a:lnTo>
                  <a:pt x="332466" y="905127"/>
                </a:lnTo>
                <a:lnTo>
                  <a:pt x="333381" y="940805"/>
                </a:lnTo>
                <a:lnTo>
                  <a:pt x="334245" y="940805"/>
                </a:lnTo>
                <a:lnTo>
                  <a:pt x="335159" y="976484"/>
                </a:lnTo>
                <a:lnTo>
                  <a:pt x="337802" y="976484"/>
                </a:lnTo>
                <a:lnTo>
                  <a:pt x="338717" y="940805"/>
                </a:lnTo>
                <a:lnTo>
                  <a:pt x="339581" y="940805"/>
                </a:lnTo>
                <a:lnTo>
                  <a:pt x="340496" y="976484"/>
                </a:lnTo>
                <a:lnTo>
                  <a:pt x="363570" y="976484"/>
                </a:lnTo>
                <a:lnTo>
                  <a:pt x="364485" y="940805"/>
                </a:lnTo>
                <a:lnTo>
                  <a:pt x="365349" y="976484"/>
                </a:lnTo>
                <a:lnTo>
                  <a:pt x="371600" y="976484"/>
                </a:lnTo>
                <a:lnTo>
                  <a:pt x="372464" y="940805"/>
                </a:lnTo>
                <a:lnTo>
                  <a:pt x="383137" y="940805"/>
                </a:lnTo>
                <a:lnTo>
                  <a:pt x="384001" y="976484"/>
                </a:lnTo>
                <a:lnTo>
                  <a:pt x="385780" y="976484"/>
                </a:lnTo>
                <a:lnTo>
                  <a:pt x="386695" y="940805"/>
                </a:lnTo>
                <a:lnTo>
                  <a:pt x="388474" y="940805"/>
                </a:lnTo>
                <a:lnTo>
                  <a:pt x="389338" y="976484"/>
                </a:lnTo>
                <a:lnTo>
                  <a:pt x="390253" y="940805"/>
                </a:lnTo>
                <a:lnTo>
                  <a:pt x="400011" y="940805"/>
                </a:lnTo>
                <a:lnTo>
                  <a:pt x="400926" y="976484"/>
                </a:lnTo>
                <a:lnTo>
                  <a:pt x="413327" y="976484"/>
                </a:lnTo>
                <a:lnTo>
                  <a:pt x="414242" y="905127"/>
                </a:lnTo>
                <a:lnTo>
                  <a:pt x="415106" y="976484"/>
                </a:lnTo>
                <a:lnTo>
                  <a:pt x="416021" y="940805"/>
                </a:lnTo>
                <a:lnTo>
                  <a:pt x="416885" y="976484"/>
                </a:lnTo>
                <a:lnTo>
                  <a:pt x="420442" y="976484"/>
                </a:lnTo>
                <a:lnTo>
                  <a:pt x="421357" y="905127"/>
                </a:lnTo>
                <a:lnTo>
                  <a:pt x="422221" y="905127"/>
                </a:lnTo>
                <a:lnTo>
                  <a:pt x="423136" y="940805"/>
                </a:lnTo>
                <a:lnTo>
                  <a:pt x="424000" y="940805"/>
                </a:lnTo>
                <a:lnTo>
                  <a:pt x="424915" y="976484"/>
                </a:lnTo>
                <a:lnTo>
                  <a:pt x="425779" y="905127"/>
                </a:lnTo>
                <a:lnTo>
                  <a:pt x="482651" y="905127"/>
                </a:lnTo>
                <a:lnTo>
                  <a:pt x="483515" y="940805"/>
                </a:lnTo>
                <a:lnTo>
                  <a:pt x="486209" y="940805"/>
                </a:lnTo>
                <a:lnTo>
                  <a:pt x="487073" y="976484"/>
                </a:lnTo>
                <a:lnTo>
                  <a:pt x="495103" y="976484"/>
                </a:lnTo>
                <a:lnTo>
                  <a:pt x="495967" y="940805"/>
                </a:lnTo>
                <a:lnTo>
                  <a:pt x="496882" y="940805"/>
                </a:lnTo>
                <a:lnTo>
                  <a:pt x="497746" y="976484"/>
                </a:lnTo>
                <a:lnTo>
                  <a:pt x="499525" y="976484"/>
                </a:lnTo>
                <a:lnTo>
                  <a:pt x="500440" y="1012213"/>
                </a:lnTo>
                <a:lnTo>
                  <a:pt x="503082" y="1012213"/>
                </a:lnTo>
                <a:lnTo>
                  <a:pt x="503997" y="976484"/>
                </a:lnTo>
                <a:lnTo>
                  <a:pt x="504861" y="1012213"/>
                </a:lnTo>
                <a:lnTo>
                  <a:pt x="512841" y="1012213"/>
                </a:lnTo>
                <a:lnTo>
                  <a:pt x="513755" y="976484"/>
                </a:lnTo>
                <a:lnTo>
                  <a:pt x="514619" y="1012213"/>
                </a:lnTo>
                <a:lnTo>
                  <a:pt x="515534" y="976484"/>
                </a:lnTo>
                <a:lnTo>
                  <a:pt x="558176" y="976484"/>
                </a:lnTo>
                <a:lnTo>
                  <a:pt x="559040" y="1012213"/>
                </a:lnTo>
                <a:lnTo>
                  <a:pt x="569713" y="1012213"/>
                </a:lnTo>
                <a:lnTo>
                  <a:pt x="570628" y="976484"/>
                </a:lnTo>
                <a:lnTo>
                  <a:pt x="572407" y="976484"/>
                </a:lnTo>
                <a:lnTo>
                  <a:pt x="573271" y="1012213"/>
                </a:lnTo>
                <a:lnTo>
                  <a:pt x="574185" y="976484"/>
                </a:lnTo>
                <a:lnTo>
                  <a:pt x="575049" y="1012213"/>
                </a:lnTo>
                <a:lnTo>
                  <a:pt x="575964" y="976484"/>
                </a:lnTo>
                <a:lnTo>
                  <a:pt x="576828" y="1012213"/>
                </a:lnTo>
                <a:lnTo>
                  <a:pt x="577743" y="976484"/>
                </a:lnTo>
                <a:lnTo>
                  <a:pt x="581301" y="976484"/>
                </a:lnTo>
                <a:lnTo>
                  <a:pt x="582165" y="940805"/>
                </a:lnTo>
                <a:lnTo>
                  <a:pt x="583944" y="940805"/>
                </a:lnTo>
                <a:lnTo>
                  <a:pt x="584808" y="976484"/>
                </a:lnTo>
                <a:lnTo>
                  <a:pt x="585722" y="976484"/>
                </a:lnTo>
                <a:lnTo>
                  <a:pt x="586586" y="940805"/>
                </a:lnTo>
                <a:lnTo>
                  <a:pt x="599038" y="940805"/>
                </a:lnTo>
                <a:lnTo>
                  <a:pt x="599953" y="976484"/>
                </a:lnTo>
                <a:lnTo>
                  <a:pt x="600817" y="940805"/>
                </a:lnTo>
                <a:lnTo>
                  <a:pt x="601732" y="976484"/>
                </a:lnTo>
                <a:lnTo>
                  <a:pt x="615048" y="976484"/>
                </a:lnTo>
                <a:lnTo>
                  <a:pt x="615912" y="940805"/>
                </a:lnTo>
                <a:lnTo>
                  <a:pt x="616827" y="940805"/>
                </a:lnTo>
                <a:lnTo>
                  <a:pt x="617691" y="976484"/>
                </a:lnTo>
                <a:lnTo>
                  <a:pt x="618606" y="976484"/>
                </a:lnTo>
                <a:lnTo>
                  <a:pt x="619470" y="940805"/>
                </a:lnTo>
                <a:lnTo>
                  <a:pt x="675478" y="940805"/>
                </a:lnTo>
                <a:lnTo>
                  <a:pt x="676342" y="976484"/>
                </a:lnTo>
                <a:lnTo>
                  <a:pt x="677257" y="940805"/>
                </a:lnTo>
                <a:lnTo>
                  <a:pt x="679036" y="940805"/>
                </a:lnTo>
                <a:lnTo>
                  <a:pt x="679900" y="976484"/>
                </a:lnTo>
                <a:lnTo>
                  <a:pt x="690573" y="976484"/>
                </a:lnTo>
                <a:lnTo>
                  <a:pt x="691437" y="940805"/>
                </a:lnTo>
                <a:lnTo>
                  <a:pt x="692351" y="976484"/>
                </a:lnTo>
                <a:lnTo>
                  <a:pt x="694130" y="976484"/>
                </a:lnTo>
                <a:lnTo>
                  <a:pt x="694994" y="940805"/>
                </a:lnTo>
                <a:lnTo>
                  <a:pt x="695909" y="976484"/>
                </a:lnTo>
                <a:lnTo>
                  <a:pt x="698552" y="976484"/>
                </a:lnTo>
                <a:lnTo>
                  <a:pt x="699467" y="940805"/>
                </a:lnTo>
                <a:lnTo>
                  <a:pt x="702110" y="940805"/>
                </a:lnTo>
                <a:lnTo>
                  <a:pt x="703025" y="976484"/>
                </a:lnTo>
                <a:lnTo>
                  <a:pt x="706582" y="976484"/>
                </a:lnTo>
                <a:lnTo>
                  <a:pt x="707446" y="940805"/>
                </a:lnTo>
                <a:lnTo>
                  <a:pt x="726099" y="940805"/>
                </a:lnTo>
                <a:lnTo>
                  <a:pt x="727014" y="976484"/>
                </a:lnTo>
                <a:lnTo>
                  <a:pt x="727878" y="976484"/>
                </a:lnTo>
                <a:lnTo>
                  <a:pt x="728792" y="940805"/>
                </a:lnTo>
                <a:lnTo>
                  <a:pt x="729656" y="976484"/>
                </a:lnTo>
                <a:lnTo>
                  <a:pt x="730571" y="940805"/>
                </a:lnTo>
                <a:lnTo>
                  <a:pt x="731435" y="976484"/>
                </a:lnTo>
                <a:lnTo>
                  <a:pt x="732350" y="976484"/>
                </a:lnTo>
                <a:lnTo>
                  <a:pt x="733214" y="940805"/>
                </a:lnTo>
                <a:lnTo>
                  <a:pt x="734129" y="940805"/>
                </a:lnTo>
                <a:lnTo>
                  <a:pt x="734993" y="976484"/>
                </a:lnTo>
                <a:lnTo>
                  <a:pt x="735908" y="940805"/>
                </a:lnTo>
                <a:lnTo>
                  <a:pt x="736772" y="976484"/>
                </a:lnTo>
                <a:lnTo>
                  <a:pt x="737636" y="976484"/>
                </a:lnTo>
                <a:lnTo>
                  <a:pt x="738551" y="940805"/>
                </a:lnTo>
                <a:lnTo>
                  <a:pt x="886042" y="940805"/>
                </a:lnTo>
                <a:lnTo>
                  <a:pt x="904695" y="940805"/>
                </a:lnTo>
                <a:lnTo>
                  <a:pt x="905610" y="976484"/>
                </a:lnTo>
                <a:lnTo>
                  <a:pt x="906474" y="976484"/>
                </a:lnTo>
                <a:lnTo>
                  <a:pt x="907388" y="940805"/>
                </a:lnTo>
                <a:lnTo>
                  <a:pt x="908252" y="976484"/>
                </a:lnTo>
                <a:lnTo>
                  <a:pt x="912725" y="976484"/>
                </a:lnTo>
                <a:lnTo>
                  <a:pt x="913589" y="940805"/>
                </a:lnTo>
                <a:lnTo>
                  <a:pt x="914504" y="976484"/>
                </a:lnTo>
                <a:lnTo>
                  <a:pt x="915368" y="940805"/>
                </a:lnTo>
                <a:lnTo>
                  <a:pt x="916232" y="976484"/>
                </a:lnTo>
                <a:lnTo>
                  <a:pt x="929599" y="976484"/>
                </a:lnTo>
                <a:lnTo>
                  <a:pt x="930463" y="940805"/>
                </a:lnTo>
                <a:lnTo>
                  <a:pt x="931377" y="976484"/>
                </a:lnTo>
                <a:lnTo>
                  <a:pt x="932241" y="940805"/>
                </a:lnTo>
                <a:lnTo>
                  <a:pt x="933156" y="976484"/>
                </a:lnTo>
                <a:lnTo>
                  <a:pt x="935799" y="976484"/>
                </a:lnTo>
                <a:lnTo>
                  <a:pt x="936714" y="940805"/>
                </a:lnTo>
                <a:lnTo>
                  <a:pt x="937578" y="976484"/>
                </a:lnTo>
                <a:lnTo>
                  <a:pt x="938493" y="940805"/>
                </a:lnTo>
                <a:lnTo>
                  <a:pt x="939357" y="940805"/>
                </a:lnTo>
                <a:lnTo>
                  <a:pt x="940272" y="976484"/>
                </a:lnTo>
                <a:lnTo>
                  <a:pt x="942000" y="976484"/>
                </a:lnTo>
                <a:lnTo>
                  <a:pt x="942914" y="940805"/>
                </a:lnTo>
                <a:lnTo>
                  <a:pt x="943778" y="976484"/>
                </a:lnTo>
                <a:lnTo>
                  <a:pt x="944693" y="940805"/>
                </a:lnTo>
                <a:lnTo>
                  <a:pt x="948251" y="940805"/>
                </a:lnTo>
                <a:lnTo>
                  <a:pt x="949115" y="976484"/>
                </a:lnTo>
                <a:lnTo>
                  <a:pt x="959788" y="976484"/>
                </a:lnTo>
                <a:lnTo>
                  <a:pt x="960703" y="940805"/>
                </a:lnTo>
                <a:lnTo>
                  <a:pt x="966903" y="940805"/>
                </a:lnTo>
                <a:lnTo>
                  <a:pt x="967767" y="976484"/>
                </a:lnTo>
                <a:lnTo>
                  <a:pt x="968682" y="940805"/>
                </a:lnTo>
                <a:lnTo>
                  <a:pt x="969546" y="976484"/>
                </a:lnTo>
                <a:lnTo>
                  <a:pt x="990892" y="976484"/>
                </a:lnTo>
                <a:lnTo>
                  <a:pt x="991756" y="940805"/>
                </a:lnTo>
                <a:lnTo>
                  <a:pt x="992671" y="976484"/>
                </a:lnTo>
                <a:lnTo>
                  <a:pt x="1072618" y="976484"/>
                </a:lnTo>
                <a:lnTo>
                  <a:pt x="1073532" y="940805"/>
                </a:lnTo>
                <a:lnTo>
                  <a:pt x="1774601" y="940805"/>
                </a:lnTo>
                <a:lnTo>
                  <a:pt x="1858105" y="940805"/>
                </a:lnTo>
                <a:lnTo>
                  <a:pt x="1858969" y="976484"/>
                </a:lnTo>
                <a:lnTo>
                  <a:pt x="1862526" y="976484"/>
                </a:lnTo>
                <a:lnTo>
                  <a:pt x="1863441" y="940805"/>
                </a:lnTo>
                <a:lnTo>
                  <a:pt x="1864305" y="976484"/>
                </a:lnTo>
                <a:lnTo>
                  <a:pt x="1872335" y="976484"/>
                </a:lnTo>
                <a:lnTo>
                  <a:pt x="1873199" y="940805"/>
                </a:lnTo>
                <a:lnTo>
                  <a:pt x="1874978" y="940805"/>
                </a:lnTo>
                <a:lnTo>
                  <a:pt x="1875893" y="976484"/>
                </a:lnTo>
                <a:lnTo>
                  <a:pt x="1876757" y="940805"/>
                </a:lnTo>
                <a:lnTo>
                  <a:pt x="1879451" y="940805"/>
                </a:lnTo>
                <a:lnTo>
                  <a:pt x="1880315" y="976484"/>
                </a:lnTo>
                <a:lnTo>
                  <a:pt x="1882094" y="976484"/>
                </a:lnTo>
                <a:lnTo>
                  <a:pt x="1882958" y="940805"/>
                </a:lnTo>
                <a:lnTo>
                  <a:pt x="1978964" y="940805"/>
                </a:lnTo>
                <a:lnTo>
                  <a:pt x="1979828" y="976484"/>
                </a:lnTo>
                <a:lnTo>
                  <a:pt x="1980743" y="940805"/>
                </a:lnTo>
                <a:lnTo>
                  <a:pt x="1981607" y="976484"/>
                </a:lnTo>
                <a:lnTo>
                  <a:pt x="2058047" y="976484"/>
                </a:lnTo>
                <a:lnTo>
                  <a:pt x="2058911" y="940805"/>
                </a:lnTo>
                <a:lnTo>
                  <a:pt x="2071363" y="940805"/>
                </a:lnTo>
                <a:lnTo>
                  <a:pt x="2072227" y="976484"/>
                </a:lnTo>
                <a:lnTo>
                  <a:pt x="2073142" y="940805"/>
                </a:lnTo>
                <a:lnTo>
                  <a:pt x="2075784" y="940805"/>
                </a:lnTo>
                <a:lnTo>
                  <a:pt x="2076699" y="976484"/>
                </a:lnTo>
                <a:lnTo>
                  <a:pt x="2077563" y="976484"/>
                </a:lnTo>
                <a:lnTo>
                  <a:pt x="2078478" y="940805"/>
                </a:lnTo>
                <a:lnTo>
                  <a:pt x="2103331" y="940805"/>
                </a:lnTo>
                <a:lnTo>
                  <a:pt x="2104246" y="976484"/>
                </a:lnTo>
                <a:lnTo>
                  <a:pt x="2105110" y="940805"/>
                </a:lnTo>
                <a:lnTo>
                  <a:pt x="2107804" y="940805"/>
                </a:lnTo>
                <a:lnTo>
                  <a:pt x="2108668" y="976484"/>
                </a:lnTo>
                <a:lnTo>
                  <a:pt x="2109582" y="976484"/>
                </a:lnTo>
                <a:lnTo>
                  <a:pt x="2110446" y="940805"/>
                </a:lnTo>
                <a:lnTo>
                  <a:pt x="2189529" y="940805"/>
                </a:lnTo>
                <a:lnTo>
                  <a:pt x="2190393" y="976484"/>
                </a:lnTo>
                <a:lnTo>
                  <a:pt x="2193950" y="976484"/>
                </a:lnTo>
                <a:lnTo>
                  <a:pt x="2194865" y="940805"/>
                </a:lnTo>
                <a:lnTo>
                  <a:pt x="2195729" y="940805"/>
                </a:lnTo>
                <a:lnTo>
                  <a:pt x="2196644" y="976484"/>
                </a:lnTo>
                <a:lnTo>
                  <a:pt x="2207317" y="976484"/>
                </a:lnTo>
                <a:lnTo>
                  <a:pt x="2208181" y="940805"/>
                </a:lnTo>
                <a:lnTo>
                  <a:pt x="2210875" y="940805"/>
                </a:lnTo>
                <a:lnTo>
                  <a:pt x="2211739" y="976484"/>
                </a:lnTo>
                <a:lnTo>
                  <a:pt x="2216161" y="976484"/>
                </a:lnTo>
              </a:path>
            </a:pathLst>
          </a:custGeom>
          <a:ln w="3811">
            <a:solidFill>
              <a:srgbClr val="E69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8590" y="807139"/>
            <a:ext cx="1062990" cy="307975"/>
          </a:xfrm>
          <a:custGeom>
            <a:avLst/>
            <a:gdLst/>
            <a:ahLst/>
            <a:cxnLst/>
            <a:rect l="l" t="t" r="r" b="b"/>
            <a:pathLst>
              <a:path w="1062989" h="307975">
                <a:moveTo>
                  <a:pt x="0" y="307384"/>
                </a:moveTo>
                <a:lnTo>
                  <a:pt x="1062935" y="307384"/>
                </a:lnTo>
                <a:lnTo>
                  <a:pt x="1062935" y="0"/>
                </a:lnTo>
                <a:lnTo>
                  <a:pt x="0" y="0"/>
                </a:lnTo>
                <a:lnTo>
                  <a:pt x="0" y="307384"/>
                </a:lnTo>
                <a:close/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6225" y="883985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269" y="0"/>
                </a:lnTo>
              </a:path>
            </a:pathLst>
          </a:custGeom>
          <a:ln w="7623">
            <a:solidFill>
              <a:srgbClr val="E69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6225" y="96083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269" y="0"/>
                </a:lnTo>
              </a:path>
            </a:pathLst>
          </a:custGeom>
          <a:ln w="7623">
            <a:solidFill>
              <a:srgbClr val="56B3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6225" y="1037678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269" y="0"/>
                </a:lnTo>
              </a:path>
            </a:pathLst>
          </a:custGeom>
          <a:ln w="7623">
            <a:solidFill>
              <a:srgbClr val="009D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6528" y="564003"/>
            <a:ext cx="1419860" cy="523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20" dirty="0">
                <a:latin typeface="Arial"/>
                <a:cs typeface="Arial"/>
              </a:rPr>
              <a:t>Spam</a:t>
            </a:r>
            <a:r>
              <a:rPr sz="650" b="1" dirty="0">
                <a:latin typeface="Arial"/>
                <a:cs typeface="Arial"/>
              </a:rPr>
              <a:t> </a:t>
            </a:r>
            <a:r>
              <a:rPr sz="650" b="1" spc="15" dirty="0">
                <a:latin typeface="Arial"/>
                <a:cs typeface="Arial"/>
              </a:rPr>
              <a:t>Data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601980" marR="353695">
              <a:lnSpc>
                <a:spcPct val="100000"/>
              </a:lnSpc>
              <a:spcBef>
                <a:spcPts val="490"/>
              </a:spcBef>
            </a:pPr>
            <a:r>
              <a:rPr sz="500" spc="10" dirty="0">
                <a:latin typeface="Arial"/>
                <a:cs typeface="Arial"/>
              </a:rPr>
              <a:t>Bagging  Random</a:t>
            </a:r>
            <a:r>
              <a:rPr sz="500" spc="-4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Forest</a:t>
            </a:r>
            <a:endParaRPr sz="5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10"/>
              </a:spcBef>
            </a:pPr>
            <a:r>
              <a:rPr sz="500" spc="5" dirty="0">
                <a:latin typeface="Arial"/>
                <a:cs typeface="Arial"/>
              </a:rPr>
              <a:t>Gradient Boosting (5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Node)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3441" y="224754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085" y="0"/>
                </a:lnTo>
              </a:path>
            </a:pathLst>
          </a:custGeom>
          <a:ln w="3811">
            <a:solidFill>
              <a:srgbClr val="009D7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3441" y="203743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085" y="0"/>
                </a:lnTo>
              </a:path>
            </a:pathLst>
          </a:custGeom>
          <a:ln w="3811">
            <a:solidFill>
              <a:srgbClr val="56B3E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3441" y="17542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085" y="0"/>
                </a:lnTo>
              </a:path>
            </a:pathLst>
          </a:custGeom>
          <a:ln w="3811">
            <a:solidFill>
              <a:srgbClr val="E69E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48119" y="2678777"/>
            <a:ext cx="6540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41911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5626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9291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600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43008" y="2678777"/>
            <a:ext cx="14541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6748" y="2678777"/>
            <a:ext cx="185420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1000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88758" y="2850797"/>
            <a:ext cx="563245" cy="1060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5" dirty="0">
                <a:latin typeface="Arial"/>
                <a:cs typeface="Arial"/>
              </a:rPr>
              <a:t>Number of</a:t>
            </a:r>
            <a:r>
              <a:rPr sz="550" spc="-5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Trees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42" name="object 31">
            <a:extLst>
              <a:ext uri="{FF2B5EF4-FFF2-40B4-BE49-F238E27FC236}">
                <a16:creationId xmlns:a16="http://schemas.microsoft.com/office/drawing/2014/main" id="{530C847D-D152-43A6-B978-6399111B2073}"/>
              </a:ext>
            </a:extLst>
          </p:cNvPr>
          <p:cNvSpPr txBox="1"/>
          <p:nvPr/>
        </p:nvSpPr>
        <p:spPr>
          <a:xfrm>
            <a:off x="347294" y="3094127"/>
            <a:ext cx="2791460" cy="12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z="1000" spc="45" dirty="0">
                <a:cs typeface="PMingLiU"/>
              </a:rPr>
              <a:t>(</a:t>
            </a:r>
            <a:r>
              <a:rPr sz="1000" spc="45" dirty="0">
                <a:cs typeface="PMingLiU"/>
              </a:rPr>
              <a:t>from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Elements </a:t>
            </a:r>
            <a:r>
              <a:rPr sz="10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Statistical Learning,</a:t>
            </a:r>
            <a:r>
              <a:rPr sz="1000" i="1" spc="-8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30" dirty="0">
                <a:solidFill>
                  <a:srgbClr val="009900"/>
                </a:solidFill>
                <a:cs typeface="Palatino Linotype"/>
              </a:rPr>
              <a:t>chapter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15.</a:t>
            </a:r>
            <a:r>
              <a:rPr lang="en-US" sz="1000" i="1" spc="20" dirty="0">
                <a:cs typeface="Palatino Linotype"/>
              </a:rPr>
              <a:t>)</a:t>
            </a:r>
            <a:endParaRPr sz="1000" dirty="0">
              <a:cs typeface="Palatino Linotyp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635" y="125554"/>
            <a:ext cx="2301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Variable </a:t>
            </a:r>
            <a:r>
              <a:rPr spc="-25" dirty="0">
                <a:latin typeface="+mn-lt"/>
              </a:rPr>
              <a:t>importance</a:t>
            </a:r>
            <a:r>
              <a:rPr spc="-55" dirty="0">
                <a:latin typeface="+mn-lt"/>
              </a:rPr>
              <a:t> </a:t>
            </a:r>
            <a:r>
              <a:rPr spc="-40" dirty="0">
                <a:latin typeface="+mn-lt"/>
              </a:rPr>
              <a:t>measure</a:t>
            </a:r>
          </a:p>
        </p:txBody>
      </p:sp>
      <p:sp>
        <p:nvSpPr>
          <p:cNvPr id="3" name="object 3"/>
          <p:cNvSpPr/>
          <p:nvPr/>
        </p:nvSpPr>
        <p:spPr>
          <a:xfrm>
            <a:off x="746732" y="2997859"/>
            <a:ext cx="1325245" cy="86360"/>
          </a:xfrm>
          <a:custGeom>
            <a:avLst/>
            <a:gdLst/>
            <a:ahLst/>
            <a:cxnLst/>
            <a:rect l="l" t="t" r="r" b="b"/>
            <a:pathLst>
              <a:path w="1325245" h="86360">
                <a:moveTo>
                  <a:pt x="0" y="86130"/>
                </a:moveTo>
                <a:lnTo>
                  <a:pt x="1325156" y="86130"/>
                </a:lnTo>
                <a:lnTo>
                  <a:pt x="1325156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32" y="2997859"/>
            <a:ext cx="1325245" cy="86360"/>
          </a:xfrm>
          <a:custGeom>
            <a:avLst/>
            <a:gdLst/>
            <a:ahLst/>
            <a:cxnLst/>
            <a:rect l="l" t="t" r="r" b="b"/>
            <a:pathLst>
              <a:path w="1325245" h="86360">
                <a:moveTo>
                  <a:pt x="0" y="86130"/>
                </a:moveTo>
                <a:lnTo>
                  <a:pt x="1325156" y="86130"/>
                </a:lnTo>
                <a:lnTo>
                  <a:pt x="1325156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732" y="2894502"/>
            <a:ext cx="730885" cy="86360"/>
          </a:xfrm>
          <a:custGeom>
            <a:avLst/>
            <a:gdLst/>
            <a:ahLst/>
            <a:cxnLst/>
            <a:rect l="l" t="t" r="r" b="b"/>
            <a:pathLst>
              <a:path w="730885" h="86360">
                <a:moveTo>
                  <a:pt x="0" y="86130"/>
                </a:moveTo>
                <a:lnTo>
                  <a:pt x="730731" y="86130"/>
                </a:lnTo>
                <a:lnTo>
                  <a:pt x="730731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732" y="2894502"/>
            <a:ext cx="730885" cy="86360"/>
          </a:xfrm>
          <a:custGeom>
            <a:avLst/>
            <a:gdLst/>
            <a:ahLst/>
            <a:cxnLst/>
            <a:rect l="l" t="t" r="r" b="b"/>
            <a:pathLst>
              <a:path w="730885" h="86360">
                <a:moveTo>
                  <a:pt x="0" y="86130"/>
                </a:moveTo>
                <a:lnTo>
                  <a:pt x="730731" y="86130"/>
                </a:lnTo>
                <a:lnTo>
                  <a:pt x="730731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732" y="2791180"/>
            <a:ext cx="588645" cy="86360"/>
          </a:xfrm>
          <a:custGeom>
            <a:avLst/>
            <a:gdLst/>
            <a:ahLst/>
            <a:cxnLst/>
            <a:rect l="l" t="t" r="r" b="b"/>
            <a:pathLst>
              <a:path w="588644" h="86360">
                <a:moveTo>
                  <a:pt x="0" y="86130"/>
                </a:moveTo>
                <a:lnTo>
                  <a:pt x="588310" y="86130"/>
                </a:lnTo>
                <a:lnTo>
                  <a:pt x="588310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732" y="2791180"/>
            <a:ext cx="588645" cy="86360"/>
          </a:xfrm>
          <a:custGeom>
            <a:avLst/>
            <a:gdLst/>
            <a:ahLst/>
            <a:cxnLst/>
            <a:rect l="l" t="t" r="r" b="b"/>
            <a:pathLst>
              <a:path w="588644" h="86360">
                <a:moveTo>
                  <a:pt x="0" y="86130"/>
                </a:moveTo>
                <a:lnTo>
                  <a:pt x="588310" y="86130"/>
                </a:lnTo>
                <a:lnTo>
                  <a:pt x="588310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32" y="2687823"/>
            <a:ext cx="474345" cy="86360"/>
          </a:xfrm>
          <a:custGeom>
            <a:avLst/>
            <a:gdLst/>
            <a:ahLst/>
            <a:cxnLst/>
            <a:rect l="l" t="t" r="r" b="b"/>
            <a:pathLst>
              <a:path w="474344" h="86360">
                <a:moveTo>
                  <a:pt x="0" y="86130"/>
                </a:moveTo>
                <a:lnTo>
                  <a:pt x="474261" y="86130"/>
                </a:lnTo>
                <a:lnTo>
                  <a:pt x="474261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32" y="2687823"/>
            <a:ext cx="474345" cy="86360"/>
          </a:xfrm>
          <a:custGeom>
            <a:avLst/>
            <a:gdLst/>
            <a:ahLst/>
            <a:cxnLst/>
            <a:rect l="l" t="t" r="r" b="b"/>
            <a:pathLst>
              <a:path w="474344" h="86360">
                <a:moveTo>
                  <a:pt x="0" y="86130"/>
                </a:moveTo>
                <a:lnTo>
                  <a:pt x="474261" y="86130"/>
                </a:lnTo>
                <a:lnTo>
                  <a:pt x="474261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32" y="2584466"/>
            <a:ext cx="407670" cy="86360"/>
          </a:xfrm>
          <a:custGeom>
            <a:avLst/>
            <a:gdLst/>
            <a:ahLst/>
            <a:cxnLst/>
            <a:rect l="l" t="t" r="r" b="b"/>
            <a:pathLst>
              <a:path w="407669" h="86360">
                <a:moveTo>
                  <a:pt x="0" y="86130"/>
                </a:moveTo>
                <a:lnTo>
                  <a:pt x="407173" y="86130"/>
                </a:lnTo>
                <a:lnTo>
                  <a:pt x="407173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32" y="2584466"/>
            <a:ext cx="407670" cy="86360"/>
          </a:xfrm>
          <a:custGeom>
            <a:avLst/>
            <a:gdLst/>
            <a:ahLst/>
            <a:cxnLst/>
            <a:rect l="l" t="t" r="r" b="b"/>
            <a:pathLst>
              <a:path w="407669" h="86360">
                <a:moveTo>
                  <a:pt x="0" y="86130"/>
                </a:moveTo>
                <a:lnTo>
                  <a:pt x="407173" y="86130"/>
                </a:lnTo>
                <a:lnTo>
                  <a:pt x="407173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732" y="2481144"/>
            <a:ext cx="325120" cy="86360"/>
          </a:xfrm>
          <a:custGeom>
            <a:avLst/>
            <a:gdLst/>
            <a:ahLst/>
            <a:cxnLst/>
            <a:rect l="l" t="t" r="r" b="b"/>
            <a:pathLst>
              <a:path w="325119" h="86360">
                <a:moveTo>
                  <a:pt x="0" y="86130"/>
                </a:moveTo>
                <a:lnTo>
                  <a:pt x="324676" y="86130"/>
                </a:lnTo>
                <a:lnTo>
                  <a:pt x="324676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32" y="2481144"/>
            <a:ext cx="325120" cy="86360"/>
          </a:xfrm>
          <a:custGeom>
            <a:avLst/>
            <a:gdLst/>
            <a:ahLst/>
            <a:cxnLst/>
            <a:rect l="l" t="t" r="r" b="b"/>
            <a:pathLst>
              <a:path w="325119" h="86360">
                <a:moveTo>
                  <a:pt x="0" y="86130"/>
                </a:moveTo>
                <a:lnTo>
                  <a:pt x="324676" y="86130"/>
                </a:lnTo>
                <a:lnTo>
                  <a:pt x="324676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32" y="2377787"/>
            <a:ext cx="295910" cy="86360"/>
          </a:xfrm>
          <a:custGeom>
            <a:avLst/>
            <a:gdLst/>
            <a:ahLst/>
            <a:cxnLst/>
            <a:rect l="l" t="t" r="r" b="b"/>
            <a:pathLst>
              <a:path w="295909" h="86360">
                <a:moveTo>
                  <a:pt x="0" y="86130"/>
                </a:moveTo>
                <a:lnTo>
                  <a:pt x="295499" y="86130"/>
                </a:lnTo>
                <a:lnTo>
                  <a:pt x="295499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32" y="2377787"/>
            <a:ext cx="295910" cy="86360"/>
          </a:xfrm>
          <a:custGeom>
            <a:avLst/>
            <a:gdLst/>
            <a:ahLst/>
            <a:cxnLst/>
            <a:rect l="l" t="t" r="r" b="b"/>
            <a:pathLst>
              <a:path w="295909" h="86360">
                <a:moveTo>
                  <a:pt x="0" y="86130"/>
                </a:moveTo>
                <a:lnTo>
                  <a:pt x="295499" y="86130"/>
                </a:lnTo>
                <a:lnTo>
                  <a:pt x="295499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732" y="2274465"/>
            <a:ext cx="290830" cy="86360"/>
          </a:xfrm>
          <a:custGeom>
            <a:avLst/>
            <a:gdLst/>
            <a:ahLst/>
            <a:cxnLst/>
            <a:rect l="l" t="t" r="r" b="b"/>
            <a:pathLst>
              <a:path w="290830" h="86360">
                <a:moveTo>
                  <a:pt x="0" y="86130"/>
                </a:moveTo>
                <a:lnTo>
                  <a:pt x="290818" y="86130"/>
                </a:lnTo>
                <a:lnTo>
                  <a:pt x="290818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32" y="2274465"/>
            <a:ext cx="290830" cy="86360"/>
          </a:xfrm>
          <a:custGeom>
            <a:avLst/>
            <a:gdLst/>
            <a:ahLst/>
            <a:cxnLst/>
            <a:rect l="l" t="t" r="r" b="b"/>
            <a:pathLst>
              <a:path w="290830" h="86360">
                <a:moveTo>
                  <a:pt x="0" y="86130"/>
                </a:moveTo>
                <a:lnTo>
                  <a:pt x="290818" y="86130"/>
                </a:lnTo>
                <a:lnTo>
                  <a:pt x="290818" y="0"/>
                </a:lnTo>
                <a:lnTo>
                  <a:pt x="0" y="0"/>
                </a:lnTo>
                <a:lnTo>
                  <a:pt x="0" y="86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422" y="1756440"/>
            <a:ext cx="249412" cy="50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2544" y="2689065"/>
            <a:ext cx="235585" cy="39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sz="350" dirty="0">
                <a:latin typeface="Arial"/>
                <a:cs typeface="Arial"/>
              </a:rPr>
              <a:t>Oldpeak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50" dirty="0">
                <a:latin typeface="Arial"/>
                <a:cs typeface="Arial"/>
              </a:rPr>
              <a:t>ChestPain</a:t>
            </a:r>
            <a:endParaRPr sz="350">
              <a:latin typeface="Arial"/>
              <a:cs typeface="Arial"/>
            </a:endParaRPr>
          </a:p>
          <a:p>
            <a:pPr marL="133350" marR="5080" indent="29845">
              <a:lnSpc>
                <a:spcPct val="193700"/>
              </a:lnSpc>
            </a:pPr>
            <a:r>
              <a:rPr sz="350" dirty="0">
                <a:latin typeface="Arial"/>
                <a:cs typeface="Arial"/>
              </a:rPr>
              <a:t>Ca  Thal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693" y="2585743"/>
            <a:ext cx="17716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spc="5" dirty="0">
                <a:latin typeface="Arial"/>
                <a:cs typeface="Arial"/>
              </a:rPr>
              <a:t>MaxHR</a:t>
            </a:r>
            <a:endParaRPr sz="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107" y="2482386"/>
            <a:ext cx="17970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dirty="0">
                <a:latin typeface="Arial"/>
                <a:cs typeface="Arial"/>
              </a:rPr>
              <a:t>RestBP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282" y="2379064"/>
            <a:ext cx="106680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dirty="0">
                <a:latin typeface="Arial"/>
                <a:cs typeface="Arial"/>
              </a:rPr>
              <a:t>Age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2544" y="507081"/>
            <a:ext cx="3791585" cy="17614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637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6700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95" dirty="0">
                <a:cs typeface="PMingLiU"/>
              </a:rPr>
              <a:t>bagged/RF </a:t>
            </a:r>
            <a:r>
              <a:rPr sz="1100" spc="40" dirty="0">
                <a:cs typeface="PMingLiU"/>
              </a:rPr>
              <a:t>regression </a:t>
            </a:r>
            <a:r>
              <a:rPr sz="1100" spc="55" dirty="0">
                <a:cs typeface="PMingLiU"/>
              </a:rPr>
              <a:t>trees,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record </a:t>
            </a:r>
            <a:r>
              <a:rPr sz="1100" spc="80" dirty="0">
                <a:cs typeface="PMingLiU"/>
              </a:rPr>
              <a:t>the total  amount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RSS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decreased </a:t>
            </a:r>
            <a:r>
              <a:rPr sz="1100" spc="65" dirty="0">
                <a:cs typeface="PMingLiU"/>
              </a:rPr>
              <a:t>due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splits </a:t>
            </a:r>
            <a:r>
              <a:rPr sz="1100" spc="30" dirty="0">
                <a:cs typeface="PMingLiU"/>
              </a:rPr>
              <a:t>over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given  </a:t>
            </a:r>
            <a:r>
              <a:rPr sz="1100" spc="60" dirty="0">
                <a:cs typeface="PMingLiU"/>
              </a:rPr>
              <a:t>predictor, </a:t>
            </a:r>
            <a:r>
              <a:rPr sz="1100" spc="50" dirty="0">
                <a:cs typeface="PMingLiU"/>
              </a:rPr>
              <a:t>averaged </a:t>
            </a:r>
            <a:r>
              <a:rPr sz="1100" spc="30" dirty="0">
                <a:cs typeface="PMingLiU"/>
              </a:rPr>
              <a:t>over </a:t>
            </a:r>
            <a:r>
              <a:rPr sz="1100" spc="35" dirty="0">
                <a:cs typeface="PMingLiU"/>
              </a:rPr>
              <a:t>all </a:t>
            </a:r>
            <a:r>
              <a:rPr sz="1100" i="1" spc="155" dirty="0">
                <a:cs typeface="Times New Roman"/>
              </a:rPr>
              <a:t>B </a:t>
            </a:r>
            <a:r>
              <a:rPr sz="1100" spc="55" dirty="0">
                <a:cs typeface="PMingLiU"/>
              </a:rPr>
              <a:t>trees. </a:t>
            </a:r>
            <a:r>
              <a:rPr sz="1100" spc="70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40" dirty="0">
                <a:cs typeface="PMingLiU"/>
              </a:rPr>
              <a:t>value </a:t>
            </a:r>
            <a:r>
              <a:rPr sz="1100" spc="55" dirty="0">
                <a:cs typeface="PMingLiU"/>
              </a:rPr>
              <a:t>indicates  </a:t>
            </a:r>
            <a:r>
              <a:rPr sz="1100" spc="85" dirty="0">
                <a:cs typeface="PMingLiU"/>
              </a:rPr>
              <a:t>an </a:t>
            </a:r>
            <a:r>
              <a:rPr sz="1100" spc="80" dirty="0">
                <a:cs typeface="PMingLiU"/>
              </a:rPr>
              <a:t>important</a:t>
            </a:r>
            <a:r>
              <a:rPr sz="1100" spc="60" dirty="0">
                <a:cs typeface="PMingLiU"/>
              </a:rPr>
              <a:t> predictor.</a:t>
            </a:r>
            <a:endParaRPr sz="1100">
              <a:cs typeface="PMingLiU"/>
            </a:endParaRPr>
          </a:p>
          <a:p>
            <a:pPr marL="166370" marR="5080" indent="-132715" algn="just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67005" algn="l"/>
              </a:tabLst>
            </a:pPr>
            <a:r>
              <a:rPr sz="1100" spc="35" dirty="0">
                <a:cs typeface="PMingLiU"/>
              </a:rPr>
              <a:t>Similarly, </a:t>
            </a:r>
            <a:r>
              <a:rPr sz="1100" spc="30" dirty="0">
                <a:cs typeface="PMingLiU"/>
              </a:rPr>
              <a:t>for </a:t>
            </a:r>
            <a:r>
              <a:rPr sz="1100" spc="95" dirty="0">
                <a:cs typeface="PMingLiU"/>
              </a:rPr>
              <a:t>bagged/RF </a:t>
            </a:r>
            <a:r>
              <a:rPr sz="1100" spc="35" dirty="0">
                <a:cs typeface="PMingLiU"/>
              </a:rPr>
              <a:t>classification </a:t>
            </a:r>
            <a:r>
              <a:rPr sz="1100" spc="55" dirty="0">
                <a:cs typeface="PMingLiU"/>
              </a:rPr>
              <a:t>trees, </a:t>
            </a:r>
            <a:r>
              <a:rPr sz="1100" spc="15" dirty="0">
                <a:cs typeface="PMingLiU"/>
              </a:rPr>
              <a:t>we </a:t>
            </a:r>
            <a:r>
              <a:rPr sz="1100" spc="85" dirty="0">
                <a:cs typeface="PMingLiU"/>
              </a:rPr>
              <a:t>add up </a:t>
            </a:r>
            <a:r>
              <a:rPr sz="1100" spc="80" dirty="0">
                <a:cs typeface="PMingLiU"/>
              </a:rPr>
              <a:t>the  total amount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Gini index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decreased </a:t>
            </a:r>
            <a:r>
              <a:rPr sz="1100" spc="55" dirty="0">
                <a:cs typeface="PMingLiU"/>
              </a:rPr>
              <a:t>by </a:t>
            </a:r>
            <a:r>
              <a:rPr sz="1100" spc="50" dirty="0">
                <a:cs typeface="PMingLiU"/>
              </a:rPr>
              <a:t>splits </a:t>
            </a:r>
            <a:r>
              <a:rPr sz="1100" spc="30" dirty="0">
                <a:cs typeface="PMingLiU"/>
              </a:rPr>
              <a:t>over 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given </a:t>
            </a:r>
            <a:r>
              <a:rPr sz="1100" spc="60" dirty="0">
                <a:cs typeface="PMingLiU"/>
              </a:rPr>
              <a:t>predictor, </a:t>
            </a:r>
            <a:r>
              <a:rPr sz="1100" spc="50" dirty="0">
                <a:cs typeface="PMingLiU"/>
              </a:rPr>
              <a:t>averaged </a:t>
            </a:r>
            <a:r>
              <a:rPr sz="1100" spc="30" dirty="0">
                <a:cs typeface="PMingLiU"/>
              </a:rPr>
              <a:t>over </a:t>
            </a:r>
            <a:r>
              <a:rPr sz="1100" spc="35" dirty="0">
                <a:cs typeface="PMingLiU"/>
              </a:rPr>
              <a:t>all </a:t>
            </a:r>
            <a:r>
              <a:rPr sz="1100" i="1" spc="155" dirty="0">
                <a:cs typeface="Times New Roman"/>
              </a:rPr>
              <a:t>B</a:t>
            </a:r>
            <a:r>
              <a:rPr sz="1100" i="1" spc="290" dirty="0">
                <a:cs typeface="Times New Roman"/>
              </a:rPr>
              <a:t> </a:t>
            </a:r>
            <a:r>
              <a:rPr sz="1100" spc="55" dirty="0">
                <a:cs typeface="PMingLiU"/>
              </a:rPr>
              <a:t>trees.</a:t>
            </a:r>
            <a:endParaRPr sz="1100">
              <a:cs typeface="PMingLiU"/>
            </a:endParaRPr>
          </a:p>
          <a:p>
            <a:pPr marL="12700" marR="3578860" indent="115570" algn="r">
              <a:lnSpc>
                <a:spcPct val="193700"/>
              </a:lnSpc>
              <a:spcBef>
                <a:spcPts val="220"/>
              </a:spcBef>
            </a:pPr>
            <a:r>
              <a:rPr sz="350" dirty="0">
                <a:cs typeface="Arial"/>
              </a:rPr>
              <a:t>Fbs  RestECG  ExAng  S</a:t>
            </a:r>
            <a:r>
              <a:rPr sz="350" spc="-15" dirty="0">
                <a:cs typeface="Arial"/>
              </a:rPr>
              <a:t>e</a:t>
            </a:r>
            <a:r>
              <a:rPr sz="350" dirty="0">
                <a:cs typeface="Arial"/>
              </a:rPr>
              <a:t>x  Slope  Chol</a:t>
            </a:r>
            <a:endParaRPr sz="350"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6732" y="3137031"/>
            <a:ext cx="1325245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0" y="0"/>
                </a:moveTo>
                <a:lnTo>
                  <a:pt x="13251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732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1764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6795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1827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6858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1889" y="3137031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0434" y="3181077"/>
            <a:ext cx="527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55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8459" y="3181077"/>
            <a:ext cx="10731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15" dirty="0">
                <a:latin typeface="Arial"/>
                <a:cs typeface="Arial"/>
              </a:rPr>
              <a:t>100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1872" y="3165538"/>
            <a:ext cx="875030" cy="1898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  <a:tabLst>
                <a:tab pos="264795" algn="l"/>
                <a:tab pos="529590" algn="l"/>
                <a:tab pos="795020" algn="l"/>
              </a:tabLst>
            </a:pPr>
            <a:r>
              <a:rPr sz="350" spc="15" dirty="0">
                <a:latin typeface="Arial"/>
                <a:cs typeface="Arial"/>
              </a:rPr>
              <a:t>20	40	60	80</a:t>
            </a:r>
            <a:endParaRPr sz="350">
              <a:latin typeface="Arial"/>
              <a:cs typeface="Arial"/>
            </a:endParaRPr>
          </a:p>
          <a:p>
            <a:pPr marR="7620" algn="ctr">
              <a:lnSpc>
                <a:spcPct val="100000"/>
              </a:lnSpc>
              <a:spcBef>
                <a:spcPts val="175"/>
              </a:spcBef>
            </a:pPr>
            <a:r>
              <a:rPr sz="450" dirty="0">
                <a:latin typeface="Arial"/>
                <a:cs typeface="Arial"/>
              </a:rPr>
              <a:t>Variable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Importance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9824" y="2326321"/>
            <a:ext cx="157988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45" dirty="0">
                <a:cs typeface="PMingLiU"/>
              </a:rPr>
              <a:t>Variable </a:t>
            </a:r>
            <a:r>
              <a:rPr sz="1100" spc="70" dirty="0">
                <a:cs typeface="PMingLiU"/>
              </a:rPr>
              <a:t>importance </a:t>
            </a:r>
            <a:r>
              <a:rPr sz="1100" spc="65" dirty="0">
                <a:cs typeface="PMingLiU"/>
              </a:rPr>
              <a:t>plot 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000" spc="105" dirty="0">
                <a:solidFill>
                  <a:srgbClr val="BF7F3F"/>
                </a:solidFill>
                <a:cs typeface="PMingLiU"/>
              </a:rPr>
              <a:t>Heart</a:t>
            </a:r>
            <a:r>
              <a:rPr sz="1000" spc="125" dirty="0">
                <a:solidFill>
                  <a:srgbClr val="BF7F3F"/>
                </a:solidFill>
                <a:cs typeface="PMingLiU"/>
              </a:rPr>
              <a:t> </a:t>
            </a:r>
            <a:r>
              <a:rPr sz="1100" spc="95" dirty="0">
                <a:cs typeface="PMingLiU"/>
              </a:rPr>
              <a:t>data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153" y="211465"/>
            <a:ext cx="774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56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230" y="511175"/>
            <a:ext cx="4114800" cy="2646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34544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35" dirty="0">
                <a:cs typeface="PMingLiU"/>
              </a:rPr>
              <a:t>Decision </a:t>
            </a:r>
            <a:r>
              <a:rPr sz="1100" b="1" spc="55" dirty="0">
                <a:cs typeface="PMingLiU"/>
              </a:rPr>
              <a:t>trees </a:t>
            </a:r>
            <a:r>
              <a:rPr sz="1100" b="1" spc="60" dirty="0">
                <a:cs typeface="PMingLiU"/>
              </a:rPr>
              <a:t>are </a:t>
            </a:r>
            <a:r>
              <a:rPr sz="1100" b="1" spc="45" dirty="0">
                <a:cs typeface="PMingLiU"/>
              </a:rPr>
              <a:t>simple </a:t>
            </a:r>
            <a:r>
              <a:rPr sz="1100" b="1" spc="85" dirty="0">
                <a:cs typeface="PMingLiU"/>
              </a:rPr>
              <a:t>and </a:t>
            </a:r>
            <a:r>
              <a:rPr sz="1100" b="1" spc="65" dirty="0">
                <a:cs typeface="PMingLiU"/>
              </a:rPr>
              <a:t>interpretable </a:t>
            </a:r>
            <a:r>
              <a:rPr sz="1100" b="1" spc="50" dirty="0">
                <a:cs typeface="PMingLiU"/>
              </a:rPr>
              <a:t>models </a:t>
            </a:r>
            <a:r>
              <a:rPr sz="1100" spc="30" dirty="0">
                <a:cs typeface="PMingLiU"/>
              </a:rPr>
              <a:t>for  </a:t>
            </a:r>
            <a:r>
              <a:rPr sz="1100" spc="40" dirty="0">
                <a:cs typeface="PMingLiU"/>
              </a:rPr>
              <a:t>regression </a:t>
            </a:r>
            <a:r>
              <a:rPr sz="1100" spc="85">
                <a:cs typeface="PMingLiU"/>
              </a:rPr>
              <a:t>and</a:t>
            </a:r>
            <a:r>
              <a:rPr sz="1100" spc="110">
                <a:cs typeface="PMingLiU"/>
              </a:rPr>
              <a:t> </a:t>
            </a:r>
            <a:r>
              <a:rPr sz="1100" spc="35">
                <a:cs typeface="PMingLiU"/>
              </a:rPr>
              <a:t>classification</a:t>
            </a:r>
            <a:endParaRPr lang="en-US" sz="1100" spc="35">
              <a:cs typeface="PMingLiU"/>
            </a:endParaRPr>
          </a:p>
          <a:p>
            <a:pPr marL="144780" marR="34544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378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 </a:t>
            </a:r>
            <a:r>
              <a:rPr sz="1100" b="1" spc="50" dirty="0">
                <a:cs typeface="PMingLiU"/>
              </a:rPr>
              <a:t>often </a:t>
            </a:r>
            <a:r>
              <a:rPr sz="1100" b="1" spc="80" dirty="0">
                <a:cs typeface="PMingLiU"/>
              </a:rPr>
              <a:t>not </a:t>
            </a:r>
            <a:r>
              <a:rPr sz="1100" b="1" spc="55" dirty="0">
                <a:cs typeface="PMingLiU"/>
              </a:rPr>
              <a:t>competitive </a:t>
            </a:r>
            <a:r>
              <a:rPr sz="1100" b="1" spc="70" dirty="0">
                <a:cs typeface="PMingLiU"/>
              </a:rPr>
              <a:t>with other  </a:t>
            </a:r>
            <a:r>
              <a:rPr sz="1100" b="1" spc="75" dirty="0">
                <a:cs typeface="PMingLiU"/>
              </a:rPr>
              <a:t>methods </a:t>
            </a:r>
            <a:r>
              <a:rPr sz="1100" b="1" spc="50" dirty="0">
                <a:cs typeface="PMingLiU"/>
              </a:rPr>
              <a:t>in </a:t>
            </a:r>
            <a:r>
              <a:rPr sz="1100" b="1" spc="75" dirty="0">
                <a:cs typeface="PMingLiU"/>
              </a:rPr>
              <a:t>terms </a:t>
            </a:r>
            <a:r>
              <a:rPr sz="1100" b="1" spc="5" dirty="0">
                <a:cs typeface="PMingLiU"/>
              </a:rPr>
              <a:t>of </a:t>
            </a:r>
            <a:r>
              <a:rPr sz="1100" b="1" spc="55">
                <a:cs typeface="PMingLiU"/>
              </a:rPr>
              <a:t>prediction</a:t>
            </a:r>
            <a:r>
              <a:rPr sz="1100" b="1" spc="170">
                <a:cs typeface="PMingLiU"/>
              </a:rPr>
              <a:t> </a:t>
            </a:r>
            <a:r>
              <a:rPr sz="1100" b="1" spc="55">
                <a:cs typeface="PMingLiU"/>
              </a:rPr>
              <a:t>accuracy</a:t>
            </a:r>
            <a:endParaRPr lang="en-US" sz="1100" b="1" spc="55">
              <a:cs typeface="PMingLiU"/>
            </a:endParaRPr>
          </a:p>
          <a:p>
            <a:pPr marL="144780" marR="5378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50" dirty="0">
                <a:cs typeface="PMingLiU"/>
              </a:rPr>
              <a:t>Bagging, </a:t>
            </a:r>
            <a:r>
              <a:rPr sz="1100" b="1" spc="75" dirty="0">
                <a:cs typeface="PMingLiU"/>
              </a:rPr>
              <a:t>random </a:t>
            </a:r>
            <a:r>
              <a:rPr sz="1100" b="1" spc="40" dirty="0">
                <a:cs typeface="PMingLiU"/>
              </a:rPr>
              <a:t>forests </a:t>
            </a:r>
            <a:r>
              <a:rPr sz="1100" b="1" spc="85" dirty="0">
                <a:cs typeface="PMingLiU"/>
              </a:rPr>
              <a:t>and </a:t>
            </a:r>
            <a:r>
              <a:rPr sz="1100" b="1" spc="60" dirty="0">
                <a:cs typeface="PMingLiU"/>
              </a:rPr>
              <a:t>boosting are </a:t>
            </a:r>
            <a:r>
              <a:rPr sz="1100" b="1" spc="55" dirty="0">
                <a:cs typeface="PMingLiU"/>
              </a:rPr>
              <a:t>good </a:t>
            </a:r>
            <a:r>
              <a:rPr sz="1100" b="1" spc="75" dirty="0">
                <a:cs typeface="PMingLiU"/>
              </a:rPr>
              <a:t>methods  </a:t>
            </a:r>
            <a:r>
              <a:rPr sz="1100" b="1" spc="30" dirty="0">
                <a:cs typeface="PMingLiU"/>
              </a:rPr>
              <a:t>for </a:t>
            </a:r>
            <a:r>
              <a:rPr sz="1100" b="1" spc="50" dirty="0">
                <a:cs typeface="PMingLiU"/>
              </a:rPr>
              <a:t>improving </a:t>
            </a:r>
            <a:r>
              <a:rPr sz="1100" b="1" spc="80" dirty="0">
                <a:cs typeface="PMingLiU"/>
              </a:rPr>
              <a:t>the </a:t>
            </a:r>
            <a:r>
              <a:rPr sz="1100" b="1" spc="55" dirty="0">
                <a:cs typeface="PMingLiU"/>
              </a:rPr>
              <a:t>prediction accuracy </a:t>
            </a:r>
            <a:r>
              <a:rPr sz="1100" b="1" spc="5" dirty="0">
                <a:cs typeface="PMingLiU"/>
              </a:rPr>
              <a:t>of </a:t>
            </a:r>
            <a:r>
              <a:rPr sz="1100" b="1" spc="55" dirty="0">
                <a:cs typeface="PMingLiU"/>
              </a:rPr>
              <a:t>trees</a:t>
            </a:r>
            <a:r>
              <a:rPr sz="1100" spc="55" dirty="0">
                <a:cs typeface="PMingLiU"/>
              </a:rPr>
              <a:t>. </a:t>
            </a:r>
            <a:r>
              <a:rPr sz="1100" spc="80" dirty="0">
                <a:cs typeface="PMingLiU"/>
              </a:rPr>
              <a:t>They </a:t>
            </a:r>
            <a:r>
              <a:rPr sz="1100" spc="40" dirty="0">
                <a:cs typeface="PMingLiU"/>
              </a:rPr>
              <a:t>work  </a:t>
            </a:r>
            <a:r>
              <a:rPr sz="1100" spc="55" dirty="0">
                <a:cs typeface="PMingLiU"/>
              </a:rPr>
              <a:t>by </a:t>
            </a:r>
            <a:r>
              <a:rPr sz="1100" spc="40" dirty="0">
                <a:cs typeface="PMingLiU"/>
              </a:rPr>
              <a:t>growing </a:t>
            </a:r>
            <a:r>
              <a:rPr sz="1100" spc="75" dirty="0">
                <a:cs typeface="PMingLiU"/>
              </a:rPr>
              <a:t>many </a:t>
            </a:r>
            <a:r>
              <a:rPr sz="1100" spc="55" dirty="0">
                <a:cs typeface="PMingLiU"/>
              </a:rPr>
              <a:t>trees on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95" dirty="0">
                <a:cs typeface="PMingLiU"/>
              </a:rPr>
              <a:t>data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 </a:t>
            </a:r>
            <a:r>
              <a:rPr sz="1100" spc="45" dirty="0">
                <a:cs typeface="PMingLiU"/>
              </a:rPr>
              <a:t>combining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predictions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resulting </a:t>
            </a:r>
            <a:r>
              <a:rPr sz="1100" spc="45" dirty="0">
                <a:cs typeface="PMingLiU"/>
              </a:rPr>
              <a:t>ensemble </a:t>
            </a:r>
            <a:r>
              <a:rPr sz="1100" spc="5" dirty="0">
                <a:cs typeface="PMingLiU"/>
              </a:rPr>
              <a:t>of</a:t>
            </a:r>
            <a:r>
              <a:rPr sz="1100" spc="-75" dirty="0">
                <a:cs typeface="PMingLiU"/>
              </a:rPr>
              <a:t> </a:t>
            </a:r>
            <a:r>
              <a:rPr sz="1100" spc="55">
                <a:cs typeface="PMingLiU"/>
              </a:rPr>
              <a:t>trees.</a:t>
            </a:r>
            <a:endParaRPr lang="en-US" sz="1100" spc="55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33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latter </a:t>
            </a:r>
            <a:r>
              <a:rPr sz="1100" spc="45" dirty="0">
                <a:cs typeface="PMingLiU"/>
              </a:rPr>
              <a:t>two </a:t>
            </a:r>
            <a:r>
              <a:rPr sz="1100" spc="60" dirty="0">
                <a:cs typeface="PMingLiU"/>
              </a:rPr>
              <a:t>methods— </a:t>
            </a:r>
            <a:r>
              <a:rPr sz="1100" b="1" spc="75" dirty="0">
                <a:cs typeface="PMingLiU"/>
              </a:rPr>
              <a:t>random </a:t>
            </a:r>
            <a:r>
              <a:rPr sz="1100" b="1" spc="45" dirty="0">
                <a:cs typeface="PMingLiU"/>
              </a:rPr>
              <a:t>forests </a:t>
            </a:r>
            <a:r>
              <a:rPr sz="1100" b="1" spc="85" dirty="0">
                <a:cs typeface="PMingLiU"/>
              </a:rPr>
              <a:t>and </a:t>
            </a:r>
            <a:r>
              <a:rPr sz="1100" b="1" spc="55" dirty="0">
                <a:cs typeface="PMingLiU"/>
              </a:rPr>
              <a:t>boosting—  </a:t>
            </a:r>
            <a:r>
              <a:rPr sz="1100" b="1" spc="60" dirty="0">
                <a:cs typeface="PMingLiU"/>
              </a:rPr>
              <a:t>are </a:t>
            </a:r>
            <a:r>
              <a:rPr sz="1100" b="1" spc="65" dirty="0">
                <a:cs typeface="PMingLiU"/>
              </a:rPr>
              <a:t>among </a:t>
            </a:r>
            <a:r>
              <a:rPr sz="1100" b="1" spc="80" dirty="0">
                <a:cs typeface="PMingLiU"/>
              </a:rPr>
              <a:t>the </a:t>
            </a:r>
            <a:r>
              <a:rPr sz="1100" b="1" spc="65" dirty="0">
                <a:cs typeface="PMingLiU"/>
              </a:rPr>
              <a:t>state-of-the-art </a:t>
            </a:r>
            <a:r>
              <a:rPr sz="1100" b="1" spc="75" dirty="0">
                <a:cs typeface="PMingLiU"/>
              </a:rPr>
              <a:t>methods </a:t>
            </a:r>
            <a:r>
              <a:rPr sz="1100" b="1" spc="30" dirty="0">
                <a:cs typeface="PMingLiU"/>
              </a:rPr>
              <a:t>for </a:t>
            </a:r>
            <a:r>
              <a:rPr sz="1100" b="1" spc="55" dirty="0">
                <a:cs typeface="PMingLiU"/>
              </a:rPr>
              <a:t>supervised  </a:t>
            </a:r>
            <a:r>
              <a:rPr sz="1100" b="1" spc="50" dirty="0">
                <a:cs typeface="PMingLiU"/>
              </a:rPr>
              <a:t>learning</a:t>
            </a:r>
            <a:r>
              <a:rPr sz="1100" spc="50" dirty="0">
                <a:cs typeface="PMingLiU"/>
              </a:rPr>
              <a:t>. </a:t>
            </a:r>
            <a:r>
              <a:rPr sz="1100" spc="30" dirty="0">
                <a:cs typeface="PMingLiU"/>
              </a:rPr>
              <a:t>However </a:t>
            </a:r>
            <a:r>
              <a:rPr sz="1100" spc="65" dirty="0">
                <a:cs typeface="PMingLiU"/>
              </a:rPr>
              <a:t>their </a:t>
            </a:r>
            <a:r>
              <a:rPr sz="1100" spc="55" dirty="0">
                <a:cs typeface="PMingLiU"/>
              </a:rPr>
              <a:t>results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30" dirty="0">
                <a:cs typeface="PMingLiU"/>
              </a:rPr>
              <a:t>difficult </a:t>
            </a:r>
            <a:r>
              <a:rPr sz="1100" spc="80" dirty="0">
                <a:cs typeface="PMingLiU"/>
              </a:rPr>
              <a:t>to</a:t>
            </a:r>
            <a:r>
              <a:rPr sz="1100" spc="10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interpret.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74" y="211465"/>
            <a:ext cx="3790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Baseball salary </a:t>
            </a:r>
            <a:r>
              <a:rPr spc="-5" dirty="0">
                <a:latin typeface="+mn-lt"/>
              </a:rPr>
              <a:t>data: </a:t>
            </a:r>
            <a:r>
              <a:rPr spc="-50" dirty="0">
                <a:latin typeface="+mn-lt"/>
              </a:rPr>
              <a:t>how </a:t>
            </a:r>
            <a:r>
              <a:rPr spc="-40" dirty="0">
                <a:latin typeface="+mn-lt"/>
              </a:rPr>
              <a:t>would </a:t>
            </a:r>
            <a:r>
              <a:rPr spc="-25" dirty="0">
                <a:latin typeface="+mn-lt"/>
              </a:rPr>
              <a:t>you </a:t>
            </a:r>
            <a:r>
              <a:rPr spc="5" dirty="0">
                <a:latin typeface="+mn-lt"/>
              </a:rPr>
              <a:t>stratify</a:t>
            </a:r>
            <a:r>
              <a:rPr spc="-50" dirty="0">
                <a:latin typeface="+mn-lt"/>
              </a:rPr>
              <a:t> </a:t>
            </a:r>
            <a:r>
              <a:rPr spc="10" dirty="0">
                <a:latin typeface="+mn-lt"/>
              </a:rPr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79676"/>
            <a:ext cx="418062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cs typeface="PMingLiU"/>
              </a:rPr>
              <a:t>Salary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color-coded </a:t>
            </a:r>
            <a:r>
              <a:rPr sz="1100" spc="50" dirty="0">
                <a:cs typeface="PMingLiU"/>
              </a:rPr>
              <a:t>from </a:t>
            </a:r>
            <a:r>
              <a:rPr sz="1100" spc="15" dirty="0">
                <a:cs typeface="PMingLiU"/>
              </a:rPr>
              <a:t>low </a:t>
            </a:r>
            <a:r>
              <a:rPr sz="1100" spc="55" dirty="0">
                <a:cs typeface="PMingLiU"/>
              </a:rPr>
              <a:t>(blue, </a:t>
            </a:r>
            <a:r>
              <a:rPr sz="1100" spc="50" dirty="0">
                <a:cs typeface="PMingLiU"/>
              </a:rPr>
              <a:t>green) </a:t>
            </a:r>
            <a:r>
              <a:rPr sz="1100" spc="80">
                <a:cs typeface="PMingLiU"/>
              </a:rPr>
              <a:t>to </a:t>
            </a:r>
            <a:r>
              <a:rPr sz="1100" spc="55">
                <a:cs typeface="PMingLiU"/>
              </a:rPr>
              <a:t>high</a:t>
            </a:r>
            <a:r>
              <a:rPr lang="en-US" sz="1100" spc="370" dirty="0">
                <a:cs typeface="PMingLiU"/>
              </a:rPr>
              <a:t> </a:t>
            </a:r>
            <a:r>
              <a:rPr sz="1100" spc="40">
                <a:cs typeface="PMingLiU"/>
              </a:rPr>
              <a:t>(</a:t>
            </a:r>
            <a:r>
              <a:rPr sz="1100" spc="40" dirty="0">
                <a:cs typeface="PMingLiU"/>
              </a:rPr>
              <a:t>yellow,red)</a:t>
            </a:r>
            <a:endParaRPr sz="1100">
              <a:cs typeface="PMingLiU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494AC1F-5FB3-41CE-A280-2A1FC7AB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60886"/>
            <a:ext cx="2489128" cy="2263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8691" y="211465"/>
            <a:ext cx="21717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Georgia"/>
              </a:rPr>
              <a:t>Decision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tree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for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these</a:t>
            </a:r>
            <a:r>
              <a:rPr sz="1400" spc="-4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D604C-C209-4920-9ADF-C3C970AF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663575"/>
            <a:ext cx="2514600" cy="2437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503" y="211465"/>
            <a:ext cx="20504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previous</a:t>
            </a:r>
            <a:r>
              <a:rPr spc="95" dirty="0">
                <a:latin typeface="+mn-lt"/>
              </a:rPr>
              <a:t> </a:t>
            </a:r>
            <a:r>
              <a:rPr spc="-3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24832"/>
            <a:ext cx="4071353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79" marR="812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Meiryo"/>
              <a:buChar char="•"/>
              <a:tabLst>
                <a:tab pos="247015" algn="l"/>
              </a:tabLst>
            </a:pPr>
            <a:r>
              <a:rPr sz="1000" spc="45" dirty="0">
                <a:cs typeface="PMingLiU"/>
              </a:rPr>
              <a:t>For </a:t>
            </a:r>
            <a:r>
              <a:rPr sz="1000" spc="75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Hitters </a:t>
            </a:r>
            <a:r>
              <a:rPr sz="1000" spc="80" dirty="0">
                <a:cs typeface="PMingLiU"/>
              </a:rPr>
              <a:t>data, a </a:t>
            </a:r>
            <a:r>
              <a:rPr sz="1000" spc="40" dirty="0">
                <a:cs typeface="PMingLiU"/>
              </a:rPr>
              <a:t>regression </a:t>
            </a:r>
            <a:r>
              <a:rPr sz="1000" spc="60" dirty="0">
                <a:cs typeface="PMingLiU"/>
              </a:rPr>
              <a:t>tree </a:t>
            </a:r>
            <a:r>
              <a:rPr sz="1000" spc="30" dirty="0">
                <a:cs typeface="PMingLiU"/>
              </a:rPr>
              <a:t>for </a:t>
            </a:r>
            <a:r>
              <a:rPr sz="1000" spc="55" dirty="0">
                <a:cs typeface="PMingLiU"/>
              </a:rPr>
              <a:t>predicting </a:t>
            </a:r>
            <a:r>
              <a:rPr sz="1000" spc="75" dirty="0">
                <a:cs typeface="PMingLiU"/>
              </a:rPr>
              <a:t>the </a:t>
            </a:r>
            <a:r>
              <a:rPr sz="1000" spc="20" dirty="0">
                <a:cs typeface="PMingLiU"/>
              </a:rPr>
              <a:t>log  </a:t>
            </a:r>
            <a:r>
              <a:rPr sz="1000" spc="55" dirty="0">
                <a:cs typeface="PMingLiU"/>
              </a:rPr>
              <a:t>salary </a:t>
            </a:r>
            <a:r>
              <a:rPr sz="1000" spc="5" dirty="0">
                <a:cs typeface="PMingLiU"/>
              </a:rPr>
              <a:t>of </a:t>
            </a:r>
            <a:r>
              <a:rPr sz="1000" spc="80" dirty="0">
                <a:cs typeface="PMingLiU"/>
              </a:rPr>
              <a:t>a </a:t>
            </a:r>
            <a:r>
              <a:rPr sz="1000" spc="50" dirty="0">
                <a:cs typeface="PMingLiU"/>
              </a:rPr>
              <a:t>baseball </a:t>
            </a:r>
            <a:r>
              <a:rPr sz="1000" spc="45" dirty="0">
                <a:cs typeface="PMingLiU"/>
              </a:rPr>
              <a:t>player, </a:t>
            </a:r>
            <a:r>
              <a:rPr sz="1000" spc="60" dirty="0">
                <a:cs typeface="PMingLiU"/>
              </a:rPr>
              <a:t>based </a:t>
            </a:r>
            <a:r>
              <a:rPr sz="1000" spc="55" dirty="0">
                <a:cs typeface="PMingLiU"/>
              </a:rPr>
              <a:t>on </a:t>
            </a:r>
            <a:r>
              <a:rPr sz="1000" spc="75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</a:t>
            </a:r>
            <a:r>
              <a:rPr sz="1000" spc="45" dirty="0">
                <a:cs typeface="PMingLiU"/>
              </a:rPr>
              <a:t>years </a:t>
            </a:r>
            <a:r>
              <a:rPr sz="1000" spc="100" dirty="0">
                <a:cs typeface="PMingLiU"/>
              </a:rPr>
              <a:t>that </a:t>
            </a:r>
            <a:r>
              <a:rPr sz="1000" spc="50" dirty="0">
                <a:cs typeface="PMingLiU"/>
              </a:rPr>
              <a:t>he  </a:t>
            </a:r>
            <a:r>
              <a:rPr sz="1000" spc="60" dirty="0">
                <a:cs typeface="PMingLiU"/>
              </a:rPr>
              <a:t>has </a:t>
            </a:r>
            <a:r>
              <a:rPr sz="1000" spc="45" dirty="0">
                <a:cs typeface="PMingLiU"/>
              </a:rPr>
              <a:t>played in </a:t>
            </a:r>
            <a:r>
              <a:rPr sz="1000" spc="75" dirty="0">
                <a:cs typeface="PMingLiU"/>
              </a:rPr>
              <a:t>the major </a:t>
            </a:r>
            <a:r>
              <a:rPr sz="1000" spc="40" dirty="0">
                <a:cs typeface="PMingLiU"/>
              </a:rPr>
              <a:t>leagues </a:t>
            </a:r>
            <a:r>
              <a:rPr sz="1000" spc="80" dirty="0">
                <a:cs typeface="PMingLiU"/>
              </a:rPr>
              <a:t>and </a:t>
            </a:r>
            <a:r>
              <a:rPr sz="1000" spc="75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number </a:t>
            </a:r>
            <a:r>
              <a:rPr sz="1000" spc="5" dirty="0">
                <a:cs typeface="PMingLiU"/>
              </a:rPr>
              <a:t>of </a:t>
            </a:r>
            <a:r>
              <a:rPr sz="1000" spc="60" dirty="0">
                <a:cs typeface="PMingLiU"/>
              </a:rPr>
              <a:t>hits </a:t>
            </a:r>
            <a:r>
              <a:rPr sz="1000" spc="100" dirty="0">
                <a:cs typeface="PMingLiU"/>
              </a:rPr>
              <a:t>that </a:t>
            </a:r>
            <a:r>
              <a:rPr sz="1000" spc="50" dirty="0">
                <a:cs typeface="PMingLiU"/>
              </a:rPr>
              <a:t>he  </a:t>
            </a:r>
            <a:r>
              <a:rPr sz="1000" spc="70" dirty="0">
                <a:cs typeface="PMingLiU"/>
              </a:rPr>
              <a:t>made </a:t>
            </a:r>
            <a:r>
              <a:rPr sz="1000" spc="45" dirty="0">
                <a:cs typeface="PMingLiU"/>
              </a:rPr>
              <a:t>in </a:t>
            </a:r>
            <a:r>
              <a:rPr sz="1000" spc="75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previous</a:t>
            </a:r>
            <a:r>
              <a:rPr sz="1000" spc="85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year.</a:t>
            </a:r>
            <a:endParaRPr sz="1000">
              <a:cs typeface="PMingLiU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Meiryo"/>
              <a:buChar char="•"/>
            </a:pPr>
            <a:endParaRPr sz="700">
              <a:cs typeface="PMingLiU"/>
            </a:endParaRPr>
          </a:p>
          <a:p>
            <a:pPr marL="246379" marR="108585" indent="-132715">
              <a:lnSpc>
                <a:spcPct val="100000"/>
              </a:lnSpc>
              <a:buClr>
                <a:srgbClr val="3333B2"/>
              </a:buClr>
              <a:buFont typeface="Meiryo"/>
              <a:buChar char="•"/>
              <a:tabLst>
                <a:tab pos="247015" algn="l"/>
              </a:tabLst>
            </a:pPr>
            <a:r>
              <a:rPr sz="1000" spc="80" dirty="0">
                <a:cs typeface="PMingLiU"/>
              </a:rPr>
              <a:t>At a </a:t>
            </a:r>
            <a:r>
              <a:rPr sz="1000" spc="35" dirty="0">
                <a:cs typeface="PMingLiU"/>
              </a:rPr>
              <a:t>given </a:t>
            </a:r>
            <a:r>
              <a:rPr sz="1000" spc="55" dirty="0">
                <a:cs typeface="PMingLiU"/>
              </a:rPr>
              <a:t>internal node, </a:t>
            </a:r>
            <a:r>
              <a:rPr sz="1000" spc="75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label </a:t>
            </a:r>
            <a:r>
              <a:rPr sz="1000" spc="30" dirty="0">
                <a:cs typeface="PMingLiU"/>
              </a:rPr>
              <a:t>(of </a:t>
            </a:r>
            <a:r>
              <a:rPr sz="1000" spc="75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form </a:t>
            </a:r>
            <a:r>
              <a:rPr sz="1000" i="1" spc="190" dirty="0">
                <a:cs typeface="Times New Roman"/>
              </a:rPr>
              <a:t>X</a:t>
            </a:r>
            <a:r>
              <a:rPr sz="1050" i="1" spc="284" baseline="-11904" dirty="0">
                <a:cs typeface="Arial"/>
              </a:rPr>
              <a:t>j </a:t>
            </a:r>
            <a:r>
              <a:rPr sz="1000" i="1" spc="95" dirty="0">
                <a:cs typeface="Times New Roman"/>
              </a:rPr>
              <a:t>&lt; t</a:t>
            </a:r>
            <a:r>
              <a:rPr sz="1050" i="1" spc="142" baseline="-11904" dirty="0">
                <a:cs typeface="Arial"/>
              </a:rPr>
              <a:t>k</a:t>
            </a:r>
            <a:r>
              <a:rPr sz="1000" spc="95" dirty="0">
                <a:cs typeface="PMingLiU"/>
              </a:rPr>
              <a:t>)  </a:t>
            </a:r>
            <a:r>
              <a:rPr sz="1000" spc="50" dirty="0">
                <a:cs typeface="PMingLiU"/>
              </a:rPr>
              <a:t>indicates </a:t>
            </a:r>
            <a:r>
              <a:rPr sz="1000" spc="75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left-hand </a:t>
            </a:r>
            <a:r>
              <a:rPr sz="1000" spc="65" dirty="0">
                <a:cs typeface="PMingLiU"/>
              </a:rPr>
              <a:t>branch emanating </a:t>
            </a:r>
            <a:r>
              <a:rPr sz="1000" spc="45" dirty="0">
                <a:cs typeface="PMingLiU"/>
              </a:rPr>
              <a:t>from </a:t>
            </a:r>
            <a:r>
              <a:rPr sz="1000" spc="100" dirty="0">
                <a:cs typeface="PMingLiU"/>
              </a:rPr>
              <a:t>that </a:t>
            </a:r>
            <a:r>
              <a:rPr sz="1000" spc="50" dirty="0">
                <a:cs typeface="PMingLiU"/>
              </a:rPr>
              <a:t>split, </a:t>
            </a:r>
            <a:r>
              <a:rPr sz="1000" spc="80" dirty="0">
                <a:cs typeface="PMingLiU"/>
              </a:rPr>
              <a:t>and  </a:t>
            </a:r>
            <a:r>
              <a:rPr sz="1000" spc="75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right-hand </a:t>
            </a:r>
            <a:r>
              <a:rPr sz="1000" spc="65" dirty="0">
                <a:cs typeface="PMingLiU"/>
              </a:rPr>
              <a:t>branch </a:t>
            </a:r>
            <a:r>
              <a:rPr sz="1000" spc="50" dirty="0">
                <a:cs typeface="PMingLiU"/>
              </a:rPr>
              <a:t>corresponds </a:t>
            </a:r>
            <a:r>
              <a:rPr sz="1000" spc="75" dirty="0">
                <a:cs typeface="PMingLiU"/>
              </a:rPr>
              <a:t>to </a:t>
            </a:r>
            <a:r>
              <a:rPr sz="1000" i="1" spc="190" dirty="0">
                <a:cs typeface="Times New Roman"/>
              </a:rPr>
              <a:t>X</a:t>
            </a:r>
            <a:r>
              <a:rPr sz="1050" i="1" spc="284" baseline="-11904" dirty="0">
                <a:cs typeface="Arial"/>
              </a:rPr>
              <a:t>j </a:t>
            </a:r>
            <a:r>
              <a:rPr sz="1000" i="1" spc="-35" dirty="0">
                <a:cs typeface="Meiryo"/>
              </a:rPr>
              <a:t>≥ </a:t>
            </a:r>
            <a:r>
              <a:rPr sz="1000" i="1" spc="85" dirty="0">
                <a:cs typeface="Times New Roman"/>
              </a:rPr>
              <a:t>t</a:t>
            </a:r>
            <a:r>
              <a:rPr sz="1050" i="1" spc="127" baseline="-11904" dirty="0">
                <a:cs typeface="Arial"/>
              </a:rPr>
              <a:t>k</a:t>
            </a:r>
            <a:r>
              <a:rPr sz="1000" spc="85" dirty="0">
                <a:cs typeface="PMingLiU"/>
              </a:rPr>
              <a:t>. </a:t>
            </a:r>
            <a:r>
              <a:rPr sz="1000" spc="45" dirty="0">
                <a:cs typeface="PMingLiU"/>
              </a:rPr>
              <a:t>For </a:t>
            </a:r>
            <a:r>
              <a:rPr sz="1000" spc="55" dirty="0">
                <a:cs typeface="PMingLiU"/>
              </a:rPr>
              <a:t>instance, </a:t>
            </a:r>
            <a:r>
              <a:rPr sz="1000" spc="75" dirty="0">
                <a:cs typeface="PMingLiU"/>
              </a:rPr>
              <a:t>the  </a:t>
            </a:r>
            <a:r>
              <a:rPr sz="1000" spc="50" dirty="0">
                <a:cs typeface="PMingLiU"/>
              </a:rPr>
              <a:t>split </a:t>
            </a:r>
            <a:r>
              <a:rPr sz="1000" spc="100" dirty="0">
                <a:cs typeface="PMingLiU"/>
              </a:rPr>
              <a:t>at </a:t>
            </a:r>
            <a:r>
              <a:rPr sz="1000" spc="75" dirty="0">
                <a:cs typeface="PMingLiU"/>
              </a:rPr>
              <a:t>the top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tree </a:t>
            </a:r>
            <a:r>
              <a:rPr sz="1000" spc="50" dirty="0">
                <a:cs typeface="PMingLiU"/>
              </a:rPr>
              <a:t>results </a:t>
            </a:r>
            <a:r>
              <a:rPr sz="1000" spc="45" dirty="0">
                <a:cs typeface="PMingLiU"/>
              </a:rPr>
              <a:t>in two large </a:t>
            </a:r>
            <a:r>
              <a:rPr sz="1000" spc="55" dirty="0">
                <a:cs typeface="PMingLiU"/>
              </a:rPr>
              <a:t>branches. </a:t>
            </a:r>
            <a:r>
              <a:rPr sz="1000" spc="80" dirty="0">
                <a:cs typeface="PMingLiU"/>
              </a:rPr>
              <a:t>The  </a:t>
            </a:r>
            <a:r>
              <a:rPr sz="1000" spc="55" dirty="0">
                <a:cs typeface="PMingLiU"/>
              </a:rPr>
              <a:t>left-hand </a:t>
            </a:r>
            <a:r>
              <a:rPr sz="1000" spc="65" dirty="0">
                <a:cs typeface="PMingLiU"/>
              </a:rPr>
              <a:t>branch </a:t>
            </a:r>
            <a:r>
              <a:rPr sz="1000" spc="50" dirty="0">
                <a:cs typeface="PMingLiU"/>
              </a:rPr>
              <a:t>corresponds </a:t>
            </a:r>
            <a:r>
              <a:rPr sz="1000" spc="75" dirty="0">
                <a:cs typeface="PMingLiU"/>
              </a:rPr>
              <a:t>to </a:t>
            </a:r>
            <a:r>
              <a:rPr sz="1000" spc="65" dirty="0">
                <a:solidFill>
                  <a:srgbClr val="BF7F3F"/>
                </a:solidFill>
                <a:cs typeface="PMingLiU"/>
              </a:rPr>
              <a:t>Years</a:t>
            </a:r>
            <a:r>
              <a:rPr sz="1000" i="1" spc="65" dirty="0">
                <a:cs typeface="Times New Roman"/>
              </a:rPr>
              <a:t>&lt;</a:t>
            </a:r>
            <a:r>
              <a:rPr sz="1000" spc="65" dirty="0">
                <a:cs typeface="PMingLiU"/>
              </a:rPr>
              <a:t>4.5, </a:t>
            </a:r>
            <a:r>
              <a:rPr sz="1000" spc="80" dirty="0">
                <a:cs typeface="PMingLiU"/>
              </a:rPr>
              <a:t>and </a:t>
            </a:r>
            <a:r>
              <a:rPr sz="1000" spc="75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right-hand  </a:t>
            </a:r>
            <a:r>
              <a:rPr sz="1000" spc="65" dirty="0">
                <a:cs typeface="PMingLiU"/>
              </a:rPr>
              <a:t>branch </a:t>
            </a:r>
            <a:r>
              <a:rPr sz="1000" spc="50" dirty="0">
                <a:cs typeface="PMingLiU"/>
              </a:rPr>
              <a:t>corresponds </a:t>
            </a:r>
            <a:r>
              <a:rPr sz="1000" spc="75" dirty="0">
                <a:cs typeface="PMingLiU"/>
              </a:rPr>
              <a:t>to</a:t>
            </a:r>
            <a:r>
              <a:rPr sz="1000" spc="90" dirty="0">
                <a:cs typeface="PMingLiU"/>
              </a:rPr>
              <a:t> </a:t>
            </a:r>
            <a:r>
              <a:rPr sz="1000" spc="80" dirty="0">
                <a:solidFill>
                  <a:srgbClr val="BF7F3F"/>
                </a:solidFill>
                <a:cs typeface="PMingLiU"/>
              </a:rPr>
              <a:t>Years</a:t>
            </a:r>
            <a:r>
              <a:rPr sz="1000" i="1" spc="80" dirty="0">
                <a:cs typeface="Times New Roman"/>
              </a:rPr>
              <a:t>&gt;</a:t>
            </a:r>
            <a:r>
              <a:rPr sz="1000" spc="80" dirty="0">
                <a:cs typeface="PMingLiU"/>
              </a:rPr>
              <a:t>=4.5.</a:t>
            </a:r>
            <a:endParaRPr sz="1000"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3B2"/>
              </a:buClr>
              <a:buFont typeface="Meiryo"/>
              <a:buChar char="•"/>
            </a:pPr>
            <a:endParaRPr sz="650">
              <a:cs typeface="PMingLiU"/>
            </a:endParaRPr>
          </a:p>
          <a:p>
            <a:pPr marL="246379" marR="165735" indent="-132715">
              <a:lnSpc>
                <a:spcPct val="100000"/>
              </a:lnSpc>
              <a:buClr>
                <a:srgbClr val="3333B2"/>
              </a:buClr>
              <a:buFont typeface="Meiryo"/>
              <a:buChar char="•"/>
              <a:tabLst>
                <a:tab pos="247015" algn="l"/>
              </a:tabLst>
            </a:pPr>
            <a:r>
              <a:rPr sz="1000" spc="80" dirty="0">
                <a:cs typeface="PMingLiU"/>
              </a:rPr>
              <a:t>The </a:t>
            </a:r>
            <a:r>
              <a:rPr sz="1000" spc="60" dirty="0">
                <a:cs typeface="PMingLiU"/>
              </a:rPr>
              <a:t>tree has </a:t>
            </a:r>
            <a:r>
              <a:rPr sz="1000" spc="45" dirty="0">
                <a:cs typeface="PMingLiU"/>
              </a:rPr>
              <a:t>two </a:t>
            </a:r>
            <a:r>
              <a:rPr sz="1000" spc="55" dirty="0">
                <a:cs typeface="PMingLiU"/>
              </a:rPr>
              <a:t>internal </a:t>
            </a:r>
            <a:r>
              <a:rPr sz="1000" spc="50" dirty="0">
                <a:cs typeface="PMingLiU"/>
              </a:rPr>
              <a:t>nodes </a:t>
            </a:r>
            <a:r>
              <a:rPr sz="1000" spc="80" dirty="0">
                <a:cs typeface="PMingLiU"/>
              </a:rPr>
              <a:t>and </a:t>
            </a:r>
            <a:r>
              <a:rPr sz="1000" spc="65" dirty="0">
                <a:cs typeface="PMingLiU"/>
              </a:rPr>
              <a:t>three terminal </a:t>
            </a:r>
            <a:r>
              <a:rPr sz="1000" spc="50" dirty="0">
                <a:cs typeface="PMingLiU"/>
              </a:rPr>
              <a:t>nodes, or  </a:t>
            </a:r>
            <a:r>
              <a:rPr sz="1000" spc="30" dirty="0">
                <a:cs typeface="PMingLiU"/>
              </a:rPr>
              <a:t>leaves. </a:t>
            </a:r>
            <a:r>
              <a:rPr sz="1000" spc="80" dirty="0">
                <a:cs typeface="PMingLiU"/>
              </a:rPr>
              <a:t>The </a:t>
            </a:r>
            <a:r>
              <a:rPr sz="1000" spc="65" dirty="0">
                <a:cs typeface="PMingLiU"/>
              </a:rPr>
              <a:t>number </a:t>
            </a:r>
            <a:r>
              <a:rPr sz="1000" spc="45" dirty="0">
                <a:cs typeface="PMingLiU"/>
              </a:rPr>
              <a:t>in each </a:t>
            </a:r>
            <a:r>
              <a:rPr sz="1000" spc="25" dirty="0">
                <a:cs typeface="PMingLiU"/>
              </a:rPr>
              <a:t>leaf </a:t>
            </a:r>
            <a:r>
              <a:rPr sz="1000" spc="20" dirty="0">
                <a:cs typeface="PMingLiU"/>
              </a:rPr>
              <a:t>is </a:t>
            </a:r>
            <a:r>
              <a:rPr sz="1000" spc="75" dirty="0">
                <a:cs typeface="PMingLiU"/>
              </a:rPr>
              <a:t>the </a:t>
            </a:r>
            <a:r>
              <a:rPr sz="1000" spc="70" dirty="0">
                <a:cs typeface="PMingLiU"/>
              </a:rPr>
              <a:t>mean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response </a:t>
            </a:r>
            <a:r>
              <a:rPr sz="1000" spc="30" dirty="0">
                <a:cs typeface="PMingLiU"/>
              </a:rPr>
              <a:t>for 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observations </a:t>
            </a:r>
            <a:r>
              <a:rPr sz="1000" spc="100" dirty="0">
                <a:cs typeface="PMingLiU"/>
              </a:rPr>
              <a:t>that </a:t>
            </a:r>
            <a:r>
              <a:rPr sz="1000" spc="25" dirty="0">
                <a:cs typeface="PMingLiU"/>
              </a:rPr>
              <a:t>fall</a:t>
            </a:r>
            <a:r>
              <a:rPr sz="1000" spc="50" dirty="0">
                <a:cs typeface="PMingLiU"/>
              </a:rPr>
              <a:t> </a:t>
            </a:r>
            <a:r>
              <a:rPr sz="1000" spc="60" dirty="0">
                <a:cs typeface="PMingLiU"/>
              </a:rPr>
              <a:t>there.</a:t>
            </a:r>
            <a:endParaRPr sz="1000">
              <a:cs typeface="PMingLi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551" y="78889"/>
            <a:ext cx="594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421595"/>
            <a:ext cx="3972192" cy="717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45" dirty="0">
                <a:cs typeface="PMingLiU"/>
              </a:rPr>
              <a:t>Overall,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tree </a:t>
            </a:r>
            <a:r>
              <a:rPr sz="1100" spc="50" dirty="0">
                <a:cs typeface="PMingLiU"/>
              </a:rPr>
              <a:t>stratifies </a:t>
            </a:r>
            <a:r>
              <a:rPr sz="1100" spc="55" dirty="0">
                <a:cs typeface="PMingLiU"/>
              </a:rPr>
              <a:t>or </a:t>
            </a:r>
            <a:r>
              <a:rPr sz="1100" spc="50" dirty="0">
                <a:cs typeface="PMingLiU"/>
              </a:rPr>
              <a:t>segments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players </a:t>
            </a:r>
            <a:r>
              <a:rPr sz="1100" spc="55" dirty="0">
                <a:cs typeface="PMingLiU"/>
              </a:rPr>
              <a:t>into  </a:t>
            </a:r>
            <a:r>
              <a:rPr sz="1100" spc="70" dirty="0">
                <a:cs typeface="PMingLiU"/>
              </a:rPr>
              <a:t>three </a:t>
            </a:r>
            <a:r>
              <a:rPr sz="1100" spc="40" dirty="0">
                <a:cs typeface="PMingLiU"/>
              </a:rPr>
              <a:t>regions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predictor </a:t>
            </a:r>
            <a:r>
              <a:rPr sz="1100" spc="45" dirty="0">
                <a:cs typeface="PMingLiU"/>
              </a:rPr>
              <a:t>space</a:t>
            </a:r>
            <a:r>
              <a:rPr sz="1100" spc="45">
                <a:cs typeface="PMingLiU"/>
              </a:rPr>
              <a:t>: </a:t>
            </a:r>
            <a:endParaRPr lang="en-US" sz="1100" spc="45">
              <a:cs typeface="PMingLiU"/>
            </a:endParaRPr>
          </a:p>
          <a:p>
            <a:pPr marL="37465" marR="304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tabLst>
                <a:tab pos="170815" algn="l"/>
              </a:tabLst>
            </a:pPr>
            <a:r>
              <a:rPr sz="1100" i="1" spc="70">
                <a:latin typeface="Times New Roman"/>
                <a:cs typeface="Times New Roman"/>
              </a:rPr>
              <a:t>R</a:t>
            </a:r>
            <a:r>
              <a:rPr sz="1200" spc="104" baseline="-10416">
                <a:latin typeface="Tahoma"/>
                <a:cs typeface="Tahoma"/>
              </a:rPr>
              <a:t>1 </a:t>
            </a:r>
            <a:r>
              <a:rPr sz="1100" spc="70" dirty="0">
                <a:latin typeface="PMingLiU"/>
                <a:cs typeface="PMingLiU"/>
              </a:rPr>
              <a:t>=</a:t>
            </a:r>
            <a:r>
              <a:rPr sz="1100" i="1" spc="70" dirty="0">
                <a:latin typeface="Meiryo"/>
                <a:cs typeface="Meiryo"/>
              </a:rPr>
              <a:t>{</a:t>
            </a:r>
            <a:r>
              <a:rPr sz="1100" spc="70" dirty="0">
                <a:latin typeface="PMingLiU"/>
                <a:cs typeface="PMingLiU"/>
              </a:rPr>
              <a:t>X </a:t>
            </a:r>
            <a:r>
              <a:rPr sz="1100" i="1" spc="-185" dirty="0">
                <a:latin typeface="Meiryo"/>
                <a:cs typeface="Meiryo"/>
              </a:rPr>
              <a:t>| </a:t>
            </a:r>
            <a:r>
              <a:rPr sz="1000" spc="85" dirty="0">
                <a:solidFill>
                  <a:srgbClr val="BF7F3F"/>
                </a:solidFill>
                <a:latin typeface="PMingLiU"/>
                <a:cs typeface="PMingLiU"/>
              </a:rPr>
              <a:t>Years</a:t>
            </a:r>
            <a:r>
              <a:rPr sz="1100" i="1" spc="85" dirty="0">
                <a:latin typeface="Times New Roman"/>
                <a:cs typeface="Times New Roman"/>
              </a:rPr>
              <a:t>&lt; </a:t>
            </a:r>
            <a:r>
              <a:rPr sz="1100" dirty="0">
                <a:latin typeface="PMingLiU"/>
                <a:cs typeface="PMingLiU"/>
              </a:rPr>
              <a:t>4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PMingLiU"/>
                <a:cs typeface="PMingLiU"/>
              </a:rPr>
              <a:t>5</a:t>
            </a:r>
            <a:r>
              <a:rPr sz="1100" i="1" dirty="0">
                <a:latin typeface="Meiryo"/>
                <a:cs typeface="Meiryo"/>
              </a:rPr>
              <a:t>}</a:t>
            </a:r>
            <a:r>
              <a:rPr sz="1100" dirty="0">
                <a:latin typeface="PMingLiU"/>
                <a:cs typeface="PMingLiU"/>
              </a:rPr>
              <a:t>,  </a:t>
            </a:r>
            <a:r>
              <a:rPr sz="1100" i="1" spc="70" dirty="0">
                <a:latin typeface="Times New Roman"/>
                <a:cs typeface="Times New Roman"/>
              </a:rPr>
              <a:t>R</a:t>
            </a:r>
            <a:r>
              <a:rPr sz="1200" spc="104" baseline="-10416" dirty="0">
                <a:latin typeface="Tahoma"/>
                <a:cs typeface="Tahoma"/>
              </a:rPr>
              <a:t>2 </a:t>
            </a:r>
            <a:r>
              <a:rPr sz="1100" spc="70" dirty="0">
                <a:latin typeface="PMingLiU"/>
                <a:cs typeface="PMingLiU"/>
              </a:rPr>
              <a:t>=</a:t>
            </a:r>
            <a:r>
              <a:rPr sz="1100" i="1" spc="70" dirty="0">
                <a:latin typeface="Meiryo"/>
                <a:cs typeface="Meiryo"/>
              </a:rPr>
              <a:t>{</a:t>
            </a:r>
            <a:r>
              <a:rPr sz="1100" spc="70" dirty="0">
                <a:latin typeface="PMingLiU"/>
                <a:cs typeface="PMingLiU"/>
              </a:rPr>
              <a:t>X </a:t>
            </a:r>
            <a:r>
              <a:rPr sz="1100" i="1" spc="-185" dirty="0">
                <a:latin typeface="Meiryo"/>
                <a:cs typeface="Meiryo"/>
              </a:rPr>
              <a:t>| </a:t>
            </a:r>
            <a:r>
              <a:rPr sz="1000" spc="80" dirty="0">
                <a:solidFill>
                  <a:srgbClr val="BF7F3F"/>
                </a:solidFill>
                <a:latin typeface="PMingLiU"/>
                <a:cs typeface="PMingLiU"/>
              </a:rPr>
              <a:t>Years</a:t>
            </a:r>
            <a:r>
              <a:rPr sz="1100" i="1" spc="80" dirty="0">
                <a:latin typeface="Times New Roman"/>
                <a:cs typeface="Times New Roman"/>
              </a:rPr>
              <a:t>&gt;</a:t>
            </a:r>
            <a:r>
              <a:rPr sz="1100" spc="80" dirty="0">
                <a:latin typeface="PMingLiU"/>
                <a:cs typeface="PMingLiU"/>
              </a:rPr>
              <a:t>=4.5, </a:t>
            </a:r>
            <a:r>
              <a:rPr sz="1000" spc="60" dirty="0">
                <a:solidFill>
                  <a:srgbClr val="BF7F3F"/>
                </a:solidFill>
                <a:latin typeface="PMingLiU"/>
                <a:cs typeface="PMingLiU"/>
              </a:rPr>
              <a:t>Hits</a:t>
            </a:r>
            <a:r>
              <a:rPr sz="1100" i="1" spc="60" dirty="0">
                <a:latin typeface="Times New Roman"/>
                <a:cs typeface="Times New Roman"/>
              </a:rPr>
              <a:t>&lt;</a:t>
            </a:r>
            <a:r>
              <a:rPr sz="1100" spc="60" dirty="0">
                <a:latin typeface="PMingLiU"/>
                <a:cs typeface="PMingLiU"/>
              </a:rPr>
              <a:t>117.5</a:t>
            </a:r>
            <a:r>
              <a:rPr sz="1100" i="1" spc="60" dirty="0">
                <a:latin typeface="Meiryo"/>
                <a:cs typeface="Meiryo"/>
              </a:rPr>
              <a:t>}</a:t>
            </a:r>
            <a:r>
              <a:rPr sz="1100" spc="60" dirty="0">
                <a:latin typeface="PMingLiU"/>
                <a:cs typeface="PMingLiU"/>
              </a:rPr>
              <a:t>,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i="1" spc="70" dirty="0">
                <a:latin typeface="Times New Roman"/>
                <a:cs typeface="Times New Roman"/>
              </a:rPr>
              <a:t>R</a:t>
            </a:r>
            <a:r>
              <a:rPr sz="1200" spc="104" baseline="-10416" dirty="0">
                <a:latin typeface="Tahoma"/>
                <a:cs typeface="Tahoma"/>
              </a:rPr>
              <a:t>3 </a:t>
            </a:r>
            <a:r>
              <a:rPr sz="1100" spc="70" dirty="0">
                <a:latin typeface="PMingLiU"/>
                <a:cs typeface="PMingLiU"/>
              </a:rPr>
              <a:t>=</a:t>
            </a:r>
            <a:r>
              <a:rPr sz="1100" i="1" spc="70" dirty="0">
                <a:latin typeface="Meiryo"/>
                <a:cs typeface="Meiryo"/>
              </a:rPr>
              <a:t>{</a:t>
            </a:r>
            <a:r>
              <a:rPr sz="1100" spc="70" dirty="0">
                <a:latin typeface="PMingLiU"/>
                <a:cs typeface="PMingLiU"/>
              </a:rPr>
              <a:t>X </a:t>
            </a:r>
            <a:r>
              <a:rPr sz="1100" i="1" spc="-185" dirty="0">
                <a:latin typeface="Meiryo"/>
                <a:cs typeface="Meiryo"/>
              </a:rPr>
              <a:t>| </a:t>
            </a:r>
            <a:r>
              <a:rPr sz="1100" i="1" spc="-185" dirty="0">
                <a:solidFill>
                  <a:srgbClr val="BF7F3F"/>
                </a:solidFill>
                <a:latin typeface="Meiryo"/>
                <a:cs typeface="Meiryo"/>
              </a:rPr>
              <a:t> </a:t>
            </a:r>
            <a:r>
              <a:rPr sz="1000" spc="80" dirty="0">
                <a:solidFill>
                  <a:srgbClr val="BF7F3F"/>
                </a:solidFill>
                <a:latin typeface="PMingLiU"/>
                <a:cs typeface="PMingLiU"/>
              </a:rPr>
              <a:t>Years</a:t>
            </a:r>
            <a:r>
              <a:rPr sz="1100" i="1" spc="80" dirty="0">
                <a:latin typeface="Times New Roman"/>
                <a:cs typeface="Times New Roman"/>
              </a:rPr>
              <a:t>&gt;</a:t>
            </a:r>
            <a:r>
              <a:rPr sz="1100" spc="80" dirty="0">
                <a:latin typeface="PMingLiU"/>
                <a:cs typeface="PMingLiU"/>
              </a:rPr>
              <a:t>=4.5,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000" spc="75" dirty="0">
                <a:solidFill>
                  <a:srgbClr val="BF7F3F"/>
                </a:solidFill>
                <a:latin typeface="PMingLiU"/>
                <a:cs typeface="PMingLiU"/>
              </a:rPr>
              <a:t>Hits</a:t>
            </a:r>
            <a:r>
              <a:rPr sz="1100" i="1" spc="75" dirty="0">
                <a:latin typeface="Times New Roman"/>
                <a:cs typeface="Times New Roman"/>
              </a:rPr>
              <a:t>&gt;</a:t>
            </a:r>
            <a:r>
              <a:rPr sz="1100" spc="75" dirty="0">
                <a:latin typeface="PMingLiU"/>
                <a:cs typeface="PMingLiU"/>
              </a:rPr>
              <a:t>=117.5</a:t>
            </a:r>
            <a:r>
              <a:rPr sz="1100" i="1" spc="75" dirty="0">
                <a:latin typeface="Meiryo"/>
                <a:cs typeface="Meiryo"/>
              </a:rPr>
              <a:t>}</a:t>
            </a:r>
            <a:r>
              <a:rPr sz="1100" spc="75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44" name="object 5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51</a:t>
            </a:r>
          </a:p>
        </p:txBody>
      </p:sp>
      <p:pic>
        <p:nvPicPr>
          <p:cNvPr id="546" name="Picture 545">
            <a:extLst>
              <a:ext uri="{FF2B5EF4-FFF2-40B4-BE49-F238E27FC236}">
                <a16:creationId xmlns:a16="http://schemas.microsoft.com/office/drawing/2014/main" id="{D85979CF-1885-44E6-A38C-97E64826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51" y="1248794"/>
            <a:ext cx="2421797" cy="2133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4422</Words>
  <Application>Microsoft Office PowerPoint</Application>
  <PresentationFormat>Custom</PresentationFormat>
  <Paragraphs>440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Meiryo</vt:lpstr>
      <vt:lpstr>PMingLiU</vt:lpstr>
      <vt:lpstr>Arial</vt:lpstr>
      <vt:lpstr>Calibri</vt:lpstr>
      <vt:lpstr>Cambria</vt:lpstr>
      <vt:lpstr>CMR9</vt:lpstr>
      <vt:lpstr>CMTI9</vt:lpstr>
      <vt:lpstr>Georgia</vt:lpstr>
      <vt:lpstr>Tahoma</vt:lpstr>
      <vt:lpstr>Times New Roman</vt:lpstr>
      <vt:lpstr>Office Theme</vt:lpstr>
      <vt:lpstr>Statistical Analysis for  Data Science C7081</vt:lpstr>
      <vt:lpstr>08: Tree-based methods</vt:lpstr>
      <vt:lpstr>Tree-based Methods</vt:lpstr>
      <vt:lpstr>Pros and Cons</vt:lpstr>
      <vt:lpstr>The Basics of Decision Trees</vt:lpstr>
      <vt:lpstr>Baseball salary data: how would you stratify it?</vt:lpstr>
      <vt:lpstr>PowerPoint Presentation</vt:lpstr>
      <vt:lpstr>Details of previous figure</vt:lpstr>
      <vt:lpstr>Results</vt:lpstr>
      <vt:lpstr>Terminology for Trees</vt:lpstr>
      <vt:lpstr>Interpretation of Results</vt:lpstr>
      <vt:lpstr>Details of the tree-building process</vt:lpstr>
      <vt:lpstr>More details of the tree-building process</vt:lpstr>
      <vt:lpstr>More details of the tree-building process</vt:lpstr>
      <vt:lpstr>Details— Continued</vt:lpstr>
      <vt:lpstr>Predictions</vt:lpstr>
      <vt:lpstr>PowerPoint Presentation</vt:lpstr>
      <vt:lpstr>PowerPoint Presentation</vt:lpstr>
      <vt:lpstr>Pruning a tree</vt:lpstr>
      <vt:lpstr>Pruning a tree</vt:lpstr>
      <vt:lpstr>Pruning a tree— continued</vt:lpstr>
      <vt:lpstr>Pruning a tree— continued</vt:lpstr>
      <vt:lpstr>Choosing the best subtree</vt:lpstr>
      <vt:lpstr>Summary: tree algorithm</vt:lpstr>
      <vt:lpstr>Baseball example continued</vt:lpstr>
      <vt:lpstr>Baseball example continued</vt:lpstr>
      <vt:lpstr>PowerPoint Presentation</vt:lpstr>
      <vt:lpstr>Classification Trees</vt:lpstr>
      <vt:lpstr>Details of classification trees</vt:lpstr>
      <vt:lpstr>Gini index and Deviance</vt:lpstr>
      <vt:lpstr>Example: heart data</vt:lpstr>
      <vt:lpstr>PowerPoint Presentation</vt:lpstr>
      <vt:lpstr>PowerPoint Presentation</vt:lpstr>
      <vt:lpstr>Trees Versus Linear Models</vt:lpstr>
      <vt:lpstr>Advantages and Disadvantages of Trees</vt:lpstr>
      <vt:lpstr>Bagging</vt:lpstr>
      <vt:lpstr>Bagging— continued</vt:lpstr>
      <vt:lpstr>Bagging classification trees</vt:lpstr>
      <vt:lpstr>Bagging the heart data</vt:lpstr>
      <vt:lpstr>Details of previous figure</vt:lpstr>
      <vt:lpstr>Out-of-Bag Error Estimation</vt:lpstr>
      <vt:lpstr>Random Forests</vt:lpstr>
      <vt:lpstr>Example: gene expression data</vt:lpstr>
      <vt:lpstr>PowerPoint Presentation</vt:lpstr>
      <vt:lpstr>Details of previous figure</vt:lpstr>
      <vt:lpstr>Boosting</vt:lpstr>
      <vt:lpstr>Boosting algorithm for regression trees</vt:lpstr>
      <vt:lpstr>What is the idea behind this procedure?</vt:lpstr>
      <vt:lpstr>Boosting for classification</vt:lpstr>
      <vt:lpstr>Gene expression data continued</vt:lpstr>
      <vt:lpstr>Details of previous figure</vt:lpstr>
      <vt:lpstr>Tuning parameters for boosting</vt:lpstr>
      <vt:lpstr>PowerPoint Presentation</vt:lpstr>
      <vt:lpstr>PowerPoint Presentation</vt:lpstr>
      <vt:lpstr>Variable importance measure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9</cp:revision>
  <dcterms:created xsi:type="dcterms:W3CDTF">2020-09-17T10:02:07Z</dcterms:created>
  <dcterms:modified xsi:type="dcterms:W3CDTF">2021-09-26T12:54:50Z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