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2"/>
    <p:sldId id="287" r:id="rId3"/>
    <p:sldId id="256" r:id="rId4"/>
    <p:sldId id="288" r:id="rId5"/>
    <p:sldId id="257" r:id="rId6"/>
    <p:sldId id="258" r:id="rId7"/>
    <p:sldId id="289" r:id="rId8"/>
    <p:sldId id="259" r:id="rId9"/>
    <p:sldId id="260" r:id="rId10"/>
    <p:sldId id="290" r:id="rId11"/>
    <p:sldId id="261" r:id="rId12"/>
    <p:sldId id="262" r:id="rId13"/>
    <p:sldId id="291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92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2" d="100"/>
          <a:sy n="192" d="100"/>
        </p:scale>
        <p:origin x="150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8T06:57:03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8534 3528 48 0,'0'0'228'0,"0"0"-42"16,0 0-160-16,0 0-24 0,0 0-2 15,0 0 3-15,3 0 24 0,0 0-11 16,-3 0 3-16,0 0 4 0,0 0-3 16,3 0-17-16,-3 0 85 0,0 0 62 0,0 0 0 15,0 0 81-15,0-2-55 0,0 2-65 16,-3-3-30-16,0 1 4 0,3 1 15 15,-3-1-2-15,3 2-14 0,0-1-12 16,-3 1-30-16,3 0 0 0,0 0 3 16,0 0 1-16,0 0-4 0,0 0-10 15,0 0 1-15,0 0-8 0,-5 0-8 16,5 0-14-16,0 0 10 0,0 0-11 16,0 0-2-16,0 0-3 0,0 0-17 15,0 0 1-15,0 0 3 0,0 0 3 0,0 0 13 16,0 0 2-16,0-1 21 0,0 1-10 15,0 0-10-15,0 0 13 0,0 0 0 16,0-2 13-16,0 2 4 0,0-1-4 16,0 1 9-16,0-2 8 0,0 2 9 15,0 0-1-15,0 0-2 0,0-2-20 16,0 0-32-16,0 0-3 0,0 0 1 0,0 0-18 16,0-1 4-16,-3 0 16 0,3-1 12 15,-3 3-12-15,0-4-15 0,3 1 14 16,-3 0 1-16,-2-1 0 0,2-1 0 15,0 1 0-15,3 1-19 0,-3-2 19 16,3 2 0-16,-3-1 0 0,3 1-1 16,-3-1-32-16,0 1-15 0,0 2 13 15,0-3 2-15,3 2 7 0,-3 1-28 16,3-1 18-16,-3 2 20 0,3-2 13 0,-3 3-9 16,3-1 12-16,-8-1 0 0,5 1 0 15,3 0-1-15,-2-1 1 0,-1 0-13 16,0 0 10-16,0 1 0 0,0-2 0 15,0 2 3-15,0-2-1 0,-3 2 1 16,3-4 1-16,0 3 22 0,0-2-20 16,0 0 10-16,0-1 0 0,0 1-12 15,0 0 0-15,-4 0 1 0,4-1 14 0,-3 1-16 16,3 2-2-16,-3-1-12 0,3 1 14 16,-3 0 0-16,0 0 0 0,0 0-1 15,3-1 1-15,-3 2-1 0,0-2 1 16,-1 1 0-16,1 2 1 0,3 0-1 15,-3-2-23-15,3 2 1 0,-3-2 9 16,3 2 0-16,0-1-3 0,-3 1 16 16,3 0 0-16,-3 0 0 0,-1 0 0 15,1 0-13-15,0 0 0 0,0 0-13 16,0 0 3-16,0 0-22 0,0 0-10 0,3 0 16 16,-3 0 6-16,6 0 20 0,-6 0 13 15,3 0 13-15,-4 0-10 0,1 0 19 16,3 0 11-16,0-1 2 0,-3-2 4 15,0 2-13-15,3-2-23 0,-3 1 23 16,3 1 0-16,0-2 7 0,0 3-1 16,3-1-16-16,-6 1-15 0,3 0 1 15,-4-1 18-15,4 1-20 0,0 0 0 16,3 0-2-16,-3 0-15 0,3-1 15 0,0-1 1 16,-3 2 0-16,3 0-18 0,0 0-17 15,0 0-12-15,0 0-4 0,0 0 13 16,0 0 10-16,0 0 16 0,0 0 13 15,0 0 2-15,0 0 17 0,0 0-2 16,0 0-14-16,0 0-1 0,0 0-1 16,0 0 12-16,0 0 6 0,0 0 1 0,0-2-17 15,0 2 16-15,0 0 14 0,0-1 6 16,0 0-13-16,0 1-23 0,0-2 0 16,0 2-3-16,0-1-11 0,0 1-15 15,0 0-22-15,0 0-27 0,0 0-15 16,0 0 15-16,0 0 13 0,3 0 10 15,0 0 4-15,0 0 12 0,0 0 16 16,4 0 17-16,-4 0 2 0,0-1 1 16,-3-1 3-16,3 2 23 0,-3-1 0 15,0-2-26-15,0 3-18 0,3-3 0 16,-3 1 16-16,3 0 1 0,-3 0 1 0,0-1 0 16,3-1 17-16,-3 1-17 0,3-1-11 15,0-1-12-15,0 2-16 0,3-2-36 16,0 1-19-16,3 0-20 0,4-1 16 15,-7 1-12-15,3 0 19 0,0-2 12 16,-3 3 5-16,3 1-11 0,-6-2 25 16,3 0 60-16,1 1 16 0,-4 0-16 0,-3 0 0 15,0 1 4-15,0 0 18 16,0-1 34-16,0 3-7 0,0 0-20 0,0 0 0 16,0 0-6-16,0 0-11 0,0 0-12 15,0 0-26-15,0 0-42 0,0 0-56 16,0 0 19-16,0 0-2 0,0 0 29 15,0 0 48-15,0 0 17 0,0 0 12 16,0 1 1-16,0 1 1 0,0 0 1 16,0-1 11-16,-3 0 1 0,-4 2 8 0,1 0-9 15,0-1 30-15,-6 3-43 0,3-1-10 16,-3-1-107-16,-4 1-7 0,1 1-20 16,-3 0-45-16,3 0 88 0</inkml:trace>
  <inkml:trace contextRef="#ctx0" brushRef="#br0" timeOffset="320.27">8039 3310 57 0,'0'0'97'16,"0"0"8"-16,0 0 9 0,0 0-36 15,0 0-22-15,0 0-14 0,0 0-3 16,0 0-16-16,0 0-7 0,37 28-13 15,-31-22 27-15,0-2-11 0,0 1 86 16,-3-2-30-16,3 3-30 0,0-2 46 16,0 1 17-16,3 3-4 0,1-1-55 15,-1 2 3-15,6 3-16 0,0-1-34 0,1 0 0 16,-4 2 15-16,3-4-16 0,-3 2 0 16,4-1-2-16,-7-2-10 0,0-1-2 15,-3-3-10-15,0 1-19 0,0-1-10 16,-3-3-23-16,0 0-10 0,0-1 7 15,-3 0 32-15,0 0 24 0,0 0 21 16,0-2-105-16,0-4-103 0,0-1-32 16,0-1-95-16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8T06:58:09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9725 2211 223 0,'0'0'297'0,"0"0"-76"0,0 0-221 0,0 0-13 16,0 1-14-16,0 0 27 0,0-1 23 15,0 0-21-15,0 0 44 0,0 4-10 16,0-4-4-16,0 0 27 0,0 1 22 16,0-1-16-16,0 0 108 0,0 0-46 15,0 0-39-15,0 0-7 0,0 0-16 16,0 0-26-16,0 0-22 0,0 0-17 15,0 1 0-15,0 1 1 0,-3-1 0 16,3 0 25-16,-3 2 16 0,3 0 0 16,-3 0-6-16,0-1-10 0,3-2 13 0,0 2 0 15,0-2 3-15,0 0-3 0,-3 0-3 16,3 0-7-16,-3 1-3 0,3 1-6 16,-3 0-4-16,0 0 6 0,-3 2-2 15,4 1-17-15,-7-1-2 0,-5 4-1 16,5 0 0-16,-3 1-1 0,-2 2 1 0,2 0 0 15,-5-2 1-15,2 2 1 0,4-4 15 16,-1 2 5-16,-2 1-9 0,2-1-12 16,-2 1-1-16,-1 2-1 0,-5 0-12 15,3 1-13-15,2 0-32 0,-8 0-49 16,6 1 0 0,2-2 61-16,-2 1 11 0,3-2 2 0,-1 1 4 0,0 0-4 15,-1-1 32-15,4-1 0 0,0-1 0 0,0 2 1 16,3-1-10-16,-7-1 10 15,4 4 23-15,-3-1-7 0,0 0-16 16,-4-1 1-16,4 4 1 0,0-5-1 0,3 3 0 16,-7-3 0-16,7 3-1 15,-3-2 1-15,0 0 1 0,-1 1 14 0,4-1-15 16,3-1-1-16,0-1-3 0,0 1 0 16,-1 0 2-16,4-2-1 0,-3 0 1 15,3 2-16-15,-3-2 14 0,3 1 1 16,0 1 0-16,-4 0-11 0,1 0 0 15,0 1-7-15,0 0 19 0,0 0 0 16,-3 0-1-16,-4 1 2 0,4 0 1 0,-3 1-1 16,0-1-1-16,-1 0-12 0,4 0 11 15,3-1 1-15,0-2-3 0,3 0-15 16,0 1 19-16,-4 0 0 0,4 0 0 16,-3 0 1-16,3 0-1 0,-3 0 0 15,-3 1 13-15,4 1-13 0,-9 0 0 16,5 2-3-16,-3 0 1 0,4-1 0 15,-9 1 0-15,5 1-14 0,-2 2 16 16,0-1-1-16,-1-1-15 0,4 0 15 0,2 1-12 16,-5-3 11-16,8 1 1 0,-2-1-20 15,2 0 21-15,0 1 3 0,0-1 13 16,-5 0-15-16,6 0 0 0,-1-2-1 16,0 4-10-16,3-3 10 0,-3-1 2 15,-2 3-1-15,3-3 1 0,2 2 0 16,-3 0-2-16,0-1 26 0,3 0-23 15,0-1 17-15,-4 2-17 0,4-3-2 16,-3 3 29-16,0-2-8 0,0 0-9 0,0 0 4 16,0 1-15-16,-1-1 0 0,-2 0 1 15,3 2 0-15,0-1 10 0,0 0 10 16,-4 2-10-16,-2 0 3 0,3-1-12 16,-3 3-1-16,3 0 0 0,-7 0-1 15,1 0 21-15,3-1 32 0,-7 1 36 16,1 1-7-16,3-1-9 0,-4 2-39 15,1-1-33-15,-1 0-3 0,4 1 19 16,-3-1-6-16,2 0-10 0,1 0-3 16,3-2 0-16,0 0 0 0,2-2-3 0,1-1 3 15,3-1-3-15,3 0-10 0,0-1 0 16,0 0-3-16,3-1-7 0,0-1 1 16,1 0-11-16,-6 0 20 0,2-1 13 15,0 1 0-15,0 1 26 0,-6 0-24 16,0 2 2-16,-1 3 12 0,-5 1-13 15,0 2 0-15,1-1-2 0,-6 3 0 16,3-5 1-16,0 0-1 0,2 0 15 0,1 1-16 16,2-3-3-16,-5 3 0 0,6-1 1 15,-1 1 1-15,-5-1 1 0,6 0-1 16,-1-1-12-16,3 1-10 0,-5-2 21 16,6 1-14-16,2 0 15 0,-3-3-2 15,6 1 1-15,-3-1-9 0,-4-2 11 16,4 1 22-16,3-1-19 0,-3-1 19 15,0 1 1-15,0 0 16 0,-7 0 10 0,4 1-33 16,0 2-15-16,-3 2 0 0,-1-1-1 16,1 1 2-16,3-1-1 0,0 0 1 15,3 1 9-15,-1-2-11 0,1-2 0 16,0 1 18-16,0-1 5 0,3-3-7 16,0 3-15-16,3-4-1 0,0 2 0 15,-4-2-1-15,4 2-15 0,0 0 15 0,0-1-12 16,0-1-26-16,0 1-6 0,3-4 12 15,-3 1 14-15,3 0 16 0,-3-2 3 16,0 2 3-16,0-2 10 0,0 3-12 16,0-1 2-16,0 3 10 0,-3-2-11 15,0 1 15-15,3-1-17 0,-7 0 13 16,7 0-12-16,0-1 21 0,0 0-2 16,3-3 15-16,0 0 17 0,0 0-26 0,-3 0-13 15,3 0 19-15,0 0 39 16,0 0-6-16,0 0-26 0,-3 0-13 0,3 0-26 15,0 0-2-15,0-1-17 0,-3-1 16 16,3 2 1-16,-3-1 1 0,3 1-2 16,-3-2 2-16,3 1 1 0,0-2 0 15,-3 1-1-15,3-1-12 0,0-3 10 16,0 1-10-16,0-2-6 0,0 0 19 16,0-1 11-16,0-1 24 0,0 0-34 15,6 0 1-15,0-1 37 0,3-1-37 0,0 0-2 16,4-2-18-16,-4 0 16 0,3-1-30 15,0-1-1-15,0 1-15 0,4-1 12 16,-7 1 1-16,0 1 9 0,3 1 3 16,-3 1-12-16,4 2-14 0,-7 2 17 15,3 0 9-15,-3 2-6 0,0 0-10 16,0 1 3-16,-3 2 10 0,0 1 4 16,-3-1-1-16,3 2-6 0,-3 0 13 0,0 0 3 15,0 0 13-15,0 0 19 16,0 0 23-16,0 0 13 0,0 0 1 0,0 0 5 15,-3 0 20-15,-6 3-10 0,0 1-71 16,-3 0-48-16,-3 3-7 0,-1 1 0 16,-2 2 9-16,3 0-2 0,-1 2-21 15,-2 0-12-15,3-1 26 0,3 2 55 16,-4-3 0-16,7 0 7 0,-3 0-7 16,6 0-43-16,-3-1 41 0,3 0 1 15,-1 0-60-15,1-1 9 0,3 0-17 0,0-1 30 16,0-1-156-16,3-5 117 0,0 0 13 15,0 1-7-15,0-1 62 0,0 1 10 16,0 1 17-16,0 2 9 0,0-1-10 16,0 2 0-16,3-1 4 0,0 1-19 15,-3 0 25-15,0 0-23 0,0 1-3 16,3 0 0-16,-3-2 13 0,0-1-11 0,3 0-2 16,4-1-18-16,-4-2-8 0,3 2 23 15,3-2-36-15,3 2 36 0,3 1 3 16,7-1 30-16,2-2 58 0,7-1-30 15,-1 0-6-15,4 0-19 0,-1-2 6 16,1-4 3-16,0 2-42 0,-7 0-169 16,-3 0-98-16,1 2-20 0,-7 1-84 15,-7 0-112-15</inkml:trace>
  <inkml:trace contextRef="#ctx0" brushRef="#br0" timeOffset="1557.56">9753 2154 285 0,'0'0'195'0,"0"0"-159"0,0 0-13 16,0 0-7-16,0 0-13 0,0 0 13 15,0 0-16-15,0 0 2 0,3 0 18 16,-3 0 6-16,0 0 13 0,0 0 0 15,0 0 65-15,0 0 89 0,0 0 214 16,3-2-79-16,-3 0-78 0,0 2-45 16,0-1-92-16,0 0-99 0,0 1-14 0,0 0-13 15,0 0 11-15,0 0 0 0,0 0-24 16,0 0-10-16,0 0 7 0,0 0 10 16,0 0 7-16,0 0 12 0,0 0 16 15,0 0 3-15,0 0 4 0,0 0-10 16,0 0-13-16,0 0-45 0,-6 0-7 15,3 0 0-15,-3 2 7 0,-7 2 9 16,1-2-29-16,-6 5 3 0,-2 0 38 16,-9 1 24-16,3 2 2 0,-6-1 0 15,-2 1 0-15,5 1 0 0,-3-2-2 0,6 1-12 16,-3 0 12-16,9-1 1 0,2-1-1 16,6 0 0-16,-4 1-42 0,4 0 13 15,3-4 19-15,3 1 10 0,3-2 13 16,3-4 19-16,0 1 11 0,0-1-11 15,0 0-16-15,0 0 7 0,0 0 13 16,0 0 12-16,0 0 1 0,3 0-23 16,-3-1-6-16,3 1-20 0,0 0-26 15,0-2-56-15,3 2-34 0,6-1 8 16,7 0 108-16,-4-1 41 0,6 0 1 0,4 0-21 16,-7-2-21-16,-1 0 0 0,6-2 33 15,-5 0-4-15,-1 0-26 0,3-1-2 16,-5-3 2-16,-1 3 10 0,1-2 3 15,-1 0 6-15,-2 4-9 0,-4-2-13 16,1 3-22-16,-3 0 2 0,-3 1 4 16,0 2 0-16,-3 0 0 0,3 1 12 15,-3 0-12-15,0 0 15 0,0 0 1 0,0 0 36 16,0 0-19-16,0 0-17 0,0 0-39 16,0 0-26-16,0 0-36 0,0 0-12 15,0 1-8-15,3 4-39 0,5 0 160 16,-2 4 16-16,-1 3 4 0,1-3 9 15,0 3-28-15,0 0 35 0,3 2-36 16,-3 0-23-16,8-1 21 0,-9 2-1 0,1-3 3 16,0 0 19-16,0-1 14 0,-3 1-30 15,3-1-3-15,-6-1 1 0,3 0 31 16,-3-2-32-16,0-1-35 16,0-1-11-16,0-3-58 0,0 0-33 0,0-2-58 15,0 1-105-15,0-2-117 0,0 1 123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8T07:17:55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2510 6523 3 0,'0'-16'440'0,"0"10"-440"15,-9 0-251-15,-7-3 202 0,4 2-65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494" y="739469"/>
            <a:ext cx="4008120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" y="78584"/>
            <a:ext cx="4495800" cy="961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b="1" i="0" spc="-35" dirty="0">
                <a:solidFill>
                  <a:srgbClr val="0000FF"/>
                </a:solidFill>
                <a:latin typeface="+mn-lt"/>
                <a:cs typeface="Georgia"/>
              </a:rPr>
              <a:t>Statistical</a:t>
            </a:r>
            <a:r>
              <a:rPr sz="2050" b="1" i="0" spc="17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Analysis for 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Data Science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C7081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6936" y="2016018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304" y="2126603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938" y="2136970"/>
            <a:ext cx="170815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225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06680">
              <a:lnSpc>
                <a:spcPts val="1225"/>
              </a:lnSpc>
            </a:pPr>
            <a:r>
              <a:rPr sz="1100" b="1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897" y="2462965"/>
            <a:ext cx="24002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15" baseline="-35353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187" baseline="-353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4844" y="2306302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266" y="278320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465" y="2451445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495" y="1196975"/>
            <a:ext cx="1798356" cy="1824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7577" y="2155397"/>
            <a:ext cx="12318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650" spc="-157" baseline="-22727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0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112" y="169001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388" y="2307445"/>
            <a:ext cx="64769" cy="56007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87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441" y="140088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361" y="136747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540" y="2363897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9525" y="2020621"/>
            <a:ext cx="45783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30200" algn="l"/>
              </a:tabLst>
            </a:pPr>
            <a:r>
              <a:rPr sz="1650" spc="15" baseline="252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50" spc="-60" baseline="-1262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2875" y="185243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403" y="1900824"/>
            <a:ext cx="6680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-75" baseline="-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75" baseline="-2020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157" baseline="32828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57" baseline="7575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15" baseline="2525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44" baseline="2525" dirty="0">
                <a:solidFill>
                  <a:srgbClr val="FF0000"/>
                </a:solidFill>
                <a:latin typeface="Arial"/>
                <a:cs typeface="Arial"/>
              </a:rPr>
              <a:t>••</a:t>
            </a:r>
            <a:r>
              <a:rPr sz="1650" spc="52" baseline="25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7575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9617" y="1414705"/>
            <a:ext cx="125730" cy="478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8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7676" y="1891605"/>
            <a:ext cx="50038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20040" algn="l"/>
              </a:tabLst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252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1767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3380" y="1907738"/>
            <a:ext cx="97155" cy="4794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56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5466" y="240190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4907" y="1928468"/>
            <a:ext cx="300990" cy="4978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277" baseline="-2020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505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540"/>
              </a:spcBef>
            </a:pPr>
            <a:r>
              <a:rPr sz="1650" spc="-52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5572" y="1111202"/>
            <a:ext cx="9389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100" i="1" spc="20" dirty="0">
                <a:cs typeface="Palatino Linotype"/>
              </a:rPr>
              <a:t>Ed Harris</a:t>
            </a:r>
          </a:p>
        </p:txBody>
      </p:sp>
      <p:pic>
        <p:nvPicPr>
          <p:cNvPr id="1028" name="Picture 4" descr="aerial view of two harvesters on brown field">
            <a:extLst>
              <a:ext uri="{FF2B5EF4-FFF2-40B4-BE49-F238E27FC236}">
                <a16:creationId xmlns:a16="http://schemas.microsoft.com/office/drawing/2014/main" id="{D456B97F-E656-4A43-9C2C-8B28167B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82" y="1414705"/>
            <a:ext cx="1544368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ite and purple flowers in tilt shift lens">
            <a:extLst>
              <a:ext uri="{FF2B5EF4-FFF2-40B4-BE49-F238E27FC236}">
                <a16:creationId xmlns:a16="http://schemas.microsoft.com/office/drawing/2014/main" id="{72C35FBE-A262-4E12-9DFD-B7187BE7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31" y="2090360"/>
            <a:ext cx="823475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527" y="211465"/>
            <a:ext cx="22631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  <a:cs typeface="Arial" panose="020B0604020202020204" pitchFamily="34" charset="0"/>
              </a:rPr>
              <a:t>The </a:t>
            </a:r>
            <a:r>
              <a:rPr spc="-40" dirty="0">
                <a:latin typeface="+mn-lt"/>
                <a:cs typeface="Arial" panose="020B0604020202020204" pitchFamily="34" charset="0"/>
              </a:rPr>
              <a:t>regression </a:t>
            </a:r>
            <a:r>
              <a:rPr spc="-25" dirty="0">
                <a:latin typeface="+mn-lt"/>
                <a:cs typeface="Arial" panose="020B0604020202020204" pitchFamily="34" charset="0"/>
              </a:rPr>
              <a:t>function </a:t>
            </a:r>
            <a:r>
              <a:rPr i="1" spc="195" dirty="0">
                <a:latin typeface="+mn-lt"/>
                <a:cs typeface="Arial" panose="020B0604020202020204" pitchFamily="34" charset="0"/>
              </a:rPr>
              <a:t>f</a:t>
            </a:r>
            <a:r>
              <a:rPr i="1" spc="-240" dirty="0">
                <a:latin typeface="+mn-lt"/>
                <a:cs typeface="Arial" panose="020B0604020202020204" pitchFamily="34" charset="0"/>
              </a:rPr>
              <a:t> </a:t>
            </a:r>
            <a:r>
              <a:rPr dirty="0">
                <a:latin typeface="+mn-lt"/>
                <a:cs typeface="Arial" panose="020B0604020202020204" pitchFamily="34" charset="0"/>
              </a:rPr>
              <a:t>(</a:t>
            </a:r>
            <a:r>
              <a:rPr i="1" dirty="0">
                <a:latin typeface="+mn-lt"/>
                <a:cs typeface="Arial" panose="020B0604020202020204" pitchFamily="34" charset="0"/>
              </a:rPr>
              <a:t>x</a:t>
            </a:r>
            <a:r>
              <a:rPr dirty="0">
                <a:latin typeface="+mn-lt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958" y="631760"/>
            <a:ext cx="3895090" cy="13422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3679" marR="4318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34315" algn="l"/>
              </a:tabLst>
            </a:pPr>
            <a:r>
              <a:rPr sz="1100" i="1" spc="-235" dirty="0">
                <a:cs typeface="Arial" panose="020B0604020202020204" pitchFamily="34" charset="0"/>
              </a:rPr>
              <a:t>E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i="1" spc="20" dirty="0">
                <a:cs typeface="Arial" panose="020B0604020202020204" pitchFamily="34" charset="0"/>
              </a:rPr>
              <a:t>Y </a:t>
            </a:r>
            <a:r>
              <a:rPr sz="1100" i="1" spc="-40" dirty="0">
                <a:cs typeface="Arial" panose="020B0604020202020204" pitchFamily="34" charset="0"/>
              </a:rPr>
              <a:t>− </a:t>
            </a:r>
            <a:r>
              <a:rPr sz="1100" i="1" spc="225" dirty="0">
                <a:cs typeface="Arial" panose="020B0604020202020204" pitchFamily="34" charset="0"/>
              </a:rPr>
              <a:t>f</a:t>
            </a:r>
            <a:r>
              <a:rPr sz="1100" spc="95" dirty="0">
                <a:cs typeface="Arial" panose="020B0604020202020204" pitchFamily="34" charset="0"/>
              </a:rPr>
              <a:t>(</a:t>
            </a:r>
            <a:r>
              <a:rPr sz="1100" i="1" spc="95" dirty="0">
                <a:cs typeface="Arial" panose="020B0604020202020204" pitchFamily="34" charset="0"/>
              </a:rPr>
              <a:t>x</a:t>
            </a:r>
            <a:r>
              <a:rPr sz="1100" spc="95" dirty="0">
                <a:cs typeface="Arial" panose="020B0604020202020204" pitchFamily="34" charset="0"/>
              </a:rPr>
              <a:t>) </a:t>
            </a:r>
            <a:r>
              <a:rPr sz="1100" spc="20" dirty="0">
                <a:cs typeface="Arial" panose="020B0604020202020204" pitchFamily="34" charset="0"/>
              </a:rPr>
              <a:t>is </a:t>
            </a:r>
            <a:r>
              <a:rPr sz="1100" spc="80" dirty="0">
                <a:cs typeface="Arial" panose="020B0604020202020204" pitchFamily="34" charset="0"/>
              </a:rPr>
              <a:t>the </a:t>
            </a:r>
            <a:r>
              <a:rPr sz="1100" b="1" i="1" spc="10" dirty="0">
                <a:solidFill>
                  <a:srgbClr val="009900"/>
                </a:solidFill>
                <a:cs typeface="Arial" panose="020B0604020202020204" pitchFamily="34" charset="0"/>
              </a:rPr>
              <a:t>irreducible </a:t>
            </a:r>
            <a:r>
              <a:rPr sz="1100" b="1" spc="55" dirty="0">
                <a:cs typeface="Arial" panose="020B0604020202020204" pitchFamily="34" charset="0"/>
              </a:rPr>
              <a:t>error </a:t>
            </a:r>
            <a:r>
              <a:rPr sz="1100" spc="-10" dirty="0">
                <a:cs typeface="Arial" panose="020B0604020202020204" pitchFamily="34" charset="0"/>
              </a:rPr>
              <a:t>— </a:t>
            </a:r>
            <a:r>
              <a:rPr sz="1100" spc="30" dirty="0">
                <a:cs typeface="Arial" panose="020B0604020202020204" pitchFamily="34" charset="0"/>
              </a:rPr>
              <a:t>i.e. </a:t>
            </a:r>
            <a:r>
              <a:rPr sz="1100" spc="40" dirty="0">
                <a:cs typeface="Arial" panose="020B0604020202020204" pitchFamily="34" charset="0"/>
              </a:rPr>
              <a:t>even </a:t>
            </a:r>
            <a:r>
              <a:rPr sz="1100" dirty="0">
                <a:cs typeface="Arial" panose="020B0604020202020204" pitchFamily="34" charset="0"/>
              </a:rPr>
              <a:t>if </a:t>
            </a:r>
            <a:r>
              <a:rPr sz="1100" spc="15" dirty="0">
                <a:cs typeface="Arial" panose="020B0604020202020204" pitchFamily="34" charset="0"/>
              </a:rPr>
              <a:t>we </a:t>
            </a:r>
            <a:r>
              <a:rPr sz="1100" spc="50" dirty="0">
                <a:cs typeface="Arial" panose="020B0604020202020204" pitchFamily="34" charset="0"/>
              </a:rPr>
              <a:t>knew  </a:t>
            </a:r>
            <a:r>
              <a:rPr sz="1100" i="1" spc="225" dirty="0">
                <a:cs typeface="Arial" panose="020B0604020202020204" pitchFamily="34" charset="0"/>
              </a:rPr>
              <a:t>f</a:t>
            </a:r>
            <a:r>
              <a:rPr sz="1100" spc="80" dirty="0">
                <a:cs typeface="Arial" panose="020B0604020202020204" pitchFamily="34" charset="0"/>
              </a:rPr>
              <a:t>(</a:t>
            </a:r>
            <a:r>
              <a:rPr sz="1100" i="1" spc="80" dirty="0">
                <a:cs typeface="Arial" panose="020B0604020202020204" pitchFamily="34" charset="0"/>
              </a:rPr>
              <a:t>x</a:t>
            </a:r>
            <a:r>
              <a:rPr sz="1100" spc="80" dirty="0">
                <a:cs typeface="Arial" panose="020B0604020202020204" pitchFamily="34" charset="0"/>
              </a:rPr>
              <a:t>), </a:t>
            </a:r>
            <a:r>
              <a:rPr sz="1100" spc="15" dirty="0">
                <a:cs typeface="Arial" panose="020B0604020202020204" pitchFamily="34" charset="0"/>
              </a:rPr>
              <a:t>we </a:t>
            </a:r>
            <a:r>
              <a:rPr sz="1100" spc="45" dirty="0">
                <a:cs typeface="Arial" panose="020B0604020202020204" pitchFamily="34" charset="0"/>
              </a:rPr>
              <a:t>would </a:t>
            </a:r>
            <a:r>
              <a:rPr sz="1100" spc="40" dirty="0">
                <a:cs typeface="Arial" panose="020B0604020202020204" pitchFamily="34" charset="0"/>
              </a:rPr>
              <a:t>still </a:t>
            </a:r>
            <a:r>
              <a:rPr sz="1100" spc="55" dirty="0">
                <a:cs typeface="Arial" panose="020B0604020202020204" pitchFamily="34" charset="0"/>
              </a:rPr>
              <a:t>make </a:t>
            </a:r>
            <a:r>
              <a:rPr sz="1100" spc="50" dirty="0">
                <a:cs typeface="Arial" panose="020B0604020202020204" pitchFamily="34" charset="0"/>
              </a:rPr>
              <a:t>errors in </a:t>
            </a:r>
            <a:r>
              <a:rPr sz="1100" spc="55" dirty="0">
                <a:cs typeface="Arial" panose="020B0604020202020204" pitchFamily="34" charset="0"/>
              </a:rPr>
              <a:t>prediction, </a:t>
            </a:r>
            <a:r>
              <a:rPr sz="1100" spc="35" dirty="0">
                <a:cs typeface="Arial" panose="020B0604020202020204" pitchFamily="34" charset="0"/>
              </a:rPr>
              <a:t>since </a:t>
            </a:r>
            <a:r>
              <a:rPr sz="1100" spc="110" dirty="0">
                <a:cs typeface="Arial" panose="020B0604020202020204" pitchFamily="34" charset="0"/>
              </a:rPr>
              <a:t>at</a:t>
            </a:r>
            <a:r>
              <a:rPr sz="1100" spc="-70" dirty="0">
                <a:cs typeface="Arial" panose="020B0604020202020204" pitchFamily="34" charset="0"/>
              </a:rPr>
              <a:t> </a:t>
            </a:r>
            <a:r>
              <a:rPr sz="1100" spc="45" dirty="0">
                <a:cs typeface="Arial" panose="020B0604020202020204" pitchFamily="34" charset="0"/>
              </a:rPr>
              <a:t>each  </a:t>
            </a:r>
            <a:r>
              <a:rPr sz="1100" i="1" spc="229" dirty="0">
                <a:cs typeface="Arial" panose="020B0604020202020204" pitchFamily="34" charset="0"/>
              </a:rPr>
              <a:t>X </a:t>
            </a:r>
            <a:r>
              <a:rPr sz="1100" spc="260" dirty="0">
                <a:cs typeface="Arial" panose="020B0604020202020204" pitchFamily="34" charset="0"/>
              </a:rPr>
              <a:t>= </a:t>
            </a:r>
            <a:r>
              <a:rPr sz="1100" i="1" spc="130" dirty="0">
                <a:cs typeface="Arial" panose="020B0604020202020204" pitchFamily="34" charset="0"/>
              </a:rPr>
              <a:t>x </a:t>
            </a:r>
            <a:r>
              <a:rPr sz="1100" spc="70" dirty="0">
                <a:cs typeface="Arial" panose="020B0604020202020204" pitchFamily="34" charset="0"/>
              </a:rPr>
              <a:t>there </a:t>
            </a:r>
            <a:r>
              <a:rPr sz="1100" spc="20" dirty="0">
                <a:cs typeface="Arial" panose="020B0604020202020204" pitchFamily="34" charset="0"/>
              </a:rPr>
              <a:t>is </a:t>
            </a:r>
            <a:r>
              <a:rPr sz="1100" spc="50" dirty="0">
                <a:cs typeface="Arial" panose="020B0604020202020204" pitchFamily="34" charset="0"/>
              </a:rPr>
              <a:t>typically </a:t>
            </a:r>
            <a:r>
              <a:rPr sz="1100" spc="85" dirty="0">
                <a:cs typeface="Arial" panose="020B0604020202020204" pitchFamily="34" charset="0"/>
              </a:rPr>
              <a:t>a </a:t>
            </a:r>
            <a:r>
              <a:rPr sz="1100" spc="65" dirty="0">
                <a:cs typeface="Arial" panose="020B0604020202020204" pitchFamily="34" charset="0"/>
              </a:rPr>
              <a:t>distribution </a:t>
            </a:r>
            <a:r>
              <a:rPr sz="1100" spc="5" dirty="0">
                <a:cs typeface="Arial" panose="020B0604020202020204" pitchFamily="34" charset="0"/>
              </a:rPr>
              <a:t>of </a:t>
            </a:r>
            <a:r>
              <a:rPr sz="1100" spc="40" dirty="0">
                <a:cs typeface="Arial" panose="020B0604020202020204" pitchFamily="34" charset="0"/>
              </a:rPr>
              <a:t>possible </a:t>
            </a:r>
            <a:r>
              <a:rPr sz="1100" i="1" spc="20" dirty="0">
                <a:cs typeface="Arial" panose="020B0604020202020204" pitchFamily="34" charset="0"/>
              </a:rPr>
              <a:t>Y</a:t>
            </a:r>
            <a:r>
              <a:rPr sz="1100" i="1" spc="120" dirty="0">
                <a:cs typeface="Arial" panose="020B0604020202020204" pitchFamily="34" charset="0"/>
              </a:rPr>
              <a:t> </a:t>
            </a:r>
            <a:r>
              <a:rPr sz="1100" spc="40" dirty="0">
                <a:cs typeface="Arial" panose="020B0604020202020204" pitchFamily="34" charset="0"/>
              </a:rPr>
              <a:t>values.</a:t>
            </a:r>
            <a:endParaRPr lang="en-GB" sz="1100" spc="40" dirty="0">
              <a:cs typeface="Arial" panose="020B0604020202020204" pitchFamily="34" charset="0"/>
            </a:endParaRPr>
          </a:p>
          <a:p>
            <a:pPr marL="233679" marR="43180" indent="-13271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34315" algn="l"/>
              </a:tabLst>
            </a:pPr>
            <a:endParaRPr lang="en-GB" sz="1100" spc="40" dirty="0">
              <a:cs typeface="Arial" panose="020B0604020202020204" pitchFamily="34" charset="0"/>
            </a:endParaRPr>
          </a:p>
          <a:p>
            <a:pPr marL="100964" marR="43180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tabLst>
                <a:tab pos="234315" algn="l"/>
              </a:tabLst>
            </a:pPr>
            <a:endParaRPr sz="1100" dirty="0">
              <a:cs typeface="Arial" panose="020B0604020202020204" pitchFamily="34" charset="0"/>
            </a:endParaRPr>
          </a:p>
          <a:p>
            <a:pPr marL="233679" indent="-13271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34315" algn="l"/>
              </a:tabLst>
            </a:pPr>
            <a:r>
              <a:rPr sz="1100" spc="50" dirty="0">
                <a:cs typeface="Arial" panose="020B0604020202020204" pitchFamily="34" charset="0"/>
              </a:rPr>
              <a:t>For </a:t>
            </a:r>
            <a:r>
              <a:rPr sz="1100" spc="65" dirty="0">
                <a:cs typeface="Arial" panose="020B0604020202020204" pitchFamily="34" charset="0"/>
              </a:rPr>
              <a:t>any estimate</a:t>
            </a:r>
            <a:r>
              <a:rPr lang="en-GB" sz="1100" spc="65" dirty="0">
                <a:cs typeface="Arial" panose="020B0604020202020204" pitchFamily="34" charset="0"/>
              </a:rPr>
              <a:t>,</a:t>
            </a:r>
            <a:r>
              <a:rPr sz="1100" spc="65" dirty="0">
                <a:cs typeface="Arial" panose="020B0604020202020204" pitchFamily="34" charset="0"/>
              </a:rPr>
              <a:t> </a:t>
            </a:r>
            <a:r>
              <a:rPr sz="1100" i="1" spc="45" dirty="0">
                <a:cs typeface="Arial" panose="020B0604020202020204" pitchFamily="34" charset="0"/>
              </a:rPr>
              <a:t>f</a:t>
            </a:r>
            <a:r>
              <a:rPr sz="1650" spc="67" baseline="15151" dirty="0">
                <a:cs typeface="Arial" panose="020B0604020202020204" pitchFamily="34" charset="0"/>
              </a:rPr>
              <a:t>ˆ</a:t>
            </a:r>
            <a:r>
              <a:rPr sz="1100" spc="45" dirty="0">
                <a:cs typeface="Arial" panose="020B0604020202020204" pitchFamily="34" charset="0"/>
              </a:rPr>
              <a:t>(</a:t>
            </a:r>
            <a:r>
              <a:rPr sz="1100" i="1" spc="45" dirty="0">
                <a:cs typeface="Arial" panose="020B0604020202020204" pitchFamily="34" charset="0"/>
              </a:rPr>
              <a:t>x</a:t>
            </a:r>
            <a:r>
              <a:rPr sz="1100" spc="45" dirty="0">
                <a:cs typeface="Arial" panose="020B0604020202020204" pitchFamily="34" charset="0"/>
              </a:rPr>
              <a:t>)</a:t>
            </a:r>
            <a:r>
              <a:rPr lang="en-GB" sz="1100" spc="45" dirty="0">
                <a:cs typeface="Arial" panose="020B0604020202020204" pitchFamily="34" charset="0"/>
              </a:rPr>
              <a:t>,</a:t>
            </a:r>
            <a:r>
              <a:rPr sz="1100" spc="45" dirty="0">
                <a:cs typeface="Arial" panose="020B0604020202020204" pitchFamily="34" charset="0"/>
              </a:rPr>
              <a:t> </a:t>
            </a:r>
            <a:r>
              <a:rPr sz="1100" spc="5" dirty="0">
                <a:cs typeface="Arial" panose="020B0604020202020204" pitchFamily="34" charset="0"/>
              </a:rPr>
              <a:t>of </a:t>
            </a:r>
            <a:r>
              <a:rPr sz="1100" i="1" spc="225" dirty="0">
                <a:cs typeface="Arial" panose="020B0604020202020204" pitchFamily="34" charset="0"/>
              </a:rPr>
              <a:t>f</a:t>
            </a:r>
            <a:r>
              <a:rPr sz="1100" spc="80" dirty="0">
                <a:cs typeface="Arial" panose="020B0604020202020204" pitchFamily="34" charset="0"/>
              </a:rPr>
              <a:t>(</a:t>
            </a:r>
            <a:r>
              <a:rPr sz="1100" i="1" spc="80" dirty="0">
                <a:cs typeface="Arial" panose="020B0604020202020204" pitchFamily="34" charset="0"/>
              </a:rPr>
              <a:t>x</a:t>
            </a:r>
            <a:r>
              <a:rPr sz="1100" spc="80" dirty="0">
                <a:cs typeface="Arial" panose="020B0604020202020204" pitchFamily="34" charset="0"/>
              </a:rPr>
              <a:t>), </a:t>
            </a:r>
            <a:r>
              <a:rPr sz="1100" spc="15" dirty="0">
                <a:cs typeface="Arial" panose="020B0604020202020204" pitchFamily="34" charset="0"/>
              </a:rPr>
              <a:t>we</a:t>
            </a:r>
            <a:r>
              <a:rPr sz="1100" spc="-165" dirty="0">
                <a:cs typeface="Arial" panose="020B0604020202020204" pitchFamily="34" charset="0"/>
              </a:rPr>
              <a:t> </a:t>
            </a:r>
            <a:r>
              <a:rPr lang="en-GB" sz="1100" spc="-165" dirty="0">
                <a:cs typeface="Arial" panose="020B0604020202020204" pitchFamily="34" charset="0"/>
              </a:rPr>
              <a:t> </a:t>
            </a:r>
            <a:r>
              <a:rPr sz="1100" spc="45" dirty="0">
                <a:cs typeface="Arial" panose="020B0604020202020204" pitchFamily="34" charset="0"/>
              </a:rPr>
              <a:t>have</a:t>
            </a:r>
            <a:endParaRPr sz="1100" dirty="0"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CBB8B9-54AF-4844-8E5C-BFDBC611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231822"/>
            <a:ext cx="3600450" cy="6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3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050" y="94651"/>
            <a:ext cx="1657360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600" spc="-70" dirty="0">
                <a:latin typeface="+mn-lt"/>
                <a:cs typeface="Arial" panose="020B0604020202020204" pitchFamily="34" charset="0"/>
              </a:rPr>
              <a:t>How </a:t>
            </a:r>
            <a:r>
              <a:rPr sz="1600">
                <a:latin typeface="+mn-lt"/>
                <a:cs typeface="Arial" panose="020B0604020202020204" pitchFamily="34" charset="0"/>
              </a:rPr>
              <a:t>to </a:t>
            </a:r>
            <a:r>
              <a:rPr sz="1600" spc="-20">
                <a:latin typeface="+mn-lt"/>
                <a:cs typeface="Arial" panose="020B0604020202020204" pitchFamily="34" charset="0"/>
              </a:rPr>
              <a:t>estimate</a:t>
            </a:r>
            <a:r>
              <a:rPr lang="en-US" sz="1600" spc="-20">
                <a:latin typeface="+mn-lt"/>
                <a:cs typeface="Arial" panose="020B0604020202020204" pitchFamily="34" charset="0"/>
              </a:rPr>
              <a:t> </a:t>
            </a:r>
            <a:r>
              <a:rPr sz="1600" spc="-190">
                <a:latin typeface="+mn-lt"/>
                <a:cs typeface="Arial" panose="020B0604020202020204" pitchFamily="34" charset="0"/>
              </a:rPr>
              <a:t> </a:t>
            </a:r>
            <a:r>
              <a:rPr sz="1600" i="1" spc="195" dirty="0">
                <a:latin typeface="+mn-lt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758" y="483335"/>
            <a:ext cx="3908692" cy="84818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2880" marR="17780" indent="-132715">
              <a:lnSpc>
                <a:spcPct val="102600"/>
              </a:lnSpc>
              <a:spcBef>
                <a:spcPts val="55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183515" algn="l"/>
              </a:tabLst>
            </a:pPr>
            <a:r>
              <a:rPr sz="1100" spc="50" dirty="0">
                <a:cs typeface="Arial" panose="020B0604020202020204" pitchFamily="34" charset="0"/>
              </a:rPr>
              <a:t>Typically </a:t>
            </a:r>
            <a:r>
              <a:rPr sz="1100" spc="15" dirty="0">
                <a:cs typeface="Arial" panose="020B0604020202020204" pitchFamily="34" charset="0"/>
              </a:rPr>
              <a:t>we </a:t>
            </a:r>
            <a:r>
              <a:rPr lang="en-GB" sz="1100" spc="15" dirty="0">
                <a:cs typeface="Arial" panose="020B0604020202020204" pitchFamily="34" charset="0"/>
              </a:rPr>
              <a:t>may </a:t>
            </a:r>
            <a:r>
              <a:rPr sz="1100" spc="45" dirty="0">
                <a:cs typeface="Arial" panose="020B0604020202020204" pitchFamily="34" charset="0"/>
              </a:rPr>
              <a:t>have </a:t>
            </a:r>
            <a:r>
              <a:rPr sz="1100" spc="15" dirty="0">
                <a:cs typeface="Arial" panose="020B0604020202020204" pitchFamily="34" charset="0"/>
              </a:rPr>
              <a:t>few </a:t>
            </a:r>
            <a:r>
              <a:rPr sz="1100" dirty="0">
                <a:cs typeface="Arial" panose="020B0604020202020204" pitchFamily="34" charset="0"/>
              </a:rPr>
              <a:t>if </a:t>
            </a:r>
            <a:r>
              <a:rPr sz="1100" spc="65" dirty="0">
                <a:cs typeface="Arial" panose="020B0604020202020204" pitchFamily="34" charset="0"/>
              </a:rPr>
              <a:t>any </a:t>
            </a:r>
            <a:r>
              <a:rPr sz="1100" spc="95" dirty="0">
                <a:cs typeface="Arial" panose="020B0604020202020204" pitchFamily="34" charset="0"/>
              </a:rPr>
              <a:t>data </a:t>
            </a:r>
            <a:r>
              <a:rPr sz="1100" spc="60" dirty="0">
                <a:cs typeface="Arial" panose="020B0604020202020204" pitchFamily="34" charset="0"/>
              </a:rPr>
              <a:t>points </a:t>
            </a:r>
            <a:r>
              <a:rPr sz="1100" spc="70" dirty="0">
                <a:cs typeface="Arial" panose="020B0604020202020204" pitchFamily="34" charset="0"/>
              </a:rPr>
              <a:t>with </a:t>
            </a:r>
            <a:r>
              <a:rPr sz="1100" i="1" spc="229" dirty="0">
                <a:cs typeface="Arial" panose="020B0604020202020204" pitchFamily="34" charset="0"/>
              </a:rPr>
              <a:t>X </a:t>
            </a:r>
            <a:r>
              <a:rPr sz="1100" spc="260" dirty="0">
                <a:cs typeface="Arial" panose="020B0604020202020204" pitchFamily="34" charset="0"/>
              </a:rPr>
              <a:t>= </a:t>
            </a:r>
            <a:r>
              <a:rPr sz="1100" spc="25" dirty="0">
                <a:cs typeface="Arial" panose="020B0604020202020204" pitchFamily="34" charset="0"/>
              </a:rPr>
              <a:t>4  </a:t>
            </a:r>
            <a:r>
              <a:rPr sz="1100" spc="40" dirty="0">
                <a:cs typeface="Arial" panose="020B0604020202020204" pitchFamily="34" charset="0"/>
              </a:rPr>
              <a:t>exactly.</a:t>
            </a:r>
            <a:endParaRPr sz="1100" dirty="0">
              <a:cs typeface="Arial" panose="020B0604020202020204" pitchFamily="34" charset="0"/>
            </a:endParaRPr>
          </a:p>
          <a:p>
            <a:pPr marL="182880" indent="-132715">
              <a:lnSpc>
                <a:spcPct val="100000"/>
              </a:lnSpc>
              <a:spcBef>
                <a:spcPts val="35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183515" algn="l"/>
              </a:tabLst>
            </a:pPr>
            <a:r>
              <a:rPr sz="1100" spc="25" dirty="0">
                <a:cs typeface="Arial" panose="020B0604020202020204" pitchFamily="34" charset="0"/>
              </a:rPr>
              <a:t>So </a:t>
            </a:r>
            <a:r>
              <a:rPr sz="1100" spc="15" dirty="0">
                <a:cs typeface="Arial" panose="020B0604020202020204" pitchFamily="34" charset="0"/>
              </a:rPr>
              <a:t>we </a:t>
            </a:r>
            <a:r>
              <a:rPr sz="1100" spc="75" dirty="0">
                <a:cs typeface="Arial" panose="020B0604020202020204" pitchFamily="34" charset="0"/>
              </a:rPr>
              <a:t>cannot </a:t>
            </a:r>
            <a:r>
              <a:rPr sz="1100" spc="70" dirty="0">
                <a:cs typeface="Arial" panose="020B0604020202020204" pitchFamily="34" charset="0"/>
              </a:rPr>
              <a:t>compute </a:t>
            </a:r>
            <a:r>
              <a:rPr sz="1100" i="1" spc="95" dirty="0">
                <a:cs typeface="Arial" panose="020B0604020202020204" pitchFamily="34" charset="0"/>
              </a:rPr>
              <a:t>E</a:t>
            </a:r>
            <a:r>
              <a:rPr sz="1100" spc="95" dirty="0">
                <a:cs typeface="Arial" panose="020B0604020202020204" pitchFamily="34" charset="0"/>
              </a:rPr>
              <a:t>(</a:t>
            </a:r>
            <a:r>
              <a:rPr sz="1100" i="1" spc="95" dirty="0">
                <a:cs typeface="Arial" panose="020B0604020202020204" pitchFamily="34" charset="0"/>
              </a:rPr>
              <a:t>Y </a:t>
            </a:r>
            <a:r>
              <a:rPr sz="1100" i="1" spc="25" dirty="0">
                <a:cs typeface="Arial" panose="020B0604020202020204" pitchFamily="34" charset="0"/>
              </a:rPr>
              <a:t>|X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70" dirty="0">
                <a:cs typeface="Arial" panose="020B0604020202020204" pitchFamily="34" charset="0"/>
              </a:rPr>
              <a:t> </a:t>
            </a:r>
            <a:r>
              <a:rPr sz="1100" i="1" spc="55" dirty="0">
                <a:cs typeface="Arial" panose="020B0604020202020204" pitchFamily="34" charset="0"/>
              </a:rPr>
              <a:t>x</a:t>
            </a:r>
            <a:r>
              <a:rPr sz="1100" spc="55" dirty="0">
                <a:cs typeface="Arial" panose="020B0604020202020204" pitchFamily="34" charset="0"/>
              </a:rPr>
              <a:t>)!</a:t>
            </a:r>
            <a:endParaRPr sz="1100" dirty="0">
              <a:cs typeface="Arial" panose="020B0604020202020204" pitchFamily="34" charset="0"/>
            </a:endParaRPr>
          </a:p>
          <a:p>
            <a:pPr marL="182880" indent="-132715">
              <a:lnSpc>
                <a:spcPct val="100000"/>
              </a:lnSpc>
              <a:spcBef>
                <a:spcPts val="35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183515" algn="l"/>
              </a:tabLst>
            </a:pPr>
            <a:r>
              <a:rPr sz="1100" spc="55" dirty="0">
                <a:cs typeface="Arial" panose="020B0604020202020204" pitchFamily="34" charset="0"/>
              </a:rPr>
              <a:t>Relax </a:t>
            </a:r>
            <a:r>
              <a:rPr sz="1100" spc="80" dirty="0">
                <a:cs typeface="Arial" panose="020B0604020202020204" pitchFamily="34" charset="0"/>
              </a:rPr>
              <a:t>the </a:t>
            </a:r>
            <a:r>
              <a:rPr sz="1100" spc="45" dirty="0">
                <a:cs typeface="Arial" panose="020B0604020202020204" pitchFamily="34" charset="0"/>
              </a:rPr>
              <a:t>definition </a:t>
            </a:r>
            <a:r>
              <a:rPr sz="1100" spc="85" dirty="0">
                <a:cs typeface="Arial" panose="020B0604020202020204" pitchFamily="34" charset="0"/>
              </a:rPr>
              <a:t>and</a:t>
            </a:r>
            <a:r>
              <a:rPr sz="1100" spc="114" dirty="0">
                <a:cs typeface="Arial" panose="020B0604020202020204" pitchFamily="34" charset="0"/>
              </a:rPr>
              <a:t> </a:t>
            </a:r>
            <a:r>
              <a:rPr sz="1100" spc="55" dirty="0">
                <a:cs typeface="Arial" panose="020B0604020202020204" pitchFamily="34" charset="0"/>
              </a:rPr>
              <a:t>let</a:t>
            </a:r>
            <a:endParaRPr sz="1100" dirty="0"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ECC5C6-7059-467C-A2A7-747E35102B53}"/>
              </a:ext>
            </a:extLst>
          </p:cNvPr>
          <p:cNvSpPr txBox="1"/>
          <p:nvPr/>
        </p:nvSpPr>
        <p:spPr>
          <a:xfrm>
            <a:off x="552450" y="1648725"/>
            <a:ext cx="31333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spc="50" dirty="0">
                <a:cs typeface="Arial" panose="020B0604020202020204" pitchFamily="34" charset="0"/>
              </a:rPr>
              <a:t>where </a:t>
            </a:r>
            <a:r>
              <a:rPr lang="en-GB" sz="1100" i="1" spc="75" dirty="0">
                <a:cs typeface="Arial" panose="020B0604020202020204" pitchFamily="34" charset="0"/>
              </a:rPr>
              <a:t>N </a:t>
            </a:r>
            <a:r>
              <a:rPr lang="en-GB" sz="1100" spc="95" dirty="0">
                <a:cs typeface="Arial" panose="020B0604020202020204" pitchFamily="34" charset="0"/>
              </a:rPr>
              <a:t>(</a:t>
            </a:r>
            <a:r>
              <a:rPr lang="en-GB" sz="1100" i="1" spc="95" dirty="0">
                <a:cs typeface="Arial" panose="020B0604020202020204" pitchFamily="34" charset="0"/>
              </a:rPr>
              <a:t>x</a:t>
            </a:r>
            <a:r>
              <a:rPr lang="en-GB" sz="1100" spc="95" dirty="0">
                <a:cs typeface="Arial" panose="020B0604020202020204" pitchFamily="34" charset="0"/>
              </a:rPr>
              <a:t>) </a:t>
            </a:r>
            <a:r>
              <a:rPr lang="en-GB" sz="1100" spc="20" dirty="0">
                <a:cs typeface="Arial" panose="020B0604020202020204" pitchFamily="34" charset="0"/>
              </a:rPr>
              <a:t>is </a:t>
            </a:r>
            <a:r>
              <a:rPr lang="en-GB" sz="1100" spc="45" dirty="0">
                <a:cs typeface="Arial" panose="020B0604020202020204" pitchFamily="34" charset="0"/>
              </a:rPr>
              <a:t>some </a:t>
            </a:r>
            <a:r>
              <a:rPr lang="en-GB" sz="1100" i="1" spc="10" dirty="0" err="1">
                <a:solidFill>
                  <a:srgbClr val="009900"/>
                </a:solidFill>
                <a:cs typeface="Arial" panose="020B0604020202020204" pitchFamily="34" charset="0"/>
              </a:rPr>
              <a:t>neighborhood</a:t>
            </a:r>
            <a:r>
              <a:rPr lang="en-GB" sz="1100" i="1" spc="10" dirty="0">
                <a:solidFill>
                  <a:srgbClr val="009900"/>
                </a:solidFill>
                <a:cs typeface="Arial" panose="020B0604020202020204" pitchFamily="34" charset="0"/>
              </a:rPr>
              <a:t> </a:t>
            </a:r>
            <a:r>
              <a:rPr lang="en-GB" sz="1100" spc="5" dirty="0">
                <a:cs typeface="Arial" panose="020B0604020202020204" pitchFamily="34" charset="0"/>
              </a:rPr>
              <a:t>of</a:t>
            </a:r>
            <a:r>
              <a:rPr lang="en-GB" sz="1100" spc="-75" dirty="0">
                <a:cs typeface="Arial" panose="020B0604020202020204" pitchFamily="34" charset="0"/>
              </a:rPr>
              <a:t> </a:t>
            </a:r>
            <a:r>
              <a:rPr lang="en-GB" sz="1100" i="1" spc="85" dirty="0">
                <a:cs typeface="Arial" panose="020B0604020202020204" pitchFamily="34" charset="0"/>
              </a:rPr>
              <a:t>x</a:t>
            </a:r>
            <a:r>
              <a:rPr lang="en-GB" sz="1100" spc="85" dirty="0">
                <a:cs typeface="Arial" panose="020B0604020202020204" pitchFamily="34" charset="0"/>
              </a:rPr>
              <a:t>.</a:t>
            </a:r>
            <a:endParaRPr lang="en-GB" sz="11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E6B05F4-155F-448B-8EC2-F6C6CCB7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30" y="1340093"/>
            <a:ext cx="2043479" cy="3092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7FA45E7-4D70-4404-8F02-AF85856DD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934030"/>
            <a:ext cx="2990850" cy="13653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959" y="663575"/>
            <a:ext cx="3796665" cy="17459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5580" indent="-132715">
              <a:lnSpc>
                <a:spcPct val="100000"/>
              </a:lnSpc>
              <a:spcBef>
                <a:spcPts val="90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200" b="1" spc="65" dirty="0">
                <a:cs typeface="Arial" panose="020B0604020202020204" pitchFamily="34" charset="0"/>
              </a:rPr>
              <a:t>Nearest </a:t>
            </a:r>
            <a:r>
              <a:rPr sz="1200" b="1" spc="55" dirty="0">
                <a:cs typeface="Arial" panose="020B0604020202020204" pitchFamily="34" charset="0"/>
              </a:rPr>
              <a:t>neighbor </a:t>
            </a:r>
            <a:r>
              <a:rPr sz="1200" b="1" spc="45" dirty="0">
                <a:cs typeface="Arial" panose="020B0604020202020204" pitchFamily="34" charset="0"/>
              </a:rPr>
              <a:t>averaging </a:t>
            </a:r>
            <a:r>
              <a:rPr sz="1200" spc="65" dirty="0">
                <a:cs typeface="Arial" panose="020B0604020202020204" pitchFamily="34" charset="0"/>
              </a:rPr>
              <a:t>can </a:t>
            </a:r>
            <a:r>
              <a:rPr sz="1200" spc="70" dirty="0">
                <a:cs typeface="Arial" panose="020B0604020202020204" pitchFamily="34" charset="0"/>
              </a:rPr>
              <a:t>be </a:t>
            </a:r>
            <a:r>
              <a:rPr sz="1200" spc="80" dirty="0">
                <a:cs typeface="Arial" panose="020B0604020202020204" pitchFamily="34" charset="0"/>
              </a:rPr>
              <a:t>pretty </a:t>
            </a:r>
            <a:r>
              <a:rPr sz="1200" spc="55" dirty="0">
                <a:cs typeface="Arial" panose="020B0604020202020204" pitchFamily="34" charset="0"/>
              </a:rPr>
              <a:t>good </a:t>
            </a:r>
            <a:r>
              <a:rPr sz="1200" spc="30" dirty="0">
                <a:cs typeface="Arial" panose="020B0604020202020204" pitchFamily="34" charset="0"/>
              </a:rPr>
              <a:t>for </a:t>
            </a:r>
            <a:r>
              <a:rPr sz="1200" spc="45" dirty="0">
                <a:cs typeface="Arial" panose="020B0604020202020204" pitchFamily="34" charset="0"/>
              </a:rPr>
              <a:t>small</a:t>
            </a:r>
            <a:r>
              <a:rPr sz="1200" spc="229" dirty="0">
                <a:cs typeface="Arial" panose="020B0604020202020204" pitchFamily="34" charset="0"/>
              </a:rPr>
              <a:t> </a:t>
            </a:r>
            <a:r>
              <a:rPr sz="1200" i="1" spc="-5" dirty="0">
                <a:cs typeface="Arial" panose="020B0604020202020204" pitchFamily="34" charset="0"/>
              </a:rPr>
              <a:t>p</a:t>
            </a:r>
            <a:r>
              <a:rPr lang="en-GB" sz="1200" i="1" spc="-5" dirty="0">
                <a:cs typeface="Arial" panose="020B0604020202020204" pitchFamily="34" charset="0"/>
              </a:rPr>
              <a:t> </a:t>
            </a:r>
            <a:r>
              <a:rPr sz="1200" spc="-10" dirty="0">
                <a:cs typeface="Arial" panose="020B0604020202020204" pitchFamily="34" charset="0"/>
              </a:rPr>
              <a:t>— </a:t>
            </a:r>
            <a:r>
              <a:rPr sz="1200" spc="30" dirty="0">
                <a:cs typeface="Arial" panose="020B0604020202020204" pitchFamily="34" charset="0"/>
              </a:rPr>
              <a:t>i.e. </a:t>
            </a:r>
            <a:r>
              <a:rPr sz="1200" i="1" spc="-5" dirty="0">
                <a:cs typeface="Arial" panose="020B0604020202020204" pitchFamily="34" charset="0"/>
              </a:rPr>
              <a:t>p </a:t>
            </a:r>
            <a:r>
              <a:rPr sz="1200" i="1" spc="-40" dirty="0">
                <a:cs typeface="Arial" panose="020B0604020202020204" pitchFamily="34" charset="0"/>
              </a:rPr>
              <a:t>≤ </a:t>
            </a:r>
            <a:r>
              <a:rPr sz="1200" spc="25" dirty="0">
                <a:cs typeface="Arial" panose="020B0604020202020204" pitchFamily="34" charset="0"/>
              </a:rPr>
              <a:t>4 </a:t>
            </a:r>
            <a:r>
              <a:rPr sz="1200" spc="85" dirty="0">
                <a:cs typeface="Arial" panose="020B0604020202020204" pitchFamily="34" charset="0"/>
              </a:rPr>
              <a:t>and </a:t>
            </a:r>
            <a:r>
              <a:rPr sz="1200" spc="40" dirty="0">
                <a:cs typeface="Arial" panose="020B0604020202020204" pitchFamily="34" charset="0"/>
              </a:rPr>
              <a:t>large-ish </a:t>
            </a:r>
            <a:r>
              <a:rPr sz="1200" i="1" spc="140" dirty="0">
                <a:cs typeface="Arial" panose="020B0604020202020204" pitchFamily="34" charset="0"/>
              </a:rPr>
              <a:t>N</a:t>
            </a:r>
            <a:r>
              <a:rPr sz="1200" i="1" spc="-160" dirty="0">
                <a:cs typeface="Arial" panose="020B0604020202020204" pitchFamily="34" charset="0"/>
              </a:rPr>
              <a:t> </a:t>
            </a:r>
            <a:endParaRPr sz="1200" dirty="0">
              <a:cs typeface="Arial" panose="020B0604020202020204" pitchFamily="34" charset="0"/>
            </a:endParaRPr>
          </a:p>
          <a:p>
            <a:pPr marL="195580" marR="345440" indent="-132715">
              <a:lnSpc>
                <a:spcPct val="102600"/>
              </a:lnSpc>
              <a:spcBef>
                <a:spcPts val="300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200" spc="40" dirty="0">
                <a:cs typeface="Arial" panose="020B0604020202020204" pitchFamily="34" charset="0"/>
              </a:rPr>
              <a:t>We </a:t>
            </a:r>
            <a:r>
              <a:rPr sz="1200" spc="20" dirty="0">
                <a:cs typeface="Arial" panose="020B0604020202020204" pitchFamily="34" charset="0"/>
              </a:rPr>
              <a:t>will </a:t>
            </a:r>
            <a:r>
              <a:rPr sz="1200" spc="40" dirty="0">
                <a:cs typeface="Arial" panose="020B0604020202020204" pitchFamily="34" charset="0"/>
              </a:rPr>
              <a:t>discuss </a:t>
            </a:r>
            <a:r>
              <a:rPr sz="1200" spc="65" dirty="0">
                <a:cs typeface="Arial" panose="020B0604020202020204" pitchFamily="34" charset="0"/>
              </a:rPr>
              <a:t>smoother </a:t>
            </a:r>
            <a:r>
              <a:rPr sz="1200" spc="40" dirty="0">
                <a:cs typeface="Arial" panose="020B0604020202020204" pitchFamily="34" charset="0"/>
              </a:rPr>
              <a:t>versions, </a:t>
            </a:r>
            <a:r>
              <a:rPr sz="1200" spc="50" dirty="0">
                <a:cs typeface="Arial" panose="020B0604020202020204" pitchFamily="34" charset="0"/>
              </a:rPr>
              <a:t>such </a:t>
            </a:r>
            <a:r>
              <a:rPr sz="1200" spc="55" dirty="0">
                <a:cs typeface="Arial" panose="020B0604020202020204" pitchFamily="34" charset="0"/>
              </a:rPr>
              <a:t>as </a:t>
            </a:r>
            <a:r>
              <a:rPr sz="1200" b="1" spc="40" dirty="0">
                <a:cs typeface="Arial" panose="020B0604020202020204" pitchFamily="34" charset="0"/>
              </a:rPr>
              <a:t>kernel</a:t>
            </a:r>
            <a:r>
              <a:rPr lang="en-GB" sz="1200" b="1" spc="40" dirty="0">
                <a:cs typeface="Arial" panose="020B0604020202020204" pitchFamily="34" charset="0"/>
              </a:rPr>
              <a:t>-</a:t>
            </a:r>
            <a:r>
              <a:rPr sz="1200" spc="40" dirty="0">
                <a:cs typeface="Arial" panose="020B0604020202020204" pitchFamily="34" charset="0"/>
              </a:rPr>
              <a:t> </a:t>
            </a:r>
            <a:r>
              <a:rPr sz="1200" spc="85" dirty="0">
                <a:cs typeface="Arial" panose="020B0604020202020204" pitchFamily="34" charset="0"/>
              </a:rPr>
              <a:t>and </a:t>
            </a:r>
            <a:r>
              <a:rPr sz="1200" b="1" spc="40" dirty="0">
                <a:cs typeface="Arial" panose="020B0604020202020204" pitchFamily="34" charset="0"/>
              </a:rPr>
              <a:t>spline</a:t>
            </a:r>
            <a:r>
              <a:rPr lang="en-GB" sz="1200" b="1" spc="40" dirty="0">
                <a:cs typeface="Arial" panose="020B0604020202020204" pitchFamily="34" charset="0"/>
              </a:rPr>
              <a:t>-</a:t>
            </a:r>
            <a:r>
              <a:rPr sz="1200" b="1" spc="60" dirty="0">
                <a:cs typeface="Arial" panose="020B0604020202020204" pitchFamily="34" charset="0"/>
              </a:rPr>
              <a:t>smoothing</a:t>
            </a:r>
            <a:r>
              <a:rPr sz="1200" spc="60" dirty="0">
                <a:cs typeface="Arial" panose="020B0604020202020204" pitchFamily="34" charset="0"/>
              </a:rPr>
              <a:t> </a:t>
            </a:r>
            <a:r>
              <a:rPr sz="1200" spc="65" dirty="0">
                <a:cs typeface="Arial" panose="020B0604020202020204" pitchFamily="34" charset="0"/>
              </a:rPr>
              <a:t>late</a:t>
            </a:r>
            <a:r>
              <a:rPr lang="en-GB" sz="1200" spc="65" dirty="0">
                <a:cs typeface="Arial" panose="020B0604020202020204" pitchFamily="34" charset="0"/>
              </a:rPr>
              <a:t>r</a:t>
            </a:r>
            <a:endParaRPr sz="1200" dirty="0">
              <a:cs typeface="Arial" panose="020B0604020202020204" pitchFamily="34" charset="0"/>
            </a:endParaRPr>
          </a:p>
          <a:p>
            <a:pPr marL="195580" marR="216535" indent="-132715">
              <a:lnSpc>
                <a:spcPct val="102600"/>
              </a:lnSpc>
              <a:spcBef>
                <a:spcPts val="300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200" spc="65" dirty="0">
                <a:cs typeface="Arial" panose="020B0604020202020204" pitchFamily="34" charset="0"/>
              </a:rPr>
              <a:t>Nearest </a:t>
            </a:r>
            <a:r>
              <a:rPr sz="1200" spc="55" dirty="0">
                <a:cs typeface="Arial" panose="020B0604020202020204" pitchFamily="34" charset="0"/>
              </a:rPr>
              <a:t>neighbor </a:t>
            </a:r>
            <a:r>
              <a:rPr sz="1200" spc="75" dirty="0">
                <a:cs typeface="Arial" panose="020B0604020202020204" pitchFamily="34" charset="0"/>
              </a:rPr>
              <a:t>methods </a:t>
            </a:r>
            <a:r>
              <a:rPr sz="1200" spc="65" dirty="0">
                <a:cs typeface="Arial" panose="020B0604020202020204" pitchFamily="34" charset="0"/>
              </a:rPr>
              <a:t>can </a:t>
            </a:r>
            <a:r>
              <a:rPr sz="1200" spc="70" dirty="0">
                <a:cs typeface="Arial" panose="020B0604020202020204" pitchFamily="34" charset="0"/>
              </a:rPr>
              <a:t>be </a:t>
            </a:r>
            <a:r>
              <a:rPr sz="1200" i="1" dirty="0">
                <a:solidFill>
                  <a:srgbClr val="009900"/>
                </a:solidFill>
                <a:cs typeface="Arial" panose="020B0604020202020204" pitchFamily="34" charset="0"/>
              </a:rPr>
              <a:t>lousy </a:t>
            </a:r>
            <a:r>
              <a:rPr sz="1200" spc="60" dirty="0">
                <a:cs typeface="Arial" panose="020B0604020202020204" pitchFamily="34" charset="0"/>
              </a:rPr>
              <a:t>when </a:t>
            </a:r>
            <a:r>
              <a:rPr sz="1200" i="1" spc="-5" dirty="0">
                <a:cs typeface="Arial" panose="020B0604020202020204" pitchFamily="34" charset="0"/>
              </a:rPr>
              <a:t>p </a:t>
            </a:r>
            <a:r>
              <a:rPr sz="1200" spc="20" dirty="0">
                <a:cs typeface="Arial" panose="020B0604020202020204" pitchFamily="34" charset="0"/>
              </a:rPr>
              <a:t>is </a:t>
            </a:r>
            <a:r>
              <a:rPr sz="1200" spc="45" dirty="0">
                <a:cs typeface="Arial" panose="020B0604020202020204" pitchFamily="34" charset="0"/>
              </a:rPr>
              <a:t>large.  </a:t>
            </a:r>
            <a:r>
              <a:rPr sz="1200" spc="55" dirty="0">
                <a:cs typeface="Arial" panose="020B0604020202020204" pitchFamily="34" charset="0"/>
              </a:rPr>
              <a:t>Reason: </a:t>
            </a:r>
            <a:r>
              <a:rPr sz="1200" spc="80" dirty="0">
                <a:cs typeface="Arial" panose="020B0604020202020204" pitchFamily="34" charset="0"/>
              </a:rPr>
              <a:t>the </a:t>
            </a:r>
            <a:r>
              <a:rPr sz="1200" i="1" spc="25" dirty="0">
                <a:solidFill>
                  <a:srgbClr val="009900"/>
                </a:solidFill>
                <a:cs typeface="Arial" panose="020B0604020202020204" pitchFamily="34" charset="0"/>
              </a:rPr>
              <a:t>curse </a:t>
            </a:r>
            <a:r>
              <a:rPr sz="1200" i="1" spc="45" dirty="0">
                <a:solidFill>
                  <a:srgbClr val="009900"/>
                </a:solidFill>
                <a:cs typeface="Arial" panose="020B0604020202020204" pitchFamily="34" charset="0"/>
              </a:rPr>
              <a:t>of </a:t>
            </a:r>
            <a:r>
              <a:rPr sz="1200" i="1" spc="20" dirty="0">
                <a:solidFill>
                  <a:srgbClr val="009900"/>
                </a:solidFill>
                <a:cs typeface="Arial" panose="020B0604020202020204" pitchFamily="34" charset="0"/>
              </a:rPr>
              <a:t>dimensionality</a:t>
            </a:r>
            <a:r>
              <a:rPr sz="1200" spc="20" dirty="0">
                <a:cs typeface="Arial" panose="020B0604020202020204" pitchFamily="34" charset="0"/>
              </a:rPr>
              <a:t>. </a:t>
            </a:r>
            <a:r>
              <a:rPr sz="1200" spc="60" dirty="0">
                <a:cs typeface="Arial" panose="020B0604020202020204" pitchFamily="34" charset="0"/>
              </a:rPr>
              <a:t>Nearest </a:t>
            </a:r>
            <a:r>
              <a:rPr sz="1200" spc="50" dirty="0">
                <a:cs typeface="Arial" panose="020B0604020202020204" pitchFamily="34" charset="0"/>
              </a:rPr>
              <a:t>neighbors  </a:t>
            </a:r>
            <a:r>
              <a:rPr sz="1200" spc="80" dirty="0">
                <a:cs typeface="Arial" panose="020B0604020202020204" pitchFamily="34" charset="0"/>
              </a:rPr>
              <a:t>tend to </a:t>
            </a:r>
            <a:r>
              <a:rPr sz="1200" spc="70" dirty="0">
                <a:cs typeface="Arial" panose="020B0604020202020204" pitchFamily="34" charset="0"/>
              </a:rPr>
              <a:t>be </a:t>
            </a:r>
            <a:r>
              <a:rPr sz="1200" spc="50" dirty="0">
                <a:cs typeface="Arial" panose="020B0604020202020204" pitchFamily="34" charset="0"/>
              </a:rPr>
              <a:t>far </a:t>
            </a:r>
            <a:r>
              <a:rPr sz="1200" spc="40" dirty="0">
                <a:cs typeface="Arial" panose="020B0604020202020204" pitchFamily="34" charset="0"/>
              </a:rPr>
              <a:t>away </a:t>
            </a:r>
            <a:r>
              <a:rPr sz="1200" spc="50" dirty="0">
                <a:cs typeface="Arial" panose="020B0604020202020204" pitchFamily="34" charset="0"/>
              </a:rPr>
              <a:t>in </a:t>
            </a:r>
            <a:r>
              <a:rPr sz="1200" spc="55" dirty="0">
                <a:cs typeface="Arial" panose="020B0604020202020204" pitchFamily="34" charset="0"/>
              </a:rPr>
              <a:t>high</a:t>
            </a:r>
            <a:r>
              <a:rPr sz="1200" spc="145" dirty="0">
                <a:cs typeface="Arial" panose="020B0604020202020204" pitchFamily="34" charset="0"/>
              </a:rPr>
              <a:t> </a:t>
            </a:r>
            <a:r>
              <a:rPr sz="1200" spc="50" dirty="0">
                <a:cs typeface="Arial" panose="020B0604020202020204" pitchFamily="34" charset="0"/>
              </a:rPr>
              <a:t>dimensions</a:t>
            </a:r>
            <a:endParaRPr sz="1200" dirty="0"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058" y="537932"/>
            <a:ext cx="3796665" cy="15042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0000">
              <a:lnSpc>
                <a:spcPct val="100000"/>
              </a:lnSpc>
              <a:spcAft>
                <a:spcPts val="600"/>
              </a:spcAft>
              <a:buClr>
                <a:srgbClr val="3333B2"/>
              </a:buClr>
            </a:pPr>
            <a:endParaRPr sz="1200" dirty="0">
              <a:cs typeface="Arial" panose="020B0604020202020204" pitchFamily="34" charset="0"/>
            </a:endParaRPr>
          </a:p>
          <a:p>
            <a:pPr marL="180000" lvl="1" indent="-128905">
              <a:lnSpc>
                <a:spcPts val="1200"/>
              </a:lnSpc>
              <a:spcAft>
                <a:spcPts val="600"/>
              </a:spcAft>
              <a:buClr>
                <a:srgbClr val="3333B2"/>
              </a:buClr>
              <a:buSzPct val="90000"/>
              <a:buFont typeface="Arial"/>
              <a:buChar char="•"/>
              <a:tabLst>
                <a:tab pos="473709" algn="l"/>
              </a:tabLst>
            </a:pPr>
            <a:r>
              <a:rPr sz="1200" spc="35" dirty="0">
                <a:cs typeface="Arial" panose="020B0604020202020204" pitchFamily="34" charset="0"/>
              </a:rPr>
              <a:t>We </a:t>
            </a:r>
            <a:r>
              <a:rPr sz="1200" spc="50" dirty="0">
                <a:cs typeface="Arial" panose="020B0604020202020204" pitchFamily="34" charset="0"/>
              </a:rPr>
              <a:t>need </a:t>
            </a:r>
            <a:r>
              <a:rPr sz="1200" spc="75" dirty="0">
                <a:cs typeface="Arial" panose="020B0604020202020204" pitchFamily="34" charset="0"/>
              </a:rPr>
              <a:t>to </a:t>
            </a:r>
            <a:r>
              <a:rPr sz="1200" spc="55" dirty="0">
                <a:cs typeface="Arial" panose="020B0604020202020204" pitchFamily="34" charset="0"/>
              </a:rPr>
              <a:t>get </a:t>
            </a:r>
            <a:r>
              <a:rPr sz="1200" spc="80" dirty="0">
                <a:cs typeface="Arial" panose="020B0604020202020204" pitchFamily="34" charset="0"/>
              </a:rPr>
              <a:t>a </a:t>
            </a:r>
            <a:r>
              <a:rPr sz="1200" spc="50" dirty="0">
                <a:cs typeface="Arial" panose="020B0604020202020204" pitchFamily="34" charset="0"/>
              </a:rPr>
              <a:t>reasonable fraction </a:t>
            </a:r>
            <a:r>
              <a:rPr sz="1200" spc="5" dirty="0">
                <a:cs typeface="Arial" panose="020B0604020202020204" pitchFamily="34" charset="0"/>
              </a:rPr>
              <a:t>of </a:t>
            </a:r>
            <a:r>
              <a:rPr sz="1200" spc="75" dirty="0">
                <a:cs typeface="Arial" panose="020B0604020202020204" pitchFamily="34" charset="0"/>
              </a:rPr>
              <a:t>the </a:t>
            </a:r>
            <a:r>
              <a:rPr sz="1200" i="1" spc="130" dirty="0">
                <a:cs typeface="Arial" panose="020B0604020202020204" pitchFamily="34" charset="0"/>
              </a:rPr>
              <a:t>N </a:t>
            </a:r>
            <a:r>
              <a:rPr sz="1200" spc="35" dirty="0">
                <a:cs typeface="Arial" panose="020B0604020202020204" pitchFamily="34" charset="0"/>
              </a:rPr>
              <a:t>values </a:t>
            </a:r>
            <a:r>
              <a:rPr sz="1200" spc="5" dirty="0">
                <a:cs typeface="Arial" panose="020B0604020202020204" pitchFamily="34" charset="0"/>
              </a:rPr>
              <a:t>of</a:t>
            </a:r>
            <a:r>
              <a:rPr sz="1200" spc="85" dirty="0">
                <a:cs typeface="Arial" panose="020B0604020202020204" pitchFamily="34" charset="0"/>
              </a:rPr>
              <a:t> </a:t>
            </a:r>
            <a:r>
              <a:rPr sz="1200" i="1" spc="85" dirty="0" err="1">
                <a:cs typeface="Arial" panose="020B0604020202020204" pitchFamily="34" charset="0"/>
              </a:rPr>
              <a:t>y</a:t>
            </a:r>
            <a:r>
              <a:rPr sz="1200" i="1" spc="127" baseline="-11904" dirty="0" err="1">
                <a:cs typeface="Arial" panose="020B0604020202020204" pitchFamily="34" charset="0"/>
              </a:rPr>
              <a:t>i</a:t>
            </a:r>
            <a:r>
              <a:rPr lang="en-GB" sz="1200" i="1" baseline="-11904" dirty="0">
                <a:cs typeface="Arial" panose="020B0604020202020204" pitchFamily="34" charset="0"/>
              </a:rPr>
              <a:t> </a:t>
            </a:r>
            <a:r>
              <a:rPr sz="1200" spc="75" dirty="0">
                <a:cs typeface="Arial" panose="020B0604020202020204" pitchFamily="34" charset="0"/>
              </a:rPr>
              <a:t>to </a:t>
            </a:r>
            <a:r>
              <a:rPr sz="1200" spc="40" dirty="0">
                <a:cs typeface="Arial" panose="020B0604020202020204" pitchFamily="34" charset="0"/>
              </a:rPr>
              <a:t>average </a:t>
            </a:r>
            <a:r>
              <a:rPr sz="1200" spc="75" dirty="0">
                <a:cs typeface="Arial" panose="020B0604020202020204" pitchFamily="34" charset="0"/>
              </a:rPr>
              <a:t>to </a:t>
            </a:r>
            <a:r>
              <a:rPr sz="1200" spc="55" dirty="0">
                <a:cs typeface="Arial" panose="020B0604020202020204" pitchFamily="34" charset="0"/>
              </a:rPr>
              <a:t>bring </a:t>
            </a:r>
            <a:r>
              <a:rPr sz="1200" spc="75" dirty="0">
                <a:cs typeface="Arial" panose="020B0604020202020204" pitchFamily="34" charset="0"/>
              </a:rPr>
              <a:t>the </a:t>
            </a:r>
            <a:r>
              <a:rPr sz="1200" spc="45" dirty="0">
                <a:cs typeface="Arial" panose="020B0604020202020204" pitchFamily="34" charset="0"/>
              </a:rPr>
              <a:t>variance </a:t>
            </a:r>
            <a:r>
              <a:rPr sz="1200" spc="35" dirty="0">
                <a:cs typeface="Arial" panose="020B0604020202020204" pitchFamily="34" charset="0"/>
              </a:rPr>
              <a:t>down</a:t>
            </a:r>
            <a:r>
              <a:rPr lang="en-GB" sz="1200" spc="35" dirty="0">
                <a:cs typeface="Arial" panose="020B0604020202020204" pitchFamily="34" charset="0"/>
              </a:rPr>
              <a:t> - </a:t>
            </a:r>
            <a:r>
              <a:rPr sz="1200" spc="35" dirty="0">
                <a:cs typeface="Arial" panose="020B0604020202020204" pitchFamily="34" charset="0"/>
              </a:rPr>
              <a:t>e.g.</a:t>
            </a:r>
            <a:r>
              <a:rPr lang="en-GB" sz="1200" spc="35" dirty="0">
                <a:cs typeface="Arial" panose="020B0604020202020204" pitchFamily="34" charset="0"/>
              </a:rPr>
              <a:t> ~</a:t>
            </a:r>
            <a:r>
              <a:rPr sz="1200" spc="35" dirty="0">
                <a:cs typeface="Arial" panose="020B0604020202020204" pitchFamily="34" charset="0"/>
              </a:rPr>
              <a:t>10%</a:t>
            </a:r>
            <a:endParaRPr lang="en-GB" sz="1200" spc="35" dirty="0">
              <a:cs typeface="Arial" panose="020B0604020202020204" pitchFamily="34" charset="0"/>
            </a:endParaRPr>
          </a:p>
          <a:p>
            <a:pPr marL="51095" lvl="1">
              <a:lnSpc>
                <a:spcPts val="1200"/>
              </a:lnSpc>
              <a:spcAft>
                <a:spcPts val="600"/>
              </a:spcAft>
              <a:buClr>
                <a:srgbClr val="3333B2"/>
              </a:buClr>
              <a:buSzPct val="90000"/>
              <a:tabLst>
                <a:tab pos="473709" algn="l"/>
              </a:tabLst>
            </a:pPr>
            <a:endParaRPr sz="1200" dirty="0">
              <a:cs typeface="Arial" panose="020B0604020202020204" pitchFamily="34" charset="0"/>
            </a:endParaRPr>
          </a:p>
          <a:p>
            <a:pPr marL="180000" marR="51435" lvl="1" indent="-128270">
              <a:lnSpc>
                <a:spcPts val="1200"/>
              </a:lnSpc>
              <a:spcBef>
                <a:spcPts val="40"/>
              </a:spcBef>
              <a:spcAft>
                <a:spcPts val="600"/>
              </a:spcAft>
              <a:buClr>
                <a:srgbClr val="3333B2"/>
              </a:buClr>
              <a:buSzPct val="90000"/>
              <a:buFont typeface="Arial"/>
              <a:buChar char="•"/>
              <a:tabLst>
                <a:tab pos="473709" algn="l"/>
              </a:tabLst>
            </a:pPr>
            <a:r>
              <a:rPr sz="1200" spc="65" dirty="0">
                <a:cs typeface="Arial" panose="020B0604020202020204" pitchFamily="34" charset="0"/>
              </a:rPr>
              <a:t>A </a:t>
            </a:r>
            <a:r>
              <a:rPr sz="1200" spc="30" dirty="0">
                <a:cs typeface="Arial" panose="020B0604020202020204" pitchFamily="34" charset="0"/>
              </a:rPr>
              <a:t>10% </a:t>
            </a:r>
            <a:r>
              <a:rPr sz="1200" spc="55" dirty="0">
                <a:cs typeface="Arial" panose="020B0604020202020204" pitchFamily="34" charset="0"/>
              </a:rPr>
              <a:t>neighborhood </a:t>
            </a:r>
            <a:r>
              <a:rPr sz="1200" spc="45" dirty="0">
                <a:cs typeface="Arial" panose="020B0604020202020204" pitchFamily="34" charset="0"/>
              </a:rPr>
              <a:t>in </a:t>
            </a:r>
            <a:r>
              <a:rPr sz="1200" spc="50" dirty="0">
                <a:cs typeface="Arial" panose="020B0604020202020204" pitchFamily="34" charset="0"/>
              </a:rPr>
              <a:t>high </a:t>
            </a:r>
            <a:r>
              <a:rPr sz="1200" spc="45" dirty="0">
                <a:cs typeface="Arial" panose="020B0604020202020204" pitchFamily="34" charset="0"/>
              </a:rPr>
              <a:t>dimensions </a:t>
            </a:r>
            <a:r>
              <a:rPr sz="1200" spc="50" dirty="0">
                <a:cs typeface="Arial" panose="020B0604020202020204" pitchFamily="34" charset="0"/>
              </a:rPr>
              <a:t>need </a:t>
            </a:r>
            <a:r>
              <a:rPr sz="1200" spc="55" dirty="0">
                <a:cs typeface="Arial" panose="020B0604020202020204" pitchFamily="34" charset="0"/>
              </a:rPr>
              <a:t>no </a:t>
            </a:r>
            <a:r>
              <a:rPr sz="1200" spc="40" dirty="0">
                <a:cs typeface="Arial" panose="020B0604020202020204" pitchFamily="34" charset="0"/>
              </a:rPr>
              <a:t>longer </a:t>
            </a:r>
            <a:r>
              <a:rPr sz="1200" spc="65" dirty="0">
                <a:cs typeface="Arial" panose="020B0604020202020204" pitchFamily="34" charset="0"/>
              </a:rPr>
              <a:t>be </a:t>
            </a:r>
            <a:r>
              <a:rPr sz="1200" spc="35" dirty="0">
                <a:cs typeface="Arial" panose="020B0604020202020204" pitchFamily="34" charset="0"/>
              </a:rPr>
              <a:t>local, </a:t>
            </a:r>
            <a:r>
              <a:rPr sz="1200" spc="25" dirty="0">
                <a:cs typeface="Arial" panose="020B0604020202020204" pitchFamily="34" charset="0"/>
              </a:rPr>
              <a:t>so </a:t>
            </a:r>
            <a:r>
              <a:rPr sz="1200" spc="15" dirty="0">
                <a:cs typeface="Arial" panose="020B0604020202020204" pitchFamily="34" charset="0"/>
              </a:rPr>
              <a:t>we </a:t>
            </a:r>
            <a:r>
              <a:rPr sz="1200" spc="20" dirty="0">
                <a:cs typeface="Arial" panose="020B0604020202020204" pitchFamily="34" charset="0"/>
              </a:rPr>
              <a:t>lose </a:t>
            </a:r>
            <a:r>
              <a:rPr sz="1200" spc="75" dirty="0">
                <a:cs typeface="Arial" panose="020B0604020202020204" pitchFamily="34" charset="0"/>
              </a:rPr>
              <a:t>the </a:t>
            </a:r>
            <a:r>
              <a:rPr sz="1200" spc="55" dirty="0">
                <a:cs typeface="Arial" panose="020B0604020202020204" pitchFamily="34" charset="0"/>
              </a:rPr>
              <a:t>spirit </a:t>
            </a:r>
            <a:r>
              <a:rPr sz="1200" spc="5" dirty="0">
                <a:cs typeface="Arial" panose="020B0604020202020204" pitchFamily="34" charset="0"/>
              </a:rPr>
              <a:t>of </a:t>
            </a:r>
            <a:r>
              <a:rPr sz="1200" spc="60" dirty="0">
                <a:cs typeface="Arial" panose="020B0604020202020204" pitchFamily="34" charset="0"/>
              </a:rPr>
              <a:t>estimating </a:t>
            </a:r>
            <a:r>
              <a:rPr sz="1200" i="1" spc="90" dirty="0">
                <a:cs typeface="Arial" panose="020B0604020202020204" pitchFamily="34" charset="0"/>
              </a:rPr>
              <a:t>E</a:t>
            </a:r>
            <a:r>
              <a:rPr sz="1200" spc="90" dirty="0">
                <a:cs typeface="Arial" panose="020B0604020202020204" pitchFamily="34" charset="0"/>
              </a:rPr>
              <a:t>(</a:t>
            </a:r>
            <a:r>
              <a:rPr sz="1200" i="1" spc="90" dirty="0">
                <a:cs typeface="Arial" panose="020B0604020202020204" pitchFamily="34" charset="0"/>
              </a:rPr>
              <a:t>Y </a:t>
            </a:r>
            <a:r>
              <a:rPr sz="1200" i="1" spc="25" dirty="0">
                <a:cs typeface="Arial" panose="020B0604020202020204" pitchFamily="34" charset="0"/>
              </a:rPr>
              <a:t>|X </a:t>
            </a:r>
            <a:r>
              <a:rPr sz="1200" spc="240" dirty="0">
                <a:cs typeface="Arial" panose="020B0604020202020204" pitchFamily="34" charset="0"/>
              </a:rPr>
              <a:t>= </a:t>
            </a:r>
            <a:r>
              <a:rPr sz="1200" i="1" spc="95" dirty="0">
                <a:cs typeface="Arial" panose="020B0604020202020204" pitchFamily="34" charset="0"/>
              </a:rPr>
              <a:t>x</a:t>
            </a:r>
            <a:r>
              <a:rPr sz="1200" spc="95" dirty="0">
                <a:cs typeface="Arial" panose="020B0604020202020204" pitchFamily="34" charset="0"/>
              </a:rPr>
              <a:t>) </a:t>
            </a:r>
            <a:r>
              <a:rPr sz="1200" spc="50" dirty="0">
                <a:cs typeface="Arial" panose="020B0604020202020204" pitchFamily="34" charset="0"/>
              </a:rPr>
              <a:t>by </a:t>
            </a:r>
            <a:r>
              <a:rPr sz="1200" spc="35" dirty="0">
                <a:cs typeface="Arial" panose="020B0604020202020204" pitchFamily="34" charset="0"/>
              </a:rPr>
              <a:t>local</a:t>
            </a:r>
            <a:r>
              <a:rPr sz="1200" spc="65" dirty="0">
                <a:cs typeface="Arial" panose="020B0604020202020204" pitchFamily="34" charset="0"/>
              </a:rPr>
              <a:t> </a:t>
            </a:r>
            <a:r>
              <a:rPr sz="1200" spc="45" dirty="0">
                <a:cs typeface="Arial" panose="020B0604020202020204" pitchFamily="34" charset="0"/>
              </a:rPr>
              <a:t>averaging</a:t>
            </a:r>
            <a:endParaRPr sz="1200" dirty="0"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842781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481" y="211465"/>
            <a:ext cx="21831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</a:rPr>
              <a:t>The </a:t>
            </a:r>
            <a:r>
              <a:rPr spc="-35" dirty="0">
                <a:latin typeface="+mn-lt"/>
              </a:rPr>
              <a:t>curse </a:t>
            </a:r>
            <a:r>
              <a:rPr spc="-40" dirty="0">
                <a:latin typeface="+mn-lt"/>
              </a:rPr>
              <a:t>of</a:t>
            </a:r>
            <a:r>
              <a:rPr spc="30" dirty="0">
                <a:latin typeface="+mn-lt"/>
              </a:rPr>
              <a:t> </a:t>
            </a:r>
            <a:r>
              <a:rPr spc="-25" dirty="0">
                <a:latin typeface="+mn-lt"/>
              </a:rPr>
              <a:t>dimensionality</a:t>
            </a:r>
          </a:p>
        </p:txBody>
      </p:sp>
      <p:sp>
        <p:nvSpPr>
          <p:cNvPr id="124" name="object 1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75C666DE-9656-499C-A483-557576976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7" y="892175"/>
            <a:ext cx="4076700" cy="21041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6055" y="211465"/>
            <a:ext cx="26955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Parametric </a:t>
            </a:r>
            <a:r>
              <a:rPr spc="-30" dirty="0">
                <a:latin typeface="+mn-lt"/>
              </a:rPr>
              <a:t>and </a:t>
            </a:r>
            <a:r>
              <a:rPr spc="-15" dirty="0">
                <a:latin typeface="+mn-lt"/>
              </a:rPr>
              <a:t>structured</a:t>
            </a:r>
            <a:r>
              <a:rPr spc="90" dirty="0">
                <a:latin typeface="+mn-lt"/>
              </a:rPr>
              <a:t> </a:t>
            </a:r>
            <a:r>
              <a:rPr spc="-40" dirty="0">
                <a:latin typeface="+mn-lt"/>
              </a:rPr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730" y="663575"/>
            <a:ext cx="4282223" cy="2344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 marR="192405">
              <a:lnSpc>
                <a:spcPct val="102600"/>
              </a:lnSpc>
              <a:spcBef>
                <a:spcPts val="55"/>
              </a:spcBef>
            </a:pPr>
            <a:r>
              <a:rPr sz="1100" spc="90" dirty="0">
                <a:cs typeface="Arial" panose="020B0604020202020204" pitchFamily="34" charset="0"/>
              </a:rPr>
              <a:t>The </a:t>
            </a:r>
            <a:r>
              <a:rPr sz="1100" i="1" spc="20" dirty="0">
                <a:solidFill>
                  <a:srgbClr val="009900"/>
                </a:solidFill>
                <a:cs typeface="Arial" panose="020B0604020202020204" pitchFamily="34" charset="0"/>
              </a:rPr>
              <a:t>linear </a:t>
            </a:r>
            <a:r>
              <a:rPr sz="1100" spc="55" dirty="0">
                <a:cs typeface="Arial" panose="020B0604020202020204" pitchFamily="34" charset="0"/>
              </a:rPr>
              <a:t>model </a:t>
            </a:r>
            <a:r>
              <a:rPr sz="1100" spc="20" dirty="0">
                <a:cs typeface="Arial" panose="020B0604020202020204" pitchFamily="34" charset="0"/>
              </a:rPr>
              <a:t>is </a:t>
            </a:r>
            <a:r>
              <a:rPr sz="1100" spc="85" dirty="0">
                <a:cs typeface="Arial" panose="020B0604020202020204" pitchFamily="34" charset="0"/>
              </a:rPr>
              <a:t>an </a:t>
            </a:r>
            <a:r>
              <a:rPr sz="1100" spc="80" dirty="0">
                <a:cs typeface="Arial" panose="020B0604020202020204" pitchFamily="34" charset="0"/>
              </a:rPr>
              <a:t>important </a:t>
            </a:r>
            <a:r>
              <a:rPr sz="1100" spc="55" dirty="0">
                <a:cs typeface="Arial" panose="020B0604020202020204" pitchFamily="34" charset="0"/>
              </a:rPr>
              <a:t>example </a:t>
            </a:r>
            <a:r>
              <a:rPr sz="1100" spc="5" dirty="0">
                <a:cs typeface="Arial" panose="020B0604020202020204" pitchFamily="34" charset="0"/>
              </a:rPr>
              <a:t>of </a:t>
            </a:r>
            <a:r>
              <a:rPr sz="1100" spc="85" dirty="0">
                <a:cs typeface="Arial" panose="020B0604020202020204" pitchFamily="34" charset="0"/>
              </a:rPr>
              <a:t>a </a:t>
            </a:r>
            <a:r>
              <a:rPr sz="1100" spc="70" dirty="0">
                <a:cs typeface="Arial" panose="020B0604020202020204" pitchFamily="34" charset="0"/>
              </a:rPr>
              <a:t>parametric  </a:t>
            </a:r>
            <a:r>
              <a:rPr sz="1100" spc="50" dirty="0">
                <a:cs typeface="Arial" panose="020B0604020202020204" pitchFamily="34" charset="0"/>
              </a:rPr>
              <a:t>model:</a:t>
            </a:r>
            <a:endParaRPr sz="1100" dirty="0">
              <a:cs typeface="Arial" panose="020B0604020202020204" pitchFamily="34" charset="0"/>
            </a:endParaRPr>
          </a:p>
          <a:p>
            <a:pPr marL="869950">
              <a:lnSpc>
                <a:spcPct val="100000"/>
              </a:lnSpc>
              <a:spcBef>
                <a:spcPts val="35"/>
              </a:spcBef>
            </a:pPr>
            <a:r>
              <a:rPr lang="en-GB" sz="1100" spc="10" dirty="0">
                <a:cs typeface="Arial" panose="020B0604020202020204" pitchFamily="34" charset="0"/>
              </a:rPr>
              <a:t>Y</a:t>
            </a:r>
            <a:r>
              <a:rPr sz="1100" spc="10" dirty="0">
                <a:cs typeface="Arial" panose="020B0604020202020204" pitchFamily="34" charset="0"/>
              </a:rPr>
              <a:t>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15" dirty="0">
                <a:cs typeface="Arial" panose="020B0604020202020204" pitchFamily="34" charset="0"/>
              </a:rPr>
              <a:t> </a:t>
            </a:r>
            <a:r>
              <a:rPr sz="1100" i="1" spc="35" dirty="0">
                <a:cs typeface="Arial" panose="020B0604020202020204" pitchFamily="34" charset="0"/>
              </a:rPr>
              <a:t>β</a:t>
            </a:r>
            <a:r>
              <a:rPr sz="1200" spc="52" baseline="-10416" dirty="0">
                <a:cs typeface="Arial" panose="020B0604020202020204" pitchFamily="34" charset="0"/>
              </a:rPr>
              <a:t>0</a:t>
            </a:r>
            <a:r>
              <a:rPr sz="1200" spc="75" baseline="-10416" dirty="0">
                <a:cs typeface="Arial" panose="020B0604020202020204" pitchFamily="34" charset="0"/>
              </a:rPr>
              <a:t> </a:t>
            </a:r>
            <a:r>
              <a:rPr sz="1100" spc="260" dirty="0">
                <a:cs typeface="Arial" panose="020B0604020202020204" pitchFamily="34" charset="0"/>
              </a:rPr>
              <a:t>+</a:t>
            </a:r>
            <a:r>
              <a:rPr sz="1100" spc="-45" dirty="0">
                <a:cs typeface="Arial" panose="020B0604020202020204" pitchFamily="34" charset="0"/>
              </a:rPr>
              <a:t> </a:t>
            </a:r>
            <a:r>
              <a:rPr sz="1100" i="1" spc="85" dirty="0">
                <a:cs typeface="Arial" panose="020B0604020202020204" pitchFamily="34" charset="0"/>
              </a:rPr>
              <a:t>β</a:t>
            </a:r>
            <a:r>
              <a:rPr sz="1200" spc="127" baseline="-10416" dirty="0">
                <a:cs typeface="Arial" panose="020B0604020202020204" pitchFamily="34" charset="0"/>
              </a:rPr>
              <a:t>1</a:t>
            </a:r>
            <a:r>
              <a:rPr sz="1100" i="1" spc="85" dirty="0">
                <a:cs typeface="Arial" panose="020B0604020202020204" pitchFamily="34" charset="0"/>
              </a:rPr>
              <a:t>X</a:t>
            </a:r>
            <a:r>
              <a:rPr sz="1200" spc="127" baseline="-10416" dirty="0">
                <a:cs typeface="Arial" panose="020B0604020202020204" pitchFamily="34" charset="0"/>
              </a:rPr>
              <a:t>1</a:t>
            </a:r>
            <a:r>
              <a:rPr sz="1200" spc="67" baseline="-10416" dirty="0">
                <a:cs typeface="Arial" panose="020B0604020202020204" pitchFamily="34" charset="0"/>
              </a:rPr>
              <a:t> </a:t>
            </a:r>
            <a:r>
              <a:rPr sz="1100" spc="260" dirty="0">
                <a:cs typeface="Arial" panose="020B0604020202020204" pitchFamily="34" charset="0"/>
              </a:rPr>
              <a:t>+</a:t>
            </a:r>
            <a:r>
              <a:rPr sz="1100" spc="-45" dirty="0">
                <a:cs typeface="Arial" panose="020B0604020202020204" pitchFamily="34" charset="0"/>
              </a:rPr>
              <a:t> </a:t>
            </a:r>
            <a:r>
              <a:rPr sz="1100" i="1" spc="85" dirty="0">
                <a:cs typeface="Arial" panose="020B0604020202020204" pitchFamily="34" charset="0"/>
              </a:rPr>
              <a:t>β</a:t>
            </a:r>
            <a:r>
              <a:rPr sz="1200" spc="127" baseline="-10416" dirty="0">
                <a:cs typeface="Arial" panose="020B0604020202020204" pitchFamily="34" charset="0"/>
              </a:rPr>
              <a:t>2</a:t>
            </a:r>
            <a:r>
              <a:rPr sz="1100" i="1" spc="85" dirty="0">
                <a:cs typeface="Arial" panose="020B0604020202020204" pitchFamily="34" charset="0"/>
              </a:rPr>
              <a:t>X</a:t>
            </a:r>
            <a:r>
              <a:rPr sz="1200" spc="127" baseline="-10416" dirty="0">
                <a:cs typeface="Arial" panose="020B0604020202020204" pitchFamily="34" charset="0"/>
              </a:rPr>
              <a:t>2</a:t>
            </a:r>
            <a:r>
              <a:rPr sz="1200" spc="75" baseline="-10416" dirty="0">
                <a:cs typeface="Arial" panose="020B0604020202020204" pitchFamily="34" charset="0"/>
              </a:rPr>
              <a:t> </a:t>
            </a:r>
            <a:r>
              <a:rPr sz="1100" spc="260" dirty="0">
                <a:cs typeface="Arial" panose="020B0604020202020204" pitchFamily="34" charset="0"/>
              </a:rPr>
              <a:t>+</a:t>
            </a:r>
            <a:r>
              <a:rPr sz="1100" spc="-45" dirty="0">
                <a:cs typeface="Arial" panose="020B0604020202020204" pitchFamily="34" charset="0"/>
              </a:rPr>
              <a:t> </a:t>
            </a:r>
            <a:r>
              <a:rPr sz="1100" i="1" spc="25" dirty="0">
                <a:cs typeface="Arial" panose="020B0604020202020204" pitchFamily="34" charset="0"/>
              </a:rPr>
              <a:t>.</a:t>
            </a:r>
            <a:r>
              <a:rPr sz="1100" i="1" spc="-95" dirty="0">
                <a:cs typeface="Arial" panose="020B0604020202020204" pitchFamily="34" charset="0"/>
              </a:rPr>
              <a:t> </a:t>
            </a:r>
            <a:r>
              <a:rPr sz="1100" i="1" spc="25" dirty="0">
                <a:cs typeface="Arial" panose="020B0604020202020204" pitchFamily="34" charset="0"/>
              </a:rPr>
              <a:t>.</a:t>
            </a:r>
            <a:r>
              <a:rPr sz="1100" i="1" spc="-95" dirty="0">
                <a:cs typeface="Arial" panose="020B0604020202020204" pitchFamily="34" charset="0"/>
              </a:rPr>
              <a:t> </a:t>
            </a:r>
            <a:r>
              <a:rPr sz="1100" i="1" spc="25" dirty="0">
                <a:cs typeface="Arial" panose="020B0604020202020204" pitchFamily="34" charset="0"/>
              </a:rPr>
              <a:t>.</a:t>
            </a:r>
            <a:r>
              <a:rPr sz="1100" i="1" spc="-100" dirty="0">
                <a:cs typeface="Arial" panose="020B0604020202020204" pitchFamily="34" charset="0"/>
              </a:rPr>
              <a:t> </a:t>
            </a:r>
            <a:r>
              <a:rPr sz="1100" i="1" spc="95" dirty="0">
                <a:cs typeface="Arial" panose="020B0604020202020204" pitchFamily="34" charset="0"/>
              </a:rPr>
              <a:t>β</a:t>
            </a:r>
            <a:r>
              <a:rPr sz="1200" i="1" spc="142" baseline="-10416" dirty="0">
                <a:cs typeface="Arial" panose="020B0604020202020204" pitchFamily="34" charset="0"/>
              </a:rPr>
              <a:t>p</a:t>
            </a:r>
            <a:r>
              <a:rPr sz="1100" i="1" spc="95" dirty="0">
                <a:cs typeface="Arial" panose="020B0604020202020204" pitchFamily="34" charset="0"/>
              </a:rPr>
              <a:t>X</a:t>
            </a:r>
            <a:r>
              <a:rPr sz="1200" i="1" spc="142" baseline="-10416" dirty="0">
                <a:cs typeface="Arial" panose="020B0604020202020204" pitchFamily="34" charset="0"/>
              </a:rPr>
              <a:t>p</a:t>
            </a:r>
            <a:r>
              <a:rPr sz="1100" i="1" spc="95" dirty="0">
                <a:cs typeface="Arial" panose="020B0604020202020204" pitchFamily="34" charset="0"/>
              </a:rPr>
              <a:t>.</a:t>
            </a:r>
            <a:endParaRPr sz="11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200" dirty="0">
              <a:cs typeface="Arial" panose="020B0604020202020204" pitchFamily="34" charset="0"/>
            </a:endParaRPr>
          </a:p>
          <a:p>
            <a:pPr marL="391160" indent="-133350">
              <a:lnSpc>
                <a:spcPct val="100000"/>
              </a:lnSpc>
              <a:spcBef>
                <a:spcPts val="955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391795" algn="l"/>
              </a:tabLst>
            </a:pPr>
            <a:r>
              <a:rPr sz="1100" spc="70" dirty="0">
                <a:cs typeface="Arial" panose="020B0604020202020204" pitchFamily="34" charset="0"/>
              </a:rPr>
              <a:t>A </a:t>
            </a:r>
            <a:r>
              <a:rPr sz="1100" spc="50" dirty="0">
                <a:cs typeface="Arial" panose="020B0604020202020204" pitchFamily="34" charset="0"/>
              </a:rPr>
              <a:t>linear </a:t>
            </a:r>
            <a:r>
              <a:rPr sz="1100" spc="55" dirty="0">
                <a:cs typeface="Arial" panose="020B0604020202020204" pitchFamily="34" charset="0"/>
              </a:rPr>
              <a:t>model </a:t>
            </a:r>
            <a:r>
              <a:rPr sz="1100" spc="20" dirty="0">
                <a:cs typeface="Arial" panose="020B0604020202020204" pitchFamily="34" charset="0"/>
              </a:rPr>
              <a:t>is </a:t>
            </a:r>
            <a:r>
              <a:rPr sz="1100" spc="30" dirty="0">
                <a:cs typeface="Arial" panose="020B0604020202020204" pitchFamily="34" charset="0"/>
              </a:rPr>
              <a:t>specified </a:t>
            </a:r>
            <a:r>
              <a:rPr sz="1100" spc="50" dirty="0">
                <a:cs typeface="Arial" panose="020B0604020202020204" pitchFamily="34" charset="0"/>
              </a:rPr>
              <a:t>in </a:t>
            </a:r>
            <a:r>
              <a:rPr sz="1100" spc="75" dirty="0">
                <a:cs typeface="Arial" panose="020B0604020202020204" pitchFamily="34" charset="0"/>
              </a:rPr>
              <a:t>terms </a:t>
            </a:r>
            <a:r>
              <a:rPr sz="1100" spc="5" dirty="0">
                <a:cs typeface="Arial" panose="020B0604020202020204" pitchFamily="34" charset="0"/>
              </a:rPr>
              <a:t>of </a:t>
            </a:r>
            <a:r>
              <a:rPr sz="1100" i="1" spc="-5" dirty="0">
                <a:cs typeface="Arial" panose="020B0604020202020204" pitchFamily="34" charset="0"/>
              </a:rPr>
              <a:t>p </a:t>
            </a:r>
            <a:r>
              <a:rPr sz="1100" spc="260" dirty="0">
                <a:cs typeface="Arial" panose="020B0604020202020204" pitchFamily="34" charset="0"/>
              </a:rPr>
              <a:t>+</a:t>
            </a:r>
            <a:r>
              <a:rPr sz="1100" spc="25" dirty="0">
                <a:cs typeface="Arial" panose="020B0604020202020204" pitchFamily="34" charset="0"/>
              </a:rPr>
              <a:t>1</a:t>
            </a:r>
            <a:r>
              <a:rPr sz="1100" dirty="0">
                <a:cs typeface="Arial" panose="020B0604020202020204" pitchFamily="34" charset="0"/>
              </a:rPr>
              <a:t> </a:t>
            </a:r>
            <a:r>
              <a:rPr sz="1100" spc="70" dirty="0">
                <a:cs typeface="Arial" panose="020B0604020202020204" pitchFamily="34" charset="0"/>
              </a:rPr>
              <a:t>parameters</a:t>
            </a:r>
            <a:endParaRPr sz="1100" dirty="0">
              <a:cs typeface="Arial" panose="020B0604020202020204" pitchFamily="34" charset="0"/>
            </a:endParaRPr>
          </a:p>
          <a:p>
            <a:pPr marL="391160">
              <a:lnSpc>
                <a:spcPct val="100000"/>
              </a:lnSpc>
              <a:spcBef>
                <a:spcPts val="35"/>
              </a:spcBef>
              <a:spcAft>
                <a:spcPts val="600"/>
              </a:spcAft>
            </a:pPr>
            <a:r>
              <a:rPr sz="1100" i="1" spc="45" dirty="0">
                <a:cs typeface="Arial" panose="020B0604020202020204" pitchFamily="34" charset="0"/>
              </a:rPr>
              <a:t>β</a:t>
            </a:r>
            <a:r>
              <a:rPr sz="1200" spc="67" baseline="-10416" dirty="0">
                <a:cs typeface="Arial" panose="020B0604020202020204" pitchFamily="34" charset="0"/>
              </a:rPr>
              <a:t>0</a:t>
            </a:r>
            <a:r>
              <a:rPr sz="1100" i="1" spc="45" dirty="0">
                <a:cs typeface="Arial" panose="020B0604020202020204" pitchFamily="34" charset="0"/>
              </a:rPr>
              <a:t>,</a:t>
            </a:r>
            <a:r>
              <a:rPr sz="1100" i="1" spc="-100" dirty="0">
                <a:cs typeface="Arial" panose="020B0604020202020204" pitchFamily="34" charset="0"/>
              </a:rPr>
              <a:t> </a:t>
            </a:r>
            <a:r>
              <a:rPr sz="1100" i="1" spc="45" dirty="0">
                <a:cs typeface="Arial" panose="020B0604020202020204" pitchFamily="34" charset="0"/>
              </a:rPr>
              <a:t>β</a:t>
            </a:r>
            <a:r>
              <a:rPr sz="1200" spc="67" baseline="-10416" dirty="0">
                <a:cs typeface="Arial" panose="020B0604020202020204" pitchFamily="34" charset="0"/>
              </a:rPr>
              <a:t>1</a:t>
            </a:r>
            <a:r>
              <a:rPr sz="1100" i="1" spc="45" dirty="0">
                <a:cs typeface="Arial" panose="020B0604020202020204" pitchFamily="34" charset="0"/>
              </a:rPr>
              <a:t>,</a:t>
            </a:r>
            <a:r>
              <a:rPr sz="1100" i="1" spc="-95" dirty="0">
                <a:cs typeface="Arial" panose="020B0604020202020204" pitchFamily="34" charset="0"/>
              </a:rPr>
              <a:t> </a:t>
            </a:r>
            <a:r>
              <a:rPr sz="1100" i="1" spc="25" dirty="0">
                <a:cs typeface="Arial" panose="020B0604020202020204" pitchFamily="34" charset="0"/>
              </a:rPr>
              <a:t>.</a:t>
            </a:r>
            <a:r>
              <a:rPr sz="1100" i="1" spc="-95" dirty="0">
                <a:cs typeface="Arial" panose="020B0604020202020204" pitchFamily="34" charset="0"/>
              </a:rPr>
              <a:t> </a:t>
            </a:r>
            <a:r>
              <a:rPr sz="1100" i="1" spc="25" dirty="0">
                <a:cs typeface="Arial" panose="020B0604020202020204" pitchFamily="34" charset="0"/>
              </a:rPr>
              <a:t>.</a:t>
            </a:r>
            <a:r>
              <a:rPr sz="1100" i="1" spc="-95" dirty="0">
                <a:cs typeface="Arial" panose="020B0604020202020204" pitchFamily="34" charset="0"/>
              </a:rPr>
              <a:t> </a:t>
            </a:r>
            <a:r>
              <a:rPr sz="1100" i="1" spc="25" dirty="0">
                <a:cs typeface="Arial" panose="020B0604020202020204" pitchFamily="34" charset="0"/>
              </a:rPr>
              <a:t>.</a:t>
            </a:r>
            <a:r>
              <a:rPr sz="1100" i="1" spc="-95" dirty="0">
                <a:cs typeface="Arial" panose="020B0604020202020204" pitchFamily="34" charset="0"/>
              </a:rPr>
              <a:t> </a:t>
            </a:r>
            <a:r>
              <a:rPr sz="1100" i="1" spc="25" dirty="0">
                <a:cs typeface="Arial" panose="020B0604020202020204" pitchFamily="34" charset="0"/>
              </a:rPr>
              <a:t>,</a:t>
            </a:r>
            <a:r>
              <a:rPr sz="1100" i="1" spc="-95" dirty="0">
                <a:cs typeface="Arial" panose="020B0604020202020204" pitchFamily="34" charset="0"/>
              </a:rPr>
              <a:t> </a:t>
            </a:r>
            <a:r>
              <a:rPr sz="1100" i="1" spc="60" dirty="0">
                <a:cs typeface="Arial" panose="020B0604020202020204" pitchFamily="34" charset="0"/>
              </a:rPr>
              <a:t>β</a:t>
            </a:r>
            <a:r>
              <a:rPr sz="1200" i="1" spc="89" baseline="-10416" dirty="0">
                <a:cs typeface="Arial" panose="020B0604020202020204" pitchFamily="34" charset="0"/>
              </a:rPr>
              <a:t>p</a:t>
            </a:r>
            <a:endParaRPr sz="1100" dirty="0">
              <a:cs typeface="Arial" panose="020B0604020202020204" pitchFamily="34" charset="0"/>
            </a:endParaRPr>
          </a:p>
          <a:p>
            <a:pPr marL="391160" marR="325755" indent="-132715" algn="just">
              <a:lnSpc>
                <a:spcPct val="102600"/>
              </a:lnSpc>
              <a:spcBef>
                <a:spcPts val="300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391795" algn="l"/>
              </a:tabLst>
            </a:pPr>
            <a:r>
              <a:rPr sz="1100" spc="40" dirty="0">
                <a:cs typeface="Arial" panose="020B0604020202020204" pitchFamily="34" charset="0"/>
              </a:rPr>
              <a:t>We </a:t>
            </a:r>
            <a:r>
              <a:rPr sz="1100" spc="65" dirty="0">
                <a:cs typeface="Arial" panose="020B0604020202020204" pitchFamily="34" charset="0"/>
              </a:rPr>
              <a:t>estimate </a:t>
            </a:r>
            <a:r>
              <a:rPr sz="1100" spc="80" dirty="0">
                <a:cs typeface="Arial" panose="020B0604020202020204" pitchFamily="34" charset="0"/>
              </a:rPr>
              <a:t>the </a:t>
            </a:r>
            <a:r>
              <a:rPr sz="1100" spc="70" dirty="0">
                <a:cs typeface="Arial" panose="020B0604020202020204" pitchFamily="34" charset="0"/>
              </a:rPr>
              <a:t>parameters </a:t>
            </a:r>
            <a:r>
              <a:rPr sz="1100" spc="55" dirty="0">
                <a:cs typeface="Arial" panose="020B0604020202020204" pitchFamily="34" charset="0"/>
              </a:rPr>
              <a:t>by </a:t>
            </a:r>
            <a:r>
              <a:rPr sz="1100" spc="50" dirty="0">
                <a:cs typeface="Arial" panose="020B0604020202020204" pitchFamily="34" charset="0"/>
              </a:rPr>
              <a:t>fitting </a:t>
            </a:r>
            <a:r>
              <a:rPr sz="1100" spc="80" dirty="0">
                <a:cs typeface="Arial" panose="020B0604020202020204" pitchFamily="34" charset="0"/>
              </a:rPr>
              <a:t>the </a:t>
            </a:r>
            <a:r>
              <a:rPr sz="1100" spc="55" dirty="0">
                <a:cs typeface="Arial" panose="020B0604020202020204" pitchFamily="34" charset="0"/>
              </a:rPr>
              <a:t>model </a:t>
            </a:r>
            <a:r>
              <a:rPr sz="1100" spc="80" dirty="0">
                <a:cs typeface="Arial" panose="020B0604020202020204" pitchFamily="34" charset="0"/>
              </a:rPr>
              <a:t>to  </a:t>
            </a:r>
            <a:r>
              <a:rPr sz="1100" spc="65" dirty="0">
                <a:cs typeface="Arial" panose="020B0604020202020204" pitchFamily="34" charset="0"/>
              </a:rPr>
              <a:t>training</a:t>
            </a:r>
            <a:r>
              <a:rPr sz="1100" spc="70" dirty="0">
                <a:cs typeface="Arial" panose="020B0604020202020204" pitchFamily="34" charset="0"/>
              </a:rPr>
              <a:t> </a:t>
            </a:r>
            <a:r>
              <a:rPr sz="1100" spc="85" dirty="0">
                <a:cs typeface="Arial" panose="020B0604020202020204" pitchFamily="34" charset="0"/>
              </a:rPr>
              <a:t>data</a:t>
            </a:r>
            <a:endParaRPr sz="1100" dirty="0">
              <a:cs typeface="Arial" panose="020B0604020202020204" pitchFamily="34" charset="0"/>
            </a:endParaRPr>
          </a:p>
          <a:p>
            <a:pPr marL="391160" marR="43180" indent="-132715" algn="just">
              <a:lnSpc>
                <a:spcPct val="102600"/>
              </a:lnSpc>
              <a:spcBef>
                <a:spcPts val="300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391795" algn="l"/>
              </a:tabLst>
            </a:pPr>
            <a:r>
              <a:rPr sz="1100" spc="65" dirty="0">
                <a:cs typeface="Arial" panose="020B0604020202020204" pitchFamily="34" charset="0"/>
              </a:rPr>
              <a:t>Although </a:t>
            </a:r>
            <a:r>
              <a:rPr sz="1100" spc="75" dirty="0">
                <a:cs typeface="Arial" panose="020B0604020202020204" pitchFamily="34" charset="0"/>
              </a:rPr>
              <a:t>it </a:t>
            </a:r>
            <a:r>
              <a:rPr sz="1100" spc="20" dirty="0">
                <a:cs typeface="Arial" panose="020B0604020202020204" pitchFamily="34" charset="0"/>
              </a:rPr>
              <a:t>is </a:t>
            </a:r>
            <a:r>
              <a:rPr sz="1100" i="1" spc="25" dirty="0">
                <a:solidFill>
                  <a:srgbClr val="009900"/>
                </a:solidFill>
                <a:cs typeface="Arial" panose="020B0604020202020204" pitchFamily="34" charset="0"/>
              </a:rPr>
              <a:t>almost never </a:t>
            </a:r>
            <a:r>
              <a:rPr sz="1100" i="1" spc="20" dirty="0">
                <a:solidFill>
                  <a:srgbClr val="009900"/>
                </a:solidFill>
                <a:cs typeface="Arial" panose="020B0604020202020204" pitchFamily="34" charset="0"/>
              </a:rPr>
              <a:t>correct</a:t>
            </a:r>
            <a:r>
              <a:rPr sz="1100" spc="20" dirty="0">
                <a:cs typeface="Arial" panose="020B0604020202020204" pitchFamily="34" charset="0"/>
              </a:rPr>
              <a:t>, </a:t>
            </a:r>
            <a:r>
              <a:rPr sz="1100" spc="85" dirty="0">
                <a:cs typeface="Arial" panose="020B0604020202020204" pitchFamily="34" charset="0"/>
              </a:rPr>
              <a:t>a </a:t>
            </a:r>
            <a:r>
              <a:rPr sz="1100" spc="50" dirty="0">
                <a:cs typeface="Arial" panose="020B0604020202020204" pitchFamily="34" charset="0"/>
              </a:rPr>
              <a:t>linear </a:t>
            </a:r>
            <a:r>
              <a:rPr sz="1100" spc="55" dirty="0">
                <a:cs typeface="Arial" panose="020B0604020202020204" pitchFamily="34" charset="0"/>
              </a:rPr>
              <a:t>model </a:t>
            </a:r>
            <a:r>
              <a:rPr sz="1100" spc="50" dirty="0">
                <a:cs typeface="Arial" panose="020B0604020202020204" pitchFamily="34" charset="0"/>
              </a:rPr>
              <a:t>often  </a:t>
            </a:r>
            <a:r>
              <a:rPr sz="1100" spc="35" dirty="0">
                <a:cs typeface="Arial" panose="020B0604020202020204" pitchFamily="34" charset="0"/>
              </a:rPr>
              <a:t>serves </a:t>
            </a:r>
            <a:r>
              <a:rPr sz="1100" spc="55" dirty="0">
                <a:cs typeface="Arial" panose="020B0604020202020204" pitchFamily="34" charset="0"/>
              </a:rPr>
              <a:t>as </a:t>
            </a:r>
            <a:r>
              <a:rPr sz="1100" spc="85" dirty="0">
                <a:cs typeface="Arial" panose="020B0604020202020204" pitchFamily="34" charset="0"/>
              </a:rPr>
              <a:t>a </a:t>
            </a:r>
            <a:r>
              <a:rPr sz="1100" spc="55" dirty="0">
                <a:cs typeface="Arial" panose="020B0604020202020204" pitchFamily="34" charset="0"/>
              </a:rPr>
              <a:t>good </a:t>
            </a:r>
            <a:r>
              <a:rPr sz="1100" spc="85" dirty="0">
                <a:cs typeface="Arial" panose="020B0604020202020204" pitchFamily="34" charset="0"/>
              </a:rPr>
              <a:t>and </a:t>
            </a:r>
            <a:r>
              <a:rPr sz="1100" spc="65" dirty="0">
                <a:cs typeface="Arial" panose="020B0604020202020204" pitchFamily="34" charset="0"/>
              </a:rPr>
              <a:t>interpretable approximation </a:t>
            </a:r>
            <a:r>
              <a:rPr sz="1100" spc="80" dirty="0">
                <a:cs typeface="Arial" panose="020B0604020202020204" pitchFamily="34" charset="0"/>
              </a:rPr>
              <a:t>to the  </a:t>
            </a:r>
            <a:r>
              <a:rPr sz="1100" spc="60" dirty="0">
                <a:cs typeface="Arial" panose="020B0604020202020204" pitchFamily="34" charset="0"/>
              </a:rPr>
              <a:t>unknown </a:t>
            </a:r>
            <a:r>
              <a:rPr sz="1100" spc="80" dirty="0">
                <a:cs typeface="Arial" panose="020B0604020202020204" pitchFamily="34" charset="0"/>
              </a:rPr>
              <a:t>true </a:t>
            </a:r>
            <a:r>
              <a:rPr sz="1100" spc="55" dirty="0">
                <a:cs typeface="Arial" panose="020B0604020202020204" pitchFamily="34" charset="0"/>
              </a:rPr>
              <a:t>function </a:t>
            </a:r>
            <a:r>
              <a:rPr sz="1100" i="1" spc="225" dirty="0">
                <a:cs typeface="Arial" panose="020B0604020202020204" pitchFamily="34" charset="0"/>
              </a:rPr>
              <a:t>f</a:t>
            </a:r>
            <a:r>
              <a:rPr sz="1100" i="1" spc="-135" dirty="0">
                <a:cs typeface="Arial" panose="020B0604020202020204" pitchFamily="34" charset="0"/>
              </a:rPr>
              <a:t> </a:t>
            </a:r>
            <a:r>
              <a:rPr sz="1100" spc="125" dirty="0">
                <a:cs typeface="Arial" panose="020B0604020202020204" pitchFamily="34" charset="0"/>
              </a:rPr>
              <a:t>(</a:t>
            </a:r>
            <a:r>
              <a:rPr sz="1100" i="1" spc="125" dirty="0">
                <a:cs typeface="Arial" panose="020B0604020202020204" pitchFamily="34" charset="0"/>
              </a:rPr>
              <a:t>X</a:t>
            </a:r>
            <a:r>
              <a:rPr sz="1100" spc="125" dirty="0">
                <a:cs typeface="Arial" panose="020B0604020202020204" pitchFamily="34" charset="0"/>
              </a:rPr>
              <a:t>)</a:t>
            </a:r>
            <a:endParaRPr sz="11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94" y="230389"/>
            <a:ext cx="37719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100" spc="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sz="1100" spc="5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sz="1100" spc="2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</a:t>
            </a:r>
            <a:r>
              <a:rPr sz="1100" spc="8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100" spc="5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reasonable </a:t>
            </a:r>
            <a:r>
              <a:rPr sz="1100" spc="3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sz="1100" spc="-1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spc="-17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1894" y="1818488"/>
            <a:ext cx="3643629" cy="18024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245"/>
              </a:spcBef>
            </a:pPr>
            <a:r>
              <a:rPr sz="1100" spc="7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1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70" dirty="0"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r>
              <a:rPr sz="11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55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11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30" dirty="0">
                <a:latin typeface="Arial" panose="020B0604020202020204" pitchFamily="34" charset="0"/>
                <a:cs typeface="Arial" panose="020B0604020202020204" pitchFamily="34" charset="0"/>
              </a:rPr>
              <a:t>fits</a:t>
            </a:r>
            <a:r>
              <a:rPr sz="11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40" dirty="0">
                <a:latin typeface="Arial" panose="020B0604020202020204" pitchFamily="34" charset="0"/>
                <a:cs typeface="Arial" panose="020B0604020202020204" pitchFamily="34" charset="0"/>
              </a:rPr>
              <a:t>slightly </a:t>
            </a:r>
            <a:r>
              <a:rPr sz="1100" spc="80" dirty="0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10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32F078B1-7BD0-42E9-9BD6-9CBDB608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491076"/>
            <a:ext cx="2456064" cy="1239299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F7B9F6D1-8C5C-4205-B044-07D4760CE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579189"/>
            <a:ext cx="1066800" cy="21925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6854E1F3-DE48-4F34-BBAE-1E3B7635C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2086843"/>
            <a:ext cx="2456064" cy="128256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C35E27F-BD0B-4C34-8C4B-878CF9E96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484" y="2205719"/>
            <a:ext cx="1042954" cy="1749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617" y="180354"/>
            <a:ext cx="1252220" cy="995044"/>
          </a:xfrm>
          <a:custGeom>
            <a:avLst/>
            <a:gdLst/>
            <a:ahLst/>
            <a:cxnLst/>
            <a:rect l="l" t="t" r="r" b="b"/>
            <a:pathLst>
              <a:path w="1252220" h="995044">
                <a:moveTo>
                  <a:pt x="7567" y="567219"/>
                </a:moveTo>
                <a:lnTo>
                  <a:pt x="1108510" y="994721"/>
                </a:lnTo>
                <a:lnTo>
                  <a:pt x="1252012" y="311097"/>
                </a:lnTo>
                <a:lnTo>
                  <a:pt x="0" y="0"/>
                </a:lnTo>
                <a:lnTo>
                  <a:pt x="7567" y="567219"/>
                </a:lnTo>
              </a:path>
            </a:pathLst>
          </a:custGeom>
          <a:ln w="4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5152" y="747574"/>
            <a:ext cx="1016635" cy="537845"/>
          </a:xfrm>
          <a:custGeom>
            <a:avLst/>
            <a:gdLst/>
            <a:ahLst/>
            <a:cxnLst/>
            <a:rect l="l" t="t" r="r" b="b"/>
            <a:pathLst>
              <a:path w="1016635" h="537844">
                <a:moveTo>
                  <a:pt x="0" y="537562"/>
                </a:moveTo>
                <a:lnTo>
                  <a:pt x="1016032" y="0"/>
                </a:lnTo>
              </a:path>
            </a:pathLst>
          </a:custGeom>
          <a:ln w="4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4179" y="180354"/>
            <a:ext cx="2278380" cy="1954530"/>
          </a:xfrm>
          <a:custGeom>
            <a:avLst/>
            <a:gdLst/>
            <a:ahLst/>
            <a:cxnLst/>
            <a:rect l="l" t="t" r="r" b="b"/>
            <a:pathLst>
              <a:path w="2278379" h="1954530">
                <a:moveTo>
                  <a:pt x="1169438" y="0"/>
                </a:moveTo>
                <a:lnTo>
                  <a:pt x="0" y="394227"/>
                </a:lnTo>
                <a:lnTo>
                  <a:pt x="160973" y="1104782"/>
                </a:lnTo>
                <a:lnTo>
                  <a:pt x="1381269" y="1954331"/>
                </a:lnTo>
                <a:lnTo>
                  <a:pt x="2277948" y="994721"/>
                </a:lnTo>
              </a:path>
            </a:pathLst>
          </a:custGeom>
          <a:ln w="4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2100000">
            <a:off x="1479496" y="1704210"/>
            <a:ext cx="560317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-5" dirty="0">
                <a:latin typeface="Arial"/>
                <a:cs typeface="Arial"/>
              </a:rPr>
              <a:t>Years </a:t>
            </a:r>
            <a:r>
              <a:rPr sz="500" spc="10" dirty="0">
                <a:latin typeface="Arial"/>
                <a:cs typeface="Arial"/>
              </a:rPr>
              <a:t>of</a:t>
            </a:r>
            <a:r>
              <a:rPr sz="500" spc="-55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Education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18720000">
            <a:off x="3113045" y="1537819"/>
            <a:ext cx="269525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10" dirty="0">
                <a:latin typeface="Arial"/>
                <a:cs typeface="Arial"/>
              </a:rPr>
              <a:t>Senior</a:t>
            </a:r>
            <a:r>
              <a:rPr sz="500" spc="5" dirty="0">
                <a:latin typeface="Arial"/>
                <a:cs typeface="Arial"/>
              </a:rPr>
              <a:t>ity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4560000">
            <a:off x="1000768" y="927642"/>
            <a:ext cx="229789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10" dirty="0">
                <a:latin typeface="Arial"/>
                <a:cs typeface="Arial"/>
              </a:rPr>
              <a:t>Income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0821" y="449636"/>
            <a:ext cx="2456894" cy="1751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3" y="2169590"/>
            <a:ext cx="4180623" cy="10272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latin typeface="Arial" panose="020B0604020202020204" pitchFamily="34" charset="0"/>
                <a:cs typeface="Arial" panose="020B0604020202020204" pitchFamily="34" charset="0"/>
              </a:rPr>
              <a:t>Simulated </a:t>
            </a:r>
            <a:r>
              <a:rPr sz="1100" spc="55" dirty="0">
                <a:latin typeface="Arial" panose="020B0604020202020204" pitchFamily="34" charset="0"/>
                <a:cs typeface="Arial" panose="020B0604020202020204" pitchFamily="34" charset="0"/>
              </a:rPr>
              <a:t>example. </a:t>
            </a:r>
            <a:r>
              <a:rPr sz="1100" spc="75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1100" spc="60" dirty="0">
                <a:latin typeface="Arial" panose="020B0604020202020204" pitchFamily="34" charset="0"/>
                <a:cs typeface="Arial" panose="020B0604020202020204" pitchFamily="34" charset="0"/>
              </a:rPr>
              <a:t>points are simulated </a:t>
            </a:r>
            <a:r>
              <a:rPr sz="1100" spc="40" dirty="0">
                <a:cs typeface="Arial" panose="020B0604020202020204" pitchFamily="34" charset="0"/>
              </a:rPr>
              <a:t>values</a:t>
            </a:r>
            <a:r>
              <a:rPr sz="11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3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65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lang="en-GB" sz="1100" spc="65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5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sz="1100" spc="8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1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55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GB" sz="1100" spc="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727075"/>
            <a:r>
              <a:rPr sz="1100" b="1" spc="65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sz="1100" b="1" spc="5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b="1" spc="26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1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b="1" i="1" spc="22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100" b="1" spc="1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100" b="1" spc="11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sz="1100" b="1" i="1" spc="1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1100" b="1" i="1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b="1" spc="16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seniority</a:t>
            </a:r>
            <a:r>
              <a:rPr sz="1100" b="1" spc="16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1100" b="1" spc="26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100" b="1" i="1" spc="-235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endParaRPr lang="en-GB" sz="1100" b="1" i="1" spc="-2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727075"/>
            <a:endParaRPr lang="en-GB" sz="1100" b="1" i="1" spc="-2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727075"/>
            <a:r>
              <a:rPr sz="1100" i="1" spc="225" dirty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sz="1100" spc="2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100" spc="8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100" spc="50" dirty="0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sz="11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45" dirty="0">
                <a:latin typeface="Arial" panose="020B0604020202020204" pitchFamily="34" charset="0"/>
                <a:cs typeface="Arial" panose="020B0604020202020204" pitchFamily="34" charset="0"/>
              </a:rPr>
              <a:t>surface.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617" y="254204"/>
            <a:ext cx="1252220" cy="995044"/>
          </a:xfrm>
          <a:custGeom>
            <a:avLst/>
            <a:gdLst/>
            <a:ahLst/>
            <a:cxnLst/>
            <a:rect l="l" t="t" r="r" b="b"/>
            <a:pathLst>
              <a:path w="1252220" h="995044">
                <a:moveTo>
                  <a:pt x="7567" y="567219"/>
                </a:moveTo>
                <a:lnTo>
                  <a:pt x="1108510" y="994721"/>
                </a:lnTo>
                <a:lnTo>
                  <a:pt x="1252012" y="311097"/>
                </a:lnTo>
                <a:lnTo>
                  <a:pt x="0" y="0"/>
                </a:lnTo>
                <a:lnTo>
                  <a:pt x="7567" y="567219"/>
                </a:lnTo>
              </a:path>
            </a:pathLst>
          </a:custGeom>
          <a:ln w="4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5152" y="821424"/>
            <a:ext cx="1016635" cy="537845"/>
          </a:xfrm>
          <a:custGeom>
            <a:avLst/>
            <a:gdLst/>
            <a:ahLst/>
            <a:cxnLst/>
            <a:rect l="l" t="t" r="r" b="b"/>
            <a:pathLst>
              <a:path w="1016635" h="537844">
                <a:moveTo>
                  <a:pt x="0" y="537562"/>
                </a:moveTo>
                <a:lnTo>
                  <a:pt x="1016032" y="0"/>
                </a:lnTo>
              </a:path>
            </a:pathLst>
          </a:custGeom>
          <a:ln w="4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4179" y="254204"/>
            <a:ext cx="2278380" cy="1954530"/>
          </a:xfrm>
          <a:custGeom>
            <a:avLst/>
            <a:gdLst/>
            <a:ahLst/>
            <a:cxnLst/>
            <a:rect l="l" t="t" r="r" b="b"/>
            <a:pathLst>
              <a:path w="2278379" h="1954530">
                <a:moveTo>
                  <a:pt x="1169438" y="0"/>
                </a:moveTo>
                <a:lnTo>
                  <a:pt x="0" y="394227"/>
                </a:lnTo>
                <a:lnTo>
                  <a:pt x="160973" y="1104782"/>
                </a:lnTo>
                <a:lnTo>
                  <a:pt x="1381269" y="1954331"/>
                </a:lnTo>
                <a:lnTo>
                  <a:pt x="2277948" y="994721"/>
                </a:lnTo>
              </a:path>
            </a:pathLst>
          </a:custGeom>
          <a:ln w="4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2100000">
            <a:off x="1479496" y="1778061"/>
            <a:ext cx="560317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-5" dirty="0">
                <a:latin typeface="Arial"/>
                <a:cs typeface="Arial"/>
              </a:rPr>
              <a:t>Years </a:t>
            </a:r>
            <a:r>
              <a:rPr sz="500" spc="10" dirty="0">
                <a:latin typeface="Arial"/>
                <a:cs typeface="Arial"/>
              </a:rPr>
              <a:t>of</a:t>
            </a:r>
            <a:r>
              <a:rPr sz="500" spc="-55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Education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18720000">
            <a:off x="3113045" y="1611669"/>
            <a:ext cx="269525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10" dirty="0">
                <a:latin typeface="Arial"/>
                <a:cs typeface="Arial"/>
              </a:rPr>
              <a:t>Senior</a:t>
            </a:r>
            <a:r>
              <a:rPr sz="500" spc="5" dirty="0">
                <a:latin typeface="Arial"/>
                <a:cs typeface="Arial"/>
              </a:rPr>
              <a:t>ity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4560000">
            <a:off x="1006499" y="1024027"/>
            <a:ext cx="229789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10" dirty="0">
                <a:latin typeface="Arial"/>
                <a:cs typeface="Arial"/>
              </a:rPr>
              <a:t>Income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21514" y="563215"/>
            <a:ext cx="2476201" cy="1712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9194" y="2395269"/>
            <a:ext cx="4068445" cy="3039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cs typeface="Arial" panose="020B0604020202020204" pitchFamily="34" charset="0"/>
              </a:rPr>
              <a:t>Linear </a:t>
            </a:r>
            <a:r>
              <a:rPr sz="1100" spc="40" dirty="0">
                <a:cs typeface="Arial" panose="020B0604020202020204" pitchFamily="34" charset="0"/>
              </a:rPr>
              <a:t>regression </a:t>
            </a:r>
            <a:r>
              <a:rPr sz="1100" spc="55" dirty="0">
                <a:cs typeface="Arial" panose="020B0604020202020204" pitchFamily="34" charset="0"/>
              </a:rPr>
              <a:t>model </a:t>
            </a:r>
            <a:r>
              <a:rPr sz="1100" spc="35" dirty="0">
                <a:cs typeface="Arial" panose="020B0604020202020204" pitchFamily="34" charset="0"/>
              </a:rPr>
              <a:t>fit </a:t>
            </a:r>
            <a:r>
              <a:rPr sz="1100" spc="80" dirty="0">
                <a:cs typeface="Arial" panose="020B0604020202020204" pitchFamily="34" charset="0"/>
              </a:rPr>
              <a:t>to the </a:t>
            </a:r>
            <a:r>
              <a:rPr sz="1100" spc="60" dirty="0">
                <a:cs typeface="Arial" panose="020B0604020202020204" pitchFamily="34" charset="0"/>
              </a:rPr>
              <a:t>simulated</a:t>
            </a:r>
            <a:r>
              <a:rPr sz="1100" spc="180" dirty="0">
                <a:cs typeface="Arial" panose="020B0604020202020204" pitchFamily="34" charset="0"/>
              </a:rPr>
              <a:t> </a:t>
            </a:r>
            <a:r>
              <a:rPr sz="1100" spc="85" dirty="0">
                <a:cs typeface="Arial" panose="020B0604020202020204" pitchFamily="34" charset="0"/>
              </a:rPr>
              <a:t>data.</a:t>
            </a:r>
            <a:endParaRPr sz="11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 dirty="0"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05CE56-25BD-45CB-9CD8-756C76B83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54" y="2750164"/>
            <a:ext cx="4068445" cy="3266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617" y="227877"/>
            <a:ext cx="1252220" cy="995044"/>
          </a:xfrm>
          <a:custGeom>
            <a:avLst/>
            <a:gdLst/>
            <a:ahLst/>
            <a:cxnLst/>
            <a:rect l="l" t="t" r="r" b="b"/>
            <a:pathLst>
              <a:path w="1252220" h="995044">
                <a:moveTo>
                  <a:pt x="7567" y="567219"/>
                </a:moveTo>
                <a:lnTo>
                  <a:pt x="1108510" y="994721"/>
                </a:lnTo>
                <a:lnTo>
                  <a:pt x="1252012" y="311097"/>
                </a:lnTo>
                <a:lnTo>
                  <a:pt x="0" y="0"/>
                </a:lnTo>
                <a:lnTo>
                  <a:pt x="7567" y="567219"/>
                </a:lnTo>
              </a:path>
            </a:pathLst>
          </a:custGeom>
          <a:ln w="4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5152" y="795097"/>
            <a:ext cx="1016635" cy="537845"/>
          </a:xfrm>
          <a:custGeom>
            <a:avLst/>
            <a:gdLst/>
            <a:ahLst/>
            <a:cxnLst/>
            <a:rect l="l" t="t" r="r" b="b"/>
            <a:pathLst>
              <a:path w="1016635" h="537844">
                <a:moveTo>
                  <a:pt x="0" y="537562"/>
                </a:moveTo>
                <a:lnTo>
                  <a:pt x="1016032" y="0"/>
                </a:lnTo>
              </a:path>
            </a:pathLst>
          </a:custGeom>
          <a:ln w="4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4179" y="227877"/>
            <a:ext cx="2278380" cy="1954530"/>
          </a:xfrm>
          <a:custGeom>
            <a:avLst/>
            <a:gdLst/>
            <a:ahLst/>
            <a:cxnLst/>
            <a:rect l="l" t="t" r="r" b="b"/>
            <a:pathLst>
              <a:path w="2278379" h="1954530">
                <a:moveTo>
                  <a:pt x="1169438" y="0"/>
                </a:moveTo>
                <a:lnTo>
                  <a:pt x="0" y="394227"/>
                </a:lnTo>
                <a:lnTo>
                  <a:pt x="160973" y="1104782"/>
                </a:lnTo>
                <a:lnTo>
                  <a:pt x="1381269" y="1954331"/>
                </a:lnTo>
                <a:lnTo>
                  <a:pt x="2277948" y="994721"/>
                </a:lnTo>
              </a:path>
            </a:pathLst>
          </a:custGeom>
          <a:ln w="4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2100000">
            <a:off x="1479496" y="1751734"/>
            <a:ext cx="560317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-5" dirty="0">
                <a:latin typeface="Arial"/>
                <a:cs typeface="Arial"/>
              </a:rPr>
              <a:t>Years </a:t>
            </a:r>
            <a:r>
              <a:rPr sz="500" spc="10" dirty="0">
                <a:latin typeface="Arial"/>
                <a:cs typeface="Arial"/>
              </a:rPr>
              <a:t>of</a:t>
            </a:r>
            <a:r>
              <a:rPr sz="500" spc="-55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Education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18720000">
            <a:off x="3113045" y="1585342"/>
            <a:ext cx="269525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10" dirty="0">
                <a:latin typeface="Arial"/>
                <a:cs typeface="Arial"/>
              </a:rPr>
              <a:t>Senior</a:t>
            </a:r>
            <a:r>
              <a:rPr sz="500" spc="5" dirty="0">
                <a:latin typeface="Arial"/>
                <a:cs typeface="Arial"/>
              </a:rPr>
              <a:t>ity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4560000">
            <a:off x="1006666" y="998146"/>
            <a:ext cx="229789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10" dirty="0">
                <a:latin typeface="Arial"/>
                <a:cs typeface="Arial"/>
              </a:rPr>
              <a:t>Income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9216" y="536888"/>
            <a:ext cx="2488500" cy="1712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1894" y="2368955"/>
            <a:ext cx="393128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50" dirty="0">
                <a:cs typeface="Arial" panose="020B0604020202020204" pitchFamily="34" charset="0"/>
              </a:rPr>
              <a:t>More </a:t>
            </a:r>
            <a:r>
              <a:rPr sz="1100" spc="25" dirty="0">
                <a:cs typeface="Arial" panose="020B0604020202020204" pitchFamily="34" charset="0"/>
              </a:rPr>
              <a:t>flexible </a:t>
            </a:r>
            <a:r>
              <a:rPr sz="1100" spc="40" dirty="0">
                <a:cs typeface="Arial" panose="020B0604020202020204" pitchFamily="34" charset="0"/>
              </a:rPr>
              <a:t>regression </a:t>
            </a:r>
            <a:r>
              <a:rPr sz="1100" spc="55" dirty="0">
                <a:cs typeface="Arial" panose="020B0604020202020204" pitchFamily="34" charset="0"/>
              </a:rPr>
              <a:t>model </a:t>
            </a:r>
            <a:r>
              <a:rPr sz="1100" i="1" spc="-25" dirty="0">
                <a:cs typeface="Arial" panose="020B0604020202020204" pitchFamily="34" charset="0"/>
              </a:rPr>
              <a:t>f</a:t>
            </a:r>
            <a:r>
              <a:rPr sz="1650" spc="-37" baseline="15151" dirty="0">
                <a:cs typeface="Arial" panose="020B0604020202020204" pitchFamily="34" charset="0"/>
              </a:rPr>
              <a:t>ˆ</a:t>
            </a:r>
            <a:r>
              <a:rPr sz="1200" i="1" spc="-37" baseline="-10416" dirty="0">
                <a:cs typeface="Arial" panose="020B0604020202020204" pitchFamily="34" charset="0"/>
              </a:rPr>
              <a:t>S </a:t>
            </a:r>
            <a:r>
              <a:rPr sz="1100" spc="110" dirty="0">
                <a:cs typeface="Arial" panose="020B0604020202020204" pitchFamily="34" charset="0"/>
              </a:rPr>
              <a:t>(</a:t>
            </a:r>
            <a:r>
              <a:rPr sz="1100" spc="110" dirty="0">
                <a:solidFill>
                  <a:srgbClr val="990000"/>
                </a:solidFill>
                <a:cs typeface="Arial" panose="020B0604020202020204" pitchFamily="34" charset="0"/>
              </a:rPr>
              <a:t>education</a:t>
            </a:r>
            <a:r>
              <a:rPr sz="1100" i="1" spc="110" dirty="0">
                <a:cs typeface="Arial" panose="020B0604020202020204" pitchFamily="34" charset="0"/>
              </a:rPr>
              <a:t>, </a:t>
            </a:r>
            <a:r>
              <a:rPr sz="1100" spc="160" dirty="0">
                <a:solidFill>
                  <a:srgbClr val="990000"/>
                </a:solidFill>
                <a:cs typeface="Arial" panose="020B0604020202020204" pitchFamily="34" charset="0"/>
              </a:rPr>
              <a:t>seniority</a:t>
            </a:r>
            <a:r>
              <a:rPr sz="1100" spc="160" dirty="0">
                <a:cs typeface="Arial" panose="020B0604020202020204" pitchFamily="34" charset="0"/>
              </a:rPr>
              <a:t>) </a:t>
            </a:r>
            <a:r>
              <a:rPr sz="1100" spc="35" dirty="0">
                <a:cs typeface="Arial" panose="020B0604020202020204" pitchFamily="34" charset="0"/>
              </a:rPr>
              <a:t>fit</a:t>
            </a:r>
            <a:r>
              <a:rPr lang="en-GB" sz="1100" spc="35" dirty="0">
                <a:cs typeface="Arial" panose="020B0604020202020204" pitchFamily="34" charset="0"/>
              </a:rPr>
              <a:t> </a:t>
            </a:r>
            <a:r>
              <a:rPr sz="1100" spc="-135" dirty="0">
                <a:cs typeface="Arial" panose="020B0604020202020204" pitchFamily="34" charset="0"/>
              </a:rPr>
              <a:t> </a:t>
            </a:r>
            <a:r>
              <a:rPr sz="1100" spc="80" dirty="0">
                <a:cs typeface="Arial" panose="020B0604020202020204" pitchFamily="34" charset="0"/>
              </a:rPr>
              <a:t>to the </a:t>
            </a:r>
            <a:r>
              <a:rPr sz="1100" spc="60" dirty="0">
                <a:cs typeface="Arial" panose="020B0604020202020204" pitchFamily="34" charset="0"/>
              </a:rPr>
              <a:t>simulated </a:t>
            </a:r>
            <a:r>
              <a:rPr sz="1100" spc="85" dirty="0">
                <a:cs typeface="Arial" panose="020B0604020202020204" pitchFamily="34" charset="0"/>
              </a:rPr>
              <a:t>data. </a:t>
            </a:r>
            <a:r>
              <a:rPr sz="1100" spc="50" dirty="0">
                <a:cs typeface="Arial" panose="020B0604020202020204" pitchFamily="34" charset="0"/>
              </a:rPr>
              <a:t>Here </a:t>
            </a:r>
            <a:r>
              <a:rPr sz="1100" spc="15" dirty="0">
                <a:cs typeface="Arial" panose="020B0604020202020204" pitchFamily="34" charset="0"/>
              </a:rPr>
              <a:t>we </a:t>
            </a:r>
            <a:r>
              <a:rPr sz="1100" spc="45" dirty="0">
                <a:cs typeface="Arial" panose="020B0604020202020204" pitchFamily="34" charset="0"/>
              </a:rPr>
              <a:t>use </a:t>
            </a:r>
            <a:r>
              <a:rPr sz="1100" spc="85" dirty="0">
                <a:cs typeface="Arial" panose="020B0604020202020204" pitchFamily="34" charset="0"/>
              </a:rPr>
              <a:t>a </a:t>
            </a:r>
            <a:r>
              <a:rPr sz="1100" spc="55" dirty="0">
                <a:cs typeface="Arial" panose="020B0604020202020204" pitchFamily="34" charset="0"/>
              </a:rPr>
              <a:t>technique </a:t>
            </a:r>
            <a:r>
              <a:rPr sz="1100" spc="40" dirty="0">
                <a:cs typeface="Arial" panose="020B0604020202020204" pitchFamily="34" charset="0"/>
              </a:rPr>
              <a:t>called </a:t>
            </a:r>
            <a:r>
              <a:rPr sz="1100" spc="85" dirty="0">
                <a:cs typeface="Arial" panose="020B0604020202020204" pitchFamily="34" charset="0"/>
              </a:rPr>
              <a:t>a </a:t>
            </a:r>
            <a:r>
              <a:rPr sz="1100" i="1" spc="15" dirty="0">
                <a:solidFill>
                  <a:srgbClr val="009900"/>
                </a:solidFill>
                <a:cs typeface="Arial" panose="020B0604020202020204" pitchFamily="34" charset="0"/>
              </a:rPr>
              <a:t>thin-plate spline </a:t>
            </a:r>
            <a:r>
              <a:rPr sz="1100" spc="80" dirty="0">
                <a:cs typeface="Arial" panose="020B0604020202020204" pitchFamily="34" charset="0"/>
              </a:rPr>
              <a:t>to </a:t>
            </a:r>
            <a:r>
              <a:rPr sz="1100" spc="35" dirty="0">
                <a:cs typeface="Arial" panose="020B0604020202020204" pitchFamily="34" charset="0"/>
              </a:rPr>
              <a:t>fit </a:t>
            </a:r>
            <a:r>
              <a:rPr sz="1100" spc="85" dirty="0">
                <a:cs typeface="Arial" panose="020B0604020202020204" pitchFamily="34" charset="0"/>
              </a:rPr>
              <a:t>a </a:t>
            </a:r>
            <a:r>
              <a:rPr sz="1100" spc="25" dirty="0">
                <a:cs typeface="Arial" panose="020B0604020202020204" pitchFamily="34" charset="0"/>
              </a:rPr>
              <a:t>flexible </a:t>
            </a:r>
            <a:r>
              <a:rPr sz="1100" spc="45" dirty="0">
                <a:cs typeface="Arial" panose="020B0604020202020204" pitchFamily="34" charset="0"/>
              </a:rPr>
              <a:t>surface. </a:t>
            </a:r>
            <a:r>
              <a:rPr lang="en-GB" sz="1100" spc="35" dirty="0">
                <a:cs typeface="Arial" panose="020B0604020202020204" pitchFamily="34" charset="0"/>
              </a:rPr>
              <a:t>(We will discuss this later on)</a:t>
            </a:r>
            <a:endParaRPr sz="1100" dirty="0"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13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30</a:t>
            </a:r>
            <a:endParaRPr sz="600">
              <a:latin typeface="Cambria"/>
              <a:cs typeface="Cambri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D8F7B4-E4F2-4D91-9A3F-656F67C6E2AC}"/>
                  </a:ext>
                </a:extLst>
              </p14:cNvPr>
              <p14:cNvContentPartPr/>
              <p14:nvPr/>
            </p14:nvContentPartPr>
            <p14:xfrm>
              <a:off x="2894040" y="1150920"/>
              <a:ext cx="181800" cy="119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D8F7B4-E4F2-4D91-9A3F-656F67C6E2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4680" y="1141560"/>
                <a:ext cx="200520" cy="13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194434"/>
            <a:ext cx="342900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35" dirty="0">
                <a:solidFill>
                  <a:srgbClr val="0000FF"/>
                </a:solidFill>
                <a:latin typeface="+mn-lt"/>
                <a:cs typeface="Georgia"/>
              </a:rPr>
              <a:t>02: Statistical learning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C6F2E-2F19-4CC2-BAA7-52F10933B1B7}"/>
              </a:ext>
            </a:extLst>
          </p:cNvPr>
          <p:cNvSpPr txBox="1"/>
          <p:nvPr/>
        </p:nvSpPr>
        <p:spPr>
          <a:xfrm>
            <a:off x="146506" y="827803"/>
            <a:ext cx="4495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0" i="1" u="none" strike="noStrike" baseline="0" dirty="0">
                <a:solidFill>
                  <a:srgbClr val="231F20"/>
                </a:solidFill>
                <a:cs typeface="Arial" panose="020B0604020202020204" pitchFamily="34" charset="0"/>
              </a:rPr>
              <a:t>That’s not an experiment you have there, that’s an experience.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9A2CD-36EC-4C26-8EA6-A281FBCBB804}"/>
              </a:ext>
            </a:extLst>
          </p:cNvPr>
          <p:cNvSpPr txBox="1"/>
          <p:nvPr/>
        </p:nvSpPr>
        <p:spPr>
          <a:xfrm>
            <a:off x="146506" y="1654175"/>
            <a:ext cx="2463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0" i="0" u="none" strike="noStrike" baseline="0" dirty="0">
                <a:solidFill>
                  <a:srgbClr val="231F20"/>
                </a:solidFill>
                <a:cs typeface="Arial" panose="020B0604020202020204" pitchFamily="34" charset="0"/>
              </a:rPr>
              <a:t>-R. A. Fisher (England, 1890–1962)</a:t>
            </a:r>
            <a:endParaRPr lang="en-GB" sz="1800" b="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3" name="Picture 2" descr="Ronald A. Fisher - 42">
            <a:extLst>
              <a:ext uri="{FF2B5EF4-FFF2-40B4-BE49-F238E27FC236}">
                <a16:creationId xmlns:a16="http://schemas.microsoft.com/office/drawing/2014/main" id="{E8C0D840-BD63-4F86-9CD7-B046B2DAD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1351023"/>
            <a:ext cx="1267043" cy="195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1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617" y="230963"/>
            <a:ext cx="1252220" cy="995044"/>
          </a:xfrm>
          <a:custGeom>
            <a:avLst/>
            <a:gdLst/>
            <a:ahLst/>
            <a:cxnLst/>
            <a:rect l="l" t="t" r="r" b="b"/>
            <a:pathLst>
              <a:path w="1252220" h="995044">
                <a:moveTo>
                  <a:pt x="7567" y="567219"/>
                </a:moveTo>
                <a:lnTo>
                  <a:pt x="1108510" y="994721"/>
                </a:lnTo>
                <a:lnTo>
                  <a:pt x="1252012" y="311097"/>
                </a:lnTo>
                <a:lnTo>
                  <a:pt x="0" y="0"/>
                </a:lnTo>
                <a:lnTo>
                  <a:pt x="7567" y="567219"/>
                </a:lnTo>
              </a:path>
            </a:pathLst>
          </a:custGeom>
          <a:ln w="4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5152" y="798183"/>
            <a:ext cx="1016635" cy="537845"/>
          </a:xfrm>
          <a:custGeom>
            <a:avLst/>
            <a:gdLst/>
            <a:ahLst/>
            <a:cxnLst/>
            <a:rect l="l" t="t" r="r" b="b"/>
            <a:pathLst>
              <a:path w="1016635" h="537844">
                <a:moveTo>
                  <a:pt x="0" y="537562"/>
                </a:moveTo>
                <a:lnTo>
                  <a:pt x="1016032" y="0"/>
                </a:lnTo>
              </a:path>
            </a:pathLst>
          </a:custGeom>
          <a:ln w="4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4179" y="230963"/>
            <a:ext cx="2278380" cy="1954530"/>
          </a:xfrm>
          <a:custGeom>
            <a:avLst/>
            <a:gdLst/>
            <a:ahLst/>
            <a:cxnLst/>
            <a:rect l="l" t="t" r="r" b="b"/>
            <a:pathLst>
              <a:path w="2278379" h="1954530">
                <a:moveTo>
                  <a:pt x="1169438" y="0"/>
                </a:moveTo>
                <a:lnTo>
                  <a:pt x="0" y="394227"/>
                </a:lnTo>
                <a:lnTo>
                  <a:pt x="160973" y="1104782"/>
                </a:lnTo>
                <a:lnTo>
                  <a:pt x="1381269" y="1954331"/>
                </a:lnTo>
                <a:lnTo>
                  <a:pt x="2277948" y="994721"/>
                </a:lnTo>
              </a:path>
            </a:pathLst>
          </a:custGeom>
          <a:ln w="4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2100000">
            <a:off x="1479496" y="1754820"/>
            <a:ext cx="560317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-5" dirty="0">
                <a:latin typeface="Arial"/>
                <a:cs typeface="Arial"/>
              </a:rPr>
              <a:t>Years </a:t>
            </a:r>
            <a:r>
              <a:rPr sz="500" spc="10" dirty="0">
                <a:latin typeface="Arial"/>
                <a:cs typeface="Arial"/>
              </a:rPr>
              <a:t>of</a:t>
            </a:r>
            <a:r>
              <a:rPr sz="500" spc="-55" dirty="0">
                <a:latin typeface="Arial"/>
                <a:cs typeface="Arial"/>
              </a:rPr>
              <a:t> </a:t>
            </a:r>
            <a:r>
              <a:rPr sz="500" spc="10" dirty="0">
                <a:latin typeface="Arial"/>
                <a:cs typeface="Arial"/>
              </a:rPr>
              <a:t>Education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18720000">
            <a:off x="3113045" y="1588428"/>
            <a:ext cx="269525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10" dirty="0">
                <a:latin typeface="Arial"/>
                <a:cs typeface="Arial"/>
              </a:rPr>
              <a:t>Senior</a:t>
            </a:r>
            <a:r>
              <a:rPr sz="500" spc="5" dirty="0">
                <a:latin typeface="Arial"/>
                <a:cs typeface="Arial"/>
              </a:rPr>
              <a:t>ity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4560000">
            <a:off x="1006888" y="1002122"/>
            <a:ext cx="229789" cy="6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5"/>
              </a:lnSpc>
            </a:pPr>
            <a:r>
              <a:rPr sz="500" spc="10" dirty="0">
                <a:latin typeface="Arial"/>
                <a:cs typeface="Arial"/>
              </a:rPr>
              <a:t>Income</a:t>
            </a:r>
            <a:endParaRPr sz="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2943" y="539807"/>
            <a:ext cx="2484772" cy="1712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1894" y="2372028"/>
            <a:ext cx="3890645" cy="86677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cs typeface="Arial" panose="020B0604020202020204" pitchFamily="34" charset="0"/>
              </a:rPr>
              <a:t>Even more </a:t>
            </a:r>
            <a:r>
              <a:rPr sz="1100" spc="25" dirty="0">
                <a:cs typeface="Arial" panose="020B0604020202020204" pitchFamily="34" charset="0"/>
              </a:rPr>
              <a:t>flexible </a:t>
            </a:r>
            <a:r>
              <a:rPr sz="1100" spc="40" dirty="0">
                <a:cs typeface="Arial" panose="020B0604020202020204" pitchFamily="34" charset="0"/>
              </a:rPr>
              <a:t>spline regression</a:t>
            </a:r>
            <a:r>
              <a:rPr sz="1100" spc="185" dirty="0">
                <a:cs typeface="Arial" panose="020B0604020202020204" pitchFamily="34" charset="0"/>
              </a:rPr>
              <a:t> </a:t>
            </a:r>
            <a:r>
              <a:rPr sz="1100" spc="55" dirty="0">
                <a:cs typeface="Arial" panose="020B0604020202020204" pitchFamily="34" charset="0"/>
              </a:rPr>
              <a:t>model</a:t>
            </a:r>
            <a:endParaRPr sz="1100" dirty="0">
              <a:cs typeface="Arial" panose="020B0604020202020204" pitchFamily="34" charset="0"/>
            </a:endParaRPr>
          </a:p>
          <a:p>
            <a:pPr marL="38100" marR="30480" algn="just">
              <a:lnSpc>
                <a:spcPct val="102600"/>
              </a:lnSpc>
            </a:pPr>
            <a:r>
              <a:rPr sz="1100" i="1" spc="-25" dirty="0">
                <a:cs typeface="Arial" panose="020B0604020202020204" pitchFamily="34" charset="0"/>
              </a:rPr>
              <a:t>f</a:t>
            </a:r>
            <a:r>
              <a:rPr sz="1650" spc="-37" baseline="15151" dirty="0">
                <a:cs typeface="Arial" panose="020B0604020202020204" pitchFamily="34" charset="0"/>
              </a:rPr>
              <a:t>ˆ</a:t>
            </a:r>
            <a:r>
              <a:rPr sz="1200" i="1" spc="-37" baseline="-10416" dirty="0">
                <a:cs typeface="Arial" panose="020B0604020202020204" pitchFamily="34" charset="0"/>
              </a:rPr>
              <a:t>S </a:t>
            </a:r>
            <a:r>
              <a:rPr sz="1100" spc="110" dirty="0">
                <a:cs typeface="Arial" panose="020B0604020202020204" pitchFamily="34" charset="0"/>
              </a:rPr>
              <a:t>(</a:t>
            </a:r>
            <a:r>
              <a:rPr sz="1100" spc="110" dirty="0">
                <a:solidFill>
                  <a:srgbClr val="990000"/>
                </a:solidFill>
                <a:cs typeface="Arial" panose="020B0604020202020204" pitchFamily="34" charset="0"/>
              </a:rPr>
              <a:t>education</a:t>
            </a:r>
            <a:r>
              <a:rPr sz="1100" i="1" spc="110" dirty="0">
                <a:cs typeface="Arial" panose="020B0604020202020204" pitchFamily="34" charset="0"/>
              </a:rPr>
              <a:t>, </a:t>
            </a:r>
            <a:r>
              <a:rPr sz="1100" spc="160" dirty="0">
                <a:solidFill>
                  <a:srgbClr val="990000"/>
                </a:solidFill>
                <a:cs typeface="Arial" panose="020B0604020202020204" pitchFamily="34" charset="0"/>
              </a:rPr>
              <a:t>seniority</a:t>
            </a:r>
            <a:r>
              <a:rPr sz="1100" spc="160" dirty="0">
                <a:cs typeface="Arial" panose="020B0604020202020204" pitchFamily="34" charset="0"/>
              </a:rPr>
              <a:t>) </a:t>
            </a:r>
            <a:r>
              <a:rPr sz="1100" spc="35" dirty="0">
                <a:cs typeface="Arial" panose="020B0604020202020204" pitchFamily="34" charset="0"/>
              </a:rPr>
              <a:t>fit </a:t>
            </a:r>
            <a:r>
              <a:rPr sz="1100" spc="80" dirty="0">
                <a:cs typeface="Arial" panose="020B0604020202020204" pitchFamily="34" charset="0"/>
              </a:rPr>
              <a:t>to the </a:t>
            </a:r>
            <a:r>
              <a:rPr sz="1100" spc="60" dirty="0">
                <a:cs typeface="Arial" panose="020B0604020202020204" pitchFamily="34" charset="0"/>
              </a:rPr>
              <a:t>simulated </a:t>
            </a:r>
            <a:r>
              <a:rPr sz="1100" spc="85" dirty="0">
                <a:cs typeface="Arial" panose="020B0604020202020204" pitchFamily="34" charset="0"/>
              </a:rPr>
              <a:t>data. </a:t>
            </a:r>
            <a:r>
              <a:rPr sz="1100" spc="50" dirty="0">
                <a:cs typeface="Arial" panose="020B0604020202020204" pitchFamily="34" charset="0"/>
              </a:rPr>
              <a:t>Here </a:t>
            </a:r>
            <a:r>
              <a:rPr sz="1100" spc="80" dirty="0">
                <a:cs typeface="Arial" panose="020B0604020202020204" pitchFamily="34" charset="0"/>
              </a:rPr>
              <a:t>the  </a:t>
            </a:r>
            <a:r>
              <a:rPr sz="1100" spc="60" dirty="0">
                <a:cs typeface="Arial" panose="020B0604020202020204" pitchFamily="34" charset="0"/>
              </a:rPr>
              <a:t>fitted </a:t>
            </a:r>
            <a:r>
              <a:rPr sz="1100" spc="55" dirty="0">
                <a:cs typeface="Arial" panose="020B0604020202020204" pitchFamily="34" charset="0"/>
              </a:rPr>
              <a:t>model </a:t>
            </a:r>
            <a:r>
              <a:rPr sz="1100" spc="50" dirty="0">
                <a:cs typeface="Arial" panose="020B0604020202020204" pitchFamily="34" charset="0"/>
              </a:rPr>
              <a:t>makes </a:t>
            </a:r>
            <a:r>
              <a:rPr sz="1100" spc="55" dirty="0">
                <a:cs typeface="Arial" panose="020B0604020202020204" pitchFamily="34" charset="0"/>
              </a:rPr>
              <a:t>no </a:t>
            </a:r>
            <a:r>
              <a:rPr sz="1100" spc="50" dirty="0">
                <a:cs typeface="Arial" panose="020B0604020202020204" pitchFamily="34" charset="0"/>
              </a:rPr>
              <a:t>errors </a:t>
            </a:r>
            <a:r>
              <a:rPr sz="1100" spc="55" dirty="0">
                <a:cs typeface="Arial" panose="020B0604020202020204" pitchFamily="34" charset="0"/>
              </a:rPr>
              <a:t>on </a:t>
            </a:r>
            <a:r>
              <a:rPr sz="1100" spc="80" dirty="0">
                <a:cs typeface="Arial" panose="020B0604020202020204" pitchFamily="34" charset="0"/>
              </a:rPr>
              <a:t>the </a:t>
            </a:r>
            <a:r>
              <a:rPr sz="1100" spc="65" dirty="0">
                <a:cs typeface="Arial" panose="020B0604020202020204" pitchFamily="34" charset="0"/>
              </a:rPr>
              <a:t>training </a:t>
            </a:r>
            <a:r>
              <a:rPr sz="1100" spc="70" dirty="0">
                <a:cs typeface="Arial" panose="020B0604020202020204" pitchFamily="34" charset="0"/>
              </a:rPr>
              <a:t>data! </a:t>
            </a:r>
            <a:r>
              <a:rPr sz="1100" b="1" spc="35" dirty="0">
                <a:cs typeface="Arial" panose="020B0604020202020204" pitchFamily="34" charset="0"/>
              </a:rPr>
              <a:t>Also </a:t>
            </a:r>
            <a:r>
              <a:rPr sz="1100" b="1" spc="55" dirty="0">
                <a:cs typeface="Arial" panose="020B0604020202020204" pitchFamily="34" charset="0"/>
              </a:rPr>
              <a:t>known as</a:t>
            </a:r>
            <a:r>
              <a:rPr sz="1100" b="1" spc="70" dirty="0">
                <a:cs typeface="Arial" panose="020B0604020202020204" pitchFamily="34" charset="0"/>
              </a:rPr>
              <a:t> </a:t>
            </a:r>
            <a:r>
              <a:rPr sz="1100" b="1" i="1" spc="10" dirty="0">
                <a:solidFill>
                  <a:srgbClr val="009900"/>
                </a:solidFill>
                <a:cs typeface="Arial" panose="020B0604020202020204" pitchFamily="34" charset="0"/>
              </a:rPr>
              <a:t>overfitting</a:t>
            </a:r>
            <a:r>
              <a:rPr lang="en-GB" sz="1100" b="1" i="1" spc="10" dirty="0">
                <a:solidFill>
                  <a:srgbClr val="009900"/>
                </a:solidFill>
                <a:cs typeface="Arial" panose="020B0604020202020204" pitchFamily="34" charset="0"/>
              </a:rPr>
              <a:t> </a:t>
            </a:r>
            <a:r>
              <a:rPr lang="en-GB" sz="1100" i="1" spc="10" dirty="0">
                <a:cs typeface="Arial" panose="020B0604020202020204" pitchFamily="34" charset="0"/>
              </a:rPr>
              <a:t>(i.e. fits training data well, but not generalisable to new data…)</a:t>
            </a:r>
            <a:r>
              <a:rPr sz="1100" spc="10" dirty="0">
                <a:cs typeface="Arial" panose="020B0604020202020204" pitchFamily="34" charset="0"/>
              </a:rPr>
              <a:t>.</a:t>
            </a:r>
            <a:endParaRPr sz="1100" dirty="0"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48F96B0-FE68-440F-AFF7-659C5B4C64FD}"/>
                  </a:ext>
                </a:extLst>
              </p14:cNvPr>
              <p14:cNvContentPartPr/>
              <p14:nvPr/>
            </p14:nvContentPartPr>
            <p14:xfrm>
              <a:off x="2567880" y="773280"/>
              <a:ext cx="952200" cy="915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48F96B0-FE68-440F-AFF7-659C5B4C64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8520" y="763920"/>
                <a:ext cx="970920" cy="93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706" y="211465"/>
            <a:ext cx="12312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45" dirty="0">
                <a:latin typeface="+mn-lt"/>
              </a:rPr>
              <a:t>Some</a:t>
            </a:r>
            <a:r>
              <a:rPr spc="50" dirty="0">
                <a:latin typeface="+mn-lt"/>
              </a:rPr>
              <a:t> </a:t>
            </a:r>
            <a:r>
              <a:rPr spc="-30" dirty="0">
                <a:latin typeface="+mn-lt"/>
              </a:rPr>
              <a:t>trade-offs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24418"/>
            <a:ext cx="3601720" cy="2010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5" dirty="0">
                <a:cs typeface="Arial" panose="020B0604020202020204" pitchFamily="34" charset="0"/>
              </a:rPr>
              <a:t>Prediction </a:t>
            </a:r>
            <a:r>
              <a:rPr sz="1100" spc="55" dirty="0">
                <a:cs typeface="Arial" panose="020B0604020202020204" pitchFamily="34" charset="0"/>
              </a:rPr>
              <a:t>accuracy </a:t>
            </a:r>
            <a:r>
              <a:rPr sz="1100" spc="45" dirty="0">
                <a:cs typeface="Arial" panose="020B0604020202020204" pitchFamily="34" charset="0"/>
              </a:rPr>
              <a:t>versus</a:t>
            </a:r>
            <a:r>
              <a:rPr sz="1100" spc="105" dirty="0">
                <a:cs typeface="Arial" panose="020B0604020202020204" pitchFamily="34" charset="0"/>
              </a:rPr>
              <a:t> </a:t>
            </a:r>
            <a:r>
              <a:rPr sz="1100" spc="55" dirty="0">
                <a:cs typeface="Arial" panose="020B0604020202020204" pitchFamily="34" charset="0"/>
              </a:rPr>
              <a:t>interpretability.</a:t>
            </a:r>
            <a:endParaRPr sz="1100" dirty="0">
              <a:cs typeface="Arial" panose="020B0604020202020204" pitchFamily="34" charset="0"/>
            </a:endParaRPr>
          </a:p>
          <a:p>
            <a:pPr marL="144780" marR="5080" lvl="1">
              <a:lnSpc>
                <a:spcPct val="102600"/>
              </a:lnSpc>
              <a:spcAft>
                <a:spcPts val="600"/>
              </a:spcAft>
              <a:buChar char="—"/>
              <a:tabLst>
                <a:tab pos="330200" algn="l"/>
              </a:tabLst>
            </a:pPr>
            <a:r>
              <a:rPr sz="1100" b="1" spc="55" dirty="0">
                <a:cs typeface="Arial" panose="020B0604020202020204" pitchFamily="34" charset="0"/>
              </a:rPr>
              <a:t>Linear </a:t>
            </a:r>
            <a:r>
              <a:rPr sz="1100" b="1" spc="50" dirty="0">
                <a:cs typeface="Arial" panose="020B0604020202020204" pitchFamily="34" charset="0"/>
              </a:rPr>
              <a:t>models </a:t>
            </a:r>
            <a:r>
              <a:rPr sz="1100" b="1" spc="60" dirty="0">
                <a:cs typeface="Arial" panose="020B0604020202020204" pitchFamily="34" charset="0"/>
              </a:rPr>
              <a:t>are </a:t>
            </a:r>
            <a:r>
              <a:rPr sz="1100" b="1" spc="45" dirty="0">
                <a:cs typeface="Arial" panose="020B0604020202020204" pitchFamily="34" charset="0"/>
              </a:rPr>
              <a:t>easy </a:t>
            </a:r>
            <a:r>
              <a:rPr sz="1100" b="1" spc="80" dirty="0">
                <a:cs typeface="Arial" panose="020B0604020202020204" pitchFamily="34" charset="0"/>
              </a:rPr>
              <a:t>to </a:t>
            </a:r>
            <a:r>
              <a:rPr sz="1100" b="1" spc="65" dirty="0">
                <a:cs typeface="Arial" panose="020B0604020202020204" pitchFamily="34" charset="0"/>
              </a:rPr>
              <a:t>interpret</a:t>
            </a:r>
            <a:r>
              <a:rPr sz="1100" spc="65" dirty="0">
                <a:cs typeface="Arial" panose="020B0604020202020204" pitchFamily="34" charset="0"/>
              </a:rPr>
              <a:t>; </a:t>
            </a:r>
            <a:r>
              <a:rPr sz="1100" spc="70" dirty="0">
                <a:cs typeface="Arial" panose="020B0604020202020204" pitchFamily="34" charset="0"/>
              </a:rPr>
              <a:t>thin-plate </a:t>
            </a:r>
            <a:r>
              <a:rPr sz="1100" spc="40" dirty="0">
                <a:cs typeface="Arial" panose="020B0604020202020204" pitchFamily="34" charset="0"/>
              </a:rPr>
              <a:t>splines  </a:t>
            </a:r>
            <a:r>
              <a:rPr sz="1100" spc="60" dirty="0">
                <a:cs typeface="Arial" panose="020B0604020202020204" pitchFamily="34" charset="0"/>
              </a:rPr>
              <a:t>are</a:t>
            </a:r>
            <a:r>
              <a:rPr sz="1100" spc="70" dirty="0">
                <a:cs typeface="Arial" panose="020B0604020202020204" pitchFamily="34" charset="0"/>
              </a:rPr>
              <a:t> not.</a:t>
            </a:r>
            <a:endParaRPr sz="1100" dirty="0">
              <a:cs typeface="Arial" panose="020B0604020202020204" pitchFamily="34" charset="0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b="1" spc="75" dirty="0">
                <a:cs typeface="Arial" panose="020B0604020202020204" pitchFamily="34" charset="0"/>
              </a:rPr>
              <a:t>Good </a:t>
            </a:r>
            <a:r>
              <a:rPr sz="1100" b="1" spc="35" dirty="0">
                <a:cs typeface="Arial" panose="020B0604020202020204" pitchFamily="34" charset="0"/>
              </a:rPr>
              <a:t>fit </a:t>
            </a:r>
            <a:r>
              <a:rPr sz="1100" b="1" spc="45" dirty="0">
                <a:cs typeface="Arial" panose="020B0604020202020204" pitchFamily="34" charset="0"/>
              </a:rPr>
              <a:t>versus </a:t>
            </a:r>
            <a:r>
              <a:rPr sz="1100" b="1" spc="30" dirty="0">
                <a:cs typeface="Arial" panose="020B0604020202020204" pitchFamily="34" charset="0"/>
              </a:rPr>
              <a:t>over-fit </a:t>
            </a:r>
            <a:r>
              <a:rPr sz="1100" b="1" spc="55" dirty="0">
                <a:cs typeface="Arial" panose="020B0604020202020204" pitchFamily="34" charset="0"/>
              </a:rPr>
              <a:t>or</a:t>
            </a:r>
            <a:r>
              <a:rPr sz="1100" b="1" spc="185" dirty="0">
                <a:cs typeface="Arial" panose="020B0604020202020204" pitchFamily="34" charset="0"/>
              </a:rPr>
              <a:t> </a:t>
            </a:r>
            <a:r>
              <a:rPr sz="1100" b="1" spc="50" dirty="0">
                <a:cs typeface="Arial" panose="020B0604020202020204" pitchFamily="34" charset="0"/>
              </a:rPr>
              <a:t>under-fit</a:t>
            </a:r>
            <a:r>
              <a:rPr sz="1100" spc="50" dirty="0">
                <a:cs typeface="Arial" panose="020B0604020202020204" pitchFamily="34" charset="0"/>
              </a:rPr>
              <a:t>.</a:t>
            </a:r>
            <a:endParaRPr sz="1100" dirty="0">
              <a:cs typeface="Arial" panose="020B0604020202020204" pitchFamily="34" charset="0"/>
            </a:endParaRPr>
          </a:p>
          <a:p>
            <a:pPr marL="329565" lvl="1" indent="-185420">
              <a:lnSpc>
                <a:spcPct val="100000"/>
              </a:lnSpc>
              <a:spcBef>
                <a:spcPts val="35"/>
              </a:spcBef>
              <a:spcAft>
                <a:spcPts val="600"/>
              </a:spcAft>
              <a:buChar char="—"/>
              <a:tabLst>
                <a:tab pos="330200" algn="l"/>
              </a:tabLst>
            </a:pPr>
            <a:r>
              <a:rPr sz="1100" spc="35" dirty="0">
                <a:cs typeface="Arial" panose="020B0604020202020204" pitchFamily="34" charset="0"/>
              </a:rPr>
              <a:t>How </a:t>
            </a:r>
            <a:r>
              <a:rPr sz="1100" spc="55" dirty="0">
                <a:cs typeface="Arial" panose="020B0604020202020204" pitchFamily="34" charset="0"/>
              </a:rPr>
              <a:t>do </a:t>
            </a:r>
            <a:r>
              <a:rPr sz="1100" spc="15" dirty="0">
                <a:cs typeface="Arial" panose="020B0604020202020204" pitchFamily="34" charset="0"/>
              </a:rPr>
              <a:t>we </a:t>
            </a:r>
            <a:r>
              <a:rPr sz="1100" spc="45" dirty="0">
                <a:cs typeface="Arial" panose="020B0604020202020204" pitchFamily="34" charset="0"/>
              </a:rPr>
              <a:t>know </a:t>
            </a:r>
            <a:r>
              <a:rPr sz="1100" spc="60" dirty="0">
                <a:cs typeface="Arial" panose="020B0604020202020204" pitchFamily="34" charset="0"/>
              </a:rPr>
              <a:t>when </a:t>
            </a:r>
            <a:r>
              <a:rPr sz="1100" spc="80" dirty="0">
                <a:cs typeface="Arial" panose="020B0604020202020204" pitchFamily="34" charset="0"/>
              </a:rPr>
              <a:t>the </a:t>
            </a:r>
            <a:r>
              <a:rPr sz="1100" spc="35" dirty="0">
                <a:cs typeface="Arial" panose="020B0604020202020204" pitchFamily="34" charset="0"/>
              </a:rPr>
              <a:t>fit </a:t>
            </a:r>
            <a:r>
              <a:rPr sz="1100" spc="20" dirty="0">
                <a:cs typeface="Arial" panose="020B0604020202020204" pitchFamily="34" charset="0"/>
              </a:rPr>
              <a:t>is </a:t>
            </a:r>
            <a:r>
              <a:rPr sz="1100" spc="70" dirty="0">
                <a:cs typeface="Arial" panose="020B0604020202020204" pitchFamily="34" charset="0"/>
              </a:rPr>
              <a:t>just</a:t>
            </a:r>
            <a:r>
              <a:rPr lang="en-GB" sz="1100" spc="320" dirty="0">
                <a:cs typeface="Arial" panose="020B0604020202020204" pitchFamily="34" charset="0"/>
              </a:rPr>
              <a:t> </a:t>
            </a:r>
            <a:r>
              <a:rPr sz="1100" spc="60" dirty="0">
                <a:cs typeface="Arial" panose="020B0604020202020204" pitchFamily="34" charset="0"/>
              </a:rPr>
              <a:t>right?</a:t>
            </a:r>
            <a:endParaRPr sz="1100" dirty="0">
              <a:cs typeface="Arial" panose="020B0604020202020204" pitchFamily="34" charset="0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b="1" spc="65" dirty="0">
                <a:cs typeface="Arial" panose="020B0604020202020204" pitchFamily="34" charset="0"/>
              </a:rPr>
              <a:t>Parsimony </a:t>
            </a:r>
            <a:r>
              <a:rPr sz="1100" b="1" spc="45" dirty="0">
                <a:cs typeface="Arial" panose="020B0604020202020204" pitchFamily="34" charset="0"/>
              </a:rPr>
              <a:t>versus</a:t>
            </a:r>
            <a:r>
              <a:rPr sz="1100" b="1" spc="80" dirty="0">
                <a:cs typeface="Arial" panose="020B0604020202020204" pitchFamily="34" charset="0"/>
              </a:rPr>
              <a:t> </a:t>
            </a:r>
            <a:r>
              <a:rPr sz="1100" b="1" spc="45" dirty="0">
                <a:cs typeface="Arial" panose="020B0604020202020204" pitchFamily="34" charset="0"/>
              </a:rPr>
              <a:t>black-box</a:t>
            </a:r>
            <a:r>
              <a:rPr sz="1100" spc="45" dirty="0">
                <a:cs typeface="Arial" panose="020B0604020202020204" pitchFamily="34" charset="0"/>
              </a:rPr>
              <a:t>.</a:t>
            </a:r>
            <a:endParaRPr sz="1100" dirty="0">
              <a:cs typeface="Arial" panose="020B0604020202020204" pitchFamily="34" charset="0"/>
            </a:endParaRPr>
          </a:p>
          <a:p>
            <a:pPr marL="144780" marR="110489" lvl="1">
              <a:lnSpc>
                <a:spcPct val="102600"/>
              </a:lnSpc>
              <a:spcAft>
                <a:spcPts val="600"/>
              </a:spcAft>
              <a:buChar char="—"/>
              <a:tabLst>
                <a:tab pos="330200" algn="l"/>
              </a:tabLst>
            </a:pPr>
            <a:r>
              <a:rPr sz="1100" spc="40" dirty="0">
                <a:cs typeface="Arial" panose="020B0604020202020204" pitchFamily="34" charset="0"/>
              </a:rPr>
              <a:t>We </a:t>
            </a:r>
            <a:r>
              <a:rPr sz="1100" spc="50" dirty="0">
                <a:cs typeface="Arial" panose="020B0604020202020204" pitchFamily="34" charset="0"/>
              </a:rPr>
              <a:t>often </a:t>
            </a:r>
            <a:r>
              <a:rPr sz="1100" spc="45" dirty="0">
                <a:cs typeface="Arial" panose="020B0604020202020204" pitchFamily="34" charset="0"/>
              </a:rPr>
              <a:t>prefer </a:t>
            </a:r>
            <a:r>
              <a:rPr sz="1100" spc="85" dirty="0">
                <a:cs typeface="Arial" panose="020B0604020202020204" pitchFamily="34" charset="0"/>
              </a:rPr>
              <a:t>a </a:t>
            </a:r>
            <a:r>
              <a:rPr sz="1100" spc="50" dirty="0">
                <a:cs typeface="Arial" panose="020B0604020202020204" pitchFamily="34" charset="0"/>
              </a:rPr>
              <a:t>simpler </a:t>
            </a:r>
            <a:r>
              <a:rPr sz="1100" spc="55" dirty="0">
                <a:cs typeface="Arial" panose="020B0604020202020204" pitchFamily="34" charset="0"/>
              </a:rPr>
              <a:t>model </a:t>
            </a:r>
            <a:r>
              <a:rPr sz="1100" spc="35" dirty="0">
                <a:cs typeface="Arial" panose="020B0604020202020204" pitchFamily="34" charset="0"/>
              </a:rPr>
              <a:t>involving </a:t>
            </a:r>
            <a:r>
              <a:rPr sz="1100" spc="25" dirty="0">
                <a:cs typeface="Arial" panose="020B0604020202020204" pitchFamily="34" charset="0"/>
              </a:rPr>
              <a:t>fewer  </a:t>
            </a:r>
            <a:r>
              <a:rPr sz="1100" spc="45" dirty="0">
                <a:cs typeface="Arial" panose="020B0604020202020204" pitchFamily="34" charset="0"/>
              </a:rPr>
              <a:t>variables </a:t>
            </a:r>
            <a:r>
              <a:rPr sz="1100" spc="30" dirty="0">
                <a:cs typeface="Arial" panose="020B0604020202020204" pitchFamily="34" charset="0"/>
              </a:rPr>
              <a:t>over </a:t>
            </a:r>
            <a:r>
              <a:rPr sz="1100" spc="85" dirty="0">
                <a:cs typeface="Arial" panose="020B0604020202020204" pitchFamily="34" charset="0"/>
              </a:rPr>
              <a:t>a </a:t>
            </a:r>
            <a:r>
              <a:rPr sz="1100" spc="45" dirty="0">
                <a:cs typeface="Arial" panose="020B0604020202020204" pitchFamily="34" charset="0"/>
              </a:rPr>
              <a:t>black-box </a:t>
            </a:r>
            <a:r>
              <a:rPr sz="1100" spc="60" dirty="0">
                <a:cs typeface="Arial" panose="020B0604020202020204" pitchFamily="34" charset="0"/>
              </a:rPr>
              <a:t>predictor </a:t>
            </a:r>
            <a:r>
              <a:rPr sz="1100" spc="35" dirty="0">
                <a:cs typeface="Arial" panose="020B0604020202020204" pitchFamily="34" charset="0"/>
              </a:rPr>
              <a:t>involving </a:t>
            </a:r>
            <a:r>
              <a:rPr sz="1100" spc="85" dirty="0">
                <a:cs typeface="Arial" panose="020B0604020202020204" pitchFamily="34" charset="0"/>
              </a:rPr>
              <a:t>them</a:t>
            </a:r>
            <a:r>
              <a:rPr sz="1100" spc="250" dirty="0">
                <a:cs typeface="Arial" panose="020B0604020202020204" pitchFamily="34" charset="0"/>
              </a:rPr>
              <a:t> </a:t>
            </a:r>
            <a:r>
              <a:rPr sz="1100" spc="40" dirty="0">
                <a:cs typeface="Arial" panose="020B0604020202020204" pitchFamily="34" charset="0"/>
              </a:rPr>
              <a:t>all.</a:t>
            </a:r>
            <a:endParaRPr sz="11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4430" y="766883"/>
            <a:ext cx="3235960" cy="1903095"/>
          </a:xfrm>
          <a:custGeom>
            <a:avLst/>
            <a:gdLst/>
            <a:ahLst/>
            <a:cxnLst/>
            <a:rect l="l" t="t" r="r" b="b"/>
            <a:pathLst>
              <a:path w="3235960" h="1903095">
                <a:moveTo>
                  <a:pt x="0" y="1902612"/>
                </a:moveTo>
                <a:lnTo>
                  <a:pt x="3235755" y="1902612"/>
                </a:lnTo>
                <a:lnTo>
                  <a:pt x="3235755" y="0"/>
                </a:lnTo>
                <a:lnTo>
                  <a:pt x="0" y="0"/>
                </a:lnTo>
                <a:lnTo>
                  <a:pt x="0" y="1902612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2242" y="2998577"/>
            <a:ext cx="41783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Arial"/>
                <a:cs typeface="Arial"/>
              </a:rPr>
              <a:t>Fl</a:t>
            </a:r>
            <a:r>
              <a:rPr sz="750" spc="-25" dirty="0">
                <a:latin typeface="Arial"/>
                <a:cs typeface="Arial"/>
              </a:rPr>
              <a:t>e</a:t>
            </a:r>
            <a:r>
              <a:rPr sz="750" dirty="0">
                <a:latin typeface="Arial"/>
                <a:cs typeface="Arial"/>
              </a:rPr>
              <a:t>xibility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134" y="1401071"/>
            <a:ext cx="132715" cy="63182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50" dirty="0">
                <a:latin typeface="Arial"/>
                <a:cs typeface="Arial"/>
              </a:rPr>
              <a:t>Interpretability</a:t>
            </a:r>
            <a:endParaRPr sz="7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4066" y="2669495"/>
            <a:ext cx="2696845" cy="0"/>
          </a:xfrm>
          <a:custGeom>
            <a:avLst/>
            <a:gdLst/>
            <a:ahLst/>
            <a:cxnLst/>
            <a:rect l="l" t="t" r="r" b="b"/>
            <a:pathLst>
              <a:path w="2696845">
                <a:moveTo>
                  <a:pt x="0" y="0"/>
                </a:moveTo>
                <a:lnTo>
                  <a:pt x="2696470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4066" y="2669495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0536" y="2669495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02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9629" y="2775026"/>
            <a:ext cx="1879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dirty="0">
                <a:latin typeface="Arial"/>
                <a:cs typeface="Arial"/>
              </a:rPr>
              <a:t>w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6206" y="2775026"/>
            <a:ext cx="20891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"/>
                <a:cs typeface="Arial"/>
              </a:rPr>
              <a:t>High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4430" y="925433"/>
            <a:ext cx="0" cy="1585595"/>
          </a:xfrm>
          <a:custGeom>
            <a:avLst/>
            <a:gdLst/>
            <a:ahLst/>
            <a:cxnLst/>
            <a:rect l="l" t="t" r="r" b="b"/>
            <a:pathLst>
              <a:path h="1585595">
                <a:moveTo>
                  <a:pt x="0" y="1585512"/>
                </a:moveTo>
                <a:lnTo>
                  <a:pt x="0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6814" y="2510945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16" y="0"/>
                </a:moveTo>
                <a:lnTo>
                  <a:pt x="0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814" y="925433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57616" y="0"/>
                </a:moveTo>
                <a:lnTo>
                  <a:pt x="0" y="0"/>
                </a:lnTo>
              </a:path>
            </a:pathLst>
          </a:custGeom>
          <a:ln w="5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2765" y="2417774"/>
            <a:ext cx="125095" cy="18796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dirty="0">
                <a:latin typeface="Arial"/>
                <a:cs typeface="Arial"/>
              </a:rPr>
              <a:t>L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dirty="0">
                <a:latin typeface="Arial"/>
                <a:cs typeface="Arial"/>
              </a:rPr>
              <a:t>w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2765" y="820973"/>
            <a:ext cx="125095" cy="20891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dirty="0">
                <a:latin typeface="Arial"/>
                <a:cs typeface="Arial"/>
              </a:rPr>
              <a:t>High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1050" y="815975"/>
            <a:ext cx="2370455" cy="9683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4475" marR="1628775" indent="-232410">
              <a:lnSpc>
                <a:spcPct val="76400"/>
              </a:lnSpc>
              <a:spcBef>
                <a:spcPts val="315"/>
              </a:spcBef>
            </a:pPr>
            <a:r>
              <a:rPr sz="750" dirty="0">
                <a:solidFill>
                  <a:srgbClr val="5B00FF"/>
                </a:solidFill>
                <a:latin typeface="Arial"/>
                <a:cs typeface="Arial"/>
              </a:rPr>
              <a:t>Subset</a:t>
            </a:r>
            <a:r>
              <a:rPr sz="750" spc="-55" dirty="0">
                <a:solidFill>
                  <a:srgbClr val="5B00FF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5B00FF"/>
                </a:solidFill>
                <a:latin typeface="Arial"/>
                <a:cs typeface="Arial"/>
              </a:rPr>
              <a:t>Selection  Lasso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Arial"/>
              <a:cs typeface="Arial"/>
            </a:endParaRPr>
          </a:p>
          <a:p>
            <a:pPr marL="692150">
              <a:lnSpc>
                <a:spcPct val="100000"/>
              </a:lnSpc>
              <a:spcBef>
                <a:spcPts val="5"/>
              </a:spcBef>
            </a:pPr>
            <a:r>
              <a:rPr sz="750" dirty="0">
                <a:solidFill>
                  <a:srgbClr val="5B00FF"/>
                </a:solidFill>
                <a:latin typeface="Arial"/>
                <a:cs typeface="Arial"/>
              </a:rPr>
              <a:t>Least</a:t>
            </a:r>
            <a:r>
              <a:rPr sz="750" spc="-5" dirty="0">
                <a:solidFill>
                  <a:srgbClr val="5B00FF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5B00FF"/>
                </a:solidFill>
                <a:latin typeface="Arial"/>
                <a:cs typeface="Arial"/>
              </a:rPr>
              <a:t>Squares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1628139" marR="5080" indent="-488315">
              <a:lnSpc>
                <a:spcPct val="76400"/>
              </a:lnSpc>
              <a:spcBef>
                <a:spcPts val="540"/>
              </a:spcBef>
            </a:pPr>
            <a:r>
              <a:rPr sz="750" dirty="0">
                <a:solidFill>
                  <a:srgbClr val="5B00FF"/>
                </a:solidFill>
                <a:latin typeface="Arial"/>
                <a:cs typeface="Arial"/>
              </a:rPr>
              <a:t>Generalized Additive</a:t>
            </a:r>
            <a:r>
              <a:rPr sz="750" spc="-70" dirty="0">
                <a:solidFill>
                  <a:srgbClr val="5B00FF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5B00FF"/>
                </a:solidFill>
                <a:latin typeface="Arial"/>
                <a:cs typeface="Arial"/>
              </a:rPr>
              <a:t>Models  </a:t>
            </a:r>
            <a:r>
              <a:rPr sz="750" spc="-20" dirty="0">
                <a:solidFill>
                  <a:srgbClr val="5B00FF"/>
                </a:solidFill>
                <a:latin typeface="Arial"/>
                <a:cs typeface="Arial"/>
              </a:rPr>
              <a:t>Trees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9660" y="2073824"/>
            <a:ext cx="1254125" cy="4070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1645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5B00FF"/>
                </a:solidFill>
                <a:latin typeface="Arial"/>
                <a:cs typeface="Arial"/>
              </a:rPr>
              <a:t>Bagging,</a:t>
            </a:r>
            <a:r>
              <a:rPr sz="750" spc="-40" dirty="0">
                <a:solidFill>
                  <a:srgbClr val="5B00FF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5B00FF"/>
                </a:solidFill>
                <a:latin typeface="Arial"/>
                <a:cs typeface="Arial"/>
              </a:rPr>
              <a:t>Boosting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spc="5" dirty="0">
                <a:solidFill>
                  <a:srgbClr val="5B00FF"/>
                </a:solidFill>
                <a:latin typeface="Arial"/>
                <a:cs typeface="Arial"/>
              </a:rPr>
              <a:t>Support </a:t>
            </a:r>
            <a:r>
              <a:rPr sz="750" spc="-10" dirty="0">
                <a:solidFill>
                  <a:srgbClr val="5B00FF"/>
                </a:solidFill>
                <a:latin typeface="Arial"/>
                <a:cs typeface="Arial"/>
              </a:rPr>
              <a:t>Vector</a:t>
            </a:r>
            <a:r>
              <a:rPr sz="750" spc="-20" dirty="0">
                <a:solidFill>
                  <a:srgbClr val="5B00FF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5B00FF"/>
                </a:solidFill>
                <a:latin typeface="Arial"/>
                <a:cs typeface="Arial"/>
              </a:rPr>
              <a:t>Machines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97A7C1BB-A6A8-46DF-A4BB-CCEAAD18B923}"/>
              </a:ext>
            </a:extLst>
          </p:cNvPr>
          <p:cNvSpPr txBox="1">
            <a:spLocks/>
          </p:cNvSpPr>
          <p:nvPr/>
        </p:nvSpPr>
        <p:spPr>
          <a:xfrm>
            <a:off x="1002963" y="79091"/>
            <a:ext cx="2872586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35"/>
              </a:spcBef>
            </a:pPr>
            <a:r>
              <a:rPr lang="en-GB" kern="0" spc="-45" dirty="0">
                <a:solidFill>
                  <a:sysClr val="windowText" lastClr="000000"/>
                </a:solidFill>
              </a:rPr>
              <a:t>We will cover all of these</a:t>
            </a:r>
            <a:endParaRPr lang="en-GB" kern="0" spc="-3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148" y="211465"/>
            <a:ext cx="20847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Assessing Model</a:t>
            </a:r>
            <a:r>
              <a:rPr spc="-80" dirty="0">
                <a:latin typeface="+mn-lt"/>
              </a:rPr>
              <a:t> </a:t>
            </a:r>
            <a:r>
              <a:rPr spc="5" dirty="0">
                <a:latin typeface="+mn-lt"/>
              </a:rPr>
              <a:t>Accuracy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395" y="641794"/>
            <a:ext cx="3154045" cy="3449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290"/>
              </a:lnSpc>
              <a:spcBef>
                <a:spcPts val="90"/>
              </a:spcBef>
            </a:pPr>
            <a:r>
              <a:rPr sz="1100" spc="55" dirty="0">
                <a:cs typeface="Arial" panose="020B0604020202020204" pitchFamily="34" charset="0"/>
              </a:rPr>
              <a:t>Suppose </a:t>
            </a:r>
            <a:r>
              <a:rPr sz="1100" spc="15" dirty="0">
                <a:cs typeface="Arial" panose="020B0604020202020204" pitchFamily="34" charset="0"/>
              </a:rPr>
              <a:t>we </a:t>
            </a:r>
            <a:r>
              <a:rPr sz="1100" spc="35" dirty="0">
                <a:cs typeface="Arial" panose="020B0604020202020204" pitchFamily="34" charset="0"/>
              </a:rPr>
              <a:t>fit </a:t>
            </a:r>
            <a:r>
              <a:rPr sz="1100" spc="85" dirty="0">
                <a:cs typeface="Arial" panose="020B0604020202020204" pitchFamily="34" charset="0"/>
              </a:rPr>
              <a:t>a </a:t>
            </a:r>
            <a:r>
              <a:rPr sz="1100" spc="55" dirty="0">
                <a:cs typeface="Arial" panose="020B0604020202020204" pitchFamily="34" charset="0"/>
              </a:rPr>
              <a:t>model </a:t>
            </a:r>
            <a:r>
              <a:rPr sz="1100" i="1" spc="45" dirty="0">
                <a:cs typeface="Arial" panose="020B0604020202020204" pitchFamily="34" charset="0"/>
              </a:rPr>
              <a:t>f</a:t>
            </a:r>
            <a:r>
              <a:rPr sz="1650" spc="67" baseline="15151" dirty="0">
                <a:cs typeface="Arial" panose="020B0604020202020204" pitchFamily="34" charset="0"/>
              </a:rPr>
              <a:t>ˆ</a:t>
            </a:r>
            <a:r>
              <a:rPr sz="1100" spc="45" dirty="0">
                <a:cs typeface="Arial" panose="020B0604020202020204" pitchFamily="34" charset="0"/>
              </a:rPr>
              <a:t>(</a:t>
            </a:r>
            <a:r>
              <a:rPr sz="1100" i="1" spc="45" dirty="0">
                <a:cs typeface="Arial" panose="020B0604020202020204" pitchFamily="34" charset="0"/>
              </a:rPr>
              <a:t>x</a:t>
            </a:r>
            <a:r>
              <a:rPr sz="1100" spc="45" dirty="0">
                <a:cs typeface="Arial" panose="020B0604020202020204" pitchFamily="34" charset="0"/>
              </a:rPr>
              <a:t>) </a:t>
            </a:r>
            <a:r>
              <a:rPr sz="1100" spc="80" dirty="0">
                <a:cs typeface="Arial" panose="020B0604020202020204" pitchFamily="34" charset="0"/>
              </a:rPr>
              <a:t>to </a:t>
            </a:r>
            <a:r>
              <a:rPr sz="1100" spc="45" dirty="0">
                <a:cs typeface="Arial" panose="020B0604020202020204" pitchFamily="34" charset="0"/>
              </a:rPr>
              <a:t>some </a:t>
            </a:r>
            <a:r>
              <a:rPr sz="1100" spc="65" dirty="0">
                <a:cs typeface="Arial" panose="020B0604020202020204" pitchFamily="34" charset="0"/>
              </a:rPr>
              <a:t>training</a:t>
            </a:r>
            <a:r>
              <a:rPr sz="1100" spc="270" dirty="0">
                <a:cs typeface="Arial" panose="020B0604020202020204" pitchFamily="34" charset="0"/>
              </a:rPr>
              <a:t> </a:t>
            </a:r>
            <a:r>
              <a:rPr sz="1100" spc="95" dirty="0">
                <a:cs typeface="Arial" panose="020B0604020202020204" pitchFamily="34" charset="0"/>
              </a:rPr>
              <a:t>data</a:t>
            </a:r>
            <a:r>
              <a:rPr lang="en-GB" sz="1100" spc="85" dirty="0">
                <a:cs typeface="Arial" panose="020B0604020202020204" pitchFamily="34" charset="0"/>
              </a:rPr>
              <a:t> and </a:t>
            </a:r>
            <a:r>
              <a:rPr lang="en-GB" sz="1100" spc="15" dirty="0">
                <a:cs typeface="Arial" panose="020B0604020202020204" pitchFamily="34" charset="0"/>
              </a:rPr>
              <a:t>we </a:t>
            </a:r>
            <a:r>
              <a:rPr lang="en-GB" sz="1100" spc="40" dirty="0">
                <a:cs typeface="Arial" panose="020B0604020202020204" pitchFamily="34" charset="0"/>
              </a:rPr>
              <a:t>wish </a:t>
            </a:r>
            <a:r>
              <a:rPr lang="en-GB" sz="1100" spc="80" dirty="0">
                <a:cs typeface="Arial" panose="020B0604020202020204" pitchFamily="34" charset="0"/>
              </a:rPr>
              <a:t>to </a:t>
            </a:r>
            <a:r>
              <a:rPr lang="en-GB" sz="1100" spc="25" dirty="0">
                <a:cs typeface="Arial" panose="020B0604020202020204" pitchFamily="34" charset="0"/>
              </a:rPr>
              <a:t>see </a:t>
            </a:r>
            <a:r>
              <a:rPr lang="en-GB" sz="1100" spc="40" dirty="0">
                <a:cs typeface="Arial" panose="020B0604020202020204" pitchFamily="34" charset="0"/>
              </a:rPr>
              <a:t>how </a:t>
            </a:r>
            <a:r>
              <a:rPr lang="en-GB" sz="1100" spc="15" dirty="0">
                <a:cs typeface="Arial" panose="020B0604020202020204" pitchFamily="34" charset="0"/>
              </a:rPr>
              <a:t>well </a:t>
            </a:r>
            <a:r>
              <a:rPr lang="en-GB" sz="1100" spc="75" dirty="0">
                <a:cs typeface="Arial" panose="020B0604020202020204" pitchFamily="34" charset="0"/>
              </a:rPr>
              <a:t>it</a:t>
            </a:r>
            <a:r>
              <a:rPr lang="en-GB" sz="1100" spc="25" dirty="0">
                <a:cs typeface="Arial" panose="020B0604020202020204" pitchFamily="34" charset="0"/>
              </a:rPr>
              <a:t> </a:t>
            </a:r>
            <a:r>
              <a:rPr lang="en-GB" sz="1100" spc="55" dirty="0">
                <a:cs typeface="Arial" panose="020B0604020202020204" pitchFamily="34" charset="0"/>
              </a:rPr>
              <a:t>performs. </a:t>
            </a:r>
            <a:endParaRPr sz="1100" dirty="0"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94" y="1175205"/>
            <a:ext cx="3810000" cy="155600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4960" marR="120014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15595" algn="l"/>
              </a:tabLst>
            </a:pPr>
            <a:endParaRPr lang="en-GB" sz="1100" spc="40" dirty="0">
              <a:cs typeface="Arial" panose="020B0604020202020204" pitchFamily="34" charset="0"/>
            </a:endParaRPr>
          </a:p>
          <a:p>
            <a:pPr marL="314960" marR="120014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15595" algn="l"/>
              </a:tabLst>
            </a:pPr>
            <a:r>
              <a:rPr sz="1100" spc="40" dirty="0">
                <a:cs typeface="Arial" panose="020B0604020202020204" pitchFamily="34" charset="0"/>
              </a:rPr>
              <a:t>We </a:t>
            </a:r>
            <a:r>
              <a:rPr sz="1100" spc="45" dirty="0">
                <a:cs typeface="Arial" panose="020B0604020202020204" pitchFamily="34" charset="0"/>
              </a:rPr>
              <a:t>could </a:t>
            </a:r>
            <a:r>
              <a:rPr sz="1100" spc="70" dirty="0">
                <a:cs typeface="Arial" panose="020B0604020202020204" pitchFamily="34" charset="0"/>
              </a:rPr>
              <a:t>compute </a:t>
            </a:r>
            <a:r>
              <a:rPr sz="1100" spc="80" dirty="0">
                <a:cs typeface="Arial" panose="020B0604020202020204" pitchFamily="34" charset="0"/>
              </a:rPr>
              <a:t>the </a:t>
            </a:r>
            <a:r>
              <a:rPr sz="1100" spc="45" dirty="0">
                <a:cs typeface="Arial" panose="020B0604020202020204" pitchFamily="34" charset="0"/>
              </a:rPr>
              <a:t>average </a:t>
            </a:r>
            <a:r>
              <a:rPr sz="1100" spc="65" dirty="0">
                <a:cs typeface="Arial" panose="020B0604020202020204" pitchFamily="34" charset="0"/>
              </a:rPr>
              <a:t>squared </a:t>
            </a:r>
            <a:r>
              <a:rPr sz="1100" spc="55" dirty="0">
                <a:cs typeface="Arial" panose="020B0604020202020204" pitchFamily="34" charset="0"/>
              </a:rPr>
              <a:t>prediction error </a:t>
            </a:r>
            <a:r>
              <a:rPr sz="1100" spc="30" dirty="0">
                <a:cs typeface="Arial" panose="020B0604020202020204" pitchFamily="34" charset="0"/>
              </a:rPr>
              <a:t>over</a:t>
            </a:r>
            <a:r>
              <a:rPr sz="1100" spc="70" dirty="0">
                <a:cs typeface="Arial" panose="020B0604020202020204" pitchFamily="34" charset="0"/>
              </a:rPr>
              <a:t> </a:t>
            </a:r>
            <a:r>
              <a:rPr sz="1100" dirty="0">
                <a:cs typeface="Arial" panose="020B0604020202020204" pitchFamily="34" charset="0"/>
              </a:rPr>
              <a:t>Tr:</a:t>
            </a:r>
          </a:p>
          <a:p>
            <a:pPr marL="1233170">
              <a:lnSpc>
                <a:spcPct val="100000"/>
              </a:lnSpc>
              <a:spcBef>
                <a:spcPts val="35"/>
              </a:spcBef>
            </a:pPr>
            <a:endParaRPr lang="en-GB" sz="1100" spc="35" dirty="0"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1100" spc="70" dirty="0">
                <a:cs typeface="Arial" panose="020B0604020202020204" pitchFamily="34" charset="0"/>
              </a:rPr>
              <a:t>This may be </a:t>
            </a:r>
            <a:r>
              <a:rPr sz="1100" spc="55" dirty="0">
                <a:cs typeface="Arial" panose="020B0604020202020204" pitchFamily="34" charset="0"/>
              </a:rPr>
              <a:t>biased </a:t>
            </a:r>
            <a:r>
              <a:rPr sz="1100" spc="65" dirty="0">
                <a:cs typeface="Arial" panose="020B0604020202020204" pitchFamily="34" charset="0"/>
              </a:rPr>
              <a:t>toward </a:t>
            </a:r>
            <a:r>
              <a:rPr sz="1100" spc="60" dirty="0">
                <a:cs typeface="Arial" panose="020B0604020202020204" pitchFamily="34" charset="0"/>
              </a:rPr>
              <a:t>more </a:t>
            </a:r>
            <a:r>
              <a:rPr sz="1100" spc="30" dirty="0">
                <a:cs typeface="Arial" panose="020B0604020202020204" pitchFamily="34" charset="0"/>
              </a:rPr>
              <a:t>overfit</a:t>
            </a:r>
            <a:r>
              <a:rPr sz="1100" spc="114" dirty="0">
                <a:cs typeface="Arial" panose="020B0604020202020204" pitchFamily="34" charset="0"/>
              </a:rPr>
              <a:t> </a:t>
            </a:r>
            <a:r>
              <a:rPr sz="1100" spc="50" dirty="0">
                <a:cs typeface="Arial" panose="020B0604020202020204" pitchFamily="34" charset="0"/>
              </a:rPr>
              <a:t>models.</a:t>
            </a:r>
            <a:endParaRPr sz="1100" dirty="0">
              <a:cs typeface="Arial" panose="020B0604020202020204" pitchFamily="34" charset="0"/>
            </a:endParaRPr>
          </a:p>
          <a:p>
            <a:pPr marL="3149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15595" algn="l"/>
              </a:tabLst>
            </a:pPr>
            <a:endParaRPr lang="en-GB" sz="1100" spc="70" dirty="0">
              <a:cs typeface="Arial" panose="020B0604020202020204" pitchFamily="34" charset="0"/>
            </a:endParaRPr>
          </a:p>
          <a:p>
            <a:pPr marL="3149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15595" algn="l"/>
              </a:tabLst>
            </a:pPr>
            <a:r>
              <a:rPr sz="1100" spc="70" dirty="0">
                <a:cs typeface="Arial" panose="020B0604020202020204" pitchFamily="34" charset="0"/>
              </a:rPr>
              <a:t>Instead </a:t>
            </a:r>
            <a:r>
              <a:rPr sz="1100" spc="15" dirty="0">
                <a:cs typeface="Arial" panose="020B0604020202020204" pitchFamily="34" charset="0"/>
              </a:rPr>
              <a:t>we </a:t>
            </a:r>
            <a:r>
              <a:rPr sz="1100" spc="50" dirty="0">
                <a:cs typeface="Arial" panose="020B0604020202020204" pitchFamily="34" charset="0"/>
              </a:rPr>
              <a:t>should, </a:t>
            </a:r>
            <a:r>
              <a:rPr sz="1100" dirty="0">
                <a:cs typeface="Arial" panose="020B0604020202020204" pitchFamily="34" charset="0"/>
              </a:rPr>
              <a:t>if </a:t>
            </a:r>
            <a:r>
              <a:rPr sz="1100" spc="40" dirty="0">
                <a:cs typeface="Arial" panose="020B0604020202020204" pitchFamily="34" charset="0"/>
              </a:rPr>
              <a:t>possible, </a:t>
            </a:r>
            <a:r>
              <a:rPr sz="1100" spc="70" dirty="0">
                <a:cs typeface="Arial" panose="020B0604020202020204" pitchFamily="34" charset="0"/>
              </a:rPr>
              <a:t>compute </a:t>
            </a:r>
            <a:r>
              <a:rPr sz="1100" spc="75" dirty="0">
                <a:cs typeface="Arial" panose="020B0604020202020204" pitchFamily="34" charset="0"/>
              </a:rPr>
              <a:t>it </a:t>
            </a:r>
            <a:r>
              <a:rPr sz="1100" spc="45" dirty="0">
                <a:cs typeface="Arial" panose="020B0604020202020204" pitchFamily="34" charset="0"/>
              </a:rPr>
              <a:t>using </a:t>
            </a:r>
            <a:r>
              <a:rPr sz="1100" spc="40" dirty="0">
                <a:cs typeface="Arial" panose="020B0604020202020204" pitchFamily="34" charset="0"/>
              </a:rPr>
              <a:t>fresh</a:t>
            </a:r>
            <a:r>
              <a:rPr sz="1100" spc="350" dirty="0">
                <a:cs typeface="Arial" panose="020B0604020202020204" pitchFamily="34" charset="0"/>
              </a:rPr>
              <a:t> </a:t>
            </a:r>
            <a:r>
              <a:rPr sz="1100" i="1" spc="20" dirty="0">
                <a:solidFill>
                  <a:srgbClr val="009900"/>
                </a:solidFill>
                <a:cs typeface="Arial" panose="020B0604020202020204" pitchFamily="34" charset="0"/>
              </a:rPr>
              <a:t>test</a:t>
            </a:r>
            <a:r>
              <a:rPr lang="en-GB" sz="1100" i="1" spc="20" dirty="0">
                <a:solidFill>
                  <a:srgbClr val="009900"/>
                </a:solidFill>
                <a:cs typeface="Arial" panose="020B0604020202020204" pitchFamily="34" charset="0"/>
              </a:rPr>
              <a:t> data</a:t>
            </a:r>
            <a:endParaRPr sz="1100" dirty="0"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37D586-175D-4F87-88A5-0C8E10FC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71" y="1015812"/>
            <a:ext cx="921279" cy="2293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AE897D-C65E-4A22-968D-37EDA4D1F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1597792"/>
            <a:ext cx="2076450" cy="2651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407EAC-F566-4181-B210-1834BB871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654" y="2919653"/>
            <a:ext cx="1771650" cy="2839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93C2BA-C282-403C-AEDF-B2C3200BD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774" y="2609088"/>
            <a:ext cx="841266" cy="18808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357336" y="2492375"/>
            <a:ext cx="3867150" cy="50526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370"/>
              </a:spcBef>
            </a:pPr>
            <a:r>
              <a:rPr sz="1000" spc="45" dirty="0">
                <a:cs typeface="Arial" panose="020B0604020202020204" pitchFamily="34" charset="0"/>
              </a:rPr>
              <a:t>Black curve </a:t>
            </a:r>
            <a:r>
              <a:rPr sz="1000" spc="20" dirty="0">
                <a:cs typeface="Arial" panose="020B0604020202020204" pitchFamily="34" charset="0"/>
              </a:rPr>
              <a:t>is </a:t>
            </a:r>
            <a:r>
              <a:rPr sz="1000" spc="85" dirty="0">
                <a:cs typeface="Arial" panose="020B0604020202020204" pitchFamily="34" charset="0"/>
              </a:rPr>
              <a:t>truth. </a:t>
            </a:r>
            <a:r>
              <a:rPr sz="1000" spc="70" dirty="0">
                <a:cs typeface="Arial" panose="020B0604020202020204" pitchFamily="34" charset="0"/>
              </a:rPr>
              <a:t>Red </a:t>
            </a:r>
            <a:r>
              <a:rPr sz="1000" spc="45" dirty="0">
                <a:cs typeface="Arial" panose="020B0604020202020204" pitchFamily="34" charset="0"/>
              </a:rPr>
              <a:t>curve </a:t>
            </a:r>
            <a:r>
              <a:rPr sz="1000" spc="55" dirty="0">
                <a:cs typeface="Arial" panose="020B0604020202020204" pitchFamily="34" charset="0"/>
              </a:rPr>
              <a:t>on right </a:t>
            </a:r>
            <a:r>
              <a:rPr sz="1000" spc="20" dirty="0">
                <a:cs typeface="Arial" panose="020B0604020202020204" pitchFamily="34" charset="0"/>
              </a:rPr>
              <a:t>is </a:t>
            </a:r>
            <a:r>
              <a:rPr sz="1000" spc="35" dirty="0">
                <a:cs typeface="Arial" panose="020B0604020202020204" pitchFamily="34" charset="0"/>
              </a:rPr>
              <a:t>MSE</a:t>
            </a:r>
            <a:r>
              <a:rPr sz="1050" spc="52" baseline="-11904" dirty="0">
                <a:cs typeface="Arial" panose="020B0604020202020204" pitchFamily="34" charset="0"/>
              </a:rPr>
              <a:t>Te</a:t>
            </a:r>
            <a:r>
              <a:rPr sz="1000" spc="35" dirty="0">
                <a:cs typeface="Arial" panose="020B0604020202020204" pitchFamily="34" charset="0"/>
              </a:rPr>
              <a:t>, </a:t>
            </a:r>
            <a:r>
              <a:rPr sz="1000" spc="45" dirty="0">
                <a:cs typeface="Arial" panose="020B0604020202020204" pitchFamily="34" charset="0"/>
              </a:rPr>
              <a:t>grey curve </a:t>
            </a:r>
            <a:r>
              <a:rPr sz="1000" spc="20" dirty="0">
                <a:cs typeface="Arial" panose="020B0604020202020204" pitchFamily="34" charset="0"/>
              </a:rPr>
              <a:t>is  </a:t>
            </a:r>
            <a:r>
              <a:rPr sz="1000" spc="45" dirty="0">
                <a:cs typeface="Arial" panose="020B0604020202020204" pitchFamily="34" charset="0"/>
              </a:rPr>
              <a:t>MSE</a:t>
            </a:r>
            <a:r>
              <a:rPr sz="1050" spc="67" baseline="-11904" dirty="0">
                <a:cs typeface="Arial" panose="020B0604020202020204" pitchFamily="34" charset="0"/>
              </a:rPr>
              <a:t>Tr</a:t>
            </a:r>
            <a:r>
              <a:rPr sz="1000" spc="45" dirty="0">
                <a:cs typeface="Arial" panose="020B0604020202020204" pitchFamily="34" charset="0"/>
              </a:rPr>
              <a:t>. </a:t>
            </a:r>
            <a:r>
              <a:rPr sz="1000" spc="60" dirty="0">
                <a:cs typeface="Arial" panose="020B0604020202020204" pitchFamily="34" charset="0"/>
              </a:rPr>
              <a:t>Orange, </a:t>
            </a:r>
            <a:r>
              <a:rPr sz="1000" spc="50" dirty="0">
                <a:cs typeface="Arial" panose="020B0604020202020204" pitchFamily="34" charset="0"/>
              </a:rPr>
              <a:t>blue </a:t>
            </a:r>
            <a:r>
              <a:rPr sz="1000" spc="80" dirty="0">
                <a:cs typeface="Arial" panose="020B0604020202020204" pitchFamily="34" charset="0"/>
              </a:rPr>
              <a:t>and </a:t>
            </a:r>
            <a:r>
              <a:rPr sz="1000" spc="45" dirty="0">
                <a:cs typeface="Arial" panose="020B0604020202020204" pitchFamily="34" charset="0"/>
              </a:rPr>
              <a:t>green </a:t>
            </a:r>
            <a:r>
              <a:rPr sz="1000" spc="60" dirty="0">
                <a:cs typeface="Arial" panose="020B0604020202020204" pitchFamily="34" charset="0"/>
              </a:rPr>
              <a:t>curves/squares </a:t>
            </a:r>
            <a:r>
              <a:rPr sz="1000" spc="55" dirty="0">
                <a:cs typeface="Arial" panose="020B0604020202020204" pitchFamily="34" charset="0"/>
              </a:rPr>
              <a:t>correspond </a:t>
            </a:r>
            <a:r>
              <a:rPr sz="1000" spc="75" dirty="0">
                <a:cs typeface="Arial" panose="020B0604020202020204" pitchFamily="34" charset="0"/>
              </a:rPr>
              <a:t>to </a:t>
            </a:r>
            <a:r>
              <a:rPr sz="1000" spc="30" dirty="0">
                <a:cs typeface="Arial" panose="020B0604020202020204" pitchFamily="34" charset="0"/>
              </a:rPr>
              <a:t>fits </a:t>
            </a:r>
            <a:r>
              <a:rPr sz="1000" spc="5" dirty="0">
                <a:cs typeface="Arial" panose="020B0604020202020204" pitchFamily="34" charset="0"/>
              </a:rPr>
              <a:t>of  </a:t>
            </a:r>
            <a:r>
              <a:rPr sz="1000" spc="35" dirty="0">
                <a:cs typeface="Arial" panose="020B0604020202020204" pitchFamily="34" charset="0"/>
              </a:rPr>
              <a:t>different</a:t>
            </a:r>
            <a:r>
              <a:rPr sz="1000" spc="65" dirty="0">
                <a:cs typeface="Arial" panose="020B0604020202020204" pitchFamily="34" charset="0"/>
              </a:rPr>
              <a:t> </a:t>
            </a:r>
            <a:r>
              <a:rPr sz="1000" spc="25" dirty="0">
                <a:cs typeface="Arial" panose="020B0604020202020204" pitchFamily="34" charset="0"/>
              </a:rPr>
              <a:t>flexibility.</a:t>
            </a:r>
            <a:endParaRPr sz="1000" dirty="0">
              <a:cs typeface="Arial" panose="020B0604020202020204" pitchFamily="34" charset="0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B34CD57-C83A-4464-9D37-2B6A7522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72" y="206375"/>
            <a:ext cx="4114800" cy="226650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 txBox="1"/>
          <p:nvPr/>
        </p:nvSpPr>
        <p:spPr>
          <a:xfrm>
            <a:off x="410371" y="2577139"/>
            <a:ext cx="3783329" cy="424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6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45" dirty="0"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sz="1000" spc="7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spc="95" dirty="0">
                <a:latin typeface="Arial" panose="020B0604020202020204" pitchFamily="34" charset="0"/>
                <a:cs typeface="Arial" panose="020B0604020202020204" pitchFamily="34" charset="0"/>
              </a:rPr>
              <a:t>truth 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000" spc="60" dirty="0">
                <a:latin typeface="Arial" panose="020B0604020202020204" pitchFamily="34" charset="0"/>
                <a:cs typeface="Arial" panose="020B0604020202020204" pitchFamily="34" charset="0"/>
              </a:rPr>
              <a:t>smoother, </a:t>
            </a:r>
            <a:r>
              <a:rPr sz="1000" spc="25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sz="1000" spc="7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spc="60" dirty="0">
                <a:latin typeface="Arial" panose="020B0604020202020204" pitchFamily="34" charset="0"/>
                <a:cs typeface="Arial" panose="020B0604020202020204" pitchFamily="34" charset="0"/>
              </a:rPr>
              <a:t>smoother </a:t>
            </a:r>
            <a:r>
              <a:rPr sz="1000" spc="30" dirty="0">
                <a:latin typeface="Arial" panose="020B0604020202020204" pitchFamily="34" charset="0"/>
                <a:cs typeface="Arial" panose="020B0604020202020204" pitchFamily="34" charset="0"/>
              </a:rPr>
              <a:t>fit </a:t>
            </a:r>
            <a:r>
              <a:rPr sz="1000" spc="8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000" spc="45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sz="1000" spc="55" dirty="0">
                <a:latin typeface="Arial" panose="020B0604020202020204" pitchFamily="34" charset="0"/>
                <a:cs typeface="Arial" panose="020B0604020202020204" pitchFamily="34" charset="0"/>
              </a:rPr>
              <a:t>model do 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sz="1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well.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C0AEC48-1B3D-407A-890A-A42A0C62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14" y="206375"/>
            <a:ext cx="3811486" cy="214242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400050" y="2644775"/>
            <a:ext cx="3861435" cy="36676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540"/>
              </a:spcBef>
            </a:pPr>
            <a:r>
              <a:rPr sz="1000" spc="45" dirty="0"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sz="1000" spc="7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spc="95" dirty="0">
                <a:latin typeface="Arial" panose="020B0604020202020204" pitchFamily="34" charset="0"/>
                <a:cs typeface="Arial" panose="020B0604020202020204" pitchFamily="34" charset="0"/>
              </a:rPr>
              <a:t>truth 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000" spc="30" dirty="0">
                <a:latin typeface="Arial" panose="020B0604020202020204" pitchFamily="34" charset="0"/>
                <a:cs typeface="Arial" panose="020B0604020202020204" pitchFamily="34" charset="0"/>
              </a:rPr>
              <a:t>wiggly </a:t>
            </a:r>
            <a:r>
              <a:rPr sz="1000" spc="8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000" spc="7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spc="35" dirty="0">
                <a:latin typeface="Arial" panose="020B0604020202020204" pitchFamily="34" charset="0"/>
                <a:cs typeface="Arial" panose="020B0604020202020204" pitchFamily="34" charset="0"/>
              </a:rPr>
              <a:t>noise 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is low, </a:t>
            </a:r>
            <a:r>
              <a:rPr sz="1000" spc="25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sz="1000" spc="7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000" spc="55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flexible </a:t>
            </a:r>
            <a:r>
              <a:rPr sz="1000" spc="30" dirty="0">
                <a:latin typeface="Arial" panose="020B0604020202020204" pitchFamily="34" charset="0"/>
                <a:cs typeface="Arial" panose="020B0604020202020204" pitchFamily="34" charset="0"/>
              </a:rPr>
              <a:t>fits  </a:t>
            </a:r>
            <a:r>
              <a:rPr sz="1000" spc="55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sz="1000" spc="7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0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65" dirty="0">
                <a:latin typeface="Arial" panose="020B0604020202020204" pitchFamily="34" charset="0"/>
                <a:cs typeface="Arial" panose="020B0604020202020204" pitchFamily="34" charset="0"/>
              </a:rPr>
              <a:t>best.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20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057099C-BF95-46DC-9A12-CADFE76F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" y="187653"/>
            <a:ext cx="4057650" cy="229185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321" y="211465"/>
            <a:ext cx="18580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Bias-Variance</a:t>
            </a:r>
            <a:r>
              <a:rPr spc="105" dirty="0">
                <a:latin typeface="+mn-lt"/>
              </a:rPr>
              <a:t> </a:t>
            </a:r>
            <a:r>
              <a:rPr spc="-35" dirty="0">
                <a:latin typeface="+mn-lt"/>
              </a:rPr>
              <a:t>Trade-off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27</a:t>
            </a:fld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06095" y="739775"/>
            <a:ext cx="4008120" cy="164166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2865" marR="55880">
              <a:lnSpc>
                <a:spcPct val="102600"/>
              </a:lnSpc>
              <a:spcBef>
                <a:spcPts val="55"/>
              </a:spcBef>
            </a:pPr>
            <a:r>
              <a:rPr spc="55" dirty="0">
                <a:latin typeface="+mn-lt"/>
                <a:cs typeface="Arial" panose="020B0604020202020204" pitchFamily="34" charset="0"/>
              </a:rPr>
              <a:t>Suppose </a:t>
            </a:r>
            <a:r>
              <a:rPr spc="15" dirty="0">
                <a:latin typeface="+mn-lt"/>
                <a:cs typeface="Arial" panose="020B0604020202020204" pitchFamily="34" charset="0"/>
              </a:rPr>
              <a:t>we </a:t>
            </a:r>
            <a:r>
              <a:rPr spc="45" dirty="0">
                <a:latin typeface="+mn-lt"/>
                <a:cs typeface="Arial" panose="020B0604020202020204" pitchFamily="34" charset="0"/>
              </a:rPr>
              <a:t>have </a:t>
            </a:r>
            <a:r>
              <a:rPr spc="35" dirty="0">
                <a:latin typeface="+mn-lt"/>
                <a:cs typeface="Arial" panose="020B0604020202020204" pitchFamily="34" charset="0"/>
              </a:rPr>
              <a:t>fit </a:t>
            </a:r>
            <a:r>
              <a:rPr spc="85" dirty="0">
                <a:latin typeface="+mn-lt"/>
                <a:cs typeface="Arial" panose="020B0604020202020204" pitchFamily="34" charset="0"/>
              </a:rPr>
              <a:t>a </a:t>
            </a:r>
            <a:r>
              <a:rPr spc="55" dirty="0">
                <a:latin typeface="+mn-lt"/>
                <a:cs typeface="Arial" panose="020B0604020202020204" pitchFamily="34" charset="0"/>
              </a:rPr>
              <a:t>model </a:t>
            </a:r>
            <a:r>
              <a:rPr i="1" spc="45" dirty="0">
                <a:latin typeface="+mn-lt"/>
                <a:cs typeface="Arial" panose="020B0604020202020204" pitchFamily="34" charset="0"/>
              </a:rPr>
              <a:t>f</a:t>
            </a:r>
            <a:r>
              <a:rPr sz="1650" spc="67" baseline="15151" dirty="0">
                <a:latin typeface="+mn-lt"/>
                <a:cs typeface="Arial" panose="020B0604020202020204" pitchFamily="34" charset="0"/>
              </a:rPr>
              <a:t>ˆ</a:t>
            </a:r>
            <a:r>
              <a:rPr sz="1100" spc="45" dirty="0">
                <a:latin typeface="+mn-lt"/>
                <a:cs typeface="Arial" panose="020B0604020202020204" pitchFamily="34" charset="0"/>
              </a:rPr>
              <a:t>(</a:t>
            </a:r>
            <a:r>
              <a:rPr sz="1100" i="1" spc="45" dirty="0">
                <a:latin typeface="+mn-lt"/>
                <a:cs typeface="Arial" panose="020B0604020202020204" pitchFamily="34" charset="0"/>
              </a:rPr>
              <a:t>x</a:t>
            </a:r>
            <a:r>
              <a:rPr sz="1100" spc="45" dirty="0">
                <a:latin typeface="+mn-lt"/>
                <a:cs typeface="Arial" panose="020B0604020202020204" pitchFamily="34" charset="0"/>
              </a:rPr>
              <a:t>) </a:t>
            </a:r>
            <a:r>
              <a:rPr sz="1100" spc="80" dirty="0">
                <a:latin typeface="+mn-lt"/>
                <a:cs typeface="Arial" panose="020B0604020202020204" pitchFamily="34" charset="0"/>
              </a:rPr>
              <a:t>to </a:t>
            </a:r>
            <a:r>
              <a:rPr sz="1100" spc="45" dirty="0">
                <a:latin typeface="+mn-lt"/>
                <a:cs typeface="Arial" panose="020B0604020202020204" pitchFamily="34" charset="0"/>
              </a:rPr>
              <a:t>some </a:t>
            </a:r>
            <a:r>
              <a:rPr sz="1100" spc="65" dirty="0">
                <a:latin typeface="+mn-lt"/>
                <a:cs typeface="Arial" panose="020B0604020202020204" pitchFamily="34" charset="0"/>
              </a:rPr>
              <a:t>training </a:t>
            </a:r>
            <a:r>
              <a:rPr sz="1100" spc="95" dirty="0">
                <a:latin typeface="+mn-lt"/>
                <a:cs typeface="Arial" panose="020B0604020202020204" pitchFamily="34" charset="0"/>
              </a:rPr>
              <a:t>data </a:t>
            </a:r>
            <a:r>
              <a:rPr sz="1100" spc="5" dirty="0">
                <a:latin typeface="+mn-lt"/>
                <a:cs typeface="Arial" panose="020B0604020202020204" pitchFamily="34" charset="0"/>
              </a:rPr>
              <a:t>Tr, </a:t>
            </a:r>
            <a:r>
              <a:rPr sz="1100" spc="85" dirty="0">
                <a:latin typeface="+mn-lt"/>
                <a:cs typeface="Arial" panose="020B0604020202020204" pitchFamily="34" charset="0"/>
              </a:rPr>
              <a:t>and  </a:t>
            </a:r>
            <a:r>
              <a:rPr sz="1100" spc="55" dirty="0">
                <a:latin typeface="+mn-lt"/>
                <a:cs typeface="Arial" panose="020B0604020202020204" pitchFamily="34" charset="0"/>
              </a:rPr>
              <a:t>let </a:t>
            </a:r>
            <a:r>
              <a:rPr sz="1100" spc="70" dirty="0">
                <a:latin typeface="+mn-lt"/>
                <a:cs typeface="Arial" panose="020B0604020202020204" pitchFamily="34" charset="0"/>
              </a:rPr>
              <a:t>(</a:t>
            </a:r>
            <a:r>
              <a:rPr sz="1100" i="1" spc="70" dirty="0">
                <a:latin typeface="+mn-lt"/>
                <a:cs typeface="Arial" panose="020B0604020202020204" pitchFamily="34" charset="0"/>
              </a:rPr>
              <a:t>x</a:t>
            </a:r>
            <a:r>
              <a:rPr sz="1200" spc="104" baseline="-10416" dirty="0">
                <a:latin typeface="+mn-lt"/>
                <a:cs typeface="Arial" panose="020B0604020202020204" pitchFamily="34" charset="0"/>
              </a:rPr>
              <a:t>0</a:t>
            </a:r>
            <a:r>
              <a:rPr sz="1100" i="1" spc="70" dirty="0">
                <a:latin typeface="+mn-lt"/>
                <a:cs typeface="Arial" panose="020B0604020202020204" pitchFamily="34" charset="0"/>
              </a:rPr>
              <a:t>, </a:t>
            </a:r>
            <a:r>
              <a:rPr sz="1100" i="1" spc="55" dirty="0">
                <a:latin typeface="+mn-lt"/>
                <a:cs typeface="Arial" panose="020B0604020202020204" pitchFamily="34" charset="0"/>
              </a:rPr>
              <a:t>y</a:t>
            </a:r>
            <a:r>
              <a:rPr sz="1200" spc="82" baseline="-10416" dirty="0">
                <a:latin typeface="+mn-lt"/>
                <a:cs typeface="Arial" panose="020B0604020202020204" pitchFamily="34" charset="0"/>
              </a:rPr>
              <a:t>0</a:t>
            </a:r>
            <a:r>
              <a:rPr sz="1100" spc="55" dirty="0">
                <a:latin typeface="+mn-lt"/>
                <a:cs typeface="Arial" panose="020B0604020202020204" pitchFamily="34" charset="0"/>
              </a:rPr>
              <a:t>) </a:t>
            </a:r>
            <a:r>
              <a:rPr sz="1100" spc="70" dirty="0">
                <a:latin typeface="+mn-lt"/>
                <a:cs typeface="Arial" panose="020B0604020202020204" pitchFamily="34" charset="0"/>
              </a:rPr>
              <a:t>be </a:t>
            </a:r>
            <a:r>
              <a:rPr sz="1100" spc="85" dirty="0">
                <a:latin typeface="+mn-lt"/>
                <a:cs typeface="Arial" panose="020B0604020202020204" pitchFamily="34" charset="0"/>
              </a:rPr>
              <a:t>a </a:t>
            </a:r>
            <a:r>
              <a:rPr sz="1100" spc="80" dirty="0">
                <a:latin typeface="+mn-lt"/>
                <a:cs typeface="Arial" panose="020B0604020202020204" pitchFamily="34" charset="0"/>
              </a:rPr>
              <a:t>test </a:t>
            </a:r>
            <a:r>
              <a:rPr sz="1100" spc="55" dirty="0">
                <a:latin typeface="+mn-lt"/>
                <a:cs typeface="Arial" panose="020B0604020202020204" pitchFamily="34" charset="0"/>
              </a:rPr>
              <a:t>observation </a:t>
            </a:r>
            <a:r>
              <a:rPr sz="1100" spc="70" dirty="0">
                <a:latin typeface="+mn-lt"/>
                <a:cs typeface="Arial" panose="020B0604020202020204" pitchFamily="34" charset="0"/>
              </a:rPr>
              <a:t>drawn </a:t>
            </a:r>
            <a:r>
              <a:rPr sz="1100" spc="50" dirty="0">
                <a:latin typeface="+mn-lt"/>
                <a:cs typeface="Arial" panose="020B0604020202020204" pitchFamily="34" charset="0"/>
              </a:rPr>
              <a:t>from </a:t>
            </a:r>
            <a:r>
              <a:rPr sz="1100" spc="80" dirty="0">
                <a:latin typeface="+mn-lt"/>
                <a:cs typeface="Arial" panose="020B0604020202020204" pitchFamily="34" charset="0"/>
              </a:rPr>
              <a:t>the </a:t>
            </a:r>
            <a:r>
              <a:rPr sz="1100" spc="65" dirty="0">
                <a:latin typeface="+mn-lt"/>
                <a:cs typeface="Arial" panose="020B0604020202020204" pitchFamily="34" charset="0"/>
              </a:rPr>
              <a:t>population. </a:t>
            </a:r>
            <a:endParaRPr lang="en-GB" sz="1100" spc="65" dirty="0">
              <a:latin typeface="+mn-lt"/>
              <a:cs typeface="Arial" panose="020B0604020202020204" pitchFamily="34" charset="0"/>
            </a:endParaRPr>
          </a:p>
          <a:p>
            <a:pPr marL="62865" marR="55880">
              <a:lnSpc>
                <a:spcPct val="102600"/>
              </a:lnSpc>
              <a:spcBef>
                <a:spcPts val="55"/>
              </a:spcBef>
            </a:pPr>
            <a:endParaRPr lang="en-GB" spc="65" dirty="0">
              <a:latin typeface="+mn-lt"/>
              <a:cs typeface="Arial" panose="020B0604020202020204" pitchFamily="34" charset="0"/>
            </a:endParaRPr>
          </a:p>
          <a:p>
            <a:pPr marL="62865" marR="55880" algn="l">
              <a:lnSpc>
                <a:spcPct val="102600"/>
              </a:lnSpc>
              <a:spcBef>
                <a:spcPts val="55"/>
              </a:spcBef>
            </a:pPr>
            <a:r>
              <a:rPr sz="1100" spc="15" dirty="0">
                <a:latin typeface="+mn-lt"/>
                <a:cs typeface="Arial" panose="020B0604020202020204" pitchFamily="34" charset="0"/>
              </a:rPr>
              <a:t>If  </a:t>
            </a:r>
            <a:r>
              <a:rPr sz="1100" spc="80" dirty="0">
                <a:latin typeface="+mn-lt"/>
                <a:cs typeface="Arial" panose="020B0604020202020204" pitchFamily="34" charset="0"/>
              </a:rPr>
              <a:t>the</a:t>
            </a:r>
            <a:r>
              <a:rPr lang="en-GB" spc="440" dirty="0">
                <a:latin typeface="+mn-lt"/>
                <a:cs typeface="Arial" panose="020B0604020202020204" pitchFamily="34" charset="0"/>
              </a:rPr>
              <a:t> </a:t>
            </a:r>
            <a:r>
              <a:rPr sz="1100" spc="80" dirty="0">
                <a:latin typeface="+mn-lt"/>
                <a:cs typeface="Arial" panose="020B0604020202020204" pitchFamily="34" charset="0"/>
              </a:rPr>
              <a:t>true</a:t>
            </a:r>
            <a:r>
              <a:rPr sz="1100" spc="75" dirty="0">
                <a:latin typeface="+mn-lt"/>
                <a:cs typeface="Arial" panose="020B0604020202020204" pitchFamily="34" charset="0"/>
              </a:rPr>
              <a:t> </a:t>
            </a:r>
            <a:r>
              <a:rPr sz="1100" spc="55" dirty="0">
                <a:latin typeface="+mn-lt"/>
                <a:cs typeface="Arial" panose="020B0604020202020204" pitchFamily="34" charset="0"/>
              </a:rPr>
              <a:t>model</a:t>
            </a:r>
            <a:r>
              <a:rPr sz="1100" spc="80" dirty="0">
                <a:latin typeface="+mn-lt"/>
                <a:cs typeface="Arial" panose="020B0604020202020204" pitchFamily="34" charset="0"/>
              </a:rPr>
              <a:t> </a:t>
            </a:r>
            <a:r>
              <a:rPr sz="1100" spc="20" dirty="0">
                <a:latin typeface="+mn-lt"/>
                <a:cs typeface="Arial" panose="020B0604020202020204" pitchFamily="34" charset="0"/>
              </a:rPr>
              <a:t>is</a:t>
            </a:r>
            <a:r>
              <a:rPr sz="1100" spc="75" dirty="0">
                <a:latin typeface="+mn-lt"/>
                <a:cs typeface="Arial" panose="020B0604020202020204" pitchFamily="34" charset="0"/>
              </a:rPr>
              <a:t> </a:t>
            </a:r>
            <a:endParaRPr lang="en-GB" sz="1100" spc="75" dirty="0">
              <a:latin typeface="+mn-lt"/>
              <a:cs typeface="Arial" panose="020B0604020202020204" pitchFamily="34" charset="0"/>
            </a:endParaRPr>
          </a:p>
          <a:p>
            <a:pPr marL="62865" marR="55880">
              <a:lnSpc>
                <a:spcPct val="102600"/>
              </a:lnSpc>
              <a:spcBef>
                <a:spcPts val="55"/>
              </a:spcBef>
            </a:pPr>
            <a:endParaRPr lang="en-GB" spc="75" dirty="0">
              <a:latin typeface="+mn-lt"/>
              <a:cs typeface="Arial" panose="020B0604020202020204" pitchFamily="34" charset="0"/>
            </a:endParaRPr>
          </a:p>
          <a:p>
            <a:pPr marL="62865" marR="55880">
              <a:lnSpc>
                <a:spcPct val="102600"/>
              </a:lnSpc>
              <a:spcBef>
                <a:spcPts val="55"/>
              </a:spcBef>
            </a:pPr>
            <a:endParaRPr lang="en-GB" sz="1100" spc="75" dirty="0">
              <a:latin typeface="+mn-lt"/>
              <a:cs typeface="Arial" panose="020B0604020202020204" pitchFamily="34" charset="0"/>
            </a:endParaRPr>
          </a:p>
          <a:p>
            <a:pPr marL="62865" marR="55880">
              <a:lnSpc>
                <a:spcPct val="102600"/>
              </a:lnSpc>
              <a:spcBef>
                <a:spcPts val="55"/>
              </a:spcBef>
            </a:pPr>
            <a:endParaRPr lang="en-GB" sz="1100" spc="80" dirty="0">
              <a:latin typeface="+mn-lt"/>
              <a:cs typeface="Arial" panose="020B0604020202020204" pitchFamily="34" charset="0"/>
            </a:endParaRPr>
          </a:p>
          <a:p>
            <a:pPr marL="62865" marR="55880">
              <a:lnSpc>
                <a:spcPct val="102600"/>
              </a:lnSpc>
              <a:spcBef>
                <a:spcPts val="55"/>
              </a:spcBef>
            </a:pPr>
            <a:r>
              <a:rPr sz="1100" spc="80" dirty="0">
                <a:latin typeface="+mn-lt"/>
                <a:cs typeface="Arial" panose="020B0604020202020204" pitchFamily="34" charset="0"/>
              </a:rPr>
              <a:t>then</a:t>
            </a:r>
            <a:endParaRPr sz="11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180E23-AF15-4F8D-883B-474F62FF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54175"/>
            <a:ext cx="3829050" cy="3076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142CBE-80D1-4D99-98F3-6699EF58C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01" y="2508737"/>
            <a:ext cx="3752850" cy="42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80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321" y="211465"/>
            <a:ext cx="18580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Bias-Variance</a:t>
            </a:r>
            <a:r>
              <a:rPr spc="105" dirty="0">
                <a:latin typeface="+mn-lt"/>
              </a:rPr>
              <a:t> </a:t>
            </a:r>
            <a:r>
              <a:rPr spc="-35" dirty="0">
                <a:latin typeface="+mn-lt"/>
              </a:rPr>
              <a:t>Trade-off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28</a:t>
            </a:fld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174" y="1044575"/>
            <a:ext cx="3964304" cy="17442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90" dirty="0">
                <a:cs typeface="Arial" panose="020B0604020202020204" pitchFamily="34" charset="0"/>
              </a:rPr>
              <a:t>The </a:t>
            </a:r>
            <a:r>
              <a:rPr sz="1100" spc="65" dirty="0">
                <a:cs typeface="Arial" panose="020B0604020202020204" pitchFamily="34" charset="0"/>
              </a:rPr>
              <a:t>expectation </a:t>
            </a:r>
            <a:r>
              <a:rPr sz="1100" spc="45" dirty="0">
                <a:cs typeface="Arial" panose="020B0604020202020204" pitchFamily="34" charset="0"/>
              </a:rPr>
              <a:t>averages </a:t>
            </a:r>
            <a:r>
              <a:rPr sz="1100" spc="30" dirty="0">
                <a:cs typeface="Arial" panose="020B0604020202020204" pitchFamily="34" charset="0"/>
              </a:rPr>
              <a:t>over </a:t>
            </a:r>
            <a:r>
              <a:rPr sz="1100" spc="80" dirty="0">
                <a:cs typeface="Arial" panose="020B0604020202020204" pitchFamily="34" charset="0"/>
              </a:rPr>
              <a:t>the </a:t>
            </a:r>
            <a:r>
              <a:rPr sz="1100" spc="50" dirty="0">
                <a:cs typeface="Arial" panose="020B0604020202020204" pitchFamily="34" charset="0"/>
              </a:rPr>
              <a:t>variability </a:t>
            </a:r>
            <a:r>
              <a:rPr sz="1100" spc="5" dirty="0">
                <a:cs typeface="Arial" panose="020B0604020202020204" pitchFamily="34" charset="0"/>
              </a:rPr>
              <a:t>of </a:t>
            </a:r>
            <a:r>
              <a:rPr sz="1100" i="1" spc="25" dirty="0">
                <a:cs typeface="Arial" panose="020B0604020202020204" pitchFamily="34" charset="0"/>
              </a:rPr>
              <a:t>y</a:t>
            </a:r>
            <a:r>
              <a:rPr sz="1200" spc="37" baseline="-10416" dirty="0">
                <a:cs typeface="Arial" panose="020B0604020202020204" pitchFamily="34" charset="0"/>
              </a:rPr>
              <a:t>0 </a:t>
            </a:r>
            <a:r>
              <a:rPr sz="1100" spc="55" dirty="0">
                <a:cs typeface="Arial" panose="020B0604020202020204" pitchFamily="34" charset="0"/>
              </a:rPr>
              <a:t>as </a:t>
            </a:r>
            <a:r>
              <a:rPr sz="1100" spc="15" dirty="0">
                <a:cs typeface="Arial" panose="020B0604020202020204" pitchFamily="34" charset="0"/>
              </a:rPr>
              <a:t>well </a:t>
            </a:r>
            <a:r>
              <a:rPr sz="1100" spc="55" dirty="0">
                <a:cs typeface="Arial" panose="020B0604020202020204" pitchFamily="34" charset="0"/>
              </a:rPr>
              <a:t>as  </a:t>
            </a:r>
            <a:r>
              <a:rPr sz="1100" spc="80" dirty="0">
                <a:cs typeface="Arial" panose="020B0604020202020204" pitchFamily="34" charset="0"/>
              </a:rPr>
              <a:t>the</a:t>
            </a:r>
            <a:r>
              <a:rPr sz="1100" spc="65" dirty="0">
                <a:cs typeface="Arial" panose="020B0604020202020204" pitchFamily="34" charset="0"/>
              </a:rPr>
              <a:t> </a:t>
            </a:r>
            <a:r>
              <a:rPr sz="1100" spc="50" dirty="0">
                <a:cs typeface="Arial" panose="020B0604020202020204" pitchFamily="34" charset="0"/>
              </a:rPr>
              <a:t>variability</a:t>
            </a:r>
            <a:r>
              <a:rPr sz="1100" spc="70" dirty="0">
                <a:cs typeface="Arial" panose="020B0604020202020204" pitchFamily="34" charset="0"/>
              </a:rPr>
              <a:t> </a:t>
            </a:r>
            <a:r>
              <a:rPr sz="1100" spc="50" dirty="0">
                <a:cs typeface="Arial" panose="020B0604020202020204" pitchFamily="34" charset="0"/>
              </a:rPr>
              <a:t>in</a:t>
            </a:r>
            <a:r>
              <a:rPr sz="1100" spc="75" dirty="0">
                <a:cs typeface="Arial" panose="020B0604020202020204" pitchFamily="34" charset="0"/>
              </a:rPr>
              <a:t> </a:t>
            </a:r>
            <a:r>
              <a:rPr sz="1100" spc="5" dirty="0">
                <a:cs typeface="Arial" panose="020B0604020202020204" pitchFamily="34" charset="0"/>
              </a:rPr>
              <a:t>Tr.</a:t>
            </a:r>
            <a:r>
              <a:rPr sz="1100" spc="204" dirty="0">
                <a:cs typeface="Arial" panose="020B0604020202020204" pitchFamily="34" charset="0"/>
              </a:rPr>
              <a:t> </a:t>
            </a:r>
            <a:r>
              <a:rPr sz="1100" spc="65" dirty="0">
                <a:cs typeface="Arial" panose="020B0604020202020204" pitchFamily="34" charset="0"/>
              </a:rPr>
              <a:t>Note </a:t>
            </a:r>
            <a:r>
              <a:rPr sz="1100" spc="110" dirty="0">
                <a:cs typeface="Arial" panose="020B0604020202020204" pitchFamily="34" charset="0"/>
              </a:rPr>
              <a:t>that</a:t>
            </a:r>
            <a:endParaRPr lang="en-GB" sz="1100" spc="75" dirty="0">
              <a:cs typeface="Arial" panose="020B0604020202020204" pitchFamily="34" charset="0"/>
            </a:endParaRPr>
          </a:p>
          <a:p>
            <a:pPr marL="38100" marR="30480">
              <a:lnSpc>
                <a:spcPct val="102600"/>
              </a:lnSpc>
              <a:spcBef>
                <a:spcPts val="55"/>
              </a:spcBef>
            </a:pPr>
            <a:endParaRPr lang="en-GB" sz="1100" spc="75" dirty="0">
              <a:cs typeface="Arial" panose="020B0604020202020204" pitchFamily="34" charset="0"/>
            </a:endParaRPr>
          </a:p>
          <a:p>
            <a:pPr marL="38100" marR="30480">
              <a:lnSpc>
                <a:spcPct val="102600"/>
              </a:lnSpc>
              <a:spcBef>
                <a:spcPts val="55"/>
              </a:spcBef>
            </a:pPr>
            <a:endParaRPr sz="1100" dirty="0">
              <a:cs typeface="Arial" panose="020B0604020202020204" pitchFamily="34" charset="0"/>
            </a:endParaRPr>
          </a:p>
          <a:p>
            <a:pPr marL="38100" marR="89535">
              <a:lnSpc>
                <a:spcPct val="102600"/>
              </a:lnSpc>
              <a:spcBef>
                <a:spcPts val="600"/>
              </a:spcBef>
            </a:pPr>
            <a:endParaRPr lang="en-GB" sz="1100" spc="50" dirty="0">
              <a:cs typeface="Arial" panose="020B0604020202020204" pitchFamily="34" charset="0"/>
            </a:endParaRPr>
          </a:p>
          <a:p>
            <a:pPr marL="38100" marR="89535">
              <a:lnSpc>
                <a:spcPct val="102600"/>
              </a:lnSpc>
              <a:spcBef>
                <a:spcPts val="600"/>
              </a:spcBef>
            </a:pPr>
            <a:r>
              <a:rPr sz="1100" spc="50" dirty="0">
                <a:cs typeface="Arial" panose="020B0604020202020204" pitchFamily="34" charset="0"/>
              </a:rPr>
              <a:t>Typically </a:t>
            </a:r>
            <a:r>
              <a:rPr sz="1100" spc="55" dirty="0">
                <a:cs typeface="Arial" panose="020B0604020202020204" pitchFamily="34" charset="0"/>
              </a:rPr>
              <a:t>as </a:t>
            </a:r>
            <a:r>
              <a:rPr sz="1100" spc="80" dirty="0">
                <a:cs typeface="Arial" panose="020B0604020202020204" pitchFamily="34" charset="0"/>
              </a:rPr>
              <a:t>the </a:t>
            </a:r>
            <a:r>
              <a:rPr sz="1100" i="1" spc="5" dirty="0">
                <a:solidFill>
                  <a:srgbClr val="009900"/>
                </a:solidFill>
                <a:cs typeface="Arial" panose="020B0604020202020204" pitchFamily="34" charset="0"/>
              </a:rPr>
              <a:t>flexibility </a:t>
            </a:r>
            <a:r>
              <a:rPr sz="1100" spc="5" dirty="0">
                <a:cs typeface="Arial" panose="020B0604020202020204" pitchFamily="34" charset="0"/>
              </a:rPr>
              <a:t>of </a:t>
            </a:r>
            <a:r>
              <a:rPr sz="1100" i="1" spc="35" dirty="0">
                <a:cs typeface="Arial" panose="020B0604020202020204" pitchFamily="34" charset="0"/>
              </a:rPr>
              <a:t>f</a:t>
            </a:r>
            <a:r>
              <a:rPr sz="1650" spc="52" baseline="15151" dirty="0">
                <a:cs typeface="Arial" panose="020B0604020202020204" pitchFamily="34" charset="0"/>
              </a:rPr>
              <a:t>ˆ </a:t>
            </a:r>
            <a:r>
              <a:rPr sz="1100" spc="40" dirty="0">
                <a:cs typeface="Arial" panose="020B0604020202020204" pitchFamily="34" charset="0"/>
              </a:rPr>
              <a:t>increases, </a:t>
            </a:r>
            <a:r>
              <a:rPr sz="1100" spc="60" dirty="0">
                <a:cs typeface="Arial" panose="020B0604020202020204" pitchFamily="34" charset="0"/>
              </a:rPr>
              <a:t>its </a:t>
            </a:r>
            <a:r>
              <a:rPr sz="1100" spc="50" dirty="0">
                <a:cs typeface="Arial" panose="020B0604020202020204" pitchFamily="34" charset="0"/>
              </a:rPr>
              <a:t>variance </a:t>
            </a:r>
            <a:r>
              <a:rPr sz="1100" spc="40" dirty="0">
                <a:cs typeface="Arial" panose="020B0604020202020204" pitchFamily="34" charset="0"/>
              </a:rPr>
              <a:t>increases,  </a:t>
            </a:r>
            <a:r>
              <a:rPr sz="1100" spc="85" dirty="0">
                <a:cs typeface="Arial" panose="020B0604020202020204" pitchFamily="34" charset="0"/>
              </a:rPr>
              <a:t>and </a:t>
            </a:r>
            <a:r>
              <a:rPr sz="1100" spc="60" dirty="0">
                <a:cs typeface="Arial" panose="020B0604020202020204" pitchFamily="34" charset="0"/>
              </a:rPr>
              <a:t>its </a:t>
            </a:r>
            <a:r>
              <a:rPr sz="1100" spc="50" dirty="0">
                <a:cs typeface="Arial" panose="020B0604020202020204" pitchFamily="34" charset="0"/>
              </a:rPr>
              <a:t>bias </a:t>
            </a:r>
            <a:r>
              <a:rPr sz="1100" spc="45" dirty="0">
                <a:cs typeface="Arial" panose="020B0604020202020204" pitchFamily="34" charset="0"/>
              </a:rPr>
              <a:t>decreases. </a:t>
            </a:r>
            <a:r>
              <a:rPr sz="1100" spc="25" dirty="0">
                <a:cs typeface="Arial" panose="020B0604020202020204" pitchFamily="34" charset="0"/>
              </a:rPr>
              <a:t>So </a:t>
            </a:r>
            <a:r>
              <a:rPr sz="1100" spc="40" dirty="0">
                <a:cs typeface="Arial" panose="020B0604020202020204" pitchFamily="34" charset="0"/>
              </a:rPr>
              <a:t>choosing </a:t>
            </a:r>
            <a:r>
              <a:rPr sz="1100" spc="80" dirty="0">
                <a:cs typeface="Arial" panose="020B0604020202020204" pitchFamily="34" charset="0"/>
              </a:rPr>
              <a:t>the </a:t>
            </a:r>
            <a:r>
              <a:rPr sz="1100" spc="30" dirty="0">
                <a:cs typeface="Arial" panose="020B0604020202020204" pitchFamily="34" charset="0"/>
              </a:rPr>
              <a:t>flexibility </a:t>
            </a:r>
            <a:r>
              <a:rPr sz="1100" spc="60" dirty="0">
                <a:cs typeface="Arial" panose="020B0604020202020204" pitchFamily="34" charset="0"/>
              </a:rPr>
              <a:t>based </a:t>
            </a:r>
            <a:r>
              <a:rPr sz="1100" spc="55" dirty="0">
                <a:cs typeface="Arial" panose="020B0604020202020204" pitchFamily="34" charset="0"/>
              </a:rPr>
              <a:t>on </a:t>
            </a:r>
            <a:r>
              <a:rPr sz="1100" spc="45" dirty="0">
                <a:cs typeface="Arial" panose="020B0604020202020204" pitchFamily="34" charset="0"/>
              </a:rPr>
              <a:t>average </a:t>
            </a:r>
            <a:r>
              <a:rPr sz="1100" spc="80" dirty="0">
                <a:cs typeface="Arial" panose="020B0604020202020204" pitchFamily="34" charset="0"/>
              </a:rPr>
              <a:t>test </a:t>
            </a:r>
            <a:r>
              <a:rPr sz="1100" spc="55" dirty="0">
                <a:cs typeface="Arial" panose="020B0604020202020204" pitchFamily="34" charset="0"/>
              </a:rPr>
              <a:t>error </a:t>
            </a:r>
            <a:r>
              <a:rPr sz="1100" spc="75" dirty="0">
                <a:cs typeface="Arial" panose="020B0604020202020204" pitchFamily="34" charset="0"/>
              </a:rPr>
              <a:t>amounts </a:t>
            </a:r>
            <a:r>
              <a:rPr sz="1100" spc="80" dirty="0">
                <a:cs typeface="Arial" panose="020B0604020202020204" pitchFamily="34" charset="0"/>
              </a:rPr>
              <a:t>to </a:t>
            </a:r>
            <a:r>
              <a:rPr sz="1100" spc="85" dirty="0">
                <a:cs typeface="Arial" panose="020B0604020202020204" pitchFamily="34" charset="0"/>
              </a:rPr>
              <a:t>a </a:t>
            </a:r>
            <a:r>
              <a:rPr sz="1100" i="1" spc="25" dirty="0">
                <a:solidFill>
                  <a:srgbClr val="009900"/>
                </a:solidFill>
                <a:cs typeface="Arial" panose="020B0604020202020204" pitchFamily="34" charset="0"/>
              </a:rPr>
              <a:t>bias-variance</a:t>
            </a:r>
            <a:r>
              <a:rPr sz="1100" i="1" spc="145" dirty="0">
                <a:solidFill>
                  <a:srgbClr val="009900"/>
                </a:solidFill>
                <a:cs typeface="Arial" panose="020B0604020202020204" pitchFamily="34" charset="0"/>
              </a:rPr>
              <a:t> </a:t>
            </a:r>
            <a:r>
              <a:rPr sz="1100" i="1" spc="30" dirty="0">
                <a:solidFill>
                  <a:srgbClr val="009900"/>
                </a:solidFill>
                <a:cs typeface="Arial" panose="020B0604020202020204" pitchFamily="34" charset="0"/>
              </a:rPr>
              <a:t>trade-off.</a:t>
            </a:r>
            <a:endParaRPr sz="1100" dirty="0"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10995F-EF7F-4D9B-A804-3428E8E99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70596"/>
            <a:ext cx="2609850" cy="28944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533" y="211465"/>
            <a:ext cx="35826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5" dirty="0">
                <a:latin typeface="+mn-lt"/>
              </a:rPr>
              <a:t>Bias-variance </a:t>
            </a:r>
            <a:r>
              <a:rPr spc="-30" dirty="0">
                <a:latin typeface="+mn-lt"/>
              </a:rPr>
              <a:t>trade-off </a:t>
            </a:r>
            <a:r>
              <a:rPr spc="-40" dirty="0">
                <a:latin typeface="+mn-lt"/>
              </a:rPr>
              <a:t>for </a:t>
            </a:r>
            <a:r>
              <a:rPr spc="-10" dirty="0">
                <a:latin typeface="+mn-lt"/>
              </a:rPr>
              <a:t>the </a:t>
            </a:r>
            <a:r>
              <a:rPr spc="-25" dirty="0">
                <a:latin typeface="+mn-lt"/>
              </a:rPr>
              <a:t>three</a:t>
            </a:r>
            <a:r>
              <a:rPr spc="-135" dirty="0">
                <a:latin typeface="+mn-lt"/>
              </a:rPr>
              <a:t> </a:t>
            </a:r>
            <a:r>
              <a:rPr spc="-30" dirty="0">
                <a:latin typeface="+mn-lt"/>
              </a:rPr>
              <a:t>examples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29</a:t>
            </a:fld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36CDD190-1949-4985-BBC2-26F4A270A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815975"/>
            <a:ext cx="4057650" cy="19586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B13B43-5722-412A-8216-886AF9E6B79A}"/>
                  </a:ext>
                </a:extLst>
              </p14:cNvPr>
              <p14:cNvContentPartPr/>
              <p14:nvPr/>
            </p14:nvContentPartPr>
            <p14:xfrm>
              <a:off x="890280" y="2332440"/>
              <a:ext cx="13680" cy="1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B13B43-5722-412A-8216-886AF9E6B7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920" y="2323080"/>
                <a:ext cx="32400" cy="3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672" y="98157"/>
            <a:ext cx="2319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20" dirty="0">
                <a:latin typeface="+mn-lt"/>
              </a:rPr>
              <a:t>What </a:t>
            </a:r>
            <a:r>
              <a:rPr spc="-40" dirty="0">
                <a:latin typeface="+mn-lt"/>
              </a:rPr>
              <a:t>is </a:t>
            </a:r>
            <a:r>
              <a:rPr dirty="0">
                <a:latin typeface="+mn-lt"/>
              </a:rPr>
              <a:t>Statistical</a:t>
            </a:r>
            <a:r>
              <a:rPr spc="125" dirty="0">
                <a:latin typeface="+mn-lt"/>
              </a:rPr>
              <a:t> </a:t>
            </a:r>
            <a:r>
              <a:rPr spc="-25" dirty="0">
                <a:latin typeface="+mn-lt"/>
              </a:rPr>
              <a:t>Learning?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260608" y="3342078"/>
            <a:ext cx="2679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</a:t>
            </a:fld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0821" y="2086771"/>
            <a:ext cx="4091356" cy="127118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769620">
              <a:lnSpc>
                <a:spcPct val="100000"/>
              </a:lnSpc>
              <a:spcBef>
                <a:spcPts val="355"/>
              </a:spcBef>
              <a:tabLst>
                <a:tab pos="1920239" algn="l"/>
                <a:tab pos="3042285" algn="l"/>
              </a:tabLst>
            </a:pPr>
            <a:r>
              <a:rPr sz="400" dirty="0">
                <a:cs typeface="Arial"/>
              </a:rPr>
              <a:t>		</a:t>
            </a:r>
            <a:endParaRPr sz="550" dirty="0"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spc="45" dirty="0">
                <a:cs typeface="PMingLiU"/>
              </a:rPr>
              <a:t>Shown </a:t>
            </a:r>
            <a:r>
              <a:rPr sz="1100" spc="60" dirty="0">
                <a:cs typeface="PMingLiU"/>
              </a:rPr>
              <a:t>are </a:t>
            </a:r>
            <a:r>
              <a:rPr sz="1100" spc="135" dirty="0">
                <a:solidFill>
                  <a:srgbClr val="990000"/>
                </a:solidFill>
                <a:cs typeface="PMingLiU"/>
              </a:rPr>
              <a:t>Sales </a:t>
            </a:r>
            <a:r>
              <a:rPr sz="1100" spc="40" dirty="0">
                <a:cs typeface="PMingLiU"/>
              </a:rPr>
              <a:t>vs </a:t>
            </a:r>
            <a:r>
              <a:rPr sz="1100" spc="-65" dirty="0">
                <a:solidFill>
                  <a:srgbClr val="990000"/>
                </a:solidFill>
                <a:cs typeface="PMingLiU"/>
              </a:rPr>
              <a:t>TV</a:t>
            </a:r>
            <a:r>
              <a:rPr sz="1100" spc="-65" dirty="0">
                <a:cs typeface="PMingLiU"/>
              </a:rPr>
              <a:t>,</a:t>
            </a:r>
            <a:r>
              <a:rPr lang="en-GB" sz="1100" spc="-65" dirty="0">
                <a:cs typeface="PMingLiU"/>
              </a:rPr>
              <a:t>  </a:t>
            </a:r>
            <a:r>
              <a:rPr sz="1100" spc="75" dirty="0">
                <a:solidFill>
                  <a:srgbClr val="990000"/>
                </a:solidFill>
                <a:cs typeface="PMingLiU"/>
              </a:rPr>
              <a:t>Radio </a:t>
            </a:r>
            <a:r>
              <a:rPr sz="1100" spc="85" dirty="0">
                <a:cs typeface="PMingLiU"/>
              </a:rPr>
              <a:t>and </a:t>
            </a:r>
            <a:r>
              <a:rPr sz="1100" spc="55" dirty="0">
                <a:solidFill>
                  <a:srgbClr val="990000"/>
                </a:solidFill>
                <a:cs typeface="PMingLiU"/>
              </a:rPr>
              <a:t>Newspaper</a:t>
            </a:r>
            <a:r>
              <a:rPr sz="1100" spc="55" dirty="0">
                <a:cs typeface="PMingLiU"/>
              </a:rPr>
              <a:t>, </a:t>
            </a:r>
            <a:r>
              <a:rPr sz="1100" spc="70" dirty="0">
                <a:cs typeface="PMingLiU"/>
              </a:rPr>
              <a:t>with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blue  </a:t>
            </a:r>
            <a:r>
              <a:rPr sz="1100" spc="45" dirty="0">
                <a:cs typeface="PMingLiU"/>
              </a:rPr>
              <a:t>linear-regression </a:t>
            </a:r>
            <a:r>
              <a:rPr sz="1100" spc="35" dirty="0">
                <a:cs typeface="PMingLiU"/>
              </a:rPr>
              <a:t>line fit </a:t>
            </a:r>
            <a:r>
              <a:rPr sz="1100" spc="60" dirty="0">
                <a:cs typeface="PMingLiU"/>
              </a:rPr>
              <a:t>separately </a:t>
            </a:r>
            <a:r>
              <a:rPr sz="1100" spc="80" dirty="0">
                <a:cs typeface="PMingLiU"/>
              </a:rPr>
              <a:t>to</a:t>
            </a:r>
            <a:r>
              <a:rPr sz="1100" spc="19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each.</a:t>
            </a:r>
            <a:endParaRPr lang="en-GB" sz="1100" spc="45" dirty="0">
              <a:cs typeface="PMingLiU"/>
            </a:endParaRPr>
          </a:p>
          <a:p>
            <a:pPr marL="12700" marR="5080">
              <a:lnSpc>
                <a:spcPct val="102600"/>
              </a:lnSpc>
            </a:pPr>
            <a:endParaRPr sz="1100" dirty="0">
              <a:cs typeface="PMingLiU"/>
            </a:endParaRPr>
          </a:p>
          <a:p>
            <a:pPr marL="12700" marR="1127760">
              <a:lnSpc>
                <a:spcPct val="102600"/>
              </a:lnSpc>
            </a:pPr>
            <a:r>
              <a:rPr sz="1100" spc="90" dirty="0">
                <a:cs typeface="PMingLiU"/>
              </a:rPr>
              <a:t>Can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predict </a:t>
            </a:r>
            <a:r>
              <a:rPr sz="1100" spc="135" dirty="0">
                <a:solidFill>
                  <a:srgbClr val="990000"/>
                </a:solidFill>
                <a:cs typeface="PMingLiU"/>
              </a:rPr>
              <a:t>Sales </a:t>
            </a:r>
            <a:r>
              <a:rPr sz="1100" spc="45" dirty="0">
                <a:cs typeface="PMingLiU"/>
              </a:rPr>
              <a:t>using </a:t>
            </a:r>
            <a:r>
              <a:rPr sz="1100" spc="60" dirty="0">
                <a:cs typeface="PMingLiU"/>
              </a:rPr>
              <a:t>these </a:t>
            </a:r>
            <a:r>
              <a:rPr sz="1100" spc="65" dirty="0">
                <a:cs typeface="PMingLiU"/>
              </a:rPr>
              <a:t>three?  </a:t>
            </a:r>
            <a:r>
              <a:rPr sz="1100" spc="75" dirty="0">
                <a:cs typeface="PMingLiU"/>
              </a:rPr>
              <a:t>Perhaps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</a:t>
            </a:r>
            <a:r>
              <a:rPr sz="1100" spc="55" dirty="0">
                <a:cs typeface="PMingLiU"/>
              </a:rPr>
              <a:t>do </a:t>
            </a:r>
            <a:r>
              <a:rPr sz="1100" spc="85" dirty="0">
                <a:cs typeface="PMingLiU"/>
              </a:rPr>
              <a:t>better </a:t>
            </a:r>
            <a:r>
              <a:rPr sz="1100" spc="45" dirty="0">
                <a:cs typeface="PMingLiU"/>
              </a:rPr>
              <a:t>using </a:t>
            </a:r>
            <a:r>
              <a:rPr sz="1100" spc="85" dirty="0">
                <a:cs typeface="PMingLiU"/>
              </a:rPr>
              <a:t>a</a:t>
            </a:r>
            <a:r>
              <a:rPr sz="1100" spc="16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model</a:t>
            </a:r>
            <a:endParaRPr sz="1100" dirty="0"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 dirty="0">
              <a:cs typeface="PMingLiU"/>
            </a:endParaRPr>
          </a:p>
          <a:p>
            <a:pPr marL="943610">
              <a:lnSpc>
                <a:spcPct val="100000"/>
              </a:lnSpc>
            </a:pPr>
            <a:r>
              <a:rPr sz="1100" spc="135" dirty="0">
                <a:solidFill>
                  <a:srgbClr val="990000"/>
                </a:solidFill>
                <a:cs typeface="PMingLiU"/>
              </a:rPr>
              <a:t>Sales</a:t>
            </a:r>
            <a:r>
              <a:rPr sz="1100" spc="10" dirty="0">
                <a:solidFill>
                  <a:srgbClr val="990000"/>
                </a:solidFill>
                <a:cs typeface="PMingLiU"/>
              </a:rPr>
              <a:t> </a:t>
            </a:r>
            <a:r>
              <a:rPr sz="1100" i="1" spc="-40" dirty="0">
                <a:cs typeface="Meiryo"/>
              </a:rPr>
              <a:t>≈</a:t>
            </a:r>
            <a:r>
              <a:rPr sz="1100" i="1" spc="-70" dirty="0">
                <a:cs typeface="Meiryo"/>
              </a:rPr>
              <a:t> </a:t>
            </a:r>
            <a:r>
              <a:rPr sz="1100" i="1" spc="225" dirty="0">
                <a:cs typeface="Times New Roman"/>
              </a:rPr>
              <a:t>f</a:t>
            </a:r>
            <a:r>
              <a:rPr sz="1100" i="1" spc="-160" dirty="0">
                <a:cs typeface="Times New Roman"/>
              </a:rPr>
              <a:t> </a:t>
            </a:r>
            <a:r>
              <a:rPr sz="1100" spc="-35" dirty="0">
                <a:cs typeface="PMingLiU"/>
              </a:rPr>
              <a:t>(</a:t>
            </a:r>
            <a:r>
              <a:rPr sz="1100" spc="-35" dirty="0">
                <a:solidFill>
                  <a:srgbClr val="990000"/>
                </a:solidFill>
                <a:cs typeface="PMingLiU"/>
              </a:rPr>
              <a:t>TV</a:t>
            </a:r>
            <a:r>
              <a:rPr sz="1100" i="1" spc="-35" dirty="0">
                <a:cs typeface="Times New Roman"/>
              </a:rPr>
              <a:t>,</a:t>
            </a:r>
            <a:r>
              <a:rPr sz="1100" i="1" spc="-100" dirty="0">
                <a:cs typeface="Times New Roman"/>
              </a:rPr>
              <a:t> </a:t>
            </a:r>
            <a:r>
              <a:rPr lang="en-GB" sz="1100" i="1" spc="-100" dirty="0">
                <a:cs typeface="Times New Roman"/>
              </a:rPr>
              <a:t> </a:t>
            </a:r>
            <a:r>
              <a:rPr sz="1100" spc="70" dirty="0">
                <a:solidFill>
                  <a:srgbClr val="990000"/>
                </a:solidFill>
                <a:cs typeface="PMingLiU"/>
              </a:rPr>
              <a:t>Radio</a:t>
            </a:r>
            <a:r>
              <a:rPr sz="1100" i="1" spc="70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lang="en-GB" sz="1100" i="1" spc="-95" dirty="0">
                <a:cs typeface="Times New Roman"/>
              </a:rPr>
              <a:t> </a:t>
            </a:r>
            <a:r>
              <a:rPr sz="1100" spc="55" dirty="0">
                <a:solidFill>
                  <a:srgbClr val="990000"/>
                </a:solidFill>
                <a:cs typeface="PMingLiU"/>
              </a:rPr>
              <a:t>Newspaper</a:t>
            </a:r>
            <a:r>
              <a:rPr sz="1100" spc="55" dirty="0">
                <a:cs typeface="PMingLiU"/>
              </a:rPr>
              <a:t>)</a:t>
            </a:r>
            <a:endParaRPr sz="1100" dirty="0">
              <a:cs typeface="PMingLiU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C1858C1-94A8-479A-97CC-4CACF047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77" y="422505"/>
            <a:ext cx="3594146" cy="169963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734" y="211465"/>
            <a:ext cx="183727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Classification</a:t>
            </a:r>
            <a:r>
              <a:rPr spc="95" dirty="0">
                <a:latin typeface="+mn-lt"/>
              </a:rPr>
              <a:t> </a:t>
            </a:r>
            <a:r>
              <a:rPr spc="-25" dirty="0">
                <a:latin typeface="+mn-lt"/>
              </a:rPr>
              <a:t>Problems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30</a:t>
            </a:fld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B980A-0CAA-4FC7-B164-F84283FF420F}"/>
              </a:ext>
            </a:extLst>
          </p:cNvPr>
          <p:cNvSpPr txBox="1"/>
          <p:nvPr/>
        </p:nvSpPr>
        <p:spPr>
          <a:xfrm>
            <a:off x="247650" y="815975"/>
            <a:ext cx="4191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Here the response variable Y is </a:t>
            </a:r>
            <a:r>
              <a:rPr lang="en-GB" sz="1200" b="0" i="0" u="none" strike="noStrike" baseline="0" dirty="0">
                <a:solidFill>
                  <a:srgbClr val="009A00"/>
                </a:solidFill>
                <a:cs typeface="Arial" panose="020B0604020202020204" pitchFamily="34" charset="0"/>
              </a:rPr>
              <a:t>qualitative </a:t>
            </a: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| e.g. email is one</a:t>
            </a:r>
          </a:p>
          <a:p>
            <a:pPr algn="l"/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of </a:t>
            </a:r>
            <a:r>
              <a:rPr lang="en-GB" sz="1200" b="0" i="1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 = (</a:t>
            </a:r>
            <a:r>
              <a:rPr lang="en-GB" sz="1200" b="0" i="0" u="none" strike="noStrike" baseline="0" dirty="0">
                <a:solidFill>
                  <a:srgbClr val="9A0000"/>
                </a:solidFill>
                <a:cs typeface="Arial" panose="020B0604020202020204" pitchFamily="34" charset="0"/>
              </a:rPr>
              <a:t>spam</a:t>
            </a: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; </a:t>
            </a:r>
            <a:r>
              <a:rPr lang="en-GB" sz="1200" b="0" i="0" u="none" strike="noStrike" baseline="0" dirty="0">
                <a:solidFill>
                  <a:srgbClr val="9A0000"/>
                </a:solidFill>
                <a:cs typeface="Arial" panose="020B0604020202020204" pitchFamily="34" charset="0"/>
              </a:rPr>
              <a:t>ham</a:t>
            </a: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) (</a:t>
            </a:r>
            <a:r>
              <a:rPr lang="en-GB" sz="1200" b="0" i="0" u="none" strike="noStrike" baseline="0" dirty="0">
                <a:solidFill>
                  <a:srgbClr val="9A0000"/>
                </a:solidFill>
                <a:cs typeface="Arial" panose="020B0604020202020204" pitchFamily="34" charset="0"/>
              </a:rPr>
              <a:t>ham</a:t>
            </a: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=good email), digit class is one of</a:t>
            </a:r>
          </a:p>
          <a:p>
            <a:pPr algn="l"/>
            <a:r>
              <a:rPr lang="en-GB" sz="1200" b="0" i="1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 = {</a:t>
            </a:r>
            <a:r>
              <a:rPr lang="en-GB" sz="1200" b="0" i="0" u="none" strike="noStrike" baseline="0" dirty="0">
                <a:solidFill>
                  <a:srgbClr val="9A0000"/>
                </a:solidFill>
                <a:cs typeface="Arial" panose="020B0604020202020204" pitchFamily="34" charset="0"/>
              </a:rPr>
              <a:t>0</a:t>
            </a: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GB" sz="1200" b="0" i="0" u="none" strike="noStrike" baseline="0" dirty="0">
                <a:solidFill>
                  <a:srgbClr val="9A0000"/>
                </a:solidFill>
                <a:cs typeface="Arial" panose="020B0604020202020204" pitchFamily="34" charset="0"/>
              </a:rPr>
              <a:t>1</a:t>
            </a: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…, </a:t>
            </a:r>
            <a:r>
              <a:rPr lang="en-GB" sz="1200" b="0" i="0" u="none" strike="noStrike" baseline="0" dirty="0">
                <a:solidFill>
                  <a:srgbClr val="9A0000"/>
                </a:solidFill>
                <a:cs typeface="Arial" panose="020B0604020202020204" pitchFamily="34" charset="0"/>
              </a:rPr>
              <a:t>9</a:t>
            </a: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}. Our goals are to:</a:t>
            </a:r>
          </a:p>
          <a:p>
            <a:pPr algn="l"/>
            <a:r>
              <a:rPr lang="en-GB" sz="1200" b="0" i="0" u="none" strike="noStrike" baseline="0" dirty="0">
                <a:solidFill>
                  <a:srgbClr val="3333B3"/>
                </a:solidFill>
                <a:cs typeface="Arial" panose="020B0604020202020204" pitchFamily="34" charset="0"/>
              </a:rPr>
              <a:t>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Build a classifier </a:t>
            </a:r>
            <a:r>
              <a:rPr lang="en-GB" sz="1200" b="0" i="1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GB" sz="1200" b="0" i="1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) that assigns a class label from C to</a:t>
            </a:r>
          </a:p>
          <a:p>
            <a:pPr algn="l"/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a future unlabelled observation X.</a:t>
            </a:r>
          </a:p>
          <a:p>
            <a:pPr algn="l"/>
            <a:endParaRPr lang="en-GB" sz="1200" b="0" i="0" u="none" strike="noStrike" baseline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Assess the uncertainty in each classification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200" b="0" i="0" u="none" strike="noStrike" baseline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Understand the roles of the different predictors among</a:t>
            </a:r>
          </a:p>
          <a:p>
            <a:pPr algn="l"/>
            <a:r>
              <a:rPr lang="en-GB" sz="1200" b="0" i="1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 = (</a:t>
            </a:r>
            <a:r>
              <a:rPr lang="en-GB" sz="1200" b="0" i="1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GB" sz="1200" b="0" i="0" u="none" strike="noStrike" baseline="-250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GB" sz="1200" b="0" i="1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GB" sz="1200" b="0" i="0" u="none" strike="noStrike" baseline="-250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,…, </a:t>
            </a:r>
            <a:r>
              <a:rPr lang="en-GB" sz="1200" b="0" i="1" u="none" strike="noStrike" baseline="0" dirty="0" err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GB" sz="1200" b="0" i="0" u="none" strike="noStrike" baseline="-25000" dirty="0" err="1">
                <a:solidFill>
                  <a:srgbClr val="000000"/>
                </a:solidFill>
                <a:cs typeface="Arial" panose="020B0604020202020204" pitchFamily="34" charset="0"/>
              </a:rPr>
              <a:t>p</a:t>
            </a:r>
            <a:r>
              <a:rPr lang="en-GB" sz="12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).</a:t>
            </a:r>
            <a:endParaRPr lang="en-GB" sz="12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208584" y="1911665"/>
            <a:ext cx="43199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1100" spc="70" dirty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sz="1100" spc="85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1100" spc="45" dirty="0">
                <a:latin typeface="Arial" panose="020B0604020202020204" pitchFamily="34" charset="0"/>
                <a:cs typeface="Arial" panose="020B0604020202020204" pitchFamily="34" charset="0"/>
              </a:rPr>
              <a:t>ideal </a:t>
            </a:r>
            <a:r>
              <a:rPr sz="1100" i="1" spc="12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100" spc="12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100" i="1" spc="12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100" spc="125" dirty="0">
                <a:latin typeface="Arial" panose="020B0604020202020204" pitchFamily="34" charset="0"/>
                <a:cs typeface="Arial" panose="020B0604020202020204" pitchFamily="34" charset="0"/>
              </a:rPr>
              <a:t>)? </a:t>
            </a:r>
            <a:r>
              <a:rPr sz="1100" spc="55" dirty="0">
                <a:latin typeface="Arial" panose="020B0604020202020204" pitchFamily="34" charset="0"/>
                <a:cs typeface="Arial" panose="020B0604020202020204" pitchFamily="34" charset="0"/>
              </a:rPr>
              <a:t>Suppose </a:t>
            </a:r>
            <a:r>
              <a:rPr sz="1100" spc="8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100" i="1" spc="190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sz="1100" spc="50" dirty="0">
                <a:latin typeface="Arial" panose="020B0604020202020204" pitchFamily="34" charset="0"/>
                <a:cs typeface="Arial" panose="020B0604020202020204" pitchFamily="34" charset="0"/>
              </a:rPr>
              <a:t>elements in </a:t>
            </a:r>
            <a:r>
              <a:rPr sz="1100" i="1" spc="-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100" i="1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i="1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6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31</a:t>
            </a:fld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9569" y="1988818"/>
            <a:ext cx="4269156" cy="95987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5"/>
              </a:spcBef>
            </a:pPr>
            <a:r>
              <a:rPr sz="1100" spc="70" dirty="0">
                <a:latin typeface="Arial" panose="020B0604020202020204" pitchFamily="34" charset="0"/>
                <a:cs typeface="Arial" panose="020B0604020202020204" pitchFamily="34" charset="0"/>
              </a:rPr>
              <a:t>numbered </a:t>
            </a:r>
            <a:r>
              <a:rPr sz="1100" spc="25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100" i="1" spc="2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100" i="1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25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100" i="1" spc="2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100" i="1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i="1" spc="2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100" i="1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i="1" spc="2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100" i="1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i="1" spc="2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100" i="1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i="1" spc="2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100" i="1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i="1" spc="155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1100" spc="15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100" spc="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70" dirty="0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965" algn="ctr">
              <a:lnSpc>
                <a:spcPct val="100000"/>
              </a:lnSpc>
              <a:spcBef>
                <a:spcPts val="720"/>
              </a:spcBef>
            </a:pPr>
            <a:r>
              <a:rPr sz="1100" i="1" spc="85" dirty="0">
                <a:latin typeface="Times New Roman"/>
                <a:cs typeface="Times New Roman"/>
              </a:rPr>
              <a:t>p</a:t>
            </a:r>
            <a:r>
              <a:rPr sz="1200" i="1" spc="127" baseline="-13888" dirty="0">
                <a:latin typeface="Times New Roman"/>
                <a:cs typeface="Times New Roman"/>
              </a:rPr>
              <a:t>k</a:t>
            </a:r>
            <a:r>
              <a:rPr sz="1100" spc="85" dirty="0">
                <a:latin typeface="PMingLiU"/>
                <a:cs typeface="PMingLiU"/>
              </a:rPr>
              <a:t>(</a:t>
            </a:r>
            <a:r>
              <a:rPr sz="1100" i="1" spc="85" dirty="0">
                <a:latin typeface="Times New Roman"/>
                <a:cs typeface="Times New Roman"/>
              </a:rPr>
              <a:t>x</a:t>
            </a:r>
            <a:r>
              <a:rPr sz="1100" spc="85" dirty="0">
                <a:latin typeface="PMingLiU"/>
                <a:cs typeface="PMingLiU"/>
              </a:rPr>
              <a:t>)</a:t>
            </a:r>
            <a:r>
              <a:rPr sz="1100" spc="10" dirty="0">
                <a:latin typeface="PMingLiU"/>
                <a:cs typeface="PMingLiU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15" dirty="0">
                <a:latin typeface="PMingLiU"/>
                <a:cs typeface="PMingLiU"/>
              </a:rPr>
              <a:t> </a:t>
            </a:r>
            <a:r>
              <a:rPr sz="1100" spc="85" dirty="0">
                <a:latin typeface="PMingLiU"/>
                <a:cs typeface="PMingLiU"/>
              </a:rPr>
              <a:t>Pr(</a:t>
            </a:r>
            <a:r>
              <a:rPr sz="1100" i="1" spc="85" dirty="0">
                <a:latin typeface="Times New Roman"/>
                <a:cs typeface="Times New Roman"/>
              </a:rPr>
              <a:t>Y</a:t>
            </a:r>
            <a:r>
              <a:rPr sz="1100" i="1" spc="270" dirty="0">
                <a:latin typeface="Times New Roman"/>
                <a:cs typeface="Times New Roman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15" dirty="0">
                <a:latin typeface="PMingLiU"/>
                <a:cs typeface="PMingLiU"/>
              </a:rPr>
              <a:t> </a:t>
            </a:r>
            <a:r>
              <a:rPr sz="1100" i="1" spc="50" dirty="0">
                <a:latin typeface="Times New Roman"/>
                <a:cs typeface="Times New Roman"/>
              </a:rPr>
              <a:t>k</a:t>
            </a:r>
            <a:r>
              <a:rPr sz="1100" i="1" spc="50" dirty="0">
                <a:latin typeface="Meiryo"/>
                <a:cs typeface="Meiryo"/>
              </a:rPr>
              <a:t>|</a:t>
            </a:r>
            <a:r>
              <a:rPr sz="1100" i="1" spc="50" dirty="0">
                <a:latin typeface="Times New Roman"/>
                <a:cs typeface="Times New Roman"/>
              </a:rPr>
              <a:t>X</a:t>
            </a:r>
            <a:r>
              <a:rPr sz="1100" i="1" spc="110" dirty="0">
                <a:latin typeface="Times New Roman"/>
                <a:cs typeface="Times New Roman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10" dirty="0">
                <a:latin typeface="PMingLiU"/>
                <a:cs typeface="PMingLiU"/>
              </a:rPr>
              <a:t> </a:t>
            </a:r>
            <a:r>
              <a:rPr sz="1100" i="1" spc="80" dirty="0">
                <a:latin typeface="Times New Roman"/>
                <a:cs typeface="Times New Roman"/>
              </a:rPr>
              <a:t>x</a:t>
            </a:r>
            <a:r>
              <a:rPr sz="1100" spc="80" dirty="0">
                <a:latin typeface="PMingLiU"/>
                <a:cs typeface="PMingLiU"/>
              </a:rPr>
              <a:t>)</a:t>
            </a:r>
            <a:r>
              <a:rPr sz="1100" i="1" spc="80" dirty="0">
                <a:latin typeface="Times New Roman"/>
                <a:cs typeface="Times New Roman"/>
              </a:rPr>
              <a:t>,</a:t>
            </a:r>
            <a:r>
              <a:rPr sz="1100" i="1" spc="210" dirty="0">
                <a:latin typeface="Times New Roman"/>
                <a:cs typeface="Times New Roman"/>
              </a:rPr>
              <a:t> </a:t>
            </a:r>
            <a:r>
              <a:rPr sz="1100" i="1" spc="75" dirty="0">
                <a:latin typeface="Times New Roman"/>
                <a:cs typeface="Times New Roman"/>
              </a:rPr>
              <a:t>k</a:t>
            </a:r>
            <a:r>
              <a:rPr sz="1100" i="1" spc="60" dirty="0">
                <a:latin typeface="Times New Roman"/>
                <a:cs typeface="Times New Roman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15" dirty="0">
                <a:latin typeface="PMingLiU"/>
                <a:cs typeface="PMingLiU"/>
              </a:rPr>
              <a:t> </a:t>
            </a:r>
            <a:r>
              <a:rPr sz="1100" spc="25" dirty="0">
                <a:latin typeface="PMingLiU"/>
                <a:cs typeface="PMingLiU"/>
              </a:rPr>
              <a:t>1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PMingLiU"/>
                <a:cs typeface="PMingLiU"/>
              </a:rPr>
              <a:t>2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114" dirty="0">
                <a:latin typeface="Times New Roman"/>
                <a:cs typeface="Times New Roman"/>
              </a:rPr>
              <a:t>K.</a:t>
            </a:r>
            <a:endParaRPr sz="1100" dirty="0">
              <a:latin typeface="Times New Roman"/>
              <a:cs typeface="Times New Roman"/>
            </a:endParaRPr>
          </a:p>
          <a:p>
            <a:pPr marL="38100" marR="30480">
              <a:lnSpc>
                <a:spcPct val="102600"/>
              </a:lnSpc>
              <a:spcBef>
                <a:spcPts val="680"/>
              </a:spcBef>
            </a:pPr>
            <a:r>
              <a:rPr sz="1100" spc="60" dirty="0">
                <a:latin typeface="Arial" panose="020B0604020202020204" pitchFamily="34" charset="0"/>
                <a:cs typeface="Arial" panose="020B0604020202020204" pitchFamily="34" charset="0"/>
              </a:rPr>
              <a:t>These are </a:t>
            </a:r>
            <a:r>
              <a:rPr sz="1100" spc="8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100" i="1" spc="2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</a:t>
            </a:r>
            <a:r>
              <a:rPr sz="1100" i="1" spc="25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sz="1100" i="1" spc="1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probabilities </a:t>
            </a:r>
            <a:r>
              <a:rPr sz="1100" spc="11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1100" i="1" spc="7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100" spc="75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sz="1100" spc="35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sz="1100" spc="25" dirty="0"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sz="1100" spc="55" dirty="0">
                <a:latin typeface="Arial" panose="020B0604020202020204" pitchFamily="34" charset="0"/>
                <a:cs typeface="Arial" panose="020B0604020202020204" pitchFamily="34" charset="0"/>
              </a:rPr>
              <a:t>little  </a:t>
            </a:r>
            <a:r>
              <a:rPr sz="1100" spc="75" dirty="0">
                <a:latin typeface="Arial" panose="020B0604020202020204" pitchFamily="34" charset="0"/>
                <a:cs typeface="Arial" panose="020B0604020202020204" pitchFamily="34" charset="0"/>
              </a:rPr>
              <a:t>barplot </a:t>
            </a:r>
            <a:r>
              <a:rPr sz="1100" spc="11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1100" i="1" spc="13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1100" spc="26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100" spc="35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sz="1100" spc="85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sz="1100" spc="8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100" i="1" spc="45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 </a:t>
            </a:r>
            <a:r>
              <a:rPr sz="1100" i="1" spc="25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</a:t>
            </a:r>
            <a:r>
              <a:rPr sz="1100" spc="25" dirty="0">
                <a:latin typeface="Arial" panose="020B0604020202020204" pitchFamily="34" charset="0"/>
                <a:cs typeface="Arial" panose="020B0604020202020204" pitchFamily="34" charset="0"/>
              </a:rPr>
              <a:t>classifier </a:t>
            </a:r>
            <a:r>
              <a:rPr sz="1100" spc="11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1100" i="1" spc="13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2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7925" y="3025849"/>
            <a:ext cx="3052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0" dirty="0">
                <a:latin typeface="Times New Roman"/>
                <a:cs typeface="Times New Roman"/>
              </a:rPr>
              <a:t>C</a:t>
            </a:r>
            <a:r>
              <a:rPr sz="1100" spc="100" dirty="0">
                <a:latin typeface="PMingLiU"/>
                <a:cs typeface="PMingLiU"/>
              </a:rPr>
              <a:t>(</a:t>
            </a:r>
            <a:r>
              <a:rPr sz="1100" i="1" spc="100" dirty="0">
                <a:latin typeface="Times New Roman"/>
                <a:cs typeface="Times New Roman"/>
              </a:rPr>
              <a:t>x</a:t>
            </a:r>
            <a:r>
              <a:rPr sz="1100" spc="100" dirty="0">
                <a:latin typeface="PMingLiU"/>
                <a:cs typeface="PMingLiU"/>
              </a:rPr>
              <a:t>)</a:t>
            </a:r>
            <a:r>
              <a:rPr sz="1100" spc="10" dirty="0">
                <a:latin typeface="PMingLiU"/>
                <a:cs typeface="PMingLiU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15" dirty="0">
                <a:latin typeface="PMingLiU"/>
                <a:cs typeface="PMingLiU"/>
              </a:rPr>
              <a:t> </a:t>
            </a:r>
            <a:r>
              <a:rPr sz="1100" i="1" spc="140" dirty="0">
                <a:latin typeface="Times New Roman"/>
                <a:cs typeface="Times New Roman"/>
              </a:rPr>
              <a:t>j</a:t>
            </a:r>
            <a:r>
              <a:rPr sz="1100" i="1" spc="1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PMingLiU"/>
                <a:cs typeface="PMingLiU"/>
              </a:rPr>
              <a:t>if</a:t>
            </a:r>
            <a:r>
              <a:rPr sz="1100" spc="75" dirty="0">
                <a:latin typeface="PMingLiU"/>
                <a:cs typeface="PMingLiU"/>
              </a:rPr>
              <a:t> </a:t>
            </a:r>
            <a:r>
              <a:rPr sz="1100" i="1" spc="55" dirty="0">
                <a:latin typeface="Times New Roman"/>
                <a:cs typeface="Times New Roman"/>
              </a:rPr>
              <a:t>p</a:t>
            </a:r>
            <a:r>
              <a:rPr sz="1200" i="1" spc="82" baseline="-10416" dirty="0">
                <a:latin typeface="Times New Roman"/>
                <a:cs typeface="Times New Roman"/>
              </a:rPr>
              <a:t>j</a:t>
            </a:r>
            <a:r>
              <a:rPr sz="1200" i="1" spc="-157" baseline="-10416" dirty="0">
                <a:latin typeface="Times New Roman"/>
                <a:cs typeface="Times New Roman"/>
              </a:rPr>
              <a:t> </a:t>
            </a:r>
            <a:r>
              <a:rPr sz="1100" spc="95" dirty="0">
                <a:latin typeface="PMingLiU"/>
                <a:cs typeface="PMingLiU"/>
              </a:rPr>
              <a:t>(</a:t>
            </a:r>
            <a:r>
              <a:rPr sz="1100" i="1" spc="95" dirty="0">
                <a:latin typeface="Times New Roman"/>
                <a:cs typeface="Times New Roman"/>
              </a:rPr>
              <a:t>x</a:t>
            </a:r>
            <a:r>
              <a:rPr sz="1100" spc="95" dirty="0">
                <a:latin typeface="PMingLiU"/>
                <a:cs typeface="PMingLiU"/>
              </a:rPr>
              <a:t>)</a:t>
            </a:r>
            <a:r>
              <a:rPr sz="1100" spc="10" dirty="0">
                <a:latin typeface="PMingLiU"/>
                <a:cs typeface="PMingLiU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15" dirty="0">
                <a:latin typeface="PMingLiU"/>
                <a:cs typeface="PMingLiU"/>
              </a:rPr>
              <a:t> </a:t>
            </a:r>
            <a:r>
              <a:rPr sz="1100" spc="50" dirty="0">
                <a:latin typeface="PMingLiU"/>
                <a:cs typeface="PMingLiU"/>
              </a:rPr>
              <a:t>max</a:t>
            </a:r>
            <a:r>
              <a:rPr sz="1100" i="1" spc="50" dirty="0">
                <a:latin typeface="Meiryo"/>
                <a:cs typeface="Meiryo"/>
              </a:rPr>
              <a:t>{</a:t>
            </a:r>
            <a:r>
              <a:rPr sz="1100" i="1" spc="50" dirty="0">
                <a:latin typeface="Times New Roman"/>
                <a:cs typeface="Times New Roman"/>
              </a:rPr>
              <a:t>p</a:t>
            </a:r>
            <a:r>
              <a:rPr sz="1200" spc="75" baseline="-10416" dirty="0">
                <a:latin typeface="Trebuchet MS"/>
                <a:cs typeface="Trebuchet MS"/>
              </a:rPr>
              <a:t>1</a:t>
            </a:r>
            <a:r>
              <a:rPr sz="1100" spc="50" dirty="0">
                <a:latin typeface="PMingLiU"/>
                <a:cs typeface="PMingLiU"/>
              </a:rPr>
              <a:t>(</a:t>
            </a:r>
            <a:r>
              <a:rPr sz="1100" i="1" spc="50" dirty="0">
                <a:latin typeface="Times New Roman"/>
                <a:cs typeface="Times New Roman"/>
              </a:rPr>
              <a:t>x</a:t>
            </a:r>
            <a:r>
              <a:rPr sz="1100" spc="50" dirty="0">
                <a:latin typeface="PMingLiU"/>
                <a:cs typeface="PMingLiU"/>
              </a:rPr>
              <a:t>)</a:t>
            </a:r>
            <a:r>
              <a:rPr sz="1100" i="1" spc="5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p</a:t>
            </a:r>
            <a:r>
              <a:rPr sz="1200" spc="89" baseline="-10416" dirty="0">
                <a:latin typeface="Trebuchet MS"/>
                <a:cs typeface="Trebuchet MS"/>
              </a:rPr>
              <a:t>2</a:t>
            </a:r>
            <a:r>
              <a:rPr sz="1100" spc="60" dirty="0">
                <a:latin typeface="PMingLiU"/>
                <a:cs typeface="PMingLiU"/>
              </a:rPr>
              <a:t>(</a:t>
            </a:r>
            <a:r>
              <a:rPr sz="1100" i="1" spc="60" dirty="0">
                <a:latin typeface="Times New Roman"/>
                <a:cs typeface="Times New Roman"/>
              </a:rPr>
              <a:t>x</a:t>
            </a:r>
            <a:r>
              <a:rPr sz="1100" spc="60" dirty="0">
                <a:latin typeface="PMingLiU"/>
                <a:cs typeface="PMingLiU"/>
              </a:rPr>
              <a:t>)</a:t>
            </a:r>
            <a:r>
              <a:rPr sz="1100" i="1" spc="6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.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25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85" dirty="0">
                <a:latin typeface="Times New Roman"/>
                <a:cs typeface="Times New Roman"/>
              </a:rPr>
              <a:t>p</a:t>
            </a:r>
            <a:r>
              <a:rPr sz="1200" i="1" spc="127" baseline="-10416" dirty="0">
                <a:latin typeface="Times New Roman"/>
                <a:cs typeface="Times New Roman"/>
              </a:rPr>
              <a:t>K</a:t>
            </a:r>
            <a:r>
              <a:rPr sz="1200" i="1" spc="-142" baseline="-10416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PMingLiU"/>
                <a:cs typeface="PMingLiU"/>
              </a:rPr>
              <a:t>(</a:t>
            </a:r>
            <a:r>
              <a:rPr sz="1100" i="1" spc="40" dirty="0">
                <a:latin typeface="Times New Roman"/>
                <a:cs typeface="Times New Roman"/>
              </a:rPr>
              <a:t>x</a:t>
            </a:r>
            <a:r>
              <a:rPr sz="1100" spc="40" dirty="0">
                <a:latin typeface="PMingLiU"/>
                <a:cs typeface="PMingLiU"/>
              </a:rPr>
              <a:t>)</a:t>
            </a:r>
            <a:r>
              <a:rPr sz="1100" i="1" spc="40" dirty="0">
                <a:latin typeface="Meiryo"/>
                <a:cs typeface="Meiryo"/>
              </a:rPr>
              <a:t>}</a:t>
            </a:r>
            <a:endParaRPr sz="1100" dirty="0">
              <a:latin typeface="Meiryo"/>
              <a:cs typeface="Meiryo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3662455-EA11-484A-90C3-F9FFB7EA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2" y="53975"/>
            <a:ext cx="3676650" cy="171854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170484" y="2263775"/>
            <a:ext cx="4358056" cy="6854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50" dirty="0"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100" spc="55" dirty="0">
                <a:cs typeface="Arial" panose="020B0604020202020204" pitchFamily="34" charset="0"/>
              </a:rPr>
              <a:t>Nearest-neighbor </a:t>
            </a:r>
            <a:r>
              <a:rPr sz="1100" spc="45" dirty="0">
                <a:cs typeface="Arial" panose="020B0604020202020204" pitchFamily="34" charset="0"/>
              </a:rPr>
              <a:t>averaging </a:t>
            </a:r>
            <a:r>
              <a:rPr sz="1100" spc="65" dirty="0">
                <a:cs typeface="Arial" panose="020B0604020202020204" pitchFamily="34" charset="0"/>
              </a:rPr>
              <a:t>can </a:t>
            </a:r>
            <a:r>
              <a:rPr sz="1100" spc="70" dirty="0">
                <a:cs typeface="Arial" panose="020B0604020202020204" pitchFamily="34" charset="0"/>
              </a:rPr>
              <a:t>be </a:t>
            </a:r>
            <a:r>
              <a:rPr sz="1100" spc="55" dirty="0">
                <a:cs typeface="Arial" panose="020B0604020202020204" pitchFamily="34" charset="0"/>
              </a:rPr>
              <a:t>used as</a:t>
            </a:r>
            <a:r>
              <a:rPr sz="1100" spc="165" dirty="0">
                <a:cs typeface="Arial" panose="020B0604020202020204" pitchFamily="34" charset="0"/>
              </a:rPr>
              <a:t> </a:t>
            </a:r>
            <a:r>
              <a:rPr sz="1100" spc="40" dirty="0">
                <a:cs typeface="Arial" panose="020B0604020202020204" pitchFamily="34" charset="0"/>
              </a:rPr>
              <a:t>before.</a:t>
            </a:r>
            <a:endParaRPr sz="1100" dirty="0">
              <a:cs typeface="Arial" panose="020B0604020202020204" pitchFamily="34" charset="0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35" dirty="0">
                <a:cs typeface="Arial" panose="020B0604020202020204" pitchFamily="34" charset="0"/>
              </a:rPr>
              <a:t>Also </a:t>
            </a:r>
            <a:r>
              <a:rPr sz="1100" spc="60" dirty="0">
                <a:cs typeface="Arial" panose="020B0604020202020204" pitchFamily="34" charset="0"/>
              </a:rPr>
              <a:t>breaks </a:t>
            </a:r>
            <a:r>
              <a:rPr sz="1100" spc="50" dirty="0">
                <a:cs typeface="Arial" panose="020B0604020202020204" pitchFamily="34" charset="0"/>
              </a:rPr>
              <a:t>down </a:t>
            </a:r>
            <a:r>
              <a:rPr sz="1100" spc="55" dirty="0">
                <a:cs typeface="Arial" panose="020B0604020202020204" pitchFamily="34" charset="0"/>
              </a:rPr>
              <a:t>as </a:t>
            </a:r>
            <a:r>
              <a:rPr sz="1100" spc="50" dirty="0">
                <a:cs typeface="Arial" panose="020B0604020202020204" pitchFamily="34" charset="0"/>
              </a:rPr>
              <a:t>dimension </a:t>
            </a:r>
            <a:r>
              <a:rPr sz="1100" spc="35" dirty="0">
                <a:cs typeface="Arial" panose="020B0604020202020204" pitchFamily="34" charset="0"/>
              </a:rPr>
              <a:t>grows. </a:t>
            </a:r>
            <a:r>
              <a:rPr sz="1100" spc="30" dirty="0">
                <a:cs typeface="Arial" panose="020B0604020202020204" pitchFamily="34" charset="0"/>
              </a:rPr>
              <a:t>However, </a:t>
            </a:r>
            <a:r>
              <a:rPr sz="1100" spc="80" dirty="0">
                <a:cs typeface="Arial" panose="020B0604020202020204" pitchFamily="34" charset="0"/>
              </a:rPr>
              <a:t>the </a:t>
            </a:r>
            <a:r>
              <a:rPr sz="1100" spc="75" dirty="0">
                <a:cs typeface="Arial" panose="020B0604020202020204" pitchFamily="34" charset="0"/>
              </a:rPr>
              <a:t>impact</a:t>
            </a:r>
            <a:r>
              <a:rPr sz="1100" spc="110" dirty="0">
                <a:cs typeface="Arial" panose="020B0604020202020204" pitchFamily="34" charset="0"/>
              </a:rPr>
              <a:t> </a:t>
            </a:r>
            <a:r>
              <a:rPr sz="1100" spc="55" dirty="0">
                <a:cs typeface="Arial" panose="020B0604020202020204" pitchFamily="34" charset="0"/>
              </a:rPr>
              <a:t>on</a:t>
            </a:r>
            <a:endParaRPr sz="1100" dirty="0">
              <a:cs typeface="Arial" panose="020B0604020202020204" pitchFamily="34" charset="0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cs typeface="Arial" panose="020B0604020202020204" pitchFamily="34" charset="0"/>
              </a:rPr>
              <a:t>C</a:t>
            </a:r>
            <a:r>
              <a:rPr sz="1650" baseline="15151" dirty="0">
                <a:cs typeface="Arial" panose="020B0604020202020204" pitchFamily="34" charset="0"/>
              </a:rPr>
              <a:t>ˆ</a:t>
            </a:r>
            <a:r>
              <a:rPr sz="1100" dirty="0">
                <a:cs typeface="Arial" panose="020B0604020202020204" pitchFamily="34" charset="0"/>
              </a:rPr>
              <a:t>(</a:t>
            </a:r>
            <a:r>
              <a:rPr sz="1100" i="1" dirty="0">
                <a:cs typeface="Arial" panose="020B0604020202020204" pitchFamily="34" charset="0"/>
              </a:rPr>
              <a:t>x</a:t>
            </a:r>
            <a:r>
              <a:rPr sz="1100" dirty="0">
                <a:cs typeface="Arial" panose="020B0604020202020204" pitchFamily="34" charset="0"/>
              </a:rPr>
              <a:t>)</a:t>
            </a:r>
            <a:r>
              <a:rPr sz="1100" spc="70" dirty="0">
                <a:cs typeface="Arial" panose="020B0604020202020204" pitchFamily="34" charset="0"/>
              </a:rPr>
              <a:t> </a:t>
            </a:r>
            <a:r>
              <a:rPr sz="1100" spc="20" dirty="0">
                <a:cs typeface="Arial" panose="020B0604020202020204" pitchFamily="34" charset="0"/>
              </a:rPr>
              <a:t>is</a:t>
            </a:r>
            <a:r>
              <a:rPr sz="1100" spc="75" dirty="0">
                <a:cs typeface="Arial" panose="020B0604020202020204" pitchFamily="34" charset="0"/>
              </a:rPr>
              <a:t> </a:t>
            </a:r>
            <a:r>
              <a:rPr sz="1100" spc="20" dirty="0">
                <a:cs typeface="Arial" panose="020B0604020202020204" pitchFamily="34" charset="0"/>
              </a:rPr>
              <a:t>less</a:t>
            </a:r>
            <a:r>
              <a:rPr sz="1100" spc="75" dirty="0">
                <a:cs typeface="Arial" panose="020B0604020202020204" pitchFamily="34" charset="0"/>
              </a:rPr>
              <a:t> </a:t>
            </a:r>
            <a:r>
              <a:rPr sz="1100" spc="100" dirty="0">
                <a:cs typeface="Arial" panose="020B0604020202020204" pitchFamily="34" charset="0"/>
              </a:rPr>
              <a:t>than</a:t>
            </a:r>
            <a:r>
              <a:rPr sz="1100" spc="75" dirty="0">
                <a:cs typeface="Arial" panose="020B0604020202020204" pitchFamily="34" charset="0"/>
              </a:rPr>
              <a:t> </a:t>
            </a:r>
            <a:r>
              <a:rPr sz="1100" spc="55" dirty="0">
                <a:cs typeface="Arial" panose="020B0604020202020204" pitchFamily="34" charset="0"/>
              </a:rPr>
              <a:t>on</a:t>
            </a:r>
            <a:r>
              <a:rPr sz="1100" spc="75" dirty="0">
                <a:cs typeface="Arial" panose="020B0604020202020204" pitchFamily="34" charset="0"/>
              </a:rPr>
              <a:t> </a:t>
            </a:r>
            <a:r>
              <a:rPr sz="1100" i="1" spc="5" dirty="0">
                <a:cs typeface="Arial" panose="020B0604020202020204" pitchFamily="34" charset="0"/>
              </a:rPr>
              <a:t>p</a:t>
            </a:r>
            <a:r>
              <a:rPr sz="1100" spc="5" dirty="0">
                <a:cs typeface="Arial" panose="020B0604020202020204" pitchFamily="34" charset="0"/>
              </a:rPr>
              <a:t>ˆ</a:t>
            </a:r>
            <a:r>
              <a:rPr sz="1200" i="1" spc="7" baseline="-13888" dirty="0">
                <a:cs typeface="Arial" panose="020B0604020202020204" pitchFamily="34" charset="0"/>
              </a:rPr>
              <a:t>k</a:t>
            </a:r>
            <a:r>
              <a:rPr sz="1100" spc="5" dirty="0">
                <a:cs typeface="Arial" panose="020B0604020202020204" pitchFamily="34" charset="0"/>
              </a:rPr>
              <a:t>(</a:t>
            </a:r>
            <a:r>
              <a:rPr sz="1100" i="1" spc="5" dirty="0">
                <a:cs typeface="Arial" panose="020B0604020202020204" pitchFamily="34" charset="0"/>
              </a:rPr>
              <a:t>x</a:t>
            </a:r>
            <a:r>
              <a:rPr sz="1100" spc="5" dirty="0">
                <a:cs typeface="Arial" panose="020B0604020202020204" pitchFamily="34" charset="0"/>
              </a:rPr>
              <a:t>)</a:t>
            </a:r>
            <a:r>
              <a:rPr sz="1100" i="1" spc="5" dirty="0">
                <a:cs typeface="Arial" panose="020B0604020202020204" pitchFamily="34" charset="0"/>
              </a:rPr>
              <a:t>,</a:t>
            </a:r>
            <a:r>
              <a:rPr sz="1100" i="1" spc="210" dirty="0">
                <a:cs typeface="Arial" panose="020B0604020202020204" pitchFamily="34" charset="0"/>
              </a:rPr>
              <a:t> </a:t>
            </a:r>
            <a:r>
              <a:rPr sz="1100" i="1" spc="75" dirty="0">
                <a:cs typeface="Arial" panose="020B0604020202020204" pitchFamily="34" charset="0"/>
              </a:rPr>
              <a:t>k</a:t>
            </a:r>
            <a:r>
              <a:rPr sz="1100" i="1" spc="60" dirty="0">
                <a:cs typeface="Arial" panose="020B0604020202020204" pitchFamily="34" charset="0"/>
              </a:rPr>
              <a:t>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15" dirty="0">
                <a:cs typeface="Arial" panose="020B0604020202020204" pitchFamily="34" charset="0"/>
              </a:rPr>
              <a:t> </a:t>
            </a:r>
            <a:r>
              <a:rPr sz="1100" spc="25" dirty="0">
                <a:cs typeface="Arial" panose="020B0604020202020204" pitchFamily="34" charset="0"/>
              </a:rPr>
              <a:t>1</a:t>
            </a:r>
            <a:r>
              <a:rPr sz="1100" i="1" spc="25" dirty="0">
                <a:cs typeface="Arial" panose="020B0604020202020204" pitchFamily="34" charset="0"/>
              </a:rPr>
              <a:t>,</a:t>
            </a:r>
            <a:r>
              <a:rPr sz="1100" i="1" spc="-95" dirty="0">
                <a:cs typeface="Arial" panose="020B0604020202020204" pitchFamily="34" charset="0"/>
              </a:rPr>
              <a:t> </a:t>
            </a:r>
            <a:r>
              <a:rPr sz="1100" i="1" spc="25" dirty="0">
                <a:cs typeface="Arial" panose="020B0604020202020204" pitchFamily="34" charset="0"/>
              </a:rPr>
              <a:t>.</a:t>
            </a:r>
            <a:r>
              <a:rPr sz="1100" i="1" spc="-95" dirty="0">
                <a:cs typeface="Arial" panose="020B0604020202020204" pitchFamily="34" charset="0"/>
              </a:rPr>
              <a:t> </a:t>
            </a:r>
            <a:r>
              <a:rPr sz="1100" i="1" spc="25" dirty="0">
                <a:cs typeface="Arial" panose="020B0604020202020204" pitchFamily="34" charset="0"/>
              </a:rPr>
              <a:t>.</a:t>
            </a:r>
            <a:r>
              <a:rPr sz="1100" i="1" spc="-95" dirty="0">
                <a:cs typeface="Arial" panose="020B0604020202020204" pitchFamily="34" charset="0"/>
              </a:rPr>
              <a:t> </a:t>
            </a:r>
            <a:r>
              <a:rPr sz="1100" i="1" spc="25" dirty="0">
                <a:cs typeface="Arial" panose="020B0604020202020204" pitchFamily="34" charset="0"/>
              </a:rPr>
              <a:t>.</a:t>
            </a:r>
            <a:r>
              <a:rPr sz="1100" i="1" spc="-95" dirty="0">
                <a:cs typeface="Arial" panose="020B0604020202020204" pitchFamily="34" charset="0"/>
              </a:rPr>
              <a:t> </a:t>
            </a:r>
            <a:r>
              <a:rPr sz="1100" i="1" spc="25" dirty="0">
                <a:cs typeface="Arial" panose="020B0604020202020204" pitchFamily="34" charset="0"/>
              </a:rPr>
              <a:t>,</a:t>
            </a:r>
            <a:r>
              <a:rPr sz="1100" i="1" spc="-95" dirty="0">
                <a:cs typeface="Arial" panose="020B0604020202020204" pitchFamily="34" charset="0"/>
              </a:rPr>
              <a:t> </a:t>
            </a:r>
            <a:r>
              <a:rPr sz="1100" i="1" spc="155" dirty="0">
                <a:cs typeface="Arial" panose="020B0604020202020204" pitchFamily="34" charset="0"/>
              </a:rPr>
              <a:t>K</a:t>
            </a:r>
            <a:r>
              <a:rPr sz="1100" spc="155" dirty="0">
                <a:cs typeface="Arial" panose="020B0604020202020204" pitchFamily="34" charset="0"/>
              </a:rPr>
              <a:t>.</a:t>
            </a:r>
            <a:endParaRPr sz="1100" dirty="0">
              <a:cs typeface="Arial" panose="020B060402020202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32</a:t>
            </a:fld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654C38D-D238-4A33-8BF1-34F62FF6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03388"/>
            <a:ext cx="3905250" cy="187947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792" y="211465"/>
            <a:ext cx="2139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Classification: </a:t>
            </a:r>
            <a:r>
              <a:rPr spc="-60" dirty="0">
                <a:latin typeface="+mn-lt"/>
              </a:rPr>
              <a:t>some</a:t>
            </a:r>
            <a:r>
              <a:rPr spc="100" dirty="0">
                <a:latin typeface="+mn-lt"/>
              </a:rPr>
              <a:t> </a:t>
            </a:r>
            <a:r>
              <a:rPr spc="-15" dirty="0">
                <a:latin typeface="+mn-lt"/>
              </a:rPr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33</a:t>
            </a:fld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448" y="739775"/>
            <a:ext cx="4442092" cy="22663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9079" marR="193675" indent="-132715">
              <a:lnSpc>
                <a:spcPct val="102699"/>
              </a:lnSpc>
              <a:spcBef>
                <a:spcPts val="55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259715" algn="l"/>
              </a:tabLst>
            </a:pPr>
            <a:r>
              <a:rPr sz="1100" spc="50" dirty="0">
                <a:cs typeface="Arial" panose="020B0604020202020204" pitchFamily="34" charset="0"/>
              </a:rPr>
              <a:t>Typically </a:t>
            </a:r>
            <a:r>
              <a:rPr sz="1100" spc="15" dirty="0">
                <a:cs typeface="Arial" panose="020B0604020202020204" pitchFamily="34" charset="0"/>
              </a:rPr>
              <a:t>we </a:t>
            </a:r>
            <a:r>
              <a:rPr sz="1100" spc="60" dirty="0">
                <a:cs typeface="Arial" panose="020B0604020202020204" pitchFamily="34" charset="0"/>
              </a:rPr>
              <a:t>measure </a:t>
            </a:r>
            <a:r>
              <a:rPr sz="1100" spc="80" dirty="0">
                <a:cs typeface="Arial" panose="020B0604020202020204" pitchFamily="34" charset="0"/>
              </a:rPr>
              <a:t>the </a:t>
            </a:r>
            <a:r>
              <a:rPr sz="1100" spc="55" dirty="0">
                <a:cs typeface="Arial" panose="020B0604020202020204" pitchFamily="34" charset="0"/>
              </a:rPr>
              <a:t>performance </a:t>
            </a:r>
            <a:r>
              <a:rPr sz="1100" spc="5" dirty="0">
                <a:cs typeface="Arial" panose="020B0604020202020204" pitchFamily="34" charset="0"/>
              </a:rPr>
              <a:t>of </a:t>
            </a:r>
            <a:r>
              <a:rPr sz="1100" i="1" dirty="0">
                <a:cs typeface="Arial" panose="020B0604020202020204" pitchFamily="34" charset="0"/>
              </a:rPr>
              <a:t>C</a:t>
            </a:r>
            <a:r>
              <a:rPr sz="1650" baseline="15151" dirty="0">
                <a:cs typeface="Arial" panose="020B0604020202020204" pitchFamily="34" charset="0"/>
              </a:rPr>
              <a:t>ˆ</a:t>
            </a:r>
            <a:r>
              <a:rPr sz="1100" dirty="0">
                <a:cs typeface="Arial" panose="020B0604020202020204" pitchFamily="34" charset="0"/>
              </a:rPr>
              <a:t>(</a:t>
            </a:r>
            <a:r>
              <a:rPr sz="1100" i="1" dirty="0">
                <a:cs typeface="Arial" panose="020B0604020202020204" pitchFamily="34" charset="0"/>
              </a:rPr>
              <a:t>x</a:t>
            </a:r>
            <a:r>
              <a:rPr sz="1100" dirty="0">
                <a:cs typeface="Arial" panose="020B0604020202020204" pitchFamily="34" charset="0"/>
              </a:rPr>
              <a:t>) </a:t>
            </a:r>
            <a:r>
              <a:rPr sz="1100" spc="45" dirty="0">
                <a:cs typeface="Arial" panose="020B0604020202020204" pitchFamily="34" charset="0"/>
              </a:rPr>
              <a:t>using </a:t>
            </a:r>
            <a:r>
              <a:rPr sz="1100" spc="80" dirty="0">
                <a:cs typeface="Arial" panose="020B0604020202020204" pitchFamily="34" charset="0"/>
              </a:rPr>
              <a:t>the  </a:t>
            </a:r>
            <a:r>
              <a:rPr sz="1100" spc="40" dirty="0">
                <a:cs typeface="Arial" panose="020B0604020202020204" pitchFamily="34" charset="0"/>
              </a:rPr>
              <a:t>misclassification </a:t>
            </a:r>
            <a:r>
              <a:rPr sz="1100" spc="55" dirty="0">
                <a:cs typeface="Arial" panose="020B0604020202020204" pitchFamily="34" charset="0"/>
              </a:rPr>
              <a:t>error</a:t>
            </a:r>
            <a:r>
              <a:rPr sz="1100" spc="105" dirty="0">
                <a:cs typeface="Arial" panose="020B0604020202020204" pitchFamily="34" charset="0"/>
              </a:rPr>
              <a:t> </a:t>
            </a:r>
            <a:r>
              <a:rPr sz="1100" spc="65" dirty="0">
                <a:cs typeface="Arial" panose="020B0604020202020204" pitchFamily="34" charset="0"/>
              </a:rPr>
              <a:t>rate:</a:t>
            </a:r>
            <a:endParaRPr sz="11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  <a:buClr>
                <a:srgbClr val="3333B2"/>
              </a:buClr>
              <a:buFont typeface="Meiryo"/>
              <a:buChar char="•"/>
            </a:pPr>
            <a:endParaRPr sz="800" dirty="0">
              <a:cs typeface="Arial" panose="020B0604020202020204" pitchFamily="34" charset="0"/>
            </a:endParaRPr>
          </a:p>
          <a:p>
            <a:pPr marL="225425" algn="ctr">
              <a:lnSpc>
                <a:spcPct val="100000"/>
              </a:lnSpc>
              <a:spcAft>
                <a:spcPts val="600"/>
              </a:spcAft>
            </a:pPr>
            <a:endParaRPr sz="1100" dirty="0">
              <a:cs typeface="Arial" panose="020B0604020202020204" pitchFamily="34" charset="0"/>
            </a:endParaRPr>
          </a:p>
          <a:p>
            <a:pPr marL="259079" marR="297180" indent="-132715">
              <a:lnSpc>
                <a:spcPct val="102600"/>
              </a:lnSpc>
              <a:spcBef>
                <a:spcPts val="1095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259715" algn="l"/>
              </a:tabLst>
            </a:pPr>
            <a:r>
              <a:rPr sz="1100" spc="90" dirty="0">
                <a:cs typeface="Arial" panose="020B0604020202020204" pitchFamily="34" charset="0"/>
              </a:rPr>
              <a:t>The </a:t>
            </a:r>
            <a:r>
              <a:rPr sz="1100" spc="40" dirty="0">
                <a:cs typeface="Arial" panose="020B0604020202020204" pitchFamily="34" charset="0"/>
              </a:rPr>
              <a:t>Bayes </a:t>
            </a:r>
            <a:r>
              <a:rPr sz="1100" spc="25" dirty="0">
                <a:cs typeface="Arial" panose="020B0604020202020204" pitchFamily="34" charset="0"/>
              </a:rPr>
              <a:t>classifier </a:t>
            </a:r>
            <a:r>
              <a:rPr sz="1100" spc="50" dirty="0">
                <a:cs typeface="Arial" panose="020B0604020202020204" pitchFamily="34" charset="0"/>
              </a:rPr>
              <a:t>(using </a:t>
            </a:r>
            <a:r>
              <a:rPr sz="1100" spc="80" dirty="0">
                <a:cs typeface="Arial" panose="020B0604020202020204" pitchFamily="34" charset="0"/>
              </a:rPr>
              <a:t>the true </a:t>
            </a:r>
            <a:r>
              <a:rPr sz="1100" i="1" spc="85" dirty="0">
                <a:cs typeface="Arial" panose="020B0604020202020204" pitchFamily="34" charset="0"/>
              </a:rPr>
              <a:t>p</a:t>
            </a:r>
            <a:r>
              <a:rPr sz="1200" i="1" spc="127" baseline="-13888" dirty="0">
                <a:cs typeface="Arial" panose="020B0604020202020204" pitchFamily="34" charset="0"/>
              </a:rPr>
              <a:t>k</a:t>
            </a:r>
            <a:r>
              <a:rPr sz="1100" spc="85" dirty="0">
                <a:cs typeface="Arial" panose="020B0604020202020204" pitchFamily="34" charset="0"/>
              </a:rPr>
              <a:t>(</a:t>
            </a:r>
            <a:r>
              <a:rPr sz="1100" i="1" spc="85" dirty="0">
                <a:cs typeface="Arial" panose="020B0604020202020204" pitchFamily="34" charset="0"/>
              </a:rPr>
              <a:t>x</a:t>
            </a:r>
            <a:r>
              <a:rPr sz="1100" spc="85" dirty="0">
                <a:cs typeface="Arial" panose="020B0604020202020204" pitchFamily="34" charset="0"/>
              </a:rPr>
              <a:t>)) </a:t>
            </a:r>
            <a:r>
              <a:rPr sz="1100" spc="65" dirty="0">
                <a:cs typeface="Arial" panose="020B0604020202020204" pitchFamily="34" charset="0"/>
              </a:rPr>
              <a:t>has </a:t>
            </a:r>
            <a:r>
              <a:rPr sz="1100" spc="55" dirty="0">
                <a:cs typeface="Arial" panose="020B0604020202020204" pitchFamily="34" charset="0"/>
              </a:rPr>
              <a:t>smallest  error </a:t>
            </a:r>
            <a:r>
              <a:rPr sz="1100" spc="60" dirty="0">
                <a:cs typeface="Arial" panose="020B0604020202020204" pitchFamily="34" charset="0"/>
              </a:rPr>
              <a:t>(in </a:t>
            </a:r>
            <a:r>
              <a:rPr sz="1100" spc="80" dirty="0">
                <a:cs typeface="Arial" panose="020B0604020202020204" pitchFamily="34" charset="0"/>
              </a:rPr>
              <a:t>the</a:t>
            </a:r>
            <a:r>
              <a:rPr sz="1100" spc="105" dirty="0">
                <a:cs typeface="Arial" panose="020B0604020202020204" pitchFamily="34" charset="0"/>
              </a:rPr>
              <a:t> </a:t>
            </a:r>
            <a:r>
              <a:rPr sz="1100" spc="65" dirty="0">
                <a:cs typeface="Arial" panose="020B0604020202020204" pitchFamily="34" charset="0"/>
              </a:rPr>
              <a:t>population).</a:t>
            </a:r>
            <a:endParaRPr sz="11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spcAft>
                <a:spcPts val="600"/>
              </a:spcAft>
              <a:buClr>
                <a:srgbClr val="3333B2"/>
              </a:buClr>
              <a:buFont typeface="Meiryo"/>
              <a:buChar char="•"/>
            </a:pPr>
            <a:endParaRPr sz="700" dirty="0">
              <a:cs typeface="Arial" panose="020B0604020202020204" pitchFamily="34" charset="0"/>
            </a:endParaRPr>
          </a:p>
          <a:p>
            <a:pPr marL="259079" indent="-132715">
              <a:lnSpc>
                <a:spcPct val="100000"/>
              </a:lnSpc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259715" algn="l"/>
              </a:tabLst>
            </a:pPr>
            <a:r>
              <a:rPr sz="1100" spc="65" dirty="0">
                <a:cs typeface="Arial" panose="020B0604020202020204" pitchFamily="34" charset="0"/>
              </a:rPr>
              <a:t>Support-vector </a:t>
            </a:r>
            <a:r>
              <a:rPr sz="1100" spc="50" dirty="0">
                <a:cs typeface="Arial" panose="020B0604020202020204" pitchFamily="34" charset="0"/>
              </a:rPr>
              <a:t>machines </a:t>
            </a:r>
            <a:r>
              <a:rPr sz="1100" spc="55" dirty="0">
                <a:cs typeface="Arial" panose="020B0604020202020204" pitchFamily="34" charset="0"/>
              </a:rPr>
              <a:t>build </a:t>
            </a:r>
            <a:r>
              <a:rPr sz="1100" spc="75" dirty="0">
                <a:cs typeface="Arial" panose="020B0604020202020204" pitchFamily="34" charset="0"/>
              </a:rPr>
              <a:t>structured </a:t>
            </a:r>
            <a:r>
              <a:rPr sz="1100" spc="50" dirty="0">
                <a:cs typeface="Arial" panose="020B0604020202020204" pitchFamily="34" charset="0"/>
              </a:rPr>
              <a:t>models </a:t>
            </a:r>
            <a:r>
              <a:rPr sz="1100" spc="30" dirty="0">
                <a:cs typeface="Arial" panose="020B0604020202020204" pitchFamily="34" charset="0"/>
              </a:rPr>
              <a:t>for</a:t>
            </a:r>
            <a:r>
              <a:rPr sz="1100" spc="175" dirty="0">
                <a:cs typeface="Arial" panose="020B0604020202020204" pitchFamily="34" charset="0"/>
              </a:rPr>
              <a:t> </a:t>
            </a:r>
            <a:r>
              <a:rPr sz="1100" i="1" spc="90" dirty="0">
                <a:cs typeface="Arial" panose="020B0604020202020204" pitchFamily="34" charset="0"/>
              </a:rPr>
              <a:t>C</a:t>
            </a:r>
            <a:r>
              <a:rPr sz="1100" spc="90" dirty="0">
                <a:cs typeface="Arial" panose="020B0604020202020204" pitchFamily="34" charset="0"/>
              </a:rPr>
              <a:t>(</a:t>
            </a:r>
            <a:r>
              <a:rPr sz="1100" i="1" spc="90" dirty="0">
                <a:cs typeface="Arial" panose="020B0604020202020204" pitchFamily="34" charset="0"/>
              </a:rPr>
              <a:t>x</a:t>
            </a:r>
            <a:r>
              <a:rPr sz="1100" spc="90" dirty="0">
                <a:cs typeface="Arial" panose="020B0604020202020204" pitchFamily="34" charset="0"/>
              </a:rPr>
              <a:t>).</a:t>
            </a:r>
            <a:endParaRPr sz="1100" dirty="0">
              <a:cs typeface="Arial" panose="020B0604020202020204" pitchFamily="34" charset="0"/>
            </a:endParaRPr>
          </a:p>
          <a:p>
            <a:pPr marL="259079" indent="-133350">
              <a:lnSpc>
                <a:spcPct val="100000"/>
              </a:lnSpc>
              <a:spcBef>
                <a:spcPts val="334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259715" algn="l"/>
              </a:tabLst>
            </a:pPr>
            <a:r>
              <a:rPr sz="1100" spc="40" dirty="0">
                <a:cs typeface="Arial" panose="020B0604020202020204" pitchFamily="34" charset="0"/>
              </a:rPr>
              <a:t>We </a:t>
            </a:r>
            <a:r>
              <a:rPr sz="1100" spc="20" dirty="0">
                <a:cs typeface="Arial" panose="020B0604020202020204" pitchFamily="34" charset="0"/>
              </a:rPr>
              <a:t>will </a:t>
            </a:r>
            <a:r>
              <a:rPr sz="1100" spc="35" dirty="0">
                <a:cs typeface="Arial" panose="020B0604020202020204" pitchFamily="34" charset="0"/>
              </a:rPr>
              <a:t>also </a:t>
            </a:r>
            <a:r>
              <a:rPr sz="1100" spc="55" dirty="0">
                <a:cs typeface="Arial" panose="020B0604020202020204" pitchFamily="34" charset="0"/>
              </a:rPr>
              <a:t>build </a:t>
            </a:r>
            <a:r>
              <a:rPr sz="1100" spc="75" dirty="0">
                <a:cs typeface="Arial" panose="020B0604020202020204" pitchFamily="34" charset="0"/>
              </a:rPr>
              <a:t>structured </a:t>
            </a:r>
            <a:r>
              <a:rPr sz="1100" spc="50" dirty="0">
                <a:cs typeface="Arial" panose="020B0604020202020204" pitchFamily="34" charset="0"/>
              </a:rPr>
              <a:t>models </a:t>
            </a:r>
            <a:r>
              <a:rPr sz="1100" spc="30" dirty="0">
                <a:cs typeface="Arial" panose="020B0604020202020204" pitchFamily="34" charset="0"/>
              </a:rPr>
              <a:t>for </a:t>
            </a:r>
            <a:r>
              <a:rPr sz="1100" spc="55" dirty="0">
                <a:cs typeface="Arial" panose="020B0604020202020204" pitchFamily="34" charset="0"/>
              </a:rPr>
              <a:t>representing</a:t>
            </a:r>
            <a:r>
              <a:rPr lang="en-GB" sz="1100" spc="320" dirty="0">
                <a:cs typeface="Arial" panose="020B0604020202020204" pitchFamily="34" charset="0"/>
              </a:rPr>
              <a:t> </a:t>
            </a:r>
            <a:r>
              <a:rPr sz="1100" spc="80" dirty="0">
                <a:cs typeface="Arial" panose="020B0604020202020204" pitchFamily="34" charset="0"/>
              </a:rPr>
              <a:t>the</a:t>
            </a:r>
            <a:r>
              <a:rPr lang="en-GB" sz="1100" spc="80" dirty="0">
                <a:cs typeface="Arial" panose="020B0604020202020204" pitchFamily="34" charset="0"/>
              </a:rPr>
              <a:t> </a:t>
            </a:r>
            <a:r>
              <a:rPr sz="1100" i="1" spc="80" dirty="0">
                <a:cs typeface="Arial" panose="020B0604020202020204" pitchFamily="34" charset="0"/>
              </a:rPr>
              <a:t>p</a:t>
            </a:r>
            <a:r>
              <a:rPr sz="1200" i="1" spc="120" baseline="-13888" dirty="0">
                <a:cs typeface="Arial" panose="020B0604020202020204" pitchFamily="34" charset="0"/>
              </a:rPr>
              <a:t>k</a:t>
            </a:r>
            <a:r>
              <a:rPr sz="1100" spc="80" dirty="0">
                <a:cs typeface="Arial" panose="020B0604020202020204" pitchFamily="34" charset="0"/>
              </a:rPr>
              <a:t>(</a:t>
            </a:r>
            <a:r>
              <a:rPr sz="1100" i="1" spc="80" dirty="0">
                <a:cs typeface="Arial" panose="020B0604020202020204" pitchFamily="34" charset="0"/>
              </a:rPr>
              <a:t>x</a:t>
            </a:r>
            <a:r>
              <a:rPr sz="1100" spc="80" dirty="0">
                <a:cs typeface="Arial" panose="020B0604020202020204" pitchFamily="34" charset="0"/>
              </a:rPr>
              <a:t>). </a:t>
            </a:r>
            <a:r>
              <a:rPr sz="1100" spc="35" dirty="0">
                <a:cs typeface="Arial" panose="020B0604020202020204" pitchFamily="34" charset="0"/>
              </a:rPr>
              <a:t>e.g. </a:t>
            </a:r>
            <a:r>
              <a:rPr sz="1100" spc="40" dirty="0">
                <a:cs typeface="Arial" panose="020B0604020202020204" pitchFamily="34" charset="0"/>
              </a:rPr>
              <a:t>Logistic regression, </a:t>
            </a:r>
            <a:r>
              <a:rPr sz="1100" spc="45" dirty="0">
                <a:cs typeface="Arial" panose="020B0604020202020204" pitchFamily="34" charset="0"/>
              </a:rPr>
              <a:t>generalized </a:t>
            </a:r>
            <a:r>
              <a:rPr sz="1100" spc="60" dirty="0">
                <a:cs typeface="Arial" panose="020B0604020202020204" pitchFamily="34" charset="0"/>
              </a:rPr>
              <a:t>additive</a:t>
            </a:r>
            <a:r>
              <a:rPr sz="1100" spc="114" dirty="0">
                <a:cs typeface="Arial" panose="020B0604020202020204" pitchFamily="34" charset="0"/>
              </a:rPr>
              <a:t> </a:t>
            </a:r>
            <a:r>
              <a:rPr sz="1100" spc="50" dirty="0">
                <a:cs typeface="Arial" panose="020B0604020202020204" pitchFamily="34" charset="0"/>
              </a:rPr>
              <a:t>models.</a:t>
            </a:r>
            <a:endParaRPr sz="1100" dirty="0"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5273D-276C-4980-8C13-4BA7823D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196975"/>
            <a:ext cx="2362200" cy="3921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774" y="211465"/>
            <a:ext cx="38525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Example: </a:t>
            </a:r>
            <a:r>
              <a:rPr spc="-15" dirty="0">
                <a:latin typeface="+mn-lt"/>
              </a:rPr>
              <a:t>K-nearest </a:t>
            </a:r>
            <a:r>
              <a:rPr spc="-35" dirty="0">
                <a:latin typeface="+mn-lt"/>
              </a:rPr>
              <a:t>neighbors in </a:t>
            </a:r>
            <a:r>
              <a:rPr spc="-30" dirty="0">
                <a:latin typeface="+mn-lt"/>
              </a:rPr>
              <a:t>two</a:t>
            </a:r>
            <a:r>
              <a:rPr spc="-40" dirty="0">
                <a:latin typeface="+mn-lt"/>
              </a:rPr>
              <a:t> </a:t>
            </a:r>
            <a:r>
              <a:rPr spc="-45" dirty="0">
                <a:latin typeface="+mn-lt"/>
              </a:rPr>
              <a:t>dimensions</a:t>
            </a:r>
          </a:p>
        </p:txBody>
      </p:sp>
      <p:sp>
        <p:nvSpPr>
          <p:cNvPr id="2581" name="object 2581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34</a:t>
            </a:fld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30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2583" name="Picture 2582">
            <a:extLst>
              <a:ext uri="{FF2B5EF4-FFF2-40B4-BE49-F238E27FC236}">
                <a16:creationId xmlns:a16="http://schemas.microsoft.com/office/drawing/2014/main" id="{1F13DBDB-663C-4DF1-AF4C-DDF906B1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83" y="655678"/>
            <a:ext cx="2929926" cy="261424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4" name="Picture 2593">
            <a:extLst>
              <a:ext uri="{FF2B5EF4-FFF2-40B4-BE49-F238E27FC236}">
                <a16:creationId xmlns:a16="http://schemas.microsoft.com/office/drawing/2014/main" id="{4E43701C-75AA-4A02-AE4C-5142DB3C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57831"/>
            <a:ext cx="2955968" cy="294508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4" name="Picture 5153">
            <a:extLst>
              <a:ext uri="{FF2B5EF4-FFF2-40B4-BE49-F238E27FC236}">
                <a16:creationId xmlns:a16="http://schemas.microsoft.com/office/drawing/2014/main" id="{33AB1E9D-419E-4479-AB6A-9FCE011E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587375"/>
            <a:ext cx="3981450" cy="220383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2BF39D08-669A-4F63-B00D-8C7203910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08" y="300813"/>
            <a:ext cx="3667284" cy="28591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6922" y="211465"/>
            <a:ext cx="7137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Notation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60608" y="3342078"/>
            <a:ext cx="2679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</a:t>
            </a:fld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194" y="589520"/>
            <a:ext cx="4129456" cy="139166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50" dirty="0">
                <a:cs typeface="Arial" panose="020B0604020202020204" pitchFamily="34" charset="0"/>
              </a:rPr>
              <a:t>Here </a:t>
            </a:r>
            <a:r>
              <a:rPr sz="1100" spc="135" dirty="0">
                <a:solidFill>
                  <a:srgbClr val="990000"/>
                </a:solidFill>
                <a:cs typeface="Arial" panose="020B0604020202020204" pitchFamily="34" charset="0"/>
              </a:rPr>
              <a:t>Sales </a:t>
            </a:r>
            <a:r>
              <a:rPr sz="1100" spc="20" dirty="0">
                <a:cs typeface="Arial" panose="020B0604020202020204" pitchFamily="34" charset="0"/>
              </a:rPr>
              <a:t>is </a:t>
            </a:r>
            <a:r>
              <a:rPr sz="1100" spc="85" dirty="0">
                <a:cs typeface="Arial" panose="020B0604020202020204" pitchFamily="34" charset="0"/>
              </a:rPr>
              <a:t>a </a:t>
            </a:r>
            <a:r>
              <a:rPr sz="1100" i="1" spc="20" dirty="0">
                <a:cs typeface="Arial" panose="020B0604020202020204" pitchFamily="34" charset="0"/>
              </a:rPr>
              <a:t>response </a:t>
            </a:r>
            <a:r>
              <a:rPr sz="1100" spc="55" dirty="0">
                <a:cs typeface="Arial" panose="020B0604020202020204" pitchFamily="34" charset="0"/>
              </a:rPr>
              <a:t>or </a:t>
            </a:r>
            <a:r>
              <a:rPr sz="1100" i="1" spc="5" dirty="0">
                <a:cs typeface="Arial" panose="020B0604020202020204" pitchFamily="34" charset="0"/>
              </a:rPr>
              <a:t>target </a:t>
            </a:r>
            <a:r>
              <a:rPr sz="1100" spc="110" dirty="0">
                <a:cs typeface="Arial" panose="020B0604020202020204" pitchFamily="34" charset="0"/>
              </a:rPr>
              <a:t>that </a:t>
            </a:r>
            <a:r>
              <a:rPr sz="1100" spc="15" dirty="0">
                <a:cs typeface="Arial" panose="020B0604020202020204" pitchFamily="34" charset="0"/>
              </a:rPr>
              <a:t>we </a:t>
            </a:r>
            <a:r>
              <a:rPr sz="1100" spc="40" dirty="0">
                <a:cs typeface="Arial" panose="020B0604020202020204" pitchFamily="34" charset="0"/>
              </a:rPr>
              <a:t>wish </a:t>
            </a:r>
            <a:r>
              <a:rPr sz="1100" spc="80" dirty="0">
                <a:cs typeface="Arial" panose="020B0604020202020204" pitchFamily="34" charset="0"/>
              </a:rPr>
              <a:t>to</a:t>
            </a:r>
            <a:r>
              <a:rPr lang="en-GB" sz="1100" spc="80" dirty="0">
                <a:cs typeface="Arial" panose="020B0604020202020204" pitchFamily="34" charset="0"/>
              </a:rPr>
              <a:t> </a:t>
            </a:r>
            <a:r>
              <a:rPr sz="1100" spc="60" dirty="0">
                <a:cs typeface="Arial" panose="020B0604020202020204" pitchFamily="34" charset="0"/>
              </a:rPr>
              <a:t>predict. </a:t>
            </a:r>
            <a:r>
              <a:rPr sz="1100" spc="40" dirty="0">
                <a:cs typeface="Arial" panose="020B0604020202020204" pitchFamily="34" charset="0"/>
              </a:rPr>
              <a:t>We  generically refer </a:t>
            </a:r>
            <a:r>
              <a:rPr sz="1100" spc="80" dirty="0">
                <a:cs typeface="Arial" panose="020B0604020202020204" pitchFamily="34" charset="0"/>
              </a:rPr>
              <a:t>to the </a:t>
            </a:r>
            <a:r>
              <a:rPr sz="1100" spc="50" dirty="0">
                <a:cs typeface="Arial" panose="020B0604020202020204" pitchFamily="34" charset="0"/>
              </a:rPr>
              <a:t>response </a:t>
            </a:r>
            <a:r>
              <a:rPr sz="1100" spc="55" dirty="0">
                <a:cs typeface="Arial" panose="020B0604020202020204" pitchFamily="34" charset="0"/>
              </a:rPr>
              <a:t>as </a:t>
            </a:r>
            <a:r>
              <a:rPr sz="1100" i="1" spc="20" dirty="0">
                <a:cs typeface="Arial" panose="020B0604020202020204" pitchFamily="34" charset="0"/>
              </a:rPr>
              <a:t>Y</a:t>
            </a:r>
            <a:r>
              <a:rPr sz="1100" spc="40" dirty="0">
                <a:cs typeface="Arial" panose="020B0604020202020204" pitchFamily="34" charset="0"/>
              </a:rPr>
              <a:t>.</a:t>
            </a:r>
            <a:endParaRPr sz="1100" dirty="0">
              <a:cs typeface="Arial" panose="020B0604020202020204" pitchFamily="34" charset="0"/>
            </a:endParaRPr>
          </a:p>
          <a:p>
            <a:pPr marL="50800" marR="636270">
              <a:lnSpc>
                <a:spcPct val="102600"/>
              </a:lnSpc>
            </a:pPr>
            <a:endParaRPr lang="en-GB" sz="1100" spc="-120" dirty="0">
              <a:solidFill>
                <a:srgbClr val="990000"/>
              </a:solidFill>
              <a:cs typeface="Arial" panose="020B0604020202020204" pitchFamily="34" charset="0"/>
            </a:endParaRPr>
          </a:p>
          <a:p>
            <a:pPr marL="50800" marR="636270">
              <a:lnSpc>
                <a:spcPct val="102600"/>
              </a:lnSpc>
            </a:pPr>
            <a:r>
              <a:rPr sz="1100" spc="-120" dirty="0">
                <a:solidFill>
                  <a:srgbClr val="990000"/>
                </a:solidFill>
                <a:cs typeface="Arial" panose="020B0604020202020204" pitchFamily="34" charset="0"/>
              </a:rPr>
              <a:t>TV </a:t>
            </a:r>
            <a:r>
              <a:rPr lang="en-GB" sz="1100" spc="-120" dirty="0">
                <a:solidFill>
                  <a:srgbClr val="990000"/>
                </a:solidFill>
                <a:cs typeface="Arial" panose="020B0604020202020204" pitchFamily="34" charset="0"/>
              </a:rPr>
              <a:t> </a:t>
            </a:r>
            <a:r>
              <a:rPr sz="1100" spc="20" dirty="0">
                <a:cs typeface="Arial" panose="020B0604020202020204" pitchFamily="34" charset="0"/>
              </a:rPr>
              <a:t>is </a:t>
            </a:r>
            <a:r>
              <a:rPr sz="1100" spc="85" dirty="0">
                <a:cs typeface="Arial" panose="020B0604020202020204" pitchFamily="34" charset="0"/>
              </a:rPr>
              <a:t>a </a:t>
            </a:r>
            <a:r>
              <a:rPr sz="1100" i="1" spc="20" dirty="0">
                <a:cs typeface="Arial" panose="020B0604020202020204" pitchFamily="34" charset="0"/>
              </a:rPr>
              <a:t>feature</a:t>
            </a:r>
            <a:r>
              <a:rPr sz="1100" spc="20" dirty="0">
                <a:cs typeface="Arial" panose="020B0604020202020204" pitchFamily="34" charset="0"/>
              </a:rPr>
              <a:t>, </a:t>
            </a:r>
            <a:r>
              <a:rPr sz="1100" spc="55" dirty="0">
                <a:cs typeface="Arial" panose="020B0604020202020204" pitchFamily="34" charset="0"/>
              </a:rPr>
              <a:t>or </a:t>
            </a:r>
            <a:r>
              <a:rPr sz="1100" i="1" spc="5" dirty="0">
                <a:cs typeface="Arial" panose="020B0604020202020204" pitchFamily="34" charset="0"/>
              </a:rPr>
              <a:t>input</a:t>
            </a:r>
            <a:r>
              <a:rPr sz="1100" spc="5" dirty="0">
                <a:cs typeface="Arial" panose="020B0604020202020204" pitchFamily="34" charset="0"/>
              </a:rPr>
              <a:t>, </a:t>
            </a:r>
            <a:r>
              <a:rPr sz="1100" spc="55" dirty="0">
                <a:cs typeface="Arial" panose="020B0604020202020204" pitchFamily="34" charset="0"/>
              </a:rPr>
              <a:t>or </a:t>
            </a:r>
            <a:r>
              <a:rPr sz="1100" i="1" spc="15" dirty="0">
                <a:cs typeface="Arial" panose="020B0604020202020204" pitchFamily="34" charset="0"/>
              </a:rPr>
              <a:t>predictor</a:t>
            </a:r>
            <a:r>
              <a:rPr sz="1100" spc="15" dirty="0">
                <a:cs typeface="Arial" panose="020B0604020202020204" pitchFamily="34" charset="0"/>
              </a:rPr>
              <a:t>; we </a:t>
            </a:r>
            <a:r>
              <a:rPr sz="1100" spc="75" dirty="0">
                <a:cs typeface="Arial" panose="020B0604020202020204" pitchFamily="34" charset="0"/>
              </a:rPr>
              <a:t>name it</a:t>
            </a:r>
            <a:r>
              <a:rPr lang="en-GB" sz="1100" spc="75" dirty="0">
                <a:cs typeface="Arial" panose="020B0604020202020204" pitchFamily="34" charset="0"/>
              </a:rPr>
              <a:t> </a:t>
            </a:r>
            <a:r>
              <a:rPr sz="1100" i="1" spc="105" dirty="0">
                <a:cs typeface="Arial" panose="020B0604020202020204" pitchFamily="34" charset="0"/>
              </a:rPr>
              <a:t>X</a:t>
            </a:r>
            <a:r>
              <a:rPr sz="1200" spc="157" baseline="-10416" dirty="0">
                <a:cs typeface="Arial" panose="020B0604020202020204" pitchFamily="34" charset="0"/>
              </a:rPr>
              <a:t>1</a:t>
            </a:r>
            <a:r>
              <a:rPr sz="1100" spc="105" dirty="0">
                <a:cs typeface="Arial" panose="020B0604020202020204" pitchFamily="34" charset="0"/>
              </a:rPr>
              <a:t>.</a:t>
            </a:r>
            <a:r>
              <a:rPr lang="en-GB" sz="1100" spc="105" dirty="0">
                <a:cs typeface="Arial" panose="020B0604020202020204" pitchFamily="34" charset="0"/>
              </a:rPr>
              <a:t> </a:t>
            </a:r>
          </a:p>
          <a:p>
            <a:pPr marL="50800" marR="636270">
              <a:lnSpc>
                <a:spcPct val="102600"/>
              </a:lnSpc>
            </a:pPr>
            <a:endParaRPr lang="en-GB" sz="1100" spc="105" dirty="0">
              <a:cs typeface="Arial" panose="020B0604020202020204" pitchFamily="34" charset="0"/>
            </a:endParaRPr>
          </a:p>
          <a:p>
            <a:pPr marL="50800" marR="636270">
              <a:lnSpc>
                <a:spcPct val="102600"/>
              </a:lnSpc>
            </a:pPr>
            <a:r>
              <a:rPr sz="1100" spc="25" dirty="0">
                <a:cs typeface="Arial" panose="020B0604020202020204" pitchFamily="34" charset="0"/>
              </a:rPr>
              <a:t>Likewise </a:t>
            </a:r>
            <a:r>
              <a:rPr sz="1100" spc="75" dirty="0">
                <a:cs typeface="Arial" panose="020B0604020202020204" pitchFamily="34" charset="0"/>
              </a:rPr>
              <a:t>name </a:t>
            </a:r>
            <a:r>
              <a:rPr sz="1100" spc="75" dirty="0">
                <a:solidFill>
                  <a:srgbClr val="990000"/>
                </a:solidFill>
                <a:cs typeface="Arial" panose="020B0604020202020204" pitchFamily="34" charset="0"/>
              </a:rPr>
              <a:t>Radio </a:t>
            </a:r>
            <a:r>
              <a:rPr sz="1100" spc="55" dirty="0">
                <a:cs typeface="Arial" panose="020B0604020202020204" pitchFamily="34" charset="0"/>
              </a:rPr>
              <a:t>as </a:t>
            </a:r>
            <a:r>
              <a:rPr sz="1100" i="1" spc="105" dirty="0">
                <a:cs typeface="Arial" panose="020B0604020202020204" pitchFamily="34" charset="0"/>
              </a:rPr>
              <a:t>X</a:t>
            </a:r>
            <a:r>
              <a:rPr sz="1200" spc="157" baseline="-10416" dirty="0">
                <a:cs typeface="Arial" panose="020B0604020202020204" pitchFamily="34" charset="0"/>
              </a:rPr>
              <a:t>2</a:t>
            </a:r>
            <a:r>
              <a:rPr sz="1100" spc="105" dirty="0">
                <a:cs typeface="Arial" panose="020B0604020202020204" pitchFamily="34" charset="0"/>
              </a:rPr>
              <a:t>, </a:t>
            </a:r>
            <a:r>
              <a:rPr sz="1100" spc="85" dirty="0">
                <a:cs typeface="Arial" panose="020B0604020202020204" pitchFamily="34" charset="0"/>
              </a:rPr>
              <a:t>and </a:t>
            </a:r>
            <a:r>
              <a:rPr sz="1100" spc="25" dirty="0">
                <a:cs typeface="Arial" panose="020B0604020202020204" pitchFamily="34" charset="0"/>
              </a:rPr>
              <a:t>so</a:t>
            </a:r>
            <a:r>
              <a:rPr sz="1100" spc="100" dirty="0">
                <a:cs typeface="Arial" panose="020B0604020202020204" pitchFamily="34" charset="0"/>
              </a:rPr>
              <a:t> </a:t>
            </a:r>
            <a:r>
              <a:rPr sz="1100" spc="50" dirty="0">
                <a:cs typeface="Arial" panose="020B0604020202020204" pitchFamily="34" charset="0"/>
              </a:rPr>
              <a:t>on.</a:t>
            </a:r>
            <a:endParaRPr sz="1100" dirty="0">
              <a:cs typeface="Arial" panose="020B0604020202020204" pitchFamily="34" charset="0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endParaRPr lang="en-GB" sz="1100" spc="40" dirty="0">
              <a:cs typeface="Arial" panose="020B0604020202020204" pitchFamily="34" charset="0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spc="40" dirty="0">
                <a:cs typeface="Arial" panose="020B0604020202020204" pitchFamily="34" charset="0"/>
              </a:rPr>
              <a:t>We </a:t>
            </a:r>
            <a:r>
              <a:rPr sz="1100" spc="65" dirty="0">
                <a:cs typeface="Arial" panose="020B0604020202020204" pitchFamily="34" charset="0"/>
              </a:rPr>
              <a:t>can </a:t>
            </a:r>
            <a:r>
              <a:rPr sz="1100" spc="40" dirty="0">
                <a:cs typeface="Arial" panose="020B0604020202020204" pitchFamily="34" charset="0"/>
              </a:rPr>
              <a:t>refer </a:t>
            </a:r>
            <a:r>
              <a:rPr sz="1100" spc="80" dirty="0">
                <a:cs typeface="Arial" panose="020B0604020202020204" pitchFamily="34" charset="0"/>
              </a:rPr>
              <a:t>to the </a:t>
            </a:r>
            <a:r>
              <a:rPr sz="1100" b="1" i="1" dirty="0">
                <a:cs typeface="Arial" panose="020B0604020202020204" pitchFamily="34" charset="0"/>
              </a:rPr>
              <a:t>input </a:t>
            </a:r>
            <a:r>
              <a:rPr sz="1100" b="1" i="1" spc="15" dirty="0">
                <a:cs typeface="Arial" panose="020B0604020202020204" pitchFamily="34" charset="0"/>
              </a:rPr>
              <a:t>vector </a:t>
            </a:r>
            <a:r>
              <a:rPr sz="1100" spc="30" dirty="0">
                <a:cs typeface="Arial" panose="020B0604020202020204" pitchFamily="34" charset="0"/>
              </a:rPr>
              <a:t>collectively</a:t>
            </a:r>
            <a:r>
              <a:rPr sz="1100" spc="55" dirty="0">
                <a:cs typeface="Arial" panose="020B0604020202020204" pitchFamily="34" charset="0"/>
              </a:rPr>
              <a:t> as</a:t>
            </a:r>
            <a:r>
              <a:rPr lang="en-GB" sz="1100" spc="55" dirty="0">
                <a:cs typeface="Arial" panose="020B0604020202020204" pitchFamily="34" charset="0"/>
              </a:rPr>
              <a:t>:</a:t>
            </a:r>
            <a:endParaRPr sz="1100" dirty="0"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C6A114-67C6-4CDB-B933-779637526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21" y="2263775"/>
            <a:ext cx="1063341" cy="7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250" y="211465"/>
            <a:ext cx="1041412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+mn-lt"/>
              </a:rPr>
              <a:t>Notation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60608" y="3342078"/>
            <a:ext cx="2679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5</a:t>
            </a:fld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923" y="892175"/>
            <a:ext cx="3829685" cy="13042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40"/>
              </a:spcBef>
            </a:pPr>
            <a:r>
              <a:rPr sz="1400" spc="35" dirty="0">
                <a:cs typeface="Arial" panose="020B0604020202020204" pitchFamily="34" charset="0"/>
              </a:rPr>
              <a:t>Now </a:t>
            </a:r>
            <a:r>
              <a:rPr sz="1400" spc="15" dirty="0">
                <a:cs typeface="Arial" panose="020B0604020202020204" pitchFamily="34" charset="0"/>
              </a:rPr>
              <a:t>we </a:t>
            </a:r>
            <a:r>
              <a:rPr sz="1400" spc="60" dirty="0">
                <a:cs typeface="Arial" panose="020B0604020202020204" pitchFamily="34" charset="0"/>
              </a:rPr>
              <a:t>write </a:t>
            </a:r>
            <a:r>
              <a:rPr sz="1400" spc="65" dirty="0">
                <a:cs typeface="Arial" panose="020B0604020202020204" pitchFamily="34" charset="0"/>
              </a:rPr>
              <a:t>our </a:t>
            </a:r>
            <a:r>
              <a:rPr sz="1400" spc="55" dirty="0">
                <a:cs typeface="Arial" panose="020B0604020202020204" pitchFamily="34" charset="0"/>
              </a:rPr>
              <a:t>model</a:t>
            </a:r>
            <a:r>
              <a:rPr sz="1400" spc="190" dirty="0">
                <a:cs typeface="Arial" panose="020B0604020202020204" pitchFamily="34" charset="0"/>
              </a:rPr>
              <a:t> </a:t>
            </a:r>
            <a:r>
              <a:rPr sz="1400" spc="55" dirty="0">
                <a:cs typeface="Arial" panose="020B0604020202020204" pitchFamily="34" charset="0"/>
              </a:rPr>
              <a:t>as</a:t>
            </a:r>
            <a:r>
              <a:rPr lang="en-GB" sz="1400" spc="55" dirty="0">
                <a:cs typeface="Arial" panose="020B0604020202020204" pitchFamily="34" charset="0"/>
              </a:rPr>
              <a:t>:</a:t>
            </a:r>
            <a:endParaRPr sz="14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cs typeface="Arial" panose="020B0604020202020204" pitchFamily="34" charset="0"/>
            </a:endParaRPr>
          </a:p>
          <a:p>
            <a:pPr marL="160020" algn="ctr">
              <a:lnSpc>
                <a:spcPct val="100000"/>
              </a:lnSpc>
            </a:pPr>
            <a:r>
              <a:rPr sz="1400" i="1" spc="20" dirty="0">
                <a:cs typeface="Arial" panose="020B0604020202020204" pitchFamily="34" charset="0"/>
              </a:rPr>
              <a:t>Y</a:t>
            </a:r>
            <a:r>
              <a:rPr sz="1400" i="1" spc="265" dirty="0">
                <a:cs typeface="Arial" panose="020B0604020202020204" pitchFamily="34" charset="0"/>
              </a:rPr>
              <a:t> </a:t>
            </a:r>
            <a:r>
              <a:rPr sz="1400" spc="260" dirty="0">
                <a:cs typeface="Arial" panose="020B0604020202020204" pitchFamily="34" charset="0"/>
              </a:rPr>
              <a:t>=</a:t>
            </a:r>
            <a:r>
              <a:rPr sz="1400" spc="15" dirty="0">
                <a:cs typeface="Arial" panose="020B0604020202020204" pitchFamily="34" charset="0"/>
              </a:rPr>
              <a:t> </a:t>
            </a:r>
            <a:r>
              <a:rPr sz="1400" i="1" spc="225" dirty="0">
                <a:cs typeface="Arial" panose="020B0604020202020204" pitchFamily="34" charset="0"/>
              </a:rPr>
              <a:t>f</a:t>
            </a:r>
            <a:r>
              <a:rPr sz="1400" i="1" spc="-165" dirty="0">
                <a:cs typeface="Arial" panose="020B0604020202020204" pitchFamily="34" charset="0"/>
              </a:rPr>
              <a:t> </a:t>
            </a:r>
            <a:r>
              <a:rPr sz="1400" spc="155" dirty="0">
                <a:cs typeface="Arial" panose="020B0604020202020204" pitchFamily="34" charset="0"/>
              </a:rPr>
              <a:t>(</a:t>
            </a:r>
            <a:r>
              <a:rPr sz="1400" i="1" spc="155" dirty="0">
                <a:cs typeface="Arial" panose="020B0604020202020204" pitchFamily="34" charset="0"/>
              </a:rPr>
              <a:t>X</a:t>
            </a:r>
            <a:r>
              <a:rPr sz="1400" spc="155" dirty="0">
                <a:cs typeface="Arial" panose="020B0604020202020204" pitchFamily="34" charset="0"/>
              </a:rPr>
              <a:t>)</a:t>
            </a:r>
            <a:r>
              <a:rPr sz="1400" spc="-45" dirty="0">
                <a:cs typeface="Arial" panose="020B0604020202020204" pitchFamily="34" charset="0"/>
              </a:rPr>
              <a:t> </a:t>
            </a:r>
            <a:r>
              <a:rPr sz="1400" spc="260" dirty="0">
                <a:cs typeface="Arial" panose="020B0604020202020204" pitchFamily="34" charset="0"/>
              </a:rPr>
              <a:t>+</a:t>
            </a:r>
            <a:r>
              <a:rPr sz="1400" spc="-45" dirty="0">
                <a:cs typeface="Arial" panose="020B0604020202020204" pitchFamily="34" charset="0"/>
              </a:rPr>
              <a:t> </a:t>
            </a:r>
            <a:r>
              <a:rPr sz="1400" i="1" spc="-235" dirty="0">
                <a:cs typeface="Arial" panose="020B0604020202020204" pitchFamily="34" charset="0"/>
              </a:rPr>
              <a:t>E</a:t>
            </a:r>
            <a:endParaRPr sz="14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cs typeface="Arial" panose="020B0604020202020204" pitchFamily="34" charset="0"/>
            </a:endParaRPr>
          </a:p>
          <a:p>
            <a:pPr marL="50165">
              <a:lnSpc>
                <a:spcPct val="100000"/>
              </a:lnSpc>
            </a:pPr>
            <a:r>
              <a:rPr sz="1400" spc="50" dirty="0">
                <a:cs typeface="Arial" panose="020B0604020202020204" pitchFamily="34" charset="0"/>
              </a:rPr>
              <a:t>where </a:t>
            </a:r>
            <a:r>
              <a:rPr sz="1400" i="1" spc="-235" dirty="0">
                <a:cs typeface="Arial" panose="020B0604020202020204" pitchFamily="34" charset="0"/>
              </a:rPr>
              <a:t>E </a:t>
            </a:r>
            <a:r>
              <a:rPr lang="en-GB" sz="1400" i="1" spc="-235" dirty="0">
                <a:cs typeface="Arial" panose="020B0604020202020204" pitchFamily="34" charset="0"/>
              </a:rPr>
              <a:t>          </a:t>
            </a:r>
            <a:r>
              <a:rPr sz="1400" spc="70" dirty="0">
                <a:cs typeface="Arial" panose="020B0604020202020204" pitchFamily="34" charset="0"/>
              </a:rPr>
              <a:t>captures </a:t>
            </a:r>
            <a:r>
              <a:rPr sz="1400" spc="65" dirty="0">
                <a:cs typeface="Arial" panose="020B0604020202020204" pitchFamily="34" charset="0"/>
              </a:rPr>
              <a:t>measurement </a:t>
            </a:r>
            <a:r>
              <a:rPr sz="1400" spc="50" dirty="0">
                <a:cs typeface="Arial" panose="020B0604020202020204" pitchFamily="34" charset="0"/>
              </a:rPr>
              <a:t>errors </a:t>
            </a:r>
            <a:r>
              <a:rPr sz="1400" spc="85" dirty="0">
                <a:cs typeface="Arial" panose="020B0604020202020204" pitchFamily="34" charset="0"/>
              </a:rPr>
              <a:t>and </a:t>
            </a:r>
            <a:r>
              <a:rPr sz="1400" spc="70" dirty="0">
                <a:cs typeface="Arial" panose="020B0604020202020204" pitchFamily="34" charset="0"/>
              </a:rPr>
              <a:t>other</a:t>
            </a:r>
            <a:r>
              <a:rPr sz="1400" spc="180" dirty="0">
                <a:cs typeface="Arial" panose="020B0604020202020204" pitchFamily="34" charset="0"/>
              </a:rPr>
              <a:t> </a:t>
            </a:r>
            <a:r>
              <a:rPr sz="1400" spc="45" dirty="0">
                <a:cs typeface="Arial" panose="020B0604020202020204" pitchFamily="34" charset="0"/>
              </a:rPr>
              <a:t>discrepancies.</a:t>
            </a:r>
            <a:endParaRPr sz="1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683" y="211465"/>
            <a:ext cx="19069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>
                <a:latin typeface="+mn-lt"/>
                <a:cs typeface="Arial" panose="020B0604020202020204" pitchFamily="34" charset="0"/>
              </a:rPr>
              <a:t>What </a:t>
            </a:r>
            <a:r>
              <a:rPr spc="-40" dirty="0">
                <a:latin typeface="+mn-lt"/>
                <a:cs typeface="Arial" panose="020B0604020202020204" pitchFamily="34" charset="0"/>
              </a:rPr>
              <a:t>is </a:t>
            </a:r>
            <a:r>
              <a:rPr i="1" spc="195" dirty="0">
                <a:latin typeface="+mn-lt"/>
                <a:cs typeface="Arial" panose="020B0604020202020204" pitchFamily="34" charset="0"/>
              </a:rPr>
              <a:t>f</a:t>
            </a:r>
            <a:r>
              <a:rPr spc="114" dirty="0">
                <a:latin typeface="+mn-lt"/>
                <a:cs typeface="Arial" panose="020B0604020202020204" pitchFamily="34" charset="0"/>
              </a:rPr>
              <a:t>(</a:t>
            </a:r>
            <a:r>
              <a:rPr i="1" spc="114" dirty="0">
                <a:latin typeface="+mn-lt"/>
                <a:cs typeface="Arial" panose="020B0604020202020204" pitchFamily="34" charset="0"/>
              </a:rPr>
              <a:t>X</a:t>
            </a:r>
            <a:r>
              <a:rPr spc="114" dirty="0">
                <a:latin typeface="+mn-lt"/>
                <a:cs typeface="Arial" panose="020B0604020202020204" pitchFamily="34" charset="0"/>
              </a:rPr>
              <a:t>)</a:t>
            </a:r>
            <a:r>
              <a:rPr lang="en-GB" spc="114" dirty="0">
                <a:latin typeface="+mn-lt"/>
                <a:cs typeface="Arial" panose="020B0604020202020204" pitchFamily="34" charset="0"/>
              </a:rPr>
              <a:t> </a:t>
            </a:r>
            <a:r>
              <a:rPr spc="-20" dirty="0">
                <a:latin typeface="+mn-lt"/>
                <a:cs typeface="Arial" panose="020B0604020202020204" pitchFamily="34" charset="0"/>
              </a:rPr>
              <a:t>good</a:t>
            </a:r>
            <a:r>
              <a:rPr spc="-150" dirty="0">
                <a:latin typeface="+mn-lt"/>
                <a:cs typeface="Arial" panose="020B0604020202020204" pitchFamily="34" charset="0"/>
              </a:rPr>
              <a:t> </a:t>
            </a:r>
            <a:r>
              <a:rPr spc="-30" dirty="0">
                <a:latin typeface="+mn-lt"/>
                <a:cs typeface="Arial" panose="020B0604020202020204" pitchFamily="34" charset="0"/>
              </a:rPr>
              <a:t>for?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0608" y="3342078"/>
            <a:ext cx="2679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6</a:t>
            </a:fld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30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058" y="950187"/>
            <a:ext cx="3869054" cy="19389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5580" indent="-132715">
              <a:lnSpc>
                <a:spcPct val="100000"/>
              </a:lnSpc>
              <a:spcBef>
                <a:spcPts val="90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100" b="1" spc="95" dirty="0">
                <a:cs typeface="Arial" panose="020B0604020202020204" pitchFamily="34" charset="0"/>
              </a:rPr>
              <a:t>With </a:t>
            </a:r>
            <a:r>
              <a:rPr sz="1100" b="1" spc="85" dirty="0">
                <a:cs typeface="Arial" panose="020B0604020202020204" pitchFamily="34" charset="0"/>
              </a:rPr>
              <a:t>a </a:t>
            </a:r>
            <a:r>
              <a:rPr sz="1100" b="1" spc="55" dirty="0">
                <a:cs typeface="Arial" panose="020B0604020202020204" pitchFamily="34" charset="0"/>
              </a:rPr>
              <a:t>good </a:t>
            </a:r>
            <a:r>
              <a:rPr sz="1100" b="1" i="1" spc="225" dirty="0">
                <a:cs typeface="Arial" panose="020B0604020202020204" pitchFamily="34" charset="0"/>
              </a:rPr>
              <a:t>f </a:t>
            </a:r>
            <a:r>
              <a:rPr sz="1100" b="1" spc="15" dirty="0">
                <a:cs typeface="Arial" panose="020B0604020202020204" pitchFamily="34" charset="0"/>
              </a:rPr>
              <a:t>we </a:t>
            </a:r>
            <a:r>
              <a:rPr sz="1100" b="1" spc="65" dirty="0">
                <a:cs typeface="Arial" panose="020B0604020202020204" pitchFamily="34" charset="0"/>
              </a:rPr>
              <a:t>can </a:t>
            </a:r>
            <a:r>
              <a:rPr sz="1100" b="1" spc="55" dirty="0">
                <a:cs typeface="Arial" panose="020B0604020202020204" pitchFamily="34" charset="0"/>
              </a:rPr>
              <a:t>make predictions </a:t>
            </a:r>
            <a:r>
              <a:rPr sz="1100" b="1" spc="5" dirty="0">
                <a:cs typeface="Arial" panose="020B0604020202020204" pitchFamily="34" charset="0"/>
              </a:rPr>
              <a:t>of </a:t>
            </a:r>
            <a:r>
              <a:rPr sz="1100" b="1" i="1" spc="20" dirty="0">
                <a:cs typeface="Arial" panose="020B0604020202020204" pitchFamily="34" charset="0"/>
              </a:rPr>
              <a:t>Y </a:t>
            </a:r>
            <a:r>
              <a:rPr sz="1100" spc="110" dirty="0">
                <a:cs typeface="Arial" panose="020B0604020202020204" pitchFamily="34" charset="0"/>
              </a:rPr>
              <a:t>at </a:t>
            </a:r>
            <a:r>
              <a:rPr sz="1100" spc="50" dirty="0">
                <a:cs typeface="Arial" panose="020B0604020202020204" pitchFamily="34" charset="0"/>
              </a:rPr>
              <a:t>new</a:t>
            </a:r>
            <a:r>
              <a:rPr sz="1100" spc="204" dirty="0">
                <a:cs typeface="Arial" panose="020B0604020202020204" pitchFamily="34" charset="0"/>
              </a:rPr>
              <a:t> </a:t>
            </a:r>
            <a:r>
              <a:rPr sz="1100" spc="60" dirty="0">
                <a:cs typeface="Arial" panose="020B0604020202020204" pitchFamily="34" charset="0"/>
              </a:rPr>
              <a:t>points</a:t>
            </a:r>
            <a:r>
              <a:rPr lang="en-GB" sz="1100" spc="60" dirty="0">
                <a:cs typeface="Arial" panose="020B0604020202020204" pitchFamily="34" charset="0"/>
              </a:rPr>
              <a:t> </a:t>
            </a:r>
            <a:r>
              <a:rPr sz="1100" i="1" spc="229" dirty="0">
                <a:cs typeface="Arial" panose="020B0604020202020204" pitchFamily="34" charset="0"/>
              </a:rPr>
              <a:t>X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-110" dirty="0">
                <a:cs typeface="Arial" panose="020B0604020202020204" pitchFamily="34" charset="0"/>
              </a:rPr>
              <a:t> </a:t>
            </a:r>
            <a:r>
              <a:rPr sz="1100" i="1" spc="85" dirty="0">
                <a:cs typeface="Arial" panose="020B0604020202020204" pitchFamily="34" charset="0"/>
              </a:rPr>
              <a:t>x</a:t>
            </a:r>
            <a:r>
              <a:rPr sz="1100" spc="85" dirty="0">
                <a:cs typeface="Arial" panose="020B0604020202020204" pitchFamily="34" charset="0"/>
              </a:rPr>
              <a:t>.</a:t>
            </a:r>
            <a:endParaRPr sz="1100" dirty="0">
              <a:cs typeface="Arial" panose="020B0604020202020204" pitchFamily="34" charset="0"/>
            </a:endParaRPr>
          </a:p>
          <a:p>
            <a:pPr marL="195580" indent="-132715">
              <a:lnSpc>
                <a:spcPct val="100000"/>
              </a:lnSpc>
              <a:spcBef>
                <a:spcPts val="334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100" spc="40" dirty="0">
                <a:cs typeface="Arial" panose="020B0604020202020204" pitchFamily="34" charset="0"/>
              </a:rPr>
              <a:t>We </a:t>
            </a:r>
            <a:r>
              <a:rPr sz="1100" spc="65" dirty="0">
                <a:cs typeface="Arial" panose="020B0604020202020204" pitchFamily="34" charset="0"/>
              </a:rPr>
              <a:t>can </a:t>
            </a:r>
            <a:r>
              <a:rPr sz="1100" spc="80" dirty="0">
                <a:cs typeface="Arial" panose="020B0604020202020204" pitchFamily="34" charset="0"/>
              </a:rPr>
              <a:t>understand </a:t>
            </a:r>
            <a:r>
              <a:rPr sz="1100" b="1" spc="45" dirty="0">
                <a:cs typeface="Arial" panose="020B0604020202020204" pitchFamily="34" charset="0"/>
              </a:rPr>
              <a:t>which </a:t>
            </a:r>
            <a:r>
              <a:rPr sz="1100" b="1" spc="60" dirty="0">
                <a:cs typeface="Arial" panose="020B0604020202020204" pitchFamily="34" charset="0"/>
              </a:rPr>
              <a:t>components</a:t>
            </a:r>
            <a:r>
              <a:rPr sz="1100" b="1" spc="135" dirty="0">
                <a:cs typeface="Arial" panose="020B0604020202020204" pitchFamily="34" charset="0"/>
              </a:rPr>
              <a:t> </a:t>
            </a:r>
            <a:r>
              <a:rPr sz="1100" b="1" spc="5" dirty="0">
                <a:cs typeface="Arial" panose="020B0604020202020204" pitchFamily="34" charset="0"/>
              </a:rPr>
              <a:t>of</a:t>
            </a:r>
            <a:r>
              <a:rPr lang="en-GB" sz="1100" b="1" spc="5" dirty="0">
                <a:cs typeface="Arial" panose="020B0604020202020204" pitchFamily="34" charset="0"/>
              </a:rPr>
              <a:t> </a:t>
            </a:r>
            <a:r>
              <a:rPr sz="1100" b="1" i="1" spc="229" dirty="0">
                <a:cs typeface="Arial" panose="020B0604020202020204" pitchFamily="34" charset="0"/>
              </a:rPr>
              <a:t>X</a:t>
            </a:r>
            <a:r>
              <a:rPr sz="1100" b="1" i="1" spc="105" dirty="0">
                <a:cs typeface="Arial" panose="020B0604020202020204" pitchFamily="34" charset="0"/>
              </a:rPr>
              <a:t> </a:t>
            </a:r>
            <a:r>
              <a:rPr sz="1100" b="1" spc="260" dirty="0">
                <a:cs typeface="Arial" panose="020B0604020202020204" pitchFamily="34" charset="0"/>
              </a:rPr>
              <a:t>=</a:t>
            </a:r>
            <a:r>
              <a:rPr sz="1100" b="1" spc="15" dirty="0">
                <a:cs typeface="Arial" panose="020B0604020202020204" pitchFamily="34" charset="0"/>
              </a:rPr>
              <a:t> </a:t>
            </a:r>
            <a:r>
              <a:rPr sz="1100" b="1" spc="95" dirty="0">
                <a:cs typeface="Arial" panose="020B0604020202020204" pitchFamily="34" charset="0"/>
              </a:rPr>
              <a:t>(</a:t>
            </a:r>
            <a:r>
              <a:rPr sz="1100" b="1" i="1" spc="95" dirty="0">
                <a:cs typeface="Arial" panose="020B0604020202020204" pitchFamily="34" charset="0"/>
              </a:rPr>
              <a:t>X</a:t>
            </a:r>
            <a:r>
              <a:rPr sz="1200" b="1" spc="142" baseline="-10416" dirty="0">
                <a:cs typeface="Arial" panose="020B0604020202020204" pitchFamily="34" charset="0"/>
              </a:rPr>
              <a:t>1</a:t>
            </a:r>
            <a:r>
              <a:rPr sz="1100" b="1" i="1" spc="95" dirty="0">
                <a:cs typeface="Arial" panose="020B0604020202020204" pitchFamily="34" charset="0"/>
              </a:rPr>
              <a:t>,</a:t>
            </a:r>
            <a:r>
              <a:rPr sz="1100" b="1" i="1" spc="-95" dirty="0">
                <a:cs typeface="Arial" panose="020B0604020202020204" pitchFamily="34" charset="0"/>
              </a:rPr>
              <a:t> </a:t>
            </a:r>
            <a:r>
              <a:rPr sz="1100" b="1" i="1" spc="100" dirty="0">
                <a:cs typeface="Arial" panose="020B0604020202020204" pitchFamily="34" charset="0"/>
              </a:rPr>
              <a:t>X</a:t>
            </a:r>
            <a:r>
              <a:rPr sz="1200" b="1" spc="150" baseline="-10416" dirty="0">
                <a:cs typeface="Arial" panose="020B0604020202020204" pitchFamily="34" charset="0"/>
              </a:rPr>
              <a:t>2</a:t>
            </a:r>
            <a:r>
              <a:rPr sz="1100" b="1" i="1" spc="100" dirty="0">
                <a:cs typeface="Arial" panose="020B0604020202020204" pitchFamily="34" charset="0"/>
              </a:rPr>
              <a:t>,</a:t>
            </a:r>
            <a:r>
              <a:rPr sz="1100" b="1" i="1" spc="-95" dirty="0">
                <a:cs typeface="Arial" panose="020B0604020202020204" pitchFamily="34" charset="0"/>
              </a:rPr>
              <a:t> </a:t>
            </a:r>
            <a:r>
              <a:rPr sz="1100" b="1" i="1" spc="25" dirty="0">
                <a:cs typeface="Arial" panose="020B0604020202020204" pitchFamily="34" charset="0"/>
              </a:rPr>
              <a:t>.</a:t>
            </a:r>
            <a:r>
              <a:rPr sz="1100" b="1" i="1" spc="-95" dirty="0">
                <a:cs typeface="Arial" panose="020B0604020202020204" pitchFamily="34" charset="0"/>
              </a:rPr>
              <a:t> </a:t>
            </a:r>
            <a:r>
              <a:rPr sz="1100" b="1" i="1" spc="25" dirty="0">
                <a:cs typeface="Arial" panose="020B0604020202020204" pitchFamily="34" charset="0"/>
              </a:rPr>
              <a:t>.</a:t>
            </a:r>
            <a:r>
              <a:rPr sz="1100" b="1" i="1" spc="-95" dirty="0">
                <a:cs typeface="Arial" panose="020B0604020202020204" pitchFamily="34" charset="0"/>
              </a:rPr>
              <a:t> </a:t>
            </a:r>
            <a:r>
              <a:rPr sz="1100" b="1" i="1" spc="25" dirty="0">
                <a:cs typeface="Arial" panose="020B0604020202020204" pitchFamily="34" charset="0"/>
              </a:rPr>
              <a:t>.</a:t>
            </a:r>
            <a:r>
              <a:rPr sz="1100" b="1" i="1" spc="-95" dirty="0">
                <a:cs typeface="Arial" panose="020B0604020202020204" pitchFamily="34" charset="0"/>
              </a:rPr>
              <a:t> </a:t>
            </a:r>
            <a:r>
              <a:rPr sz="1100" b="1" i="1" spc="25" dirty="0">
                <a:cs typeface="Arial" panose="020B0604020202020204" pitchFamily="34" charset="0"/>
              </a:rPr>
              <a:t>,</a:t>
            </a:r>
            <a:r>
              <a:rPr sz="1100" b="1" i="1" spc="-95" dirty="0">
                <a:cs typeface="Arial" panose="020B0604020202020204" pitchFamily="34" charset="0"/>
              </a:rPr>
              <a:t> </a:t>
            </a:r>
            <a:r>
              <a:rPr sz="1100" b="1" i="1" spc="125" dirty="0">
                <a:cs typeface="Arial" panose="020B0604020202020204" pitchFamily="34" charset="0"/>
              </a:rPr>
              <a:t>X</a:t>
            </a:r>
            <a:r>
              <a:rPr sz="1200" b="1" i="1" spc="187" baseline="-10416" dirty="0">
                <a:cs typeface="Arial" panose="020B0604020202020204" pitchFamily="34" charset="0"/>
              </a:rPr>
              <a:t>p</a:t>
            </a:r>
            <a:r>
              <a:rPr sz="1100" b="1" spc="125" dirty="0">
                <a:cs typeface="Arial" panose="020B0604020202020204" pitchFamily="34" charset="0"/>
              </a:rPr>
              <a:t>)</a:t>
            </a:r>
            <a:r>
              <a:rPr sz="1100" b="1" spc="75" dirty="0">
                <a:cs typeface="Arial" panose="020B0604020202020204" pitchFamily="34" charset="0"/>
              </a:rPr>
              <a:t> </a:t>
            </a:r>
            <a:r>
              <a:rPr sz="1100" b="1" spc="60" dirty="0">
                <a:cs typeface="Arial" panose="020B0604020202020204" pitchFamily="34" charset="0"/>
              </a:rPr>
              <a:t>are</a:t>
            </a:r>
            <a:r>
              <a:rPr sz="1100" b="1" spc="75" dirty="0">
                <a:cs typeface="Arial" panose="020B0604020202020204" pitchFamily="34" charset="0"/>
              </a:rPr>
              <a:t> </a:t>
            </a:r>
            <a:r>
              <a:rPr sz="1100" b="1" spc="85" dirty="0">
                <a:cs typeface="Arial" panose="020B0604020202020204" pitchFamily="34" charset="0"/>
              </a:rPr>
              <a:t>important</a:t>
            </a:r>
            <a:r>
              <a:rPr sz="1100" b="1" spc="75" dirty="0">
                <a:cs typeface="Arial" panose="020B0604020202020204" pitchFamily="34" charset="0"/>
              </a:rPr>
              <a:t> </a:t>
            </a:r>
            <a:r>
              <a:rPr sz="1100" b="1" spc="50" dirty="0">
                <a:cs typeface="Arial" panose="020B0604020202020204" pitchFamily="34" charset="0"/>
              </a:rPr>
              <a:t>in</a:t>
            </a:r>
            <a:r>
              <a:rPr sz="1100" b="1" spc="75" dirty="0">
                <a:cs typeface="Arial" panose="020B0604020202020204" pitchFamily="34" charset="0"/>
              </a:rPr>
              <a:t> </a:t>
            </a:r>
            <a:r>
              <a:rPr sz="1100" b="1" spc="50" dirty="0">
                <a:cs typeface="Arial" panose="020B0604020202020204" pitchFamily="34" charset="0"/>
              </a:rPr>
              <a:t>explaining</a:t>
            </a:r>
            <a:r>
              <a:rPr sz="1100" b="1" spc="75" dirty="0">
                <a:cs typeface="Arial" panose="020B0604020202020204" pitchFamily="34" charset="0"/>
              </a:rPr>
              <a:t> </a:t>
            </a:r>
            <a:r>
              <a:rPr sz="1100" b="1" i="1" spc="20" dirty="0">
                <a:cs typeface="Arial" panose="020B0604020202020204" pitchFamily="34" charset="0"/>
              </a:rPr>
              <a:t>Y</a:t>
            </a:r>
            <a:r>
              <a:rPr sz="1100" i="1" spc="-35" dirty="0">
                <a:cs typeface="Arial" panose="020B0604020202020204" pitchFamily="34" charset="0"/>
              </a:rPr>
              <a:t> </a:t>
            </a:r>
            <a:r>
              <a:rPr sz="1100" spc="40" dirty="0">
                <a:cs typeface="Arial" panose="020B0604020202020204" pitchFamily="34" charset="0"/>
              </a:rPr>
              <a:t>,</a:t>
            </a:r>
            <a:r>
              <a:rPr sz="1100" spc="75" dirty="0">
                <a:cs typeface="Arial" panose="020B0604020202020204" pitchFamily="34" charset="0"/>
              </a:rPr>
              <a:t> </a:t>
            </a:r>
            <a:r>
              <a:rPr sz="1100" spc="85" dirty="0">
                <a:cs typeface="Arial" panose="020B0604020202020204" pitchFamily="34" charset="0"/>
              </a:rPr>
              <a:t>and  </a:t>
            </a:r>
            <a:r>
              <a:rPr sz="1100" spc="45" dirty="0">
                <a:cs typeface="Arial" panose="020B0604020202020204" pitchFamily="34" charset="0"/>
              </a:rPr>
              <a:t>which </a:t>
            </a:r>
            <a:r>
              <a:rPr sz="1100" spc="60" dirty="0">
                <a:cs typeface="Arial" panose="020B0604020202020204" pitchFamily="34" charset="0"/>
              </a:rPr>
              <a:t>are </a:t>
            </a:r>
            <a:r>
              <a:rPr sz="1100" spc="50" dirty="0">
                <a:cs typeface="Arial" panose="020B0604020202020204" pitchFamily="34" charset="0"/>
              </a:rPr>
              <a:t>irrelevant. </a:t>
            </a:r>
            <a:r>
              <a:rPr sz="1100" spc="35" dirty="0">
                <a:cs typeface="Arial" panose="020B0604020202020204" pitchFamily="34" charset="0"/>
              </a:rPr>
              <a:t>e.g. </a:t>
            </a:r>
            <a:r>
              <a:rPr sz="1100" spc="150" dirty="0">
                <a:solidFill>
                  <a:srgbClr val="990000"/>
                </a:solidFill>
                <a:cs typeface="Arial" panose="020B0604020202020204" pitchFamily="34" charset="0"/>
              </a:rPr>
              <a:t>Seniority </a:t>
            </a:r>
            <a:r>
              <a:rPr sz="1100" spc="85" dirty="0">
                <a:cs typeface="Arial" panose="020B0604020202020204" pitchFamily="34" charset="0"/>
              </a:rPr>
              <a:t>and </a:t>
            </a:r>
            <a:r>
              <a:rPr sz="1100" spc="90" dirty="0">
                <a:solidFill>
                  <a:srgbClr val="990000"/>
                </a:solidFill>
                <a:cs typeface="Arial" panose="020B0604020202020204" pitchFamily="34" charset="0"/>
              </a:rPr>
              <a:t>Years </a:t>
            </a:r>
            <a:r>
              <a:rPr sz="1100" spc="140" dirty="0">
                <a:solidFill>
                  <a:srgbClr val="990000"/>
                </a:solidFill>
                <a:cs typeface="Arial" panose="020B0604020202020204" pitchFamily="34" charset="0"/>
              </a:rPr>
              <a:t>of  </a:t>
            </a:r>
            <a:r>
              <a:rPr sz="1100" spc="105" dirty="0">
                <a:solidFill>
                  <a:srgbClr val="990000"/>
                </a:solidFill>
                <a:cs typeface="Arial" panose="020B0604020202020204" pitchFamily="34" charset="0"/>
              </a:rPr>
              <a:t>Education </a:t>
            </a:r>
            <a:r>
              <a:rPr sz="1100" spc="45" dirty="0">
                <a:cs typeface="Arial" panose="020B0604020202020204" pitchFamily="34" charset="0"/>
              </a:rPr>
              <a:t>have </a:t>
            </a:r>
            <a:r>
              <a:rPr sz="1100" spc="85" dirty="0">
                <a:cs typeface="Arial" panose="020B0604020202020204" pitchFamily="34" charset="0"/>
              </a:rPr>
              <a:t>a </a:t>
            </a:r>
            <a:r>
              <a:rPr sz="1100" spc="40" dirty="0">
                <a:cs typeface="Arial" panose="020B0604020202020204" pitchFamily="34" charset="0"/>
              </a:rPr>
              <a:t>big </a:t>
            </a:r>
            <a:r>
              <a:rPr sz="1100" spc="75" dirty="0">
                <a:cs typeface="Arial" panose="020B0604020202020204" pitchFamily="34" charset="0"/>
              </a:rPr>
              <a:t>impact </a:t>
            </a:r>
            <a:r>
              <a:rPr sz="1100" spc="55" dirty="0">
                <a:cs typeface="Arial" panose="020B0604020202020204" pitchFamily="34" charset="0"/>
              </a:rPr>
              <a:t>on </a:t>
            </a:r>
            <a:r>
              <a:rPr sz="1100" spc="50" dirty="0">
                <a:solidFill>
                  <a:srgbClr val="990000"/>
                </a:solidFill>
                <a:cs typeface="Arial" panose="020B0604020202020204" pitchFamily="34" charset="0"/>
              </a:rPr>
              <a:t>Income</a:t>
            </a:r>
            <a:r>
              <a:rPr sz="1100" spc="50" dirty="0">
                <a:cs typeface="Arial" panose="020B0604020202020204" pitchFamily="34" charset="0"/>
              </a:rPr>
              <a:t>, </a:t>
            </a:r>
            <a:r>
              <a:rPr sz="1100" spc="100" dirty="0">
                <a:cs typeface="Arial" panose="020B0604020202020204" pitchFamily="34" charset="0"/>
              </a:rPr>
              <a:t>but </a:t>
            </a:r>
            <a:r>
              <a:rPr sz="1100" spc="135" dirty="0">
                <a:solidFill>
                  <a:srgbClr val="990000"/>
                </a:solidFill>
                <a:cs typeface="Arial" panose="020B0604020202020204" pitchFamily="34" charset="0"/>
              </a:rPr>
              <a:t>Marital  </a:t>
            </a:r>
            <a:r>
              <a:rPr sz="1100" spc="150" dirty="0">
                <a:solidFill>
                  <a:srgbClr val="990000"/>
                </a:solidFill>
                <a:cs typeface="Arial" panose="020B0604020202020204" pitchFamily="34" charset="0"/>
              </a:rPr>
              <a:t>Status </a:t>
            </a:r>
            <a:r>
              <a:rPr sz="1100" spc="50" dirty="0">
                <a:cs typeface="Arial" panose="020B0604020202020204" pitchFamily="34" charset="0"/>
              </a:rPr>
              <a:t>typically does</a:t>
            </a:r>
            <a:r>
              <a:rPr sz="1100" spc="20" dirty="0">
                <a:cs typeface="Arial" panose="020B0604020202020204" pitchFamily="34" charset="0"/>
              </a:rPr>
              <a:t> </a:t>
            </a:r>
            <a:r>
              <a:rPr sz="1100" spc="70" dirty="0">
                <a:cs typeface="Arial" panose="020B0604020202020204" pitchFamily="34" charset="0"/>
              </a:rPr>
              <a:t>not.</a:t>
            </a:r>
            <a:endParaRPr sz="1100" dirty="0">
              <a:cs typeface="Arial" panose="020B0604020202020204" pitchFamily="34" charset="0"/>
            </a:endParaRPr>
          </a:p>
          <a:p>
            <a:pPr marL="195580" marR="401320" indent="-132715">
              <a:lnSpc>
                <a:spcPct val="102600"/>
              </a:lnSpc>
              <a:spcBef>
                <a:spcPts val="300"/>
              </a:spcBef>
              <a:spcAft>
                <a:spcPts val="600"/>
              </a:spcAft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100" spc="60" dirty="0">
                <a:cs typeface="Arial" panose="020B0604020202020204" pitchFamily="34" charset="0"/>
              </a:rPr>
              <a:t>Depending </a:t>
            </a:r>
            <a:r>
              <a:rPr sz="1100" spc="55" dirty="0">
                <a:cs typeface="Arial" panose="020B0604020202020204" pitchFamily="34" charset="0"/>
              </a:rPr>
              <a:t>on </a:t>
            </a:r>
            <a:r>
              <a:rPr sz="1100" spc="80" dirty="0">
                <a:cs typeface="Arial" panose="020B0604020202020204" pitchFamily="34" charset="0"/>
              </a:rPr>
              <a:t>the </a:t>
            </a:r>
            <a:r>
              <a:rPr sz="1100" spc="50" dirty="0">
                <a:cs typeface="Arial" panose="020B0604020202020204" pitchFamily="34" charset="0"/>
              </a:rPr>
              <a:t>complexity </a:t>
            </a:r>
            <a:r>
              <a:rPr sz="1100" spc="5" dirty="0">
                <a:cs typeface="Arial" panose="020B0604020202020204" pitchFamily="34" charset="0"/>
              </a:rPr>
              <a:t>of </a:t>
            </a:r>
            <a:r>
              <a:rPr sz="1100" i="1" spc="225" dirty="0">
                <a:cs typeface="Arial" panose="020B0604020202020204" pitchFamily="34" charset="0"/>
              </a:rPr>
              <a:t>f</a:t>
            </a:r>
            <a:r>
              <a:rPr sz="1100" spc="40" dirty="0">
                <a:cs typeface="Arial" panose="020B0604020202020204" pitchFamily="34" charset="0"/>
              </a:rPr>
              <a:t>, </a:t>
            </a:r>
            <a:r>
              <a:rPr sz="1100" spc="15" dirty="0">
                <a:cs typeface="Arial" panose="020B0604020202020204" pitchFamily="34" charset="0"/>
              </a:rPr>
              <a:t>we </a:t>
            </a:r>
            <a:r>
              <a:rPr sz="1100" spc="70" dirty="0">
                <a:cs typeface="Arial" panose="020B0604020202020204" pitchFamily="34" charset="0"/>
              </a:rPr>
              <a:t>may be </a:t>
            </a:r>
            <a:r>
              <a:rPr sz="1100" spc="50" dirty="0">
                <a:cs typeface="Arial" panose="020B0604020202020204" pitchFamily="34" charset="0"/>
              </a:rPr>
              <a:t>able</a:t>
            </a:r>
            <a:r>
              <a:rPr sz="1100" spc="-65" dirty="0">
                <a:cs typeface="Arial" panose="020B0604020202020204" pitchFamily="34" charset="0"/>
              </a:rPr>
              <a:t> </a:t>
            </a:r>
            <a:r>
              <a:rPr sz="1100" spc="80" dirty="0">
                <a:cs typeface="Arial" panose="020B0604020202020204" pitchFamily="34" charset="0"/>
              </a:rPr>
              <a:t>to </a:t>
            </a:r>
            <a:r>
              <a:rPr sz="1100" b="1" spc="80" dirty="0">
                <a:cs typeface="Arial" panose="020B0604020202020204" pitchFamily="34" charset="0"/>
              </a:rPr>
              <a:t>understand </a:t>
            </a:r>
            <a:r>
              <a:rPr sz="1100" b="1" spc="40" dirty="0">
                <a:cs typeface="Arial" panose="020B0604020202020204" pitchFamily="34" charset="0"/>
              </a:rPr>
              <a:t>how </a:t>
            </a:r>
            <a:r>
              <a:rPr sz="1100" b="1" spc="45" dirty="0">
                <a:cs typeface="Arial" panose="020B0604020202020204" pitchFamily="34" charset="0"/>
              </a:rPr>
              <a:t>each </a:t>
            </a:r>
            <a:r>
              <a:rPr sz="1100" b="1" spc="65" dirty="0">
                <a:cs typeface="Arial" panose="020B0604020202020204" pitchFamily="34" charset="0"/>
              </a:rPr>
              <a:t>component </a:t>
            </a:r>
            <a:r>
              <a:rPr sz="1100" b="1" i="1" spc="175" dirty="0">
                <a:cs typeface="Arial" panose="020B0604020202020204" pitchFamily="34" charset="0"/>
              </a:rPr>
              <a:t>X</a:t>
            </a:r>
            <a:r>
              <a:rPr sz="1200" b="1" i="1" spc="262" baseline="-10416" dirty="0">
                <a:cs typeface="Arial" panose="020B0604020202020204" pitchFamily="34" charset="0"/>
              </a:rPr>
              <a:t>j </a:t>
            </a:r>
            <a:r>
              <a:rPr sz="1100" b="1" spc="5" dirty="0">
                <a:cs typeface="Arial" panose="020B0604020202020204" pitchFamily="34" charset="0"/>
              </a:rPr>
              <a:t>of </a:t>
            </a:r>
            <a:r>
              <a:rPr sz="1100" b="1" i="1" spc="229" dirty="0">
                <a:cs typeface="Arial" panose="020B0604020202020204" pitchFamily="34" charset="0"/>
              </a:rPr>
              <a:t>X </a:t>
            </a:r>
            <a:r>
              <a:rPr sz="1100" b="1" spc="35">
                <a:cs typeface="Arial" panose="020B0604020202020204" pitchFamily="34" charset="0"/>
              </a:rPr>
              <a:t>affects </a:t>
            </a:r>
            <a:r>
              <a:rPr sz="1100" b="1" i="1" spc="20">
                <a:cs typeface="Arial" panose="020B0604020202020204" pitchFamily="34" charset="0"/>
              </a:rPr>
              <a:t>Y</a:t>
            </a:r>
            <a:r>
              <a:rPr sz="1100" spc="40">
                <a:cs typeface="Arial" panose="020B0604020202020204" pitchFamily="34" charset="0"/>
              </a:rPr>
              <a:t>.</a:t>
            </a:r>
            <a:endParaRPr sz="11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347294" y="1947277"/>
            <a:ext cx="4180840" cy="109299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73380">
              <a:lnSpc>
                <a:spcPct val="102600"/>
              </a:lnSpc>
              <a:spcBef>
                <a:spcPts val="55"/>
              </a:spcBef>
            </a:pPr>
            <a:r>
              <a:rPr sz="1100" spc="35" dirty="0">
                <a:cs typeface="Arial" panose="020B0604020202020204" pitchFamily="34" charset="0"/>
              </a:rPr>
              <a:t>Is </a:t>
            </a:r>
            <a:r>
              <a:rPr sz="1100" spc="70" dirty="0">
                <a:cs typeface="Arial" panose="020B0604020202020204" pitchFamily="34" charset="0"/>
              </a:rPr>
              <a:t>there </a:t>
            </a:r>
            <a:r>
              <a:rPr sz="1100" spc="85" dirty="0">
                <a:cs typeface="Arial" panose="020B0604020202020204" pitchFamily="34" charset="0"/>
              </a:rPr>
              <a:t>an </a:t>
            </a:r>
            <a:r>
              <a:rPr sz="1100" spc="45" dirty="0">
                <a:cs typeface="Arial" panose="020B0604020202020204" pitchFamily="34" charset="0"/>
              </a:rPr>
              <a:t>ideal </a:t>
            </a:r>
            <a:r>
              <a:rPr sz="1100" i="1" spc="225" dirty="0">
                <a:cs typeface="Arial" panose="020B0604020202020204" pitchFamily="34" charset="0"/>
              </a:rPr>
              <a:t>f</a:t>
            </a:r>
            <a:r>
              <a:rPr sz="1100" spc="130" dirty="0">
                <a:cs typeface="Arial" panose="020B0604020202020204" pitchFamily="34" charset="0"/>
              </a:rPr>
              <a:t>(</a:t>
            </a:r>
            <a:r>
              <a:rPr sz="1100" i="1" spc="130" dirty="0">
                <a:cs typeface="Arial" panose="020B0604020202020204" pitchFamily="34" charset="0"/>
              </a:rPr>
              <a:t>X</a:t>
            </a:r>
            <a:r>
              <a:rPr sz="1100" spc="130" dirty="0">
                <a:cs typeface="Arial" panose="020B0604020202020204" pitchFamily="34" charset="0"/>
              </a:rPr>
              <a:t>)? </a:t>
            </a:r>
            <a:r>
              <a:rPr sz="1100" spc="65" dirty="0">
                <a:cs typeface="Arial" panose="020B0604020202020204" pitchFamily="34" charset="0"/>
              </a:rPr>
              <a:t>In particular, </a:t>
            </a:r>
            <a:r>
              <a:rPr sz="1100" spc="85" dirty="0">
                <a:cs typeface="Arial" panose="020B0604020202020204" pitchFamily="34" charset="0"/>
              </a:rPr>
              <a:t>what </a:t>
            </a:r>
            <a:r>
              <a:rPr sz="1100" spc="20" dirty="0">
                <a:cs typeface="Arial" panose="020B0604020202020204" pitchFamily="34" charset="0"/>
              </a:rPr>
              <a:t>is </a:t>
            </a:r>
            <a:r>
              <a:rPr sz="1100" spc="85" dirty="0">
                <a:cs typeface="Arial" panose="020B0604020202020204" pitchFamily="34" charset="0"/>
              </a:rPr>
              <a:t>a </a:t>
            </a:r>
            <a:r>
              <a:rPr sz="1100" spc="55" dirty="0">
                <a:cs typeface="Arial" panose="020B0604020202020204" pitchFamily="34" charset="0"/>
              </a:rPr>
              <a:t>good </a:t>
            </a:r>
            <a:r>
              <a:rPr sz="1100" spc="40" dirty="0">
                <a:cs typeface="Arial" panose="020B0604020202020204" pitchFamily="34" charset="0"/>
              </a:rPr>
              <a:t>value</a:t>
            </a:r>
            <a:r>
              <a:rPr sz="1100" spc="-75" dirty="0">
                <a:cs typeface="Arial" panose="020B0604020202020204" pitchFamily="34" charset="0"/>
              </a:rPr>
              <a:t> </a:t>
            </a:r>
            <a:r>
              <a:rPr sz="1100" spc="30" dirty="0">
                <a:cs typeface="Arial" panose="020B0604020202020204" pitchFamily="34" charset="0"/>
              </a:rPr>
              <a:t>for  </a:t>
            </a:r>
            <a:r>
              <a:rPr sz="1100" i="1" spc="225" dirty="0">
                <a:cs typeface="Arial" panose="020B0604020202020204" pitchFamily="34" charset="0"/>
              </a:rPr>
              <a:t>f</a:t>
            </a:r>
            <a:r>
              <a:rPr sz="1100" spc="155" dirty="0">
                <a:cs typeface="Arial" panose="020B0604020202020204" pitchFamily="34" charset="0"/>
              </a:rPr>
              <a:t>(</a:t>
            </a:r>
            <a:r>
              <a:rPr sz="1100" i="1" spc="155" dirty="0">
                <a:cs typeface="Arial" panose="020B0604020202020204" pitchFamily="34" charset="0"/>
              </a:rPr>
              <a:t>X</a:t>
            </a:r>
            <a:r>
              <a:rPr sz="1100" spc="155" dirty="0">
                <a:cs typeface="Arial" panose="020B0604020202020204" pitchFamily="34" charset="0"/>
              </a:rPr>
              <a:t>) </a:t>
            </a:r>
            <a:r>
              <a:rPr sz="1100" spc="110" dirty="0">
                <a:cs typeface="Arial" panose="020B0604020202020204" pitchFamily="34" charset="0"/>
              </a:rPr>
              <a:t>at </a:t>
            </a:r>
            <a:r>
              <a:rPr sz="1100" spc="65" dirty="0">
                <a:cs typeface="Arial" panose="020B0604020202020204" pitchFamily="34" charset="0"/>
              </a:rPr>
              <a:t>any </a:t>
            </a:r>
            <a:r>
              <a:rPr sz="1100" spc="45" dirty="0">
                <a:cs typeface="Arial" panose="020B0604020202020204" pitchFamily="34" charset="0"/>
              </a:rPr>
              <a:t>selected </a:t>
            </a:r>
            <a:r>
              <a:rPr sz="1100" spc="40" dirty="0">
                <a:cs typeface="Arial" panose="020B0604020202020204" pitchFamily="34" charset="0"/>
              </a:rPr>
              <a:t>value </a:t>
            </a:r>
            <a:r>
              <a:rPr sz="1100" spc="5" dirty="0">
                <a:cs typeface="Arial" panose="020B0604020202020204" pitchFamily="34" charset="0"/>
              </a:rPr>
              <a:t>of </a:t>
            </a:r>
            <a:r>
              <a:rPr sz="1100" i="1" spc="175" dirty="0">
                <a:cs typeface="Arial" panose="020B0604020202020204" pitchFamily="34" charset="0"/>
              </a:rPr>
              <a:t>X</a:t>
            </a:r>
            <a:r>
              <a:rPr sz="1100" spc="175" dirty="0">
                <a:cs typeface="Arial" panose="020B0604020202020204" pitchFamily="34" charset="0"/>
              </a:rPr>
              <a:t>, </a:t>
            </a:r>
            <a:r>
              <a:rPr sz="1100" spc="45" dirty="0">
                <a:cs typeface="Arial" panose="020B0604020202020204" pitchFamily="34" charset="0"/>
              </a:rPr>
              <a:t>say </a:t>
            </a:r>
            <a:r>
              <a:rPr sz="1100" i="1" spc="229" dirty="0">
                <a:cs typeface="Arial" panose="020B0604020202020204" pitchFamily="34" charset="0"/>
              </a:rPr>
              <a:t>X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40" dirty="0">
                <a:cs typeface="Arial" panose="020B0604020202020204" pitchFamily="34" charset="0"/>
              </a:rPr>
              <a:t>4? </a:t>
            </a:r>
            <a:endParaRPr lang="en-GB" sz="1100" spc="40" dirty="0">
              <a:cs typeface="Arial" panose="020B0604020202020204" pitchFamily="34" charset="0"/>
            </a:endParaRPr>
          </a:p>
          <a:p>
            <a:pPr marL="12700" marR="373380">
              <a:lnSpc>
                <a:spcPct val="102600"/>
              </a:lnSpc>
              <a:spcBef>
                <a:spcPts val="55"/>
              </a:spcBef>
            </a:pPr>
            <a:endParaRPr lang="en-GB" sz="1100" spc="40" dirty="0">
              <a:cs typeface="Arial" panose="020B0604020202020204" pitchFamily="34" charset="0"/>
            </a:endParaRPr>
          </a:p>
          <a:p>
            <a:pPr marL="12700" marR="373380">
              <a:lnSpc>
                <a:spcPct val="102600"/>
              </a:lnSpc>
              <a:spcBef>
                <a:spcPts val="55"/>
              </a:spcBef>
            </a:pPr>
            <a:r>
              <a:rPr sz="1100" spc="75" dirty="0">
                <a:cs typeface="Arial" panose="020B0604020202020204" pitchFamily="34" charset="0"/>
              </a:rPr>
              <a:t>There </a:t>
            </a:r>
            <a:r>
              <a:rPr sz="1100" spc="65" dirty="0">
                <a:cs typeface="Arial" panose="020B0604020202020204" pitchFamily="34" charset="0"/>
              </a:rPr>
              <a:t>can </a:t>
            </a:r>
            <a:r>
              <a:rPr sz="1100" spc="70" dirty="0">
                <a:cs typeface="Arial" panose="020B0604020202020204" pitchFamily="34" charset="0"/>
              </a:rPr>
              <a:t>be  </a:t>
            </a:r>
            <a:r>
              <a:rPr sz="1100" spc="75" dirty="0">
                <a:cs typeface="Arial" panose="020B0604020202020204" pitchFamily="34" charset="0"/>
              </a:rPr>
              <a:t>many </a:t>
            </a:r>
            <a:r>
              <a:rPr sz="1100" i="1" spc="20" dirty="0">
                <a:cs typeface="Arial" panose="020B0604020202020204" pitchFamily="34" charset="0"/>
              </a:rPr>
              <a:t>Y </a:t>
            </a:r>
            <a:r>
              <a:rPr sz="1100" spc="35" dirty="0">
                <a:cs typeface="Arial" panose="020B0604020202020204" pitchFamily="34" charset="0"/>
              </a:rPr>
              <a:t>values </a:t>
            </a:r>
            <a:r>
              <a:rPr sz="1100" spc="110" dirty="0">
                <a:cs typeface="Arial" panose="020B0604020202020204" pitchFamily="34" charset="0"/>
              </a:rPr>
              <a:t>at </a:t>
            </a:r>
            <a:r>
              <a:rPr sz="1100" i="1" spc="229" dirty="0">
                <a:cs typeface="Arial" panose="020B0604020202020204" pitchFamily="34" charset="0"/>
              </a:rPr>
              <a:t>X </a:t>
            </a:r>
            <a:r>
              <a:rPr sz="1100" spc="260" dirty="0">
                <a:cs typeface="Arial" panose="020B0604020202020204" pitchFamily="34" charset="0"/>
              </a:rPr>
              <a:t>= </a:t>
            </a:r>
            <a:r>
              <a:rPr sz="1100" spc="35" dirty="0">
                <a:cs typeface="Arial" panose="020B0604020202020204" pitchFamily="34" charset="0"/>
              </a:rPr>
              <a:t>4. </a:t>
            </a:r>
            <a:endParaRPr lang="en-GB" sz="1100" spc="35" dirty="0">
              <a:cs typeface="Arial" panose="020B0604020202020204" pitchFamily="34" charset="0"/>
            </a:endParaRPr>
          </a:p>
          <a:p>
            <a:pPr marL="12700" marR="373380">
              <a:lnSpc>
                <a:spcPct val="102600"/>
              </a:lnSpc>
              <a:spcBef>
                <a:spcPts val="55"/>
              </a:spcBef>
            </a:pPr>
            <a:endParaRPr lang="en-GB" sz="1100" spc="35" dirty="0">
              <a:solidFill>
                <a:srgbClr val="7F7F7F"/>
              </a:solidFill>
              <a:cs typeface="Arial" panose="020B0604020202020204" pitchFamily="34" charset="0"/>
            </a:endParaRPr>
          </a:p>
          <a:p>
            <a:pPr marL="12700" marR="373380">
              <a:lnSpc>
                <a:spcPct val="102600"/>
              </a:lnSpc>
              <a:spcBef>
                <a:spcPts val="55"/>
              </a:spcBef>
            </a:pPr>
            <a:endParaRPr lang="en-GB" sz="1100" spc="35" dirty="0">
              <a:solidFill>
                <a:srgbClr val="7F7F7F"/>
              </a:solidFill>
              <a:cs typeface="Arial" panose="020B0604020202020204" pitchFamily="34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9183BF5-DD29-4EF1-BF41-0032324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30175"/>
            <a:ext cx="3143250" cy="151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4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171450" y="1882775"/>
            <a:ext cx="4624756" cy="10815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73380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cs typeface="Arial" panose="020B0604020202020204" pitchFamily="34" charset="0"/>
              </a:rPr>
              <a:t>A </a:t>
            </a:r>
            <a:r>
              <a:rPr sz="1100" spc="55" dirty="0">
                <a:cs typeface="Arial" panose="020B0604020202020204" pitchFamily="34" charset="0"/>
              </a:rPr>
              <a:t>good </a:t>
            </a:r>
            <a:r>
              <a:rPr sz="1100" spc="40" dirty="0">
                <a:cs typeface="Arial" panose="020B0604020202020204" pitchFamily="34" charset="0"/>
              </a:rPr>
              <a:t>value</a:t>
            </a:r>
            <a:r>
              <a:rPr sz="1100" spc="-90" dirty="0">
                <a:cs typeface="Arial" panose="020B0604020202020204" pitchFamily="34" charset="0"/>
              </a:rPr>
              <a:t> </a:t>
            </a:r>
            <a:r>
              <a:rPr sz="1100" spc="20" dirty="0">
                <a:cs typeface="Arial" panose="020B0604020202020204" pitchFamily="34" charset="0"/>
              </a:rPr>
              <a:t>is</a:t>
            </a:r>
            <a:endParaRPr lang="en-GB" sz="1100" spc="20" dirty="0">
              <a:cs typeface="Arial" panose="020B0604020202020204" pitchFamily="34" charset="0"/>
            </a:endParaRPr>
          </a:p>
          <a:p>
            <a:pPr marL="12700" marR="373380" algn="ctr">
              <a:lnSpc>
                <a:spcPct val="102600"/>
              </a:lnSpc>
              <a:spcBef>
                <a:spcPts val="55"/>
              </a:spcBef>
            </a:pPr>
            <a:r>
              <a:rPr sz="1100" i="1" spc="225" dirty="0">
                <a:cs typeface="Arial" panose="020B0604020202020204" pitchFamily="34" charset="0"/>
              </a:rPr>
              <a:t>f</a:t>
            </a:r>
            <a:r>
              <a:rPr sz="1100" i="1" spc="-165" dirty="0">
                <a:cs typeface="Arial" panose="020B0604020202020204" pitchFamily="34" charset="0"/>
              </a:rPr>
              <a:t> </a:t>
            </a:r>
            <a:r>
              <a:rPr sz="1100" spc="60" dirty="0">
                <a:cs typeface="Arial" panose="020B0604020202020204" pitchFamily="34" charset="0"/>
              </a:rPr>
              <a:t>(4)</a:t>
            </a:r>
            <a:r>
              <a:rPr sz="1100" dirty="0">
                <a:cs typeface="Arial" panose="020B0604020202020204" pitchFamily="34" charset="0"/>
              </a:rPr>
              <a:t>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5" dirty="0">
                <a:cs typeface="Arial" panose="020B0604020202020204" pitchFamily="34" charset="0"/>
              </a:rPr>
              <a:t> </a:t>
            </a:r>
            <a:r>
              <a:rPr sz="1100" i="1" spc="95" dirty="0">
                <a:cs typeface="Arial" panose="020B0604020202020204" pitchFamily="34" charset="0"/>
              </a:rPr>
              <a:t>E</a:t>
            </a:r>
            <a:r>
              <a:rPr sz="1100" spc="95" dirty="0">
                <a:cs typeface="Arial" panose="020B0604020202020204" pitchFamily="34" charset="0"/>
              </a:rPr>
              <a:t>(</a:t>
            </a:r>
            <a:r>
              <a:rPr sz="1100" i="1" spc="95" dirty="0">
                <a:cs typeface="Arial" panose="020B0604020202020204" pitchFamily="34" charset="0"/>
              </a:rPr>
              <a:t>Y</a:t>
            </a:r>
            <a:r>
              <a:rPr sz="1100" i="1" spc="-45" dirty="0">
                <a:cs typeface="Arial" panose="020B0604020202020204" pitchFamily="34" charset="0"/>
              </a:rPr>
              <a:t> </a:t>
            </a:r>
            <a:r>
              <a:rPr sz="1100" i="1" spc="25" dirty="0">
                <a:cs typeface="Arial" panose="020B0604020202020204" pitchFamily="34" charset="0"/>
              </a:rPr>
              <a:t>|X</a:t>
            </a:r>
            <a:r>
              <a:rPr sz="1100" i="1" spc="90" dirty="0">
                <a:cs typeface="Arial" panose="020B0604020202020204" pitchFamily="34" charset="0"/>
              </a:rPr>
              <a:t>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5" dirty="0">
                <a:cs typeface="Arial" panose="020B0604020202020204" pitchFamily="34" charset="0"/>
              </a:rPr>
              <a:t> </a:t>
            </a:r>
            <a:r>
              <a:rPr sz="1100" spc="50" dirty="0">
                <a:cs typeface="Arial" panose="020B0604020202020204" pitchFamily="34" charset="0"/>
              </a:rPr>
              <a:t>4)</a:t>
            </a:r>
            <a:endParaRPr sz="1100" dirty="0"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100" i="1" spc="95" dirty="0">
                <a:cs typeface="Arial" panose="020B0604020202020204" pitchFamily="34" charset="0"/>
              </a:rPr>
              <a:t>E</a:t>
            </a:r>
            <a:r>
              <a:rPr sz="1100" spc="95" dirty="0">
                <a:cs typeface="Arial" panose="020B0604020202020204" pitchFamily="34" charset="0"/>
              </a:rPr>
              <a:t>(</a:t>
            </a:r>
            <a:r>
              <a:rPr sz="1100" i="1" spc="95" dirty="0">
                <a:cs typeface="Arial" panose="020B0604020202020204" pitchFamily="34" charset="0"/>
              </a:rPr>
              <a:t>Y </a:t>
            </a:r>
            <a:r>
              <a:rPr sz="1100" i="1" spc="25" dirty="0">
                <a:cs typeface="Arial" panose="020B0604020202020204" pitchFamily="34" charset="0"/>
              </a:rPr>
              <a:t>|X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50" dirty="0">
                <a:cs typeface="Arial" panose="020B0604020202020204" pitchFamily="34" charset="0"/>
              </a:rPr>
              <a:t>4) </a:t>
            </a:r>
            <a:r>
              <a:rPr sz="1100" spc="65" dirty="0">
                <a:cs typeface="Arial" panose="020B0604020202020204" pitchFamily="34" charset="0"/>
              </a:rPr>
              <a:t>means </a:t>
            </a:r>
            <a:r>
              <a:rPr sz="1100" b="1" i="1" spc="5" dirty="0">
                <a:solidFill>
                  <a:srgbClr val="009900"/>
                </a:solidFill>
                <a:cs typeface="Arial" panose="020B0604020202020204" pitchFamily="34" charset="0"/>
              </a:rPr>
              <a:t>expected value </a:t>
            </a:r>
            <a:r>
              <a:rPr sz="1100" spc="50" dirty="0">
                <a:cs typeface="Arial" panose="020B0604020202020204" pitchFamily="34" charset="0"/>
              </a:rPr>
              <a:t>(average) </a:t>
            </a:r>
            <a:r>
              <a:rPr sz="1100" spc="5" dirty="0">
                <a:cs typeface="Arial" panose="020B0604020202020204" pitchFamily="34" charset="0"/>
              </a:rPr>
              <a:t>of </a:t>
            </a:r>
            <a:r>
              <a:rPr sz="1100" i="1" spc="20" dirty="0">
                <a:cs typeface="Arial" panose="020B0604020202020204" pitchFamily="34" charset="0"/>
              </a:rPr>
              <a:t>Y </a:t>
            </a:r>
            <a:r>
              <a:rPr sz="1100" spc="35" dirty="0">
                <a:cs typeface="Arial" panose="020B0604020202020204" pitchFamily="34" charset="0"/>
              </a:rPr>
              <a:t>given </a:t>
            </a:r>
            <a:r>
              <a:rPr sz="1100" i="1" spc="229" dirty="0">
                <a:cs typeface="Arial" panose="020B0604020202020204" pitchFamily="34" charset="0"/>
              </a:rPr>
              <a:t>X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35" dirty="0">
                <a:cs typeface="Arial" panose="020B0604020202020204" pitchFamily="34" charset="0"/>
              </a:rPr>
              <a:t>4.</a:t>
            </a:r>
            <a:endParaRPr lang="en-GB" sz="1100" spc="35" dirty="0"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sz="1100" dirty="0">
              <a:cs typeface="Arial" panose="020B0604020202020204" pitchFamily="34" charset="0"/>
            </a:endParaRPr>
          </a:p>
          <a:p>
            <a:pPr marR="296545">
              <a:lnSpc>
                <a:spcPct val="100000"/>
              </a:lnSpc>
              <a:spcBef>
                <a:spcPts val="830"/>
              </a:spcBef>
            </a:pPr>
            <a:r>
              <a:rPr sz="1100" spc="70" dirty="0">
                <a:cs typeface="Arial" panose="020B0604020202020204" pitchFamily="34" charset="0"/>
              </a:rPr>
              <a:t>This</a:t>
            </a:r>
            <a:r>
              <a:rPr sz="1100" spc="75" dirty="0">
                <a:cs typeface="Arial" panose="020B0604020202020204" pitchFamily="34" charset="0"/>
              </a:rPr>
              <a:t> </a:t>
            </a:r>
            <a:r>
              <a:rPr sz="1100" spc="45" dirty="0">
                <a:cs typeface="Arial" panose="020B0604020202020204" pitchFamily="34" charset="0"/>
              </a:rPr>
              <a:t>ideal</a:t>
            </a:r>
            <a:r>
              <a:rPr sz="1100" spc="75" dirty="0">
                <a:cs typeface="Arial" panose="020B0604020202020204" pitchFamily="34" charset="0"/>
              </a:rPr>
              <a:t> </a:t>
            </a:r>
            <a:r>
              <a:rPr sz="1100" i="1" spc="225" dirty="0">
                <a:cs typeface="Arial" panose="020B0604020202020204" pitchFamily="34" charset="0"/>
              </a:rPr>
              <a:t>f</a:t>
            </a:r>
            <a:r>
              <a:rPr sz="1100" i="1" spc="-160" dirty="0">
                <a:cs typeface="Arial" panose="020B0604020202020204" pitchFamily="34" charset="0"/>
              </a:rPr>
              <a:t> </a:t>
            </a:r>
            <a:r>
              <a:rPr sz="1100" spc="95" dirty="0">
                <a:cs typeface="Arial" panose="020B0604020202020204" pitchFamily="34" charset="0"/>
              </a:rPr>
              <a:t>(</a:t>
            </a:r>
            <a:r>
              <a:rPr sz="1100" i="1" spc="95" dirty="0">
                <a:cs typeface="Arial" panose="020B0604020202020204" pitchFamily="34" charset="0"/>
              </a:rPr>
              <a:t>x</a:t>
            </a:r>
            <a:r>
              <a:rPr sz="1100" spc="95" dirty="0">
                <a:cs typeface="Arial" panose="020B0604020202020204" pitchFamily="34" charset="0"/>
              </a:rPr>
              <a:t>)</a:t>
            </a:r>
            <a:r>
              <a:rPr sz="1100" spc="15" dirty="0">
                <a:cs typeface="Arial" panose="020B0604020202020204" pitchFamily="34" charset="0"/>
              </a:rPr>
              <a:t>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15" dirty="0">
                <a:cs typeface="Arial" panose="020B0604020202020204" pitchFamily="34" charset="0"/>
              </a:rPr>
              <a:t> </a:t>
            </a:r>
            <a:r>
              <a:rPr sz="1100" i="1" spc="95" dirty="0">
                <a:cs typeface="Arial" panose="020B0604020202020204" pitchFamily="34" charset="0"/>
              </a:rPr>
              <a:t>E</a:t>
            </a:r>
            <a:r>
              <a:rPr sz="1100" spc="95" dirty="0">
                <a:cs typeface="Arial" panose="020B0604020202020204" pitchFamily="34" charset="0"/>
              </a:rPr>
              <a:t>(</a:t>
            </a:r>
            <a:r>
              <a:rPr sz="1100" i="1" spc="95" dirty="0">
                <a:cs typeface="Arial" panose="020B0604020202020204" pitchFamily="34" charset="0"/>
              </a:rPr>
              <a:t>Y</a:t>
            </a:r>
            <a:r>
              <a:rPr sz="1100" i="1" spc="-35" dirty="0">
                <a:cs typeface="Arial" panose="020B0604020202020204" pitchFamily="34" charset="0"/>
              </a:rPr>
              <a:t> </a:t>
            </a:r>
            <a:r>
              <a:rPr sz="1100" i="1" spc="25" dirty="0">
                <a:cs typeface="Arial" panose="020B0604020202020204" pitchFamily="34" charset="0"/>
              </a:rPr>
              <a:t>|X</a:t>
            </a:r>
            <a:r>
              <a:rPr sz="1100" i="1" spc="110" dirty="0">
                <a:cs typeface="Arial" panose="020B0604020202020204" pitchFamily="34" charset="0"/>
              </a:rPr>
              <a:t>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20" dirty="0">
                <a:cs typeface="Arial" panose="020B0604020202020204" pitchFamily="34" charset="0"/>
              </a:rPr>
              <a:t> </a:t>
            </a:r>
            <a:r>
              <a:rPr sz="1100" i="1" spc="105" dirty="0">
                <a:cs typeface="Arial" panose="020B0604020202020204" pitchFamily="34" charset="0"/>
              </a:rPr>
              <a:t>x</a:t>
            </a:r>
            <a:r>
              <a:rPr sz="1100" spc="105" dirty="0">
                <a:cs typeface="Arial" panose="020B0604020202020204" pitchFamily="34" charset="0"/>
              </a:rPr>
              <a:t>)</a:t>
            </a:r>
            <a:r>
              <a:rPr sz="1100" spc="75" dirty="0">
                <a:cs typeface="Arial" panose="020B0604020202020204" pitchFamily="34" charset="0"/>
              </a:rPr>
              <a:t> </a:t>
            </a:r>
            <a:r>
              <a:rPr sz="1100" spc="20" dirty="0">
                <a:cs typeface="Arial" panose="020B0604020202020204" pitchFamily="34" charset="0"/>
              </a:rPr>
              <a:t>is</a:t>
            </a:r>
            <a:r>
              <a:rPr sz="1100" spc="75" dirty="0">
                <a:cs typeface="Arial" panose="020B0604020202020204" pitchFamily="34" charset="0"/>
              </a:rPr>
              <a:t> </a:t>
            </a:r>
            <a:r>
              <a:rPr sz="1100" spc="40" dirty="0">
                <a:cs typeface="Arial" panose="020B0604020202020204" pitchFamily="34" charset="0"/>
              </a:rPr>
              <a:t>called</a:t>
            </a:r>
            <a:r>
              <a:rPr sz="1100" spc="75" dirty="0">
                <a:cs typeface="Arial" panose="020B0604020202020204" pitchFamily="34" charset="0"/>
              </a:rPr>
              <a:t> </a:t>
            </a:r>
            <a:r>
              <a:rPr sz="1100" spc="80" dirty="0">
                <a:cs typeface="Arial" panose="020B0604020202020204" pitchFamily="34" charset="0"/>
              </a:rPr>
              <a:t>the</a:t>
            </a:r>
            <a:r>
              <a:rPr sz="1100" spc="75" dirty="0">
                <a:cs typeface="Arial" panose="020B0604020202020204" pitchFamily="34" charset="0"/>
              </a:rPr>
              <a:t> </a:t>
            </a:r>
            <a:r>
              <a:rPr sz="1100" b="1" i="1" spc="10" dirty="0">
                <a:solidFill>
                  <a:srgbClr val="009900"/>
                </a:solidFill>
                <a:cs typeface="Arial" panose="020B0604020202020204" pitchFamily="34" charset="0"/>
              </a:rPr>
              <a:t>regression</a:t>
            </a:r>
            <a:r>
              <a:rPr sz="1100" b="1" i="1" spc="110" dirty="0">
                <a:solidFill>
                  <a:srgbClr val="009900"/>
                </a:solidFill>
                <a:cs typeface="Arial" panose="020B0604020202020204" pitchFamily="34" charset="0"/>
              </a:rPr>
              <a:t> </a:t>
            </a:r>
            <a:r>
              <a:rPr sz="1100" b="1" i="1" spc="20" dirty="0">
                <a:solidFill>
                  <a:srgbClr val="009900"/>
                </a:solidFill>
                <a:cs typeface="Arial" panose="020B0604020202020204" pitchFamily="34" charset="0"/>
              </a:rPr>
              <a:t>function</a:t>
            </a:r>
            <a:r>
              <a:rPr sz="1100" b="1" spc="20" dirty="0">
                <a:cs typeface="Arial" panose="020B0604020202020204" pitchFamily="34" charset="0"/>
              </a:rPr>
              <a:t>.</a:t>
            </a:r>
            <a:endParaRPr sz="1100" b="1" dirty="0">
              <a:cs typeface="Arial" panose="020B0604020202020204" pitchFamily="34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9183BF5-DD29-4EF1-BF41-0032324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30175"/>
            <a:ext cx="3143250" cy="15126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527" y="211465"/>
            <a:ext cx="22631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+mn-lt"/>
                <a:cs typeface="Arial" panose="020B0604020202020204" pitchFamily="34" charset="0"/>
              </a:rPr>
              <a:t>The </a:t>
            </a:r>
            <a:r>
              <a:rPr spc="-40" dirty="0">
                <a:latin typeface="+mn-lt"/>
                <a:cs typeface="Arial" panose="020B0604020202020204" pitchFamily="34" charset="0"/>
              </a:rPr>
              <a:t>regression </a:t>
            </a:r>
            <a:r>
              <a:rPr spc="-25" dirty="0">
                <a:latin typeface="+mn-lt"/>
                <a:cs typeface="Arial" panose="020B0604020202020204" pitchFamily="34" charset="0"/>
              </a:rPr>
              <a:t>function </a:t>
            </a:r>
            <a:r>
              <a:rPr i="1" spc="195" dirty="0">
                <a:latin typeface="+mn-lt"/>
                <a:cs typeface="Arial" panose="020B0604020202020204" pitchFamily="34" charset="0"/>
              </a:rPr>
              <a:t>f</a:t>
            </a:r>
            <a:r>
              <a:rPr i="1" spc="-240" dirty="0">
                <a:latin typeface="+mn-lt"/>
                <a:cs typeface="Arial" panose="020B0604020202020204" pitchFamily="34" charset="0"/>
              </a:rPr>
              <a:t> </a:t>
            </a:r>
            <a:r>
              <a:rPr dirty="0">
                <a:latin typeface="+mn-lt"/>
                <a:cs typeface="Arial" panose="020B0604020202020204" pitchFamily="34" charset="0"/>
              </a:rPr>
              <a:t>(</a:t>
            </a:r>
            <a:r>
              <a:rPr i="1" dirty="0">
                <a:latin typeface="+mn-lt"/>
                <a:cs typeface="Arial" panose="020B0604020202020204" pitchFamily="34" charset="0"/>
              </a:rPr>
              <a:t>x</a:t>
            </a:r>
            <a:r>
              <a:rPr dirty="0">
                <a:latin typeface="+mn-lt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958" y="631760"/>
            <a:ext cx="3895090" cy="20286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3679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34315" algn="l"/>
              </a:tabLst>
            </a:pPr>
            <a:r>
              <a:rPr sz="1100" spc="35" dirty="0">
                <a:cs typeface="Arial" panose="020B0604020202020204" pitchFamily="34" charset="0"/>
              </a:rPr>
              <a:t>Is also </a:t>
            </a:r>
            <a:r>
              <a:rPr sz="1100" spc="40" dirty="0">
                <a:cs typeface="Arial" panose="020B0604020202020204" pitchFamily="34" charset="0"/>
              </a:rPr>
              <a:t>defined </a:t>
            </a:r>
            <a:r>
              <a:rPr sz="1100" spc="30" dirty="0">
                <a:cs typeface="Arial" panose="020B0604020202020204" pitchFamily="34" charset="0"/>
              </a:rPr>
              <a:t>for </a:t>
            </a:r>
            <a:r>
              <a:rPr sz="1100" spc="50" dirty="0">
                <a:cs typeface="Arial" panose="020B0604020202020204" pitchFamily="34" charset="0"/>
              </a:rPr>
              <a:t>vector </a:t>
            </a:r>
            <a:r>
              <a:rPr sz="1100" i="1" spc="165" dirty="0">
                <a:cs typeface="Arial" panose="020B0604020202020204" pitchFamily="34" charset="0"/>
              </a:rPr>
              <a:t>X</a:t>
            </a:r>
            <a:r>
              <a:rPr sz="1100" spc="165" dirty="0">
                <a:cs typeface="Arial" panose="020B0604020202020204" pitchFamily="34" charset="0"/>
              </a:rPr>
              <a:t>;</a:t>
            </a:r>
            <a:r>
              <a:rPr sz="1100" spc="254" dirty="0">
                <a:cs typeface="Arial" panose="020B0604020202020204" pitchFamily="34" charset="0"/>
              </a:rPr>
              <a:t> </a:t>
            </a:r>
            <a:endParaRPr lang="en-GB" sz="1100" spc="254" dirty="0">
              <a:cs typeface="Arial" panose="020B0604020202020204" pitchFamily="34" charset="0"/>
            </a:endParaRPr>
          </a:p>
          <a:p>
            <a:pPr marL="233679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34315" algn="l"/>
              </a:tabLst>
            </a:pPr>
            <a:endParaRPr lang="en-GB" sz="1100" spc="254" dirty="0">
              <a:cs typeface="Arial" panose="020B0604020202020204" pitchFamily="34" charset="0"/>
            </a:endParaRPr>
          </a:p>
          <a:p>
            <a:pPr marL="100964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tabLst>
                <a:tab pos="234315" algn="l"/>
              </a:tabLst>
            </a:pPr>
            <a:r>
              <a:rPr sz="1100" spc="35" dirty="0">
                <a:cs typeface="Arial" panose="020B0604020202020204" pitchFamily="34" charset="0"/>
              </a:rPr>
              <a:t>e.g.</a:t>
            </a:r>
            <a:endParaRPr sz="1100" dirty="0">
              <a:cs typeface="Arial" panose="020B0604020202020204" pitchFamily="34" charset="0"/>
            </a:endParaRPr>
          </a:p>
          <a:p>
            <a:pPr marL="233679">
              <a:lnSpc>
                <a:spcPct val="100000"/>
              </a:lnSpc>
              <a:spcBef>
                <a:spcPts val="35"/>
              </a:spcBef>
            </a:pPr>
            <a:r>
              <a:rPr sz="1100" i="1" spc="225" dirty="0">
                <a:cs typeface="Arial" panose="020B0604020202020204" pitchFamily="34" charset="0"/>
              </a:rPr>
              <a:t>f</a:t>
            </a:r>
            <a:r>
              <a:rPr sz="1100" i="1" spc="-160" dirty="0">
                <a:cs typeface="Arial" panose="020B0604020202020204" pitchFamily="34" charset="0"/>
              </a:rPr>
              <a:t> </a:t>
            </a:r>
            <a:r>
              <a:rPr sz="1100" spc="95" dirty="0">
                <a:cs typeface="Arial" panose="020B0604020202020204" pitchFamily="34" charset="0"/>
              </a:rPr>
              <a:t>(</a:t>
            </a:r>
            <a:r>
              <a:rPr sz="1100" i="1" spc="95" dirty="0">
                <a:cs typeface="Arial" panose="020B0604020202020204" pitchFamily="34" charset="0"/>
              </a:rPr>
              <a:t>x</a:t>
            </a:r>
            <a:r>
              <a:rPr sz="1100" spc="95" dirty="0">
                <a:cs typeface="Arial" panose="020B0604020202020204" pitchFamily="34" charset="0"/>
              </a:rPr>
              <a:t>)</a:t>
            </a:r>
            <a:r>
              <a:rPr sz="1100" spc="15" dirty="0">
                <a:cs typeface="Arial" panose="020B0604020202020204" pitchFamily="34" charset="0"/>
              </a:rPr>
              <a:t>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15" dirty="0">
                <a:cs typeface="Arial" panose="020B0604020202020204" pitchFamily="34" charset="0"/>
              </a:rPr>
              <a:t> </a:t>
            </a:r>
            <a:r>
              <a:rPr sz="1100" i="1" spc="225" dirty="0">
                <a:cs typeface="Arial" panose="020B0604020202020204" pitchFamily="34" charset="0"/>
              </a:rPr>
              <a:t>f</a:t>
            </a:r>
            <a:r>
              <a:rPr sz="1100" i="1" spc="-160" dirty="0">
                <a:cs typeface="Arial" panose="020B0604020202020204" pitchFamily="34" charset="0"/>
              </a:rPr>
              <a:t> </a:t>
            </a:r>
            <a:r>
              <a:rPr sz="1100" spc="70" dirty="0">
                <a:cs typeface="Arial" panose="020B0604020202020204" pitchFamily="34" charset="0"/>
              </a:rPr>
              <a:t>(</a:t>
            </a:r>
            <a:r>
              <a:rPr sz="1100" i="1" spc="70" dirty="0">
                <a:cs typeface="Arial" panose="020B0604020202020204" pitchFamily="34" charset="0"/>
              </a:rPr>
              <a:t>x</a:t>
            </a:r>
            <a:r>
              <a:rPr sz="1200" spc="104" baseline="-10416" dirty="0">
                <a:cs typeface="Arial" panose="020B0604020202020204" pitchFamily="34" charset="0"/>
              </a:rPr>
              <a:t>1</a:t>
            </a:r>
            <a:r>
              <a:rPr sz="1100" i="1" spc="70" dirty="0">
                <a:cs typeface="Arial" panose="020B0604020202020204" pitchFamily="34" charset="0"/>
              </a:rPr>
              <a:t>,</a:t>
            </a:r>
            <a:r>
              <a:rPr sz="1100" i="1" spc="-95" dirty="0">
                <a:cs typeface="Arial" panose="020B0604020202020204" pitchFamily="34" charset="0"/>
              </a:rPr>
              <a:t> </a:t>
            </a:r>
            <a:r>
              <a:rPr sz="1100" i="1" spc="70" dirty="0">
                <a:cs typeface="Arial" panose="020B0604020202020204" pitchFamily="34" charset="0"/>
              </a:rPr>
              <a:t>x</a:t>
            </a:r>
            <a:r>
              <a:rPr sz="1200" spc="104" baseline="-10416" dirty="0">
                <a:cs typeface="Arial" panose="020B0604020202020204" pitchFamily="34" charset="0"/>
              </a:rPr>
              <a:t>2</a:t>
            </a:r>
            <a:r>
              <a:rPr sz="1100" i="1" spc="70" dirty="0">
                <a:cs typeface="Arial" panose="020B0604020202020204" pitchFamily="34" charset="0"/>
              </a:rPr>
              <a:t>,</a:t>
            </a:r>
            <a:r>
              <a:rPr sz="1100" i="1" spc="-95" dirty="0">
                <a:cs typeface="Arial" panose="020B0604020202020204" pitchFamily="34" charset="0"/>
              </a:rPr>
              <a:t> </a:t>
            </a:r>
            <a:r>
              <a:rPr sz="1100" i="1" spc="85" dirty="0">
                <a:cs typeface="Arial" panose="020B0604020202020204" pitchFamily="34" charset="0"/>
              </a:rPr>
              <a:t>x</a:t>
            </a:r>
            <a:r>
              <a:rPr sz="1200" spc="127" baseline="-10416" dirty="0">
                <a:cs typeface="Arial" panose="020B0604020202020204" pitchFamily="34" charset="0"/>
              </a:rPr>
              <a:t>3</a:t>
            </a:r>
            <a:r>
              <a:rPr sz="1100" spc="85" dirty="0">
                <a:cs typeface="Arial" panose="020B0604020202020204" pitchFamily="34" charset="0"/>
              </a:rPr>
              <a:t>)</a:t>
            </a:r>
            <a:r>
              <a:rPr sz="1100" spc="20" dirty="0">
                <a:cs typeface="Arial" panose="020B0604020202020204" pitchFamily="34" charset="0"/>
              </a:rPr>
              <a:t>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15" dirty="0">
                <a:cs typeface="Arial" panose="020B0604020202020204" pitchFamily="34" charset="0"/>
              </a:rPr>
              <a:t> </a:t>
            </a:r>
            <a:r>
              <a:rPr sz="1100" i="1" spc="95" dirty="0">
                <a:cs typeface="Arial" panose="020B0604020202020204" pitchFamily="34" charset="0"/>
              </a:rPr>
              <a:t>E</a:t>
            </a:r>
            <a:r>
              <a:rPr sz="1100" spc="95" dirty="0">
                <a:cs typeface="Arial" panose="020B0604020202020204" pitchFamily="34" charset="0"/>
              </a:rPr>
              <a:t>(</a:t>
            </a:r>
            <a:r>
              <a:rPr sz="1100" i="1" spc="95" dirty="0">
                <a:cs typeface="Arial" panose="020B0604020202020204" pitchFamily="34" charset="0"/>
              </a:rPr>
              <a:t>Y</a:t>
            </a:r>
            <a:r>
              <a:rPr sz="1100" i="1" spc="-35" dirty="0">
                <a:cs typeface="Arial" panose="020B0604020202020204" pitchFamily="34" charset="0"/>
              </a:rPr>
              <a:t> </a:t>
            </a:r>
            <a:r>
              <a:rPr sz="1100" i="1" spc="15" dirty="0">
                <a:cs typeface="Arial" panose="020B0604020202020204" pitchFamily="34" charset="0"/>
              </a:rPr>
              <a:t>|X</a:t>
            </a:r>
            <a:r>
              <a:rPr sz="1200" spc="22" baseline="-10416" dirty="0">
                <a:cs typeface="Arial" panose="020B0604020202020204" pitchFamily="34" charset="0"/>
              </a:rPr>
              <a:t>1</a:t>
            </a:r>
            <a:r>
              <a:rPr sz="1200" spc="165" baseline="-10416" dirty="0">
                <a:cs typeface="Arial" panose="020B0604020202020204" pitchFamily="34" charset="0"/>
              </a:rPr>
              <a:t>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15" dirty="0">
                <a:cs typeface="Arial" panose="020B0604020202020204" pitchFamily="34" charset="0"/>
              </a:rPr>
              <a:t> </a:t>
            </a:r>
            <a:r>
              <a:rPr sz="1100" i="1" spc="70" dirty="0">
                <a:cs typeface="Arial" panose="020B0604020202020204" pitchFamily="34" charset="0"/>
              </a:rPr>
              <a:t>x</a:t>
            </a:r>
            <a:r>
              <a:rPr sz="1200" spc="104" baseline="-10416" dirty="0">
                <a:cs typeface="Arial" panose="020B0604020202020204" pitchFamily="34" charset="0"/>
              </a:rPr>
              <a:t>1</a:t>
            </a:r>
            <a:r>
              <a:rPr sz="1100" i="1" spc="70" dirty="0">
                <a:cs typeface="Arial" panose="020B0604020202020204" pitchFamily="34" charset="0"/>
              </a:rPr>
              <a:t>,</a:t>
            </a:r>
            <a:r>
              <a:rPr sz="1100" i="1" spc="-95" dirty="0">
                <a:cs typeface="Arial" panose="020B0604020202020204" pitchFamily="34" charset="0"/>
              </a:rPr>
              <a:t> </a:t>
            </a:r>
            <a:r>
              <a:rPr sz="1100" i="1" spc="114" dirty="0">
                <a:cs typeface="Arial" panose="020B0604020202020204" pitchFamily="34" charset="0"/>
              </a:rPr>
              <a:t>X</a:t>
            </a:r>
            <a:r>
              <a:rPr sz="1200" spc="172" baseline="-10416" dirty="0">
                <a:cs typeface="Arial" panose="020B0604020202020204" pitchFamily="34" charset="0"/>
              </a:rPr>
              <a:t>2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15" dirty="0">
                <a:cs typeface="Arial" panose="020B0604020202020204" pitchFamily="34" charset="0"/>
              </a:rPr>
              <a:t> </a:t>
            </a:r>
            <a:r>
              <a:rPr sz="1100" i="1" spc="70" dirty="0">
                <a:cs typeface="Arial" panose="020B0604020202020204" pitchFamily="34" charset="0"/>
              </a:rPr>
              <a:t>x</a:t>
            </a:r>
            <a:r>
              <a:rPr sz="1200" spc="104" baseline="-10416" dirty="0">
                <a:cs typeface="Arial" panose="020B0604020202020204" pitchFamily="34" charset="0"/>
              </a:rPr>
              <a:t>2</a:t>
            </a:r>
            <a:r>
              <a:rPr sz="1100" i="1" spc="70" dirty="0">
                <a:cs typeface="Arial" panose="020B0604020202020204" pitchFamily="34" charset="0"/>
              </a:rPr>
              <a:t>,</a:t>
            </a:r>
            <a:r>
              <a:rPr sz="1100" i="1" spc="-95" dirty="0">
                <a:cs typeface="Arial" panose="020B0604020202020204" pitchFamily="34" charset="0"/>
              </a:rPr>
              <a:t> </a:t>
            </a:r>
            <a:r>
              <a:rPr sz="1100" i="1" spc="114" dirty="0">
                <a:cs typeface="Arial" panose="020B0604020202020204" pitchFamily="34" charset="0"/>
              </a:rPr>
              <a:t>X</a:t>
            </a:r>
            <a:r>
              <a:rPr sz="1200" spc="172" baseline="-10416" dirty="0">
                <a:cs typeface="Arial" panose="020B0604020202020204" pitchFamily="34" charset="0"/>
              </a:rPr>
              <a:t>3</a:t>
            </a:r>
            <a:r>
              <a:rPr sz="1200" spc="165" baseline="-10416" dirty="0">
                <a:cs typeface="Arial" panose="020B0604020202020204" pitchFamily="34" charset="0"/>
              </a:rPr>
              <a:t>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15" dirty="0">
                <a:cs typeface="Arial" panose="020B0604020202020204" pitchFamily="34" charset="0"/>
              </a:rPr>
              <a:t> </a:t>
            </a:r>
            <a:r>
              <a:rPr sz="1100" i="1" spc="85" dirty="0">
                <a:cs typeface="Arial" panose="020B0604020202020204" pitchFamily="34" charset="0"/>
              </a:rPr>
              <a:t>x</a:t>
            </a:r>
            <a:r>
              <a:rPr sz="1200" spc="127" baseline="-10416" dirty="0">
                <a:cs typeface="Arial" panose="020B0604020202020204" pitchFamily="34" charset="0"/>
              </a:rPr>
              <a:t>3</a:t>
            </a:r>
            <a:r>
              <a:rPr sz="1100" spc="85" dirty="0">
                <a:cs typeface="Arial" panose="020B0604020202020204" pitchFamily="34" charset="0"/>
              </a:rPr>
              <a:t>)</a:t>
            </a:r>
            <a:endParaRPr sz="1100" dirty="0">
              <a:cs typeface="Arial" panose="020B0604020202020204" pitchFamily="34" charset="0"/>
            </a:endParaRPr>
          </a:p>
          <a:p>
            <a:pPr marL="233679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34315" algn="l"/>
              </a:tabLst>
            </a:pPr>
            <a:endParaRPr lang="en-GB" sz="1100" spc="35" dirty="0">
              <a:cs typeface="Arial" panose="020B0604020202020204" pitchFamily="34" charset="0"/>
            </a:endParaRPr>
          </a:p>
          <a:p>
            <a:pPr marL="233679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34315" algn="l"/>
              </a:tabLst>
            </a:pPr>
            <a:endParaRPr lang="en-GB" sz="1100" spc="35" dirty="0">
              <a:cs typeface="Arial" panose="020B0604020202020204" pitchFamily="34" charset="0"/>
            </a:endParaRPr>
          </a:p>
          <a:p>
            <a:pPr marL="233679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34315" algn="l"/>
              </a:tabLst>
            </a:pPr>
            <a:r>
              <a:rPr sz="1100" spc="35" dirty="0">
                <a:cs typeface="Arial" panose="020B0604020202020204" pitchFamily="34" charset="0"/>
              </a:rPr>
              <a:t>Is </a:t>
            </a:r>
            <a:r>
              <a:rPr sz="1100" spc="80" dirty="0">
                <a:cs typeface="Arial" panose="020B0604020202020204" pitchFamily="34" charset="0"/>
              </a:rPr>
              <a:t>the </a:t>
            </a:r>
            <a:r>
              <a:rPr sz="1100" i="1" spc="15" dirty="0">
                <a:solidFill>
                  <a:srgbClr val="009900"/>
                </a:solidFill>
                <a:cs typeface="Arial" panose="020B0604020202020204" pitchFamily="34" charset="0"/>
              </a:rPr>
              <a:t>ideal </a:t>
            </a:r>
            <a:r>
              <a:rPr sz="1100" spc="55" dirty="0">
                <a:cs typeface="Arial" panose="020B0604020202020204" pitchFamily="34" charset="0"/>
              </a:rPr>
              <a:t>or </a:t>
            </a:r>
            <a:r>
              <a:rPr sz="1100" i="1" spc="25" dirty="0">
                <a:solidFill>
                  <a:srgbClr val="009900"/>
                </a:solidFill>
                <a:cs typeface="Arial" panose="020B0604020202020204" pitchFamily="34" charset="0"/>
              </a:rPr>
              <a:t>optimal </a:t>
            </a:r>
            <a:r>
              <a:rPr sz="1100" spc="60" dirty="0">
                <a:cs typeface="Arial" panose="020B0604020202020204" pitchFamily="34" charset="0"/>
              </a:rPr>
              <a:t>predictor </a:t>
            </a:r>
            <a:r>
              <a:rPr sz="1100" spc="5" dirty="0">
                <a:cs typeface="Arial" panose="020B0604020202020204" pitchFamily="34" charset="0"/>
              </a:rPr>
              <a:t>of </a:t>
            </a:r>
            <a:r>
              <a:rPr sz="1100" i="1" spc="20" dirty="0">
                <a:cs typeface="Arial" panose="020B0604020202020204" pitchFamily="34" charset="0"/>
              </a:rPr>
              <a:t>Y  </a:t>
            </a:r>
            <a:r>
              <a:rPr sz="1100" spc="70" dirty="0">
                <a:cs typeface="Arial" panose="020B0604020202020204" pitchFamily="34" charset="0"/>
              </a:rPr>
              <a:t>with </a:t>
            </a:r>
            <a:r>
              <a:rPr sz="1100" spc="65" dirty="0">
                <a:cs typeface="Arial" panose="020B0604020202020204" pitchFamily="34" charset="0"/>
              </a:rPr>
              <a:t>regard</a:t>
            </a:r>
            <a:r>
              <a:rPr sz="1100" spc="360" dirty="0">
                <a:cs typeface="Arial" panose="020B0604020202020204" pitchFamily="34" charset="0"/>
              </a:rPr>
              <a:t> </a:t>
            </a:r>
            <a:r>
              <a:rPr sz="1100" spc="80" dirty="0">
                <a:cs typeface="Arial" panose="020B0604020202020204" pitchFamily="34" charset="0"/>
              </a:rPr>
              <a:t>to</a:t>
            </a:r>
            <a:endParaRPr sz="1100" dirty="0">
              <a:cs typeface="Arial" panose="020B0604020202020204" pitchFamily="34" charset="0"/>
            </a:endParaRPr>
          </a:p>
          <a:p>
            <a:pPr marL="233679" marR="132080">
              <a:lnSpc>
                <a:spcPct val="102600"/>
              </a:lnSpc>
            </a:pPr>
            <a:r>
              <a:rPr sz="1100" spc="65" dirty="0">
                <a:cs typeface="Arial" panose="020B0604020202020204" pitchFamily="34" charset="0"/>
              </a:rPr>
              <a:t>mean-squared</a:t>
            </a:r>
            <a:r>
              <a:rPr sz="1100" spc="75" dirty="0">
                <a:cs typeface="Arial" panose="020B0604020202020204" pitchFamily="34" charset="0"/>
              </a:rPr>
              <a:t> </a:t>
            </a:r>
            <a:r>
              <a:rPr sz="1100" spc="55" dirty="0">
                <a:cs typeface="Arial" panose="020B0604020202020204" pitchFamily="34" charset="0"/>
              </a:rPr>
              <a:t>prediction</a:t>
            </a:r>
            <a:r>
              <a:rPr sz="1100" spc="75" dirty="0">
                <a:cs typeface="Arial" panose="020B0604020202020204" pitchFamily="34" charset="0"/>
              </a:rPr>
              <a:t> </a:t>
            </a:r>
            <a:r>
              <a:rPr sz="1100" spc="50" dirty="0">
                <a:cs typeface="Arial" panose="020B0604020202020204" pitchFamily="34" charset="0"/>
              </a:rPr>
              <a:t>error:</a:t>
            </a:r>
            <a:r>
              <a:rPr sz="1100" spc="200" dirty="0">
                <a:cs typeface="Arial" panose="020B0604020202020204" pitchFamily="34" charset="0"/>
              </a:rPr>
              <a:t> </a:t>
            </a:r>
            <a:endParaRPr lang="en-GB" sz="1100" spc="200" dirty="0">
              <a:cs typeface="Arial" panose="020B0604020202020204" pitchFamily="34" charset="0"/>
            </a:endParaRPr>
          </a:p>
          <a:p>
            <a:pPr marL="233679" marR="132080">
              <a:lnSpc>
                <a:spcPct val="102600"/>
              </a:lnSpc>
            </a:pPr>
            <a:endParaRPr lang="en-GB" sz="1100" i="1" spc="200" dirty="0">
              <a:cs typeface="Arial" panose="020B0604020202020204" pitchFamily="34" charset="0"/>
            </a:endParaRPr>
          </a:p>
          <a:p>
            <a:pPr marL="233679" marR="132080">
              <a:lnSpc>
                <a:spcPct val="102600"/>
              </a:lnSpc>
            </a:pPr>
            <a:r>
              <a:rPr sz="1100" i="1" spc="225" dirty="0">
                <a:cs typeface="Arial" panose="020B0604020202020204" pitchFamily="34" charset="0"/>
              </a:rPr>
              <a:t>f</a:t>
            </a:r>
            <a:r>
              <a:rPr sz="1100" i="1" spc="-160" dirty="0">
                <a:cs typeface="Arial" panose="020B0604020202020204" pitchFamily="34" charset="0"/>
              </a:rPr>
              <a:t> </a:t>
            </a:r>
            <a:r>
              <a:rPr sz="1100" spc="95" dirty="0">
                <a:cs typeface="Arial" panose="020B0604020202020204" pitchFamily="34" charset="0"/>
              </a:rPr>
              <a:t>(</a:t>
            </a:r>
            <a:r>
              <a:rPr sz="1100" i="1" spc="95" dirty="0">
                <a:cs typeface="Arial" panose="020B0604020202020204" pitchFamily="34" charset="0"/>
              </a:rPr>
              <a:t>x</a:t>
            </a:r>
            <a:r>
              <a:rPr sz="1100" spc="95" dirty="0">
                <a:cs typeface="Arial" panose="020B0604020202020204" pitchFamily="34" charset="0"/>
              </a:rPr>
              <a:t>)</a:t>
            </a:r>
            <a:r>
              <a:rPr sz="1100" spc="15" dirty="0">
                <a:cs typeface="Arial" panose="020B0604020202020204" pitchFamily="34" charset="0"/>
              </a:rPr>
              <a:t>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15" dirty="0">
                <a:cs typeface="Arial" panose="020B0604020202020204" pitchFamily="34" charset="0"/>
              </a:rPr>
              <a:t> </a:t>
            </a:r>
            <a:r>
              <a:rPr sz="1100" i="1" spc="95" dirty="0">
                <a:cs typeface="Arial" panose="020B0604020202020204" pitchFamily="34" charset="0"/>
              </a:rPr>
              <a:t>E</a:t>
            </a:r>
            <a:r>
              <a:rPr sz="1100" spc="95" dirty="0">
                <a:cs typeface="Arial" panose="020B0604020202020204" pitchFamily="34" charset="0"/>
              </a:rPr>
              <a:t>(</a:t>
            </a:r>
            <a:r>
              <a:rPr sz="1100" i="1" spc="95" dirty="0">
                <a:cs typeface="Arial" panose="020B0604020202020204" pitchFamily="34" charset="0"/>
              </a:rPr>
              <a:t>Y</a:t>
            </a:r>
            <a:r>
              <a:rPr sz="1100" i="1" spc="-35" dirty="0">
                <a:cs typeface="Arial" panose="020B0604020202020204" pitchFamily="34" charset="0"/>
              </a:rPr>
              <a:t> </a:t>
            </a:r>
            <a:r>
              <a:rPr sz="1100" i="1" spc="25" dirty="0">
                <a:cs typeface="Arial" panose="020B0604020202020204" pitchFamily="34" charset="0"/>
              </a:rPr>
              <a:t>|X</a:t>
            </a:r>
            <a:r>
              <a:rPr sz="1100" i="1" spc="110" dirty="0">
                <a:cs typeface="Arial" panose="020B0604020202020204" pitchFamily="34" charset="0"/>
              </a:rPr>
              <a:t>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15" dirty="0">
                <a:cs typeface="Arial" panose="020B0604020202020204" pitchFamily="34" charset="0"/>
              </a:rPr>
              <a:t> </a:t>
            </a:r>
            <a:r>
              <a:rPr sz="1100" i="1" spc="105" dirty="0">
                <a:cs typeface="Arial" panose="020B0604020202020204" pitchFamily="34" charset="0"/>
              </a:rPr>
              <a:t>x</a:t>
            </a:r>
            <a:r>
              <a:rPr sz="1100" spc="105" dirty="0">
                <a:cs typeface="Arial" panose="020B0604020202020204" pitchFamily="34" charset="0"/>
              </a:rPr>
              <a:t>)</a:t>
            </a:r>
            <a:r>
              <a:rPr sz="1100" spc="75" dirty="0">
                <a:cs typeface="Arial" panose="020B0604020202020204" pitchFamily="34" charset="0"/>
              </a:rPr>
              <a:t> </a:t>
            </a:r>
            <a:r>
              <a:rPr sz="1100" spc="20" dirty="0">
                <a:cs typeface="Arial" panose="020B0604020202020204" pitchFamily="34" charset="0"/>
              </a:rPr>
              <a:t>is</a:t>
            </a:r>
            <a:r>
              <a:rPr sz="1100" spc="75" dirty="0">
                <a:cs typeface="Arial" panose="020B0604020202020204" pitchFamily="34" charset="0"/>
              </a:rPr>
              <a:t> </a:t>
            </a:r>
            <a:r>
              <a:rPr sz="1100" spc="80" dirty="0">
                <a:cs typeface="Arial" panose="020B0604020202020204" pitchFamily="34" charset="0"/>
              </a:rPr>
              <a:t>the </a:t>
            </a:r>
            <a:r>
              <a:rPr sz="1100" spc="55" dirty="0">
                <a:cs typeface="Arial" panose="020B0604020202020204" pitchFamily="34" charset="0"/>
              </a:rPr>
              <a:t>function </a:t>
            </a:r>
            <a:r>
              <a:rPr sz="1100" spc="110" dirty="0">
                <a:cs typeface="Arial" panose="020B0604020202020204" pitchFamily="34" charset="0"/>
              </a:rPr>
              <a:t>that </a:t>
            </a:r>
            <a:r>
              <a:rPr sz="1100" spc="45" dirty="0">
                <a:cs typeface="Arial" panose="020B0604020202020204" pitchFamily="34" charset="0"/>
              </a:rPr>
              <a:t>minimizes </a:t>
            </a:r>
            <a:r>
              <a:rPr sz="1100" i="1" spc="60" dirty="0">
                <a:cs typeface="Arial" panose="020B0604020202020204" pitchFamily="34" charset="0"/>
              </a:rPr>
              <a:t>E</a:t>
            </a:r>
            <a:r>
              <a:rPr sz="1100" spc="60" dirty="0">
                <a:cs typeface="Arial" panose="020B0604020202020204" pitchFamily="34" charset="0"/>
              </a:rPr>
              <a:t>[(</a:t>
            </a:r>
            <a:r>
              <a:rPr sz="1100" i="1" spc="60" dirty="0">
                <a:cs typeface="Arial" panose="020B0604020202020204" pitchFamily="34" charset="0"/>
              </a:rPr>
              <a:t>Y </a:t>
            </a:r>
            <a:r>
              <a:rPr sz="1100" i="1" spc="-40" dirty="0">
                <a:cs typeface="Arial" panose="020B0604020202020204" pitchFamily="34" charset="0"/>
              </a:rPr>
              <a:t>− </a:t>
            </a:r>
            <a:r>
              <a:rPr sz="1100" i="1" spc="80" dirty="0">
                <a:cs typeface="Arial" panose="020B0604020202020204" pitchFamily="34" charset="0"/>
              </a:rPr>
              <a:t>g</a:t>
            </a:r>
            <a:r>
              <a:rPr sz="1100" spc="80" dirty="0">
                <a:cs typeface="Arial" panose="020B0604020202020204" pitchFamily="34" charset="0"/>
              </a:rPr>
              <a:t>(</a:t>
            </a:r>
            <a:r>
              <a:rPr sz="1100" i="1" spc="80" dirty="0">
                <a:cs typeface="Arial" panose="020B0604020202020204" pitchFamily="34" charset="0"/>
              </a:rPr>
              <a:t>X</a:t>
            </a:r>
            <a:r>
              <a:rPr sz="1100" spc="80" dirty="0">
                <a:cs typeface="Arial" panose="020B0604020202020204" pitchFamily="34" charset="0"/>
              </a:rPr>
              <a:t>))</a:t>
            </a:r>
            <a:r>
              <a:rPr sz="1200" spc="120" baseline="27777" dirty="0">
                <a:cs typeface="Arial" panose="020B0604020202020204" pitchFamily="34" charset="0"/>
              </a:rPr>
              <a:t>2</a:t>
            </a:r>
            <a:r>
              <a:rPr sz="1100" i="1" spc="80" dirty="0">
                <a:cs typeface="Arial" panose="020B0604020202020204" pitchFamily="34" charset="0"/>
              </a:rPr>
              <a:t>|X </a:t>
            </a:r>
            <a:r>
              <a:rPr sz="1100" spc="260" dirty="0">
                <a:cs typeface="Arial" panose="020B0604020202020204" pitchFamily="34" charset="0"/>
              </a:rPr>
              <a:t>= </a:t>
            </a:r>
            <a:r>
              <a:rPr sz="1100" i="1" spc="45" dirty="0">
                <a:cs typeface="Arial" panose="020B0604020202020204" pitchFamily="34" charset="0"/>
              </a:rPr>
              <a:t>x</a:t>
            </a:r>
            <a:r>
              <a:rPr sz="1100" spc="45" dirty="0">
                <a:cs typeface="Arial" panose="020B0604020202020204" pitchFamily="34" charset="0"/>
              </a:rPr>
              <a:t>] </a:t>
            </a:r>
            <a:r>
              <a:rPr sz="1100" spc="30" dirty="0">
                <a:cs typeface="Arial" panose="020B0604020202020204" pitchFamily="34" charset="0"/>
              </a:rPr>
              <a:t>over </a:t>
            </a:r>
            <a:r>
              <a:rPr sz="1100" spc="35" dirty="0">
                <a:cs typeface="Arial" panose="020B0604020202020204" pitchFamily="34" charset="0"/>
              </a:rPr>
              <a:t>all </a:t>
            </a:r>
            <a:r>
              <a:rPr sz="1100" spc="50" dirty="0">
                <a:cs typeface="Arial" panose="020B0604020202020204" pitchFamily="34" charset="0"/>
              </a:rPr>
              <a:t>functions </a:t>
            </a:r>
            <a:r>
              <a:rPr sz="1100" i="1" spc="-35" dirty="0">
                <a:cs typeface="Arial" panose="020B0604020202020204" pitchFamily="34" charset="0"/>
              </a:rPr>
              <a:t>g </a:t>
            </a:r>
            <a:r>
              <a:rPr sz="1100" spc="110" dirty="0">
                <a:cs typeface="Arial" panose="020B0604020202020204" pitchFamily="34" charset="0"/>
              </a:rPr>
              <a:t>at </a:t>
            </a:r>
            <a:r>
              <a:rPr sz="1100" spc="35" dirty="0">
                <a:cs typeface="Arial" panose="020B0604020202020204" pitchFamily="34" charset="0"/>
              </a:rPr>
              <a:t>all </a:t>
            </a:r>
            <a:r>
              <a:rPr sz="1100" spc="60" dirty="0">
                <a:cs typeface="Arial" panose="020B0604020202020204" pitchFamily="34" charset="0"/>
              </a:rPr>
              <a:t>points </a:t>
            </a:r>
            <a:r>
              <a:rPr sz="1100" i="1" spc="229" dirty="0">
                <a:cs typeface="Arial" panose="020B0604020202020204" pitchFamily="34" charset="0"/>
              </a:rPr>
              <a:t>X </a:t>
            </a:r>
            <a:r>
              <a:rPr sz="1100" spc="260" dirty="0">
                <a:cs typeface="Arial" panose="020B0604020202020204" pitchFamily="34" charset="0"/>
              </a:rPr>
              <a:t>=</a:t>
            </a:r>
            <a:r>
              <a:rPr sz="1100" spc="-140" dirty="0">
                <a:cs typeface="Arial" panose="020B0604020202020204" pitchFamily="34" charset="0"/>
              </a:rPr>
              <a:t> </a:t>
            </a:r>
            <a:r>
              <a:rPr sz="1100" i="1" spc="85" dirty="0">
                <a:cs typeface="Arial" panose="020B0604020202020204" pitchFamily="34" charset="0"/>
              </a:rPr>
              <a:t>x</a:t>
            </a:r>
            <a:r>
              <a:rPr sz="1100" spc="85" dirty="0">
                <a:cs typeface="Arial" panose="020B0604020202020204" pitchFamily="34" charset="0"/>
              </a:rPr>
              <a:t>.</a:t>
            </a:r>
            <a:endParaRPr sz="1100" dirty="0"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5044" y="2694773"/>
            <a:ext cx="871219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795655" algn="l"/>
              </a:tabLst>
            </a:pPr>
            <a:r>
              <a:rPr sz="1100" spc="185" dirty="0">
                <a:latin typeface="Arial"/>
                <a:cs typeface="Arial"/>
              </a:rPr>
              <a:t> 	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1765</Words>
  <Application>Microsoft Office PowerPoint</Application>
  <PresentationFormat>Custom</PresentationFormat>
  <Paragraphs>235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Meiryo</vt:lpstr>
      <vt:lpstr>PMingLiU</vt:lpstr>
      <vt:lpstr>Arial</vt:lpstr>
      <vt:lpstr>Calibri</vt:lpstr>
      <vt:lpstr>Cambria</vt:lpstr>
      <vt:lpstr>Georgia</vt:lpstr>
      <vt:lpstr>Times New Roman</vt:lpstr>
      <vt:lpstr>Trebuchet MS</vt:lpstr>
      <vt:lpstr>Office Theme</vt:lpstr>
      <vt:lpstr>Statistical Analysis for  Data Science C7081</vt:lpstr>
      <vt:lpstr>02: Statistical learning</vt:lpstr>
      <vt:lpstr>What is Statistical Learning?</vt:lpstr>
      <vt:lpstr>Notation</vt:lpstr>
      <vt:lpstr>Notation</vt:lpstr>
      <vt:lpstr>What is f(X) good for?</vt:lpstr>
      <vt:lpstr>PowerPoint Presentation</vt:lpstr>
      <vt:lpstr>PowerPoint Presentation</vt:lpstr>
      <vt:lpstr>The regression function f (x)</vt:lpstr>
      <vt:lpstr>The regression function f (x)</vt:lpstr>
      <vt:lpstr>How to estimate  f</vt:lpstr>
      <vt:lpstr>PowerPoint Presentation</vt:lpstr>
      <vt:lpstr>PowerPoint Presentation</vt:lpstr>
      <vt:lpstr>The curse of dimensionality</vt:lpstr>
      <vt:lpstr>Parametric and structured models</vt:lpstr>
      <vt:lpstr>A linear model gives a reasonable fit  here</vt:lpstr>
      <vt:lpstr>PowerPoint Presentation</vt:lpstr>
      <vt:lpstr>PowerPoint Presentation</vt:lpstr>
      <vt:lpstr>PowerPoint Presentation</vt:lpstr>
      <vt:lpstr>PowerPoint Presentation</vt:lpstr>
      <vt:lpstr>Some trade-offs</vt:lpstr>
      <vt:lpstr>PowerPoint Presentation</vt:lpstr>
      <vt:lpstr>Assessing Model Accuracy</vt:lpstr>
      <vt:lpstr>PowerPoint Presentation</vt:lpstr>
      <vt:lpstr>PowerPoint Presentation</vt:lpstr>
      <vt:lpstr>PowerPoint Presentation</vt:lpstr>
      <vt:lpstr>Bias-Variance Trade-off</vt:lpstr>
      <vt:lpstr>Bias-Variance Trade-off</vt:lpstr>
      <vt:lpstr>Bias-variance trade-off for the three examples</vt:lpstr>
      <vt:lpstr>Classification Problems</vt:lpstr>
      <vt:lpstr>PowerPoint Presentation</vt:lpstr>
      <vt:lpstr>PowerPoint Presentation</vt:lpstr>
      <vt:lpstr>Classification: some details</vt:lpstr>
      <vt:lpstr>Example: K-nearest neighbors in two dimensions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for  Data Science C7081</dc:title>
  <cp:lastModifiedBy>Ed Harris</cp:lastModifiedBy>
  <cp:revision>18</cp:revision>
  <dcterms:created xsi:type="dcterms:W3CDTF">2020-09-17T10:02:12Z</dcterms:created>
  <dcterms:modified xsi:type="dcterms:W3CDTF">2021-09-24T21:44:10Z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2015-07-23T00:00:00Z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2020-09-17T00:00:00Z</vt:filetime>
  </property>
</Properties>
</file>