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6" r:id="rId2"/>
    <p:sldId id="327" r:id="rId3"/>
    <p:sldId id="257" r:id="rId4"/>
    <p:sldId id="328" r:id="rId5"/>
    <p:sldId id="258" r:id="rId6"/>
    <p:sldId id="259" r:id="rId7"/>
    <p:sldId id="260" r:id="rId8"/>
    <p:sldId id="262" r:id="rId9"/>
    <p:sldId id="263" r:id="rId10"/>
    <p:sldId id="329" r:id="rId11"/>
    <p:sldId id="265" r:id="rId12"/>
    <p:sldId id="266" r:id="rId13"/>
    <p:sldId id="267" r:id="rId14"/>
    <p:sldId id="268" r:id="rId15"/>
    <p:sldId id="269" r:id="rId16"/>
    <p:sldId id="270" r:id="rId17"/>
    <p:sldId id="330" r:id="rId18"/>
    <p:sldId id="272" r:id="rId19"/>
    <p:sldId id="33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297" r:id="rId40"/>
    <p:sldId id="332" r:id="rId41"/>
    <p:sldId id="333" r:id="rId42"/>
    <p:sldId id="300" r:id="rId43"/>
    <p:sldId id="301" r:id="rId44"/>
    <p:sldId id="302" r:id="rId45"/>
    <p:sldId id="334" r:id="rId46"/>
    <p:sldId id="305" r:id="rId47"/>
    <p:sldId id="307" r:id="rId48"/>
    <p:sldId id="335" r:id="rId49"/>
    <p:sldId id="338" r:id="rId50"/>
    <p:sldId id="339" r:id="rId51"/>
    <p:sldId id="311" r:id="rId52"/>
    <p:sldId id="312" r:id="rId53"/>
    <p:sldId id="314" r:id="rId54"/>
    <p:sldId id="315" r:id="rId55"/>
    <p:sldId id="317" r:id="rId56"/>
    <p:sldId id="318" r:id="rId57"/>
    <p:sldId id="319" r:id="rId58"/>
    <p:sldId id="321" r:id="rId59"/>
    <p:sldId id="324" r:id="rId60"/>
    <p:sldId id="325" r:id="rId6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2" d="100"/>
          <a:sy n="192" d="100"/>
        </p:scale>
        <p:origin x="1508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170" y="211465"/>
            <a:ext cx="244221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4594" y="691285"/>
            <a:ext cx="3750945" cy="793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" y="78584"/>
            <a:ext cx="4495800" cy="961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50" b="1" i="0" spc="-35" dirty="0">
                <a:solidFill>
                  <a:srgbClr val="0000FF"/>
                </a:solidFill>
                <a:latin typeface="+mn-lt"/>
                <a:cs typeface="Georgia"/>
              </a:rPr>
              <a:t>Statistical</a:t>
            </a:r>
            <a:r>
              <a:rPr sz="2050" b="1" i="0" spc="170" dirty="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Analysis for </a:t>
            </a:r>
            <a:b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</a:b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Data Science</a:t>
            </a:r>
            <a:b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</a:b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C7081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6936" y="2016018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9304" y="2126603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938" y="2136970"/>
            <a:ext cx="170815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225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06680">
              <a:lnSpc>
                <a:spcPts val="1225"/>
              </a:lnSpc>
            </a:pPr>
            <a:r>
              <a:rPr sz="1100" b="1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897" y="2462965"/>
            <a:ext cx="24002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15" baseline="-35353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187" baseline="-353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4844" y="2306302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266" y="2783201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465" y="2451445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4495" y="1196975"/>
            <a:ext cx="1798356" cy="1824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7577" y="2155397"/>
            <a:ext cx="12318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650" spc="-157" baseline="-22727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10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8112" y="1690016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388" y="2307445"/>
            <a:ext cx="64769" cy="56007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87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441" y="1400881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8361" y="1367476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5540" y="2363897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9525" y="2020621"/>
            <a:ext cx="457834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30200" algn="l"/>
              </a:tabLst>
            </a:pPr>
            <a:r>
              <a:rPr sz="1650" spc="15" baseline="2525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50" spc="-60" baseline="-12626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2875" y="1852439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403" y="1900824"/>
            <a:ext cx="6680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-75" baseline="-505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75" baseline="-20202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-157" baseline="32828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57" baseline="7575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15" baseline="25252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-44" baseline="2525" dirty="0">
                <a:solidFill>
                  <a:srgbClr val="FF0000"/>
                </a:solidFill>
                <a:latin typeface="Arial"/>
                <a:cs typeface="Arial"/>
              </a:rPr>
              <a:t>••</a:t>
            </a:r>
            <a:r>
              <a:rPr sz="1650" spc="52" baseline="25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-757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-7575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9617" y="1414705"/>
            <a:ext cx="125730" cy="478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88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7676" y="1891605"/>
            <a:ext cx="50038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20040" algn="l"/>
              </a:tabLst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100" spc="-1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-20202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252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-17676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3380" y="1907738"/>
            <a:ext cx="97155" cy="4794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56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35466" y="2401909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44907" y="1928468"/>
            <a:ext cx="300990" cy="4978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-20202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277" baseline="-2020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505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505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540"/>
              </a:spcBef>
            </a:pPr>
            <a:r>
              <a:rPr sz="1650" spc="-52" baseline="-757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5572" y="1111202"/>
            <a:ext cx="9389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100" i="1" spc="20" dirty="0">
                <a:cs typeface="Palatino Linotype"/>
              </a:rPr>
              <a:t>Ed Harris</a:t>
            </a:r>
          </a:p>
        </p:txBody>
      </p:sp>
      <p:pic>
        <p:nvPicPr>
          <p:cNvPr id="1028" name="Picture 4" descr="aerial view of two harvesters on brown field">
            <a:extLst>
              <a:ext uri="{FF2B5EF4-FFF2-40B4-BE49-F238E27FC236}">
                <a16:creationId xmlns:a16="http://schemas.microsoft.com/office/drawing/2014/main" id="{D456B97F-E656-4A43-9C2C-8B28167B6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82" y="1414705"/>
            <a:ext cx="1544368" cy="12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ite and purple flowers in tilt shift lens">
            <a:extLst>
              <a:ext uri="{FF2B5EF4-FFF2-40B4-BE49-F238E27FC236}">
                <a16:creationId xmlns:a16="http://schemas.microsoft.com/office/drawing/2014/main" id="{72C35FBE-A262-4E12-9DFD-B7187BE7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31" y="2090360"/>
            <a:ext cx="823475" cy="12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2695" y="211465"/>
            <a:ext cx="2223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Linear </a:t>
            </a:r>
            <a:r>
              <a:rPr spc="-35" dirty="0"/>
              <a:t>Regression</a:t>
            </a:r>
            <a:r>
              <a:rPr spc="-60" dirty="0"/>
              <a:t> </a:t>
            </a:r>
            <a:r>
              <a:rPr spc="-35" dirty="0"/>
              <a:t>continued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5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721" y="1577975"/>
            <a:ext cx="3773804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70" dirty="0">
                <a:latin typeface="PMingLiU"/>
                <a:cs typeface="PMingLiU"/>
              </a:rPr>
              <a:t>This </a:t>
            </a:r>
            <a:r>
              <a:rPr sz="1100" spc="50" dirty="0">
                <a:latin typeface="PMingLiU"/>
                <a:cs typeface="PMingLiU"/>
              </a:rPr>
              <a:t>coding </a:t>
            </a:r>
            <a:r>
              <a:rPr sz="1100" spc="45" dirty="0">
                <a:latin typeface="PMingLiU"/>
                <a:cs typeface="PMingLiU"/>
              </a:rPr>
              <a:t>suggests </a:t>
            </a:r>
            <a:r>
              <a:rPr sz="1100" spc="85" dirty="0">
                <a:latin typeface="PMingLiU"/>
                <a:cs typeface="PMingLiU"/>
              </a:rPr>
              <a:t>an </a:t>
            </a:r>
            <a:r>
              <a:rPr sz="1100" spc="50" dirty="0">
                <a:latin typeface="PMingLiU"/>
                <a:cs typeface="PMingLiU"/>
              </a:rPr>
              <a:t>ordering, </a:t>
            </a:r>
            <a:r>
              <a:rPr sz="1100" spc="85" dirty="0">
                <a:latin typeface="PMingLiU"/>
                <a:cs typeface="PMingLiU"/>
              </a:rPr>
              <a:t>and </a:t>
            </a:r>
            <a:r>
              <a:rPr sz="1100" spc="50" dirty="0">
                <a:latin typeface="PMingLiU"/>
                <a:cs typeface="PMingLiU"/>
              </a:rPr>
              <a:t>in </a:t>
            </a:r>
            <a:r>
              <a:rPr sz="1100" spc="55" dirty="0">
                <a:latin typeface="PMingLiU"/>
                <a:cs typeface="PMingLiU"/>
              </a:rPr>
              <a:t>fact </a:t>
            </a:r>
            <a:r>
              <a:rPr sz="1100" spc="40" dirty="0">
                <a:latin typeface="PMingLiU"/>
                <a:cs typeface="PMingLiU"/>
              </a:rPr>
              <a:t>implies </a:t>
            </a:r>
            <a:r>
              <a:rPr sz="1100" spc="110" dirty="0">
                <a:latin typeface="PMingLiU"/>
                <a:cs typeface="PMingLiU"/>
              </a:rPr>
              <a:t>that </a:t>
            </a:r>
            <a:r>
              <a:rPr sz="1100" spc="80" dirty="0">
                <a:latin typeface="PMingLiU"/>
                <a:cs typeface="PMingLiU"/>
              </a:rPr>
              <a:t>the  </a:t>
            </a:r>
            <a:r>
              <a:rPr sz="1100" spc="30" dirty="0">
                <a:latin typeface="PMingLiU"/>
                <a:cs typeface="PMingLiU"/>
              </a:rPr>
              <a:t>difference </a:t>
            </a:r>
            <a:r>
              <a:rPr sz="1100" spc="55" dirty="0">
                <a:latin typeface="PMingLiU"/>
                <a:cs typeface="PMingLiU"/>
              </a:rPr>
              <a:t>between </a:t>
            </a:r>
            <a:r>
              <a:rPr sz="1100" spc="150" dirty="0">
                <a:solidFill>
                  <a:srgbClr val="990000"/>
                </a:solidFill>
                <a:latin typeface="PMingLiU"/>
                <a:cs typeface="PMingLiU"/>
              </a:rPr>
              <a:t>stroke </a:t>
            </a:r>
            <a:r>
              <a:rPr sz="1100" spc="85" dirty="0">
                <a:latin typeface="PMingLiU"/>
                <a:cs typeface="PMingLiU"/>
              </a:rPr>
              <a:t>and </a:t>
            </a:r>
            <a:r>
              <a:rPr sz="1100" spc="95" dirty="0">
                <a:solidFill>
                  <a:srgbClr val="990000"/>
                </a:solidFill>
                <a:latin typeface="PMingLiU"/>
                <a:cs typeface="PMingLiU"/>
              </a:rPr>
              <a:t>drug </a:t>
            </a:r>
            <a:r>
              <a:rPr sz="1100" spc="105" dirty="0">
                <a:solidFill>
                  <a:srgbClr val="990000"/>
                </a:solidFill>
                <a:latin typeface="PMingLiU"/>
                <a:cs typeface="PMingLiU"/>
              </a:rPr>
              <a:t>overdose </a:t>
            </a:r>
            <a:r>
              <a:rPr sz="1100" spc="20" dirty="0">
                <a:latin typeface="PMingLiU"/>
                <a:cs typeface="PMingLiU"/>
              </a:rPr>
              <a:t>is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60" dirty="0">
                <a:latin typeface="PMingLiU"/>
                <a:cs typeface="PMingLiU"/>
              </a:rPr>
              <a:t>same </a:t>
            </a:r>
            <a:r>
              <a:rPr sz="1100" spc="55" dirty="0">
                <a:latin typeface="PMingLiU"/>
                <a:cs typeface="PMingLiU"/>
              </a:rPr>
              <a:t>as  between </a:t>
            </a:r>
            <a:r>
              <a:rPr sz="1100" spc="95" dirty="0">
                <a:solidFill>
                  <a:srgbClr val="990000"/>
                </a:solidFill>
                <a:latin typeface="PMingLiU"/>
                <a:cs typeface="PMingLiU"/>
              </a:rPr>
              <a:t>drug </a:t>
            </a:r>
            <a:r>
              <a:rPr sz="1100" spc="105" dirty="0">
                <a:solidFill>
                  <a:srgbClr val="990000"/>
                </a:solidFill>
                <a:latin typeface="PMingLiU"/>
                <a:cs typeface="PMingLiU"/>
              </a:rPr>
              <a:t>overdose </a:t>
            </a:r>
            <a:r>
              <a:rPr sz="1100" spc="85" dirty="0">
                <a:latin typeface="PMingLiU"/>
                <a:cs typeface="PMingLiU"/>
              </a:rPr>
              <a:t>and </a:t>
            </a:r>
            <a:r>
              <a:rPr sz="1100" spc="175" dirty="0">
                <a:solidFill>
                  <a:srgbClr val="990000"/>
                </a:solidFill>
                <a:latin typeface="PMingLiU"/>
                <a:cs typeface="PMingLiU"/>
              </a:rPr>
              <a:t>epileptic</a:t>
            </a:r>
            <a:r>
              <a:rPr sz="1100" spc="65" dirty="0">
                <a:solidFill>
                  <a:srgbClr val="990000"/>
                </a:solidFill>
                <a:latin typeface="PMingLiU"/>
                <a:cs typeface="PMingLiU"/>
              </a:rPr>
              <a:t> </a:t>
            </a:r>
            <a:r>
              <a:rPr sz="1100" spc="140" dirty="0">
                <a:solidFill>
                  <a:srgbClr val="990000"/>
                </a:solidFill>
                <a:latin typeface="PMingLiU"/>
                <a:cs typeface="PMingLiU"/>
              </a:rPr>
              <a:t>seizure</a:t>
            </a:r>
            <a:r>
              <a:rPr sz="1100" spc="140" dirty="0">
                <a:latin typeface="PMingLiU"/>
                <a:cs typeface="PMingLiU"/>
              </a:rPr>
              <a:t>.</a:t>
            </a:r>
            <a:endParaRPr sz="1100" dirty="0">
              <a:latin typeface="PMingLiU"/>
              <a:cs typeface="PMingLiU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424C10-698E-421D-862C-358A39B96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02" y="663575"/>
            <a:ext cx="2074643" cy="6861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638832-428C-4863-8FB8-49AB3717937C}"/>
              </a:ext>
            </a:extLst>
          </p:cNvPr>
          <p:cNvSpPr txBox="1"/>
          <p:nvPr/>
        </p:nvSpPr>
        <p:spPr>
          <a:xfrm>
            <a:off x="247650" y="2353096"/>
            <a:ext cx="4429539" cy="60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35"/>
              </a:spcBef>
            </a:pPr>
            <a:r>
              <a:rPr lang="en-GB" sz="1100" b="1" spc="55" dirty="0">
                <a:latin typeface="PMingLiU"/>
                <a:cs typeface="PMingLiU"/>
              </a:rPr>
              <a:t>Linear </a:t>
            </a:r>
            <a:r>
              <a:rPr lang="en-GB" sz="1100" b="1" spc="40" dirty="0">
                <a:latin typeface="PMingLiU"/>
                <a:cs typeface="PMingLiU"/>
              </a:rPr>
              <a:t>regression </a:t>
            </a:r>
            <a:r>
              <a:rPr lang="en-GB" sz="1100" b="1" spc="20" dirty="0">
                <a:latin typeface="PMingLiU"/>
                <a:cs typeface="PMingLiU"/>
              </a:rPr>
              <a:t>is </a:t>
            </a:r>
            <a:r>
              <a:rPr lang="en-GB" sz="1100" b="1" spc="80" dirty="0">
                <a:latin typeface="PMingLiU"/>
                <a:cs typeface="PMingLiU"/>
              </a:rPr>
              <a:t>not </a:t>
            </a:r>
            <a:r>
              <a:rPr lang="en-GB" sz="1100" b="1" spc="70" dirty="0">
                <a:latin typeface="PMingLiU"/>
                <a:cs typeface="PMingLiU"/>
              </a:rPr>
              <a:t>appropriate</a:t>
            </a:r>
            <a:r>
              <a:rPr lang="en-GB" sz="1100" b="1" spc="180" dirty="0">
                <a:latin typeface="PMingLiU"/>
                <a:cs typeface="PMingLiU"/>
              </a:rPr>
              <a:t> </a:t>
            </a:r>
            <a:r>
              <a:rPr lang="en-GB" sz="1100" b="1" spc="50" dirty="0">
                <a:latin typeface="PMingLiU"/>
                <a:cs typeface="PMingLiU"/>
              </a:rPr>
              <a:t>here.</a:t>
            </a:r>
            <a:endParaRPr lang="en-GB" sz="1100" b="1" dirty="0">
              <a:latin typeface="PMingLiU"/>
              <a:cs typeface="PMingLiU"/>
            </a:endParaRPr>
          </a:p>
          <a:p>
            <a:pPr marL="12700" marR="154940">
              <a:lnSpc>
                <a:spcPct val="102699"/>
              </a:lnSpc>
            </a:pPr>
            <a:r>
              <a:rPr lang="en-GB" sz="1100" b="1" i="1" dirty="0">
                <a:solidFill>
                  <a:srgbClr val="009900"/>
                </a:solidFill>
                <a:latin typeface="Palatino Linotype"/>
                <a:cs typeface="Palatino Linotype"/>
              </a:rPr>
              <a:t>Multiclass </a:t>
            </a:r>
            <a:r>
              <a:rPr lang="en-GB" sz="1100" b="1" i="1" spc="10" dirty="0">
                <a:solidFill>
                  <a:srgbClr val="009900"/>
                </a:solidFill>
                <a:latin typeface="Palatino Linotype"/>
                <a:cs typeface="Palatino Linotype"/>
              </a:rPr>
              <a:t>Logistic Regression </a:t>
            </a:r>
            <a:r>
              <a:rPr lang="en-GB" sz="1100" b="1" spc="55" dirty="0">
                <a:latin typeface="PMingLiU"/>
                <a:cs typeface="PMingLiU"/>
              </a:rPr>
              <a:t>or </a:t>
            </a:r>
            <a:r>
              <a:rPr lang="en-GB" sz="1100" b="1" i="1" spc="20" dirty="0">
                <a:solidFill>
                  <a:srgbClr val="009900"/>
                </a:solidFill>
                <a:latin typeface="Palatino Linotype"/>
                <a:cs typeface="Palatino Linotype"/>
              </a:rPr>
              <a:t>Discriminant </a:t>
            </a:r>
            <a:r>
              <a:rPr lang="en-GB" sz="1100" b="1" i="1" spc="5" dirty="0">
                <a:solidFill>
                  <a:srgbClr val="009900"/>
                </a:solidFill>
                <a:latin typeface="Palatino Linotype"/>
                <a:cs typeface="Palatino Linotype"/>
              </a:rPr>
              <a:t>Analysis </a:t>
            </a:r>
            <a:r>
              <a:rPr lang="en-GB" sz="1100" b="1" spc="60" dirty="0">
                <a:latin typeface="PMingLiU"/>
                <a:cs typeface="PMingLiU"/>
              </a:rPr>
              <a:t>are  more</a:t>
            </a:r>
            <a:r>
              <a:rPr lang="en-GB" sz="1100" b="1" spc="70" dirty="0">
                <a:latin typeface="PMingLiU"/>
                <a:cs typeface="PMingLiU"/>
              </a:rPr>
              <a:t> appropriate.</a:t>
            </a:r>
            <a:endParaRPr lang="en-GB" sz="1100" b="1" dirty="0"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183881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040" y="211465"/>
            <a:ext cx="15208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Logistic</a:t>
            </a:r>
            <a:r>
              <a:rPr spc="75" dirty="0"/>
              <a:t> </a:t>
            </a:r>
            <a:r>
              <a:rPr spc="-35" dirty="0"/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7650" y="663575"/>
            <a:ext cx="3904615" cy="496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lang="en-US" sz="1100" spc="-114" dirty="0">
                <a:latin typeface="PMingLiU"/>
                <a:cs typeface="PMingLiU"/>
              </a:rPr>
              <a:t>U s e  </a:t>
            </a:r>
            <a:r>
              <a:rPr sz="1100" i="1" spc="114" dirty="0">
                <a:latin typeface="Times New Roman"/>
                <a:cs typeface="Times New Roman"/>
              </a:rPr>
              <a:t>p</a:t>
            </a:r>
            <a:r>
              <a:rPr sz="1100" spc="114" dirty="0">
                <a:latin typeface="PMingLiU"/>
                <a:cs typeface="PMingLiU"/>
              </a:rPr>
              <a:t>(</a:t>
            </a:r>
            <a:r>
              <a:rPr sz="1100" i="1" spc="114" dirty="0">
                <a:latin typeface="Times New Roman"/>
                <a:cs typeface="Times New Roman"/>
              </a:rPr>
              <a:t>X</a:t>
            </a:r>
            <a:r>
              <a:rPr sz="1100" spc="114" dirty="0">
                <a:latin typeface="PMingLiU"/>
                <a:cs typeface="PMingLiU"/>
              </a:rPr>
              <a:t>) </a:t>
            </a:r>
            <a:r>
              <a:rPr sz="1100" spc="260" dirty="0">
                <a:latin typeface="PMingLiU"/>
                <a:cs typeface="PMingLiU"/>
              </a:rPr>
              <a:t>= </a:t>
            </a:r>
            <a:r>
              <a:rPr sz="1100" spc="85" dirty="0">
                <a:latin typeface="PMingLiU"/>
                <a:cs typeface="PMingLiU"/>
              </a:rPr>
              <a:t>Pr(</a:t>
            </a:r>
            <a:r>
              <a:rPr sz="1100" i="1" spc="85" dirty="0">
                <a:latin typeface="Times New Roman"/>
                <a:cs typeface="Times New Roman"/>
              </a:rPr>
              <a:t>Y </a:t>
            </a:r>
            <a:r>
              <a:rPr sz="1100" spc="260" dirty="0">
                <a:latin typeface="PMingLiU"/>
                <a:cs typeface="PMingLiU"/>
              </a:rPr>
              <a:t>= </a:t>
            </a:r>
            <a:r>
              <a:rPr sz="1100" spc="55" dirty="0">
                <a:latin typeface="PMingLiU"/>
                <a:cs typeface="PMingLiU"/>
              </a:rPr>
              <a:t>1</a:t>
            </a:r>
            <a:r>
              <a:rPr sz="1100" i="1" spc="55" dirty="0">
                <a:latin typeface="Meiryo"/>
                <a:cs typeface="Meiryo"/>
              </a:rPr>
              <a:t>|</a:t>
            </a:r>
            <a:r>
              <a:rPr sz="1100" i="1" spc="55" dirty="0">
                <a:latin typeface="Times New Roman"/>
                <a:cs typeface="Times New Roman"/>
              </a:rPr>
              <a:t>X</a:t>
            </a:r>
            <a:r>
              <a:rPr sz="1100" spc="55" dirty="0">
                <a:latin typeface="PMingLiU"/>
                <a:cs typeface="PMingLiU"/>
              </a:rPr>
              <a:t>) </a:t>
            </a:r>
            <a:r>
              <a:rPr sz="1100" spc="30" dirty="0">
                <a:latin typeface="PMingLiU"/>
                <a:cs typeface="PMingLiU"/>
              </a:rPr>
              <a:t>for </a:t>
            </a:r>
            <a:r>
              <a:rPr sz="1100" spc="70" dirty="0">
                <a:latin typeface="PMingLiU"/>
                <a:cs typeface="PMingLiU"/>
              </a:rPr>
              <a:t>short </a:t>
            </a:r>
            <a:r>
              <a:rPr sz="1100" spc="85" dirty="0">
                <a:latin typeface="PMingLiU"/>
                <a:cs typeface="PMingLiU"/>
              </a:rPr>
              <a:t>and</a:t>
            </a:r>
            <a:r>
              <a:rPr sz="1100" spc="-165" dirty="0">
                <a:latin typeface="PMingLiU"/>
                <a:cs typeface="PMingLiU"/>
              </a:rPr>
              <a:t> </a:t>
            </a:r>
            <a:r>
              <a:rPr sz="1100" spc="45" dirty="0">
                <a:latin typeface="PMingLiU"/>
                <a:cs typeface="PMingLiU"/>
              </a:rPr>
              <a:t>consider using</a:t>
            </a:r>
            <a:endParaRPr sz="1100" dirty="0">
              <a:latin typeface="PMingLiU"/>
              <a:cs typeface="PMingLiU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spc="120" dirty="0">
                <a:solidFill>
                  <a:srgbClr val="990000"/>
                </a:solidFill>
                <a:latin typeface="PMingLiU"/>
                <a:cs typeface="PMingLiU"/>
              </a:rPr>
              <a:t>balance </a:t>
            </a:r>
            <a:r>
              <a:rPr sz="1100" spc="80" dirty="0">
                <a:latin typeface="PMingLiU"/>
                <a:cs typeface="PMingLiU"/>
              </a:rPr>
              <a:t>to </a:t>
            </a:r>
            <a:r>
              <a:rPr sz="1100" spc="65" dirty="0">
                <a:latin typeface="PMingLiU"/>
                <a:cs typeface="PMingLiU"/>
              </a:rPr>
              <a:t>predict </a:t>
            </a:r>
            <a:r>
              <a:rPr sz="1100" spc="145" dirty="0">
                <a:solidFill>
                  <a:srgbClr val="990000"/>
                </a:solidFill>
                <a:latin typeface="PMingLiU"/>
                <a:cs typeface="PMingLiU"/>
              </a:rPr>
              <a:t>default</a:t>
            </a:r>
            <a:r>
              <a:rPr sz="1100" spc="145" dirty="0">
                <a:latin typeface="PMingLiU"/>
                <a:cs typeface="PMingLiU"/>
              </a:rPr>
              <a:t>. </a:t>
            </a:r>
            <a:r>
              <a:rPr sz="1100" spc="40" dirty="0">
                <a:latin typeface="PMingLiU"/>
                <a:cs typeface="PMingLiU"/>
              </a:rPr>
              <a:t>Logistic regression uses </a:t>
            </a:r>
            <a:r>
              <a:rPr sz="1100" spc="80" dirty="0">
                <a:latin typeface="PMingLiU"/>
                <a:cs typeface="PMingLiU"/>
              </a:rPr>
              <a:t>the</a:t>
            </a:r>
            <a:r>
              <a:rPr sz="1100" spc="195" dirty="0">
                <a:latin typeface="PMingLiU"/>
                <a:cs typeface="PMingLiU"/>
              </a:rPr>
              <a:t> </a:t>
            </a:r>
            <a:r>
              <a:rPr sz="1100" spc="50" dirty="0">
                <a:latin typeface="PMingLiU"/>
                <a:cs typeface="PMingLiU"/>
              </a:rPr>
              <a:t>form</a:t>
            </a:r>
            <a:endParaRPr sz="11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6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17F16-C54D-44BB-B2A2-4BA75248F787}"/>
              </a:ext>
            </a:extLst>
          </p:cNvPr>
          <p:cNvSpPr txBox="1"/>
          <p:nvPr/>
        </p:nvSpPr>
        <p:spPr>
          <a:xfrm>
            <a:off x="171450" y="1981456"/>
            <a:ext cx="320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(e ≈ 2.71828 is a mathematical constant [Euler’s number.]) It is easy to see that no matter what values β0, β1 or X take, p(X) will have values between 0 and 1.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169879-E011-460B-8CAB-40A8DABCE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1" y="1275013"/>
            <a:ext cx="1628364" cy="543886"/>
          </a:xfrm>
          <a:prstGeom prst="rect">
            <a:avLst/>
          </a:prstGeom>
        </p:spPr>
      </p:pic>
      <p:pic>
        <p:nvPicPr>
          <p:cNvPr id="2050" name="Picture 2" descr="Leonhard Euler - Wikipedia">
            <a:extLst>
              <a:ext uri="{FF2B5EF4-FFF2-40B4-BE49-F238E27FC236}">
                <a16:creationId xmlns:a16="http://schemas.microsoft.com/office/drawing/2014/main" id="{207FC6E4-146E-4052-AD28-2FDDFEA1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033" y="1723428"/>
            <a:ext cx="1090936" cy="141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040" y="211465"/>
            <a:ext cx="15208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Logistic</a:t>
            </a:r>
            <a:r>
              <a:rPr spc="75" dirty="0">
                <a:latin typeface="+mn-lt"/>
              </a:rPr>
              <a:t> </a:t>
            </a:r>
            <a:r>
              <a:rPr spc="-35" dirty="0">
                <a:latin typeface="+mn-lt"/>
              </a:rPr>
              <a:t>Regression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6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665" y="980255"/>
            <a:ext cx="2395220" cy="22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400"/>
              </a:lnSpc>
              <a:spcBef>
                <a:spcPts val="100"/>
              </a:spcBef>
            </a:pPr>
            <a:r>
              <a:rPr sz="1100" spc="70" dirty="0">
                <a:cs typeface="PMingLiU"/>
              </a:rPr>
              <a:t>A </a:t>
            </a:r>
            <a:r>
              <a:rPr sz="1100" spc="80" dirty="0">
                <a:cs typeface="PMingLiU"/>
              </a:rPr>
              <a:t>bit </a:t>
            </a:r>
            <a:r>
              <a:rPr sz="1100" spc="5" dirty="0">
                <a:cs typeface="PMingLiU"/>
              </a:rPr>
              <a:t>of </a:t>
            </a:r>
            <a:r>
              <a:rPr lang="en-US" sz="1100" spc="70" dirty="0">
                <a:cs typeface="PMingLiU"/>
              </a:rPr>
              <a:t>algebra</a:t>
            </a:r>
            <a:r>
              <a:rPr sz="1100" spc="125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gives</a:t>
            </a:r>
            <a:endParaRPr sz="1100" dirty="0"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3959" y="2218329"/>
            <a:ext cx="3806091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cs typeface="PMingLiU"/>
              </a:rPr>
              <a:t>This </a:t>
            </a:r>
            <a:r>
              <a:rPr sz="1100" spc="65" dirty="0">
                <a:cs typeface="PMingLiU"/>
              </a:rPr>
              <a:t>monotone </a:t>
            </a:r>
            <a:r>
              <a:rPr sz="1100" spc="70" dirty="0">
                <a:cs typeface="PMingLiU"/>
              </a:rPr>
              <a:t>transformation </a:t>
            </a:r>
            <a:r>
              <a:rPr sz="1100" spc="20" dirty="0">
                <a:cs typeface="PMingLiU"/>
              </a:rPr>
              <a:t>is </a:t>
            </a:r>
            <a:r>
              <a:rPr sz="1100" spc="40" dirty="0">
                <a:cs typeface="PMingLiU"/>
              </a:rPr>
              <a:t>called </a:t>
            </a:r>
            <a:r>
              <a:rPr sz="1100" spc="80" dirty="0">
                <a:cs typeface="PMingLiU"/>
              </a:rPr>
              <a:t>the </a:t>
            </a:r>
            <a:r>
              <a:rPr sz="1100" i="1" spc="-25" dirty="0">
                <a:solidFill>
                  <a:srgbClr val="009900"/>
                </a:solidFill>
                <a:cs typeface="Palatino Linotype"/>
              </a:rPr>
              <a:t>log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odds </a:t>
            </a:r>
            <a:r>
              <a:rPr sz="1100" spc="55" dirty="0">
                <a:cs typeface="PMingLiU"/>
              </a:rPr>
              <a:t>or</a:t>
            </a:r>
            <a:r>
              <a:rPr sz="1100" spc="114" dirty="0">
                <a:cs typeface="PMingLiU"/>
              </a:rPr>
              <a:t> </a:t>
            </a:r>
            <a:r>
              <a:rPr sz="1100" i="1" spc="-10" dirty="0">
                <a:solidFill>
                  <a:srgbClr val="009900"/>
                </a:solidFill>
                <a:cs typeface="Palatino Linotype"/>
              </a:rPr>
              <a:t>logit</a:t>
            </a:r>
            <a:endParaRPr sz="1100" dirty="0"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70" dirty="0">
                <a:cs typeface="PMingLiU"/>
              </a:rPr>
              <a:t>transformation </a:t>
            </a:r>
            <a:r>
              <a:rPr sz="1100" spc="5" dirty="0">
                <a:cs typeface="PMingLiU"/>
              </a:rPr>
              <a:t>of </a:t>
            </a:r>
            <a:r>
              <a:rPr sz="1100" i="1" spc="100" dirty="0">
                <a:cs typeface="Times New Roman"/>
              </a:rPr>
              <a:t>p</a:t>
            </a:r>
            <a:r>
              <a:rPr sz="1100" spc="100" dirty="0">
                <a:cs typeface="PMingLiU"/>
              </a:rPr>
              <a:t>(</a:t>
            </a:r>
            <a:r>
              <a:rPr sz="1100" i="1" spc="100" dirty="0">
                <a:cs typeface="Times New Roman"/>
              </a:rPr>
              <a:t>X</a:t>
            </a:r>
            <a:r>
              <a:rPr sz="1100" spc="100" dirty="0">
                <a:cs typeface="PMingLiU"/>
              </a:rPr>
              <a:t>). </a:t>
            </a:r>
            <a:r>
              <a:rPr sz="1100" spc="65" dirty="0">
                <a:cs typeface="PMingLiU"/>
              </a:rPr>
              <a:t>(by </a:t>
            </a:r>
            <a:r>
              <a:rPr sz="1100" spc="20" dirty="0">
                <a:cs typeface="PMingLiU"/>
              </a:rPr>
              <a:t>log </a:t>
            </a:r>
            <a:r>
              <a:rPr sz="1100" spc="15" dirty="0">
                <a:cs typeface="PMingLiU"/>
              </a:rPr>
              <a:t>we </a:t>
            </a:r>
            <a:r>
              <a:rPr sz="1100" spc="75" dirty="0">
                <a:cs typeface="PMingLiU"/>
              </a:rPr>
              <a:t>mean </a:t>
            </a:r>
            <a:r>
              <a:rPr sz="1100" i="1" spc="5" dirty="0">
                <a:cs typeface="Palatino Linotype"/>
              </a:rPr>
              <a:t>natural </a:t>
            </a:r>
            <a:r>
              <a:rPr sz="1100" i="1" spc="-15" dirty="0">
                <a:cs typeface="Palatino Linotype"/>
              </a:rPr>
              <a:t>log</a:t>
            </a:r>
            <a:r>
              <a:rPr sz="1100" spc="-15" dirty="0">
                <a:cs typeface="PMingLiU"/>
              </a:rPr>
              <a:t>:</a:t>
            </a:r>
            <a:r>
              <a:rPr sz="1100" spc="4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ln.)</a:t>
            </a:r>
            <a:endParaRPr sz="1100" dirty="0">
              <a:cs typeface="PMingLiU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ADE571-425A-4BC5-998A-9D8EC25F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368538"/>
            <a:ext cx="2333169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721" y="211465"/>
            <a:ext cx="26149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Linear </a:t>
            </a:r>
            <a:r>
              <a:rPr spc="-35" dirty="0">
                <a:latin typeface="+mn-lt"/>
              </a:rPr>
              <a:t>versus </a:t>
            </a:r>
            <a:r>
              <a:rPr spc="-10" dirty="0">
                <a:latin typeface="+mn-lt"/>
              </a:rPr>
              <a:t>Logistic</a:t>
            </a:r>
            <a:r>
              <a:rPr spc="-200" dirty="0">
                <a:latin typeface="+mn-lt"/>
              </a:rPr>
              <a:t> </a:t>
            </a:r>
            <a:r>
              <a:rPr spc="-35" dirty="0">
                <a:latin typeface="+mn-lt"/>
              </a:rPr>
              <a:t>Regression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476250" y="2492375"/>
            <a:ext cx="3528695" cy="4677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750" dirty="0">
              <a:cs typeface="Arial"/>
            </a:endParaRPr>
          </a:p>
          <a:p>
            <a:pPr marL="12700" marR="5080">
              <a:lnSpc>
                <a:spcPct val="102699"/>
              </a:lnSpc>
            </a:pPr>
            <a:r>
              <a:rPr sz="1100" spc="40" dirty="0">
                <a:cs typeface="PMingLiU"/>
              </a:rPr>
              <a:t>Logistic regression </a:t>
            </a:r>
            <a:r>
              <a:rPr sz="1100" spc="50" dirty="0">
                <a:cs typeface="PMingLiU"/>
              </a:rPr>
              <a:t>ensures </a:t>
            </a:r>
            <a:r>
              <a:rPr sz="1100" spc="110" dirty="0">
                <a:cs typeface="PMingLiU"/>
              </a:rPr>
              <a:t>that </a:t>
            </a:r>
            <a:r>
              <a:rPr sz="1100" spc="65" dirty="0">
                <a:cs typeface="PMingLiU"/>
              </a:rPr>
              <a:t>our estimate </a:t>
            </a:r>
            <a:r>
              <a:rPr sz="1100" spc="30" dirty="0">
                <a:cs typeface="PMingLiU"/>
              </a:rPr>
              <a:t>for </a:t>
            </a:r>
            <a:r>
              <a:rPr sz="1100" i="1" spc="114" dirty="0">
                <a:cs typeface="Times New Roman"/>
              </a:rPr>
              <a:t>p</a:t>
            </a:r>
            <a:r>
              <a:rPr sz="1100" spc="114" dirty="0">
                <a:cs typeface="PMingLiU"/>
              </a:rPr>
              <a:t>(</a:t>
            </a:r>
            <a:r>
              <a:rPr sz="1100" i="1" spc="114" dirty="0">
                <a:cs typeface="Times New Roman"/>
              </a:rPr>
              <a:t>X</a:t>
            </a:r>
            <a:r>
              <a:rPr sz="1100" spc="114" dirty="0">
                <a:cs typeface="PMingLiU"/>
              </a:rPr>
              <a:t>) </a:t>
            </a:r>
            <a:r>
              <a:rPr sz="1100" spc="20" dirty="0">
                <a:cs typeface="PMingLiU"/>
              </a:rPr>
              <a:t>lies  </a:t>
            </a:r>
            <a:r>
              <a:rPr sz="1100" spc="55" dirty="0">
                <a:cs typeface="PMingLiU"/>
              </a:rPr>
              <a:t>between </a:t>
            </a:r>
            <a:r>
              <a:rPr sz="1100" spc="25" dirty="0">
                <a:cs typeface="PMingLiU"/>
              </a:rPr>
              <a:t>0 </a:t>
            </a:r>
            <a:r>
              <a:rPr sz="1100" spc="85" dirty="0">
                <a:cs typeface="PMingLiU"/>
              </a:rPr>
              <a:t>and</a:t>
            </a:r>
            <a:r>
              <a:rPr sz="1100" spc="140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1.</a:t>
            </a:r>
            <a:endParaRPr sz="1100" dirty="0">
              <a:cs typeface="PMingLiU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60608" y="3342078"/>
            <a:ext cx="2679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7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BBC8E01-9266-444C-B141-0B429EBDD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" y="739775"/>
            <a:ext cx="4260608" cy="16583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055" y="211465"/>
            <a:ext cx="1687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30" dirty="0">
                <a:latin typeface="+mn-lt"/>
              </a:rPr>
              <a:t>Maximum</a:t>
            </a:r>
            <a:r>
              <a:rPr spc="80" dirty="0">
                <a:latin typeface="+mn-lt"/>
              </a:rPr>
              <a:t> </a:t>
            </a:r>
            <a:r>
              <a:rPr spc="-25" dirty="0">
                <a:latin typeface="+mn-lt"/>
              </a:rPr>
              <a:t>Likelihood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8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590535"/>
            <a:ext cx="3454400" cy="37638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00" spc="40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use </a:t>
            </a:r>
            <a:r>
              <a:rPr sz="1100" spc="75" dirty="0">
                <a:cs typeface="PMingLiU"/>
              </a:rPr>
              <a:t>maximum </a:t>
            </a:r>
            <a:r>
              <a:rPr sz="1100" spc="40" dirty="0">
                <a:cs typeface="PMingLiU"/>
              </a:rPr>
              <a:t>likelihood </a:t>
            </a:r>
            <a:r>
              <a:rPr sz="1100" spc="80" dirty="0">
                <a:cs typeface="PMingLiU"/>
              </a:rPr>
              <a:t>to </a:t>
            </a:r>
            <a:r>
              <a:rPr sz="1100" spc="65" dirty="0">
                <a:cs typeface="PMingLiU"/>
              </a:rPr>
              <a:t>estimate </a:t>
            </a:r>
            <a:r>
              <a:rPr sz="1100" spc="80" dirty="0">
                <a:cs typeface="PMingLiU"/>
              </a:rPr>
              <a:t>the</a:t>
            </a:r>
            <a:r>
              <a:rPr sz="1100" spc="175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parameters.</a:t>
            </a:r>
            <a:endParaRPr sz="1100" dirty="0"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452" y="1806575"/>
            <a:ext cx="3962400" cy="6408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750" dirty="0">
              <a:cs typeface="Tahoma"/>
            </a:endParaRPr>
          </a:p>
          <a:p>
            <a:pPr marL="50800" marR="43180">
              <a:lnSpc>
                <a:spcPct val="102600"/>
              </a:lnSpc>
              <a:spcBef>
                <a:spcPts val="5"/>
              </a:spcBef>
            </a:pPr>
            <a:r>
              <a:rPr sz="1100" spc="70" dirty="0">
                <a:cs typeface="PMingLiU"/>
              </a:rPr>
              <a:t>This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likelihood </a:t>
            </a:r>
            <a:r>
              <a:rPr sz="1100" spc="20" dirty="0">
                <a:cs typeface="PMingLiU"/>
              </a:rPr>
              <a:t>gives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probability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observed </a:t>
            </a:r>
            <a:r>
              <a:rPr sz="1100" spc="35" dirty="0">
                <a:cs typeface="PMingLiU"/>
              </a:rPr>
              <a:t>zeros </a:t>
            </a:r>
            <a:r>
              <a:rPr sz="1100" spc="85" dirty="0">
                <a:cs typeface="PMingLiU"/>
              </a:rPr>
              <a:t>and  </a:t>
            </a:r>
            <a:r>
              <a:rPr sz="1100" spc="40" dirty="0">
                <a:cs typeface="PMingLiU"/>
              </a:rPr>
              <a:t>ones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85" dirty="0">
                <a:cs typeface="PMingLiU"/>
              </a:rPr>
              <a:t>data. </a:t>
            </a:r>
            <a:r>
              <a:rPr sz="1100" spc="40" dirty="0">
                <a:cs typeface="PMingLiU"/>
              </a:rPr>
              <a:t>We </a:t>
            </a:r>
            <a:r>
              <a:rPr sz="1100" spc="35" dirty="0">
                <a:cs typeface="PMingLiU"/>
              </a:rPr>
              <a:t>pick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0 </a:t>
            </a:r>
            <a:r>
              <a:rPr sz="1100" spc="85" dirty="0">
                <a:cs typeface="PMingLiU"/>
              </a:rPr>
              <a:t>and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1 </a:t>
            </a:r>
            <a:r>
              <a:rPr sz="1100" spc="80" dirty="0">
                <a:cs typeface="PMingLiU"/>
              </a:rPr>
              <a:t>to </a:t>
            </a:r>
            <a:r>
              <a:rPr sz="1100" spc="50" dirty="0">
                <a:cs typeface="PMingLiU"/>
              </a:rPr>
              <a:t>maximize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likelihood 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observed</a:t>
            </a:r>
            <a:r>
              <a:rPr sz="1100" spc="135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data.</a:t>
            </a:r>
            <a:endParaRPr sz="1100" dirty="0">
              <a:cs typeface="PMingLiU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860266-90E5-45B9-96F4-12736F04A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973510"/>
            <a:ext cx="3600450" cy="7568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055" y="211465"/>
            <a:ext cx="1687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>
                <a:latin typeface="+mn-lt"/>
              </a:rPr>
              <a:t>Maximum</a:t>
            </a:r>
            <a:r>
              <a:rPr spc="80" dirty="0">
                <a:latin typeface="+mn-lt"/>
              </a:rPr>
              <a:t> </a:t>
            </a:r>
            <a:r>
              <a:rPr spc="-25" dirty="0">
                <a:latin typeface="+mn-lt"/>
              </a:rPr>
              <a:t>Likelihood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8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820" y="968375"/>
            <a:ext cx="3987800" cy="45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700" dirty="0">
              <a:cs typeface="PMingLiU"/>
            </a:endParaRPr>
          </a:p>
          <a:p>
            <a:pPr marL="62865" marR="27305">
              <a:lnSpc>
                <a:spcPct val="102600"/>
              </a:lnSpc>
            </a:pPr>
            <a:r>
              <a:rPr sz="1100" spc="65" dirty="0">
                <a:cs typeface="PMingLiU"/>
              </a:rPr>
              <a:t>Most </a:t>
            </a:r>
            <a:r>
              <a:rPr sz="1100" spc="60" dirty="0">
                <a:cs typeface="PMingLiU"/>
              </a:rPr>
              <a:t>statistical </a:t>
            </a:r>
            <a:r>
              <a:rPr sz="1100" spc="40" dirty="0">
                <a:cs typeface="PMingLiU"/>
              </a:rPr>
              <a:t>packages </a:t>
            </a:r>
            <a:r>
              <a:rPr sz="1100" spc="65" dirty="0">
                <a:cs typeface="PMingLiU"/>
              </a:rPr>
              <a:t>can </a:t>
            </a:r>
            <a:r>
              <a:rPr sz="1100" spc="35" dirty="0">
                <a:cs typeface="PMingLiU"/>
              </a:rPr>
              <a:t>fit </a:t>
            </a:r>
            <a:r>
              <a:rPr sz="1100" spc="50" dirty="0">
                <a:cs typeface="PMingLiU"/>
              </a:rPr>
              <a:t>linear </a:t>
            </a:r>
            <a:r>
              <a:rPr sz="1100" spc="35" dirty="0">
                <a:cs typeface="PMingLiU"/>
              </a:rPr>
              <a:t>logistic </a:t>
            </a:r>
            <a:r>
              <a:rPr sz="1100" spc="40" dirty="0">
                <a:cs typeface="PMingLiU"/>
              </a:rPr>
              <a:t>regression </a:t>
            </a:r>
            <a:r>
              <a:rPr sz="1100" spc="50" dirty="0">
                <a:cs typeface="PMingLiU"/>
              </a:rPr>
              <a:t>models  </a:t>
            </a:r>
            <a:r>
              <a:rPr sz="1100" spc="55" dirty="0">
                <a:cs typeface="PMingLiU"/>
              </a:rPr>
              <a:t>by </a:t>
            </a:r>
            <a:r>
              <a:rPr sz="1100" spc="75" dirty="0">
                <a:cs typeface="PMingLiU"/>
              </a:rPr>
              <a:t>maximum </a:t>
            </a:r>
            <a:r>
              <a:rPr sz="1100" spc="40" dirty="0">
                <a:cs typeface="PMingLiU"/>
              </a:rPr>
              <a:t>likelihood. </a:t>
            </a:r>
            <a:r>
              <a:rPr sz="1100" spc="65" dirty="0">
                <a:cs typeface="PMingLiU"/>
              </a:rPr>
              <a:t>In </a:t>
            </a:r>
            <a:r>
              <a:rPr sz="1100" spc="-120">
                <a:solidFill>
                  <a:srgbClr val="990000"/>
                </a:solidFill>
                <a:cs typeface="PMingLiU"/>
              </a:rPr>
              <a:t>R </a:t>
            </a:r>
            <a:r>
              <a:rPr lang="en-US" sz="1100" spc="-120">
                <a:solidFill>
                  <a:srgbClr val="990000"/>
                </a:solidFill>
                <a:cs typeface="PMingLiU"/>
              </a:rPr>
              <a:t> </a:t>
            </a:r>
            <a:r>
              <a:rPr sz="1100" spc="15">
                <a:cs typeface="PMingLiU"/>
              </a:rPr>
              <a:t>we </a:t>
            </a:r>
            <a:r>
              <a:rPr sz="1100" spc="45" dirty="0">
                <a:cs typeface="PMingLiU"/>
              </a:rPr>
              <a:t>use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solidFill>
                  <a:srgbClr val="990000"/>
                </a:solidFill>
                <a:cs typeface="PMingLiU"/>
              </a:rPr>
              <a:t>glm</a:t>
            </a:r>
            <a:r>
              <a:rPr sz="1100" spc="40" dirty="0">
                <a:solidFill>
                  <a:srgbClr val="990000"/>
                </a:solidFill>
                <a:cs typeface="PMingLiU"/>
              </a:rPr>
              <a:t> </a:t>
            </a:r>
            <a:r>
              <a:rPr sz="1100" spc="55" dirty="0">
                <a:cs typeface="PMingLiU"/>
              </a:rPr>
              <a:t>function.</a:t>
            </a:r>
            <a:endParaRPr sz="1100" dirty="0">
              <a:cs typeface="PMingLiU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983640"/>
              </p:ext>
            </p:extLst>
          </p:nvPr>
        </p:nvGraphicFramePr>
        <p:xfrm>
          <a:off x="390397" y="1882775"/>
          <a:ext cx="3826509" cy="526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71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C</a:t>
                      </a:r>
                      <a:r>
                        <a:rPr sz="1100" spc="30" dirty="0">
                          <a:latin typeface="+mn-lt"/>
                          <a:cs typeface="PMingLiU"/>
                        </a:rPr>
                        <a:t>o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efficie</a:t>
                      </a:r>
                      <a:r>
                        <a:rPr sz="1100" spc="-35" dirty="0">
                          <a:latin typeface="+mn-lt"/>
                          <a:cs typeface="PMingLiU"/>
                        </a:rPr>
                        <a:t>n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t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Std.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190"/>
                        </a:lnSpc>
                      </a:pPr>
                      <a:r>
                        <a:rPr sz="1100" spc="75" dirty="0">
                          <a:latin typeface="+mn-lt"/>
                          <a:cs typeface="PMingLiU"/>
                        </a:rPr>
                        <a:t>Error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Z-statistic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ts val="1190"/>
                        </a:lnSpc>
                      </a:pPr>
                      <a:r>
                        <a:rPr sz="1100" spc="55" dirty="0">
                          <a:latin typeface="+mn-lt"/>
                          <a:cs typeface="PMingLiU"/>
                        </a:rPr>
                        <a:t>P-value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4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160" dirty="0">
                          <a:solidFill>
                            <a:srgbClr val="990000"/>
                          </a:solidFill>
                          <a:latin typeface="+mn-lt"/>
                          <a:cs typeface="PMingLiU"/>
                        </a:rPr>
                        <a:t>Intercept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-10.6513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9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0.3612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-29.5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105" dirty="0">
                          <a:latin typeface="+mn-lt"/>
                          <a:cs typeface="Times New Roman"/>
                        </a:rPr>
                        <a:t>&lt;</a:t>
                      </a:r>
                      <a:r>
                        <a:rPr sz="1100" i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</a:t>
                      </a:r>
                      <a:r>
                        <a:rPr sz="1100" i="1" spc="25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0001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120" dirty="0">
                          <a:solidFill>
                            <a:srgbClr val="990000"/>
                          </a:solidFill>
                          <a:latin typeface="+mn-lt"/>
                          <a:cs typeface="PMingLiU"/>
                        </a:rPr>
                        <a:t>balance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0.0055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0.0002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24.9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i="1" spc="105" dirty="0">
                          <a:latin typeface="+mn-lt"/>
                          <a:cs typeface="Times New Roman"/>
                        </a:rPr>
                        <a:t>&lt;</a:t>
                      </a:r>
                      <a:r>
                        <a:rPr sz="1100" i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</a:t>
                      </a:r>
                      <a:r>
                        <a:rPr sz="1100" i="1" spc="25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0001</a:t>
                      </a:r>
                      <a:endParaRPr sz="1100" dirty="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416" y="211465"/>
            <a:ext cx="15443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Making</a:t>
            </a:r>
            <a:r>
              <a:rPr spc="70" dirty="0">
                <a:latin typeface="+mn-lt"/>
              </a:rPr>
              <a:t> </a:t>
            </a:r>
            <a:r>
              <a:rPr spc="-15" dirty="0">
                <a:latin typeface="+mn-lt"/>
              </a:rPr>
              <a:t>Predictions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4594" y="878305"/>
            <a:ext cx="3916045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00"/>
              </a:lnSpc>
              <a:spcBef>
                <a:spcPts val="55"/>
              </a:spcBef>
            </a:pPr>
            <a:r>
              <a:rPr sz="1100" spc="110" dirty="0">
                <a:cs typeface="PMingLiU"/>
              </a:rPr>
              <a:t>What </a:t>
            </a:r>
            <a:r>
              <a:rPr sz="1100" spc="20" dirty="0">
                <a:cs typeface="PMingLiU"/>
              </a:rPr>
              <a:t>is </a:t>
            </a:r>
            <a:r>
              <a:rPr sz="1100" spc="65" dirty="0">
                <a:cs typeface="PMingLiU"/>
              </a:rPr>
              <a:t>our </a:t>
            </a:r>
            <a:r>
              <a:rPr sz="1100" spc="70" dirty="0">
                <a:cs typeface="PMingLiU"/>
              </a:rPr>
              <a:t>estimated </a:t>
            </a:r>
            <a:r>
              <a:rPr sz="1100" spc="60" dirty="0">
                <a:cs typeface="PMingLiU"/>
              </a:rPr>
              <a:t>probability </a:t>
            </a:r>
            <a:r>
              <a:rPr sz="1100" spc="5" dirty="0">
                <a:cs typeface="PMingLiU"/>
              </a:rPr>
              <a:t>of </a:t>
            </a:r>
            <a:r>
              <a:rPr sz="1100" spc="160" dirty="0">
                <a:solidFill>
                  <a:srgbClr val="990000"/>
                </a:solidFill>
                <a:cs typeface="PMingLiU"/>
              </a:rPr>
              <a:t>default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someone </a:t>
            </a:r>
            <a:r>
              <a:rPr sz="1100" spc="70" dirty="0">
                <a:cs typeface="PMingLiU"/>
              </a:rPr>
              <a:t>with 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balance </a:t>
            </a:r>
            <a:r>
              <a:rPr sz="1100" spc="5" dirty="0">
                <a:cs typeface="PMingLiU"/>
              </a:rPr>
              <a:t>of</a:t>
            </a:r>
            <a:r>
              <a:rPr sz="1100" spc="80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$1000?</a:t>
            </a:r>
            <a:endParaRPr sz="1100" dirty="0"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9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B93DEC-B2E9-4340-809C-C0F58F73D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348856"/>
            <a:ext cx="3657600" cy="5609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416" y="211465"/>
            <a:ext cx="193935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Making</a:t>
            </a:r>
            <a:r>
              <a:rPr spc="70" dirty="0">
                <a:latin typeface="+mn-lt"/>
              </a:rPr>
              <a:t> </a:t>
            </a:r>
            <a:r>
              <a:rPr spc="-15" dirty="0">
                <a:latin typeface="+mn-lt"/>
              </a:rPr>
              <a:t>Predictions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4595" y="878305"/>
            <a:ext cx="3951656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00"/>
              </a:lnSpc>
              <a:spcBef>
                <a:spcPts val="55"/>
              </a:spcBef>
            </a:pPr>
            <a:r>
              <a:rPr sz="1100" spc="110" dirty="0">
                <a:cs typeface="PMingLiU"/>
              </a:rPr>
              <a:t>What </a:t>
            </a:r>
            <a:r>
              <a:rPr sz="1100" spc="20" dirty="0">
                <a:cs typeface="PMingLiU"/>
              </a:rPr>
              <a:t>is </a:t>
            </a:r>
            <a:r>
              <a:rPr sz="1100" spc="65" dirty="0">
                <a:cs typeface="PMingLiU"/>
              </a:rPr>
              <a:t>our </a:t>
            </a:r>
            <a:r>
              <a:rPr sz="1100" spc="70" dirty="0">
                <a:cs typeface="PMingLiU"/>
              </a:rPr>
              <a:t>estimated </a:t>
            </a:r>
            <a:r>
              <a:rPr sz="1100" spc="60" dirty="0">
                <a:cs typeface="PMingLiU"/>
              </a:rPr>
              <a:t>probability </a:t>
            </a:r>
            <a:r>
              <a:rPr sz="1100" spc="5" dirty="0">
                <a:cs typeface="PMingLiU"/>
              </a:rPr>
              <a:t>of </a:t>
            </a:r>
            <a:r>
              <a:rPr sz="1100" spc="160" dirty="0">
                <a:solidFill>
                  <a:srgbClr val="990000"/>
                </a:solidFill>
                <a:cs typeface="PMingLiU"/>
              </a:rPr>
              <a:t>default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someone </a:t>
            </a:r>
            <a:r>
              <a:rPr sz="1100" spc="70" dirty="0">
                <a:cs typeface="PMingLiU"/>
              </a:rPr>
              <a:t>with 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balance </a:t>
            </a:r>
            <a:r>
              <a:rPr sz="1100" spc="5" dirty="0">
                <a:cs typeface="PMingLiU"/>
              </a:rPr>
              <a:t>of</a:t>
            </a:r>
            <a:r>
              <a:rPr sz="1100" spc="80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$1000?</a:t>
            </a:r>
            <a:endParaRPr sz="1100" dirty="0"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9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B93DEC-B2E9-4340-809C-C0F58F73D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348856"/>
            <a:ext cx="3657600" cy="560928"/>
          </a:xfrm>
          <a:prstGeom prst="rect">
            <a:avLst/>
          </a:prstGeom>
        </p:spPr>
      </p:pic>
      <p:sp>
        <p:nvSpPr>
          <p:cNvPr id="3" name="object 14">
            <a:extLst>
              <a:ext uri="{FF2B5EF4-FFF2-40B4-BE49-F238E27FC236}">
                <a16:creationId xmlns:a16="http://schemas.microsoft.com/office/drawing/2014/main" id="{344BA3F5-9226-420F-84B8-18D2F3A8AB4C}"/>
              </a:ext>
            </a:extLst>
          </p:cNvPr>
          <p:cNvSpPr txBox="1"/>
          <p:nvPr/>
        </p:nvSpPr>
        <p:spPr>
          <a:xfrm>
            <a:off x="334594" y="2022120"/>
            <a:ext cx="19704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5" dirty="0">
                <a:cs typeface="PMingLiU"/>
              </a:rPr>
              <a:t>With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balance </a:t>
            </a:r>
            <a:r>
              <a:rPr sz="1100" spc="5" dirty="0">
                <a:cs typeface="PMingLiU"/>
              </a:rPr>
              <a:t>of</a:t>
            </a:r>
            <a:r>
              <a:rPr sz="1100" spc="30" dirty="0">
                <a:cs typeface="PMingLiU"/>
              </a:rPr>
              <a:t> $2000?</a:t>
            </a:r>
            <a:endParaRPr sz="1100" dirty="0">
              <a:cs typeface="PMingLiU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B8B43-F732-4243-A7AF-1F86AC77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50" y="2326226"/>
            <a:ext cx="3668599" cy="47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34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611287"/>
            <a:ext cx="34055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cs typeface="PMingLiU"/>
              </a:rPr>
              <a:t>Lets </a:t>
            </a:r>
            <a:r>
              <a:rPr sz="1100" spc="55" dirty="0">
                <a:cs typeface="PMingLiU"/>
              </a:rPr>
              <a:t>do </a:t>
            </a:r>
            <a:r>
              <a:rPr sz="1100" spc="75" dirty="0">
                <a:cs typeface="PMingLiU"/>
              </a:rPr>
              <a:t>it </a:t>
            </a:r>
            <a:r>
              <a:rPr sz="1100" spc="55" dirty="0">
                <a:cs typeface="PMingLiU"/>
              </a:rPr>
              <a:t>again, </a:t>
            </a:r>
            <a:r>
              <a:rPr sz="1100" spc="45" dirty="0">
                <a:cs typeface="PMingLiU"/>
              </a:rPr>
              <a:t>using </a:t>
            </a:r>
            <a:r>
              <a:rPr sz="1100" spc="145" dirty="0">
                <a:solidFill>
                  <a:srgbClr val="990000"/>
                </a:solidFill>
                <a:cs typeface="PMingLiU"/>
              </a:rPr>
              <a:t>student </a:t>
            </a:r>
            <a:r>
              <a:rPr sz="1100" spc="55" dirty="0">
                <a:cs typeface="PMingLiU"/>
              </a:rPr>
              <a:t>as </a:t>
            </a:r>
            <a:r>
              <a:rPr sz="1100" spc="80" dirty="0">
                <a:cs typeface="PMingLiU"/>
              </a:rPr>
              <a:t>the</a:t>
            </a:r>
            <a:r>
              <a:rPr sz="1100" spc="11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predictor.</a:t>
            </a:r>
            <a:endParaRPr sz="1100"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10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24613"/>
              </p:ext>
            </p:extLst>
          </p:nvPr>
        </p:nvGraphicFramePr>
        <p:xfrm>
          <a:off x="357466" y="903351"/>
          <a:ext cx="4048124" cy="526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71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C</a:t>
                      </a:r>
                      <a:r>
                        <a:rPr sz="1100" spc="30" dirty="0">
                          <a:latin typeface="+mn-lt"/>
                          <a:cs typeface="PMingLiU"/>
                        </a:rPr>
                        <a:t>o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efficie</a:t>
                      </a:r>
                      <a:r>
                        <a:rPr sz="1100" spc="-35" dirty="0">
                          <a:latin typeface="+mn-lt"/>
                          <a:cs typeface="PMingLiU"/>
                        </a:rPr>
                        <a:t>n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t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Std.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190"/>
                        </a:lnSpc>
                      </a:pPr>
                      <a:r>
                        <a:rPr sz="1100" spc="75" dirty="0">
                          <a:latin typeface="+mn-lt"/>
                          <a:cs typeface="PMingLiU"/>
                        </a:rPr>
                        <a:t>Error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Z-statistic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+mn-lt"/>
                          <a:cs typeface="PMingLiU"/>
                        </a:rPr>
                        <a:t>P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-</a:t>
                      </a:r>
                      <a:r>
                        <a:rPr sz="1100" spc="-60" dirty="0">
                          <a:latin typeface="+mn-lt"/>
                          <a:cs typeface="PMingLiU"/>
                        </a:rPr>
                        <a:t>v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alue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4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160" dirty="0">
                          <a:solidFill>
                            <a:srgbClr val="990000"/>
                          </a:solidFill>
                          <a:latin typeface="+mn-lt"/>
                          <a:cs typeface="PMingLiU"/>
                        </a:rPr>
                        <a:t>Intercept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-3.5041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9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0.0707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-49.55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i="1" spc="105" dirty="0">
                          <a:latin typeface="+mn-lt"/>
                          <a:cs typeface="Times New Roman"/>
                        </a:rPr>
                        <a:t>&lt;</a:t>
                      </a:r>
                      <a:r>
                        <a:rPr sz="1100" i="1" spc="-5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</a:t>
                      </a:r>
                      <a:r>
                        <a:rPr sz="1100" i="1" spc="25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0001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130" dirty="0">
                          <a:solidFill>
                            <a:srgbClr val="990000"/>
                          </a:solidFill>
                          <a:latin typeface="+mn-lt"/>
                          <a:cs typeface="PMingLiU"/>
                        </a:rPr>
                        <a:t>student[Yes]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0.4049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0.1150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3.52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</a:t>
                      </a:r>
                      <a:r>
                        <a:rPr sz="1100" i="1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0004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10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16CE20-C250-4717-8581-BACB9E94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06575"/>
            <a:ext cx="3676650" cy="870066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717D6FC0-CB26-45F8-AB84-95A2D5BF120B}"/>
              </a:ext>
            </a:extLst>
          </p:cNvPr>
          <p:cNvSpPr txBox="1"/>
          <p:nvPr/>
        </p:nvSpPr>
        <p:spPr>
          <a:xfrm>
            <a:off x="347294" y="611287"/>
            <a:ext cx="34055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cs typeface="PMingLiU"/>
              </a:rPr>
              <a:t>Lets </a:t>
            </a:r>
            <a:r>
              <a:rPr sz="1100" spc="55" dirty="0">
                <a:cs typeface="PMingLiU"/>
              </a:rPr>
              <a:t>do </a:t>
            </a:r>
            <a:r>
              <a:rPr sz="1100" spc="75" dirty="0">
                <a:cs typeface="PMingLiU"/>
              </a:rPr>
              <a:t>it </a:t>
            </a:r>
            <a:r>
              <a:rPr sz="1100" spc="55" dirty="0">
                <a:cs typeface="PMingLiU"/>
              </a:rPr>
              <a:t>again, </a:t>
            </a:r>
            <a:r>
              <a:rPr sz="1100" spc="45" dirty="0">
                <a:cs typeface="PMingLiU"/>
              </a:rPr>
              <a:t>using </a:t>
            </a:r>
            <a:r>
              <a:rPr sz="1100" spc="145" dirty="0">
                <a:solidFill>
                  <a:srgbClr val="990000"/>
                </a:solidFill>
                <a:cs typeface="PMingLiU"/>
              </a:rPr>
              <a:t>student </a:t>
            </a:r>
            <a:r>
              <a:rPr sz="1100" spc="55" dirty="0">
                <a:cs typeface="PMingLiU"/>
              </a:rPr>
              <a:t>as </a:t>
            </a:r>
            <a:r>
              <a:rPr sz="1100" spc="80" dirty="0">
                <a:cs typeface="PMingLiU"/>
              </a:rPr>
              <a:t>the</a:t>
            </a:r>
            <a:r>
              <a:rPr sz="1100" spc="11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predictor.</a:t>
            </a:r>
            <a:endParaRPr sz="1100">
              <a:cs typeface="PMingLiU"/>
            </a:endParaRP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C30B6C42-F9D9-4E9A-A03A-A730673EC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73596"/>
              </p:ext>
            </p:extLst>
          </p:nvPr>
        </p:nvGraphicFramePr>
        <p:xfrm>
          <a:off x="357466" y="903351"/>
          <a:ext cx="4048124" cy="526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71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C</a:t>
                      </a:r>
                      <a:r>
                        <a:rPr sz="1100" spc="30" dirty="0">
                          <a:latin typeface="+mn-lt"/>
                          <a:cs typeface="PMingLiU"/>
                        </a:rPr>
                        <a:t>o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efficie</a:t>
                      </a:r>
                      <a:r>
                        <a:rPr sz="1100" spc="-35" dirty="0">
                          <a:latin typeface="+mn-lt"/>
                          <a:cs typeface="PMingLiU"/>
                        </a:rPr>
                        <a:t>n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t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Std.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190"/>
                        </a:lnSpc>
                      </a:pPr>
                      <a:r>
                        <a:rPr sz="1100" spc="75" dirty="0">
                          <a:latin typeface="+mn-lt"/>
                          <a:cs typeface="PMingLiU"/>
                        </a:rPr>
                        <a:t>Error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Z-statistic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+mn-lt"/>
                          <a:cs typeface="PMingLiU"/>
                        </a:rPr>
                        <a:t>P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-</a:t>
                      </a:r>
                      <a:r>
                        <a:rPr sz="1100" spc="-60" dirty="0">
                          <a:latin typeface="+mn-lt"/>
                          <a:cs typeface="PMingLiU"/>
                        </a:rPr>
                        <a:t>v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alue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4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160" dirty="0">
                          <a:solidFill>
                            <a:srgbClr val="990000"/>
                          </a:solidFill>
                          <a:latin typeface="+mn-lt"/>
                          <a:cs typeface="PMingLiU"/>
                        </a:rPr>
                        <a:t>Intercept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-3.5041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9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0.0707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-49.55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i="1" spc="105" dirty="0">
                          <a:latin typeface="+mn-lt"/>
                          <a:cs typeface="Times New Roman"/>
                        </a:rPr>
                        <a:t>&lt;</a:t>
                      </a:r>
                      <a:r>
                        <a:rPr sz="1100" i="1" spc="-5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</a:t>
                      </a:r>
                      <a:r>
                        <a:rPr sz="1100" i="1" spc="25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0001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130" dirty="0">
                          <a:solidFill>
                            <a:srgbClr val="990000"/>
                          </a:solidFill>
                          <a:latin typeface="+mn-lt"/>
                          <a:cs typeface="PMingLiU"/>
                        </a:rPr>
                        <a:t>student[Yes]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0.4049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0.1150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3.52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</a:t>
                      </a:r>
                      <a:r>
                        <a:rPr sz="1100" i="1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0004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194434"/>
            <a:ext cx="3429000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GB" sz="2050" b="1" i="0" spc="-35" dirty="0">
                <a:solidFill>
                  <a:srgbClr val="0000FF"/>
                </a:solidFill>
                <a:latin typeface="+mn-lt"/>
                <a:cs typeface="Georgia"/>
              </a:rPr>
              <a:t>04: Classification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C6F2E-2F19-4CC2-BAA7-52F10933B1B7}"/>
              </a:ext>
            </a:extLst>
          </p:cNvPr>
          <p:cNvSpPr txBox="1"/>
          <p:nvPr/>
        </p:nvSpPr>
        <p:spPr>
          <a:xfrm>
            <a:off x="114300" y="720081"/>
            <a:ext cx="4495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1400" b="0" i="0" dirty="0">
                <a:solidFill>
                  <a:srgbClr val="000000"/>
                </a:solidFill>
                <a:effectLst/>
              </a:rPr>
              <a:t>“A lot of people say there’s a fine line between genius and insanity. I don’t think there’s a fine line, I actually think there’s a yawning gulf.”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9A2CD-36EC-4C26-8EA6-A281FBCBB804}"/>
              </a:ext>
            </a:extLst>
          </p:cNvPr>
          <p:cNvSpPr txBox="1"/>
          <p:nvPr/>
        </p:nvSpPr>
        <p:spPr>
          <a:xfrm>
            <a:off x="146506" y="1654175"/>
            <a:ext cx="2463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de-DE" sz="1800" b="0" i="0" u="none" strike="noStrike" baseline="0" dirty="0">
                <a:solidFill>
                  <a:srgbClr val="231F20"/>
                </a:solidFill>
                <a:cs typeface="Arial" panose="020B0604020202020204" pitchFamily="34" charset="0"/>
              </a:rPr>
              <a:t>-</a:t>
            </a:r>
            <a:r>
              <a:rPr lang="en-GB" b="0" i="0" dirty="0">
                <a:solidFill>
                  <a:srgbClr val="000000"/>
                </a:solidFill>
                <a:effectLst/>
              </a:rPr>
              <a:t>Bill Bailey</a:t>
            </a:r>
            <a:endParaRPr lang="en-GB" sz="18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FBCBF2-6421-4948-94CF-0A3F5CE3B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38" y="1714776"/>
            <a:ext cx="1907862" cy="13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11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69" y="211465"/>
            <a:ext cx="31902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Logistic </a:t>
            </a:r>
            <a:r>
              <a:rPr spc="-40" dirty="0">
                <a:latin typeface="+mn-lt"/>
              </a:rPr>
              <a:t>regression</a:t>
            </a:r>
            <a:r>
              <a:rPr spc="-40" dirty="0"/>
              <a:t> </a:t>
            </a:r>
            <a:r>
              <a:rPr spc="-5" dirty="0"/>
              <a:t>with </a:t>
            </a:r>
            <a:r>
              <a:rPr spc="-30" dirty="0"/>
              <a:t>several</a:t>
            </a:r>
            <a:r>
              <a:rPr spc="-120"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4256812" y="3361154"/>
            <a:ext cx="31368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30" dirty="0">
                <a:latin typeface="+mn-lt"/>
              </a:rPr>
              <a:t>11</a:t>
            </a:r>
            <a:r>
              <a:rPr spc="-45" dirty="0">
                <a:latin typeface="+mn-lt"/>
              </a:rPr>
              <a:t> </a:t>
            </a:r>
            <a:r>
              <a:rPr spc="70" dirty="0">
                <a:latin typeface="+mn-lt"/>
              </a:rPr>
              <a:t>/</a:t>
            </a:r>
            <a:r>
              <a:rPr spc="-45" dirty="0">
                <a:latin typeface="+mn-lt"/>
              </a:rPr>
              <a:t> </a:t>
            </a:r>
            <a:r>
              <a:rPr spc="30" dirty="0">
                <a:latin typeface="+mn-lt"/>
              </a:rPr>
              <a:t>40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438206"/>
              </p:ext>
            </p:extLst>
          </p:nvPr>
        </p:nvGraphicFramePr>
        <p:xfrm>
          <a:off x="400050" y="1882775"/>
          <a:ext cx="4048124" cy="870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7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C</a:t>
                      </a:r>
                      <a:r>
                        <a:rPr sz="1100" spc="30" dirty="0">
                          <a:latin typeface="+mn-lt"/>
                          <a:cs typeface="PMingLiU"/>
                        </a:rPr>
                        <a:t>o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efficie</a:t>
                      </a:r>
                      <a:r>
                        <a:rPr sz="1100" spc="-35" dirty="0">
                          <a:latin typeface="+mn-lt"/>
                          <a:cs typeface="PMingLiU"/>
                        </a:rPr>
                        <a:t>n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t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Std.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190"/>
                        </a:lnSpc>
                      </a:pPr>
                      <a:r>
                        <a:rPr sz="1100" spc="75" dirty="0">
                          <a:latin typeface="+mn-lt"/>
                          <a:cs typeface="PMingLiU"/>
                        </a:rPr>
                        <a:t>Error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Z-statistic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+mn-lt"/>
                          <a:cs typeface="PMingLiU"/>
                        </a:rPr>
                        <a:t>P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-</a:t>
                      </a:r>
                      <a:r>
                        <a:rPr sz="1100" spc="-60" dirty="0">
                          <a:latin typeface="+mn-lt"/>
                          <a:cs typeface="PMingLiU"/>
                        </a:rPr>
                        <a:t>v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alue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4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160" dirty="0">
                          <a:solidFill>
                            <a:srgbClr val="990000"/>
                          </a:solidFill>
                          <a:latin typeface="+mn-lt"/>
                          <a:cs typeface="PMingLiU"/>
                        </a:rPr>
                        <a:t>Intercept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-10.8690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9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0.4923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-22.08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i="1" spc="105" dirty="0">
                          <a:latin typeface="+mn-lt"/>
                          <a:cs typeface="Times New Roman"/>
                        </a:rPr>
                        <a:t>&lt;</a:t>
                      </a:r>
                      <a:r>
                        <a:rPr sz="1100" i="1" spc="-5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</a:t>
                      </a:r>
                      <a:r>
                        <a:rPr sz="1100" i="1" spc="25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0001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120" dirty="0">
                          <a:solidFill>
                            <a:srgbClr val="990000"/>
                          </a:solidFill>
                          <a:latin typeface="+mn-lt"/>
                          <a:cs typeface="PMingLiU"/>
                        </a:rPr>
                        <a:t>balance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0.0057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0.0002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24.74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i="1" spc="105" dirty="0">
                          <a:latin typeface="+mn-lt"/>
                          <a:cs typeface="Times New Roman"/>
                        </a:rPr>
                        <a:t>&lt;</a:t>
                      </a:r>
                      <a:r>
                        <a:rPr sz="1100" i="1" spc="-5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</a:t>
                      </a:r>
                      <a:r>
                        <a:rPr sz="1100" i="1" spc="25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0001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65" dirty="0">
                          <a:solidFill>
                            <a:srgbClr val="990000"/>
                          </a:solidFill>
                          <a:latin typeface="+mn-lt"/>
                          <a:cs typeface="PMingLiU"/>
                        </a:rPr>
                        <a:t>income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0.0030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0.0082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0.37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0.7115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130" dirty="0">
                          <a:solidFill>
                            <a:srgbClr val="990000"/>
                          </a:solidFill>
                          <a:latin typeface="+mn-lt"/>
                          <a:cs typeface="PMingLiU"/>
                        </a:rPr>
                        <a:t>student[Yes]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-0.6468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0.2362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-2.74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0.0062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89878" y="2779216"/>
            <a:ext cx="3731895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85" dirty="0">
                <a:cs typeface="PMingLiU"/>
              </a:rPr>
              <a:t>Why </a:t>
            </a:r>
            <a:r>
              <a:rPr sz="1100" spc="15" dirty="0">
                <a:cs typeface="PMingLiU"/>
              </a:rPr>
              <a:t>is </a:t>
            </a:r>
            <a:r>
              <a:rPr sz="1100" spc="25" dirty="0">
                <a:cs typeface="PMingLiU"/>
              </a:rPr>
              <a:t>coefficient </a:t>
            </a:r>
            <a:r>
              <a:rPr sz="1100" spc="30" dirty="0">
                <a:cs typeface="PMingLiU"/>
              </a:rPr>
              <a:t>for </a:t>
            </a:r>
            <a:r>
              <a:rPr sz="1100" spc="145" dirty="0">
                <a:solidFill>
                  <a:srgbClr val="990000"/>
                </a:solidFill>
                <a:cs typeface="PMingLiU"/>
              </a:rPr>
              <a:t>student </a:t>
            </a:r>
            <a:r>
              <a:rPr sz="1100" spc="50" dirty="0">
                <a:cs typeface="PMingLiU"/>
              </a:rPr>
              <a:t>negative, </a:t>
            </a:r>
            <a:r>
              <a:rPr sz="1100" spc="35" dirty="0">
                <a:cs typeface="PMingLiU"/>
              </a:rPr>
              <a:t>while </a:t>
            </a:r>
            <a:r>
              <a:rPr sz="1100" spc="75" dirty="0">
                <a:cs typeface="PMingLiU"/>
              </a:rPr>
              <a:t>it </a:t>
            </a:r>
            <a:r>
              <a:rPr sz="1100" spc="40" dirty="0">
                <a:cs typeface="PMingLiU"/>
              </a:rPr>
              <a:t>was </a:t>
            </a:r>
            <a:r>
              <a:rPr sz="1100" spc="45" dirty="0">
                <a:cs typeface="PMingLiU"/>
              </a:rPr>
              <a:t>positive  before?</a:t>
            </a:r>
            <a:endParaRPr sz="1100">
              <a:cs typeface="PMingLiU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F0BA3F-47DC-44D2-94EA-2F355D7F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83" y="587375"/>
            <a:ext cx="2895600" cy="108366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650" y="130175"/>
            <a:ext cx="116632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Confounding</a:t>
            </a:r>
          </a:p>
        </p:txBody>
      </p:sp>
      <p:sp>
        <p:nvSpPr>
          <p:cNvPr id="88" name="object 88"/>
          <p:cNvSpPr txBox="1"/>
          <p:nvPr/>
        </p:nvSpPr>
        <p:spPr>
          <a:xfrm>
            <a:off x="323850" y="2035175"/>
            <a:ext cx="4175392" cy="124803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Students </a:t>
            </a:r>
            <a:r>
              <a:rPr sz="1100" spc="80" dirty="0">
                <a:cs typeface="PMingLiU"/>
              </a:rPr>
              <a:t>tend to </a:t>
            </a:r>
            <a:r>
              <a:rPr sz="1100" spc="45" dirty="0">
                <a:cs typeface="PMingLiU"/>
              </a:rPr>
              <a:t>have </a:t>
            </a:r>
            <a:r>
              <a:rPr sz="1100" spc="50" dirty="0">
                <a:cs typeface="PMingLiU"/>
              </a:rPr>
              <a:t>higher </a:t>
            </a:r>
            <a:r>
              <a:rPr sz="1100" spc="55" dirty="0">
                <a:cs typeface="PMingLiU"/>
              </a:rPr>
              <a:t>balances </a:t>
            </a:r>
            <a:r>
              <a:rPr sz="1100" spc="100" dirty="0">
                <a:cs typeface="PMingLiU"/>
              </a:rPr>
              <a:t>than </a:t>
            </a:r>
            <a:r>
              <a:rPr sz="1100" spc="65" dirty="0">
                <a:cs typeface="PMingLiU"/>
              </a:rPr>
              <a:t>non-students,  </a:t>
            </a:r>
            <a:r>
              <a:rPr sz="1100" spc="25" dirty="0">
                <a:cs typeface="PMingLiU"/>
              </a:rPr>
              <a:t>so </a:t>
            </a:r>
            <a:r>
              <a:rPr sz="1100" spc="65" dirty="0">
                <a:cs typeface="PMingLiU"/>
              </a:rPr>
              <a:t>their </a:t>
            </a:r>
            <a:r>
              <a:rPr sz="1100" spc="60" dirty="0">
                <a:cs typeface="PMingLiU"/>
              </a:rPr>
              <a:t>marginal default </a:t>
            </a:r>
            <a:r>
              <a:rPr sz="1100" spc="80" dirty="0">
                <a:cs typeface="PMingLiU"/>
              </a:rPr>
              <a:t>rate </a:t>
            </a:r>
            <a:r>
              <a:rPr sz="1100" spc="20" dirty="0">
                <a:cs typeface="PMingLiU"/>
              </a:rPr>
              <a:t>is </a:t>
            </a:r>
            <a:r>
              <a:rPr sz="1100" spc="50">
                <a:cs typeface="PMingLiU"/>
              </a:rPr>
              <a:t>higher </a:t>
            </a:r>
            <a:r>
              <a:rPr sz="1100" spc="100">
                <a:cs typeface="PMingLiU"/>
              </a:rPr>
              <a:t>than</a:t>
            </a:r>
            <a:r>
              <a:rPr lang="en-US" sz="1100" spc="245">
                <a:cs typeface="PMingLiU"/>
              </a:rPr>
              <a:t> </a:t>
            </a:r>
            <a:r>
              <a:rPr sz="1100" spc="30">
                <a:cs typeface="PMingLiU"/>
              </a:rPr>
              <a:t>for</a:t>
            </a:r>
            <a:r>
              <a:rPr lang="en-US" sz="1100" spc="30">
                <a:cs typeface="PMingLiU"/>
              </a:rPr>
              <a:t> </a:t>
            </a:r>
            <a:r>
              <a:rPr sz="1100" spc="65">
                <a:cs typeface="PMingLiU"/>
              </a:rPr>
              <a:t>non-students.</a:t>
            </a:r>
            <a:endParaRPr lang="en-US" sz="1100" spc="65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>
              <a:cs typeface="PMingLiU"/>
            </a:endParaRPr>
          </a:p>
          <a:p>
            <a:pPr marL="144780" marR="138430" indent="-132715">
              <a:lnSpc>
                <a:spcPct val="102600"/>
              </a:lnSpc>
              <a:spcBef>
                <a:spcPts val="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100" dirty="0">
                <a:cs typeface="PMingLiU"/>
              </a:rPr>
              <a:t>But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each </a:t>
            </a:r>
            <a:r>
              <a:rPr sz="1100" spc="20" dirty="0">
                <a:cs typeface="PMingLiU"/>
              </a:rPr>
              <a:t>level </a:t>
            </a:r>
            <a:r>
              <a:rPr sz="1100" spc="5" dirty="0">
                <a:cs typeface="PMingLiU"/>
              </a:rPr>
              <a:t>of </a:t>
            </a:r>
            <a:r>
              <a:rPr sz="1100" spc="55" dirty="0">
                <a:cs typeface="PMingLiU"/>
              </a:rPr>
              <a:t>balance, </a:t>
            </a:r>
            <a:r>
              <a:rPr sz="1100" spc="70" dirty="0">
                <a:cs typeface="PMingLiU"/>
              </a:rPr>
              <a:t>students </a:t>
            </a:r>
            <a:r>
              <a:rPr sz="1100" spc="60" dirty="0">
                <a:cs typeface="PMingLiU"/>
              </a:rPr>
              <a:t>default </a:t>
            </a:r>
            <a:r>
              <a:rPr sz="1100" spc="20" dirty="0">
                <a:cs typeface="PMingLiU"/>
              </a:rPr>
              <a:t>less </a:t>
            </a:r>
            <a:r>
              <a:rPr sz="1100" spc="95">
                <a:cs typeface="PMingLiU"/>
              </a:rPr>
              <a:t>than </a:t>
            </a:r>
            <a:r>
              <a:rPr sz="1100" spc="65">
                <a:cs typeface="PMingLiU"/>
              </a:rPr>
              <a:t>non-students.</a:t>
            </a:r>
            <a:endParaRPr lang="en-US" sz="1100" spc="65">
              <a:cs typeface="PMingLiU"/>
            </a:endParaRPr>
          </a:p>
          <a:p>
            <a:pPr marL="144780" marR="138430" indent="-132715">
              <a:lnSpc>
                <a:spcPct val="102600"/>
              </a:lnSpc>
              <a:spcBef>
                <a:spcPts val="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7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55" dirty="0">
                <a:cs typeface="PMingLiU"/>
              </a:rPr>
              <a:t>Multiple </a:t>
            </a:r>
            <a:r>
              <a:rPr sz="1100" spc="35" dirty="0">
                <a:cs typeface="PMingLiU"/>
              </a:rPr>
              <a:t>logistic </a:t>
            </a:r>
            <a:r>
              <a:rPr sz="1100" spc="40" dirty="0">
                <a:cs typeface="PMingLiU"/>
              </a:rPr>
              <a:t>regression </a:t>
            </a:r>
            <a:r>
              <a:rPr sz="1100" spc="65" dirty="0">
                <a:cs typeface="PMingLiU"/>
              </a:rPr>
              <a:t>can </a:t>
            </a:r>
            <a:r>
              <a:rPr sz="1100" spc="60" dirty="0">
                <a:cs typeface="PMingLiU"/>
              </a:rPr>
              <a:t>tease </a:t>
            </a:r>
            <a:r>
              <a:rPr sz="1100" spc="65" dirty="0">
                <a:cs typeface="PMingLiU"/>
              </a:rPr>
              <a:t>this</a:t>
            </a:r>
            <a:r>
              <a:rPr sz="1100" spc="190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out.</a:t>
            </a:r>
            <a:endParaRPr sz="1100">
              <a:cs typeface="PMingLiU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30" dirty="0"/>
              <a:t>12</a:t>
            </a:r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40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DD16B5D8-8944-4DCB-8119-BDE9E699A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26" y="434975"/>
            <a:ext cx="3574448" cy="145362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14" y="211465"/>
            <a:ext cx="30587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Example</a:t>
            </a:r>
            <a:r>
              <a:rPr spc="-20">
                <a:latin typeface="+mn-lt"/>
              </a:rPr>
              <a:t>: </a:t>
            </a:r>
            <a:r>
              <a:rPr spc="-25">
                <a:latin typeface="+mn-lt"/>
              </a:rPr>
              <a:t>Heart</a:t>
            </a:r>
            <a:r>
              <a:rPr spc="50">
                <a:latin typeface="+mn-lt"/>
              </a:rPr>
              <a:t> </a:t>
            </a:r>
            <a:r>
              <a:rPr spc="-30" dirty="0">
                <a:latin typeface="+mn-lt"/>
              </a:rPr>
              <a:t>Disease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30" dirty="0"/>
              <a:t>13</a:t>
            </a:r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108" y="587375"/>
            <a:ext cx="4403992" cy="253922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08585" indent="-13271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25" dirty="0">
                <a:cs typeface="PMingLiU"/>
              </a:rPr>
              <a:t>160 </a:t>
            </a:r>
            <a:r>
              <a:rPr sz="1100" spc="35" dirty="0">
                <a:cs typeface="PMingLiU"/>
              </a:rPr>
              <a:t>cases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MI </a:t>
            </a:r>
            <a:r>
              <a:rPr sz="1100" spc="55" dirty="0">
                <a:cs typeface="PMingLiU"/>
              </a:rPr>
              <a:t>(myocardial infarction) </a:t>
            </a:r>
            <a:r>
              <a:rPr sz="1100" spc="85" dirty="0">
                <a:cs typeface="PMingLiU"/>
              </a:rPr>
              <a:t>and </a:t>
            </a:r>
            <a:r>
              <a:rPr sz="1100" spc="25" dirty="0">
                <a:cs typeface="PMingLiU"/>
              </a:rPr>
              <a:t>302 </a:t>
            </a:r>
            <a:r>
              <a:rPr sz="1100" spc="45" dirty="0">
                <a:cs typeface="PMingLiU"/>
              </a:rPr>
              <a:t>controls  (all </a:t>
            </a:r>
            <a:r>
              <a:rPr sz="1100" spc="55" dirty="0">
                <a:cs typeface="PMingLiU"/>
              </a:rPr>
              <a:t>male </a:t>
            </a:r>
            <a:r>
              <a:rPr sz="1100" spc="50" dirty="0">
                <a:cs typeface="PMingLiU"/>
              </a:rPr>
              <a:t>in </a:t>
            </a:r>
            <a:r>
              <a:rPr sz="1100" spc="45" dirty="0">
                <a:cs typeface="PMingLiU"/>
              </a:rPr>
              <a:t>age </a:t>
            </a:r>
            <a:r>
              <a:rPr sz="1100" spc="60" dirty="0">
                <a:cs typeface="PMingLiU"/>
              </a:rPr>
              <a:t>range </a:t>
            </a:r>
            <a:r>
              <a:rPr sz="1100" spc="35" dirty="0">
                <a:cs typeface="PMingLiU"/>
              </a:rPr>
              <a:t>15-64), </a:t>
            </a:r>
            <a:r>
              <a:rPr sz="1100" spc="50" dirty="0">
                <a:cs typeface="PMingLiU"/>
              </a:rPr>
              <a:t>from </a:t>
            </a:r>
            <a:r>
              <a:rPr sz="1100" spc="60" dirty="0">
                <a:cs typeface="PMingLiU"/>
              </a:rPr>
              <a:t>Western </a:t>
            </a:r>
            <a:r>
              <a:rPr sz="1100" spc="70" dirty="0">
                <a:cs typeface="PMingLiU"/>
              </a:rPr>
              <a:t>Cape, South  </a:t>
            </a:r>
            <a:r>
              <a:rPr sz="1100" spc="45" dirty="0">
                <a:cs typeface="PMingLiU"/>
              </a:rPr>
              <a:t>Africa </a:t>
            </a:r>
            <a:r>
              <a:rPr sz="1100" spc="50" dirty="0">
                <a:cs typeface="PMingLiU"/>
              </a:rPr>
              <a:t>in </a:t>
            </a:r>
            <a:r>
              <a:rPr sz="1100" spc="50">
                <a:cs typeface="PMingLiU"/>
              </a:rPr>
              <a:t>early</a:t>
            </a:r>
            <a:r>
              <a:rPr sz="1100" spc="125">
                <a:cs typeface="PMingLiU"/>
              </a:rPr>
              <a:t> </a:t>
            </a:r>
            <a:r>
              <a:rPr lang="en-US" sz="1100" spc="125">
                <a:cs typeface="PMingLiU"/>
              </a:rPr>
              <a:t>19</a:t>
            </a:r>
            <a:r>
              <a:rPr sz="1100" spc="30">
                <a:cs typeface="PMingLiU"/>
              </a:rPr>
              <a:t>80s.</a:t>
            </a:r>
            <a:endParaRPr lang="en-US" sz="1100" spc="30">
              <a:cs typeface="PMingLiU"/>
            </a:endParaRPr>
          </a:p>
          <a:p>
            <a:pPr marL="144780" marR="108585" indent="-13271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50" dirty="0">
                <a:cs typeface="PMingLiU"/>
              </a:rPr>
              <a:t>Overall </a:t>
            </a:r>
            <a:r>
              <a:rPr sz="1100" spc="45" dirty="0">
                <a:cs typeface="PMingLiU"/>
              </a:rPr>
              <a:t>prevalence very </a:t>
            </a:r>
            <a:r>
              <a:rPr sz="1100" spc="55" dirty="0">
                <a:cs typeface="PMingLiU"/>
              </a:rPr>
              <a:t>high </a:t>
            </a:r>
            <a:r>
              <a:rPr sz="1100" spc="50" dirty="0">
                <a:cs typeface="PMingLiU"/>
              </a:rPr>
              <a:t>in </a:t>
            </a:r>
            <a:r>
              <a:rPr sz="1100" spc="65" dirty="0">
                <a:cs typeface="PMingLiU"/>
              </a:rPr>
              <a:t>this </a:t>
            </a:r>
            <a:r>
              <a:rPr sz="1100" spc="40" dirty="0">
                <a:cs typeface="PMingLiU"/>
              </a:rPr>
              <a:t>region:</a:t>
            </a:r>
            <a:r>
              <a:rPr sz="1100" spc="315" dirty="0">
                <a:cs typeface="PMingLiU"/>
              </a:rPr>
              <a:t> </a:t>
            </a:r>
            <a:r>
              <a:rPr sz="1100" spc="35">
                <a:cs typeface="PMingLiU"/>
              </a:rPr>
              <a:t>5</a:t>
            </a:r>
            <a:r>
              <a:rPr sz="1100" i="1" spc="35">
                <a:cs typeface="Times New Roman"/>
              </a:rPr>
              <a:t>.</a:t>
            </a:r>
            <a:r>
              <a:rPr sz="1100" spc="35">
                <a:cs typeface="PMingLiU"/>
              </a:rPr>
              <a:t>1%.</a:t>
            </a:r>
            <a:endParaRPr lang="en-US" sz="1100" spc="35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>
              <a:cs typeface="PMingLiU"/>
            </a:endParaRPr>
          </a:p>
          <a:p>
            <a:pPr marL="144780" marR="29209" indent="-132715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0" dirty="0">
                <a:cs typeface="PMingLiU"/>
              </a:rPr>
              <a:t>Measurements </a:t>
            </a:r>
            <a:r>
              <a:rPr sz="1100" spc="55" dirty="0">
                <a:cs typeface="PMingLiU"/>
              </a:rPr>
              <a:t>on </a:t>
            </a:r>
            <a:r>
              <a:rPr sz="1100" spc="35" dirty="0">
                <a:cs typeface="PMingLiU"/>
              </a:rPr>
              <a:t>seven </a:t>
            </a:r>
            <a:r>
              <a:rPr sz="1100" spc="55" dirty="0">
                <a:cs typeface="PMingLiU"/>
              </a:rPr>
              <a:t>predictors </a:t>
            </a:r>
            <a:r>
              <a:rPr sz="1100" spc="50" dirty="0">
                <a:cs typeface="PMingLiU"/>
              </a:rPr>
              <a:t>(risk </a:t>
            </a:r>
            <a:r>
              <a:rPr sz="1100" spc="55" dirty="0">
                <a:cs typeface="PMingLiU"/>
              </a:rPr>
              <a:t>factors), </a:t>
            </a:r>
            <a:r>
              <a:rPr sz="1100" spc="45" dirty="0">
                <a:cs typeface="PMingLiU"/>
              </a:rPr>
              <a:t>shown </a:t>
            </a:r>
            <a:r>
              <a:rPr sz="1100" spc="50" dirty="0">
                <a:cs typeface="PMingLiU"/>
              </a:rPr>
              <a:t>in  </a:t>
            </a:r>
            <a:r>
              <a:rPr sz="1100" spc="70" dirty="0">
                <a:cs typeface="PMingLiU"/>
              </a:rPr>
              <a:t>scatterplot </a:t>
            </a:r>
            <a:r>
              <a:rPr sz="1100" spc="75">
                <a:cs typeface="PMingLiU"/>
              </a:rPr>
              <a:t>matrix.</a:t>
            </a:r>
            <a:endParaRPr lang="en-US" sz="1100" spc="75">
              <a:cs typeface="PMingLiU"/>
            </a:endParaRPr>
          </a:p>
          <a:p>
            <a:pPr marL="144780" marR="29209" indent="-132715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>
              <a:cs typeface="PMingLiU"/>
            </a:endParaRPr>
          </a:p>
          <a:p>
            <a:pPr marL="144780" marR="304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0" dirty="0">
                <a:cs typeface="PMingLiU"/>
              </a:rPr>
              <a:t>Goal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identify </a:t>
            </a:r>
            <a:r>
              <a:rPr sz="1100" spc="50" dirty="0">
                <a:cs typeface="PMingLiU"/>
              </a:rPr>
              <a:t>relative </a:t>
            </a:r>
            <a:r>
              <a:rPr sz="1100" spc="70" dirty="0">
                <a:cs typeface="PMingLiU"/>
              </a:rPr>
              <a:t>strengths </a:t>
            </a:r>
            <a:r>
              <a:rPr sz="1100" spc="85" dirty="0">
                <a:cs typeface="PMingLiU"/>
              </a:rPr>
              <a:t>and </a:t>
            </a:r>
            <a:r>
              <a:rPr sz="1100" spc="50" dirty="0">
                <a:cs typeface="PMingLiU"/>
              </a:rPr>
              <a:t>directions </a:t>
            </a:r>
            <a:r>
              <a:rPr sz="1100" spc="5" dirty="0">
                <a:cs typeface="PMingLiU"/>
              </a:rPr>
              <a:t>of </a:t>
            </a:r>
            <a:r>
              <a:rPr sz="1100" spc="45">
                <a:cs typeface="PMingLiU"/>
              </a:rPr>
              <a:t>risk </a:t>
            </a:r>
            <a:r>
              <a:rPr sz="1100" spc="50">
                <a:cs typeface="PMingLiU"/>
              </a:rPr>
              <a:t>factors.</a:t>
            </a:r>
            <a:endParaRPr lang="en-US" sz="1100" spc="50">
              <a:cs typeface="PMingLiU"/>
            </a:endParaRPr>
          </a:p>
          <a:p>
            <a:pPr marL="144780" marR="304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This </a:t>
            </a:r>
            <a:r>
              <a:rPr sz="1100" spc="40" dirty="0">
                <a:cs typeface="PMingLiU"/>
              </a:rPr>
              <a:t>was </a:t>
            </a:r>
            <a:r>
              <a:rPr sz="1100" spc="95" dirty="0">
                <a:cs typeface="PMingLiU"/>
              </a:rPr>
              <a:t>part </a:t>
            </a:r>
            <a:r>
              <a:rPr sz="1100" spc="5" dirty="0">
                <a:cs typeface="PMingLiU"/>
              </a:rPr>
              <a:t>of </a:t>
            </a:r>
            <a:r>
              <a:rPr sz="1100" spc="85" dirty="0">
                <a:cs typeface="PMingLiU"/>
              </a:rPr>
              <a:t>an </a:t>
            </a:r>
            <a:r>
              <a:rPr sz="1100" spc="55" dirty="0">
                <a:cs typeface="PMingLiU"/>
              </a:rPr>
              <a:t>intervention </a:t>
            </a:r>
            <a:r>
              <a:rPr sz="1100" spc="80" dirty="0">
                <a:cs typeface="PMingLiU"/>
              </a:rPr>
              <a:t>study </a:t>
            </a:r>
            <a:r>
              <a:rPr sz="1100" spc="60" dirty="0">
                <a:cs typeface="PMingLiU"/>
              </a:rPr>
              <a:t>aimed </a:t>
            </a:r>
            <a:r>
              <a:rPr sz="1100" spc="110" dirty="0">
                <a:cs typeface="PMingLiU"/>
              </a:rPr>
              <a:t>at </a:t>
            </a:r>
            <a:r>
              <a:rPr sz="1100" spc="60" dirty="0">
                <a:cs typeface="PMingLiU"/>
              </a:rPr>
              <a:t>educating 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public </a:t>
            </a:r>
            <a:r>
              <a:rPr sz="1100" spc="55" dirty="0">
                <a:cs typeface="PMingLiU"/>
              </a:rPr>
              <a:t>on </a:t>
            </a:r>
            <a:r>
              <a:rPr sz="1100" spc="60" dirty="0">
                <a:cs typeface="PMingLiU"/>
              </a:rPr>
              <a:t>healthier</a:t>
            </a:r>
            <a:r>
              <a:rPr sz="1100" spc="11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diets.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object 6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30" dirty="0"/>
              <a:t>14</a:t>
            </a:r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40</a:t>
            </a:r>
          </a:p>
        </p:txBody>
      </p:sp>
      <p:pic>
        <p:nvPicPr>
          <p:cNvPr id="650" name="Picture 649">
            <a:extLst>
              <a:ext uri="{FF2B5EF4-FFF2-40B4-BE49-F238E27FC236}">
                <a16:creationId xmlns:a16="http://schemas.microsoft.com/office/drawing/2014/main" id="{F906C9C2-CD8A-465B-A9CD-811C813F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58775"/>
            <a:ext cx="2650129" cy="2644775"/>
          </a:xfrm>
          <a:prstGeom prst="rect">
            <a:avLst/>
          </a:prstGeom>
        </p:spPr>
      </p:pic>
      <p:sp>
        <p:nvSpPr>
          <p:cNvPr id="652" name="TextBox 651">
            <a:extLst>
              <a:ext uri="{FF2B5EF4-FFF2-40B4-BE49-F238E27FC236}">
                <a16:creationId xmlns:a16="http://schemas.microsoft.com/office/drawing/2014/main" id="{2689842C-45E6-4ED3-8AE9-E60361AB79CC}"/>
              </a:ext>
            </a:extLst>
          </p:cNvPr>
          <p:cNvSpPr txBox="1"/>
          <p:nvPr/>
        </p:nvSpPr>
        <p:spPr>
          <a:xfrm>
            <a:off x="2914650" y="299214"/>
            <a:ext cx="15339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Scatterplot matrix of the South African Heart Disease data. </a:t>
            </a:r>
          </a:p>
          <a:p>
            <a:endParaRPr lang="en-GB" sz="1200" dirty="0"/>
          </a:p>
          <a:p>
            <a:r>
              <a:rPr lang="en-GB" sz="1200" dirty="0"/>
              <a:t>The response is </a:t>
            </a:r>
            <a:r>
              <a:rPr lang="en-GB" sz="1200" dirty="0" err="1"/>
              <a:t>color</a:t>
            </a:r>
            <a:r>
              <a:rPr lang="en-GB" sz="1200" dirty="0"/>
              <a:t> coded </a:t>
            </a:r>
          </a:p>
          <a:p>
            <a:endParaRPr lang="en-GB" sz="1200" dirty="0"/>
          </a:p>
          <a:p>
            <a:r>
              <a:rPr lang="en-GB" sz="1200" dirty="0"/>
              <a:t>The cases (MI) are red, the controls turquoise. </a:t>
            </a:r>
          </a:p>
          <a:p>
            <a:endParaRPr lang="en-GB" sz="1200" dirty="0"/>
          </a:p>
          <a:p>
            <a:r>
              <a:rPr lang="en-GB" sz="1200" i="1" dirty="0" err="1">
                <a:solidFill>
                  <a:srgbClr val="FF0000"/>
                </a:solidFill>
              </a:rPr>
              <a:t>famhist</a:t>
            </a:r>
            <a:r>
              <a:rPr lang="en-GB" sz="1200" dirty="0"/>
              <a:t> is a binary variable, with 1 indicating family history of MI.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30" dirty="0"/>
              <a:t>15</a:t>
            </a:r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40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2BDF5E-F21D-4C6E-A600-854AD79F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4" y="434975"/>
            <a:ext cx="3987832" cy="270866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997" y="211465"/>
            <a:ext cx="35236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Case-control </a:t>
            </a:r>
            <a:r>
              <a:rPr spc="-30" dirty="0">
                <a:latin typeface="+mn-lt"/>
              </a:rPr>
              <a:t>sampling and </a:t>
            </a:r>
            <a:r>
              <a:rPr spc="-15" dirty="0">
                <a:latin typeface="+mn-lt"/>
              </a:rPr>
              <a:t>logistic</a:t>
            </a:r>
            <a:r>
              <a:rPr spc="-85" dirty="0">
                <a:latin typeface="+mn-lt"/>
              </a:rPr>
              <a:t> </a:t>
            </a:r>
            <a:r>
              <a:rPr spc="-40" dirty="0">
                <a:latin typeface="+mn-lt"/>
              </a:rPr>
              <a:t>regression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30" dirty="0"/>
              <a:t>16</a:t>
            </a:r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758" y="689291"/>
            <a:ext cx="3794125" cy="14725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2880" marR="43180" indent="-13271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83515" algn="l"/>
              </a:tabLst>
            </a:pPr>
            <a:r>
              <a:rPr sz="1100" spc="65" dirty="0">
                <a:cs typeface="PMingLiU"/>
              </a:rPr>
              <a:t>In </a:t>
            </a:r>
            <a:r>
              <a:rPr sz="1100" spc="70" dirty="0">
                <a:cs typeface="PMingLiU"/>
              </a:rPr>
              <a:t>South </a:t>
            </a:r>
            <a:r>
              <a:rPr sz="1100" spc="50" dirty="0">
                <a:cs typeface="PMingLiU"/>
              </a:rPr>
              <a:t>African </a:t>
            </a:r>
            <a:r>
              <a:rPr sz="1100" spc="85" dirty="0">
                <a:cs typeface="PMingLiU"/>
              </a:rPr>
              <a:t>data, </a:t>
            </a:r>
            <a:r>
              <a:rPr sz="1100" spc="70" dirty="0">
                <a:cs typeface="PMingLiU"/>
              </a:rPr>
              <a:t>there </a:t>
            </a:r>
            <a:r>
              <a:rPr sz="1100" spc="60" dirty="0">
                <a:cs typeface="PMingLiU"/>
              </a:rPr>
              <a:t>are </a:t>
            </a:r>
            <a:r>
              <a:rPr sz="1100" spc="25" dirty="0">
                <a:cs typeface="PMingLiU"/>
              </a:rPr>
              <a:t>160 </a:t>
            </a:r>
            <a:r>
              <a:rPr sz="1100" spc="35" dirty="0">
                <a:cs typeface="PMingLiU"/>
              </a:rPr>
              <a:t>cases, </a:t>
            </a:r>
            <a:r>
              <a:rPr sz="1100" spc="25" dirty="0">
                <a:cs typeface="PMingLiU"/>
              </a:rPr>
              <a:t>302 </a:t>
            </a:r>
            <a:r>
              <a:rPr sz="1100" spc="45" dirty="0">
                <a:cs typeface="PMingLiU"/>
              </a:rPr>
              <a:t>controls </a:t>
            </a:r>
            <a:r>
              <a:rPr sz="1100" spc="-10" dirty="0">
                <a:cs typeface="PMingLiU"/>
              </a:rPr>
              <a:t>—  </a:t>
            </a:r>
            <a:r>
              <a:rPr sz="1100" i="1" spc="-165" dirty="0">
                <a:cs typeface="Times New Roman"/>
              </a:rPr>
              <a:t>π</a:t>
            </a:r>
            <a:r>
              <a:rPr sz="1100" spc="-165" dirty="0">
                <a:cs typeface="PMingLiU"/>
              </a:rPr>
              <a:t>˜ </a:t>
            </a:r>
            <a:r>
              <a:rPr sz="1100" spc="260" dirty="0">
                <a:cs typeface="PMingLiU"/>
              </a:rPr>
              <a:t>= </a:t>
            </a:r>
            <a:r>
              <a:rPr sz="1100" spc="25" dirty="0">
                <a:cs typeface="PMingLiU"/>
              </a:rPr>
              <a:t>0</a:t>
            </a:r>
            <a:r>
              <a:rPr sz="1100" i="1" spc="25" dirty="0">
                <a:cs typeface="Times New Roman"/>
              </a:rPr>
              <a:t>.</a:t>
            </a:r>
            <a:r>
              <a:rPr sz="1100" spc="25" dirty="0">
                <a:cs typeface="PMingLiU"/>
              </a:rPr>
              <a:t>35 </a:t>
            </a:r>
            <a:r>
              <a:rPr sz="1100" spc="60" dirty="0">
                <a:cs typeface="PMingLiU"/>
              </a:rPr>
              <a:t>are </a:t>
            </a:r>
            <a:r>
              <a:rPr sz="1100" spc="35" dirty="0">
                <a:cs typeface="PMingLiU"/>
              </a:rPr>
              <a:t>cases. </a:t>
            </a:r>
            <a:r>
              <a:rPr sz="1100" spc="45" dirty="0">
                <a:cs typeface="PMingLiU"/>
              </a:rPr>
              <a:t>Yet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prevalence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MI </a:t>
            </a:r>
            <a:r>
              <a:rPr sz="1100" spc="50" dirty="0">
                <a:cs typeface="PMingLiU"/>
              </a:rPr>
              <a:t>in </a:t>
            </a:r>
            <a:r>
              <a:rPr sz="1100" spc="65" dirty="0">
                <a:cs typeface="PMingLiU"/>
              </a:rPr>
              <a:t>this </a:t>
            </a:r>
            <a:r>
              <a:rPr sz="1100" spc="40" dirty="0">
                <a:cs typeface="PMingLiU"/>
              </a:rPr>
              <a:t>region  </a:t>
            </a:r>
            <a:r>
              <a:rPr sz="1100" spc="20" dirty="0">
                <a:cs typeface="PMingLiU"/>
              </a:rPr>
              <a:t>is </a:t>
            </a:r>
            <a:r>
              <a:rPr sz="1100" i="1" spc="70" dirty="0">
                <a:cs typeface="Times New Roman"/>
              </a:rPr>
              <a:t>π </a:t>
            </a:r>
            <a:r>
              <a:rPr sz="1100" spc="260" dirty="0">
                <a:cs typeface="PMingLiU"/>
              </a:rPr>
              <a:t>=</a:t>
            </a:r>
            <a:r>
              <a:rPr sz="1100" spc="60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0</a:t>
            </a:r>
            <a:r>
              <a:rPr sz="1100" i="1" spc="30" dirty="0">
                <a:cs typeface="Times New Roman"/>
              </a:rPr>
              <a:t>.</a:t>
            </a:r>
            <a:r>
              <a:rPr sz="1100" spc="30" dirty="0">
                <a:cs typeface="PMingLiU"/>
              </a:rPr>
              <a:t>05.</a:t>
            </a:r>
            <a:endParaRPr sz="1100">
              <a:cs typeface="PMingLiU"/>
            </a:endParaRPr>
          </a:p>
          <a:p>
            <a:pPr marL="182880" marR="8255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83515" algn="l"/>
              </a:tabLst>
            </a:pPr>
            <a:r>
              <a:rPr sz="1100" spc="95" dirty="0">
                <a:cs typeface="PMingLiU"/>
              </a:rPr>
              <a:t>With </a:t>
            </a:r>
            <a:r>
              <a:rPr sz="1100" spc="45" dirty="0">
                <a:cs typeface="PMingLiU"/>
              </a:rPr>
              <a:t>case-control </a:t>
            </a:r>
            <a:r>
              <a:rPr sz="1100" spc="50" dirty="0">
                <a:cs typeface="PMingLiU"/>
              </a:rPr>
              <a:t>samples,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can estimate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regression  </a:t>
            </a:r>
            <a:r>
              <a:rPr sz="1100" spc="70" dirty="0">
                <a:cs typeface="PMingLiU"/>
              </a:rPr>
              <a:t>parameters </a:t>
            </a:r>
            <a:r>
              <a:rPr sz="1100" i="1" spc="90" dirty="0">
                <a:cs typeface="Times New Roman"/>
              </a:rPr>
              <a:t>β</a:t>
            </a:r>
            <a:r>
              <a:rPr sz="1200" i="1" spc="135" baseline="-10416" dirty="0">
                <a:cs typeface="Times New Roman"/>
              </a:rPr>
              <a:t>j </a:t>
            </a:r>
            <a:r>
              <a:rPr sz="1100" spc="60" dirty="0">
                <a:cs typeface="PMingLiU"/>
              </a:rPr>
              <a:t>accurately </a:t>
            </a:r>
            <a:r>
              <a:rPr sz="1100" spc="25" dirty="0">
                <a:cs typeface="PMingLiU"/>
              </a:rPr>
              <a:t>(if </a:t>
            </a:r>
            <a:r>
              <a:rPr sz="1100" spc="65" dirty="0">
                <a:cs typeface="PMingLiU"/>
              </a:rPr>
              <a:t>our </a:t>
            </a:r>
            <a:r>
              <a:rPr sz="1100" spc="55" dirty="0">
                <a:cs typeface="PMingLiU"/>
              </a:rPr>
              <a:t>model </a:t>
            </a:r>
            <a:r>
              <a:rPr sz="1100" spc="20" dirty="0">
                <a:cs typeface="PMingLiU"/>
              </a:rPr>
              <a:t>is </a:t>
            </a:r>
            <a:r>
              <a:rPr sz="1100" spc="55" dirty="0">
                <a:cs typeface="PMingLiU"/>
              </a:rPr>
              <a:t>correct); </a:t>
            </a:r>
            <a:r>
              <a:rPr sz="1100" spc="80" dirty="0">
                <a:cs typeface="PMingLiU"/>
              </a:rPr>
              <a:t>the  </a:t>
            </a:r>
            <a:r>
              <a:rPr sz="1100" spc="70" dirty="0">
                <a:cs typeface="PMingLiU"/>
              </a:rPr>
              <a:t>constant </a:t>
            </a:r>
            <a:r>
              <a:rPr sz="1100" spc="85" dirty="0">
                <a:cs typeface="PMingLiU"/>
              </a:rPr>
              <a:t>term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0 </a:t>
            </a:r>
            <a:r>
              <a:rPr sz="1100" spc="20" dirty="0">
                <a:cs typeface="PMingLiU"/>
              </a:rPr>
              <a:t>is</a:t>
            </a:r>
            <a:r>
              <a:rPr sz="1100" spc="-8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incorrect.</a:t>
            </a:r>
            <a:endParaRPr sz="1100">
              <a:cs typeface="PMingLiU"/>
            </a:endParaRPr>
          </a:p>
          <a:p>
            <a:pPr marL="182880" marR="501650" indent="-13271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8351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can </a:t>
            </a:r>
            <a:r>
              <a:rPr sz="1100" spc="55" dirty="0">
                <a:cs typeface="PMingLiU"/>
              </a:rPr>
              <a:t>correct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estimated </a:t>
            </a:r>
            <a:r>
              <a:rPr sz="1100" spc="65" dirty="0">
                <a:cs typeface="PMingLiU"/>
              </a:rPr>
              <a:t>intercept </a:t>
            </a:r>
            <a:r>
              <a:rPr sz="1100" spc="55" dirty="0">
                <a:cs typeface="PMingLiU"/>
              </a:rPr>
              <a:t>by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simple  </a:t>
            </a:r>
            <a:r>
              <a:rPr sz="1100" spc="70" dirty="0">
                <a:cs typeface="PMingLiU"/>
              </a:rPr>
              <a:t>transformation</a:t>
            </a:r>
            <a:endParaRPr sz="1100">
              <a:cs typeface="PMingLiU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858" y="2662439"/>
            <a:ext cx="3717925" cy="52379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Often </a:t>
            </a:r>
            <a:r>
              <a:rPr sz="1100" spc="35" dirty="0">
                <a:cs typeface="PMingLiU"/>
              </a:rPr>
              <a:t>cases </a:t>
            </a:r>
            <a:r>
              <a:rPr sz="1100" spc="60" dirty="0">
                <a:cs typeface="PMingLiU"/>
              </a:rPr>
              <a:t>are </a:t>
            </a:r>
            <a:r>
              <a:rPr sz="1100" spc="65" dirty="0">
                <a:cs typeface="PMingLiU"/>
              </a:rPr>
              <a:t>rare </a:t>
            </a:r>
            <a:r>
              <a:rPr sz="1100" spc="85" dirty="0">
                <a:cs typeface="PMingLiU"/>
              </a:rPr>
              <a:t>and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take </a:t>
            </a:r>
            <a:r>
              <a:rPr sz="1100" spc="85" dirty="0">
                <a:cs typeface="PMingLiU"/>
              </a:rPr>
              <a:t>them </a:t>
            </a:r>
            <a:r>
              <a:rPr sz="1100" spc="30" dirty="0">
                <a:cs typeface="PMingLiU"/>
              </a:rPr>
              <a:t>all; </a:t>
            </a:r>
            <a:r>
              <a:rPr sz="1100" spc="85" dirty="0">
                <a:cs typeface="PMingLiU"/>
              </a:rPr>
              <a:t>up </a:t>
            </a:r>
            <a:r>
              <a:rPr sz="1100" spc="80" dirty="0">
                <a:cs typeface="PMingLiU"/>
              </a:rPr>
              <a:t>to </a:t>
            </a:r>
            <a:r>
              <a:rPr sz="1100" spc="5" dirty="0">
                <a:cs typeface="PMingLiU"/>
              </a:rPr>
              <a:t>five </a:t>
            </a:r>
            <a:r>
              <a:rPr sz="1100" spc="60" dirty="0">
                <a:cs typeface="PMingLiU"/>
              </a:rPr>
              <a:t>times  </a:t>
            </a:r>
            <a:r>
              <a:rPr sz="1100" spc="110" dirty="0">
                <a:cs typeface="PMingLiU"/>
              </a:rPr>
              <a:t>that </a:t>
            </a:r>
            <a:r>
              <a:rPr sz="1100" spc="70" dirty="0">
                <a:cs typeface="PMingLiU"/>
              </a:rPr>
              <a:t>number </a:t>
            </a:r>
            <a:r>
              <a:rPr sz="1100" spc="5" dirty="0">
                <a:cs typeface="PMingLiU"/>
              </a:rPr>
              <a:t>of </a:t>
            </a:r>
            <a:r>
              <a:rPr sz="1100" spc="45" dirty="0">
                <a:cs typeface="PMingLiU"/>
              </a:rPr>
              <a:t>controls </a:t>
            </a:r>
            <a:r>
              <a:rPr sz="1100" spc="20" dirty="0">
                <a:cs typeface="PMingLiU"/>
              </a:rPr>
              <a:t>is </a:t>
            </a:r>
            <a:r>
              <a:rPr sz="1100" spc="30" dirty="0">
                <a:cs typeface="PMingLiU"/>
              </a:rPr>
              <a:t>sufficient. </a:t>
            </a:r>
            <a:r>
              <a:rPr sz="1100" spc="25" dirty="0">
                <a:cs typeface="PMingLiU"/>
              </a:rPr>
              <a:t>See </a:t>
            </a:r>
            <a:r>
              <a:rPr sz="1100" spc="75" dirty="0">
                <a:cs typeface="PMingLiU"/>
              </a:rPr>
              <a:t>next</a:t>
            </a:r>
            <a:r>
              <a:rPr sz="1100" spc="12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frame</a:t>
            </a:r>
            <a:endParaRPr sz="1100">
              <a:cs typeface="PMingLiU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2E29C0-985E-4452-813B-4B957AA3E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20" y="2187296"/>
            <a:ext cx="2133600" cy="41582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025" y="211465"/>
            <a:ext cx="36925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30" dirty="0">
                <a:latin typeface="+mn-lt"/>
              </a:rPr>
              <a:t>Diminishing </a:t>
            </a:r>
            <a:r>
              <a:rPr spc="-25" dirty="0">
                <a:latin typeface="+mn-lt"/>
              </a:rPr>
              <a:t>returns </a:t>
            </a:r>
            <a:r>
              <a:rPr spc="-35" dirty="0">
                <a:latin typeface="+mn-lt"/>
              </a:rPr>
              <a:t>in </a:t>
            </a:r>
            <a:r>
              <a:rPr spc="-30" dirty="0">
                <a:latin typeface="+mn-lt"/>
              </a:rPr>
              <a:t>unbalanced </a:t>
            </a:r>
            <a:r>
              <a:rPr spc="-10" dirty="0">
                <a:latin typeface="+mn-lt"/>
              </a:rPr>
              <a:t>binary</a:t>
            </a:r>
            <a:r>
              <a:rPr spc="90" dirty="0">
                <a:latin typeface="+mn-lt"/>
              </a:rPr>
              <a:t> </a:t>
            </a:r>
            <a:r>
              <a:rPr spc="5" dirty="0">
                <a:latin typeface="+mn-lt"/>
              </a:rPr>
              <a:t>data</a:t>
            </a:r>
          </a:p>
        </p:txBody>
      </p:sp>
      <p:sp>
        <p:nvSpPr>
          <p:cNvPr id="118" name="object 1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30" dirty="0"/>
              <a:t>17</a:t>
            </a:r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C07F32D-3C70-4916-AAC5-B63AFA62DA9F}"/>
              </a:ext>
            </a:extLst>
          </p:cNvPr>
          <p:cNvSpPr txBox="1"/>
          <p:nvPr/>
        </p:nvSpPr>
        <p:spPr>
          <a:xfrm>
            <a:off x="3085700" y="766623"/>
            <a:ext cx="144221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Sampling more controls than cases reduces the variance of the parameter estimates. </a:t>
            </a:r>
          </a:p>
          <a:p>
            <a:endParaRPr lang="en-GB" sz="1200" dirty="0"/>
          </a:p>
          <a:p>
            <a:r>
              <a:rPr lang="en-GB" sz="1200" dirty="0"/>
              <a:t>But after a ratio of about 5 to 1 the variance reduction flattens out.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16188ABF-38DC-4380-B41E-8C4C8C42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666782"/>
            <a:ext cx="2914250" cy="24290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251" y="211465"/>
            <a:ext cx="36322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Logistic </a:t>
            </a:r>
            <a:r>
              <a:rPr spc="-40" dirty="0">
                <a:latin typeface="+mn-lt"/>
              </a:rPr>
              <a:t>regression </a:t>
            </a:r>
            <a:r>
              <a:rPr spc="-5" dirty="0">
                <a:latin typeface="+mn-lt"/>
              </a:rPr>
              <a:t>with </a:t>
            </a:r>
            <a:r>
              <a:rPr spc="-50" dirty="0">
                <a:latin typeface="+mn-lt"/>
              </a:rPr>
              <a:t>more </a:t>
            </a:r>
            <a:r>
              <a:rPr spc="-10" dirty="0">
                <a:latin typeface="+mn-lt"/>
              </a:rPr>
              <a:t>than </a:t>
            </a:r>
            <a:r>
              <a:rPr spc="-30" dirty="0">
                <a:latin typeface="+mn-lt"/>
              </a:rPr>
              <a:t>two</a:t>
            </a:r>
            <a:r>
              <a:rPr spc="250" dirty="0">
                <a:latin typeface="+mn-lt"/>
              </a:rPr>
              <a:t> </a:t>
            </a:r>
            <a:r>
              <a:rPr spc="-35" dirty="0">
                <a:latin typeface="+mn-lt"/>
              </a:rPr>
              <a:t>classes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34594" y="691285"/>
            <a:ext cx="3750945" cy="6981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00"/>
              </a:lnSpc>
              <a:spcBef>
                <a:spcPts val="55"/>
              </a:spcBef>
            </a:pPr>
            <a:r>
              <a:rPr spc="25" dirty="0">
                <a:latin typeface="+mn-lt"/>
              </a:rPr>
              <a:t>So </a:t>
            </a:r>
            <a:r>
              <a:rPr spc="50" dirty="0">
                <a:latin typeface="+mn-lt"/>
              </a:rPr>
              <a:t>far </a:t>
            </a:r>
            <a:r>
              <a:rPr spc="15" dirty="0">
                <a:latin typeface="+mn-lt"/>
              </a:rPr>
              <a:t>we </a:t>
            </a:r>
            <a:r>
              <a:rPr spc="45" dirty="0">
                <a:latin typeface="+mn-lt"/>
              </a:rPr>
              <a:t>have discussed </a:t>
            </a:r>
            <a:r>
              <a:rPr spc="35" dirty="0">
                <a:latin typeface="+mn-lt"/>
              </a:rPr>
              <a:t>logistic </a:t>
            </a:r>
            <a:r>
              <a:rPr spc="40" dirty="0">
                <a:latin typeface="+mn-lt"/>
              </a:rPr>
              <a:t>regression </a:t>
            </a:r>
            <a:r>
              <a:rPr spc="70" dirty="0">
                <a:latin typeface="+mn-lt"/>
              </a:rPr>
              <a:t>with </a:t>
            </a:r>
            <a:r>
              <a:rPr spc="45" dirty="0">
                <a:latin typeface="+mn-lt"/>
              </a:rPr>
              <a:t>two </a:t>
            </a:r>
            <a:r>
              <a:rPr spc="35" dirty="0">
                <a:latin typeface="+mn-lt"/>
              </a:rPr>
              <a:t>classes.  </a:t>
            </a:r>
            <a:r>
              <a:rPr spc="90" dirty="0">
                <a:latin typeface="+mn-lt"/>
              </a:rPr>
              <a:t>It </a:t>
            </a:r>
            <a:r>
              <a:rPr spc="20" dirty="0">
                <a:latin typeface="+mn-lt"/>
              </a:rPr>
              <a:t>is </a:t>
            </a:r>
            <a:r>
              <a:rPr spc="35" dirty="0">
                <a:latin typeface="+mn-lt"/>
              </a:rPr>
              <a:t>easily </a:t>
            </a:r>
            <a:r>
              <a:rPr spc="45" dirty="0">
                <a:latin typeface="+mn-lt"/>
              </a:rPr>
              <a:t>generalized </a:t>
            </a:r>
            <a:r>
              <a:rPr spc="80" dirty="0">
                <a:latin typeface="+mn-lt"/>
              </a:rPr>
              <a:t>to </a:t>
            </a:r>
            <a:r>
              <a:rPr spc="60" dirty="0">
                <a:latin typeface="+mn-lt"/>
              </a:rPr>
              <a:t>more </a:t>
            </a:r>
            <a:r>
              <a:rPr spc="100" dirty="0">
                <a:latin typeface="+mn-lt"/>
              </a:rPr>
              <a:t>than </a:t>
            </a:r>
            <a:r>
              <a:rPr spc="45" dirty="0">
                <a:latin typeface="+mn-lt"/>
              </a:rPr>
              <a:t>two </a:t>
            </a:r>
            <a:r>
              <a:rPr spc="35" dirty="0">
                <a:latin typeface="+mn-lt"/>
              </a:rPr>
              <a:t>classes. </a:t>
            </a:r>
            <a:r>
              <a:rPr spc="70" dirty="0">
                <a:latin typeface="+mn-lt"/>
              </a:rPr>
              <a:t>One </a:t>
            </a:r>
            <a:r>
              <a:rPr spc="40" dirty="0">
                <a:latin typeface="+mn-lt"/>
              </a:rPr>
              <a:t>version  </a:t>
            </a:r>
            <a:r>
              <a:rPr spc="60" dirty="0">
                <a:latin typeface="+mn-lt"/>
              </a:rPr>
              <a:t>(used </a:t>
            </a:r>
            <a:r>
              <a:rPr spc="50" dirty="0">
                <a:latin typeface="+mn-lt"/>
              </a:rPr>
              <a:t>in </a:t>
            </a:r>
            <a:r>
              <a:rPr spc="80" dirty="0">
                <a:latin typeface="+mn-lt"/>
              </a:rPr>
              <a:t>the </a:t>
            </a:r>
            <a:r>
              <a:rPr spc="110" dirty="0">
                <a:latin typeface="+mn-lt"/>
              </a:rPr>
              <a:t>R </a:t>
            </a:r>
            <a:r>
              <a:rPr spc="40" dirty="0">
                <a:latin typeface="+mn-lt"/>
              </a:rPr>
              <a:t>package </a:t>
            </a:r>
            <a:r>
              <a:rPr spc="90" dirty="0">
                <a:solidFill>
                  <a:srgbClr val="990000"/>
                </a:solidFill>
                <a:latin typeface="+mn-lt"/>
              </a:rPr>
              <a:t>glmnet</a:t>
            </a:r>
            <a:r>
              <a:rPr spc="90" dirty="0">
                <a:latin typeface="+mn-lt"/>
              </a:rPr>
              <a:t>) </a:t>
            </a:r>
            <a:r>
              <a:rPr spc="65" dirty="0">
                <a:latin typeface="+mn-lt"/>
              </a:rPr>
              <a:t>has </a:t>
            </a:r>
            <a:r>
              <a:rPr spc="80" dirty="0">
                <a:latin typeface="+mn-lt"/>
              </a:rPr>
              <a:t>the </a:t>
            </a:r>
            <a:r>
              <a:rPr spc="60" dirty="0">
                <a:latin typeface="+mn-lt"/>
              </a:rPr>
              <a:t>symmetric</a:t>
            </a:r>
            <a:r>
              <a:rPr spc="105" dirty="0">
                <a:latin typeface="+mn-lt"/>
              </a:rPr>
              <a:t> </a:t>
            </a:r>
            <a:r>
              <a:rPr spc="50" dirty="0">
                <a:latin typeface="+mn-lt"/>
              </a:rPr>
              <a:t>form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18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050" y="2339975"/>
            <a:ext cx="342900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cs typeface="PMingLiU"/>
              </a:rPr>
              <a:t>Here </a:t>
            </a:r>
            <a:r>
              <a:rPr sz="1100" spc="70" dirty="0">
                <a:cs typeface="PMingLiU"/>
              </a:rPr>
              <a:t>there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linear </a:t>
            </a:r>
            <a:r>
              <a:rPr sz="1100" spc="55" dirty="0">
                <a:cs typeface="PMingLiU"/>
              </a:rPr>
              <a:t>function </a:t>
            </a:r>
            <a:r>
              <a:rPr sz="1100" spc="30" dirty="0">
                <a:cs typeface="PMingLiU"/>
              </a:rPr>
              <a:t>for </a:t>
            </a:r>
            <a:r>
              <a:rPr sz="1100" i="1" spc="35" dirty="0">
                <a:solidFill>
                  <a:srgbClr val="009900"/>
                </a:solidFill>
                <a:cs typeface="Palatino Linotype"/>
              </a:rPr>
              <a:t>each</a:t>
            </a:r>
            <a:r>
              <a:rPr sz="1100" i="1" spc="229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spc="35" dirty="0">
                <a:cs typeface="PMingLiU"/>
              </a:rPr>
              <a:t>class.</a:t>
            </a:r>
            <a:endParaRPr sz="1100" dirty="0">
              <a:cs typeface="PMingLiU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390DCE-6AD0-4845-9D14-E879768E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41" y="1469541"/>
            <a:ext cx="3219450" cy="6124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C074C6-7209-4DD7-97C1-688D6A7F9BF5}"/>
              </a:ext>
            </a:extLst>
          </p:cNvPr>
          <p:cNvSpPr txBox="1"/>
          <p:nvPr/>
        </p:nvSpPr>
        <p:spPr>
          <a:xfrm>
            <a:off x="323850" y="2644775"/>
            <a:ext cx="3763378" cy="434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495"/>
              </a:spcBef>
            </a:pPr>
            <a:r>
              <a:rPr lang="en-GB" sz="1100" b="1" spc="50" dirty="0">
                <a:cs typeface="PMingLiU"/>
              </a:rPr>
              <a:t>Multiclass </a:t>
            </a:r>
            <a:r>
              <a:rPr lang="en-GB" sz="1100" b="1" spc="35" dirty="0">
                <a:cs typeface="PMingLiU"/>
              </a:rPr>
              <a:t>logistic </a:t>
            </a:r>
            <a:r>
              <a:rPr lang="en-GB" sz="1100" b="1" spc="40" dirty="0">
                <a:cs typeface="PMingLiU"/>
              </a:rPr>
              <a:t>regression </a:t>
            </a:r>
            <a:r>
              <a:rPr lang="en-GB" sz="1100" b="1" spc="20" dirty="0">
                <a:cs typeface="PMingLiU"/>
              </a:rPr>
              <a:t>is </a:t>
            </a:r>
            <a:r>
              <a:rPr lang="en-GB" sz="1100" b="1" spc="35" dirty="0">
                <a:cs typeface="PMingLiU"/>
              </a:rPr>
              <a:t>also </a:t>
            </a:r>
            <a:r>
              <a:rPr lang="en-GB" sz="1100" b="1" spc="45" dirty="0">
                <a:cs typeface="PMingLiU"/>
              </a:rPr>
              <a:t>referred </a:t>
            </a:r>
            <a:r>
              <a:rPr lang="en-GB" sz="1100" b="1" spc="80" dirty="0">
                <a:cs typeface="PMingLiU"/>
              </a:rPr>
              <a:t>to </a:t>
            </a:r>
            <a:r>
              <a:rPr lang="en-GB" sz="1100" b="1" spc="55" dirty="0">
                <a:cs typeface="PMingLiU"/>
              </a:rPr>
              <a:t>as </a:t>
            </a:r>
            <a:r>
              <a:rPr lang="en-GB" sz="1100" b="1" i="1" spc="15" dirty="0">
                <a:solidFill>
                  <a:srgbClr val="009900"/>
                </a:solidFill>
                <a:cs typeface="Palatino Linotype"/>
              </a:rPr>
              <a:t>multinomial  </a:t>
            </a:r>
            <a:r>
              <a:rPr lang="en-GB" sz="1100" b="1" i="1" spc="10" dirty="0">
                <a:solidFill>
                  <a:srgbClr val="009900"/>
                </a:solidFill>
                <a:cs typeface="Palatino Linotype"/>
              </a:rPr>
              <a:t>regression</a:t>
            </a:r>
            <a:r>
              <a:rPr lang="en-GB" sz="1100" b="1" spc="10" dirty="0">
                <a:cs typeface="PMingLiU"/>
              </a:rPr>
              <a:t>.</a:t>
            </a:r>
            <a:endParaRPr lang="en-GB" sz="1100" b="1" dirty="0">
              <a:cs typeface="PMingLiU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15" y="211465"/>
            <a:ext cx="17449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Discriminant</a:t>
            </a:r>
            <a:r>
              <a:rPr spc="80" dirty="0">
                <a:latin typeface="+mn-lt"/>
              </a:rPr>
              <a:t> </a:t>
            </a:r>
            <a:r>
              <a:rPr spc="-5" dirty="0">
                <a:latin typeface="+mn-lt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4215" y="3342078"/>
            <a:ext cx="31432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19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35" y="844619"/>
            <a:ext cx="3914140" cy="212372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50" dirty="0">
                <a:cs typeface="PMingLiU"/>
              </a:rPr>
              <a:t>Here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approach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to </a:t>
            </a:r>
            <a:r>
              <a:rPr sz="1100" spc="55" dirty="0">
                <a:cs typeface="PMingLiU"/>
              </a:rPr>
              <a:t>model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distribution </a:t>
            </a:r>
            <a:r>
              <a:rPr sz="1100" spc="5" dirty="0">
                <a:cs typeface="PMingLiU"/>
              </a:rPr>
              <a:t>of </a:t>
            </a:r>
            <a:r>
              <a:rPr sz="1100" i="1" spc="229" dirty="0">
                <a:cs typeface="Times New Roman"/>
              </a:rPr>
              <a:t>X </a:t>
            </a:r>
            <a:r>
              <a:rPr sz="1100" spc="50" dirty="0">
                <a:cs typeface="PMingLiU"/>
              </a:rPr>
              <a:t>in </a:t>
            </a:r>
            <a:r>
              <a:rPr sz="1100" spc="45" dirty="0">
                <a:cs typeface="PMingLiU"/>
              </a:rPr>
              <a:t>each </a:t>
            </a:r>
            <a:r>
              <a:rPr sz="1100" spc="5" dirty="0">
                <a:cs typeface="PMingLiU"/>
              </a:rPr>
              <a:t>of  </a:t>
            </a:r>
            <a:r>
              <a:rPr sz="1100" spc="80" dirty="0">
                <a:cs typeface="PMingLiU"/>
              </a:rPr>
              <a:t>the </a:t>
            </a:r>
            <a:r>
              <a:rPr sz="1100" spc="30" dirty="0">
                <a:cs typeface="PMingLiU"/>
              </a:rPr>
              <a:t>classes </a:t>
            </a:r>
            <a:r>
              <a:rPr sz="1100" spc="50" dirty="0">
                <a:cs typeface="PMingLiU"/>
              </a:rPr>
              <a:t>separately,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then </a:t>
            </a:r>
            <a:r>
              <a:rPr sz="1100" spc="45" dirty="0">
                <a:cs typeface="PMingLiU"/>
              </a:rPr>
              <a:t>use </a:t>
            </a:r>
            <a:r>
              <a:rPr sz="1100" i="1" spc="45" dirty="0">
                <a:solidFill>
                  <a:srgbClr val="009900"/>
                </a:solidFill>
                <a:cs typeface="Palatino Linotype"/>
              </a:rPr>
              <a:t>Bayes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theorem </a:t>
            </a:r>
            <a:r>
              <a:rPr sz="1100" spc="80" dirty="0">
                <a:cs typeface="PMingLiU"/>
              </a:rPr>
              <a:t>to </a:t>
            </a:r>
            <a:r>
              <a:rPr sz="1100" spc="15" dirty="0">
                <a:cs typeface="PMingLiU"/>
              </a:rPr>
              <a:t>flip </a:t>
            </a:r>
            <a:r>
              <a:rPr sz="1100" spc="60" dirty="0">
                <a:cs typeface="PMingLiU"/>
              </a:rPr>
              <a:t>things  </a:t>
            </a:r>
            <a:r>
              <a:rPr sz="1100" spc="75" dirty="0">
                <a:cs typeface="PMingLiU"/>
              </a:rPr>
              <a:t>around </a:t>
            </a:r>
            <a:r>
              <a:rPr sz="1100" spc="85" dirty="0">
                <a:cs typeface="PMingLiU"/>
              </a:rPr>
              <a:t>and </a:t>
            </a:r>
            <a:r>
              <a:rPr sz="1100" spc="70" dirty="0">
                <a:cs typeface="PMingLiU"/>
              </a:rPr>
              <a:t>obtain </a:t>
            </a:r>
            <a:r>
              <a:rPr sz="1100" spc="85" dirty="0">
                <a:cs typeface="PMingLiU"/>
              </a:rPr>
              <a:t>Pr(</a:t>
            </a:r>
            <a:r>
              <a:rPr sz="1100" i="1" spc="85" dirty="0">
                <a:cs typeface="Times New Roman"/>
              </a:rPr>
              <a:t>Y</a:t>
            </a:r>
            <a:r>
              <a:rPr sz="1100" i="1" spc="-45" dirty="0">
                <a:cs typeface="Times New Roman"/>
              </a:rPr>
              <a:t> </a:t>
            </a:r>
            <a:r>
              <a:rPr sz="1100" i="1" spc="60" dirty="0">
                <a:cs typeface="Meiryo"/>
              </a:rPr>
              <a:t>|</a:t>
            </a:r>
            <a:r>
              <a:rPr sz="1100" i="1" spc="60" dirty="0">
                <a:cs typeface="Times New Roman"/>
              </a:rPr>
              <a:t>X</a:t>
            </a:r>
            <a:r>
              <a:rPr sz="1100" spc="60" dirty="0">
                <a:cs typeface="PMingLiU"/>
              </a:rPr>
              <a:t>).</a:t>
            </a:r>
            <a:endParaRPr lang="en-US" sz="1100" spc="60" dirty="0">
              <a:cs typeface="PMingLiU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1100" dirty="0">
              <a:cs typeface="PMingLiU"/>
            </a:endParaRPr>
          </a:p>
          <a:p>
            <a:pPr marL="12700" marR="220979">
              <a:lnSpc>
                <a:spcPct val="102600"/>
              </a:lnSpc>
              <a:spcBef>
                <a:spcPts val="500"/>
              </a:spcBef>
            </a:pPr>
            <a:r>
              <a:rPr sz="1100" spc="85" dirty="0">
                <a:cs typeface="PMingLiU"/>
              </a:rPr>
              <a:t>When </a:t>
            </a:r>
            <a:r>
              <a:rPr sz="1100" spc="15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use </a:t>
            </a:r>
            <a:r>
              <a:rPr sz="1100" spc="65" dirty="0">
                <a:cs typeface="PMingLiU"/>
              </a:rPr>
              <a:t>normal (Gaussian) </a:t>
            </a:r>
            <a:r>
              <a:rPr sz="1100" spc="60" dirty="0">
                <a:cs typeface="PMingLiU"/>
              </a:rPr>
              <a:t>distributions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each </a:t>
            </a:r>
            <a:r>
              <a:rPr sz="1100" spc="35" dirty="0">
                <a:cs typeface="PMingLiU"/>
              </a:rPr>
              <a:t>class,  </a:t>
            </a:r>
            <a:r>
              <a:rPr sz="1100" spc="65" dirty="0">
                <a:cs typeface="PMingLiU"/>
              </a:rPr>
              <a:t>this </a:t>
            </a:r>
            <a:r>
              <a:rPr sz="1100" spc="45" dirty="0">
                <a:cs typeface="PMingLiU"/>
              </a:rPr>
              <a:t>leads </a:t>
            </a:r>
            <a:r>
              <a:rPr sz="1100" spc="80" dirty="0">
                <a:cs typeface="PMingLiU"/>
              </a:rPr>
              <a:t>to </a:t>
            </a:r>
            <a:r>
              <a:rPr sz="1100" spc="50" dirty="0">
                <a:cs typeface="PMingLiU"/>
              </a:rPr>
              <a:t>linear </a:t>
            </a:r>
            <a:r>
              <a:rPr sz="1100" spc="55" dirty="0">
                <a:cs typeface="PMingLiU"/>
              </a:rPr>
              <a:t>or </a:t>
            </a:r>
            <a:r>
              <a:rPr sz="1100" spc="70" dirty="0">
                <a:cs typeface="PMingLiU"/>
              </a:rPr>
              <a:t>quadratic </a:t>
            </a:r>
            <a:r>
              <a:rPr sz="1100" spc="60" dirty="0">
                <a:cs typeface="PMingLiU"/>
              </a:rPr>
              <a:t>discriminant</a:t>
            </a:r>
            <a:r>
              <a:rPr sz="1100" spc="16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analysis.</a:t>
            </a:r>
            <a:endParaRPr lang="en-US" sz="1100" spc="50" dirty="0">
              <a:cs typeface="PMingLiU"/>
            </a:endParaRPr>
          </a:p>
          <a:p>
            <a:pPr marL="12700" marR="220979">
              <a:lnSpc>
                <a:spcPct val="102600"/>
              </a:lnSpc>
              <a:spcBef>
                <a:spcPts val="500"/>
              </a:spcBef>
            </a:pPr>
            <a:endParaRPr sz="1100" dirty="0">
              <a:cs typeface="PMingLiU"/>
            </a:endParaRPr>
          </a:p>
          <a:p>
            <a:pPr marL="12700" marR="29209">
              <a:lnSpc>
                <a:spcPct val="102600"/>
              </a:lnSpc>
              <a:spcBef>
                <a:spcPts val="500"/>
              </a:spcBef>
            </a:pPr>
            <a:r>
              <a:rPr sz="1100" spc="30" dirty="0">
                <a:cs typeface="PMingLiU"/>
              </a:rPr>
              <a:t>However, </a:t>
            </a:r>
            <a:r>
              <a:rPr sz="1100" spc="65" dirty="0">
                <a:cs typeface="PMingLiU"/>
              </a:rPr>
              <a:t>this approach </a:t>
            </a:r>
            <a:r>
              <a:rPr sz="1100" spc="20" dirty="0">
                <a:cs typeface="PMingLiU"/>
              </a:rPr>
              <a:t>is </a:t>
            </a:r>
            <a:r>
              <a:rPr sz="1100" spc="60" dirty="0">
                <a:cs typeface="PMingLiU"/>
              </a:rPr>
              <a:t>quite </a:t>
            </a:r>
            <a:r>
              <a:rPr sz="1100" spc="45" dirty="0">
                <a:cs typeface="PMingLiU"/>
              </a:rPr>
              <a:t>general, </a:t>
            </a:r>
            <a:r>
              <a:rPr sz="1100" spc="85" dirty="0">
                <a:cs typeface="PMingLiU"/>
              </a:rPr>
              <a:t>and </a:t>
            </a:r>
            <a:r>
              <a:rPr sz="1100" spc="70" dirty="0">
                <a:cs typeface="PMingLiU"/>
              </a:rPr>
              <a:t>other </a:t>
            </a:r>
            <a:r>
              <a:rPr sz="1100" spc="60" dirty="0">
                <a:cs typeface="PMingLiU"/>
              </a:rPr>
              <a:t>distributions 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55" dirty="0">
                <a:cs typeface="PMingLiU"/>
              </a:rPr>
              <a:t>used as </a:t>
            </a:r>
            <a:r>
              <a:rPr sz="1100" spc="20" dirty="0">
                <a:cs typeface="PMingLiU"/>
              </a:rPr>
              <a:t>well. </a:t>
            </a:r>
            <a:r>
              <a:rPr sz="1100" spc="40" dirty="0">
                <a:cs typeface="PMingLiU"/>
              </a:rPr>
              <a:t>We </a:t>
            </a:r>
            <a:r>
              <a:rPr sz="1100" spc="20" dirty="0">
                <a:cs typeface="PMingLiU"/>
              </a:rPr>
              <a:t>will </a:t>
            </a:r>
            <a:r>
              <a:rPr sz="1100" spc="35" dirty="0">
                <a:cs typeface="PMingLiU"/>
              </a:rPr>
              <a:t>focus </a:t>
            </a:r>
            <a:r>
              <a:rPr sz="1100" spc="55" dirty="0">
                <a:cs typeface="PMingLiU"/>
              </a:rPr>
              <a:t>on </a:t>
            </a:r>
            <a:r>
              <a:rPr sz="1100" spc="65" dirty="0">
                <a:cs typeface="PMingLiU"/>
              </a:rPr>
              <a:t>normal</a:t>
            </a:r>
            <a:r>
              <a:rPr sz="1100" spc="16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distributions.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100" y="211465"/>
            <a:ext cx="24828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Bayes </a:t>
            </a:r>
            <a:r>
              <a:rPr spc="-35" dirty="0">
                <a:latin typeface="+mn-lt"/>
              </a:rPr>
              <a:t>theorem </a:t>
            </a:r>
            <a:r>
              <a:rPr spc="-40" dirty="0">
                <a:latin typeface="+mn-lt"/>
              </a:rPr>
              <a:t>for</a:t>
            </a:r>
            <a:r>
              <a:rPr spc="120" dirty="0">
                <a:latin typeface="+mn-lt"/>
              </a:rPr>
              <a:t> </a:t>
            </a:r>
            <a:r>
              <a:rPr spc="-25" dirty="0">
                <a:latin typeface="+mn-lt"/>
              </a:rPr>
              <a:t>classification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20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51699"/>
            <a:ext cx="368427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80" dirty="0">
                <a:cs typeface="PMingLiU"/>
              </a:rPr>
              <a:t>Thomas </a:t>
            </a:r>
            <a:r>
              <a:rPr sz="1100" b="1" spc="40" dirty="0">
                <a:cs typeface="PMingLiU"/>
              </a:rPr>
              <a:t>Bayes </a:t>
            </a:r>
            <a:r>
              <a:rPr sz="1100" spc="40" dirty="0">
                <a:cs typeface="PMingLiU"/>
              </a:rPr>
              <a:t>was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famous </a:t>
            </a:r>
            <a:r>
              <a:rPr sz="1100" spc="75" dirty="0">
                <a:cs typeface="PMingLiU"/>
              </a:rPr>
              <a:t>mathematician </a:t>
            </a:r>
            <a:r>
              <a:rPr sz="1100" spc="40" dirty="0">
                <a:cs typeface="PMingLiU"/>
              </a:rPr>
              <a:t>whose </a:t>
            </a:r>
            <a:r>
              <a:rPr sz="1100" spc="75" dirty="0">
                <a:cs typeface="PMingLiU"/>
              </a:rPr>
              <a:t>name  </a:t>
            </a:r>
            <a:r>
              <a:rPr sz="1100" spc="55" dirty="0">
                <a:cs typeface="PMingLiU"/>
              </a:rPr>
              <a:t>represents </a:t>
            </a:r>
            <a:r>
              <a:rPr sz="1100" spc="85" dirty="0">
                <a:cs typeface="PMingLiU"/>
              </a:rPr>
              <a:t>a </a:t>
            </a:r>
            <a:r>
              <a:rPr sz="1100" spc="40" dirty="0">
                <a:cs typeface="PMingLiU"/>
              </a:rPr>
              <a:t>big </a:t>
            </a:r>
            <a:r>
              <a:rPr sz="1100" spc="35" dirty="0">
                <a:cs typeface="PMingLiU"/>
              </a:rPr>
              <a:t>subfield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statistical </a:t>
            </a:r>
            <a:r>
              <a:rPr sz="1100" spc="85" dirty="0">
                <a:cs typeface="PMingLiU"/>
              </a:rPr>
              <a:t>and </a:t>
            </a:r>
            <a:r>
              <a:rPr sz="1100" spc="55" dirty="0">
                <a:cs typeface="PMingLiU"/>
              </a:rPr>
              <a:t>probabilistic  </a:t>
            </a:r>
            <a:r>
              <a:rPr sz="1100" spc="50" dirty="0">
                <a:cs typeface="PMingLiU"/>
              </a:rPr>
              <a:t>modeling. Here </a:t>
            </a:r>
            <a:r>
              <a:rPr sz="1100" spc="15" dirty="0">
                <a:cs typeface="PMingLiU"/>
              </a:rPr>
              <a:t>we </a:t>
            </a:r>
            <a:r>
              <a:rPr sz="1100" spc="35" dirty="0">
                <a:cs typeface="PMingLiU"/>
              </a:rPr>
              <a:t>focus </a:t>
            </a:r>
            <a:r>
              <a:rPr sz="1100" spc="55" dirty="0">
                <a:cs typeface="PMingLiU"/>
              </a:rPr>
              <a:t>on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simple </a:t>
            </a:r>
            <a:r>
              <a:rPr sz="1100" spc="55" dirty="0">
                <a:cs typeface="PMingLiU"/>
              </a:rPr>
              <a:t>result, known </a:t>
            </a:r>
            <a:r>
              <a:rPr sz="1100" spc="55">
                <a:cs typeface="PMingLiU"/>
              </a:rPr>
              <a:t>as </a:t>
            </a:r>
            <a:r>
              <a:rPr sz="1100" b="1" spc="40">
                <a:cs typeface="PMingLiU"/>
              </a:rPr>
              <a:t>Bayes</a:t>
            </a:r>
            <a:r>
              <a:rPr lang="en-US" sz="1100" b="1" spc="40">
                <a:cs typeface="PMingLiU"/>
              </a:rPr>
              <a:t>'</a:t>
            </a:r>
            <a:r>
              <a:rPr sz="1100" b="1" spc="40">
                <a:cs typeface="PMingLiU"/>
              </a:rPr>
              <a:t> </a:t>
            </a:r>
            <a:r>
              <a:rPr sz="1100" b="1" spc="60">
                <a:cs typeface="PMingLiU"/>
              </a:rPr>
              <a:t>theorem</a:t>
            </a:r>
            <a:r>
              <a:rPr sz="1100" spc="60" dirty="0">
                <a:cs typeface="PMingLiU"/>
              </a:rPr>
              <a:t>:</a:t>
            </a:r>
            <a:endParaRPr sz="1100"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558" y="1279130"/>
            <a:ext cx="1228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5" dirty="0">
                <a:latin typeface="PMingLiU"/>
                <a:cs typeface="PMingLiU"/>
              </a:rPr>
              <a:t>Pr(</a:t>
            </a:r>
            <a:r>
              <a:rPr sz="1100" i="1" spc="85" dirty="0">
                <a:latin typeface="Times New Roman"/>
                <a:cs typeface="Times New Roman"/>
              </a:rPr>
              <a:t>Y </a:t>
            </a:r>
            <a:r>
              <a:rPr sz="1100" spc="260" dirty="0">
                <a:latin typeface="PMingLiU"/>
                <a:cs typeface="PMingLiU"/>
              </a:rPr>
              <a:t>= </a:t>
            </a:r>
            <a:r>
              <a:rPr sz="1100" i="1" spc="50" dirty="0">
                <a:latin typeface="Times New Roman"/>
                <a:cs typeface="Times New Roman"/>
              </a:rPr>
              <a:t>k</a:t>
            </a:r>
            <a:r>
              <a:rPr sz="1100" i="1" spc="50" dirty="0">
                <a:latin typeface="Meiryo"/>
                <a:cs typeface="Meiryo"/>
              </a:rPr>
              <a:t>|</a:t>
            </a:r>
            <a:r>
              <a:rPr sz="1100" i="1" spc="50" dirty="0">
                <a:latin typeface="Times New Roman"/>
                <a:cs typeface="Times New Roman"/>
              </a:rPr>
              <a:t>X </a:t>
            </a:r>
            <a:r>
              <a:rPr sz="1100" spc="260" dirty="0">
                <a:latin typeface="PMingLiU"/>
                <a:cs typeface="PMingLiU"/>
              </a:rPr>
              <a:t>=</a:t>
            </a:r>
            <a:r>
              <a:rPr sz="1100" spc="-135" dirty="0">
                <a:latin typeface="PMingLiU"/>
                <a:cs typeface="PMingLiU"/>
              </a:rPr>
              <a:t> </a:t>
            </a:r>
            <a:r>
              <a:rPr sz="1100" i="1" spc="105" dirty="0">
                <a:latin typeface="Times New Roman"/>
                <a:cs typeface="Times New Roman"/>
              </a:rPr>
              <a:t>x</a:t>
            </a:r>
            <a:r>
              <a:rPr sz="1100" spc="105" dirty="0">
                <a:latin typeface="PMingLiU"/>
                <a:cs typeface="PMingLiU"/>
              </a:rPr>
              <a:t>) </a:t>
            </a:r>
            <a:r>
              <a:rPr sz="1100" spc="260" dirty="0">
                <a:latin typeface="PMingLiU"/>
                <a:cs typeface="PMingLiU"/>
              </a:rPr>
              <a:t>=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9261" y="1162898"/>
            <a:ext cx="1811020" cy="40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295" marR="5080" indent="-570230">
              <a:lnSpc>
                <a:spcPct val="112599"/>
              </a:lnSpc>
              <a:spcBef>
                <a:spcPts val="100"/>
              </a:spcBef>
            </a:pPr>
            <a:r>
              <a:rPr sz="1100" u="sng" spc="13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Pr(</a:t>
            </a:r>
            <a:r>
              <a:rPr sz="1100" i="1" u="sng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1100" i="1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260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=</a:t>
            </a:r>
            <a:r>
              <a:rPr sz="1100" u="sng" spc="10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 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|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11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260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=</a:t>
            </a:r>
            <a:r>
              <a:rPr sz="1100" u="sng" spc="10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 </a:t>
            </a:r>
            <a:r>
              <a:rPr sz="1100" i="1" u="sng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1100" u="sng" spc="9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)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 </a:t>
            </a:r>
            <a:r>
              <a:rPr sz="1100" i="1" u="sng" spc="-85" dirty="0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·</a:t>
            </a:r>
            <a:r>
              <a:rPr sz="1100" i="1" u="sng" spc="-140" dirty="0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 </a:t>
            </a:r>
            <a:r>
              <a:rPr sz="1100" u="sng" spc="8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Pr(</a:t>
            </a:r>
            <a:r>
              <a:rPr sz="1100" i="1" u="sng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1100" i="1" u="sng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260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=</a:t>
            </a:r>
            <a:r>
              <a:rPr sz="1100" u="sng" spc="10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 </a:t>
            </a:r>
            <a:r>
              <a:rPr sz="1100" i="1" u="sng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1100" u="sng" spc="9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) </a:t>
            </a:r>
            <a:r>
              <a:rPr sz="1100" spc="95" dirty="0">
                <a:latin typeface="PMingLiU"/>
                <a:cs typeface="PMingLiU"/>
              </a:rPr>
              <a:t> </a:t>
            </a:r>
            <a:r>
              <a:rPr sz="1100" spc="135" dirty="0">
                <a:latin typeface="PMingLiU"/>
                <a:cs typeface="PMingLiU"/>
              </a:rPr>
              <a:t>Pr(</a:t>
            </a:r>
            <a:r>
              <a:rPr sz="1100" i="1" spc="135" dirty="0">
                <a:latin typeface="Times New Roman"/>
                <a:cs typeface="Times New Roman"/>
              </a:rPr>
              <a:t>X </a:t>
            </a:r>
            <a:r>
              <a:rPr sz="1100" spc="260" dirty="0">
                <a:latin typeface="PMingLiU"/>
                <a:cs typeface="PMingLiU"/>
              </a:rPr>
              <a:t>=</a:t>
            </a:r>
            <a:r>
              <a:rPr sz="1100" spc="-20" dirty="0">
                <a:latin typeface="PMingLiU"/>
                <a:cs typeface="PMingLiU"/>
              </a:rPr>
              <a:t> </a:t>
            </a:r>
            <a:r>
              <a:rPr sz="1100" i="1" spc="105" dirty="0">
                <a:latin typeface="Times New Roman"/>
                <a:cs typeface="Times New Roman"/>
              </a:rPr>
              <a:t>x</a:t>
            </a:r>
            <a:r>
              <a:rPr sz="1100" spc="105" dirty="0">
                <a:latin typeface="PMingLiU"/>
                <a:cs typeface="PMingLiU"/>
              </a:rPr>
              <a:t>)</a:t>
            </a:r>
            <a:endParaRPr sz="1100">
              <a:latin typeface="PMingLiU"/>
              <a:cs typeface="PMingLiU"/>
            </a:endParaRPr>
          </a:p>
        </p:txBody>
      </p:sp>
      <p:pic>
        <p:nvPicPr>
          <p:cNvPr id="3074" name="Picture 2" descr="Dynamic demand prediction in times of Corona | EyeOn">
            <a:extLst>
              <a:ext uri="{FF2B5EF4-FFF2-40B4-BE49-F238E27FC236}">
                <a16:creationId xmlns:a16="http://schemas.microsoft.com/office/drawing/2014/main" id="{29E3114C-18CE-40F5-AFB2-0C2352574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07" y="1696434"/>
            <a:ext cx="2553986" cy="143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omas Bayes - &quot;Try Out cuSpatial Today cuSpatial aims to... | Facebook">
            <a:extLst>
              <a:ext uri="{FF2B5EF4-FFF2-40B4-BE49-F238E27FC236}">
                <a16:creationId xmlns:a16="http://schemas.microsoft.com/office/drawing/2014/main" id="{995CC3F8-21BF-4FAD-8CA2-08EB6E575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2102833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65B77EB-1DA8-4357-9A01-7BF06A949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2050741"/>
            <a:ext cx="798476" cy="5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F0ED99-0038-49C9-9532-FDE7699E5480}"/>
              </a:ext>
            </a:extLst>
          </p:cNvPr>
          <p:cNvSpPr txBox="1"/>
          <p:nvPr/>
        </p:nvSpPr>
        <p:spPr>
          <a:xfrm>
            <a:off x="2990850" y="2669183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Bunhill Fields, London</a:t>
            </a:r>
            <a:endParaRPr lang="en-GB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939" y="211465"/>
            <a:ext cx="10572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Classification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1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858" y="665745"/>
            <a:ext cx="3756660" cy="15994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24765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Qualitative </a:t>
            </a:r>
            <a:r>
              <a:rPr sz="1100" spc="45" dirty="0">
                <a:cs typeface="PMingLiU"/>
              </a:rPr>
              <a:t>variables </a:t>
            </a:r>
            <a:r>
              <a:rPr sz="1100" spc="65" dirty="0">
                <a:cs typeface="PMingLiU"/>
              </a:rPr>
              <a:t>take </a:t>
            </a:r>
            <a:r>
              <a:rPr sz="1100" spc="35" dirty="0">
                <a:cs typeface="PMingLiU"/>
              </a:rPr>
              <a:t>values </a:t>
            </a:r>
            <a:r>
              <a:rPr sz="1100" spc="50" dirty="0">
                <a:cs typeface="PMingLiU"/>
              </a:rPr>
              <a:t>in </a:t>
            </a:r>
            <a:r>
              <a:rPr sz="1100" spc="85" dirty="0">
                <a:cs typeface="PMingLiU"/>
              </a:rPr>
              <a:t>an </a:t>
            </a:r>
            <a:r>
              <a:rPr sz="1100" spc="65" dirty="0">
                <a:cs typeface="PMingLiU"/>
              </a:rPr>
              <a:t>unordered </a:t>
            </a:r>
            <a:r>
              <a:rPr sz="1100" spc="60" dirty="0">
                <a:cs typeface="PMingLiU"/>
              </a:rPr>
              <a:t>set </a:t>
            </a:r>
            <a:r>
              <a:rPr sz="1100" i="1" spc="-25" dirty="0">
                <a:cs typeface="Meiryo"/>
              </a:rPr>
              <a:t>C</a:t>
            </a:r>
            <a:r>
              <a:rPr sz="1100" spc="-25" dirty="0">
                <a:cs typeface="PMingLiU"/>
              </a:rPr>
              <a:t>,  </a:t>
            </a:r>
            <a:r>
              <a:rPr sz="1100" spc="45" dirty="0">
                <a:cs typeface="PMingLiU"/>
              </a:rPr>
              <a:t>such</a:t>
            </a:r>
            <a:r>
              <a:rPr sz="1100" spc="7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as:</a:t>
            </a:r>
            <a:endParaRPr sz="1100" dirty="0"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100" spc="90" dirty="0">
                <a:solidFill>
                  <a:srgbClr val="990000"/>
                </a:solidFill>
                <a:cs typeface="PMingLiU"/>
              </a:rPr>
              <a:t>eye </a:t>
            </a:r>
            <a:r>
              <a:rPr sz="1100" spc="95" dirty="0">
                <a:solidFill>
                  <a:srgbClr val="990000"/>
                </a:solidFill>
                <a:cs typeface="PMingLiU"/>
              </a:rPr>
              <a:t>color</a:t>
            </a:r>
            <a:r>
              <a:rPr sz="1100" i="1" spc="95" dirty="0">
                <a:cs typeface="Meiryo"/>
              </a:rPr>
              <a:t>∈ </a:t>
            </a:r>
            <a:r>
              <a:rPr sz="1100" i="1" spc="15" dirty="0">
                <a:cs typeface="Meiryo"/>
              </a:rPr>
              <a:t>{</a:t>
            </a:r>
            <a:r>
              <a:rPr sz="1100" spc="15" dirty="0">
                <a:solidFill>
                  <a:srgbClr val="990000"/>
                </a:solidFill>
                <a:cs typeface="PMingLiU"/>
              </a:rPr>
              <a:t>brown</a:t>
            </a:r>
            <a:r>
              <a:rPr sz="1100" i="1" spc="15" dirty="0">
                <a:cs typeface="Times New Roman"/>
              </a:rPr>
              <a:t>, </a:t>
            </a:r>
            <a:r>
              <a:rPr sz="1100" spc="105" dirty="0">
                <a:solidFill>
                  <a:srgbClr val="990000"/>
                </a:solidFill>
                <a:cs typeface="PMingLiU"/>
              </a:rPr>
              <a:t>blue</a:t>
            </a:r>
            <a:r>
              <a:rPr sz="1100" i="1" spc="105" dirty="0">
                <a:cs typeface="Times New Roman"/>
              </a:rPr>
              <a:t>,</a:t>
            </a:r>
            <a:r>
              <a:rPr sz="1100" i="1" spc="-180" dirty="0">
                <a:cs typeface="Times New Roman"/>
              </a:rPr>
              <a:t> </a:t>
            </a:r>
            <a:r>
              <a:rPr sz="1100" spc="75" dirty="0">
                <a:solidFill>
                  <a:srgbClr val="990000"/>
                </a:solidFill>
                <a:cs typeface="PMingLiU"/>
              </a:rPr>
              <a:t>green</a:t>
            </a:r>
            <a:r>
              <a:rPr sz="1100" i="1" spc="75" dirty="0">
                <a:cs typeface="Meiryo"/>
              </a:rPr>
              <a:t>}</a:t>
            </a:r>
            <a:endParaRPr sz="1100" dirty="0">
              <a:cs typeface="Meiryo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100" spc="65" dirty="0">
                <a:solidFill>
                  <a:srgbClr val="990000"/>
                </a:solidFill>
                <a:cs typeface="PMingLiU"/>
              </a:rPr>
              <a:t>email</a:t>
            </a:r>
            <a:r>
              <a:rPr sz="1100" i="1" spc="65" dirty="0">
                <a:cs typeface="Meiryo"/>
              </a:rPr>
              <a:t>∈</a:t>
            </a:r>
            <a:r>
              <a:rPr sz="1100" i="1" spc="-170" dirty="0">
                <a:cs typeface="Meiryo"/>
              </a:rPr>
              <a:t> </a:t>
            </a:r>
            <a:r>
              <a:rPr sz="1100" i="1" dirty="0">
                <a:cs typeface="Meiryo"/>
              </a:rPr>
              <a:t>{</a:t>
            </a:r>
            <a:r>
              <a:rPr sz="1100" dirty="0">
                <a:solidFill>
                  <a:srgbClr val="990000"/>
                </a:solidFill>
                <a:cs typeface="PMingLiU"/>
              </a:rPr>
              <a:t>spam</a:t>
            </a:r>
            <a:r>
              <a:rPr sz="1100" i="1" dirty="0">
                <a:cs typeface="Times New Roman"/>
              </a:rPr>
              <a:t>, </a:t>
            </a:r>
            <a:r>
              <a:rPr sz="1100" spc="-30" dirty="0">
                <a:solidFill>
                  <a:srgbClr val="990000"/>
                </a:solidFill>
                <a:cs typeface="PMingLiU"/>
              </a:rPr>
              <a:t>ham</a:t>
            </a:r>
            <a:r>
              <a:rPr sz="1100" i="1" spc="-30" dirty="0">
                <a:cs typeface="Meiryo"/>
              </a:rPr>
              <a:t>}</a:t>
            </a:r>
            <a:r>
              <a:rPr sz="1100" spc="-30" dirty="0">
                <a:cs typeface="PMingLiU"/>
              </a:rPr>
              <a:t>.</a:t>
            </a:r>
            <a:endParaRPr lang="en-US" sz="1100" spc="-30" dirty="0"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endParaRPr sz="1100" dirty="0">
              <a:cs typeface="PMingLiU"/>
            </a:endParaRPr>
          </a:p>
          <a:p>
            <a:pPr marL="144780" marR="1841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50" dirty="0">
                <a:cs typeface="PMingLiU"/>
              </a:rPr>
              <a:t>Given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feature </a:t>
            </a:r>
            <a:r>
              <a:rPr sz="1100" spc="50" dirty="0">
                <a:cs typeface="PMingLiU"/>
              </a:rPr>
              <a:t>vector </a:t>
            </a:r>
            <a:r>
              <a:rPr sz="1100" i="1" spc="229" dirty="0">
                <a:cs typeface="Times New Roman"/>
              </a:rPr>
              <a:t>X </a:t>
            </a:r>
            <a:r>
              <a:rPr sz="1100" spc="85" dirty="0">
                <a:cs typeface="PMingLiU"/>
              </a:rPr>
              <a:t>and a </a:t>
            </a:r>
            <a:r>
              <a:rPr sz="1100" spc="60" dirty="0">
                <a:cs typeface="PMingLiU"/>
              </a:rPr>
              <a:t>qualitative </a:t>
            </a:r>
            <a:r>
              <a:rPr sz="1100" spc="50" dirty="0">
                <a:cs typeface="PMingLiU"/>
              </a:rPr>
              <a:t>response </a:t>
            </a:r>
            <a:r>
              <a:rPr sz="1100" i="1" spc="20" dirty="0">
                <a:cs typeface="Times New Roman"/>
              </a:rPr>
              <a:t>Y  </a:t>
            </a:r>
            <a:r>
              <a:rPr sz="1100" spc="65" dirty="0">
                <a:cs typeface="PMingLiU"/>
              </a:rPr>
              <a:t>taking </a:t>
            </a:r>
            <a:r>
              <a:rPr sz="1100" spc="40" dirty="0">
                <a:cs typeface="PMingLiU"/>
              </a:rPr>
              <a:t>values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set </a:t>
            </a:r>
            <a:r>
              <a:rPr sz="1100" i="1" spc="-25" dirty="0">
                <a:cs typeface="Meiryo"/>
              </a:rPr>
              <a:t>C</a:t>
            </a:r>
            <a:r>
              <a:rPr sz="1100" spc="-25" dirty="0">
                <a:cs typeface="PMingLiU"/>
              </a:rPr>
              <a:t>,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classification </a:t>
            </a:r>
            <a:r>
              <a:rPr sz="1100" spc="75" dirty="0">
                <a:cs typeface="PMingLiU"/>
              </a:rPr>
              <a:t>task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to </a:t>
            </a:r>
            <a:r>
              <a:rPr sz="1100" spc="55" dirty="0">
                <a:cs typeface="PMingLiU"/>
              </a:rPr>
              <a:t>build 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function </a:t>
            </a:r>
            <a:r>
              <a:rPr sz="1100" i="1" spc="145" dirty="0">
                <a:cs typeface="Times New Roman"/>
              </a:rPr>
              <a:t>C</a:t>
            </a:r>
            <a:r>
              <a:rPr sz="1100" spc="145" dirty="0">
                <a:cs typeface="PMingLiU"/>
              </a:rPr>
              <a:t>(</a:t>
            </a:r>
            <a:r>
              <a:rPr sz="1100" i="1" spc="145" dirty="0">
                <a:cs typeface="Times New Roman"/>
              </a:rPr>
              <a:t>X</a:t>
            </a:r>
            <a:r>
              <a:rPr sz="1100" spc="145" dirty="0">
                <a:cs typeface="PMingLiU"/>
              </a:rPr>
              <a:t>) </a:t>
            </a:r>
            <a:r>
              <a:rPr sz="1100" spc="110" dirty="0">
                <a:cs typeface="PMingLiU"/>
              </a:rPr>
              <a:t>that </a:t>
            </a:r>
            <a:r>
              <a:rPr sz="1100" spc="60" dirty="0">
                <a:cs typeface="PMingLiU"/>
              </a:rPr>
              <a:t>takes </a:t>
            </a:r>
            <a:r>
              <a:rPr sz="1100" spc="55" dirty="0">
                <a:cs typeface="PMingLiU"/>
              </a:rPr>
              <a:t>as </a:t>
            </a:r>
            <a:r>
              <a:rPr sz="1100" spc="80" dirty="0">
                <a:cs typeface="PMingLiU"/>
              </a:rPr>
              <a:t>input the </a:t>
            </a:r>
            <a:r>
              <a:rPr sz="1100" spc="60" dirty="0">
                <a:cs typeface="PMingLiU"/>
              </a:rPr>
              <a:t>feature </a:t>
            </a:r>
            <a:r>
              <a:rPr sz="1100" spc="50" dirty="0">
                <a:cs typeface="PMingLiU"/>
              </a:rPr>
              <a:t>vector </a:t>
            </a:r>
            <a:r>
              <a:rPr sz="1100" i="1" spc="229" dirty="0">
                <a:cs typeface="Times New Roman"/>
              </a:rPr>
              <a:t>X  </a:t>
            </a:r>
            <a:r>
              <a:rPr sz="1100" spc="85" dirty="0">
                <a:cs typeface="PMingLiU"/>
              </a:rPr>
              <a:t>and </a:t>
            </a:r>
            <a:r>
              <a:rPr sz="1100" spc="60" dirty="0">
                <a:cs typeface="PMingLiU"/>
              </a:rPr>
              <a:t>predicts its </a:t>
            </a:r>
            <a:r>
              <a:rPr sz="1100" spc="40" dirty="0">
                <a:cs typeface="PMingLiU"/>
              </a:rPr>
              <a:t>value </a:t>
            </a:r>
            <a:r>
              <a:rPr sz="1100" spc="30" dirty="0">
                <a:cs typeface="PMingLiU"/>
              </a:rPr>
              <a:t>for </a:t>
            </a:r>
            <a:r>
              <a:rPr sz="1100" i="1" spc="20" dirty="0">
                <a:cs typeface="Times New Roman"/>
              </a:rPr>
              <a:t>Y </a:t>
            </a:r>
            <a:r>
              <a:rPr sz="1100" spc="15" dirty="0">
                <a:cs typeface="PMingLiU"/>
              </a:rPr>
              <a:t>; </a:t>
            </a:r>
            <a:r>
              <a:rPr sz="1100" spc="30" dirty="0">
                <a:cs typeface="PMingLiU"/>
              </a:rPr>
              <a:t>i.e. </a:t>
            </a:r>
            <a:r>
              <a:rPr sz="1100" i="1" spc="145" dirty="0">
                <a:cs typeface="Times New Roman"/>
              </a:rPr>
              <a:t>C</a:t>
            </a:r>
            <a:r>
              <a:rPr sz="1100" spc="145" dirty="0">
                <a:cs typeface="PMingLiU"/>
              </a:rPr>
              <a:t>(</a:t>
            </a:r>
            <a:r>
              <a:rPr sz="1100" i="1" spc="145" dirty="0">
                <a:cs typeface="Times New Roman"/>
              </a:rPr>
              <a:t>X</a:t>
            </a:r>
            <a:r>
              <a:rPr sz="1100" spc="145" dirty="0">
                <a:cs typeface="PMingLiU"/>
              </a:rPr>
              <a:t>) </a:t>
            </a:r>
            <a:r>
              <a:rPr sz="1100" i="1" spc="-160" dirty="0">
                <a:cs typeface="Meiryo"/>
              </a:rPr>
              <a:t>∈</a:t>
            </a:r>
            <a:r>
              <a:rPr sz="1100" i="1" spc="-254" dirty="0">
                <a:cs typeface="Meiryo"/>
              </a:rPr>
              <a:t> </a:t>
            </a:r>
            <a:r>
              <a:rPr sz="1100" i="1" spc="-25" dirty="0">
                <a:cs typeface="Meiryo"/>
              </a:rPr>
              <a:t>C</a:t>
            </a:r>
            <a:r>
              <a:rPr sz="1100" spc="-25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100" y="211465"/>
            <a:ext cx="24828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Bayes </a:t>
            </a:r>
            <a:r>
              <a:rPr spc="-35" dirty="0">
                <a:latin typeface="+mn-lt"/>
              </a:rPr>
              <a:t>theorem </a:t>
            </a:r>
            <a:r>
              <a:rPr spc="-40" dirty="0">
                <a:latin typeface="+mn-lt"/>
              </a:rPr>
              <a:t>for</a:t>
            </a:r>
            <a:r>
              <a:rPr spc="120" dirty="0">
                <a:latin typeface="+mn-lt"/>
              </a:rPr>
              <a:t> </a:t>
            </a:r>
            <a:r>
              <a:rPr spc="-25" dirty="0">
                <a:latin typeface="+mn-lt"/>
              </a:rPr>
              <a:t>classification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8358" y="801744"/>
            <a:ext cx="3664585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cs typeface="PMingLiU"/>
              </a:rPr>
              <a:t>One </a:t>
            </a:r>
            <a:r>
              <a:rPr sz="1100" spc="50" dirty="0">
                <a:cs typeface="PMingLiU"/>
              </a:rPr>
              <a:t>writes </a:t>
            </a:r>
            <a:r>
              <a:rPr sz="1100" spc="65" dirty="0">
                <a:cs typeface="PMingLiU"/>
              </a:rPr>
              <a:t>this </a:t>
            </a:r>
            <a:r>
              <a:rPr sz="1100" spc="40" dirty="0">
                <a:cs typeface="PMingLiU"/>
              </a:rPr>
              <a:t>slightly differently </a:t>
            </a:r>
            <a:r>
              <a:rPr sz="1100" spc="30" dirty="0">
                <a:cs typeface="PMingLiU"/>
              </a:rPr>
              <a:t>for </a:t>
            </a:r>
            <a:r>
              <a:rPr sz="1100" b="1" spc="60" dirty="0">
                <a:cs typeface="PMingLiU"/>
              </a:rPr>
              <a:t>discriminant</a:t>
            </a:r>
            <a:r>
              <a:rPr sz="1100" b="1" spc="254" dirty="0">
                <a:cs typeface="PMingLiU"/>
              </a:rPr>
              <a:t> </a:t>
            </a:r>
            <a:r>
              <a:rPr sz="1100" b="1" spc="45" dirty="0">
                <a:cs typeface="PMingLiU"/>
              </a:rPr>
              <a:t>analysis</a:t>
            </a:r>
            <a:r>
              <a:rPr sz="1100" spc="45" dirty="0">
                <a:cs typeface="PMingLiU"/>
              </a:rPr>
              <a:t>:</a:t>
            </a:r>
            <a:endParaRPr sz="1100" dirty="0">
              <a:cs typeface="PMingLiU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20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4156" y="2334526"/>
            <a:ext cx="3726815" cy="8991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8279" marR="64135" indent="-13271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i="1" spc="135" dirty="0">
                <a:cs typeface="Times New Roman"/>
              </a:rPr>
              <a:t>f</a:t>
            </a:r>
            <a:r>
              <a:rPr sz="1200" i="1" spc="202" baseline="-13888" dirty="0">
                <a:cs typeface="Times New Roman"/>
              </a:rPr>
              <a:t>k</a:t>
            </a:r>
            <a:r>
              <a:rPr sz="1100" spc="135" dirty="0">
                <a:cs typeface="PMingLiU"/>
              </a:rPr>
              <a:t>(</a:t>
            </a:r>
            <a:r>
              <a:rPr sz="1100" i="1" spc="135" dirty="0">
                <a:cs typeface="Times New Roman"/>
              </a:rPr>
              <a:t>x</a:t>
            </a:r>
            <a:r>
              <a:rPr sz="1100" spc="135" dirty="0">
                <a:cs typeface="PMingLiU"/>
              </a:rPr>
              <a:t>)</a:t>
            </a:r>
            <a:r>
              <a:rPr sz="1100" spc="15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spc="135" dirty="0">
                <a:cs typeface="PMingLiU"/>
              </a:rPr>
              <a:t>Pr(</a:t>
            </a:r>
            <a:r>
              <a:rPr sz="1100" i="1" spc="135" dirty="0">
                <a:cs typeface="Times New Roman"/>
              </a:rPr>
              <a:t>X</a:t>
            </a:r>
            <a:r>
              <a:rPr sz="1100" i="1" spc="110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i="1" spc="-10" dirty="0">
                <a:cs typeface="Times New Roman"/>
              </a:rPr>
              <a:t>x</a:t>
            </a:r>
            <a:r>
              <a:rPr sz="1100" i="1" spc="-10" dirty="0">
                <a:cs typeface="Meiryo"/>
              </a:rPr>
              <a:t>|</a:t>
            </a:r>
            <a:r>
              <a:rPr sz="1100" i="1" spc="-10" dirty="0">
                <a:cs typeface="Times New Roman"/>
              </a:rPr>
              <a:t>Y</a:t>
            </a:r>
            <a:r>
              <a:rPr sz="1100" i="1" spc="10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i="1" spc="95" dirty="0">
                <a:cs typeface="Times New Roman"/>
              </a:rPr>
              <a:t>k</a:t>
            </a:r>
            <a:r>
              <a:rPr sz="1100" spc="95" dirty="0">
                <a:cs typeface="PMingLiU"/>
              </a:rPr>
              <a:t>)</a:t>
            </a:r>
            <a:r>
              <a:rPr sz="1100" spc="75" dirty="0">
                <a:cs typeface="PMingLiU"/>
              </a:rPr>
              <a:t> </a:t>
            </a:r>
            <a:r>
              <a:rPr sz="1100" spc="20" dirty="0">
                <a:cs typeface="PMingLiU"/>
              </a:rPr>
              <a:t>is</a:t>
            </a:r>
            <a:r>
              <a:rPr sz="1100" spc="75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the</a:t>
            </a:r>
            <a:r>
              <a:rPr sz="1100" spc="75" dirty="0">
                <a:cs typeface="PMingLiU"/>
              </a:rPr>
              <a:t>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density</a:t>
            </a:r>
            <a:r>
              <a:rPr sz="1100" i="1" spc="95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spc="30" dirty="0">
                <a:cs typeface="PMingLiU"/>
              </a:rPr>
              <a:t>for</a:t>
            </a:r>
            <a:r>
              <a:rPr sz="1100" spc="75" dirty="0">
                <a:cs typeface="PMingLiU"/>
              </a:rPr>
              <a:t> </a:t>
            </a:r>
            <a:r>
              <a:rPr sz="1100" i="1" spc="229" dirty="0">
                <a:cs typeface="Times New Roman"/>
              </a:rPr>
              <a:t>X</a:t>
            </a:r>
            <a:r>
              <a:rPr sz="1100" i="1" spc="170" dirty="0">
                <a:cs typeface="Times New Roman"/>
              </a:rPr>
              <a:t> </a:t>
            </a:r>
            <a:r>
              <a:rPr sz="1100" spc="50" dirty="0">
                <a:cs typeface="PMingLiU"/>
              </a:rPr>
              <a:t>in</a:t>
            </a:r>
            <a:r>
              <a:rPr sz="1100" spc="75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class</a:t>
            </a:r>
            <a:r>
              <a:rPr sz="1100" spc="80" dirty="0">
                <a:cs typeface="PMingLiU"/>
              </a:rPr>
              <a:t> </a:t>
            </a:r>
            <a:r>
              <a:rPr sz="1100" i="1" spc="75" dirty="0">
                <a:cs typeface="Times New Roman"/>
              </a:rPr>
              <a:t>k</a:t>
            </a:r>
            <a:r>
              <a:rPr sz="1100" spc="75" dirty="0">
                <a:cs typeface="PMingLiU"/>
              </a:rPr>
              <a:t>.  </a:t>
            </a:r>
            <a:r>
              <a:rPr sz="1100" spc="50" dirty="0">
                <a:cs typeface="PMingLiU"/>
              </a:rPr>
              <a:t>Here </a:t>
            </a:r>
            <a:r>
              <a:rPr sz="1100" spc="15" dirty="0">
                <a:cs typeface="PMingLiU"/>
              </a:rPr>
              <a:t>we </a:t>
            </a:r>
            <a:r>
              <a:rPr sz="1100" spc="20" dirty="0">
                <a:cs typeface="PMingLiU"/>
              </a:rPr>
              <a:t>will </a:t>
            </a:r>
            <a:r>
              <a:rPr sz="1100" spc="45" dirty="0">
                <a:cs typeface="PMingLiU"/>
              </a:rPr>
              <a:t>use </a:t>
            </a:r>
            <a:r>
              <a:rPr sz="1100" spc="65" dirty="0">
                <a:cs typeface="PMingLiU"/>
              </a:rPr>
              <a:t>normal </a:t>
            </a:r>
            <a:r>
              <a:rPr sz="1100" spc="50" dirty="0">
                <a:cs typeface="PMingLiU"/>
              </a:rPr>
              <a:t>densities </a:t>
            </a:r>
            <a:r>
              <a:rPr sz="1100" spc="30" dirty="0">
                <a:cs typeface="PMingLiU"/>
              </a:rPr>
              <a:t>for </a:t>
            </a:r>
            <a:r>
              <a:rPr sz="1100" spc="55" dirty="0">
                <a:cs typeface="PMingLiU"/>
              </a:rPr>
              <a:t>these, </a:t>
            </a:r>
            <a:r>
              <a:rPr sz="1100" spc="60" dirty="0">
                <a:cs typeface="PMingLiU"/>
              </a:rPr>
              <a:t>separately </a:t>
            </a:r>
            <a:r>
              <a:rPr sz="1100" spc="50" dirty="0">
                <a:cs typeface="PMingLiU"/>
              </a:rPr>
              <a:t>in  </a:t>
            </a:r>
            <a:r>
              <a:rPr sz="1100" spc="45" dirty="0">
                <a:cs typeface="PMingLiU"/>
              </a:rPr>
              <a:t>each</a:t>
            </a:r>
            <a:r>
              <a:rPr sz="1100" spc="70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class.</a:t>
            </a:r>
            <a:endParaRPr sz="1100" dirty="0">
              <a:cs typeface="PMingLiU"/>
            </a:endParaRPr>
          </a:p>
          <a:p>
            <a:pPr marL="208279" marR="159385" indent="-132715" algn="just">
              <a:lnSpc>
                <a:spcPct val="102699"/>
              </a:lnSpc>
              <a:spcBef>
                <a:spcPts val="15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i="1" spc="75" dirty="0">
                <a:cs typeface="Times New Roman"/>
              </a:rPr>
              <a:t>π</a:t>
            </a:r>
            <a:r>
              <a:rPr sz="1200" i="1" spc="112" baseline="-13888" dirty="0">
                <a:cs typeface="Times New Roman"/>
              </a:rPr>
              <a:t>k </a:t>
            </a:r>
            <a:r>
              <a:rPr sz="1100" spc="260" dirty="0">
                <a:cs typeface="PMingLiU"/>
              </a:rPr>
              <a:t>= </a:t>
            </a:r>
            <a:r>
              <a:rPr sz="1100" spc="85" dirty="0">
                <a:cs typeface="PMingLiU"/>
              </a:rPr>
              <a:t>Pr(</a:t>
            </a:r>
            <a:r>
              <a:rPr sz="1100" i="1" spc="85" dirty="0">
                <a:cs typeface="Times New Roman"/>
              </a:rPr>
              <a:t>Y </a:t>
            </a:r>
            <a:r>
              <a:rPr sz="1100" spc="260" dirty="0">
                <a:cs typeface="PMingLiU"/>
              </a:rPr>
              <a:t>= </a:t>
            </a:r>
            <a:r>
              <a:rPr sz="1100" i="1" spc="90" dirty="0">
                <a:cs typeface="Times New Roman"/>
              </a:rPr>
              <a:t>k</a:t>
            </a:r>
            <a:r>
              <a:rPr sz="1100" spc="90" dirty="0">
                <a:cs typeface="PMingLiU"/>
              </a:rPr>
              <a:t>)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marginal </a:t>
            </a:r>
            <a:r>
              <a:rPr sz="1100" spc="55" dirty="0">
                <a:cs typeface="PMingLiU"/>
              </a:rPr>
              <a:t>or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prior </a:t>
            </a:r>
            <a:r>
              <a:rPr sz="1100" spc="60" dirty="0">
                <a:cs typeface="PMingLiU"/>
              </a:rPr>
              <a:t>probability </a:t>
            </a:r>
            <a:r>
              <a:rPr sz="1100" spc="30" dirty="0">
                <a:cs typeface="PMingLiU"/>
              </a:rPr>
              <a:t>for  </a:t>
            </a:r>
            <a:r>
              <a:rPr sz="1100" spc="35" dirty="0">
                <a:cs typeface="PMingLiU"/>
              </a:rPr>
              <a:t>class</a:t>
            </a:r>
            <a:r>
              <a:rPr sz="1100" spc="70" dirty="0">
                <a:cs typeface="PMingLiU"/>
              </a:rPr>
              <a:t> </a:t>
            </a:r>
            <a:r>
              <a:rPr sz="1100" i="1" spc="75" dirty="0">
                <a:cs typeface="Times New Roman"/>
              </a:rPr>
              <a:t>k</a:t>
            </a:r>
            <a:r>
              <a:rPr sz="1100" spc="75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E912B7-BD4B-4083-B151-E0B11CDF5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339318"/>
            <a:ext cx="3219450" cy="80486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9903" y="211465"/>
            <a:ext cx="23888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+mn-lt"/>
              </a:rPr>
              <a:t>Classify to </a:t>
            </a:r>
            <a:r>
              <a:rPr spc="-10" dirty="0">
                <a:latin typeface="+mn-lt"/>
              </a:rPr>
              <a:t>the </a:t>
            </a:r>
            <a:r>
              <a:rPr spc="-25" dirty="0">
                <a:latin typeface="+mn-lt"/>
              </a:rPr>
              <a:t>highest</a:t>
            </a:r>
            <a:r>
              <a:rPr spc="160" dirty="0">
                <a:latin typeface="+mn-lt"/>
              </a:rPr>
              <a:t> </a:t>
            </a:r>
            <a:r>
              <a:rPr spc="-20" dirty="0">
                <a:latin typeface="+mn-lt"/>
              </a:rPr>
              <a:t>density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21894" y="2288525"/>
            <a:ext cx="4040556" cy="831574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sz="1100" spc="40" dirty="0">
                <a:cs typeface="PMingLiU"/>
              </a:rPr>
              <a:t>We </a:t>
            </a:r>
            <a:r>
              <a:rPr sz="1100" spc="30" dirty="0">
                <a:cs typeface="PMingLiU"/>
              </a:rPr>
              <a:t>classify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new </a:t>
            </a:r>
            <a:r>
              <a:rPr sz="1100" spc="70" dirty="0">
                <a:cs typeface="PMingLiU"/>
              </a:rPr>
              <a:t>point </a:t>
            </a:r>
            <a:r>
              <a:rPr sz="1100" spc="50" dirty="0">
                <a:cs typeface="PMingLiU"/>
              </a:rPr>
              <a:t>according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which </a:t>
            </a:r>
            <a:r>
              <a:rPr sz="1100" spc="55" dirty="0">
                <a:cs typeface="PMingLiU"/>
              </a:rPr>
              <a:t>density </a:t>
            </a:r>
            <a:r>
              <a:rPr sz="1100" spc="20" dirty="0">
                <a:cs typeface="PMingLiU"/>
              </a:rPr>
              <a:t>is</a:t>
            </a:r>
            <a:r>
              <a:rPr sz="1100" spc="229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highest.</a:t>
            </a:r>
            <a:endParaRPr sz="1100" dirty="0">
              <a:cs typeface="PMingLiU"/>
            </a:endParaRPr>
          </a:p>
          <a:p>
            <a:pPr marL="38100" marR="157480">
              <a:lnSpc>
                <a:spcPct val="102600"/>
              </a:lnSpc>
              <a:spcBef>
                <a:spcPts val="495"/>
              </a:spcBef>
            </a:pPr>
            <a:r>
              <a:rPr sz="1100" b="1" spc="85" dirty="0">
                <a:cs typeface="PMingLiU"/>
              </a:rPr>
              <a:t>When </a:t>
            </a:r>
            <a:r>
              <a:rPr sz="1100" b="1" spc="80" dirty="0">
                <a:cs typeface="PMingLiU"/>
              </a:rPr>
              <a:t>the </a:t>
            </a:r>
            <a:r>
              <a:rPr sz="1100" b="1" spc="50" dirty="0">
                <a:cs typeface="PMingLiU"/>
              </a:rPr>
              <a:t>priors </a:t>
            </a:r>
            <a:r>
              <a:rPr sz="1100" b="1" spc="60" dirty="0">
                <a:cs typeface="PMingLiU"/>
              </a:rPr>
              <a:t>are </a:t>
            </a:r>
            <a:r>
              <a:rPr sz="1100" b="1" spc="40" dirty="0">
                <a:cs typeface="PMingLiU"/>
              </a:rPr>
              <a:t>different, </a:t>
            </a:r>
            <a:r>
              <a:rPr sz="1100" b="1" spc="15" dirty="0">
                <a:cs typeface="PMingLiU"/>
              </a:rPr>
              <a:t>we </a:t>
            </a:r>
            <a:r>
              <a:rPr sz="1100" b="1" spc="65" dirty="0">
                <a:cs typeface="PMingLiU"/>
              </a:rPr>
              <a:t>take </a:t>
            </a:r>
            <a:r>
              <a:rPr sz="1100" b="1" spc="85" dirty="0">
                <a:cs typeface="PMingLiU"/>
              </a:rPr>
              <a:t>them </a:t>
            </a:r>
            <a:r>
              <a:rPr sz="1100" b="1" spc="55" dirty="0">
                <a:cs typeface="PMingLiU"/>
              </a:rPr>
              <a:t>into </a:t>
            </a:r>
            <a:r>
              <a:rPr sz="1100" b="1" spc="60" dirty="0">
                <a:cs typeface="PMingLiU"/>
              </a:rPr>
              <a:t>account </a:t>
            </a:r>
            <a:r>
              <a:rPr sz="1100" spc="55" dirty="0">
                <a:cs typeface="PMingLiU"/>
              </a:rPr>
              <a:t>as  </a:t>
            </a:r>
            <a:r>
              <a:rPr sz="1100" spc="20" dirty="0">
                <a:cs typeface="PMingLiU"/>
              </a:rPr>
              <a:t>well, </a:t>
            </a:r>
            <a:r>
              <a:rPr sz="1100" spc="85" dirty="0">
                <a:cs typeface="PMingLiU"/>
              </a:rPr>
              <a:t>and </a:t>
            </a:r>
            <a:r>
              <a:rPr sz="1100" spc="60" dirty="0">
                <a:cs typeface="PMingLiU"/>
              </a:rPr>
              <a:t>compare </a:t>
            </a:r>
            <a:r>
              <a:rPr sz="1100" i="1" spc="114" dirty="0">
                <a:cs typeface="Times New Roman"/>
              </a:rPr>
              <a:t>π</a:t>
            </a:r>
            <a:r>
              <a:rPr sz="1200" i="1" spc="172" baseline="-13888" dirty="0">
                <a:cs typeface="Times New Roman"/>
              </a:rPr>
              <a:t>k</a:t>
            </a:r>
            <a:r>
              <a:rPr sz="1100" i="1" spc="114" dirty="0">
                <a:cs typeface="Times New Roman"/>
              </a:rPr>
              <a:t>f</a:t>
            </a:r>
            <a:r>
              <a:rPr sz="1200" i="1" spc="172" baseline="-13888" dirty="0">
                <a:cs typeface="Times New Roman"/>
              </a:rPr>
              <a:t>k</a:t>
            </a:r>
            <a:r>
              <a:rPr sz="1100" spc="114" dirty="0">
                <a:cs typeface="PMingLiU"/>
              </a:rPr>
              <a:t>(</a:t>
            </a:r>
            <a:r>
              <a:rPr sz="1100" i="1" spc="114" dirty="0">
                <a:cs typeface="Times New Roman"/>
              </a:rPr>
              <a:t>x</a:t>
            </a:r>
            <a:r>
              <a:rPr sz="1100" spc="114" dirty="0">
                <a:cs typeface="PMingLiU"/>
              </a:rPr>
              <a:t>). </a:t>
            </a:r>
            <a:r>
              <a:rPr sz="1100" spc="95" dirty="0">
                <a:cs typeface="PMingLiU"/>
              </a:rPr>
              <a:t>On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right, </a:t>
            </a:r>
            <a:r>
              <a:rPr sz="1100" spc="15" dirty="0">
                <a:cs typeface="PMingLiU"/>
              </a:rPr>
              <a:t>we </a:t>
            </a:r>
            <a:r>
              <a:rPr sz="1100" spc="35" dirty="0">
                <a:cs typeface="PMingLiU"/>
              </a:rPr>
              <a:t>favor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pink  </a:t>
            </a:r>
            <a:r>
              <a:rPr sz="1100" spc="35" dirty="0">
                <a:cs typeface="PMingLiU"/>
              </a:rPr>
              <a:t>class </a:t>
            </a:r>
            <a:r>
              <a:rPr sz="1100" spc="-10" dirty="0">
                <a:cs typeface="PMingLiU"/>
              </a:rPr>
              <a:t>—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decision </a:t>
            </a:r>
            <a:r>
              <a:rPr sz="1100" spc="80" dirty="0">
                <a:cs typeface="PMingLiU"/>
              </a:rPr>
              <a:t>boundary </a:t>
            </a:r>
            <a:r>
              <a:rPr sz="1100" spc="65" dirty="0">
                <a:cs typeface="PMingLiU"/>
              </a:rPr>
              <a:t>has </a:t>
            </a:r>
            <a:r>
              <a:rPr sz="1100" spc="50" dirty="0">
                <a:cs typeface="PMingLiU"/>
              </a:rPr>
              <a:t>shifted </a:t>
            </a:r>
            <a:r>
              <a:rPr sz="1100" spc="80" dirty="0">
                <a:cs typeface="PMingLiU"/>
              </a:rPr>
              <a:t>to the</a:t>
            </a:r>
            <a:r>
              <a:rPr sz="1100" spc="-1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left.</a:t>
            </a:r>
            <a:endParaRPr sz="1100" dirty="0">
              <a:cs typeface="PMingLiU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21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94D0A04-D10D-4E7D-95B2-D19AE77F2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94" y="663575"/>
            <a:ext cx="3752850" cy="159610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500" y="211465"/>
            <a:ext cx="21793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+mn-lt"/>
              </a:rPr>
              <a:t>Why </a:t>
            </a:r>
            <a:r>
              <a:rPr spc="-30" dirty="0">
                <a:latin typeface="+mn-lt"/>
              </a:rPr>
              <a:t>discriminant</a:t>
            </a:r>
            <a:r>
              <a:rPr spc="225" dirty="0">
                <a:latin typeface="+mn-lt"/>
              </a:rPr>
              <a:t> </a:t>
            </a:r>
            <a:r>
              <a:rPr spc="-20" dirty="0">
                <a:latin typeface="+mn-lt"/>
              </a:rPr>
              <a:t>analysis?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30" dirty="0"/>
              <a:t>22</a:t>
            </a:r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050" y="815975"/>
            <a:ext cx="3946792" cy="19967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841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85" dirty="0">
                <a:cs typeface="PMingLiU"/>
              </a:rPr>
              <a:t>When </a:t>
            </a:r>
            <a:r>
              <a:rPr sz="1100" spc="80" dirty="0">
                <a:cs typeface="PMingLiU"/>
              </a:rPr>
              <a:t>the </a:t>
            </a:r>
            <a:r>
              <a:rPr sz="1100" spc="30" dirty="0">
                <a:cs typeface="PMingLiU"/>
              </a:rPr>
              <a:t>classes </a:t>
            </a:r>
            <a:r>
              <a:rPr sz="1100" spc="60" dirty="0">
                <a:cs typeface="PMingLiU"/>
              </a:rPr>
              <a:t>are </a:t>
            </a:r>
            <a:r>
              <a:rPr sz="1100" spc="50" dirty="0">
                <a:cs typeface="PMingLiU"/>
              </a:rPr>
              <a:t>well-separated, </a:t>
            </a:r>
            <a:r>
              <a:rPr sz="1100" spc="80" dirty="0">
                <a:cs typeface="PMingLiU"/>
              </a:rPr>
              <a:t>the </a:t>
            </a:r>
            <a:r>
              <a:rPr sz="1100" spc="75" dirty="0">
                <a:cs typeface="PMingLiU"/>
              </a:rPr>
              <a:t>parameter  </a:t>
            </a:r>
            <a:r>
              <a:rPr sz="1100" spc="65" dirty="0">
                <a:cs typeface="PMingLiU"/>
              </a:rPr>
              <a:t>estimates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logistic </a:t>
            </a:r>
            <a:r>
              <a:rPr sz="1100" spc="40" dirty="0">
                <a:cs typeface="PMingLiU"/>
              </a:rPr>
              <a:t>regression </a:t>
            </a:r>
            <a:r>
              <a:rPr sz="1100" spc="55" dirty="0">
                <a:cs typeface="PMingLiU"/>
              </a:rPr>
              <a:t>model </a:t>
            </a:r>
            <a:r>
              <a:rPr sz="1100" spc="60" dirty="0">
                <a:cs typeface="PMingLiU"/>
              </a:rPr>
              <a:t>are </a:t>
            </a:r>
            <a:r>
              <a:rPr sz="1100" spc="50" dirty="0">
                <a:cs typeface="PMingLiU"/>
              </a:rPr>
              <a:t>surprisingly  </a:t>
            </a:r>
            <a:r>
              <a:rPr sz="1100" spc="65" dirty="0">
                <a:cs typeface="PMingLiU"/>
              </a:rPr>
              <a:t>unstable. </a:t>
            </a:r>
            <a:r>
              <a:rPr sz="1100" spc="55" dirty="0">
                <a:cs typeface="PMingLiU"/>
              </a:rPr>
              <a:t>Linear </a:t>
            </a:r>
            <a:r>
              <a:rPr sz="1100" spc="60" dirty="0">
                <a:cs typeface="PMingLiU"/>
              </a:rPr>
              <a:t>discriminant </a:t>
            </a:r>
            <a:r>
              <a:rPr sz="1100" spc="50" dirty="0">
                <a:cs typeface="PMingLiU"/>
              </a:rPr>
              <a:t>analysis does </a:t>
            </a:r>
            <a:r>
              <a:rPr sz="1100" spc="80" dirty="0">
                <a:cs typeface="PMingLiU"/>
              </a:rPr>
              <a:t>not </a:t>
            </a:r>
            <a:r>
              <a:rPr sz="1100" spc="25" dirty="0">
                <a:cs typeface="PMingLiU"/>
              </a:rPr>
              <a:t>suffer </a:t>
            </a:r>
            <a:r>
              <a:rPr sz="1100" spc="50" dirty="0">
                <a:cs typeface="PMingLiU"/>
              </a:rPr>
              <a:t>from  </a:t>
            </a:r>
            <a:r>
              <a:rPr sz="1100" spc="65" dirty="0">
                <a:cs typeface="PMingLiU"/>
              </a:rPr>
              <a:t>this</a:t>
            </a:r>
            <a:r>
              <a:rPr sz="1100" spc="7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problem.</a:t>
            </a:r>
            <a:endParaRPr sz="1100">
              <a:cs typeface="PMingLiU"/>
            </a:endParaRPr>
          </a:p>
          <a:p>
            <a:pPr marL="144780" marR="14033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15" dirty="0">
                <a:cs typeface="PMingLiU"/>
              </a:rPr>
              <a:t>If </a:t>
            </a:r>
            <a:r>
              <a:rPr sz="1100" i="1" spc="100" dirty="0">
                <a:cs typeface="Times New Roman"/>
              </a:rPr>
              <a:t>n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small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distribution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predictors </a:t>
            </a:r>
            <a:r>
              <a:rPr sz="1100" i="1" spc="229" dirty="0">
                <a:cs typeface="Times New Roman"/>
              </a:rPr>
              <a:t>X </a:t>
            </a:r>
            <a:r>
              <a:rPr sz="1100" spc="20" dirty="0">
                <a:cs typeface="PMingLiU"/>
              </a:rPr>
              <a:t>is  </a:t>
            </a:r>
            <a:r>
              <a:rPr sz="1100" spc="60" dirty="0">
                <a:cs typeface="PMingLiU"/>
              </a:rPr>
              <a:t>approximately </a:t>
            </a:r>
            <a:r>
              <a:rPr sz="1100" spc="65" dirty="0">
                <a:cs typeface="PMingLiU"/>
              </a:rPr>
              <a:t>normal </a:t>
            </a:r>
            <a:r>
              <a:rPr sz="1100" spc="50" dirty="0">
                <a:cs typeface="PMingLiU"/>
              </a:rPr>
              <a:t>in </a:t>
            </a:r>
            <a:r>
              <a:rPr sz="1100" spc="45" dirty="0">
                <a:cs typeface="PMingLiU"/>
              </a:rPr>
              <a:t>each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classes,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linear  </a:t>
            </a:r>
            <a:r>
              <a:rPr sz="1100" spc="60" dirty="0">
                <a:cs typeface="PMingLiU"/>
              </a:rPr>
              <a:t>discriminant </a:t>
            </a:r>
            <a:r>
              <a:rPr sz="1100" spc="55" dirty="0">
                <a:cs typeface="PMingLiU"/>
              </a:rPr>
              <a:t>model </a:t>
            </a:r>
            <a:r>
              <a:rPr sz="1100" spc="20" dirty="0">
                <a:cs typeface="PMingLiU"/>
              </a:rPr>
              <a:t>is </a:t>
            </a:r>
            <a:r>
              <a:rPr sz="1100" spc="60" dirty="0">
                <a:cs typeface="PMingLiU"/>
              </a:rPr>
              <a:t>again more stable </a:t>
            </a:r>
            <a:r>
              <a:rPr sz="1100" spc="100" dirty="0">
                <a:cs typeface="PMingLiU"/>
              </a:rPr>
              <a:t>than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logistic  </a:t>
            </a:r>
            <a:r>
              <a:rPr sz="1100" spc="40" dirty="0">
                <a:cs typeface="PMingLiU"/>
              </a:rPr>
              <a:t>regression</a:t>
            </a:r>
            <a:r>
              <a:rPr sz="1100" spc="7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model.</a:t>
            </a:r>
            <a:endParaRPr sz="110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55" dirty="0">
                <a:cs typeface="PMingLiU"/>
              </a:rPr>
              <a:t>Linear </a:t>
            </a:r>
            <a:r>
              <a:rPr sz="1100" spc="60" dirty="0">
                <a:cs typeface="PMingLiU"/>
              </a:rPr>
              <a:t>discriminant </a:t>
            </a:r>
            <a:r>
              <a:rPr sz="1100" spc="50" dirty="0">
                <a:cs typeface="PMingLiU"/>
              </a:rPr>
              <a:t>analysis </a:t>
            </a:r>
            <a:r>
              <a:rPr sz="1100" spc="20" dirty="0">
                <a:cs typeface="PMingLiU"/>
              </a:rPr>
              <a:t>is </a:t>
            </a:r>
            <a:r>
              <a:rPr sz="1100" spc="70" dirty="0">
                <a:cs typeface="PMingLiU"/>
              </a:rPr>
              <a:t>popular </a:t>
            </a:r>
            <a:r>
              <a:rPr sz="1100" spc="60" dirty="0">
                <a:cs typeface="PMingLiU"/>
              </a:rPr>
              <a:t>when </a:t>
            </a:r>
            <a:r>
              <a:rPr sz="1100" spc="15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have </a:t>
            </a:r>
            <a:r>
              <a:rPr sz="1100" spc="60" dirty="0">
                <a:cs typeface="PMingLiU"/>
              </a:rPr>
              <a:t>more  </a:t>
            </a:r>
            <a:r>
              <a:rPr sz="1100" spc="100" dirty="0">
                <a:cs typeface="PMingLiU"/>
              </a:rPr>
              <a:t>than </a:t>
            </a:r>
            <a:r>
              <a:rPr sz="1100" spc="45" dirty="0">
                <a:cs typeface="PMingLiU"/>
              </a:rPr>
              <a:t>two </a:t>
            </a:r>
            <a:r>
              <a:rPr sz="1100" spc="50" dirty="0">
                <a:cs typeface="PMingLiU"/>
              </a:rPr>
              <a:t>response </a:t>
            </a:r>
            <a:r>
              <a:rPr sz="1100" spc="35" dirty="0">
                <a:cs typeface="PMingLiU"/>
              </a:rPr>
              <a:t>classes, </a:t>
            </a:r>
            <a:r>
              <a:rPr sz="1100" spc="55" dirty="0">
                <a:cs typeface="PMingLiU"/>
              </a:rPr>
              <a:t>because </a:t>
            </a:r>
            <a:r>
              <a:rPr sz="1100" spc="75" dirty="0">
                <a:cs typeface="PMingLiU"/>
              </a:rPr>
              <a:t>it </a:t>
            </a:r>
            <a:r>
              <a:rPr sz="1100" spc="35" dirty="0">
                <a:cs typeface="PMingLiU"/>
              </a:rPr>
              <a:t>also</a:t>
            </a:r>
            <a:r>
              <a:rPr sz="1100" spc="16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provides</a:t>
            </a:r>
            <a:endParaRPr sz="1100"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100" spc="40" dirty="0">
                <a:cs typeface="PMingLiU"/>
              </a:rPr>
              <a:t>low-dimensional </a:t>
            </a:r>
            <a:r>
              <a:rPr sz="1100" spc="30" dirty="0">
                <a:cs typeface="PMingLiU"/>
              </a:rPr>
              <a:t>views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</a:t>
            </a:r>
            <a:r>
              <a:rPr sz="1100" spc="225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data.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593" y="211465"/>
            <a:ext cx="32473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Linear Discriminant </a:t>
            </a:r>
            <a:r>
              <a:rPr spc="-5" dirty="0">
                <a:latin typeface="+mn-lt"/>
              </a:rPr>
              <a:t>Analysis </a:t>
            </a:r>
            <a:r>
              <a:rPr spc="-40" dirty="0">
                <a:latin typeface="+mn-lt"/>
              </a:rPr>
              <a:t>when </a:t>
            </a:r>
            <a:r>
              <a:rPr i="1" spc="-105">
                <a:latin typeface="+mn-lt"/>
                <a:cs typeface="Georgia"/>
              </a:rPr>
              <a:t>p </a:t>
            </a:r>
            <a:r>
              <a:rPr lang="en-US" i="1" spc="-105">
                <a:latin typeface="+mn-lt"/>
                <a:cs typeface="Georgia"/>
              </a:rPr>
              <a:t> </a:t>
            </a:r>
            <a:r>
              <a:rPr spc="190">
                <a:latin typeface="+mn-lt"/>
              </a:rPr>
              <a:t>=</a:t>
            </a:r>
            <a:r>
              <a:rPr spc="100">
                <a:latin typeface="+mn-lt"/>
              </a:rPr>
              <a:t>1</a:t>
            </a:r>
            <a:endParaRPr spc="1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029" y="717418"/>
            <a:ext cx="2151380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Gaussian </a:t>
            </a:r>
            <a:r>
              <a:rPr sz="1100" spc="55" dirty="0">
                <a:cs typeface="PMingLiU"/>
              </a:rPr>
              <a:t>density </a:t>
            </a:r>
            <a:r>
              <a:rPr sz="1100" spc="65" dirty="0">
                <a:cs typeface="PMingLiU"/>
              </a:rPr>
              <a:t>has </a:t>
            </a:r>
            <a:r>
              <a:rPr sz="1100" spc="80" dirty="0">
                <a:cs typeface="PMingLiU"/>
              </a:rPr>
              <a:t>the</a:t>
            </a:r>
            <a:r>
              <a:rPr sz="1100" spc="6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form</a:t>
            </a:r>
            <a:endParaRPr sz="1100" dirty="0">
              <a:cs typeface="PMingLiU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029" y="1879473"/>
            <a:ext cx="385064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cs typeface="PMingLiU"/>
              </a:rPr>
              <a:t>Here </a:t>
            </a:r>
            <a:r>
              <a:rPr sz="1100" i="1" spc="50" dirty="0">
                <a:cs typeface="Times New Roman"/>
              </a:rPr>
              <a:t>µ</a:t>
            </a:r>
            <a:r>
              <a:rPr sz="1200" i="1" spc="75" baseline="-13888" dirty="0">
                <a:cs typeface="Times New Roman"/>
              </a:rPr>
              <a:t>k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mean, </a:t>
            </a:r>
            <a:r>
              <a:rPr sz="1100" spc="85" dirty="0">
                <a:cs typeface="PMingLiU"/>
              </a:rPr>
              <a:t>and </a:t>
            </a:r>
            <a:r>
              <a:rPr sz="1100" i="1" spc="50" dirty="0">
                <a:cs typeface="Times New Roman"/>
              </a:rPr>
              <a:t>σ</a:t>
            </a:r>
            <a:r>
              <a:rPr sz="1200" spc="75" baseline="27777" dirty="0">
                <a:cs typeface="Tahoma"/>
              </a:rPr>
              <a:t>2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variance </a:t>
            </a:r>
            <a:r>
              <a:rPr sz="1100" spc="60" dirty="0">
                <a:cs typeface="PMingLiU"/>
              </a:rPr>
              <a:t>(in </a:t>
            </a:r>
            <a:r>
              <a:rPr sz="1100" spc="35" dirty="0">
                <a:cs typeface="PMingLiU"/>
              </a:rPr>
              <a:t>class </a:t>
            </a:r>
            <a:r>
              <a:rPr sz="1100" i="1" spc="75" dirty="0">
                <a:cs typeface="Times New Roman"/>
              </a:rPr>
              <a:t>k</a:t>
            </a:r>
            <a:r>
              <a:rPr sz="1100" spc="75" dirty="0">
                <a:cs typeface="PMingLiU"/>
              </a:rPr>
              <a:t>). </a:t>
            </a:r>
            <a:r>
              <a:rPr sz="1100" spc="40" dirty="0">
                <a:cs typeface="PMingLiU"/>
              </a:rPr>
              <a:t>We</a:t>
            </a:r>
            <a:r>
              <a:rPr sz="1100" spc="100" dirty="0">
                <a:cs typeface="PMingLiU"/>
              </a:rPr>
              <a:t> </a:t>
            </a:r>
            <a:r>
              <a:rPr sz="1100" spc="20" dirty="0">
                <a:cs typeface="PMingLiU"/>
              </a:rPr>
              <a:t>will</a:t>
            </a:r>
            <a:endParaRPr sz="1100" dirty="0">
              <a:cs typeface="PMingLiU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4018" y="1969882"/>
            <a:ext cx="2870873" cy="2686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94180">
              <a:lnSpc>
                <a:spcPts val="840"/>
              </a:lnSpc>
              <a:spcBef>
                <a:spcPts val="95"/>
              </a:spcBef>
            </a:pPr>
            <a:r>
              <a:rPr sz="800" i="1" spc="85" dirty="0">
                <a:cs typeface="Times New Roman"/>
              </a:rPr>
              <a:t>k</a:t>
            </a:r>
            <a:endParaRPr sz="800" dirty="0">
              <a:cs typeface="Times New Roman"/>
            </a:endParaRPr>
          </a:p>
          <a:p>
            <a:pPr marL="38100">
              <a:lnSpc>
                <a:spcPts val="1200"/>
              </a:lnSpc>
            </a:pPr>
            <a:r>
              <a:rPr sz="1100" spc="60" dirty="0">
                <a:cs typeface="PMingLiU"/>
              </a:rPr>
              <a:t>assume </a:t>
            </a:r>
            <a:r>
              <a:rPr sz="1100" spc="110" dirty="0">
                <a:cs typeface="PMingLiU"/>
              </a:rPr>
              <a:t>that </a:t>
            </a:r>
            <a:r>
              <a:rPr sz="1100" spc="35" dirty="0">
                <a:cs typeface="PMingLiU"/>
              </a:rPr>
              <a:t>all </a:t>
            </a:r>
            <a:r>
              <a:rPr sz="1100" spc="80" dirty="0">
                <a:cs typeface="PMingLiU"/>
              </a:rPr>
              <a:t>the </a:t>
            </a:r>
            <a:r>
              <a:rPr sz="1100" i="1" spc="80" dirty="0">
                <a:cs typeface="Times New Roman"/>
              </a:rPr>
              <a:t>σ</a:t>
            </a:r>
            <a:r>
              <a:rPr sz="1200" i="1" spc="120" baseline="-13888" dirty="0">
                <a:cs typeface="Times New Roman"/>
              </a:rPr>
              <a:t>k </a:t>
            </a:r>
            <a:r>
              <a:rPr sz="1100" spc="260" dirty="0">
                <a:cs typeface="PMingLiU"/>
              </a:rPr>
              <a:t>= </a:t>
            </a:r>
            <a:r>
              <a:rPr sz="1100" i="1" spc="80" dirty="0">
                <a:cs typeface="Times New Roman"/>
              </a:rPr>
              <a:t>σ </a:t>
            </a:r>
            <a:r>
              <a:rPr sz="1100" spc="60" dirty="0">
                <a:cs typeface="PMingLiU"/>
              </a:rPr>
              <a:t>are </a:t>
            </a:r>
            <a:r>
              <a:rPr sz="1100" spc="80" dirty="0">
                <a:cs typeface="PMingLiU"/>
              </a:rPr>
              <a:t>the</a:t>
            </a:r>
            <a:r>
              <a:rPr sz="1100" spc="-2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same.</a:t>
            </a:r>
            <a:endParaRPr sz="1100" dirty="0">
              <a:cs typeface="PMingLiU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558163-9DDE-4EA9-A767-4CDA78F38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170667"/>
            <a:ext cx="1987652" cy="52390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593" y="211465"/>
            <a:ext cx="32473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Linear Discriminant </a:t>
            </a:r>
            <a:r>
              <a:rPr spc="-5" dirty="0">
                <a:latin typeface="+mn-lt"/>
              </a:rPr>
              <a:t>Analysis </a:t>
            </a:r>
            <a:r>
              <a:rPr spc="-40" dirty="0">
                <a:latin typeface="+mn-lt"/>
              </a:rPr>
              <a:t>when </a:t>
            </a:r>
            <a:r>
              <a:rPr i="1" spc="-105">
                <a:latin typeface="+mn-lt"/>
                <a:cs typeface="Georgia"/>
              </a:rPr>
              <a:t>p </a:t>
            </a:r>
            <a:r>
              <a:rPr spc="190">
                <a:latin typeface="+mn-lt"/>
              </a:rPr>
              <a:t>=</a:t>
            </a:r>
            <a:r>
              <a:rPr spc="100">
                <a:latin typeface="+mn-lt"/>
              </a:rPr>
              <a:t>1</a:t>
            </a:r>
            <a:endParaRPr spc="100" dirty="0">
              <a:latin typeface="+mn-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294" y="944265"/>
            <a:ext cx="3612515" cy="3608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00"/>
              </a:spcBef>
            </a:pPr>
            <a:r>
              <a:rPr sz="1100" spc="55" dirty="0">
                <a:cs typeface="PMingLiU"/>
              </a:rPr>
              <a:t>Plugging </a:t>
            </a:r>
            <a:r>
              <a:rPr sz="1100" spc="65" dirty="0">
                <a:cs typeface="PMingLiU"/>
              </a:rPr>
              <a:t>this </a:t>
            </a:r>
            <a:r>
              <a:rPr sz="1100" spc="55" dirty="0">
                <a:cs typeface="PMingLiU"/>
              </a:rPr>
              <a:t>into </a:t>
            </a:r>
            <a:r>
              <a:rPr sz="1100" spc="40" dirty="0">
                <a:cs typeface="PMingLiU"/>
              </a:rPr>
              <a:t>Bayes </a:t>
            </a:r>
            <a:r>
              <a:rPr sz="1100" spc="50" dirty="0">
                <a:cs typeface="PMingLiU"/>
              </a:rPr>
              <a:t>formula, </a:t>
            </a:r>
            <a:r>
              <a:rPr sz="1100" spc="15" dirty="0">
                <a:cs typeface="PMingLiU"/>
              </a:rPr>
              <a:t>we </a:t>
            </a:r>
            <a:r>
              <a:rPr sz="1100" spc="60" dirty="0">
                <a:cs typeface="PMingLiU"/>
              </a:rPr>
              <a:t>get </a:t>
            </a:r>
            <a:r>
              <a:rPr sz="1100" spc="85" dirty="0">
                <a:cs typeface="PMingLiU"/>
              </a:rPr>
              <a:t>a </a:t>
            </a:r>
            <a:r>
              <a:rPr sz="1100" spc="80" dirty="0">
                <a:cs typeface="PMingLiU"/>
              </a:rPr>
              <a:t>rather </a:t>
            </a:r>
            <a:r>
              <a:rPr sz="1100" spc="45" dirty="0">
                <a:cs typeface="PMingLiU"/>
              </a:rPr>
              <a:t>complex  expression</a:t>
            </a:r>
            <a:r>
              <a:rPr sz="1100" spc="70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for</a:t>
            </a:r>
            <a:r>
              <a:rPr sz="1100" spc="75" dirty="0">
                <a:cs typeface="PMingLiU"/>
              </a:rPr>
              <a:t> </a:t>
            </a:r>
            <a:r>
              <a:rPr sz="1100" i="1" spc="85" dirty="0">
                <a:cs typeface="Times New Roman"/>
              </a:rPr>
              <a:t>p</a:t>
            </a:r>
            <a:r>
              <a:rPr sz="1200" i="1" spc="127" baseline="-13888" dirty="0">
                <a:cs typeface="Times New Roman"/>
              </a:rPr>
              <a:t>k</a:t>
            </a:r>
            <a:r>
              <a:rPr sz="1100" spc="85" dirty="0">
                <a:cs typeface="PMingLiU"/>
              </a:rPr>
              <a:t>(</a:t>
            </a:r>
            <a:r>
              <a:rPr sz="1100" i="1" spc="85" dirty="0">
                <a:cs typeface="Times New Roman"/>
              </a:rPr>
              <a:t>x</a:t>
            </a:r>
            <a:r>
              <a:rPr sz="1100" spc="85" dirty="0">
                <a:cs typeface="PMingLiU"/>
              </a:rPr>
              <a:t>)</a:t>
            </a:r>
            <a:r>
              <a:rPr sz="1100" spc="15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Pr(</a:t>
            </a:r>
            <a:r>
              <a:rPr sz="1100" i="1" spc="85" dirty="0">
                <a:cs typeface="Times New Roman"/>
              </a:rPr>
              <a:t>Y</a:t>
            </a:r>
            <a:r>
              <a:rPr sz="1100" i="1" spc="270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i="1" spc="50" dirty="0">
                <a:cs typeface="Times New Roman"/>
              </a:rPr>
              <a:t>k</a:t>
            </a:r>
            <a:r>
              <a:rPr sz="1100" i="1" spc="50" dirty="0">
                <a:cs typeface="Meiryo"/>
              </a:rPr>
              <a:t>|</a:t>
            </a:r>
            <a:r>
              <a:rPr sz="1100" i="1" spc="50" dirty="0">
                <a:cs typeface="Times New Roman"/>
              </a:rPr>
              <a:t>X</a:t>
            </a:r>
            <a:r>
              <a:rPr sz="1100" i="1" spc="110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i="1" spc="75" dirty="0">
                <a:cs typeface="Times New Roman"/>
              </a:rPr>
              <a:t>x</a:t>
            </a:r>
            <a:r>
              <a:rPr sz="1100" spc="75" dirty="0">
                <a:cs typeface="PMingLiU"/>
              </a:rPr>
              <a:t>):</a:t>
            </a:r>
            <a:endParaRPr sz="1100" dirty="0">
              <a:cs typeface="PMingLiU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7294" y="2797175"/>
            <a:ext cx="34055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cs typeface="PMingLiU"/>
              </a:rPr>
              <a:t>Happily, </a:t>
            </a:r>
            <a:r>
              <a:rPr sz="1100" spc="70" dirty="0">
                <a:cs typeface="PMingLiU"/>
              </a:rPr>
              <a:t>there </a:t>
            </a:r>
            <a:r>
              <a:rPr sz="1100" spc="60" dirty="0">
                <a:cs typeface="PMingLiU"/>
              </a:rPr>
              <a:t>are </a:t>
            </a:r>
            <a:r>
              <a:rPr sz="1100" spc="40" dirty="0">
                <a:cs typeface="PMingLiU"/>
              </a:rPr>
              <a:t>simplifications </a:t>
            </a:r>
            <a:r>
              <a:rPr sz="1100" spc="85" dirty="0">
                <a:cs typeface="PMingLiU"/>
              </a:rPr>
              <a:t>and</a:t>
            </a:r>
            <a:r>
              <a:rPr sz="1100" spc="15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cancellations.</a:t>
            </a:r>
            <a:endParaRPr sz="1100" dirty="0">
              <a:cs typeface="PMingLiU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3249B02-6B1C-4727-8E1D-0C9CC55BE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26" y="1464312"/>
            <a:ext cx="2914650" cy="117368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531" y="211465"/>
            <a:ext cx="194990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Discriminant</a:t>
            </a:r>
            <a:r>
              <a:rPr spc="70" dirty="0">
                <a:latin typeface="+mn-lt"/>
              </a:rPr>
              <a:t> </a:t>
            </a:r>
            <a:r>
              <a:rPr spc="-25" dirty="0">
                <a:latin typeface="+mn-lt"/>
              </a:rPr>
              <a:t>functions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24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894" y="570736"/>
            <a:ext cx="4040556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40" dirty="0">
                <a:cs typeface="PMingLiU"/>
              </a:rPr>
              <a:t>To </a:t>
            </a:r>
            <a:r>
              <a:rPr sz="1100" spc="30" dirty="0">
                <a:cs typeface="PMingLiU"/>
              </a:rPr>
              <a:t>classify </a:t>
            </a:r>
            <a:r>
              <a:rPr sz="1100" spc="110" dirty="0">
                <a:cs typeface="PMingLiU"/>
              </a:rPr>
              <a:t>at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value </a:t>
            </a:r>
            <a:r>
              <a:rPr sz="1100" i="1" spc="229" dirty="0">
                <a:cs typeface="Times New Roman"/>
              </a:rPr>
              <a:t>X </a:t>
            </a:r>
            <a:r>
              <a:rPr sz="1100" spc="260" dirty="0">
                <a:cs typeface="PMingLiU"/>
              </a:rPr>
              <a:t>= </a:t>
            </a:r>
            <a:r>
              <a:rPr sz="1100" i="1" spc="85" dirty="0">
                <a:cs typeface="Times New Roman"/>
              </a:rPr>
              <a:t>x</a:t>
            </a:r>
            <a:r>
              <a:rPr sz="1100" spc="85" dirty="0">
                <a:cs typeface="PMingLiU"/>
              </a:rPr>
              <a:t>, </a:t>
            </a:r>
            <a:r>
              <a:rPr sz="1100" spc="15" dirty="0">
                <a:cs typeface="PMingLiU"/>
              </a:rPr>
              <a:t>we </a:t>
            </a:r>
            <a:r>
              <a:rPr sz="1100" spc="55" dirty="0">
                <a:cs typeface="PMingLiU"/>
              </a:rPr>
              <a:t>need </a:t>
            </a:r>
            <a:r>
              <a:rPr sz="1100" spc="80" dirty="0">
                <a:cs typeface="PMingLiU"/>
              </a:rPr>
              <a:t>to </a:t>
            </a:r>
            <a:r>
              <a:rPr sz="1100" spc="25" dirty="0">
                <a:cs typeface="PMingLiU"/>
              </a:rPr>
              <a:t>see </a:t>
            </a:r>
            <a:r>
              <a:rPr sz="1100" spc="45" dirty="0">
                <a:cs typeface="PMingLiU"/>
              </a:rPr>
              <a:t>which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 </a:t>
            </a:r>
            <a:r>
              <a:rPr sz="1100" i="1" spc="85" dirty="0">
                <a:cs typeface="Times New Roman"/>
              </a:rPr>
              <a:t>p</a:t>
            </a:r>
            <a:r>
              <a:rPr sz="1200" i="1" spc="127" baseline="-13888" dirty="0">
                <a:cs typeface="Times New Roman"/>
              </a:rPr>
              <a:t>k</a:t>
            </a:r>
            <a:r>
              <a:rPr sz="1100" spc="85" dirty="0">
                <a:cs typeface="PMingLiU"/>
              </a:rPr>
              <a:t>(</a:t>
            </a:r>
            <a:r>
              <a:rPr sz="1100" i="1" spc="85" dirty="0">
                <a:cs typeface="Times New Roman"/>
              </a:rPr>
              <a:t>x</a:t>
            </a:r>
            <a:r>
              <a:rPr sz="1100" spc="85" dirty="0">
                <a:cs typeface="PMingLiU"/>
              </a:rPr>
              <a:t>) </a:t>
            </a:r>
            <a:r>
              <a:rPr sz="1100" spc="20" dirty="0">
                <a:cs typeface="PMingLiU"/>
              </a:rPr>
              <a:t>is </a:t>
            </a:r>
            <a:r>
              <a:rPr sz="1100" spc="55" dirty="0">
                <a:cs typeface="PMingLiU"/>
              </a:rPr>
              <a:t>largest. Taking </a:t>
            </a:r>
            <a:r>
              <a:rPr sz="1100" spc="25" dirty="0">
                <a:cs typeface="PMingLiU"/>
              </a:rPr>
              <a:t>logs, </a:t>
            </a:r>
            <a:r>
              <a:rPr sz="1100" spc="85" dirty="0">
                <a:cs typeface="PMingLiU"/>
              </a:rPr>
              <a:t>and </a:t>
            </a:r>
            <a:r>
              <a:rPr sz="1100" spc="50" dirty="0">
                <a:cs typeface="PMingLiU"/>
              </a:rPr>
              <a:t>discarding </a:t>
            </a:r>
            <a:r>
              <a:rPr sz="1100" spc="75" dirty="0">
                <a:cs typeface="PMingLiU"/>
              </a:rPr>
              <a:t>terms </a:t>
            </a:r>
            <a:r>
              <a:rPr sz="1100" spc="110" dirty="0">
                <a:cs typeface="PMingLiU"/>
              </a:rPr>
              <a:t>that </a:t>
            </a:r>
            <a:r>
              <a:rPr sz="1100" spc="55" dirty="0">
                <a:cs typeface="PMingLiU"/>
              </a:rPr>
              <a:t>do </a:t>
            </a:r>
            <a:r>
              <a:rPr sz="1100" spc="80" dirty="0">
                <a:cs typeface="PMingLiU"/>
              </a:rPr>
              <a:t>not  </a:t>
            </a:r>
            <a:r>
              <a:rPr sz="1100" spc="70" dirty="0">
                <a:cs typeface="PMingLiU"/>
              </a:rPr>
              <a:t>depend </a:t>
            </a:r>
            <a:r>
              <a:rPr sz="1100" spc="55" dirty="0">
                <a:cs typeface="PMingLiU"/>
              </a:rPr>
              <a:t>on </a:t>
            </a:r>
            <a:r>
              <a:rPr sz="1100" i="1" spc="75" dirty="0">
                <a:cs typeface="Times New Roman"/>
              </a:rPr>
              <a:t>k</a:t>
            </a:r>
            <a:r>
              <a:rPr sz="1100" spc="75" dirty="0">
                <a:cs typeface="PMingLiU"/>
              </a:rPr>
              <a:t>, </a:t>
            </a:r>
            <a:r>
              <a:rPr sz="1100" spc="15" dirty="0">
                <a:cs typeface="PMingLiU"/>
              </a:rPr>
              <a:t>we </a:t>
            </a:r>
            <a:r>
              <a:rPr sz="1100" spc="25" dirty="0">
                <a:cs typeface="PMingLiU"/>
              </a:rPr>
              <a:t>see </a:t>
            </a:r>
            <a:r>
              <a:rPr sz="1100" spc="110" dirty="0">
                <a:cs typeface="PMingLiU"/>
              </a:rPr>
              <a:t>that </a:t>
            </a:r>
            <a:r>
              <a:rPr sz="1100" spc="65" dirty="0">
                <a:cs typeface="PMingLiU"/>
              </a:rPr>
              <a:t>this </a:t>
            </a:r>
            <a:r>
              <a:rPr sz="1100" spc="20" dirty="0">
                <a:cs typeface="PMingLiU"/>
              </a:rPr>
              <a:t>is </a:t>
            </a:r>
            <a:r>
              <a:rPr sz="1100" spc="50" dirty="0">
                <a:cs typeface="PMingLiU"/>
              </a:rPr>
              <a:t>equivalent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assigning </a:t>
            </a:r>
            <a:r>
              <a:rPr sz="1100" i="1" spc="130" dirty="0">
                <a:cs typeface="Times New Roman"/>
              </a:rPr>
              <a:t>x </a:t>
            </a:r>
            <a:r>
              <a:rPr sz="1100" spc="80" dirty="0">
                <a:cs typeface="PMingLiU"/>
              </a:rPr>
              <a:t>to the  </a:t>
            </a:r>
            <a:r>
              <a:rPr sz="1100" spc="35" dirty="0">
                <a:cs typeface="PMingLiU"/>
              </a:rPr>
              <a:t>class </a:t>
            </a:r>
            <a:r>
              <a:rPr sz="1100" spc="65" dirty="0">
                <a:cs typeface="PMingLiU"/>
              </a:rPr>
              <a:t>with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largest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discriminant</a:t>
            </a:r>
            <a:r>
              <a:rPr sz="1100" i="1" spc="185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score</a:t>
            </a:r>
            <a:r>
              <a:rPr sz="1100" spc="20" dirty="0">
                <a:cs typeface="PMingLiU"/>
              </a:rPr>
              <a:t>:</a:t>
            </a:r>
            <a:endParaRPr sz="1100">
              <a:cs typeface="P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894" y="2416175"/>
            <a:ext cx="27451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cs typeface="PMingLiU"/>
              </a:rPr>
              <a:t>Note </a:t>
            </a:r>
            <a:r>
              <a:rPr sz="1100" spc="110" dirty="0">
                <a:cs typeface="PMingLiU"/>
              </a:rPr>
              <a:t>that </a:t>
            </a:r>
            <a:r>
              <a:rPr sz="1100" i="1" spc="80" dirty="0">
                <a:cs typeface="Times New Roman"/>
              </a:rPr>
              <a:t>δ</a:t>
            </a:r>
            <a:r>
              <a:rPr sz="1200" i="1" spc="120" baseline="-13888" dirty="0">
                <a:cs typeface="Times New Roman"/>
              </a:rPr>
              <a:t>k</a:t>
            </a:r>
            <a:r>
              <a:rPr sz="1100" spc="80" dirty="0">
                <a:cs typeface="PMingLiU"/>
              </a:rPr>
              <a:t>(</a:t>
            </a:r>
            <a:r>
              <a:rPr sz="1100" i="1" spc="80" dirty="0">
                <a:cs typeface="Times New Roman"/>
              </a:rPr>
              <a:t>x</a:t>
            </a:r>
            <a:r>
              <a:rPr sz="1100" spc="80" dirty="0">
                <a:cs typeface="PMingLiU"/>
              </a:rPr>
              <a:t>)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linear </a:t>
            </a:r>
            <a:r>
              <a:rPr sz="1100" spc="55" dirty="0">
                <a:cs typeface="PMingLiU"/>
              </a:rPr>
              <a:t>function </a:t>
            </a:r>
            <a:r>
              <a:rPr sz="1100" spc="5" dirty="0">
                <a:cs typeface="PMingLiU"/>
              </a:rPr>
              <a:t>of</a:t>
            </a:r>
            <a:r>
              <a:rPr sz="1100" spc="150" dirty="0">
                <a:cs typeface="PMingLiU"/>
              </a:rPr>
              <a:t> </a:t>
            </a:r>
            <a:r>
              <a:rPr sz="1100" i="1" spc="85" dirty="0">
                <a:cs typeface="Times New Roman"/>
              </a:rPr>
              <a:t>x</a:t>
            </a:r>
            <a:r>
              <a:rPr sz="1100" spc="85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96A863-624B-4283-BCA5-02900C73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1775"/>
            <a:ext cx="3190992" cy="72542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0102" y="211465"/>
            <a:ext cx="17983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Discriminant</a:t>
            </a:r>
            <a:r>
              <a:rPr spc="70" dirty="0">
                <a:latin typeface="+mn-lt"/>
              </a:rPr>
              <a:t> </a:t>
            </a:r>
            <a:r>
              <a:rPr spc="-25" dirty="0">
                <a:latin typeface="+mn-lt"/>
              </a:rPr>
              <a:t>functions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24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865" y="965519"/>
            <a:ext cx="3849370" cy="423257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495"/>
              </a:spcBef>
            </a:pPr>
            <a:r>
              <a:rPr sz="1100" spc="15" dirty="0">
                <a:cs typeface="PMingLiU"/>
              </a:rPr>
              <a:t>If </a:t>
            </a:r>
            <a:r>
              <a:rPr sz="1100" spc="70" dirty="0">
                <a:cs typeface="PMingLiU"/>
              </a:rPr>
              <a:t>there </a:t>
            </a:r>
            <a:r>
              <a:rPr sz="1100" spc="60" dirty="0">
                <a:cs typeface="PMingLiU"/>
              </a:rPr>
              <a:t>are </a:t>
            </a:r>
            <a:r>
              <a:rPr sz="1100" i="1" spc="190" dirty="0">
                <a:cs typeface="Times New Roman"/>
              </a:rPr>
              <a:t>K </a:t>
            </a:r>
            <a:r>
              <a:rPr sz="1100" spc="260" dirty="0">
                <a:cs typeface="PMingLiU"/>
              </a:rPr>
              <a:t>= </a:t>
            </a:r>
            <a:r>
              <a:rPr sz="1100" spc="25" dirty="0">
                <a:cs typeface="PMingLiU"/>
              </a:rPr>
              <a:t>2 </a:t>
            </a:r>
            <a:r>
              <a:rPr sz="1100" spc="30" dirty="0">
                <a:cs typeface="PMingLiU"/>
              </a:rPr>
              <a:t>classes </a:t>
            </a:r>
            <a:r>
              <a:rPr sz="1100" spc="85" dirty="0">
                <a:cs typeface="PMingLiU"/>
              </a:rPr>
              <a:t>and </a:t>
            </a:r>
            <a:r>
              <a:rPr sz="1100" i="1" spc="25" dirty="0">
                <a:cs typeface="Times New Roman"/>
              </a:rPr>
              <a:t>π</a:t>
            </a:r>
            <a:r>
              <a:rPr sz="1200" spc="37" baseline="-10416" dirty="0">
                <a:cs typeface="Tahoma"/>
              </a:rPr>
              <a:t>1 </a:t>
            </a:r>
            <a:r>
              <a:rPr sz="1100" spc="260" dirty="0">
                <a:cs typeface="PMingLiU"/>
              </a:rPr>
              <a:t>= </a:t>
            </a:r>
            <a:r>
              <a:rPr sz="1100" i="1" spc="25" dirty="0">
                <a:cs typeface="Times New Roman"/>
              </a:rPr>
              <a:t>π</a:t>
            </a:r>
            <a:r>
              <a:rPr sz="1200" spc="37" baseline="-10416" dirty="0">
                <a:cs typeface="Tahoma"/>
              </a:rPr>
              <a:t>2 </a:t>
            </a:r>
            <a:r>
              <a:rPr sz="1100" spc="260" dirty="0">
                <a:cs typeface="PMingLiU"/>
              </a:rPr>
              <a:t>=</a:t>
            </a:r>
            <a:r>
              <a:rPr sz="1100" spc="-125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0</a:t>
            </a:r>
            <a:r>
              <a:rPr sz="1100" i="1" spc="30" dirty="0">
                <a:cs typeface="Times New Roman"/>
              </a:rPr>
              <a:t>.</a:t>
            </a:r>
            <a:r>
              <a:rPr sz="1100" spc="30" dirty="0">
                <a:cs typeface="PMingLiU"/>
              </a:rPr>
              <a:t>5, </a:t>
            </a:r>
            <a:r>
              <a:rPr sz="1100" spc="80" dirty="0">
                <a:cs typeface="PMingLiU"/>
              </a:rPr>
              <a:t>then </a:t>
            </a:r>
            <a:r>
              <a:rPr sz="1100" spc="45" dirty="0">
                <a:cs typeface="PMingLiU"/>
              </a:rPr>
              <a:t>one </a:t>
            </a:r>
            <a:r>
              <a:rPr sz="1100" spc="65" dirty="0">
                <a:cs typeface="PMingLiU"/>
              </a:rPr>
              <a:t>can </a:t>
            </a:r>
            <a:r>
              <a:rPr sz="1100" spc="25" dirty="0">
                <a:cs typeface="PMingLiU"/>
              </a:rPr>
              <a:t>see 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decision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boundary </a:t>
            </a:r>
            <a:r>
              <a:rPr sz="1100" spc="20" dirty="0">
                <a:cs typeface="PMingLiU"/>
              </a:rPr>
              <a:t>is</a:t>
            </a:r>
            <a:r>
              <a:rPr sz="1100" spc="-75" dirty="0">
                <a:cs typeface="PMingLiU"/>
              </a:rPr>
              <a:t> </a:t>
            </a:r>
            <a:r>
              <a:rPr sz="1100" spc="110" dirty="0">
                <a:cs typeface="PMingLiU"/>
              </a:rPr>
              <a:t>at</a:t>
            </a:r>
            <a:endParaRPr sz="1100" dirty="0"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865" y="2568575"/>
            <a:ext cx="156544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0" dirty="0">
                <a:cs typeface="PMingLiU"/>
              </a:rPr>
              <a:t>(</a:t>
            </a:r>
            <a:r>
              <a:rPr lang="en-US" sz="1100" spc="40" dirty="0">
                <a:cs typeface="PMingLiU"/>
              </a:rPr>
              <a:t>C</a:t>
            </a:r>
            <a:r>
              <a:rPr sz="1100" spc="65">
                <a:cs typeface="PMingLiU"/>
              </a:rPr>
              <a:t>an </a:t>
            </a:r>
            <a:r>
              <a:rPr lang="en-US" sz="1100" spc="65">
                <a:cs typeface="PMingLiU"/>
              </a:rPr>
              <a:t>we </a:t>
            </a:r>
            <a:r>
              <a:rPr sz="1100" spc="35" dirty="0">
                <a:cs typeface="PMingLiU"/>
              </a:rPr>
              <a:t>show</a:t>
            </a:r>
            <a:r>
              <a:rPr sz="1100" spc="180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this</a:t>
            </a:r>
            <a:r>
              <a:rPr lang="en-US" sz="1100" spc="65" dirty="0">
                <a:cs typeface="PMingLiU"/>
              </a:rPr>
              <a:t>?</a:t>
            </a:r>
            <a:r>
              <a:rPr sz="1100" spc="65" dirty="0">
                <a:cs typeface="PMingLiU"/>
              </a:rPr>
              <a:t>)</a:t>
            </a:r>
            <a:endParaRPr sz="1100" dirty="0">
              <a:cs typeface="PMingLiU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C0C869-F87B-450E-9E21-B68BDFDF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653627"/>
            <a:ext cx="1492300" cy="7461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object 379"/>
          <p:cNvSpPr txBox="1"/>
          <p:nvPr/>
        </p:nvSpPr>
        <p:spPr>
          <a:xfrm>
            <a:off x="435564" y="2126183"/>
            <a:ext cx="38703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cs typeface="PMingLiU"/>
              </a:rPr>
              <a:t>Example</a:t>
            </a:r>
            <a:r>
              <a:rPr sz="1100" spc="75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with</a:t>
            </a:r>
            <a:r>
              <a:rPr sz="1100" spc="75" dirty="0">
                <a:cs typeface="PMingLiU"/>
              </a:rPr>
              <a:t> </a:t>
            </a:r>
            <a:r>
              <a:rPr sz="1100" i="1" dirty="0">
                <a:cs typeface="Times New Roman"/>
              </a:rPr>
              <a:t>µ</a:t>
            </a:r>
            <a:r>
              <a:rPr sz="1200" baseline="-10416" dirty="0">
                <a:cs typeface="Tahoma"/>
              </a:rPr>
              <a:t>1</a:t>
            </a:r>
            <a:r>
              <a:rPr sz="1200" spc="150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20" dirty="0">
                <a:cs typeface="PMingLiU"/>
              </a:rPr>
              <a:t> </a:t>
            </a:r>
            <a:r>
              <a:rPr sz="1100" i="1" spc="15" dirty="0">
                <a:cs typeface="Meiryo"/>
              </a:rPr>
              <a:t>−</a:t>
            </a:r>
            <a:r>
              <a:rPr sz="1100" spc="15" dirty="0">
                <a:cs typeface="PMingLiU"/>
              </a:rPr>
              <a:t>1</a:t>
            </a:r>
            <a:r>
              <a:rPr sz="1100" i="1" spc="15" dirty="0">
                <a:cs typeface="Times New Roman"/>
              </a:rPr>
              <a:t>.</a:t>
            </a:r>
            <a:r>
              <a:rPr sz="1100" spc="15" dirty="0">
                <a:cs typeface="PMingLiU"/>
              </a:rPr>
              <a:t>5,</a:t>
            </a:r>
            <a:r>
              <a:rPr sz="1100" spc="75" dirty="0">
                <a:cs typeface="PMingLiU"/>
              </a:rPr>
              <a:t> </a:t>
            </a:r>
            <a:r>
              <a:rPr sz="1100" i="1" dirty="0">
                <a:cs typeface="Times New Roman"/>
              </a:rPr>
              <a:t>µ</a:t>
            </a:r>
            <a:r>
              <a:rPr sz="1200" baseline="-10416" dirty="0">
                <a:cs typeface="Tahoma"/>
              </a:rPr>
              <a:t>2</a:t>
            </a:r>
            <a:r>
              <a:rPr sz="1200" spc="150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1</a:t>
            </a:r>
            <a:r>
              <a:rPr sz="1100" i="1" spc="30" dirty="0">
                <a:cs typeface="Times New Roman"/>
              </a:rPr>
              <a:t>.</a:t>
            </a:r>
            <a:r>
              <a:rPr sz="1100" spc="30" dirty="0">
                <a:cs typeface="PMingLiU"/>
              </a:rPr>
              <a:t>5,</a:t>
            </a:r>
            <a:r>
              <a:rPr sz="1100" spc="80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π</a:t>
            </a:r>
            <a:r>
              <a:rPr sz="1200" spc="37" baseline="-10416" dirty="0">
                <a:cs typeface="Tahoma"/>
              </a:rPr>
              <a:t>1</a:t>
            </a:r>
            <a:r>
              <a:rPr sz="1200" spc="150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π</a:t>
            </a:r>
            <a:r>
              <a:rPr sz="1200" spc="37" baseline="-10416" dirty="0">
                <a:cs typeface="Tahoma"/>
              </a:rPr>
              <a:t>2</a:t>
            </a:r>
            <a:r>
              <a:rPr sz="1200" spc="150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20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0</a:t>
            </a:r>
            <a:r>
              <a:rPr sz="1100" i="1" spc="30" dirty="0">
                <a:cs typeface="Times New Roman"/>
              </a:rPr>
              <a:t>.</a:t>
            </a:r>
            <a:r>
              <a:rPr sz="1100" spc="30" dirty="0">
                <a:cs typeface="PMingLiU"/>
              </a:rPr>
              <a:t>5,</a:t>
            </a:r>
            <a:r>
              <a:rPr sz="1100" spc="75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and</a:t>
            </a:r>
            <a:r>
              <a:rPr sz="1100" spc="80" dirty="0">
                <a:cs typeface="PMingLiU"/>
              </a:rPr>
              <a:t> </a:t>
            </a:r>
            <a:r>
              <a:rPr sz="1100" i="1" spc="50" dirty="0">
                <a:cs typeface="Times New Roman"/>
              </a:rPr>
              <a:t>σ</a:t>
            </a:r>
            <a:r>
              <a:rPr sz="1200" spc="75" baseline="27777" dirty="0">
                <a:cs typeface="Tahoma"/>
              </a:rPr>
              <a:t>2</a:t>
            </a:r>
            <a:r>
              <a:rPr sz="1200" spc="150" baseline="27777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20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1.</a:t>
            </a:r>
            <a:endParaRPr sz="1100">
              <a:cs typeface="PMingLiU"/>
            </a:endParaRPr>
          </a:p>
        </p:txBody>
      </p:sp>
      <p:sp>
        <p:nvSpPr>
          <p:cNvPr id="380" name="object 380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25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382" name="Picture 381">
            <a:extLst>
              <a:ext uri="{FF2B5EF4-FFF2-40B4-BE49-F238E27FC236}">
                <a16:creationId xmlns:a16="http://schemas.microsoft.com/office/drawing/2014/main" id="{469788B2-5747-4309-B857-2DA7BD7B1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246686"/>
            <a:ext cx="4144143" cy="1636089"/>
          </a:xfrm>
          <a:prstGeom prst="rect">
            <a:avLst/>
          </a:prstGeom>
        </p:spPr>
      </p:pic>
      <p:sp>
        <p:nvSpPr>
          <p:cNvPr id="384" name="TextBox 383">
            <a:extLst>
              <a:ext uri="{FF2B5EF4-FFF2-40B4-BE49-F238E27FC236}">
                <a16:creationId xmlns:a16="http://schemas.microsoft.com/office/drawing/2014/main" id="{8333ED23-4F42-47FD-9A25-53CC8E942B51}"/>
              </a:ext>
            </a:extLst>
          </p:cNvPr>
          <p:cNvSpPr txBox="1"/>
          <p:nvPr/>
        </p:nvSpPr>
        <p:spPr>
          <a:xfrm>
            <a:off x="333550" y="2492375"/>
            <a:ext cx="3972339" cy="603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51435">
              <a:lnSpc>
                <a:spcPct val="102600"/>
              </a:lnSpc>
              <a:spcBef>
                <a:spcPts val="495"/>
              </a:spcBef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Typically we don’t know these parameters; we just have the training data. In that case we simply estimate the </a:t>
            </a:r>
            <a:r>
              <a:rPr lang="en-GB" sz="1100">
                <a:latin typeface="Arial" panose="020B0604020202020204" pitchFamily="34" charset="0"/>
                <a:cs typeface="Arial" panose="020B0604020202020204" pitchFamily="34" charset="0"/>
              </a:rPr>
              <a:t>parameters and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plug them into the rule.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8422" y="211465"/>
            <a:ext cx="21107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Estimating the</a:t>
            </a:r>
            <a:r>
              <a:rPr spc="-105" dirty="0">
                <a:latin typeface="+mn-lt"/>
              </a:rPr>
              <a:t> </a:t>
            </a:r>
            <a:r>
              <a:rPr spc="-25" dirty="0">
                <a:latin typeface="+mn-lt"/>
              </a:rPr>
              <a:t>parameters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30" dirty="0"/>
              <a:t>26</a:t>
            </a:r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40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066436" y="2720975"/>
            <a:ext cx="2333625" cy="5321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usual </a:t>
            </a:r>
            <a:r>
              <a:rPr sz="1100" spc="50" dirty="0">
                <a:cs typeface="PMingLiU"/>
              </a:rPr>
              <a:t>formula </a:t>
            </a:r>
            <a:r>
              <a:rPr sz="1100" spc="30" dirty="0">
                <a:cs typeface="PMingLiU"/>
              </a:rPr>
              <a:t>for</a:t>
            </a:r>
            <a:r>
              <a:rPr sz="1100" spc="-55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the</a:t>
            </a:r>
            <a:r>
              <a:rPr lang="en-US" sz="1100" spc="80" dirty="0">
                <a:cs typeface="PMingLiU"/>
              </a:rPr>
              <a:t> </a:t>
            </a:r>
            <a:r>
              <a:rPr lang="en-GB" sz="1100" spc="70" dirty="0">
                <a:cs typeface="PMingLiU"/>
              </a:rPr>
              <a:t>estimated </a:t>
            </a:r>
            <a:r>
              <a:rPr lang="en-GB" sz="1100" spc="50" dirty="0">
                <a:cs typeface="PMingLiU"/>
              </a:rPr>
              <a:t>variance in </a:t>
            </a:r>
            <a:r>
              <a:rPr lang="en-GB" sz="1100" spc="80" dirty="0">
                <a:cs typeface="PMingLiU"/>
              </a:rPr>
              <a:t>the </a:t>
            </a:r>
            <a:r>
              <a:rPr lang="en-GB" sz="1100" i="1" spc="110" dirty="0">
                <a:cs typeface="Times New Roman"/>
              </a:rPr>
              <a:t>k</a:t>
            </a:r>
            <a:r>
              <a:rPr lang="en-GB" sz="1100" spc="110" dirty="0">
                <a:cs typeface="PMingLiU"/>
              </a:rPr>
              <a:t>th</a:t>
            </a:r>
            <a:r>
              <a:rPr lang="en-GB" sz="1100" spc="95" dirty="0">
                <a:cs typeface="PMingLiU"/>
              </a:rPr>
              <a:t> </a:t>
            </a:r>
            <a:r>
              <a:rPr lang="en-GB" sz="1100" spc="35" dirty="0">
                <a:cs typeface="PMingLiU"/>
              </a:rPr>
              <a:t>class.</a:t>
            </a:r>
            <a:endParaRPr lang="en-GB" sz="1100" dirty="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1100" dirty="0">
              <a:cs typeface="PMingLiU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56ED37F-7553-46C4-AF14-4DB358F1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82" y="644954"/>
            <a:ext cx="2247580" cy="181637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DDC0B18-0514-40CE-B601-98CA65F25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2720975"/>
            <a:ext cx="1879705" cy="27020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0593" y="211465"/>
            <a:ext cx="32467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333B2"/>
                </a:solidFill>
                <a:cs typeface="Georgia"/>
              </a:rPr>
              <a:t>Linear Discriminant </a:t>
            </a:r>
            <a:r>
              <a:rPr sz="1400" spc="-5" dirty="0">
                <a:solidFill>
                  <a:srgbClr val="3333B2"/>
                </a:solidFill>
                <a:cs typeface="Georgia"/>
              </a:rPr>
              <a:t>Analysis </a:t>
            </a:r>
            <a:r>
              <a:rPr sz="1400" spc="-40" dirty="0">
                <a:solidFill>
                  <a:srgbClr val="3333B2"/>
                </a:solidFill>
                <a:cs typeface="Georgia"/>
              </a:rPr>
              <a:t>when </a:t>
            </a:r>
            <a:r>
              <a:rPr sz="1400" i="1" spc="-105">
                <a:solidFill>
                  <a:srgbClr val="3333B2"/>
                </a:solidFill>
                <a:cs typeface="Georgia"/>
              </a:rPr>
              <a:t>p </a:t>
            </a:r>
            <a:r>
              <a:rPr lang="en-US" sz="1400" i="1" spc="-105">
                <a:solidFill>
                  <a:srgbClr val="3333B2"/>
                </a:solidFill>
                <a:cs typeface="Georgia"/>
              </a:rPr>
              <a:t> </a:t>
            </a:r>
            <a:r>
              <a:rPr sz="1400" i="1" spc="190">
                <a:solidFill>
                  <a:srgbClr val="3333B2"/>
                </a:solidFill>
                <a:cs typeface="Georgia"/>
              </a:rPr>
              <a:t>&gt;</a:t>
            </a:r>
            <a:r>
              <a:rPr sz="1400" spc="100">
                <a:solidFill>
                  <a:srgbClr val="3333B2"/>
                </a:solidFill>
                <a:cs typeface="Georgia"/>
              </a:rPr>
              <a:t>1</a:t>
            </a:r>
            <a:endParaRPr sz="1400">
              <a:cs typeface="Georgia"/>
            </a:endParaRPr>
          </a:p>
        </p:txBody>
      </p:sp>
      <p:sp>
        <p:nvSpPr>
          <p:cNvPr id="4847" name="object 4847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27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4849" name="Picture 4848">
            <a:extLst>
              <a:ext uri="{FF2B5EF4-FFF2-40B4-BE49-F238E27FC236}">
                <a16:creationId xmlns:a16="http://schemas.microsoft.com/office/drawing/2014/main" id="{5A16D4EC-8AD7-426D-85D3-F8502621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04" y="663575"/>
            <a:ext cx="3728545" cy="1600200"/>
          </a:xfrm>
          <a:prstGeom prst="rect">
            <a:avLst/>
          </a:prstGeom>
        </p:spPr>
      </p:pic>
      <p:pic>
        <p:nvPicPr>
          <p:cNvPr id="4851" name="Picture 4850">
            <a:extLst>
              <a:ext uri="{FF2B5EF4-FFF2-40B4-BE49-F238E27FC236}">
                <a16:creationId xmlns:a16="http://schemas.microsoft.com/office/drawing/2014/main" id="{B18932D8-45BE-4FF7-90AF-0C46AAF2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45" y="2416175"/>
            <a:ext cx="3067050" cy="4743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939" y="211465"/>
            <a:ext cx="10572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Classification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1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858" y="665745"/>
            <a:ext cx="3756660" cy="126502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Often </a:t>
            </a:r>
            <a:r>
              <a:rPr sz="1100" spc="15" dirty="0">
                <a:cs typeface="PMingLiU"/>
              </a:rPr>
              <a:t>we </a:t>
            </a:r>
            <a:r>
              <a:rPr sz="1100" spc="60" dirty="0">
                <a:cs typeface="PMingLiU"/>
              </a:rPr>
              <a:t>are more interested </a:t>
            </a:r>
            <a:r>
              <a:rPr sz="1100" spc="50" dirty="0">
                <a:cs typeface="PMingLiU"/>
              </a:rPr>
              <a:t>in </a:t>
            </a:r>
            <a:r>
              <a:rPr sz="1100" spc="65" dirty="0">
                <a:cs typeface="PMingLiU"/>
              </a:rPr>
              <a:t>estimating </a:t>
            </a:r>
            <a:r>
              <a:rPr sz="1100" spc="80">
                <a:cs typeface="PMingLiU"/>
              </a:rPr>
              <a:t>the</a:t>
            </a:r>
            <a:r>
              <a:rPr sz="1100" spc="254">
                <a:cs typeface="PMingLiU"/>
              </a:rPr>
              <a:t> </a:t>
            </a:r>
            <a:r>
              <a:rPr sz="1100" i="1" spc="10">
                <a:solidFill>
                  <a:srgbClr val="009900"/>
                </a:solidFill>
                <a:cs typeface="Palatino Linotype"/>
              </a:rPr>
              <a:t>probabilities</a:t>
            </a:r>
            <a:r>
              <a:rPr lang="en-US" sz="1100" i="1" spc="1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spc="110">
                <a:cs typeface="PMingLiU"/>
              </a:rPr>
              <a:t>that </a:t>
            </a:r>
            <a:r>
              <a:rPr sz="1100" i="1" spc="229" dirty="0">
                <a:cs typeface="Times New Roman"/>
              </a:rPr>
              <a:t>X </a:t>
            </a:r>
            <a:r>
              <a:rPr sz="1100" spc="45" dirty="0">
                <a:cs typeface="PMingLiU"/>
              </a:rPr>
              <a:t>belongs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each </a:t>
            </a:r>
            <a:r>
              <a:rPr sz="1100" spc="55" dirty="0">
                <a:cs typeface="PMingLiU"/>
              </a:rPr>
              <a:t>category </a:t>
            </a:r>
            <a:r>
              <a:rPr sz="1100" spc="50" dirty="0">
                <a:cs typeface="PMingLiU"/>
              </a:rPr>
              <a:t>in </a:t>
            </a:r>
            <a:r>
              <a:rPr sz="1100" i="1" spc="-25" dirty="0">
                <a:cs typeface="Meiryo"/>
              </a:rPr>
              <a:t>C</a:t>
            </a:r>
            <a:r>
              <a:rPr sz="1100" spc="-25" dirty="0">
                <a:cs typeface="PMingLiU"/>
              </a:rPr>
              <a:t>.</a:t>
            </a:r>
            <a:endParaRPr lang="en-US" sz="1100" spc="-25" dirty="0"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endParaRPr lang="en-US" sz="1100" spc="-25" dirty="0"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endParaRPr sz="1100" dirty="0">
              <a:cs typeface="PMingLiU"/>
            </a:endParaRPr>
          </a:p>
          <a:p>
            <a:pPr marL="144780" marR="20320">
              <a:lnSpc>
                <a:spcPct val="102600"/>
              </a:lnSpc>
              <a:spcBef>
                <a:spcPts val="495"/>
              </a:spcBef>
            </a:pPr>
            <a:r>
              <a:rPr sz="1100" spc="50" dirty="0">
                <a:cs typeface="PMingLiU"/>
              </a:rPr>
              <a:t>For </a:t>
            </a:r>
            <a:r>
              <a:rPr sz="1100" spc="55" dirty="0">
                <a:cs typeface="PMingLiU"/>
              </a:rPr>
              <a:t>example, </a:t>
            </a:r>
            <a:r>
              <a:rPr sz="1100" spc="75" dirty="0">
                <a:cs typeface="PMingLiU"/>
              </a:rPr>
              <a:t>it </a:t>
            </a:r>
            <a:r>
              <a:rPr lang="en-US" sz="1100" spc="20" dirty="0">
                <a:cs typeface="PMingLiU"/>
              </a:rPr>
              <a:t>might be</a:t>
            </a:r>
            <a:r>
              <a:rPr sz="1100" spc="2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more </a:t>
            </a:r>
            <a:r>
              <a:rPr sz="1100" spc="50" dirty="0">
                <a:cs typeface="PMingLiU"/>
              </a:rPr>
              <a:t>valuable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have </a:t>
            </a:r>
            <a:r>
              <a:rPr sz="1100" spc="85" dirty="0">
                <a:cs typeface="PMingLiU"/>
              </a:rPr>
              <a:t>an </a:t>
            </a:r>
            <a:r>
              <a:rPr sz="1100" spc="65" dirty="0">
                <a:cs typeface="PMingLiU"/>
              </a:rPr>
              <a:t>estimate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 </a:t>
            </a:r>
            <a:r>
              <a:rPr sz="1100" spc="60" dirty="0">
                <a:cs typeface="PMingLiU"/>
              </a:rPr>
              <a:t>probability </a:t>
            </a:r>
            <a:r>
              <a:rPr sz="1100" spc="110" dirty="0">
                <a:cs typeface="PMingLiU"/>
              </a:rPr>
              <a:t>that </a:t>
            </a:r>
            <a:r>
              <a:rPr sz="1100" spc="85" dirty="0">
                <a:cs typeface="PMingLiU"/>
              </a:rPr>
              <a:t>an </a:t>
            </a:r>
            <a:r>
              <a:rPr sz="1100" spc="55" dirty="0">
                <a:cs typeface="PMingLiU"/>
              </a:rPr>
              <a:t>insurance </a:t>
            </a:r>
            <a:r>
              <a:rPr sz="1100" spc="45" dirty="0">
                <a:cs typeface="PMingLiU"/>
              </a:rPr>
              <a:t>claim </a:t>
            </a:r>
            <a:r>
              <a:rPr sz="1100" spc="20" dirty="0">
                <a:cs typeface="PMingLiU"/>
              </a:rPr>
              <a:t>is </a:t>
            </a:r>
            <a:r>
              <a:rPr sz="1100" spc="60" dirty="0">
                <a:cs typeface="PMingLiU"/>
              </a:rPr>
              <a:t>fraudulent, </a:t>
            </a:r>
            <a:r>
              <a:rPr sz="1100" spc="100" dirty="0">
                <a:cs typeface="PMingLiU"/>
              </a:rPr>
              <a:t>than </a:t>
            </a:r>
            <a:r>
              <a:rPr sz="1100" spc="85" dirty="0">
                <a:cs typeface="PMingLiU"/>
              </a:rPr>
              <a:t>a  </a:t>
            </a:r>
            <a:r>
              <a:rPr sz="1100" spc="35" dirty="0">
                <a:cs typeface="PMingLiU"/>
              </a:rPr>
              <a:t>classification </a:t>
            </a:r>
            <a:r>
              <a:rPr sz="1100" spc="65" dirty="0">
                <a:cs typeface="PMingLiU"/>
              </a:rPr>
              <a:t>fraudulent </a:t>
            </a:r>
            <a:r>
              <a:rPr sz="1100" spc="55" dirty="0">
                <a:cs typeface="PMingLiU"/>
              </a:rPr>
              <a:t>or</a:t>
            </a:r>
            <a:r>
              <a:rPr sz="1100" spc="120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not.</a:t>
            </a:r>
            <a:endParaRPr sz="1100" dirty="0"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151181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7" name="object 4847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27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4849" name="Picture 4848">
            <a:extLst>
              <a:ext uri="{FF2B5EF4-FFF2-40B4-BE49-F238E27FC236}">
                <a16:creationId xmlns:a16="http://schemas.microsoft.com/office/drawing/2014/main" id="{5A16D4EC-8AD7-426D-85D3-F8502621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04" y="663575"/>
            <a:ext cx="3728545" cy="160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FE0FFD-B0D4-4E1F-A4A8-0B7EE2A19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45" y="2492375"/>
            <a:ext cx="4057650" cy="449601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5F5D8DE2-0BB8-475E-B0EA-D44858F700E5}"/>
              </a:ext>
            </a:extLst>
          </p:cNvPr>
          <p:cNvSpPr txBox="1"/>
          <p:nvPr/>
        </p:nvSpPr>
        <p:spPr>
          <a:xfrm>
            <a:off x="680593" y="211465"/>
            <a:ext cx="32467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333B2"/>
                </a:solidFill>
                <a:cs typeface="Georgia"/>
              </a:rPr>
              <a:t>Linear Discriminant </a:t>
            </a:r>
            <a:r>
              <a:rPr sz="1400" spc="-5" dirty="0">
                <a:solidFill>
                  <a:srgbClr val="3333B2"/>
                </a:solidFill>
                <a:cs typeface="Georgia"/>
              </a:rPr>
              <a:t>Analysis </a:t>
            </a:r>
            <a:r>
              <a:rPr sz="1400" spc="-40" dirty="0">
                <a:solidFill>
                  <a:srgbClr val="3333B2"/>
                </a:solidFill>
                <a:cs typeface="Georgia"/>
              </a:rPr>
              <a:t>when </a:t>
            </a:r>
            <a:r>
              <a:rPr sz="1400" i="1" spc="-105">
                <a:solidFill>
                  <a:srgbClr val="3333B2"/>
                </a:solidFill>
                <a:cs typeface="Georgia"/>
              </a:rPr>
              <a:t>p </a:t>
            </a:r>
            <a:r>
              <a:rPr lang="en-US" sz="1400" i="1" spc="-105">
                <a:solidFill>
                  <a:srgbClr val="3333B2"/>
                </a:solidFill>
                <a:cs typeface="Georgia"/>
              </a:rPr>
              <a:t> </a:t>
            </a:r>
            <a:r>
              <a:rPr sz="1400" i="1" spc="190">
                <a:solidFill>
                  <a:srgbClr val="3333B2"/>
                </a:solidFill>
                <a:cs typeface="Georgia"/>
              </a:rPr>
              <a:t>&gt;</a:t>
            </a:r>
            <a:r>
              <a:rPr sz="1400" spc="100">
                <a:solidFill>
                  <a:srgbClr val="3333B2"/>
                </a:solidFill>
                <a:cs typeface="Georgia"/>
              </a:rPr>
              <a:t>1</a:t>
            </a:r>
            <a:endParaRPr sz="1400"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40862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7" name="object 4847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27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4849" name="Picture 4848">
            <a:extLst>
              <a:ext uri="{FF2B5EF4-FFF2-40B4-BE49-F238E27FC236}">
                <a16:creationId xmlns:a16="http://schemas.microsoft.com/office/drawing/2014/main" id="{5A16D4EC-8AD7-426D-85D3-F8502621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04" y="663575"/>
            <a:ext cx="3728545" cy="160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369AC9-9406-4D79-BBB1-514121E1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23" y="2471410"/>
            <a:ext cx="3981450" cy="478686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2FD7298B-47D0-44AB-8A8A-8EDFD6655226}"/>
              </a:ext>
            </a:extLst>
          </p:cNvPr>
          <p:cNvSpPr txBox="1"/>
          <p:nvPr/>
        </p:nvSpPr>
        <p:spPr>
          <a:xfrm>
            <a:off x="680593" y="211465"/>
            <a:ext cx="32467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333B2"/>
                </a:solidFill>
                <a:cs typeface="Georgia"/>
              </a:rPr>
              <a:t>Linear Discriminant </a:t>
            </a:r>
            <a:r>
              <a:rPr sz="1400" spc="-5" dirty="0">
                <a:solidFill>
                  <a:srgbClr val="3333B2"/>
                </a:solidFill>
                <a:cs typeface="Georgia"/>
              </a:rPr>
              <a:t>Analysis </a:t>
            </a:r>
            <a:r>
              <a:rPr sz="1400" spc="-40" dirty="0">
                <a:solidFill>
                  <a:srgbClr val="3333B2"/>
                </a:solidFill>
                <a:cs typeface="Georgia"/>
              </a:rPr>
              <a:t>when </a:t>
            </a:r>
            <a:r>
              <a:rPr sz="1400" i="1" spc="-105">
                <a:solidFill>
                  <a:srgbClr val="3333B2"/>
                </a:solidFill>
                <a:cs typeface="Georgia"/>
              </a:rPr>
              <a:t>p </a:t>
            </a:r>
            <a:r>
              <a:rPr lang="en-US" sz="1400" i="1" spc="-105">
                <a:solidFill>
                  <a:srgbClr val="3333B2"/>
                </a:solidFill>
                <a:cs typeface="Georgia"/>
              </a:rPr>
              <a:t> </a:t>
            </a:r>
            <a:r>
              <a:rPr sz="1400" i="1" spc="190">
                <a:solidFill>
                  <a:srgbClr val="3333B2"/>
                </a:solidFill>
                <a:cs typeface="Georgia"/>
              </a:rPr>
              <a:t>&gt;</a:t>
            </a:r>
            <a:r>
              <a:rPr sz="1400" spc="100">
                <a:solidFill>
                  <a:srgbClr val="3333B2"/>
                </a:solidFill>
                <a:cs typeface="Georgia"/>
              </a:rPr>
              <a:t>1</a:t>
            </a:r>
            <a:endParaRPr sz="1400"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5886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211465"/>
            <a:ext cx="29095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Illustration: </a:t>
            </a:r>
            <a:r>
              <a:rPr i="1" spc="-105">
                <a:latin typeface="+mn-lt"/>
                <a:cs typeface="Georgia"/>
              </a:rPr>
              <a:t>p </a:t>
            </a:r>
            <a:r>
              <a:rPr spc="190">
                <a:latin typeface="+mn-lt"/>
              </a:rPr>
              <a:t>=</a:t>
            </a:r>
            <a:r>
              <a:rPr spc="-85">
                <a:latin typeface="+mn-lt"/>
              </a:rPr>
              <a:t>2 </a:t>
            </a:r>
            <a:r>
              <a:rPr spc="-30">
                <a:latin typeface="+mn-lt"/>
              </a:rPr>
              <a:t>and </a:t>
            </a:r>
            <a:r>
              <a:rPr i="1" spc="220">
                <a:latin typeface="+mn-lt"/>
                <a:cs typeface="Georgia"/>
              </a:rPr>
              <a:t>K</a:t>
            </a:r>
            <a:r>
              <a:rPr spc="190">
                <a:latin typeface="+mn-lt"/>
              </a:rPr>
              <a:t>=</a:t>
            </a:r>
            <a:r>
              <a:rPr spc="-75">
                <a:latin typeface="+mn-lt"/>
              </a:rPr>
              <a:t>3</a:t>
            </a:r>
            <a:r>
              <a:rPr spc="-165">
                <a:latin typeface="+mn-lt"/>
              </a:rPr>
              <a:t> </a:t>
            </a:r>
            <a:r>
              <a:rPr lang="en-US" spc="-165">
                <a:latin typeface="+mn-lt"/>
              </a:rPr>
              <a:t> </a:t>
            </a:r>
            <a:r>
              <a:rPr spc="-35">
                <a:latin typeface="+mn-lt"/>
              </a:rPr>
              <a:t>classes</a:t>
            </a:r>
            <a:endParaRPr spc="-35" dirty="0">
              <a:latin typeface="+mn-lt"/>
            </a:endParaRPr>
          </a:p>
        </p:txBody>
      </p:sp>
      <p:sp>
        <p:nvSpPr>
          <p:cNvPr id="16876" name="object 168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30" dirty="0"/>
              <a:t>28</a:t>
            </a:r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40</a:t>
            </a:r>
          </a:p>
        </p:txBody>
      </p:sp>
      <p:sp>
        <p:nvSpPr>
          <p:cNvPr id="16874" name="object 16874"/>
          <p:cNvSpPr txBox="1"/>
          <p:nvPr/>
        </p:nvSpPr>
        <p:spPr>
          <a:xfrm>
            <a:off x="319961" y="2339975"/>
            <a:ext cx="1647189" cy="211596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1100" spc="50" dirty="0">
                <a:cs typeface="PMingLiU"/>
              </a:rPr>
              <a:t>Here</a:t>
            </a:r>
            <a:r>
              <a:rPr sz="1100" spc="65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π</a:t>
            </a:r>
            <a:r>
              <a:rPr sz="1200" spc="37" baseline="-10416" dirty="0">
                <a:cs typeface="Tahoma"/>
              </a:rPr>
              <a:t>1</a:t>
            </a:r>
            <a:r>
              <a:rPr sz="1200" spc="142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0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π</a:t>
            </a:r>
            <a:r>
              <a:rPr sz="1200" spc="37" baseline="-10416" dirty="0">
                <a:cs typeface="Tahoma"/>
              </a:rPr>
              <a:t>2</a:t>
            </a:r>
            <a:r>
              <a:rPr sz="1200" spc="142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0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π</a:t>
            </a:r>
            <a:r>
              <a:rPr sz="1200" spc="37" baseline="-10416" dirty="0">
                <a:cs typeface="Tahoma"/>
              </a:rPr>
              <a:t>3</a:t>
            </a:r>
            <a:r>
              <a:rPr sz="1200" spc="142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0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1</a:t>
            </a:r>
            <a:r>
              <a:rPr sz="1100" i="1" spc="80" dirty="0">
                <a:cs typeface="Times New Roman"/>
              </a:rPr>
              <a:t>/</a:t>
            </a:r>
            <a:r>
              <a:rPr sz="1100" spc="80" dirty="0">
                <a:cs typeface="PMingLiU"/>
              </a:rPr>
              <a:t>3.</a:t>
            </a:r>
            <a:endParaRPr sz="1100" dirty="0">
              <a:cs typeface="PMingLiU"/>
            </a:endParaRPr>
          </a:p>
        </p:txBody>
      </p:sp>
      <p:sp>
        <p:nvSpPr>
          <p:cNvPr id="16875" name="object 16875"/>
          <p:cNvSpPr txBox="1"/>
          <p:nvPr/>
        </p:nvSpPr>
        <p:spPr>
          <a:xfrm>
            <a:off x="347294" y="2648444"/>
            <a:ext cx="3846829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9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dashed </a:t>
            </a:r>
            <a:r>
              <a:rPr sz="1100" spc="30" dirty="0">
                <a:cs typeface="PMingLiU"/>
              </a:rPr>
              <a:t>lines </a:t>
            </a:r>
            <a:r>
              <a:rPr sz="1100" spc="60" dirty="0">
                <a:cs typeface="PMingLiU"/>
              </a:rPr>
              <a:t>are </a:t>
            </a:r>
            <a:r>
              <a:rPr sz="1100" spc="55" dirty="0">
                <a:cs typeface="PMingLiU"/>
              </a:rPr>
              <a:t>known as </a:t>
            </a:r>
            <a:r>
              <a:rPr sz="1100" spc="80" dirty="0">
                <a:cs typeface="PMingLiU"/>
              </a:rPr>
              <a:t>the </a:t>
            </a:r>
            <a:r>
              <a:rPr sz="1100" i="1" spc="45" dirty="0">
                <a:solidFill>
                  <a:srgbClr val="009900"/>
                </a:solidFill>
                <a:cs typeface="Palatino Linotype"/>
              </a:rPr>
              <a:t>Bayes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decision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boundaries</a:t>
            </a:r>
            <a:r>
              <a:rPr sz="1100" spc="20" dirty="0">
                <a:cs typeface="PMingLiU"/>
              </a:rPr>
              <a:t>.  </a:t>
            </a:r>
            <a:r>
              <a:rPr sz="1100" spc="45" dirty="0">
                <a:cs typeface="PMingLiU"/>
              </a:rPr>
              <a:t>Were </a:t>
            </a:r>
            <a:r>
              <a:rPr sz="1100" spc="75" dirty="0">
                <a:cs typeface="PMingLiU"/>
              </a:rPr>
              <a:t>they </a:t>
            </a:r>
            <a:r>
              <a:rPr sz="1100" spc="50" dirty="0">
                <a:cs typeface="PMingLiU"/>
              </a:rPr>
              <a:t>known, </a:t>
            </a:r>
            <a:r>
              <a:rPr sz="1100" spc="75" dirty="0">
                <a:cs typeface="PMingLiU"/>
              </a:rPr>
              <a:t>they </a:t>
            </a:r>
            <a:r>
              <a:rPr sz="1100" spc="45" dirty="0">
                <a:cs typeface="PMingLiU"/>
              </a:rPr>
              <a:t>would </a:t>
            </a:r>
            <a:r>
              <a:rPr sz="1100" spc="40" dirty="0">
                <a:cs typeface="PMingLiU"/>
              </a:rPr>
              <a:t>yield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fewest </a:t>
            </a:r>
            <a:r>
              <a:rPr sz="1100" spc="40" dirty="0">
                <a:cs typeface="PMingLiU"/>
              </a:rPr>
              <a:t>misclassification  </a:t>
            </a:r>
            <a:r>
              <a:rPr sz="1100" spc="50" dirty="0">
                <a:cs typeface="PMingLiU"/>
              </a:rPr>
              <a:t>errors, </a:t>
            </a:r>
            <a:r>
              <a:rPr sz="1100" spc="65" dirty="0">
                <a:cs typeface="PMingLiU"/>
              </a:rPr>
              <a:t>among </a:t>
            </a:r>
            <a:r>
              <a:rPr sz="1100" spc="35" dirty="0">
                <a:cs typeface="PMingLiU"/>
              </a:rPr>
              <a:t>all </a:t>
            </a:r>
            <a:r>
              <a:rPr sz="1100" spc="40" dirty="0">
                <a:cs typeface="PMingLiU"/>
              </a:rPr>
              <a:t>possible</a:t>
            </a:r>
            <a:r>
              <a:rPr sz="1100" spc="150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classifiers.</a:t>
            </a:r>
            <a:endParaRPr sz="1100">
              <a:cs typeface="PMingLiU"/>
            </a:endParaRPr>
          </a:p>
        </p:txBody>
      </p:sp>
      <p:pic>
        <p:nvPicPr>
          <p:cNvPr id="16878" name="Picture 16877">
            <a:extLst>
              <a:ext uri="{FF2B5EF4-FFF2-40B4-BE49-F238E27FC236}">
                <a16:creationId xmlns:a16="http://schemas.microsoft.com/office/drawing/2014/main" id="{835908ED-CA11-42D7-9FD5-2D7E05B7F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03" y="709639"/>
            <a:ext cx="3411588" cy="153442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0969" y="211465"/>
            <a:ext cx="13855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Fisher’s </a:t>
            </a:r>
            <a:r>
              <a:rPr spc="-35" dirty="0">
                <a:latin typeface="+mn-lt"/>
              </a:rPr>
              <a:t>Iris</a:t>
            </a:r>
            <a:r>
              <a:rPr spc="-100" dirty="0">
                <a:latin typeface="+mn-lt"/>
              </a:rPr>
              <a:t> </a:t>
            </a:r>
            <a:r>
              <a:rPr spc="15" dirty="0">
                <a:latin typeface="+mn-lt"/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587" y="857007"/>
            <a:ext cx="1191895" cy="10913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cs typeface="PMingLiU"/>
              </a:rPr>
              <a:t>4</a:t>
            </a:r>
            <a:r>
              <a:rPr sz="1100" spc="6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variables</a:t>
            </a:r>
            <a:endParaRPr sz="1100" dirty="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5" dirty="0">
                <a:cs typeface="PMingLiU"/>
              </a:rPr>
              <a:t>3</a:t>
            </a:r>
            <a:r>
              <a:rPr sz="1100" spc="70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species</a:t>
            </a:r>
            <a:endParaRPr sz="1100" dirty="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5" dirty="0">
                <a:cs typeface="PMingLiU"/>
              </a:rPr>
              <a:t>50</a:t>
            </a:r>
            <a:r>
              <a:rPr sz="1100" spc="60" dirty="0">
                <a:cs typeface="PMingLiU"/>
              </a:rPr>
              <a:t> samples/class</a:t>
            </a:r>
            <a:endParaRPr sz="1100" dirty="0">
              <a:cs typeface="PMingLiU"/>
            </a:endParaRPr>
          </a:p>
          <a:p>
            <a:pPr marL="127635" indent="-115570">
              <a:lnSpc>
                <a:spcPct val="100000"/>
              </a:lnSpc>
              <a:spcBef>
                <a:spcPts val="530"/>
              </a:spcBef>
              <a:buClr>
                <a:srgbClr val="28D0D0"/>
              </a:buClr>
              <a:buFont typeface="Meiryo"/>
              <a:buChar char="•"/>
              <a:tabLst>
                <a:tab pos="128270" algn="l"/>
              </a:tabLst>
            </a:pPr>
            <a:r>
              <a:rPr sz="1100" spc="55" dirty="0">
                <a:cs typeface="PMingLiU"/>
              </a:rPr>
              <a:t>Setosa</a:t>
            </a:r>
            <a:endParaRPr sz="1100" dirty="0">
              <a:cs typeface="PMingLiU"/>
            </a:endParaRPr>
          </a:p>
          <a:p>
            <a:pPr marL="127635" indent="-115570">
              <a:lnSpc>
                <a:spcPct val="100000"/>
              </a:lnSpc>
              <a:spcBef>
                <a:spcPts val="35"/>
              </a:spcBef>
              <a:buClr>
                <a:srgbClr val="FF9133"/>
              </a:buClr>
              <a:buFont typeface="Meiryo"/>
              <a:buChar char="•"/>
              <a:tabLst>
                <a:tab pos="128270" algn="l"/>
              </a:tabLst>
            </a:pPr>
            <a:r>
              <a:rPr sz="1100" spc="30" dirty="0">
                <a:cs typeface="PMingLiU"/>
              </a:rPr>
              <a:t>Versicolor</a:t>
            </a:r>
            <a:endParaRPr sz="1100" dirty="0">
              <a:cs typeface="PMingLiU"/>
            </a:endParaRPr>
          </a:p>
          <a:p>
            <a:pPr marL="127635" indent="-115570">
              <a:lnSpc>
                <a:spcPct val="100000"/>
              </a:lnSpc>
              <a:spcBef>
                <a:spcPts val="35"/>
              </a:spcBef>
              <a:buClr>
                <a:srgbClr val="009900"/>
              </a:buClr>
              <a:buFont typeface="Meiryo"/>
              <a:buChar char="•"/>
              <a:tabLst>
                <a:tab pos="128270" algn="l"/>
              </a:tabLst>
            </a:pPr>
            <a:r>
              <a:rPr sz="1100" spc="45" dirty="0">
                <a:cs typeface="PMingLiU"/>
              </a:rPr>
              <a:t>Virginica</a:t>
            </a:r>
            <a:endParaRPr sz="1100" dirty="0">
              <a:cs typeface="PMingLiU"/>
            </a:endParaRPr>
          </a:p>
        </p:txBody>
      </p:sp>
      <p:sp>
        <p:nvSpPr>
          <p:cNvPr id="345" name="object 3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30" dirty="0"/>
              <a:t>29</a:t>
            </a:r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40</a:t>
            </a:r>
          </a:p>
        </p:txBody>
      </p:sp>
      <p:pic>
        <p:nvPicPr>
          <p:cNvPr id="347" name="Picture 346">
            <a:extLst>
              <a:ext uri="{FF2B5EF4-FFF2-40B4-BE49-F238E27FC236}">
                <a16:creationId xmlns:a16="http://schemas.microsoft.com/office/drawing/2014/main" id="{39E07626-5304-45E3-9011-DB68700F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28" y="587375"/>
            <a:ext cx="2679422" cy="2636089"/>
          </a:xfrm>
          <a:prstGeom prst="rect">
            <a:avLst/>
          </a:prstGeom>
        </p:spPr>
      </p:pic>
      <p:sp>
        <p:nvSpPr>
          <p:cNvPr id="349" name="TextBox 348">
            <a:extLst>
              <a:ext uri="{FF2B5EF4-FFF2-40B4-BE49-F238E27FC236}">
                <a16:creationId xmlns:a16="http://schemas.microsoft.com/office/drawing/2014/main" id="{94380A29-ABD8-4249-A0DB-4E7B14CFA73E}"/>
              </a:ext>
            </a:extLst>
          </p:cNvPr>
          <p:cNvSpPr txBox="1"/>
          <p:nvPr/>
        </p:nvSpPr>
        <p:spPr>
          <a:xfrm>
            <a:off x="263964" y="2263775"/>
            <a:ext cx="12291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LDA classifies all but 3 of the 150 training samples correctly!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824" y="211465"/>
            <a:ext cx="20815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Fisher’s </a:t>
            </a:r>
            <a:r>
              <a:rPr spc="-25" dirty="0">
                <a:latin typeface="+mn-lt"/>
              </a:rPr>
              <a:t>Discriminant</a:t>
            </a:r>
            <a:r>
              <a:rPr spc="-75" dirty="0">
                <a:latin typeface="+mn-lt"/>
              </a:rPr>
              <a:t> </a:t>
            </a:r>
            <a:r>
              <a:rPr spc="20" dirty="0">
                <a:latin typeface="+mn-lt"/>
              </a:rPr>
              <a:t>Plot</a:t>
            </a:r>
          </a:p>
        </p:txBody>
      </p:sp>
      <p:sp>
        <p:nvSpPr>
          <p:cNvPr id="91" name="object 91"/>
          <p:cNvSpPr txBox="1"/>
          <p:nvPr/>
        </p:nvSpPr>
        <p:spPr>
          <a:xfrm>
            <a:off x="347294" y="2234627"/>
            <a:ext cx="3769360" cy="69429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85" dirty="0">
                <a:cs typeface="PMingLiU"/>
              </a:rPr>
              <a:t>When </a:t>
            </a:r>
            <a:r>
              <a:rPr sz="1100" spc="70" dirty="0">
                <a:cs typeface="PMingLiU"/>
              </a:rPr>
              <a:t>there </a:t>
            </a:r>
            <a:r>
              <a:rPr sz="1100" spc="60" dirty="0">
                <a:cs typeface="PMingLiU"/>
              </a:rPr>
              <a:t>are </a:t>
            </a:r>
            <a:r>
              <a:rPr sz="1100" i="1" spc="190" dirty="0">
                <a:cs typeface="Times New Roman"/>
              </a:rPr>
              <a:t>K </a:t>
            </a:r>
            <a:r>
              <a:rPr sz="1100" spc="35" dirty="0">
                <a:cs typeface="PMingLiU"/>
              </a:rPr>
              <a:t>classes, </a:t>
            </a:r>
            <a:r>
              <a:rPr sz="1100" spc="50" dirty="0">
                <a:cs typeface="PMingLiU"/>
              </a:rPr>
              <a:t>linear </a:t>
            </a:r>
            <a:r>
              <a:rPr sz="1100" spc="60" dirty="0">
                <a:cs typeface="PMingLiU"/>
              </a:rPr>
              <a:t>discriminant </a:t>
            </a:r>
            <a:r>
              <a:rPr sz="1100" spc="50" dirty="0">
                <a:cs typeface="PMingLiU"/>
              </a:rPr>
              <a:t>analysis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 </a:t>
            </a:r>
            <a:r>
              <a:rPr sz="1100" spc="35" dirty="0">
                <a:cs typeface="PMingLiU"/>
              </a:rPr>
              <a:t>viewed </a:t>
            </a:r>
            <a:r>
              <a:rPr sz="1100" spc="55" dirty="0">
                <a:cs typeface="PMingLiU"/>
              </a:rPr>
              <a:t>exactly </a:t>
            </a:r>
            <a:r>
              <a:rPr sz="1100" spc="50" dirty="0">
                <a:cs typeface="PMingLiU"/>
              </a:rPr>
              <a:t>in </a:t>
            </a:r>
            <a:r>
              <a:rPr sz="1100" spc="85" dirty="0">
                <a:cs typeface="PMingLiU"/>
              </a:rPr>
              <a:t>a </a:t>
            </a:r>
            <a:r>
              <a:rPr sz="1100" i="1" spc="190" dirty="0">
                <a:cs typeface="Times New Roman"/>
              </a:rPr>
              <a:t>K </a:t>
            </a:r>
            <a:r>
              <a:rPr sz="1100" i="1" spc="-40">
                <a:cs typeface="Meiryo"/>
              </a:rPr>
              <a:t>− </a:t>
            </a:r>
            <a:r>
              <a:rPr lang="en-US" sz="1100" i="1" spc="-40">
                <a:cs typeface="Meiryo"/>
              </a:rPr>
              <a:t> </a:t>
            </a:r>
            <a:r>
              <a:rPr sz="1100" spc="25">
                <a:cs typeface="PMingLiU"/>
              </a:rPr>
              <a:t>1 </a:t>
            </a:r>
            <a:r>
              <a:rPr sz="1100" spc="50" dirty="0">
                <a:cs typeface="PMingLiU"/>
              </a:rPr>
              <a:t>dimensional</a:t>
            </a:r>
            <a:r>
              <a:rPr sz="1100" spc="-4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plot.</a:t>
            </a:r>
            <a:endParaRPr sz="1100" dirty="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endParaRPr lang="en-US" sz="1100" spc="75" dirty="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75" dirty="0">
                <a:cs typeface="PMingLiU"/>
              </a:rPr>
              <a:t>Why?</a:t>
            </a:r>
            <a:endParaRPr sz="1100" dirty="0">
              <a:cs typeface="PMingLiU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30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363E0BD-720A-488F-959A-7EF8988E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587375"/>
            <a:ext cx="4114800" cy="149003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824" y="211465"/>
            <a:ext cx="20815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Fisher’s </a:t>
            </a:r>
            <a:r>
              <a:rPr spc="-25" dirty="0">
                <a:latin typeface="+mn-lt"/>
              </a:rPr>
              <a:t>Discriminant</a:t>
            </a:r>
            <a:r>
              <a:rPr spc="-75" dirty="0">
                <a:latin typeface="+mn-lt"/>
              </a:rPr>
              <a:t> </a:t>
            </a:r>
            <a:r>
              <a:rPr spc="20" dirty="0">
                <a:latin typeface="+mn-lt"/>
              </a:rPr>
              <a:t>Plot</a:t>
            </a:r>
          </a:p>
        </p:txBody>
      </p:sp>
      <p:sp>
        <p:nvSpPr>
          <p:cNvPr id="92" name="object 92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30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363E0BD-720A-488F-959A-7EF8988E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37" y="511175"/>
            <a:ext cx="2642426" cy="956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1F4F4C-7878-4D3E-B5D0-1FBBC3855B3C}"/>
              </a:ext>
            </a:extLst>
          </p:cNvPr>
          <p:cNvSpPr txBox="1"/>
          <p:nvPr/>
        </p:nvSpPr>
        <p:spPr>
          <a:xfrm>
            <a:off x="323850" y="1730375"/>
            <a:ext cx="397233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Because it essentially classifies to the closest centroid, and they span a K − 1 dimensional plane.</a:t>
            </a:r>
          </a:p>
          <a:p>
            <a:endParaRPr lang="en-GB" sz="1100" dirty="0"/>
          </a:p>
          <a:p>
            <a:r>
              <a:rPr lang="en-GB" sz="1100" dirty="0"/>
              <a:t>Even when K &gt; 3, we can find the “best” 2-dimensional plane  for visualizing the discriminant rule.</a:t>
            </a:r>
          </a:p>
        </p:txBody>
      </p:sp>
    </p:spTree>
    <p:extLst>
      <p:ext uri="{BB962C8B-B14F-4D97-AF65-F5344CB8AC3E}">
        <p14:creationId xmlns:p14="http://schemas.microsoft.com/office/powerpoint/2010/main" val="224931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70" y="211465"/>
            <a:ext cx="21805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35"/>
              </a:spcBef>
            </a:pPr>
            <a:r>
              <a:rPr spc="-50" dirty="0">
                <a:latin typeface="+mn-lt"/>
              </a:rPr>
              <a:t>From </a:t>
            </a:r>
            <a:r>
              <a:rPr i="1" spc="30" dirty="0">
                <a:latin typeface="+mn-lt"/>
                <a:cs typeface="Georgia"/>
              </a:rPr>
              <a:t>δ</a:t>
            </a:r>
            <a:r>
              <a:rPr sz="1500" i="1" spc="44" baseline="-11111" dirty="0">
                <a:latin typeface="+mn-lt"/>
                <a:cs typeface="Times New Roman"/>
              </a:rPr>
              <a:t>k</a:t>
            </a:r>
            <a:r>
              <a:rPr sz="1400" spc="30" dirty="0">
                <a:latin typeface="+mn-lt"/>
              </a:rPr>
              <a:t>(</a:t>
            </a:r>
            <a:r>
              <a:rPr sz="1400" i="1" spc="30" dirty="0">
                <a:latin typeface="+mn-lt"/>
                <a:cs typeface="Georgia"/>
              </a:rPr>
              <a:t>x</a:t>
            </a:r>
            <a:r>
              <a:rPr sz="1400" spc="30" dirty="0">
                <a:latin typeface="+mn-lt"/>
              </a:rPr>
              <a:t>) </a:t>
            </a:r>
            <a:r>
              <a:rPr sz="1400" dirty="0">
                <a:latin typeface="+mn-lt"/>
              </a:rPr>
              <a:t>to</a:t>
            </a:r>
            <a:r>
              <a:rPr sz="1400" spc="85" dirty="0">
                <a:latin typeface="+mn-lt"/>
              </a:rPr>
              <a:t> </a:t>
            </a:r>
            <a:r>
              <a:rPr sz="1400" spc="-20" dirty="0">
                <a:latin typeface="+mn-lt"/>
              </a:rPr>
              <a:t>probabilities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050" y="643265"/>
            <a:ext cx="3927475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60" dirty="0">
                <a:cs typeface="PMingLiU"/>
              </a:rPr>
              <a:t>Once </a:t>
            </a:r>
            <a:r>
              <a:rPr sz="1100" spc="15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have </a:t>
            </a:r>
            <a:r>
              <a:rPr sz="1100" spc="65" dirty="0">
                <a:cs typeface="PMingLiU"/>
              </a:rPr>
              <a:t>estimates </a:t>
            </a:r>
            <a:r>
              <a:rPr sz="1100" i="1" spc="5" dirty="0">
                <a:cs typeface="Times New Roman"/>
              </a:rPr>
              <a:t>δ</a:t>
            </a:r>
            <a:r>
              <a:rPr sz="1650" spc="7" baseline="15151" dirty="0">
                <a:cs typeface="PMingLiU"/>
              </a:rPr>
              <a:t>ˆ</a:t>
            </a:r>
            <a:r>
              <a:rPr sz="1200" i="1" spc="7" baseline="-13888" dirty="0">
                <a:cs typeface="Times New Roman"/>
              </a:rPr>
              <a:t>k</a:t>
            </a:r>
            <a:r>
              <a:rPr sz="1100" spc="5" dirty="0">
                <a:cs typeface="PMingLiU"/>
              </a:rPr>
              <a:t>(</a:t>
            </a:r>
            <a:r>
              <a:rPr sz="1100" i="1" spc="5" dirty="0">
                <a:cs typeface="Times New Roman"/>
              </a:rPr>
              <a:t>x</a:t>
            </a:r>
            <a:r>
              <a:rPr sz="1100" spc="5" dirty="0">
                <a:cs typeface="PMingLiU"/>
              </a:rPr>
              <a:t>),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can </a:t>
            </a:r>
            <a:r>
              <a:rPr sz="1100" spc="95" dirty="0">
                <a:cs typeface="PMingLiU"/>
              </a:rPr>
              <a:t>turn </a:t>
            </a:r>
            <a:r>
              <a:rPr sz="1100" spc="60" dirty="0">
                <a:cs typeface="PMingLiU"/>
              </a:rPr>
              <a:t>these </a:t>
            </a:r>
            <a:r>
              <a:rPr sz="1100" spc="55" dirty="0">
                <a:cs typeface="PMingLiU"/>
              </a:rPr>
              <a:t>into </a:t>
            </a:r>
            <a:r>
              <a:rPr sz="1100" spc="65" dirty="0">
                <a:cs typeface="PMingLiU"/>
              </a:rPr>
              <a:t>estimates  </a:t>
            </a:r>
            <a:r>
              <a:rPr sz="1100" spc="30" dirty="0">
                <a:cs typeface="PMingLiU"/>
              </a:rPr>
              <a:t>for </a:t>
            </a:r>
            <a:r>
              <a:rPr sz="1100" spc="35" dirty="0">
                <a:cs typeface="PMingLiU"/>
              </a:rPr>
              <a:t>class</a:t>
            </a:r>
            <a:r>
              <a:rPr sz="1100" spc="114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probabilities:</a:t>
            </a:r>
            <a:endParaRPr sz="1100">
              <a:cs typeface="PMingLiU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31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8448" y="2203151"/>
            <a:ext cx="3900804" cy="378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1100"/>
              </a:lnSpc>
              <a:spcBef>
                <a:spcPts val="100"/>
              </a:spcBef>
            </a:pPr>
            <a:r>
              <a:rPr sz="1100" spc="25" dirty="0">
                <a:cs typeface="PMingLiU"/>
              </a:rPr>
              <a:t>So </a:t>
            </a:r>
            <a:r>
              <a:rPr sz="1100" spc="30" dirty="0">
                <a:cs typeface="PMingLiU"/>
              </a:rPr>
              <a:t>classifying </a:t>
            </a:r>
            <a:r>
              <a:rPr sz="1100" spc="80" dirty="0">
                <a:cs typeface="PMingLiU"/>
              </a:rPr>
              <a:t>to the </a:t>
            </a:r>
            <a:r>
              <a:rPr sz="1100" spc="55">
                <a:cs typeface="PMingLiU"/>
              </a:rPr>
              <a:t>largest </a:t>
            </a:r>
            <a:r>
              <a:rPr lang="en-US" sz="1100" spc="55">
                <a:cs typeface="PMingLiU"/>
              </a:rPr>
              <a:t>          </a:t>
            </a:r>
            <a:r>
              <a:rPr sz="1100" spc="75">
                <a:cs typeface="PMingLiU"/>
              </a:rPr>
              <a:t>amounts </a:t>
            </a:r>
            <a:r>
              <a:rPr sz="1100" spc="80" dirty="0">
                <a:cs typeface="PMingLiU"/>
              </a:rPr>
              <a:t>to </a:t>
            </a:r>
            <a:r>
              <a:rPr sz="1100" spc="30" dirty="0">
                <a:cs typeface="PMingLiU"/>
              </a:rPr>
              <a:t>classifying </a:t>
            </a:r>
            <a:r>
              <a:rPr sz="1100" spc="80">
                <a:cs typeface="PMingLiU"/>
              </a:rPr>
              <a:t>to the</a:t>
            </a:r>
            <a:r>
              <a:rPr lang="en-US" sz="1100" spc="80">
                <a:cs typeface="PMingLiU"/>
              </a:rPr>
              <a:t> </a:t>
            </a:r>
            <a:r>
              <a:rPr sz="1100" spc="35">
                <a:cs typeface="PMingLiU"/>
              </a:rPr>
              <a:t>class </a:t>
            </a:r>
            <a:r>
              <a:rPr sz="1100" spc="30">
                <a:cs typeface="PMingLiU"/>
              </a:rPr>
              <a:t>for </a:t>
            </a:r>
            <a:r>
              <a:rPr lang="en-US" sz="1100" spc="30">
                <a:cs typeface="PMingLiU"/>
              </a:rPr>
              <a:t>		          </a:t>
            </a:r>
            <a:r>
              <a:rPr sz="1100" spc="45">
                <a:cs typeface="PMingLiU"/>
              </a:rPr>
              <a:t>which </a:t>
            </a:r>
            <a:r>
              <a:rPr sz="1100" spc="20">
                <a:cs typeface="PMingLiU"/>
              </a:rPr>
              <a:t>is </a:t>
            </a:r>
            <a:r>
              <a:rPr sz="1100" spc="55" dirty="0">
                <a:cs typeface="PMingLiU"/>
              </a:rPr>
              <a:t>largest.</a:t>
            </a:r>
            <a:endParaRPr sz="1100" dirty="0">
              <a:cs typeface="PMingLiU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6969E9-9053-402A-A263-B82FCD935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221916"/>
            <a:ext cx="2625813" cy="6674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E88243-C9A8-412A-8611-D1BEF9E95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170" y="2408611"/>
            <a:ext cx="1143000" cy="2387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54427A9-B657-46DD-963D-38723FE65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846" y="2187575"/>
            <a:ext cx="298466" cy="190510"/>
          </a:xfrm>
          <a:prstGeom prst="rect">
            <a:avLst/>
          </a:prstGeom>
        </p:spPr>
      </p:pic>
      <p:sp>
        <p:nvSpPr>
          <p:cNvPr id="24" name="object 17">
            <a:extLst>
              <a:ext uri="{FF2B5EF4-FFF2-40B4-BE49-F238E27FC236}">
                <a16:creationId xmlns:a16="http://schemas.microsoft.com/office/drawing/2014/main" id="{18F107CF-B116-4123-8C69-E85FDE72FDD5}"/>
              </a:ext>
            </a:extLst>
          </p:cNvPr>
          <p:cNvSpPr txBox="1"/>
          <p:nvPr/>
        </p:nvSpPr>
        <p:spPr>
          <a:xfrm>
            <a:off x="369404" y="2733415"/>
            <a:ext cx="246904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5" dirty="0">
                <a:cs typeface="PMingLiU"/>
              </a:rPr>
              <a:t>When </a:t>
            </a:r>
            <a:r>
              <a:rPr sz="1100" i="1" spc="190" dirty="0">
                <a:cs typeface="Times New Roman"/>
              </a:rPr>
              <a:t>K </a:t>
            </a:r>
            <a:r>
              <a:rPr sz="1100" spc="260" dirty="0">
                <a:cs typeface="PMingLiU"/>
              </a:rPr>
              <a:t>= </a:t>
            </a:r>
            <a:r>
              <a:rPr sz="1100" spc="35" dirty="0">
                <a:cs typeface="PMingLiU"/>
              </a:rPr>
              <a:t>2, </a:t>
            </a:r>
            <a:r>
              <a:rPr sz="1100" spc="15" dirty="0">
                <a:cs typeface="PMingLiU"/>
              </a:rPr>
              <a:t>we </a:t>
            </a:r>
            <a:r>
              <a:rPr sz="1100" spc="30" dirty="0">
                <a:cs typeface="PMingLiU"/>
              </a:rPr>
              <a:t>classify </a:t>
            </a:r>
            <a:r>
              <a:rPr sz="1100" spc="80" dirty="0">
                <a:cs typeface="PMingLiU"/>
              </a:rPr>
              <a:t>to </a:t>
            </a:r>
            <a:r>
              <a:rPr sz="1100" spc="35" dirty="0">
                <a:cs typeface="PMingLiU"/>
              </a:rPr>
              <a:t>class </a:t>
            </a:r>
            <a:r>
              <a:rPr sz="1100" spc="25" dirty="0">
                <a:cs typeface="PMingLiU"/>
              </a:rPr>
              <a:t>2 </a:t>
            </a:r>
            <a:r>
              <a:rPr sz="1100" dirty="0">
                <a:cs typeface="PMingLiU"/>
              </a:rPr>
              <a:t>if</a:t>
            </a:r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6632F58F-0B03-472B-88C7-C99357ABF4A9}"/>
              </a:ext>
            </a:extLst>
          </p:cNvPr>
          <p:cNvSpPr txBox="1"/>
          <p:nvPr/>
        </p:nvSpPr>
        <p:spPr>
          <a:xfrm>
            <a:off x="369404" y="2905487"/>
            <a:ext cx="185944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cs typeface="PMingLiU"/>
              </a:rPr>
              <a:t>else </a:t>
            </a:r>
            <a:r>
              <a:rPr lang="en-US" sz="1100" spc="20" dirty="0">
                <a:cs typeface="PMingLiU"/>
              </a:rPr>
              <a:t>we classify </a:t>
            </a:r>
            <a:r>
              <a:rPr sz="1100" spc="80" dirty="0">
                <a:cs typeface="PMingLiU"/>
              </a:rPr>
              <a:t>to </a:t>
            </a:r>
            <a:r>
              <a:rPr sz="1100" spc="35" dirty="0">
                <a:cs typeface="PMingLiU"/>
              </a:rPr>
              <a:t>class</a:t>
            </a:r>
            <a:r>
              <a:rPr sz="1100" spc="60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1.</a:t>
            </a:r>
            <a:endParaRPr sz="1100" dirty="0">
              <a:cs typeface="PMingLiU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1936C47-31E7-458B-A6B6-93F289BA0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051" y="2679886"/>
            <a:ext cx="1676399" cy="27652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9918" y="211465"/>
            <a:ext cx="16484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40" dirty="0">
                <a:latin typeface="+mn-lt"/>
              </a:rPr>
              <a:t>LDA </a:t>
            </a:r>
            <a:r>
              <a:rPr spc="-55" dirty="0">
                <a:latin typeface="+mn-lt"/>
              </a:rPr>
              <a:t>on </a:t>
            </a:r>
            <a:r>
              <a:rPr spc="5" dirty="0">
                <a:latin typeface="+mn-lt"/>
              </a:rPr>
              <a:t>Credit</a:t>
            </a:r>
            <a:r>
              <a:rPr spc="75" dirty="0">
                <a:latin typeface="+mn-lt"/>
              </a:rPr>
              <a:t> </a:t>
            </a:r>
            <a:r>
              <a:rPr spc="15" dirty="0">
                <a:latin typeface="+mn-lt"/>
              </a:rPr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32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504020"/>
            <a:ext cx="3509010" cy="70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400"/>
              </a:lnSpc>
              <a:spcBef>
                <a:spcPts val="100"/>
              </a:spcBef>
            </a:pPr>
            <a:r>
              <a:rPr sz="1100" spc="45" dirty="0">
                <a:cs typeface="PMingLiU"/>
              </a:rPr>
              <a:t>(23 </a:t>
            </a:r>
            <a:r>
              <a:rPr sz="1100" spc="260" dirty="0">
                <a:cs typeface="PMingLiU"/>
              </a:rPr>
              <a:t>+ </a:t>
            </a:r>
            <a:r>
              <a:rPr sz="1100" spc="50" dirty="0">
                <a:cs typeface="PMingLiU"/>
              </a:rPr>
              <a:t>252)</a:t>
            </a:r>
            <a:r>
              <a:rPr sz="1100" i="1" spc="50" dirty="0">
                <a:cs typeface="Times New Roman"/>
              </a:rPr>
              <a:t>/</a:t>
            </a:r>
            <a:r>
              <a:rPr sz="1100" spc="50" dirty="0">
                <a:cs typeface="PMingLiU"/>
              </a:rPr>
              <a:t>10000 errors </a:t>
            </a:r>
            <a:r>
              <a:rPr sz="1100" spc="-10" dirty="0">
                <a:cs typeface="PMingLiU"/>
              </a:rPr>
              <a:t>— </a:t>
            </a:r>
            <a:r>
              <a:rPr sz="1100" spc="85" dirty="0">
                <a:cs typeface="PMingLiU"/>
              </a:rPr>
              <a:t>a </a:t>
            </a:r>
            <a:r>
              <a:rPr sz="1100" spc="35" dirty="0">
                <a:cs typeface="PMingLiU"/>
              </a:rPr>
              <a:t>2.75% </a:t>
            </a:r>
            <a:r>
              <a:rPr sz="1100" spc="40" dirty="0">
                <a:cs typeface="PMingLiU"/>
              </a:rPr>
              <a:t>misclassification</a:t>
            </a:r>
            <a:r>
              <a:rPr sz="1100" spc="-14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rate!  </a:t>
            </a:r>
            <a:r>
              <a:rPr sz="1100" spc="45" dirty="0">
                <a:cs typeface="PMingLiU"/>
              </a:rPr>
              <a:t>Some</a:t>
            </a:r>
            <a:r>
              <a:rPr sz="1100" spc="7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caveats:</a:t>
            </a:r>
            <a:endParaRPr sz="1100"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70" dirty="0">
                <a:cs typeface="PMingLiU"/>
              </a:rPr>
              <a:t>This </a:t>
            </a:r>
            <a:r>
              <a:rPr sz="1100" spc="20" dirty="0">
                <a:cs typeface="PMingLiU"/>
              </a:rPr>
              <a:t>is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training </a:t>
            </a:r>
            <a:r>
              <a:rPr sz="1100" spc="55" dirty="0">
                <a:cs typeface="PMingLiU"/>
              </a:rPr>
              <a:t>error, </a:t>
            </a:r>
            <a:r>
              <a:rPr sz="1100" spc="85" dirty="0">
                <a:cs typeface="PMingLiU"/>
              </a:rPr>
              <a:t>and </a:t>
            </a:r>
            <a:r>
              <a:rPr sz="1100" spc="15" dirty="0">
                <a:cs typeface="PMingLiU"/>
              </a:rPr>
              <a:t>we </a:t>
            </a:r>
            <a:r>
              <a:rPr sz="1100" spc="70" dirty="0">
                <a:cs typeface="PMingLiU"/>
              </a:rPr>
              <a:t>may be</a:t>
            </a:r>
            <a:r>
              <a:rPr sz="1100" spc="27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overfitting.</a:t>
            </a:r>
            <a:endParaRPr sz="1100">
              <a:cs typeface="PMingLiU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F6E84-7204-4D55-99BB-920DF898A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559225"/>
            <a:ext cx="2759075" cy="94479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9918" y="211465"/>
            <a:ext cx="16484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40" dirty="0">
                <a:latin typeface="+mn-lt"/>
              </a:rPr>
              <a:t>LDA </a:t>
            </a:r>
            <a:r>
              <a:rPr spc="-55" dirty="0">
                <a:latin typeface="+mn-lt"/>
              </a:rPr>
              <a:t>on </a:t>
            </a:r>
            <a:r>
              <a:rPr spc="5" dirty="0">
                <a:latin typeface="+mn-lt"/>
              </a:rPr>
              <a:t>Credit</a:t>
            </a:r>
            <a:r>
              <a:rPr spc="75" dirty="0">
                <a:latin typeface="+mn-lt"/>
              </a:rPr>
              <a:t> </a:t>
            </a:r>
            <a:r>
              <a:rPr spc="15" dirty="0">
                <a:latin typeface="+mn-lt"/>
              </a:rPr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32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504020"/>
            <a:ext cx="3892334" cy="8638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400"/>
              </a:lnSpc>
              <a:spcBef>
                <a:spcPts val="100"/>
              </a:spcBef>
            </a:pPr>
            <a:r>
              <a:rPr sz="1100" spc="45" dirty="0">
                <a:cs typeface="PMingLiU"/>
              </a:rPr>
              <a:t>(23 </a:t>
            </a:r>
            <a:r>
              <a:rPr sz="1100" spc="260" dirty="0">
                <a:cs typeface="PMingLiU"/>
              </a:rPr>
              <a:t>+ </a:t>
            </a:r>
            <a:r>
              <a:rPr sz="1100" spc="50" dirty="0">
                <a:cs typeface="PMingLiU"/>
              </a:rPr>
              <a:t>252)</a:t>
            </a:r>
            <a:r>
              <a:rPr sz="1100" i="1" spc="50" dirty="0">
                <a:cs typeface="Times New Roman"/>
              </a:rPr>
              <a:t>/</a:t>
            </a:r>
            <a:r>
              <a:rPr sz="1100" spc="50" dirty="0">
                <a:cs typeface="PMingLiU"/>
              </a:rPr>
              <a:t>10000 errors </a:t>
            </a:r>
            <a:r>
              <a:rPr sz="1100" spc="-10" dirty="0">
                <a:cs typeface="PMingLiU"/>
              </a:rPr>
              <a:t>— </a:t>
            </a:r>
            <a:r>
              <a:rPr sz="1100" spc="85" dirty="0">
                <a:cs typeface="PMingLiU"/>
              </a:rPr>
              <a:t>a </a:t>
            </a:r>
            <a:r>
              <a:rPr sz="1100" spc="35" dirty="0">
                <a:cs typeface="PMingLiU"/>
              </a:rPr>
              <a:t>2.75% </a:t>
            </a:r>
            <a:r>
              <a:rPr sz="1100" spc="40" dirty="0">
                <a:cs typeface="PMingLiU"/>
              </a:rPr>
              <a:t>misclassification</a:t>
            </a:r>
            <a:r>
              <a:rPr sz="1100" spc="-14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rate!  </a:t>
            </a:r>
            <a:r>
              <a:rPr sz="1100" spc="45" dirty="0">
                <a:cs typeface="PMingLiU"/>
              </a:rPr>
              <a:t>Some</a:t>
            </a:r>
            <a:r>
              <a:rPr sz="1100" spc="7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caveats:</a:t>
            </a:r>
            <a:endParaRPr sz="1100" dirty="0"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70" dirty="0">
                <a:cs typeface="PMingLiU"/>
              </a:rPr>
              <a:t>This </a:t>
            </a:r>
            <a:r>
              <a:rPr sz="1100" spc="20" dirty="0">
                <a:cs typeface="PMingLiU"/>
              </a:rPr>
              <a:t>is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training </a:t>
            </a:r>
            <a:r>
              <a:rPr sz="1100" spc="55" dirty="0">
                <a:cs typeface="PMingLiU"/>
              </a:rPr>
              <a:t>error, </a:t>
            </a:r>
            <a:r>
              <a:rPr sz="1100" spc="85" dirty="0">
                <a:cs typeface="PMingLiU"/>
              </a:rPr>
              <a:t>and </a:t>
            </a:r>
            <a:r>
              <a:rPr sz="1100" spc="15" dirty="0">
                <a:cs typeface="PMingLiU"/>
              </a:rPr>
              <a:t>we </a:t>
            </a:r>
            <a:r>
              <a:rPr sz="1100" spc="70" dirty="0">
                <a:cs typeface="PMingLiU"/>
              </a:rPr>
              <a:t>may be</a:t>
            </a:r>
            <a:r>
              <a:rPr sz="1100" spc="27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overfitting.</a:t>
            </a:r>
            <a:r>
              <a:rPr lang="en-US" sz="1100" spc="45" dirty="0">
                <a:cs typeface="PMingLiU"/>
              </a:rPr>
              <a:t> </a:t>
            </a:r>
            <a:r>
              <a:rPr lang="en-GB" sz="1100" spc="75" dirty="0">
                <a:cs typeface="PMingLiU"/>
              </a:rPr>
              <a:t>Not </a:t>
            </a:r>
            <a:r>
              <a:rPr lang="en-GB" sz="1100" spc="85" dirty="0">
                <a:cs typeface="PMingLiU"/>
              </a:rPr>
              <a:t>a </a:t>
            </a:r>
            <a:r>
              <a:rPr lang="en-GB" sz="1100" spc="40" dirty="0">
                <a:cs typeface="PMingLiU"/>
              </a:rPr>
              <a:t>big  </a:t>
            </a:r>
            <a:r>
              <a:rPr lang="en-GB" sz="1100" spc="50" dirty="0">
                <a:cs typeface="PMingLiU"/>
              </a:rPr>
              <a:t>concern </a:t>
            </a:r>
            <a:r>
              <a:rPr lang="en-GB" sz="1100" spc="55" dirty="0">
                <a:cs typeface="PMingLiU"/>
              </a:rPr>
              <a:t>here </a:t>
            </a:r>
            <a:r>
              <a:rPr lang="en-GB" sz="1100" spc="35" dirty="0">
                <a:cs typeface="PMingLiU"/>
              </a:rPr>
              <a:t>since </a:t>
            </a:r>
            <a:r>
              <a:rPr lang="en-GB" sz="1100" i="1" spc="100" dirty="0">
                <a:cs typeface="Times New Roman"/>
              </a:rPr>
              <a:t>n </a:t>
            </a:r>
            <a:r>
              <a:rPr lang="en-GB" sz="1100" spc="260" dirty="0">
                <a:cs typeface="PMingLiU"/>
              </a:rPr>
              <a:t>= </a:t>
            </a:r>
            <a:r>
              <a:rPr lang="en-GB" sz="1100" spc="25" dirty="0">
                <a:cs typeface="PMingLiU"/>
              </a:rPr>
              <a:t>10000 </a:t>
            </a:r>
            <a:r>
              <a:rPr lang="en-GB" sz="1100" spc="85" dirty="0">
                <a:cs typeface="PMingLiU"/>
              </a:rPr>
              <a:t>and </a:t>
            </a:r>
            <a:r>
              <a:rPr lang="en-GB" sz="1100" i="1" spc="-5" dirty="0">
                <a:cs typeface="Times New Roman"/>
              </a:rPr>
              <a:t>p </a:t>
            </a:r>
            <a:r>
              <a:rPr lang="en-GB" sz="1100" spc="260" dirty="0">
                <a:cs typeface="PMingLiU"/>
              </a:rPr>
              <a:t>=</a:t>
            </a:r>
            <a:r>
              <a:rPr lang="en-GB" sz="1100" spc="-160" dirty="0">
                <a:cs typeface="PMingLiU"/>
              </a:rPr>
              <a:t> </a:t>
            </a:r>
            <a:r>
              <a:rPr lang="en-GB" sz="1100" spc="-10" dirty="0">
                <a:cs typeface="PMingLiU"/>
              </a:rPr>
              <a:t>2!</a:t>
            </a:r>
            <a:endParaRPr sz="1100" dirty="0">
              <a:cs typeface="PMingLiU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F6E84-7204-4D55-99BB-920DF898A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559225"/>
            <a:ext cx="2759075" cy="94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986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9918" y="211465"/>
            <a:ext cx="16484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>
                <a:latin typeface="+mn-lt"/>
              </a:rPr>
              <a:t>LDA </a:t>
            </a:r>
            <a:r>
              <a:rPr spc="-55" dirty="0">
                <a:latin typeface="+mn-lt"/>
              </a:rPr>
              <a:t>on </a:t>
            </a:r>
            <a:r>
              <a:rPr spc="5" dirty="0">
                <a:latin typeface="+mn-lt"/>
              </a:rPr>
              <a:t>Credit</a:t>
            </a:r>
            <a:r>
              <a:rPr spc="75" dirty="0">
                <a:latin typeface="+mn-lt"/>
              </a:rPr>
              <a:t> </a:t>
            </a:r>
            <a:r>
              <a:rPr spc="15" dirty="0">
                <a:latin typeface="+mn-lt"/>
              </a:rPr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32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504020"/>
            <a:ext cx="3892334" cy="14587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400"/>
              </a:lnSpc>
              <a:spcBef>
                <a:spcPts val="100"/>
              </a:spcBef>
            </a:pPr>
            <a:r>
              <a:rPr sz="1100" spc="45" dirty="0">
                <a:cs typeface="PMingLiU"/>
              </a:rPr>
              <a:t>(23 </a:t>
            </a:r>
            <a:r>
              <a:rPr sz="1100" spc="260" dirty="0">
                <a:cs typeface="PMingLiU"/>
              </a:rPr>
              <a:t>+ </a:t>
            </a:r>
            <a:r>
              <a:rPr sz="1100" spc="50" dirty="0">
                <a:cs typeface="PMingLiU"/>
              </a:rPr>
              <a:t>252)</a:t>
            </a:r>
            <a:r>
              <a:rPr sz="1100" i="1" spc="50" dirty="0">
                <a:cs typeface="Times New Roman"/>
              </a:rPr>
              <a:t>/</a:t>
            </a:r>
            <a:r>
              <a:rPr sz="1100" spc="50" dirty="0">
                <a:cs typeface="PMingLiU"/>
              </a:rPr>
              <a:t>10000 errors </a:t>
            </a:r>
            <a:r>
              <a:rPr sz="1100" spc="-10" dirty="0">
                <a:cs typeface="PMingLiU"/>
              </a:rPr>
              <a:t>— </a:t>
            </a:r>
            <a:r>
              <a:rPr sz="1100" spc="85" dirty="0">
                <a:cs typeface="PMingLiU"/>
              </a:rPr>
              <a:t>a </a:t>
            </a:r>
            <a:r>
              <a:rPr sz="1100" spc="35" dirty="0">
                <a:cs typeface="PMingLiU"/>
              </a:rPr>
              <a:t>2.75% </a:t>
            </a:r>
            <a:r>
              <a:rPr sz="1100" spc="40" dirty="0">
                <a:cs typeface="PMingLiU"/>
              </a:rPr>
              <a:t>misclassification</a:t>
            </a:r>
            <a:r>
              <a:rPr sz="1100" spc="-14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rate!  </a:t>
            </a:r>
            <a:r>
              <a:rPr sz="1100" spc="45" dirty="0">
                <a:cs typeface="PMingLiU"/>
              </a:rPr>
              <a:t>Some</a:t>
            </a:r>
            <a:r>
              <a:rPr sz="1100" spc="7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caveats:</a:t>
            </a:r>
            <a:endParaRPr sz="1100" dirty="0"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70" dirty="0">
                <a:cs typeface="PMingLiU"/>
              </a:rPr>
              <a:t>This </a:t>
            </a:r>
            <a:r>
              <a:rPr sz="1100" spc="20" dirty="0">
                <a:cs typeface="PMingLiU"/>
              </a:rPr>
              <a:t>is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training </a:t>
            </a:r>
            <a:r>
              <a:rPr sz="1100" spc="55" dirty="0">
                <a:cs typeface="PMingLiU"/>
              </a:rPr>
              <a:t>error, </a:t>
            </a:r>
            <a:r>
              <a:rPr sz="1100" spc="85" dirty="0">
                <a:cs typeface="PMingLiU"/>
              </a:rPr>
              <a:t>and </a:t>
            </a:r>
            <a:r>
              <a:rPr sz="1100" spc="15" dirty="0">
                <a:cs typeface="PMingLiU"/>
              </a:rPr>
              <a:t>we </a:t>
            </a:r>
            <a:r>
              <a:rPr sz="1100" spc="70" dirty="0">
                <a:cs typeface="PMingLiU"/>
              </a:rPr>
              <a:t>may be</a:t>
            </a:r>
            <a:r>
              <a:rPr sz="1100" spc="27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overfitting.</a:t>
            </a:r>
            <a:r>
              <a:rPr lang="en-US" sz="1100" spc="45" dirty="0">
                <a:cs typeface="PMingLiU"/>
              </a:rPr>
              <a:t> </a:t>
            </a:r>
            <a:r>
              <a:rPr lang="en-GB" sz="1100" spc="75" dirty="0">
                <a:cs typeface="PMingLiU"/>
              </a:rPr>
              <a:t>Not </a:t>
            </a:r>
            <a:r>
              <a:rPr lang="en-GB" sz="1100" spc="85" dirty="0">
                <a:cs typeface="PMingLiU"/>
              </a:rPr>
              <a:t>a </a:t>
            </a:r>
            <a:r>
              <a:rPr lang="en-GB" sz="1100" spc="40" dirty="0">
                <a:cs typeface="PMingLiU"/>
              </a:rPr>
              <a:t>big  </a:t>
            </a:r>
            <a:r>
              <a:rPr lang="en-GB" sz="1100" spc="50" dirty="0">
                <a:cs typeface="PMingLiU"/>
              </a:rPr>
              <a:t>concern </a:t>
            </a:r>
            <a:r>
              <a:rPr lang="en-GB" sz="1100" spc="55" dirty="0">
                <a:cs typeface="PMingLiU"/>
              </a:rPr>
              <a:t>here </a:t>
            </a:r>
            <a:r>
              <a:rPr lang="en-GB" sz="1100" spc="35" dirty="0">
                <a:cs typeface="PMingLiU"/>
              </a:rPr>
              <a:t>since </a:t>
            </a:r>
            <a:r>
              <a:rPr lang="en-GB" sz="1100" i="1" spc="100" dirty="0">
                <a:cs typeface="Times New Roman"/>
              </a:rPr>
              <a:t>n </a:t>
            </a:r>
            <a:r>
              <a:rPr lang="en-GB" sz="1100" spc="260" dirty="0">
                <a:cs typeface="PMingLiU"/>
              </a:rPr>
              <a:t>= </a:t>
            </a:r>
            <a:r>
              <a:rPr lang="en-GB" sz="1100" spc="25" dirty="0">
                <a:cs typeface="PMingLiU"/>
              </a:rPr>
              <a:t>10000 </a:t>
            </a:r>
            <a:r>
              <a:rPr lang="en-GB" sz="1100" spc="85" dirty="0">
                <a:cs typeface="PMingLiU"/>
              </a:rPr>
              <a:t>and </a:t>
            </a:r>
            <a:r>
              <a:rPr lang="en-GB" sz="1100" i="1" spc="-5" dirty="0">
                <a:cs typeface="Times New Roman"/>
              </a:rPr>
              <a:t>p </a:t>
            </a:r>
            <a:r>
              <a:rPr lang="en-GB" sz="1100" spc="260" dirty="0">
                <a:cs typeface="PMingLiU"/>
              </a:rPr>
              <a:t>=</a:t>
            </a:r>
            <a:r>
              <a:rPr lang="en-GB" sz="1100" spc="-160" dirty="0">
                <a:cs typeface="PMingLiU"/>
              </a:rPr>
              <a:t> </a:t>
            </a:r>
            <a:r>
              <a:rPr lang="en-GB" sz="1100" spc="-10" dirty="0">
                <a:cs typeface="PMingLiU"/>
              </a:rPr>
              <a:t>2!</a:t>
            </a:r>
          </a:p>
          <a:p>
            <a:pPr marL="289560" indent="-133350"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lang="en-GB" sz="1100" spc="15" dirty="0">
                <a:cs typeface="PMingLiU"/>
              </a:rPr>
              <a:t>If we </a:t>
            </a:r>
            <a:r>
              <a:rPr lang="en-GB" sz="1100" spc="25" dirty="0">
                <a:cs typeface="PMingLiU"/>
              </a:rPr>
              <a:t>classified </a:t>
            </a:r>
            <a:r>
              <a:rPr lang="en-GB" sz="1100" spc="80" dirty="0">
                <a:cs typeface="PMingLiU"/>
              </a:rPr>
              <a:t>to the </a:t>
            </a:r>
            <a:r>
              <a:rPr lang="en-GB" sz="1100" spc="55" dirty="0">
                <a:cs typeface="PMingLiU"/>
              </a:rPr>
              <a:t>prior </a:t>
            </a:r>
            <a:r>
              <a:rPr lang="en-GB" sz="1100" spc="-10" dirty="0">
                <a:cs typeface="PMingLiU"/>
              </a:rPr>
              <a:t>— </a:t>
            </a:r>
            <a:r>
              <a:rPr lang="en-GB" sz="1100" spc="40" dirty="0">
                <a:cs typeface="PMingLiU"/>
              </a:rPr>
              <a:t>always </a:t>
            </a:r>
            <a:r>
              <a:rPr lang="en-GB" sz="1100" spc="80" dirty="0">
                <a:cs typeface="PMingLiU"/>
              </a:rPr>
              <a:t>to </a:t>
            </a:r>
            <a:r>
              <a:rPr lang="en-GB" sz="1100" spc="35" dirty="0">
                <a:cs typeface="PMingLiU"/>
              </a:rPr>
              <a:t>class </a:t>
            </a:r>
            <a:r>
              <a:rPr lang="en-GB" sz="1100" spc="-60" dirty="0">
                <a:solidFill>
                  <a:srgbClr val="990000"/>
                </a:solidFill>
                <a:cs typeface="PMingLiU"/>
              </a:rPr>
              <a:t>No </a:t>
            </a:r>
            <a:r>
              <a:rPr lang="en-GB" sz="1100" spc="50" dirty="0">
                <a:cs typeface="PMingLiU"/>
              </a:rPr>
              <a:t>in </a:t>
            </a:r>
            <a:r>
              <a:rPr lang="en-GB" sz="1100" spc="65" dirty="0">
                <a:cs typeface="PMingLiU"/>
              </a:rPr>
              <a:t>this  </a:t>
            </a:r>
            <a:r>
              <a:rPr lang="en-GB" sz="1100" spc="40" dirty="0">
                <a:cs typeface="PMingLiU"/>
              </a:rPr>
              <a:t>case </a:t>
            </a:r>
            <a:r>
              <a:rPr lang="en-GB" sz="1100" spc="-10" dirty="0">
                <a:cs typeface="PMingLiU"/>
              </a:rPr>
              <a:t>— </a:t>
            </a:r>
            <a:r>
              <a:rPr lang="en-GB" sz="1100" spc="15" dirty="0">
                <a:cs typeface="PMingLiU"/>
              </a:rPr>
              <a:t>we </a:t>
            </a:r>
            <a:r>
              <a:rPr lang="en-GB" sz="1100" spc="45" dirty="0">
                <a:cs typeface="PMingLiU"/>
              </a:rPr>
              <a:t>would </a:t>
            </a:r>
            <a:r>
              <a:rPr lang="en-GB" sz="1100" spc="55" dirty="0">
                <a:cs typeface="PMingLiU"/>
              </a:rPr>
              <a:t>make </a:t>
            </a:r>
            <a:r>
              <a:rPr lang="en-GB" sz="1100" spc="50" dirty="0">
                <a:cs typeface="PMingLiU"/>
              </a:rPr>
              <a:t>333</a:t>
            </a:r>
            <a:r>
              <a:rPr lang="en-GB" sz="1100" i="1" spc="50" dirty="0">
                <a:cs typeface="Times New Roman"/>
              </a:rPr>
              <a:t>/</a:t>
            </a:r>
            <a:r>
              <a:rPr lang="en-GB" sz="1100" spc="50" dirty="0">
                <a:cs typeface="PMingLiU"/>
              </a:rPr>
              <a:t>10000 errors, </a:t>
            </a:r>
            <a:r>
              <a:rPr lang="en-GB" sz="1100" spc="55" dirty="0">
                <a:cs typeface="PMingLiU"/>
              </a:rPr>
              <a:t>or </a:t>
            </a:r>
            <a:r>
              <a:rPr lang="en-GB" sz="1100" spc="45" dirty="0">
                <a:cs typeface="PMingLiU"/>
              </a:rPr>
              <a:t>only</a:t>
            </a:r>
            <a:r>
              <a:rPr lang="en-GB" sz="1100" spc="100" dirty="0">
                <a:cs typeface="PMingLiU"/>
              </a:rPr>
              <a:t> </a:t>
            </a:r>
            <a:r>
              <a:rPr lang="en-GB" sz="1100" spc="35" dirty="0">
                <a:cs typeface="PMingLiU"/>
              </a:rPr>
              <a:t>3.33%.</a:t>
            </a:r>
            <a:endParaRPr lang="en-GB" sz="1100" dirty="0">
              <a:cs typeface="PMingLiU"/>
            </a:endParaRPr>
          </a:p>
          <a:p>
            <a:pPr marL="15621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tabLst>
                <a:tab pos="290195" algn="l"/>
              </a:tabLst>
            </a:pPr>
            <a:endParaRPr sz="1100" dirty="0">
              <a:cs typeface="PMingLiU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F6E84-7204-4D55-99BB-920DF898A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559225"/>
            <a:ext cx="2759075" cy="94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1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7051" y="211465"/>
            <a:ext cx="2413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333B2"/>
                </a:solidFill>
                <a:latin typeface="Georgia"/>
                <a:cs typeface="Georgia"/>
              </a:rPr>
              <a:t>Example: </a:t>
            </a:r>
            <a:r>
              <a:rPr sz="1400" spc="5" dirty="0">
                <a:solidFill>
                  <a:srgbClr val="3333B2"/>
                </a:solidFill>
                <a:cs typeface="Georgia"/>
              </a:rPr>
              <a:t>Credit</a:t>
            </a:r>
            <a:r>
              <a:rPr sz="1400" spc="5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Georgia"/>
                <a:cs typeface="Georgia"/>
              </a:rPr>
              <a:t>Card</a:t>
            </a:r>
            <a:r>
              <a:rPr sz="1400" spc="-105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Georgia"/>
                <a:cs typeface="Georgia"/>
              </a:rPr>
              <a:t>Default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260608" y="3342078"/>
            <a:ext cx="2679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E94BAA49-7B43-4E8C-89B1-E37E96B91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7" y="587375"/>
            <a:ext cx="4260608" cy="251776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9918" y="211465"/>
            <a:ext cx="16484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>
                <a:latin typeface="+mn-lt"/>
              </a:rPr>
              <a:t>LDA </a:t>
            </a:r>
            <a:r>
              <a:rPr spc="-55" dirty="0">
                <a:latin typeface="+mn-lt"/>
              </a:rPr>
              <a:t>on </a:t>
            </a:r>
            <a:r>
              <a:rPr spc="5" dirty="0">
                <a:latin typeface="+mn-lt"/>
              </a:rPr>
              <a:t>Credit</a:t>
            </a:r>
            <a:r>
              <a:rPr spc="75" dirty="0">
                <a:latin typeface="+mn-lt"/>
              </a:rPr>
              <a:t> </a:t>
            </a:r>
            <a:r>
              <a:rPr spc="15" dirty="0">
                <a:latin typeface="+mn-lt"/>
              </a:rPr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32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504020"/>
            <a:ext cx="3892334" cy="2071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400"/>
              </a:lnSpc>
              <a:spcBef>
                <a:spcPts val="100"/>
              </a:spcBef>
            </a:pPr>
            <a:r>
              <a:rPr sz="1100" spc="45" dirty="0">
                <a:cs typeface="PMingLiU"/>
              </a:rPr>
              <a:t>(23 </a:t>
            </a:r>
            <a:r>
              <a:rPr sz="1100" spc="260" dirty="0">
                <a:cs typeface="PMingLiU"/>
              </a:rPr>
              <a:t>+ </a:t>
            </a:r>
            <a:r>
              <a:rPr sz="1100" spc="50" dirty="0">
                <a:cs typeface="PMingLiU"/>
              </a:rPr>
              <a:t>252)</a:t>
            </a:r>
            <a:r>
              <a:rPr sz="1100" i="1" spc="50" dirty="0">
                <a:cs typeface="Times New Roman"/>
              </a:rPr>
              <a:t>/</a:t>
            </a:r>
            <a:r>
              <a:rPr sz="1100" spc="50" dirty="0">
                <a:cs typeface="PMingLiU"/>
              </a:rPr>
              <a:t>10000 errors </a:t>
            </a:r>
            <a:r>
              <a:rPr sz="1100" spc="-10" dirty="0">
                <a:cs typeface="PMingLiU"/>
              </a:rPr>
              <a:t>— </a:t>
            </a:r>
            <a:r>
              <a:rPr sz="1100" spc="85" dirty="0">
                <a:cs typeface="PMingLiU"/>
              </a:rPr>
              <a:t>a </a:t>
            </a:r>
            <a:r>
              <a:rPr sz="1100" spc="35" dirty="0">
                <a:cs typeface="PMingLiU"/>
              </a:rPr>
              <a:t>2.75% </a:t>
            </a:r>
            <a:r>
              <a:rPr sz="1100" spc="40" dirty="0">
                <a:cs typeface="PMingLiU"/>
              </a:rPr>
              <a:t>misclassification</a:t>
            </a:r>
            <a:r>
              <a:rPr sz="1100" spc="-14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rate!  </a:t>
            </a:r>
            <a:r>
              <a:rPr sz="1100" spc="45" dirty="0">
                <a:cs typeface="PMingLiU"/>
              </a:rPr>
              <a:t>Some</a:t>
            </a:r>
            <a:r>
              <a:rPr sz="1100" spc="7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caveats:</a:t>
            </a:r>
            <a:endParaRPr sz="1100" dirty="0"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70" dirty="0">
                <a:cs typeface="PMingLiU"/>
              </a:rPr>
              <a:t>This </a:t>
            </a:r>
            <a:r>
              <a:rPr sz="1100" spc="20" dirty="0">
                <a:cs typeface="PMingLiU"/>
              </a:rPr>
              <a:t>is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training </a:t>
            </a:r>
            <a:r>
              <a:rPr sz="1100" spc="55" dirty="0">
                <a:cs typeface="PMingLiU"/>
              </a:rPr>
              <a:t>error, </a:t>
            </a:r>
            <a:r>
              <a:rPr sz="1100" spc="85" dirty="0">
                <a:cs typeface="PMingLiU"/>
              </a:rPr>
              <a:t>and </a:t>
            </a:r>
            <a:r>
              <a:rPr sz="1100" spc="15" dirty="0">
                <a:cs typeface="PMingLiU"/>
              </a:rPr>
              <a:t>we </a:t>
            </a:r>
            <a:r>
              <a:rPr sz="1100" spc="70" dirty="0">
                <a:cs typeface="PMingLiU"/>
              </a:rPr>
              <a:t>may be</a:t>
            </a:r>
            <a:r>
              <a:rPr sz="1100" spc="27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overfitting.</a:t>
            </a:r>
            <a:r>
              <a:rPr lang="en-US" sz="1100" spc="45" dirty="0">
                <a:cs typeface="PMingLiU"/>
              </a:rPr>
              <a:t> </a:t>
            </a:r>
            <a:r>
              <a:rPr lang="en-GB" sz="1100" spc="75" dirty="0">
                <a:cs typeface="PMingLiU"/>
              </a:rPr>
              <a:t>Not </a:t>
            </a:r>
            <a:r>
              <a:rPr lang="en-GB" sz="1100" spc="85" dirty="0">
                <a:cs typeface="PMingLiU"/>
              </a:rPr>
              <a:t>a </a:t>
            </a:r>
            <a:r>
              <a:rPr lang="en-GB" sz="1100" spc="40" dirty="0">
                <a:cs typeface="PMingLiU"/>
              </a:rPr>
              <a:t>big  </a:t>
            </a:r>
            <a:r>
              <a:rPr lang="en-GB" sz="1100" spc="50" dirty="0">
                <a:cs typeface="PMingLiU"/>
              </a:rPr>
              <a:t>concern </a:t>
            </a:r>
            <a:r>
              <a:rPr lang="en-GB" sz="1100" spc="55" dirty="0">
                <a:cs typeface="PMingLiU"/>
              </a:rPr>
              <a:t>here </a:t>
            </a:r>
            <a:r>
              <a:rPr lang="en-GB" sz="1100" spc="35" dirty="0">
                <a:cs typeface="PMingLiU"/>
              </a:rPr>
              <a:t>since </a:t>
            </a:r>
            <a:r>
              <a:rPr lang="en-GB" sz="1100" i="1" spc="100" dirty="0">
                <a:cs typeface="Times New Roman"/>
              </a:rPr>
              <a:t>n </a:t>
            </a:r>
            <a:r>
              <a:rPr lang="en-GB" sz="1100" spc="260" dirty="0">
                <a:cs typeface="PMingLiU"/>
              </a:rPr>
              <a:t>= </a:t>
            </a:r>
            <a:r>
              <a:rPr lang="en-GB" sz="1100" spc="25" dirty="0">
                <a:cs typeface="PMingLiU"/>
              </a:rPr>
              <a:t>10000 </a:t>
            </a:r>
            <a:r>
              <a:rPr lang="en-GB" sz="1100" spc="85" dirty="0">
                <a:cs typeface="PMingLiU"/>
              </a:rPr>
              <a:t>and </a:t>
            </a:r>
            <a:r>
              <a:rPr lang="en-GB" sz="1100" i="1" spc="-5" dirty="0">
                <a:cs typeface="Times New Roman"/>
              </a:rPr>
              <a:t>p </a:t>
            </a:r>
            <a:r>
              <a:rPr lang="en-GB" sz="1100" spc="260" dirty="0">
                <a:cs typeface="PMingLiU"/>
              </a:rPr>
              <a:t>=</a:t>
            </a:r>
            <a:r>
              <a:rPr lang="en-GB" sz="1100" spc="-160" dirty="0">
                <a:cs typeface="PMingLiU"/>
              </a:rPr>
              <a:t> </a:t>
            </a:r>
            <a:r>
              <a:rPr lang="en-GB" sz="1100" spc="-10" dirty="0">
                <a:cs typeface="PMingLiU"/>
              </a:rPr>
              <a:t>2!</a:t>
            </a:r>
          </a:p>
          <a:p>
            <a:pPr marL="289560" indent="-133350"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lang="en-GB" sz="1100" spc="15" dirty="0">
                <a:cs typeface="PMingLiU"/>
              </a:rPr>
              <a:t>If we </a:t>
            </a:r>
            <a:r>
              <a:rPr lang="en-GB" sz="1100" spc="25" dirty="0">
                <a:cs typeface="PMingLiU"/>
              </a:rPr>
              <a:t>classified </a:t>
            </a:r>
            <a:r>
              <a:rPr lang="en-GB" sz="1100" spc="80" dirty="0">
                <a:cs typeface="PMingLiU"/>
              </a:rPr>
              <a:t>to the </a:t>
            </a:r>
            <a:r>
              <a:rPr lang="en-GB" sz="1100" spc="55" dirty="0">
                <a:cs typeface="PMingLiU"/>
              </a:rPr>
              <a:t>prior </a:t>
            </a:r>
            <a:r>
              <a:rPr lang="en-GB" sz="1100" spc="-10" dirty="0">
                <a:cs typeface="PMingLiU"/>
              </a:rPr>
              <a:t>— </a:t>
            </a:r>
            <a:r>
              <a:rPr lang="en-GB" sz="1100" spc="40" dirty="0">
                <a:cs typeface="PMingLiU"/>
              </a:rPr>
              <a:t>always </a:t>
            </a:r>
            <a:r>
              <a:rPr lang="en-GB" sz="1100" spc="80" dirty="0">
                <a:cs typeface="PMingLiU"/>
              </a:rPr>
              <a:t>to </a:t>
            </a:r>
            <a:r>
              <a:rPr lang="en-GB" sz="1100" spc="35" dirty="0">
                <a:cs typeface="PMingLiU"/>
              </a:rPr>
              <a:t>class </a:t>
            </a:r>
            <a:r>
              <a:rPr lang="en-GB" sz="1100" spc="-60" dirty="0">
                <a:solidFill>
                  <a:srgbClr val="990000"/>
                </a:solidFill>
                <a:cs typeface="PMingLiU"/>
              </a:rPr>
              <a:t>No </a:t>
            </a:r>
            <a:r>
              <a:rPr lang="en-GB" sz="1100" spc="50" dirty="0">
                <a:cs typeface="PMingLiU"/>
              </a:rPr>
              <a:t>in </a:t>
            </a:r>
            <a:r>
              <a:rPr lang="en-GB" sz="1100" spc="65" dirty="0">
                <a:cs typeface="PMingLiU"/>
              </a:rPr>
              <a:t>this  </a:t>
            </a:r>
            <a:r>
              <a:rPr lang="en-GB" sz="1100" spc="40" dirty="0">
                <a:cs typeface="PMingLiU"/>
              </a:rPr>
              <a:t>case </a:t>
            </a:r>
            <a:r>
              <a:rPr lang="en-GB" sz="1100" spc="-10" dirty="0">
                <a:cs typeface="PMingLiU"/>
              </a:rPr>
              <a:t>— </a:t>
            </a:r>
            <a:r>
              <a:rPr lang="en-GB" sz="1100" spc="15" dirty="0">
                <a:cs typeface="PMingLiU"/>
              </a:rPr>
              <a:t>we </a:t>
            </a:r>
            <a:r>
              <a:rPr lang="en-GB" sz="1100" spc="45" dirty="0">
                <a:cs typeface="PMingLiU"/>
              </a:rPr>
              <a:t>would </a:t>
            </a:r>
            <a:r>
              <a:rPr lang="en-GB" sz="1100" spc="55" dirty="0">
                <a:cs typeface="PMingLiU"/>
              </a:rPr>
              <a:t>make </a:t>
            </a:r>
            <a:r>
              <a:rPr lang="en-GB" sz="1100" spc="50" dirty="0">
                <a:cs typeface="PMingLiU"/>
              </a:rPr>
              <a:t>333</a:t>
            </a:r>
            <a:r>
              <a:rPr lang="en-GB" sz="1100" i="1" spc="50" dirty="0">
                <a:cs typeface="Times New Roman"/>
              </a:rPr>
              <a:t>/</a:t>
            </a:r>
            <a:r>
              <a:rPr lang="en-GB" sz="1100" spc="50" dirty="0">
                <a:cs typeface="PMingLiU"/>
              </a:rPr>
              <a:t>10000 errors, </a:t>
            </a:r>
            <a:r>
              <a:rPr lang="en-GB" sz="1100" spc="55" dirty="0">
                <a:cs typeface="PMingLiU"/>
              </a:rPr>
              <a:t>or </a:t>
            </a:r>
            <a:r>
              <a:rPr lang="en-GB" sz="1100" spc="45" dirty="0">
                <a:cs typeface="PMingLiU"/>
              </a:rPr>
              <a:t>only</a:t>
            </a:r>
            <a:r>
              <a:rPr lang="en-GB" sz="1100" spc="100" dirty="0">
                <a:cs typeface="PMingLiU"/>
              </a:rPr>
              <a:t> </a:t>
            </a:r>
            <a:r>
              <a:rPr lang="en-GB" sz="1100" spc="35" dirty="0">
                <a:cs typeface="PMingLiU"/>
              </a:rPr>
              <a:t>3.33%.</a:t>
            </a:r>
          </a:p>
          <a:p>
            <a:pPr marL="289560" indent="-133350"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lang="en-GB" sz="1100" spc="45" dirty="0">
                <a:cs typeface="PMingLiU"/>
              </a:rPr>
              <a:t>T</a:t>
            </a:r>
            <a:r>
              <a:rPr lang="en-GB" sz="1100" spc="80" dirty="0">
                <a:cs typeface="PMingLiU"/>
              </a:rPr>
              <a:t>rue </a:t>
            </a:r>
            <a:r>
              <a:rPr lang="en-GB" sz="1100" b="1" spc="80" dirty="0">
                <a:cs typeface="PMingLiU"/>
              </a:rPr>
              <a:t>No</a:t>
            </a:r>
            <a:r>
              <a:rPr lang="en-GB" sz="1100" spc="80" dirty="0">
                <a:cs typeface="PMingLiU"/>
              </a:rPr>
              <a:t> </a:t>
            </a:r>
            <a:r>
              <a:rPr lang="en-GB" sz="1100" spc="15" dirty="0">
                <a:cs typeface="PMingLiU"/>
              </a:rPr>
              <a:t>we </a:t>
            </a:r>
            <a:r>
              <a:rPr lang="en-GB" sz="1100" spc="55" dirty="0">
                <a:cs typeface="PMingLiU"/>
              </a:rPr>
              <a:t>make 23</a:t>
            </a:r>
            <a:r>
              <a:rPr lang="en-GB" sz="1100" i="1" spc="55" dirty="0">
                <a:cs typeface="Times New Roman"/>
              </a:rPr>
              <a:t>/</a:t>
            </a:r>
            <a:r>
              <a:rPr lang="en-GB" sz="1100" spc="55" dirty="0">
                <a:cs typeface="PMingLiU"/>
              </a:rPr>
              <a:t>9667 </a:t>
            </a:r>
            <a:r>
              <a:rPr lang="en-GB" sz="1100" spc="260" dirty="0">
                <a:cs typeface="PMingLiU"/>
              </a:rPr>
              <a:t>= </a:t>
            </a:r>
            <a:r>
              <a:rPr lang="en-GB" sz="1100" spc="30" dirty="0">
                <a:cs typeface="PMingLiU"/>
              </a:rPr>
              <a:t>0</a:t>
            </a:r>
            <a:r>
              <a:rPr lang="en-GB" sz="1100" i="1" spc="30" dirty="0">
                <a:cs typeface="Times New Roman"/>
              </a:rPr>
              <a:t>.</a:t>
            </a:r>
            <a:r>
              <a:rPr lang="en-GB" sz="1100" spc="30" dirty="0">
                <a:cs typeface="PMingLiU"/>
              </a:rPr>
              <a:t>2% </a:t>
            </a:r>
            <a:r>
              <a:rPr lang="en-GB" sz="1100" spc="45" dirty="0">
                <a:cs typeface="PMingLiU"/>
              </a:rPr>
              <a:t>errors; </a:t>
            </a:r>
          </a:p>
          <a:p>
            <a:pPr marL="156210">
              <a:spcBef>
                <a:spcPts val="335"/>
              </a:spcBef>
              <a:buClr>
                <a:srgbClr val="3333B2"/>
              </a:buClr>
              <a:buSzPct val="90909"/>
              <a:tabLst>
                <a:tab pos="290195" algn="l"/>
              </a:tabLst>
            </a:pPr>
            <a:r>
              <a:rPr lang="en-GB" sz="1100" spc="45" dirty="0">
                <a:cs typeface="PMingLiU"/>
              </a:rPr>
              <a:t>   T</a:t>
            </a:r>
            <a:r>
              <a:rPr lang="en-GB" sz="1100" spc="80" dirty="0">
                <a:cs typeface="PMingLiU"/>
              </a:rPr>
              <a:t>rue </a:t>
            </a:r>
            <a:r>
              <a:rPr lang="en-GB" sz="1100" b="1" spc="80" dirty="0">
                <a:cs typeface="PMingLiU"/>
              </a:rPr>
              <a:t>Yes</a:t>
            </a:r>
            <a:r>
              <a:rPr lang="en-GB" sz="1100" spc="80" dirty="0">
                <a:cs typeface="PMingLiU"/>
              </a:rPr>
              <a:t> </a:t>
            </a:r>
            <a:r>
              <a:rPr lang="en-GB" sz="1100" spc="15" dirty="0">
                <a:cs typeface="PMingLiU"/>
              </a:rPr>
              <a:t>we </a:t>
            </a:r>
            <a:r>
              <a:rPr lang="en-GB" sz="1100" spc="55" dirty="0">
                <a:cs typeface="PMingLiU"/>
              </a:rPr>
              <a:t>make 252</a:t>
            </a:r>
            <a:r>
              <a:rPr lang="en-GB" sz="1100" i="1" spc="55" dirty="0">
                <a:cs typeface="Times New Roman"/>
              </a:rPr>
              <a:t>/</a:t>
            </a:r>
            <a:r>
              <a:rPr lang="en-GB" sz="1100" spc="55" dirty="0">
                <a:cs typeface="PMingLiU"/>
              </a:rPr>
              <a:t>333 </a:t>
            </a:r>
            <a:r>
              <a:rPr lang="en-GB" sz="1100" spc="260" dirty="0">
                <a:cs typeface="PMingLiU"/>
              </a:rPr>
              <a:t>= </a:t>
            </a:r>
            <a:r>
              <a:rPr lang="en-GB" sz="1100" spc="30" dirty="0">
                <a:cs typeface="PMingLiU"/>
              </a:rPr>
              <a:t>75</a:t>
            </a:r>
            <a:r>
              <a:rPr lang="en-GB" sz="1100" i="1" spc="30" dirty="0">
                <a:cs typeface="Times New Roman"/>
              </a:rPr>
              <a:t>.</a:t>
            </a:r>
            <a:r>
              <a:rPr lang="en-GB" sz="1100" spc="30" dirty="0">
                <a:cs typeface="PMingLiU"/>
              </a:rPr>
              <a:t>7%</a:t>
            </a:r>
            <a:r>
              <a:rPr lang="en-GB" sz="1100" spc="-140" dirty="0">
                <a:cs typeface="PMingLiU"/>
              </a:rPr>
              <a:t> </a:t>
            </a:r>
            <a:r>
              <a:rPr lang="en-GB" sz="1100" spc="40" dirty="0">
                <a:cs typeface="PMingLiU"/>
              </a:rPr>
              <a:t>errors!</a:t>
            </a:r>
            <a:endParaRPr lang="en-GB" sz="1100" dirty="0">
              <a:cs typeface="PMingLiU"/>
            </a:endParaRPr>
          </a:p>
          <a:p>
            <a:pPr marL="156210">
              <a:spcBef>
                <a:spcPts val="335"/>
              </a:spcBef>
              <a:buClr>
                <a:srgbClr val="3333B2"/>
              </a:buClr>
              <a:buSzPct val="90909"/>
              <a:tabLst>
                <a:tab pos="290195" algn="l"/>
              </a:tabLst>
            </a:pPr>
            <a:endParaRPr lang="en-GB" sz="1100" dirty="0">
              <a:cs typeface="PMingLiU"/>
            </a:endParaRPr>
          </a:p>
          <a:p>
            <a:pPr marL="15621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tabLst>
                <a:tab pos="290195" algn="l"/>
              </a:tabLst>
            </a:pPr>
            <a:endParaRPr lang="en-GB" sz="1100" dirty="0">
              <a:cs typeface="PMingLiU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F6E84-7204-4D55-99BB-920DF898A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559225"/>
            <a:ext cx="2759075" cy="94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225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0606" y="211465"/>
            <a:ext cx="12071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>
                <a:latin typeface="+mn-lt"/>
              </a:rPr>
              <a:t>Types </a:t>
            </a:r>
            <a:r>
              <a:rPr spc="-40" dirty="0">
                <a:latin typeface="+mn-lt"/>
              </a:rPr>
              <a:t>of</a:t>
            </a:r>
            <a:r>
              <a:rPr spc="200" dirty="0">
                <a:latin typeface="+mn-lt"/>
              </a:rPr>
              <a:t> </a:t>
            </a:r>
            <a:r>
              <a:rPr spc="-45" dirty="0">
                <a:latin typeface="+mn-lt"/>
              </a:rPr>
              <a:t>errors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30" dirty="0"/>
              <a:t>33</a:t>
            </a:r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646698"/>
            <a:ext cx="3867785" cy="2035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839469" marR="17780" indent="-789305">
              <a:lnSpc>
                <a:spcPct val="102699"/>
              </a:lnSpc>
              <a:spcBef>
                <a:spcPts val="55"/>
              </a:spcBef>
            </a:pPr>
            <a:r>
              <a:rPr sz="1100" spc="40" dirty="0">
                <a:solidFill>
                  <a:srgbClr val="3333B2"/>
                </a:solidFill>
                <a:cs typeface="PMingLiU"/>
              </a:rPr>
              <a:t>False </a:t>
            </a:r>
            <a:r>
              <a:rPr sz="1100" spc="45" dirty="0">
                <a:solidFill>
                  <a:srgbClr val="3333B2"/>
                </a:solidFill>
                <a:cs typeface="PMingLiU"/>
              </a:rPr>
              <a:t>positive </a:t>
            </a:r>
            <a:r>
              <a:rPr sz="1100" spc="65" dirty="0">
                <a:solidFill>
                  <a:srgbClr val="3333B2"/>
                </a:solidFill>
                <a:cs typeface="PMingLiU"/>
              </a:rPr>
              <a:t>rate: </a:t>
            </a:r>
            <a:r>
              <a:rPr sz="1100" spc="9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fraction </a:t>
            </a:r>
            <a:r>
              <a:rPr sz="1100" spc="5" dirty="0">
                <a:cs typeface="PMingLiU"/>
              </a:rPr>
              <a:t>of </a:t>
            </a:r>
            <a:r>
              <a:rPr sz="1100" spc="50" dirty="0">
                <a:cs typeface="PMingLiU"/>
              </a:rPr>
              <a:t>negative examples </a:t>
            </a:r>
            <a:r>
              <a:rPr sz="1100" spc="110" dirty="0">
                <a:cs typeface="PMingLiU"/>
              </a:rPr>
              <a:t>that </a:t>
            </a:r>
            <a:r>
              <a:rPr sz="1100" spc="60" dirty="0">
                <a:cs typeface="PMingLiU"/>
              </a:rPr>
              <a:t>are  </a:t>
            </a:r>
            <a:r>
              <a:rPr sz="1100" spc="25" dirty="0">
                <a:cs typeface="PMingLiU"/>
              </a:rPr>
              <a:t>classified </a:t>
            </a:r>
            <a:r>
              <a:rPr sz="1100" spc="55" dirty="0">
                <a:cs typeface="PMingLiU"/>
              </a:rPr>
              <a:t>as </a:t>
            </a:r>
            <a:r>
              <a:rPr sz="1100" spc="45" dirty="0">
                <a:cs typeface="PMingLiU"/>
              </a:rPr>
              <a:t>positive </a:t>
            </a:r>
            <a:r>
              <a:rPr sz="1100" spc="-10" dirty="0">
                <a:cs typeface="PMingLiU"/>
              </a:rPr>
              <a:t>— </a:t>
            </a:r>
            <a:r>
              <a:rPr sz="1100" spc="35" dirty="0">
                <a:cs typeface="PMingLiU"/>
              </a:rPr>
              <a:t>0.2% </a:t>
            </a:r>
            <a:r>
              <a:rPr sz="1100" spc="50" dirty="0">
                <a:cs typeface="PMingLiU"/>
              </a:rPr>
              <a:t>in</a:t>
            </a:r>
            <a:r>
              <a:rPr sz="1100" spc="2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example.</a:t>
            </a:r>
            <a:endParaRPr sz="1100" dirty="0">
              <a:cs typeface="PMingLiU"/>
            </a:endParaRPr>
          </a:p>
          <a:p>
            <a:pPr marL="839469" marR="17780" indent="-789305">
              <a:lnSpc>
                <a:spcPct val="102600"/>
              </a:lnSpc>
              <a:spcBef>
                <a:spcPts val="300"/>
              </a:spcBef>
            </a:pPr>
            <a:r>
              <a:rPr sz="1100" spc="40" dirty="0">
                <a:solidFill>
                  <a:srgbClr val="3333B2"/>
                </a:solidFill>
                <a:cs typeface="PMingLiU"/>
              </a:rPr>
              <a:t>False </a:t>
            </a:r>
            <a:r>
              <a:rPr sz="1100" spc="50" dirty="0">
                <a:solidFill>
                  <a:srgbClr val="3333B2"/>
                </a:solidFill>
                <a:cs typeface="PMingLiU"/>
              </a:rPr>
              <a:t>negative </a:t>
            </a:r>
            <a:r>
              <a:rPr sz="1100" spc="65" dirty="0">
                <a:solidFill>
                  <a:srgbClr val="3333B2"/>
                </a:solidFill>
                <a:cs typeface="PMingLiU"/>
              </a:rPr>
              <a:t>rate: </a:t>
            </a:r>
            <a:r>
              <a:rPr sz="1100" spc="9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fraction </a:t>
            </a:r>
            <a:r>
              <a:rPr sz="1100" spc="5" dirty="0">
                <a:cs typeface="PMingLiU"/>
              </a:rPr>
              <a:t>of </a:t>
            </a:r>
            <a:r>
              <a:rPr sz="1100" spc="45" dirty="0">
                <a:cs typeface="PMingLiU"/>
              </a:rPr>
              <a:t>positive </a:t>
            </a:r>
            <a:r>
              <a:rPr sz="1100" spc="50" dirty="0">
                <a:cs typeface="PMingLiU"/>
              </a:rPr>
              <a:t>examples </a:t>
            </a:r>
            <a:r>
              <a:rPr sz="1100" spc="110" dirty="0">
                <a:cs typeface="PMingLiU"/>
              </a:rPr>
              <a:t>that </a:t>
            </a:r>
            <a:r>
              <a:rPr sz="1100" spc="60" dirty="0">
                <a:cs typeface="PMingLiU"/>
              </a:rPr>
              <a:t>are  </a:t>
            </a:r>
            <a:r>
              <a:rPr sz="1100" spc="25" dirty="0">
                <a:cs typeface="PMingLiU"/>
              </a:rPr>
              <a:t>classified </a:t>
            </a:r>
            <a:r>
              <a:rPr sz="1100" spc="55" dirty="0">
                <a:cs typeface="PMingLiU"/>
              </a:rPr>
              <a:t>as </a:t>
            </a:r>
            <a:r>
              <a:rPr sz="1100" spc="50" dirty="0">
                <a:cs typeface="PMingLiU"/>
              </a:rPr>
              <a:t>negative </a:t>
            </a:r>
            <a:r>
              <a:rPr sz="1100" spc="-10" dirty="0">
                <a:cs typeface="PMingLiU"/>
              </a:rPr>
              <a:t>— </a:t>
            </a:r>
            <a:r>
              <a:rPr sz="1100" spc="35" dirty="0">
                <a:cs typeface="PMingLiU"/>
              </a:rPr>
              <a:t>75.7% </a:t>
            </a:r>
            <a:r>
              <a:rPr sz="1100" spc="50" dirty="0">
                <a:cs typeface="PMingLiU"/>
              </a:rPr>
              <a:t>in</a:t>
            </a:r>
            <a:r>
              <a:rPr sz="1100" spc="1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example.</a:t>
            </a:r>
            <a:endParaRPr sz="1100" dirty="0">
              <a:cs typeface="PMingLiU"/>
            </a:endParaRPr>
          </a:p>
          <a:p>
            <a:pPr marL="50165">
              <a:lnSpc>
                <a:spcPct val="100000"/>
              </a:lnSpc>
              <a:spcBef>
                <a:spcPts val="630"/>
              </a:spcBef>
            </a:pPr>
            <a:r>
              <a:rPr sz="1100" spc="40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produced this </a:t>
            </a:r>
            <a:r>
              <a:rPr sz="1100" spc="70" dirty="0">
                <a:cs typeface="PMingLiU"/>
              </a:rPr>
              <a:t>table </a:t>
            </a:r>
            <a:r>
              <a:rPr sz="1100" spc="55" dirty="0">
                <a:cs typeface="PMingLiU"/>
              </a:rPr>
              <a:t>by </a:t>
            </a:r>
            <a:r>
              <a:rPr sz="1100" spc="30" dirty="0">
                <a:cs typeface="PMingLiU"/>
              </a:rPr>
              <a:t>classifying </a:t>
            </a:r>
            <a:r>
              <a:rPr sz="1100" spc="80" dirty="0">
                <a:cs typeface="PMingLiU"/>
              </a:rPr>
              <a:t>to </a:t>
            </a:r>
            <a:r>
              <a:rPr sz="1100" spc="35" dirty="0">
                <a:cs typeface="PMingLiU"/>
              </a:rPr>
              <a:t>class </a:t>
            </a:r>
            <a:r>
              <a:rPr sz="1100" spc="35" dirty="0">
                <a:solidFill>
                  <a:srgbClr val="990000"/>
                </a:solidFill>
                <a:cs typeface="PMingLiU"/>
              </a:rPr>
              <a:t>Yes</a:t>
            </a:r>
            <a:r>
              <a:rPr sz="1100" spc="235" dirty="0">
                <a:solidFill>
                  <a:srgbClr val="990000"/>
                </a:solidFill>
                <a:cs typeface="PMingLiU"/>
              </a:rPr>
              <a:t> </a:t>
            </a:r>
            <a:r>
              <a:rPr sz="1100" dirty="0">
                <a:cs typeface="PMingLiU"/>
              </a:rPr>
              <a:t>if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 dirty="0">
              <a:cs typeface="PMingLiU"/>
            </a:endParaRPr>
          </a:p>
          <a:p>
            <a:pPr marL="50800" marR="102235">
              <a:lnSpc>
                <a:spcPct val="102600"/>
              </a:lnSpc>
              <a:spcBef>
                <a:spcPts val="1595"/>
              </a:spcBef>
            </a:pPr>
            <a:endParaRPr lang="en-US" sz="1100" spc="40" dirty="0">
              <a:cs typeface="PMingLiU"/>
            </a:endParaRPr>
          </a:p>
          <a:p>
            <a:pPr marL="50800" marR="102235">
              <a:lnSpc>
                <a:spcPct val="102600"/>
              </a:lnSpc>
              <a:spcBef>
                <a:spcPts val="1595"/>
              </a:spcBef>
            </a:pPr>
            <a:r>
              <a:rPr sz="1100" spc="40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can </a:t>
            </a:r>
            <a:r>
              <a:rPr sz="1100" spc="50" dirty="0">
                <a:cs typeface="PMingLiU"/>
              </a:rPr>
              <a:t>change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two </a:t>
            </a:r>
            <a:r>
              <a:rPr sz="1100" spc="55" dirty="0">
                <a:cs typeface="PMingLiU"/>
              </a:rPr>
              <a:t>error </a:t>
            </a:r>
            <a:r>
              <a:rPr sz="1100" spc="70" dirty="0">
                <a:cs typeface="PMingLiU"/>
              </a:rPr>
              <a:t>rates </a:t>
            </a:r>
            <a:r>
              <a:rPr sz="1100" spc="55" dirty="0">
                <a:cs typeface="PMingLiU"/>
              </a:rPr>
              <a:t>by </a:t>
            </a:r>
            <a:r>
              <a:rPr sz="1100" spc="50" dirty="0">
                <a:cs typeface="PMingLiU"/>
              </a:rPr>
              <a:t>changing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threshold  </a:t>
            </a:r>
            <a:r>
              <a:rPr sz="1100" spc="50" dirty="0">
                <a:cs typeface="PMingLiU"/>
              </a:rPr>
              <a:t>from </a:t>
            </a:r>
            <a:r>
              <a:rPr sz="1100" spc="30" dirty="0">
                <a:cs typeface="PMingLiU"/>
              </a:rPr>
              <a:t>0.5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some </a:t>
            </a:r>
            <a:r>
              <a:rPr sz="1100" spc="70" dirty="0">
                <a:cs typeface="PMingLiU"/>
              </a:rPr>
              <a:t>other </a:t>
            </a:r>
            <a:r>
              <a:rPr sz="1100" spc="40" dirty="0">
                <a:cs typeface="PMingLiU"/>
              </a:rPr>
              <a:t>value </a:t>
            </a:r>
            <a:r>
              <a:rPr sz="1100" spc="50" dirty="0">
                <a:cs typeface="PMingLiU"/>
              </a:rPr>
              <a:t>in </a:t>
            </a:r>
            <a:r>
              <a:rPr sz="1100" dirty="0">
                <a:cs typeface="PMingLiU"/>
              </a:rPr>
              <a:t>[0</a:t>
            </a:r>
            <a:r>
              <a:rPr sz="1100" i="1" dirty="0">
                <a:cs typeface="Times New Roman"/>
              </a:rPr>
              <a:t>,</a:t>
            </a:r>
            <a:r>
              <a:rPr sz="1100" i="1" spc="55" dirty="0">
                <a:cs typeface="Times New Roman"/>
              </a:rPr>
              <a:t> </a:t>
            </a:r>
            <a:r>
              <a:rPr sz="1100" dirty="0">
                <a:cs typeface="PMingLiU"/>
              </a:rPr>
              <a:t>1]: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0050" y="3101975"/>
            <a:ext cx="190500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5" dirty="0">
                <a:cs typeface="PMingLiU"/>
              </a:rPr>
              <a:t>and </a:t>
            </a:r>
            <a:r>
              <a:rPr sz="1100" spc="55" dirty="0">
                <a:cs typeface="PMingLiU"/>
              </a:rPr>
              <a:t>vary</a:t>
            </a:r>
            <a:r>
              <a:rPr sz="1100" spc="5" dirty="0">
                <a:cs typeface="PMingLiU"/>
              </a:rPr>
              <a:t> </a:t>
            </a:r>
            <a:r>
              <a:rPr sz="1100" i="1" spc="15" dirty="0">
                <a:cs typeface="Palatino Linotype"/>
              </a:rPr>
              <a:t>threshold</a:t>
            </a:r>
            <a:r>
              <a:rPr sz="1100" spc="15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2AEC42-1978-44F0-AAFF-C0F778213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17" y="1806575"/>
            <a:ext cx="3371850" cy="290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64DCD9-5FA5-4A92-B3FC-0FCA58861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8" y="2758015"/>
            <a:ext cx="3524250" cy="25507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8175" y="211465"/>
            <a:ext cx="169163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Varying the</a:t>
            </a:r>
            <a:r>
              <a:rPr spc="-105" dirty="0">
                <a:latin typeface="+mn-lt"/>
              </a:rPr>
              <a:t> </a:t>
            </a:r>
            <a:r>
              <a:rPr i="1" spc="-15" dirty="0">
                <a:latin typeface="+mn-lt"/>
                <a:cs typeface="Cambria"/>
              </a:rPr>
              <a:t>threshold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30" dirty="0"/>
              <a:t>34</a:t>
            </a:r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52450" y="2797175"/>
            <a:ext cx="3557270" cy="3597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225"/>
              </a:spcBef>
            </a:pPr>
            <a:r>
              <a:rPr sz="1100" spc="65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order </a:t>
            </a:r>
            <a:r>
              <a:rPr sz="1100" spc="80" dirty="0">
                <a:cs typeface="PMingLiU"/>
              </a:rPr>
              <a:t>to </a:t>
            </a:r>
            <a:r>
              <a:rPr sz="1100" spc="55" dirty="0">
                <a:cs typeface="PMingLiU"/>
              </a:rPr>
              <a:t>reduce </a:t>
            </a:r>
            <a:r>
              <a:rPr sz="1100" spc="80" dirty="0">
                <a:cs typeface="PMingLiU"/>
              </a:rPr>
              <a:t>the </a:t>
            </a:r>
            <a:r>
              <a:rPr sz="1100" spc="25" dirty="0">
                <a:cs typeface="PMingLiU"/>
              </a:rPr>
              <a:t>false </a:t>
            </a:r>
            <a:r>
              <a:rPr sz="1100" spc="50" dirty="0">
                <a:cs typeface="PMingLiU"/>
              </a:rPr>
              <a:t>negative </a:t>
            </a:r>
            <a:r>
              <a:rPr sz="1100" spc="70" dirty="0">
                <a:cs typeface="PMingLiU"/>
              </a:rPr>
              <a:t>rate, </a:t>
            </a:r>
            <a:r>
              <a:rPr sz="1100" spc="15" dirty="0">
                <a:cs typeface="PMingLiU"/>
              </a:rPr>
              <a:t>we </a:t>
            </a:r>
            <a:r>
              <a:rPr sz="1100" spc="70" dirty="0">
                <a:cs typeface="PMingLiU"/>
              </a:rPr>
              <a:t>may want </a:t>
            </a:r>
            <a:r>
              <a:rPr sz="1100" spc="80" dirty="0">
                <a:cs typeface="PMingLiU"/>
              </a:rPr>
              <a:t>to  </a:t>
            </a:r>
            <a:r>
              <a:rPr sz="1100" spc="55" dirty="0">
                <a:cs typeface="PMingLiU"/>
              </a:rPr>
              <a:t>reduce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threshold </a:t>
            </a:r>
            <a:r>
              <a:rPr sz="1100" spc="80" dirty="0">
                <a:cs typeface="PMingLiU"/>
              </a:rPr>
              <a:t>to </a:t>
            </a:r>
            <a:r>
              <a:rPr sz="1100" spc="30" dirty="0">
                <a:cs typeface="PMingLiU"/>
              </a:rPr>
              <a:t>0.1 </a:t>
            </a:r>
            <a:r>
              <a:rPr sz="1100" spc="55" dirty="0">
                <a:cs typeface="PMingLiU"/>
              </a:rPr>
              <a:t>or</a:t>
            </a:r>
            <a:r>
              <a:rPr sz="1100" spc="140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less.</a:t>
            </a:r>
            <a:endParaRPr sz="1100" dirty="0">
              <a:cs typeface="PMingLiU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3B15DDA-E344-412D-9D13-4560B6387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16" y="663575"/>
            <a:ext cx="3194956" cy="191502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323850" y="2492375"/>
            <a:ext cx="3733800" cy="60593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90" dirty="0">
                <a:cs typeface="PMingLiU"/>
              </a:rPr>
              <a:t>The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ROC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plot </a:t>
            </a:r>
            <a:r>
              <a:rPr sz="1100" spc="45" dirty="0">
                <a:cs typeface="PMingLiU"/>
              </a:rPr>
              <a:t>displays </a:t>
            </a:r>
            <a:r>
              <a:rPr sz="1100" spc="90" dirty="0">
                <a:cs typeface="PMingLiU"/>
              </a:rPr>
              <a:t>both</a:t>
            </a:r>
            <a:r>
              <a:rPr sz="1100" spc="-2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simultaneously.</a:t>
            </a:r>
            <a:endParaRPr sz="1100" dirty="0">
              <a:cs typeface="PMingLiU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55" dirty="0">
                <a:cs typeface="PMingLiU"/>
              </a:rPr>
              <a:t>Sometimes </a:t>
            </a:r>
            <a:r>
              <a:rPr sz="1100" spc="15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use </a:t>
            </a:r>
            <a:r>
              <a:rPr sz="1100" spc="80" dirty="0">
                <a:cs typeface="PMingLiU"/>
              </a:rPr>
              <a:t>the </a:t>
            </a:r>
            <a:r>
              <a:rPr sz="1100" i="1" spc="-5" dirty="0">
                <a:solidFill>
                  <a:srgbClr val="009900"/>
                </a:solidFill>
                <a:cs typeface="Palatino Linotype"/>
              </a:rPr>
              <a:t>AUC </a:t>
            </a:r>
            <a:r>
              <a:rPr sz="1100" spc="55" dirty="0">
                <a:cs typeface="PMingLiU"/>
              </a:rPr>
              <a:t>or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area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under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the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curve </a:t>
            </a:r>
            <a:r>
              <a:rPr sz="1100" spc="80" dirty="0">
                <a:cs typeface="PMingLiU"/>
              </a:rPr>
              <a:t>to  </a:t>
            </a:r>
            <a:r>
              <a:rPr sz="1100" spc="60" dirty="0">
                <a:cs typeface="PMingLiU"/>
              </a:rPr>
              <a:t>summarize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overall </a:t>
            </a:r>
            <a:r>
              <a:rPr sz="1100" spc="55" dirty="0">
                <a:cs typeface="PMingLiU"/>
              </a:rPr>
              <a:t>performance. </a:t>
            </a:r>
            <a:r>
              <a:rPr sz="1100" spc="50" dirty="0">
                <a:cs typeface="PMingLiU"/>
              </a:rPr>
              <a:t>Higher </a:t>
            </a:r>
            <a:r>
              <a:rPr sz="1100" i="1" spc="-5" dirty="0">
                <a:solidFill>
                  <a:srgbClr val="009900"/>
                </a:solidFill>
                <a:cs typeface="Palatino Linotype"/>
              </a:rPr>
              <a:t>AUC </a:t>
            </a:r>
            <a:r>
              <a:rPr sz="1100" spc="20" dirty="0">
                <a:cs typeface="PMingLiU"/>
              </a:rPr>
              <a:t>is</a:t>
            </a:r>
            <a:r>
              <a:rPr sz="1100" spc="3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good.</a:t>
            </a:r>
            <a:endParaRPr sz="1100" dirty="0">
              <a:cs typeface="PMingLiU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35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DEC7DB1-C71B-4FD1-9706-3B70DC0B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06375"/>
            <a:ext cx="2169844" cy="211137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249" y="211465"/>
            <a:ext cx="2954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Other </a:t>
            </a:r>
            <a:r>
              <a:rPr spc="-45" dirty="0">
                <a:latin typeface="+mn-lt"/>
              </a:rPr>
              <a:t>forms </a:t>
            </a:r>
            <a:r>
              <a:rPr spc="-40" dirty="0">
                <a:latin typeface="+mn-lt"/>
              </a:rPr>
              <a:t>of </a:t>
            </a:r>
            <a:r>
              <a:rPr spc="-25" dirty="0">
                <a:latin typeface="+mn-lt"/>
              </a:rPr>
              <a:t>Discriminant</a:t>
            </a:r>
            <a:r>
              <a:rPr spc="-15" dirty="0">
                <a:latin typeface="+mn-lt"/>
              </a:rPr>
              <a:t> </a:t>
            </a:r>
            <a:r>
              <a:rPr spc="-5" dirty="0">
                <a:latin typeface="+mn-lt"/>
              </a:rPr>
              <a:t>Analysis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36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006" y="1635115"/>
            <a:ext cx="4041140" cy="6981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68580">
              <a:lnSpc>
                <a:spcPct val="102600"/>
              </a:lnSpc>
              <a:spcBef>
                <a:spcPts val="55"/>
              </a:spcBef>
            </a:pPr>
            <a:r>
              <a:rPr sz="1100" spc="85" dirty="0">
                <a:cs typeface="PMingLiU"/>
              </a:rPr>
              <a:t>When </a:t>
            </a:r>
            <a:r>
              <a:rPr sz="1100" i="1" spc="135" dirty="0">
                <a:cs typeface="Times New Roman"/>
              </a:rPr>
              <a:t>f</a:t>
            </a:r>
            <a:r>
              <a:rPr sz="1200" i="1" spc="202" baseline="-13888" dirty="0">
                <a:cs typeface="Times New Roman"/>
              </a:rPr>
              <a:t>k</a:t>
            </a:r>
            <a:r>
              <a:rPr sz="1100" spc="135" dirty="0">
                <a:cs typeface="PMingLiU"/>
              </a:rPr>
              <a:t>(</a:t>
            </a:r>
            <a:r>
              <a:rPr sz="1100" i="1" spc="135" dirty="0">
                <a:cs typeface="Times New Roman"/>
              </a:rPr>
              <a:t>x</a:t>
            </a:r>
            <a:r>
              <a:rPr sz="1100" spc="135" dirty="0">
                <a:cs typeface="PMingLiU"/>
              </a:rPr>
              <a:t>) </a:t>
            </a:r>
            <a:r>
              <a:rPr sz="1100" spc="60" dirty="0">
                <a:cs typeface="PMingLiU"/>
              </a:rPr>
              <a:t>are </a:t>
            </a:r>
            <a:r>
              <a:rPr sz="1100" spc="65" dirty="0">
                <a:cs typeface="PMingLiU"/>
              </a:rPr>
              <a:t>Gaussian </a:t>
            </a:r>
            <a:r>
              <a:rPr sz="1100" spc="45" dirty="0">
                <a:cs typeface="PMingLiU"/>
              </a:rPr>
              <a:t>densities, </a:t>
            </a:r>
            <a:r>
              <a:rPr sz="1100" spc="70" dirty="0">
                <a:cs typeface="PMingLiU"/>
              </a:rPr>
              <a:t>with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same </a:t>
            </a:r>
            <a:r>
              <a:rPr sz="1100" spc="40" dirty="0">
                <a:cs typeface="PMingLiU"/>
              </a:rPr>
              <a:t>covariance  </a:t>
            </a:r>
            <a:r>
              <a:rPr sz="1100" spc="80" dirty="0">
                <a:cs typeface="PMingLiU"/>
              </a:rPr>
              <a:t>matrix </a:t>
            </a:r>
            <a:r>
              <a:rPr sz="1100" b="1" spc="245" dirty="0">
                <a:cs typeface="Arial"/>
              </a:rPr>
              <a:t>Σ</a:t>
            </a:r>
            <a:r>
              <a:rPr sz="1100" b="1" spc="-114" dirty="0">
                <a:cs typeface="Arial"/>
              </a:rPr>
              <a:t> </a:t>
            </a:r>
            <a:r>
              <a:rPr sz="1100" spc="50" dirty="0">
                <a:cs typeface="PMingLiU"/>
              </a:rPr>
              <a:t>in </a:t>
            </a:r>
            <a:r>
              <a:rPr sz="1100" spc="45" dirty="0">
                <a:cs typeface="PMingLiU"/>
              </a:rPr>
              <a:t>each </a:t>
            </a:r>
            <a:r>
              <a:rPr sz="1100" spc="35" dirty="0">
                <a:cs typeface="PMingLiU"/>
              </a:rPr>
              <a:t>class, </a:t>
            </a:r>
            <a:r>
              <a:rPr sz="1100" spc="65" dirty="0">
                <a:cs typeface="PMingLiU"/>
              </a:rPr>
              <a:t>this </a:t>
            </a:r>
            <a:r>
              <a:rPr sz="1100" spc="45" dirty="0">
                <a:cs typeface="PMingLiU"/>
              </a:rPr>
              <a:t>leads </a:t>
            </a:r>
            <a:r>
              <a:rPr sz="1100" spc="80" dirty="0">
                <a:cs typeface="PMingLiU"/>
              </a:rPr>
              <a:t>to </a:t>
            </a:r>
            <a:r>
              <a:rPr sz="1100" spc="50" dirty="0">
                <a:cs typeface="PMingLiU"/>
              </a:rPr>
              <a:t>linear </a:t>
            </a:r>
            <a:r>
              <a:rPr sz="1100" spc="60" dirty="0">
                <a:cs typeface="PMingLiU"/>
              </a:rPr>
              <a:t>discriminant </a:t>
            </a:r>
            <a:r>
              <a:rPr sz="1100" spc="50" dirty="0">
                <a:cs typeface="PMingLiU"/>
              </a:rPr>
              <a:t>analysis.  </a:t>
            </a:r>
            <a:r>
              <a:rPr sz="1100" spc="70" dirty="0">
                <a:cs typeface="PMingLiU"/>
              </a:rPr>
              <a:t>By </a:t>
            </a:r>
            <a:r>
              <a:rPr sz="1100" spc="55" dirty="0">
                <a:cs typeface="PMingLiU"/>
              </a:rPr>
              <a:t>altering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forms </a:t>
            </a:r>
            <a:r>
              <a:rPr sz="1100" spc="30" dirty="0">
                <a:cs typeface="PMingLiU"/>
              </a:rPr>
              <a:t>for </a:t>
            </a:r>
            <a:r>
              <a:rPr sz="1100" i="1" spc="114" dirty="0">
                <a:cs typeface="Times New Roman"/>
              </a:rPr>
              <a:t>f</a:t>
            </a:r>
            <a:r>
              <a:rPr sz="1200" i="1" spc="172" baseline="-13888" dirty="0">
                <a:cs typeface="Times New Roman"/>
              </a:rPr>
              <a:t>k</a:t>
            </a:r>
            <a:r>
              <a:rPr sz="1100" spc="114" dirty="0">
                <a:cs typeface="PMingLiU"/>
              </a:rPr>
              <a:t>(</a:t>
            </a:r>
            <a:r>
              <a:rPr sz="1100" i="1" spc="114" dirty="0">
                <a:cs typeface="Times New Roman"/>
              </a:rPr>
              <a:t>x</a:t>
            </a:r>
            <a:r>
              <a:rPr sz="1100" spc="114" dirty="0">
                <a:cs typeface="PMingLiU"/>
              </a:rPr>
              <a:t>), </a:t>
            </a:r>
            <a:r>
              <a:rPr sz="1100" spc="15" dirty="0">
                <a:cs typeface="PMingLiU"/>
              </a:rPr>
              <a:t>we </a:t>
            </a:r>
            <a:r>
              <a:rPr sz="1100" spc="60" dirty="0">
                <a:cs typeface="PMingLiU"/>
              </a:rPr>
              <a:t>get </a:t>
            </a:r>
            <a:r>
              <a:rPr sz="1100" spc="40" dirty="0">
                <a:cs typeface="PMingLiU"/>
              </a:rPr>
              <a:t>different</a:t>
            </a:r>
            <a:r>
              <a:rPr sz="1100" spc="250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classifiers.</a:t>
            </a:r>
            <a:endParaRPr sz="1100" dirty="0">
              <a:cs typeface="PMingLiU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5BC547-4231-4987-B0A6-C287CF237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49" y="739775"/>
            <a:ext cx="3010000" cy="713153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249" y="211465"/>
            <a:ext cx="2954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Other </a:t>
            </a:r>
            <a:r>
              <a:rPr spc="-45" dirty="0">
                <a:latin typeface="+mn-lt"/>
              </a:rPr>
              <a:t>forms </a:t>
            </a:r>
            <a:r>
              <a:rPr spc="-40" dirty="0">
                <a:latin typeface="+mn-lt"/>
              </a:rPr>
              <a:t>of </a:t>
            </a:r>
            <a:r>
              <a:rPr spc="-25" dirty="0">
                <a:latin typeface="+mn-lt"/>
              </a:rPr>
              <a:t>Discriminant</a:t>
            </a:r>
            <a:r>
              <a:rPr spc="-15" dirty="0">
                <a:latin typeface="+mn-lt"/>
              </a:rPr>
              <a:t> </a:t>
            </a:r>
            <a:r>
              <a:rPr spc="-5" dirty="0">
                <a:latin typeface="+mn-lt"/>
              </a:rPr>
              <a:t>Analysis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36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616" y="968375"/>
            <a:ext cx="4015740" cy="34560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40360" indent="-133350"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40995" algn="l"/>
              </a:tabLst>
            </a:pPr>
            <a:r>
              <a:rPr lang="en-GB" sz="1100" spc="95" dirty="0">
                <a:cs typeface="PMingLiU"/>
              </a:rPr>
              <a:t>With </a:t>
            </a:r>
            <a:r>
              <a:rPr lang="en-GB" sz="1100" spc="60" dirty="0">
                <a:cs typeface="PMingLiU"/>
              </a:rPr>
              <a:t>Gaussians </a:t>
            </a:r>
            <a:r>
              <a:rPr lang="en-GB" sz="1100" spc="100" dirty="0">
                <a:cs typeface="PMingLiU"/>
              </a:rPr>
              <a:t>but </a:t>
            </a:r>
            <a:r>
              <a:rPr lang="en-GB" sz="1100" spc="40" dirty="0">
                <a:cs typeface="PMingLiU"/>
              </a:rPr>
              <a:t>different </a:t>
            </a:r>
            <a:r>
              <a:rPr lang="en-GB" sz="1100" b="1" spc="165" dirty="0" err="1">
                <a:cs typeface="Arial"/>
              </a:rPr>
              <a:t>Σ</a:t>
            </a:r>
            <a:r>
              <a:rPr lang="en-GB" sz="1200" i="1" spc="247" baseline="-13888" dirty="0" err="1">
                <a:cs typeface="Times New Roman"/>
              </a:rPr>
              <a:t>k</a:t>
            </a:r>
            <a:r>
              <a:rPr lang="en-GB" sz="1200" i="1" spc="247" baseline="-13888" dirty="0">
                <a:cs typeface="Times New Roman"/>
              </a:rPr>
              <a:t> </a:t>
            </a:r>
            <a:r>
              <a:rPr lang="en-GB" sz="1100" spc="50" dirty="0">
                <a:cs typeface="PMingLiU"/>
              </a:rPr>
              <a:t>in </a:t>
            </a:r>
            <a:r>
              <a:rPr lang="en-GB" sz="1100" spc="45" dirty="0">
                <a:cs typeface="PMingLiU"/>
              </a:rPr>
              <a:t>each </a:t>
            </a:r>
            <a:r>
              <a:rPr lang="en-GB" sz="1100" spc="35" dirty="0">
                <a:cs typeface="PMingLiU"/>
              </a:rPr>
              <a:t>class, </a:t>
            </a:r>
            <a:r>
              <a:rPr lang="en-GB" sz="1100" spc="15" dirty="0">
                <a:cs typeface="PMingLiU"/>
              </a:rPr>
              <a:t>we</a:t>
            </a:r>
            <a:r>
              <a:rPr lang="en-GB" sz="1100" spc="245" dirty="0">
                <a:cs typeface="PMingLiU"/>
              </a:rPr>
              <a:t> </a:t>
            </a:r>
            <a:r>
              <a:rPr lang="en-GB" sz="1100" spc="60" dirty="0">
                <a:cs typeface="PMingLiU"/>
              </a:rPr>
              <a:t>get </a:t>
            </a:r>
            <a:r>
              <a:rPr lang="en-GB" sz="1100" i="1" spc="15" dirty="0">
                <a:solidFill>
                  <a:srgbClr val="009900"/>
                </a:solidFill>
                <a:cs typeface="Palatino Linotype"/>
              </a:rPr>
              <a:t>quadratic </a:t>
            </a:r>
            <a:r>
              <a:rPr lang="en-GB" sz="1100" i="1" spc="20" dirty="0">
                <a:solidFill>
                  <a:srgbClr val="009900"/>
                </a:solidFill>
                <a:cs typeface="Palatino Linotype"/>
              </a:rPr>
              <a:t>discriminant</a:t>
            </a:r>
            <a:r>
              <a:rPr lang="en-GB" sz="1100" i="1" spc="-75" dirty="0">
                <a:solidFill>
                  <a:srgbClr val="009900"/>
                </a:solidFill>
                <a:cs typeface="Palatino Linotype"/>
              </a:rPr>
              <a:t> </a:t>
            </a:r>
            <a:r>
              <a:rPr lang="en-GB" sz="1100" i="1" spc="20" dirty="0">
                <a:solidFill>
                  <a:srgbClr val="009900"/>
                </a:solidFill>
                <a:cs typeface="Palatino Linotype"/>
              </a:rPr>
              <a:t>analysis</a:t>
            </a:r>
            <a:r>
              <a:rPr lang="en-GB" sz="1100" spc="20" dirty="0">
                <a:cs typeface="PMingLiU"/>
              </a:rPr>
              <a:t>.</a:t>
            </a:r>
            <a:endParaRPr lang="en-GB" sz="1100" dirty="0"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057" y="2146769"/>
            <a:ext cx="3735158" cy="7014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spcBef>
                <a:spcPts val="9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lang="en-GB" sz="1100" spc="55" dirty="0">
                <a:cs typeface="PMingLiU"/>
              </a:rPr>
              <a:t>(conditional independence </a:t>
            </a:r>
            <a:r>
              <a:rPr lang="en-GB" sz="1100" spc="60" dirty="0">
                <a:cs typeface="PMingLiU"/>
              </a:rPr>
              <a:t>model)</a:t>
            </a:r>
            <a:r>
              <a:rPr lang="en-GB" sz="1100" spc="50" dirty="0">
                <a:cs typeface="PMingLiU"/>
              </a:rPr>
              <a:t> in </a:t>
            </a:r>
            <a:r>
              <a:rPr lang="en-GB" sz="1100" spc="45" dirty="0">
                <a:cs typeface="PMingLiU"/>
              </a:rPr>
              <a:t>each </a:t>
            </a:r>
            <a:r>
              <a:rPr lang="en-GB" sz="1100" spc="35" dirty="0">
                <a:cs typeface="PMingLiU"/>
              </a:rPr>
              <a:t>class </a:t>
            </a:r>
            <a:r>
              <a:rPr lang="en-GB" sz="1100" spc="15" dirty="0">
                <a:cs typeface="PMingLiU"/>
              </a:rPr>
              <a:t>we </a:t>
            </a:r>
            <a:r>
              <a:rPr lang="en-GB" sz="1100" spc="60" dirty="0">
                <a:cs typeface="PMingLiU"/>
              </a:rPr>
              <a:t>get </a:t>
            </a:r>
            <a:r>
              <a:rPr lang="en-GB" sz="1100" i="1" spc="20" dirty="0">
                <a:solidFill>
                  <a:srgbClr val="009900"/>
                </a:solidFill>
                <a:cs typeface="Palatino Linotype"/>
              </a:rPr>
              <a:t>naive </a:t>
            </a:r>
            <a:r>
              <a:rPr lang="en-GB" sz="1100" i="1" spc="45" dirty="0">
                <a:solidFill>
                  <a:srgbClr val="009900"/>
                </a:solidFill>
                <a:cs typeface="Palatino Linotype"/>
              </a:rPr>
              <a:t>Bayes</a:t>
            </a:r>
            <a:r>
              <a:rPr lang="en-GB" sz="1100" spc="45" dirty="0">
                <a:cs typeface="PMingLiU"/>
              </a:rPr>
              <a:t>. </a:t>
            </a:r>
            <a:r>
              <a:rPr lang="en-GB" sz="1100" spc="50" dirty="0">
                <a:cs typeface="PMingLiU"/>
              </a:rPr>
              <a:t>For </a:t>
            </a:r>
            <a:r>
              <a:rPr lang="en-GB" sz="1100" spc="65" dirty="0">
                <a:cs typeface="PMingLiU"/>
              </a:rPr>
              <a:t>Gaussian this  means </a:t>
            </a:r>
            <a:r>
              <a:rPr lang="en-GB" sz="1100" spc="80" dirty="0">
                <a:cs typeface="PMingLiU"/>
              </a:rPr>
              <a:t>the </a:t>
            </a:r>
            <a:r>
              <a:rPr lang="en-GB" sz="1100" b="1" spc="165" dirty="0" err="1">
                <a:cs typeface="Arial"/>
              </a:rPr>
              <a:t>Σ</a:t>
            </a:r>
            <a:r>
              <a:rPr lang="en-GB" sz="1200" i="1" spc="247" baseline="-13888" dirty="0" err="1">
                <a:cs typeface="Times New Roman"/>
              </a:rPr>
              <a:t>k</a:t>
            </a:r>
            <a:r>
              <a:rPr lang="en-GB" sz="1200" i="1" spc="247" baseline="-13888" dirty="0">
                <a:cs typeface="Times New Roman"/>
              </a:rPr>
              <a:t> </a:t>
            </a:r>
            <a:r>
              <a:rPr lang="en-GB" sz="1100" spc="60" dirty="0">
                <a:cs typeface="PMingLiU"/>
              </a:rPr>
              <a:t>are</a:t>
            </a:r>
            <a:r>
              <a:rPr lang="en-GB" sz="1100" spc="140" dirty="0">
                <a:cs typeface="PMingLiU"/>
              </a:rPr>
              <a:t> </a:t>
            </a:r>
            <a:r>
              <a:rPr lang="en-GB" sz="1100" spc="50" dirty="0">
                <a:cs typeface="PMingLiU"/>
              </a:rPr>
              <a:t>diagonal.</a:t>
            </a:r>
            <a:endParaRPr lang="en-GB" sz="1100" dirty="0">
              <a:cs typeface="PMingLiU"/>
            </a:endParaRPr>
          </a:p>
          <a:p>
            <a:pPr marL="120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tabLst>
                <a:tab pos="145415" algn="l"/>
              </a:tabLst>
            </a:pPr>
            <a:endParaRPr sz="1100" dirty="0">
              <a:cs typeface="PMingLiU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7837" y="2777159"/>
            <a:ext cx="3991977" cy="34560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0180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70815" algn="l"/>
              </a:tabLst>
            </a:pPr>
            <a:r>
              <a:rPr sz="1100" spc="70" dirty="0">
                <a:cs typeface="PMingLiU"/>
              </a:rPr>
              <a:t>Many other </a:t>
            </a:r>
            <a:r>
              <a:rPr sz="1100" spc="45" dirty="0">
                <a:cs typeface="PMingLiU"/>
              </a:rPr>
              <a:t>forms, </a:t>
            </a:r>
            <a:r>
              <a:rPr sz="1100" spc="55" dirty="0">
                <a:cs typeface="PMingLiU"/>
              </a:rPr>
              <a:t>by proposing </a:t>
            </a:r>
            <a:r>
              <a:rPr sz="1100" spc="25" dirty="0">
                <a:cs typeface="PMingLiU"/>
              </a:rPr>
              <a:t>specific </a:t>
            </a:r>
            <a:r>
              <a:rPr sz="1100" spc="55" dirty="0">
                <a:cs typeface="PMingLiU"/>
              </a:rPr>
              <a:t>density </a:t>
            </a:r>
            <a:r>
              <a:rPr sz="1100" spc="50" dirty="0">
                <a:cs typeface="PMingLiU"/>
              </a:rPr>
              <a:t>models</a:t>
            </a:r>
            <a:r>
              <a:rPr sz="1100" spc="220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for</a:t>
            </a:r>
            <a:endParaRPr sz="1100" dirty="0">
              <a:cs typeface="PMingLiU"/>
            </a:endParaRPr>
          </a:p>
          <a:p>
            <a:pPr marL="170180">
              <a:lnSpc>
                <a:spcPct val="100000"/>
              </a:lnSpc>
              <a:spcBef>
                <a:spcPts val="35"/>
              </a:spcBef>
            </a:pPr>
            <a:r>
              <a:rPr sz="1100" i="1" spc="114" dirty="0">
                <a:cs typeface="Times New Roman"/>
              </a:rPr>
              <a:t>f</a:t>
            </a:r>
            <a:r>
              <a:rPr sz="1200" i="1" spc="172" baseline="-13888" dirty="0">
                <a:cs typeface="Times New Roman"/>
              </a:rPr>
              <a:t>k</a:t>
            </a:r>
            <a:r>
              <a:rPr sz="1100" spc="114" dirty="0">
                <a:cs typeface="PMingLiU"/>
              </a:rPr>
              <a:t>(</a:t>
            </a:r>
            <a:r>
              <a:rPr sz="1100" i="1" spc="114" dirty="0">
                <a:cs typeface="Times New Roman"/>
              </a:rPr>
              <a:t>x</a:t>
            </a:r>
            <a:r>
              <a:rPr sz="1100" spc="114" dirty="0">
                <a:cs typeface="PMingLiU"/>
              </a:rPr>
              <a:t>), </a:t>
            </a:r>
            <a:r>
              <a:rPr sz="1100" spc="50" dirty="0">
                <a:cs typeface="PMingLiU"/>
              </a:rPr>
              <a:t>including </a:t>
            </a:r>
            <a:r>
              <a:rPr sz="1100" spc="70" dirty="0">
                <a:cs typeface="PMingLiU"/>
              </a:rPr>
              <a:t>nonparametric</a:t>
            </a:r>
            <a:r>
              <a:rPr sz="1100" spc="55" dirty="0">
                <a:cs typeface="PMingLiU"/>
              </a:rPr>
              <a:t> approaches.</a:t>
            </a:r>
            <a:endParaRPr sz="1100" dirty="0">
              <a:cs typeface="PMingLiU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A7F758-60D7-43F8-A7FF-E642BD997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62403"/>
            <a:ext cx="2286075" cy="27573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094" y="211465"/>
            <a:ext cx="25869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Quadratic </a:t>
            </a:r>
            <a:r>
              <a:rPr spc="-25" dirty="0">
                <a:latin typeface="+mn-lt"/>
              </a:rPr>
              <a:t>Discriminant</a:t>
            </a:r>
            <a:r>
              <a:rPr spc="-90" dirty="0">
                <a:latin typeface="+mn-lt"/>
              </a:rPr>
              <a:t> </a:t>
            </a:r>
            <a:r>
              <a:rPr spc="-5" dirty="0">
                <a:latin typeface="+mn-lt"/>
              </a:rPr>
              <a:t>Analysis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30" dirty="0"/>
              <a:t>37</a:t>
            </a:r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21894" y="2970351"/>
            <a:ext cx="389233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cs typeface="PMingLiU"/>
              </a:rPr>
              <a:t>Because </a:t>
            </a:r>
            <a:r>
              <a:rPr sz="1100" spc="80" dirty="0">
                <a:cs typeface="PMingLiU"/>
              </a:rPr>
              <a:t>the </a:t>
            </a:r>
            <a:r>
              <a:rPr sz="1100" b="1" spc="165" dirty="0">
                <a:cs typeface="Arial"/>
              </a:rPr>
              <a:t>Σ</a:t>
            </a:r>
            <a:r>
              <a:rPr sz="1200" i="1" spc="247" baseline="-13888" dirty="0">
                <a:cs typeface="Times New Roman"/>
              </a:rPr>
              <a:t>k </a:t>
            </a:r>
            <a:r>
              <a:rPr sz="1100" spc="60" dirty="0">
                <a:cs typeface="PMingLiU"/>
              </a:rPr>
              <a:t>are </a:t>
            </a:r>
            <a:r>
              <a:rPr sz="1100" spc="40" dirty="0">
                <a:cs typeface="PMingLiU"/>
              </a:rPr>
              <a:t>different,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quadratic </a:t>
            </a:r>
            <a:r>
              <a:rPr sz="1100" spc="75" dirty="0">
                <a:cs typeface="PMingLiU"/>
              </a:rPr>
              <a:t>terms</a:t>
            </a:r>
            <a:r>
              <a:rPr sz="1100" spc="229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matter.</a:t>
            </a:r>
            <a:endParaRPr sz="1100">
              <a:cs typeface="PMingLiU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838684B-C9C7-4B37-BCD9-CB754AD7E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10" y="703851"/>
            <a:ext cx="3347097" cy="16387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5640097-CC1B-4389-BFAB-9D4296833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2455131"/>
            <a:ext cx="3600450" cy="402657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366" y="211465"/>
            <a:ext cx="9753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Naive</a:t>
            </a:r>
            <a:r>
              <a:rPr spc="65" dirty="0">
                <a:latin typeface="+mn-lt"/>
              </a:rPr>
              <a:t> </a:t>
            </a:r>
            <a:r>
              <a:rPr spc="-15" dirty="0">
                <a:latin typeface="+mn-lt"/>
              </a:rPr>
              <a:t>Bayes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1894" y="451699"/>
            <a:ext cx="3838575" cy="842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cs typeface="PMingLiU"/>
              </a:rPr>
              <a:t>Assumes </a:t>
            </a:r>
            <a:r>
              <a:rPr sz="1100" spc="55" dirty="0">
                <a:cs typeface="PMingLiU"/>
              </a:rPr>
              <a:t>features </a:t>
            </a:r>
            <a:r>
              <a:rPr sz="1100" spc="60" dirty="0">
                <a:cs typeface="PMingLiU"/>
              </a:rPr>
              <a:t>are </a:t>
            </a:r>
            <a:r>
              <a:rPr sz="1100" spc="65" dirty="0">
                <a:cs typeface="PMingLiU"/>
              </a:rPr>
              <a:t>independent </a:t>
            </a:r>
            <a:r>
              <a:rPr sz="1100" spc="50" dirty="0">
                <a:cs typeface="PMingLiU"/>
              </a:rPr>
              <a:t>in </a:t>
            </a:r>
            <a:r>
              <a:rPr sz="1100" spc="45" dirty="0">
                <a:cs typeface="PMingLiU"/>
              </a:rPr>
              <a:t>each</a:t>
            </a:r>
            <a:r>
              <a:rPr sz="1100" spc="175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class.</a:t>
            </a:r>
            <a:endParaRPr sz="1100" dirty="0">
              <a:cs typeface="PMingLiU"/>
            </a:endParaRPr>
          </a:p>
          <a:p>
            <a:pPr marL="38100" marR="30480">
              <a:lnSpc>
                <a:spcPct val="102600"/>
              </a:lnSpc>
            </a:pPr>
            <a:r>
              <a:rPr sz="1100" spc="35" dirty="0">
                <a:cs typeface="PMingLiU"/>
              </a:rPr>
              <a:t>Useful </a:t>
            </a:r>
            <a:r>
              <a:rPr sz="1100" spc="60" dirty="0">
                <a:cs typeface="PMingLiU"/>
              </a:rPr>
              <a:t>when </a:t>
            </a:r>
            <a:r>
              <a:rPr sz="1100" i="1" spc="-5" dirty="0">
                <a:cs typeface="Times New Roman"/>
              </a:rPr>
              <a:t>p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large, </a:t>
            </a:r>
            <a:r>
              <a:rPr sz="1100" spc="85" dirty="0">
                <a:cs typeface="PMingLiU"/>
              </a:rPr>
              <a:t>and </a:t>
            </a:r>
            <a:r>
              <a:rPr sz="1100" spc="25" dirty="0">
                <a:cs typeface="PMingLiU"/>
              </a:rPr>
              <a:t>so </a:t>
            </a:r>
            <a:r>
              <a:rPr sz="1100" spc="60" dirty="0">
                <a:cs typeface="PMingLiU"/>
              </a:rPr>
              <a:t>multivariate </a:t>
            </a:r>
            <a:r>
              <a:rPr sz="1100" spc="75" dirty="0">
                <a:cs typeface="PMingLiU"/>
              </a:rPr>
              <a:t>methods </a:t>
            </a:r>
            <a:r>
              <a:rPr sz="1100" spc="20" dirty="0">
                <a:cs typeface="PMingLiU"/>
              </a:rPr>
              <a:t>like </a:t>
            </a:r>
            <a:r>
              <a:rPr sz="1100" spc="75" dirty="0">
                <a:cs typeface="PMingLiU"/>
              </a:rPr>
              <a:t>QDA  </a:t>
            </a:r>
            <a:r>
              <a:rPr sz="1100" spc="85" dirty="0">
                <a:cs typeface="PMingLiU"/>
              </a:rPr>
              <a:t>and </a:t>
            </a:r>
            <a:r>
              <a:rPr sz="1100" spc="40" dirty="0">
                <a:cs typeface="PMingLiU"/>
              </a:rPr>
              <a:t>even </a:t>
            </a:r>
            <a:r>
              <a:rPr sz="1100" spc="55" dirty="0">
                <a:cs typeface="PMingLiU"/>
              </a:rPr>
              <a:t>LDA </a:t>
            </a:r>
            <a:r>
              <a:rPr sz="1100" spc="65" dirty="0">
                <a:cs typeface="PMingLiU"/>
              </a:rPr>
              <a:t>break</a:t>
            </a:r>
            <a:r>
              <a:rPr sz="1100" spc="114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down.</a:t>
            </a:r>
            <a:endParaRPr sz="1100" dirty="0">
              <a:cs typeface="PMingLiU"/>
            </a:endParaRPr>
          </a:p>
          <a:p>
            <a:pPr marL="314960" indent="-133350">
              <a:lnSpc>
                <a:spcPts val="1140"/>
              </a:lnSpc>
              <a:spcBef>
                <a:spcPts val="13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15595" algn="l"/>
              </a:tabLst>
            </a:pPr>
            <a:r>
              <a:rPr sz="1100" spc="65" dirty="0">
                <a:cs typeface="PMingLiU"/>
              </a:rPr>
              <a:t>Gaussian </a:t>
            </a:r>
            <a:r>
              <a:rPr sz="1100" spc="45" dirty="0">
                <a:cs typeface="PMingLiU"/>
              </a:rPr>
              <a:t>naive </a:t>
            </a:r>
            <a:r>
              <a:rPr sz="1100" spc="40" dirty="0">
                <a:cs typeface="PMingLiU"/>
              </a:rPr>
              <a:t>Bayes </a:t>
            </a:r>
            <a:r>
              <a:rPr sz="1100" spc="55" dirty="0">
                <a:cs typeface="PMingLiU"/>
              </a:rPr>
              <a:t>assumes </a:t>
            </a:r>
            <a:r>
              <a:rPr sz="1100" spc="45" dirty="0">
                <a:cs typeface="PMingLiU"/>
              </a:rPr>
              <a:t>each </a:t>
            </a:r>
            <a:r>
              <a:rPr sz="1100" b="1" spc="165" dirty="0">
                <a:cs typeface="Arial"/>
              </a:rPr>
              <a:t>Σ</a:t>
            </a:r>
            <a:r>
              <a:rPr sz="1200" i="1" spc="247" baseline="-13888" dirty="0">
                <a:cs typeface="Times New Roman"/>
              </a:rPr>
              <a:t>k </a:t>
            </a:r>
            <a:r>
              <a:rPr sz="1100" spc="20" dirty="0">
                <a:cs typeface="PMingLiU"/>
              </a:rPr>
              <a:t>is</a:t>
            </a:r>
            <a:r>
              <a:rPr sz="1100" spc="254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diagonal:</a:t>
            </a:r>
            <a:endParaRPr sz="1100" dirty="0">
              <a:cs typeface="PMingLiU"/>
            </a:endParaRPr>
          </a:p>
          <a:p>
            <a:pPr marL="71755" algn="ctr">
              <a:lnSpc>
                <a:spcPts val="1140"/>
              </a:lnSpc>
              <a:tabLst>
                <a:tab pos="965835" algn="l"/>
              </a:tabLst>
            </a:pPr>
            <a:r>
              <a:rPr sz="1100" spc="-135" dirty="0">
                <a:cs typeface="Arial"/>
              </a:rPr>
              <a:t>	</a:t>
            </a:r>
            <a:endParaRPr sz="1100" dirty="0"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30" dirty="0"/>
              <a:t>38</a:t>
            </a:r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34606" y="2280677"/>
            <a:ext cx="3782060" cy="10642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02260" marR="15430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02895" algn="l"/>
              </a:tabLst>
            </a:pPr>
            <a:r>
              <a:rPr sz="1100" spc="65" dirty="0">
                <a:cs typeface="PMingLiU"/>
              </a:rPr>
              <a:t>can </a:t>
            </a:r>
            <a:r>
              <a:rPr sz="1100" spc="45" dirty="0">
                <a:cs typeface="PMingLiU"/>
              </a:rPr>
              <a:t>use </a:t>
            </a:r>
            <a:r>
              <a:rPr sz="1100" spc="30" dirty="0">
                <a:cs typeface="PMingLiU"/>
              </a:rPr>
              <a:t>for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mixed </a:t>
            </a:r>
            <a:r>
              <a:rPr sz="1100" spc="60" dirty="0">
                <a:cs typeface="PMingLiU"/>
              </a:rPr>
              <a:t>feature </a:t>
            </a:r>
            <a:r>
              <a:rPr sz="1100" spc="50" dirty="0">
                <a:cs typeface="PMingLiU"/>
              </a:rPr>
              <a:t>vectors </a:t>
            </a:r>
            <a:r>
              <a:rPr sz="1100" spc="60" dirty="0">
                <a:cs typeface="PMingLiU"/>
              </a:rPr>
              <a:t>(qualitative </a:t>
            </a:r>
            <a:r>
              <a:rPr sz="1100" spc="85" dirty="0">
                <a:cs typeface="PMingLiU"/>
              </a:rPr>
              <a:t>and  </a:t>
            </a:r>
            <a:r>
              <a:rPr sz="1100" spc="70" dirty="0">
                <a:cs typeface="PMingLiU"/>
              </a:rPr>
              <a:t>quantitative). </a:t>
            </a:r>
            <a:r>
              <a:rPr sz="1100" spc="15" dirty="0">
                <a:cs typeface="PMingLiU"/>
              </a:rPr>
              <a:t>If </a:t>
            </a:r>
            <a:r>
              <a:rPr sz="1100" i="1" spc="175" dirty="0">
                <a:cs typeface="Times New Roman"/>
              </a:rPr>
              <a:t>X</a:t>
            </a:r>
            <a:r>
              <a:rPr sz="1200" i="1" spc="262" baseline="-10416" dirty="0">
                <a:cs typeface="Times New Roman"/>
              </a:rPr>
              <a:t>j </a:t>
            </a:r>
            <a:r>
              <a:rPr sz="1100" spc="20" dirty="0">
                <a:cs typeface="PMingLiU"/>
              </a:rPr>
              <a:t>is </a:t>
            </a:r>
            <a:r>
              <a:rPr sz="1100" spc="60" dirty="0">
                <a:cs typeface="PMingLiU"/>
              </a:rPr>
              <a:t>qualitative, </a:t>
            </a:r>
            <a:r>
              <a:rPr sz="1100" spc="45" dirty="0">
                <a:cs typeface="PMingLiU"/>
              </a:rPr>
              <a:t>replace </a:t>
            </a:r>
            <a:r>
              <a:rPr sz="1100" i="1" spc="150" dirty="0">
                <a:cs typeface="Times New Roman"/>
              </a:rPr>
              <a:t>f</a:t>
            </a:r>
            <a:r>
              <a:rPr sz="1200" i="1" spc="225" baseline="-13888" dirty="0">
                <a:cs typeface="Times New Roman"/>
              </a:rPr>
              <a:t>kj </a:t>
            </a:r>
            <a:r>
              <a:rPr sz="1100" spc="110" dirty="0">
                <a:cs typeface="PMingLiU"/>
              </a:rPr>
              <a:t>(</a:t>
            </a:r>
            <a:r>
              <a:rPr sz="1100" i="1" spc="110" dirty="0">
                <a:cs typeface="Times New Roman"/>
              </a:rPr>
              <a:t>x</a:t>
            </a:r>
            <a:r>
              <a:rPr sz="1200" i="1" spc="165" baseline="-10416" dirty="0">
                <a:cs typeface="Times New Roman"/>
              </a:rPr>
              <a:t>j </a:t>
            </a:r>
            <a:r>
              <a:rPr sz="1100" spc="75" dirty="0">
                <a:cs typeface="PMingLiU"/>
              </a:rPr>
              <a:t>)</a:t>
            </a:r>
            <a:r>
              <a:rPr sz="1100" spc="-40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with  </a:t>
            </a:r>
            <a:r>
              <a:rPr sz="1100" spc="60" dirty="0">
                <a:cs typeface="PMingLiU"/>
              </a:rPr>
              <a:t>probability mass </a:t>
            </a:r>
            <a:r>
              <a:rPr sz="1100" spc="55" dirty="0">
                <a:cs typeface="PMingLiU"/>
              </a:rPr>
              <a:t>function </a:t>
            </a:r>
            <a:r>
              <a:rPr sz="1100" spc="65" dirty="0">
                <a:cs typeface="PMingLiU"/>
              </a:rPr>
              <a:t>(histogram) </a:t>
            </a:r>
            <a:r>
              <a:rPr sz="1100" spc="30" dirty="0">
                <a:cs typeface="PMingLiU"/>
              </a:rPr>
              <a:t>over </a:t>
            </a:r>
            <a:r>
              <a:rPr sz="1100" spc="50" dirty="0">
                <a:cs typeface="PMingLiU"/>
              </a:rPr>
              <a:t>discrete  </a:t>
            </a:r>
            <a:r>
              <a:rPr sz="1100" spc="45" dirty="0">
                <a:cs typeface="PMingLiU"/>
              </a:rPr>
              <a:t>categories.</a:t>
            </a:r>
            <a:endParaRPr sz="1100" dirty="0">
              <a:cs typeface="PMingLiU"/>
            </a:endParaRPr>
          </a:p>
          <a:p>
            <a:pPr marL="25400" marR="17780">
              <a:lnSpc>
                <a:spcPct val="102600"/>
              </a:lnSpc>
              <a:spcBef>
                <a:spcPts val="95"/>
              </a:spcBef>
            </a:pPr>
            <a:r>
              <a:rPr sz="1100" spc="55" dirty="0">
                <a:cs typeface="PMingLiU"/>
              </a:rPr>
              <a:t>Despite </a:t>
            </a:r>
            <a:r>
              <a:rPr sz="1100" spc="65" dirty="0">
                <a:cs typeface="PMingLiU"/>
              </a:rPr>
              <a:t>strong </a:t>
            </a:r>
            <a:r>
              <a:rPr sz="1100" spc="60" dirty="0">
                <a:cs typeface="PMingLiU"/>
              </a:rPr>
              <a:t>assumptions, </a:t>
            </a:r>
            <a:r>
              <a:rPr sz="1100" spc="45" dirty="0">
                <a:cs typeface="PMingLiU"/>
              </a:rPr>
              <a:t>naive </a:t>
            </a:r>
            <a:r>
              <a:rPr sz="1100" spc="40" dirty="0">
                <a:cs typeface="PMingLiU"/>
              </a:rPr>
              <a:t>Bayes </a:t>
            </a:r>
            <a:r>
              <a:rPr sz="1100" spc="50" dirty="0">
                <a:cs typeface="PMingLiU"/>
              </a:rPr>
              <a:t>often </a:t>
            </a:r>
            <a:r>
              <a:rPr sz="1100" spc="60" dirty="0">
                <a:cs typeface="PMingLiU"/>
              </a:rPr>
              <a:t>produces </a:t>
            </a:r>
            <a:r>
              <a:rPr sz="1100" spc="55" dirty="0">
                <a:cs typeface="PMingLiU"/>
              </a:rPr>
              <a:t>good  </a:t>
            </a:r>
            <a:r>
              <a:rPr sz="1100" spc="35" dirty="0">
                <a:cs typeface="PMingLiU"/>
              </a:rPr>
              <a:t>classification</a:t>
            </a:r>
            <a:r>
              <a:rPr sz="1100" spc="7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results.</a:t>
            </a:r>
            <a:endParaRPr sz="1100" dirty="0">
              <a:cs typeface="PMingLiU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DAB8480-CFC6-4648-989E-89349C9E7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56" y="1233210"/>
            <a:ext cx="2914650" cy="99433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7465" y="211465"/>
            <a:ext cx="24936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Logistic </a:t>
            </a:r>
            <a:r>
              <a:rPr spc="-35" dirty="0">
                <a:latin typeface="+mn-lt"/>
              </a:rPr>
              <a:t>Regression versus</a:t>
            </a:r>
            <a:r>
              <a:rPr spc="80" dirty="0">
                <a:latin typeface="+mn-lt"/>
              </a:rPr>
              <a:t> </a:t>
            </a:r>
            <a:r>
              <a:rPr spc="40" dirty="0">
                <a:latin typeface="+mn-lt"/>
              </a:rPr>
              <a:t>LDA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39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493" y="862432"/>
            <a:ext cx="346355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cs typeface="PMingLiU"/>
              </a:rPr>
              <a:t>For </a:t>
            </a:r>
            <a:r>
              <a:rPr sz="1100" spc="85" dirty="0">
                <a:cs typeface="PMingLiU"/>
              </a:rPr>
              <a:t>a </a:t>
            </a:r>
            <a:r>
              <a:rPr sz="1100" spc="35" dirty="0">
                <a:cs typeface="PMingLiU"/>
              </a:rPr>
              <a:t>two-class </a:t>
            </a:r>
            <a:r>
              <a:rPr sz="1100" spc="55" dirty="0">
                <a:cs typeface="PMingLiU"/>
              </a:rPr>
              <a:t>problem, </a:t>
            </a:r>
            <a:r>
              <a:rPr sz="1100" spc="45" dirty="0">
                <a:cs typeface="PMingLiU"/>
              </a:rPr>
              <a:t>one </a:t>
            </a:r>
            <a:r>
              <a:rPr sz="1100" spc="65" dirty="0">
                <a:cs typeface="PMingLiU"/>
              </a:rPr>
              <a:t>can </a:t>
            </a:r>
            <a:r>
              <a:rPr sz="1100" spc="35" dirty="0">
                <a:cs typeface="PMingLiU"/>
              </a:rPr>
              <a:t>show </a:t>
            </a:r>
            <a:r>
              <a:rPr sz="1100" spc="110" dirty="0">
                <a:cs typeface="PMingLiU"/>
              </a:rPr>
              <a:t>that </a:t>
            </a:r>
            <a:r>
              <a:rPr sz="1100" spc="30" dirty="0">
                <a:cs typeface="PMingLiU"/>
              </a:rPr>
              <a:t>for</a:t>
            </a:r>
            <a:r>
              <a:rPr sz="1100" spc="21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LDA</a:t>
            </a:r>
            <a:endParaRPr sz="1100" dirty="0"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5493" y="1577975"/>
            <a:ext cx="3874135" cy="87395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US" sz="1100" spc="25" dirty="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25" dirty="0">
                <a:cs typeface="PMingLiU"/>
              </a:rPr>
              <a:t>So </a:t>
            </a:r>
            <a:r>
              <a:rPr sz="1100" spc="75" dirty="0">
                <a:cs typeface="PMingLiU"/>
              </a:rPr>
              <a:t>it </a:t>
            </a:r>
            <a:r>
              <a:rPr sz="1100" spc="65" dirty="0">
                <a:cs typeface="PMingLiU"/>
              </a:rPr>
              <a:t>has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same </a:t>
            </a:r>
            <a:r>
              <a:rPr sz="1100" spc="50" dirty="0">
                <a:cs typeface="PMingLiU"/>
              </a:rPr>
              <a:t>form </a:t>
            </a:r>
            <a:r>
              <a:rPr sz="1100" spc="55" dirty="0">
                <a:cs typeface="PMingLiU"/>
              </a:rPr>
              <a:t>as </a:t>
            </a:r>
            <a:r>
              <a:rPr sz="1100" spc="35" dirty="0">
                <a:cs typeface="PMingLiU"/>
              </a:rPr>
              <a:t>logistic</a:t>
            </a:r>
            <a:r>
              <a:rPr sz="1100" spc="185" dirty="0">
                <a:cs typeface="PMingLiU"/>
              </a:rPr>
              <a:t> </a:t>
            </a:r>
            <a:r>
              <a:rPr sz="1100" spc="40">
                <a:cs typeface="PMingLiU"/>
              </a:rPr>
              <a:t>regression.</a:t>
            </a:r>
            <a:endParaRPr lang="en-US" sz="1100" spc="4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sz="1100" dirty="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90" dirty="0">
                <a:cs typeface="PMingLiU"/>
              </a:rPr>
              <a:t>The </a:t>
            </a:r>
            <a:r>
              <a:rPr sz="1100" spc="30" dirty="0">
                <a:cs typeface="PMingLiU"/>
              </a:rPr>
              <a:t>difference </a:t>
            </a:r>
            <a:r>
              <a:rPr sz="1100" spc="20" dirty="0">
                <a:cs typeface="PMingLiU"/>
              </a:rPr>
              <a:t>is </a:t>
            </a:r>
            <a:r>
              <a:rPr sz="1100" spc="50" dirty="0">
                <a:cs typeface="PMingLiU"/>
              </a:rPr>
              <a:t>in </a:t>
            </a:r>
            <a:r>
              <a:rPr sz="1100" spc="40" dirty="0">
                <a:cs typeface="PMingLiU"/>
              </a:rPr>
              <a:t>how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parameters </a:t>
            </a:r>
            <a:r>
              <a:rPr sz="1100" spc="60" dirty="0">
                <a:cs typeface="PMingLiU"/>
              </a:rPr>
              <a:t>are</a:t>
            </a:r>
            <a:r>
              <a:rPr sz="1100" spc="240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estimated.</a:t>
            </a:r>
            <a:endParaRPr sz="1100" dirty="0">
              <a:cs typeface="PMingLiU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AC085D-E796-4593-95F3-206C4E9CA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49" y="1277851"/>
            <a:ext cx="3295650" cy="45962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7465" y="211465"/>
            <a:ext cx="24936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Logistic </a:t>
            </a:r>
            <a:r>
              <a:rPr spc="-35" dirty="0">
                <a:latin typeface="+mn-lt"/>
              </a:rPr>
              <a:t>Regression versus</a:t>
            </a:r>
            <a:r>
              <a:rPr spc="80" dirty="0">
                <a:latin typeface="+mn-lt"/>
              </a:rPr>
              <a:t> </a:t>
            </a:r>
            <a:r>
              <a:rPr spc="40" dirty="0">
                <a:latin typeface="+mn-lt"/>
              </a:rPr>
              <a:t>LDA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39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6586" y="806176"/>
            <a:ext cx="3874135" cy="107125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9560" marR="5080" indent="-132715">
              <a:lnSpc>
                <a:spcPct val="102600"/>
              </a:lnSpc>
              <a:spcBef>
                <a:spcPts val="89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40" dirty="0">
                <a:cs typeface="PMingLiU"/>
              </a:rPr>
              <a:t>Logistic regression uses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conditional </a:t>
            </a:r>
            <a:r>
              <a:rPr sz="1100" spc="40" dirty="0">
                <a:cs typeface="PMingLiU"/>
              </a:rPr>
              <a:t>likelihood </a:t>
            </a:r>
            <a:r>
              <a:rPr sz="1100" spc="60" dirty="0">
                <a:cs typeface="PMingLiU"/>
              </a:rPr>
              <a:t>based </a:t>
            </a:r>
            <a:r>
              <a:rPr sz="1100" spc="55" dirty="0">
                <a:cs typeface="PMingLiU"/>
              </a:rPr>
              <a:t>on  </a:t>
            </a:r>
            <a:r>
              <a:rPr sz="1100" spc="85" dirty="0">
                <a:cs typeface="PMingLiU"/>
              </a:rPr>
              <a:t>Pr(</a:t>
            </a:r>
            <a:r>
              <a:rPr sz="1100" i="1" spc="85" dirty="0">
                <a:cs typeface="Times New Roman"/>
              </a:rPr>
              <a:t>Y </a:t>
            </a:r>
            <a:r>
              <a:rPr sz="1100" i="1" spc="70" dirty="0">
                <a:cs typeface="Meiryo"/>
              </a:rPr>
              <a:t>|</a:t>
            </a:r>
            <a:r>
              <a:rPr sz="1100" i="1" spc="70" dirty="0">
                <a:cs typeface="Times New Roman"/>
              </a:rPr>
              <a:t>X</a:t>
            </a:r>
            <a:r>
              <a:rPr sz="1100" spc="70" dirty="0">
                <a:cs typeface="PMingLiU"/>
              </a:rPr>
              <a:t>) </a:t>
            </a:r>
            <a:r>
              <a:rPr sz="1100" spc="55" dirty="0">
                <a:cs typeface="PMingLiU"/>
              </a:rPr>
              <a:t>(known as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discriminative</a:t>
            </a:r>
            <a:r>
              <a:rPr sz="1100" i="1" spc="35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learning</a:t>
            </a:r>
            <a:r>
              <a:rPr sz="1100" spc="15" dirty="0">
                <a:cs typeface="PMingLiU"/>
              </a:rPr>
              <a:t>).</a:t>
            </a:r>
            <a:endParaRPr lang="en-US" sz="1100" spc="15" dirty="0">
              <a:cs typeface="PMingLiU"/>
            </a:endParaRPr>
          </a:p>
          <a:p>
            <a:pPr marL="156845" marR="5080">
              <a:lnSpc>
                <a:spcPct val="102600"/>
              </a:lnSpc>
              <a:spcBef>
                <a:spcPts val="894"/>
              </a:spcBef>
              <a:buClr>
                <a:srgbClr val="3333B2"/>
              </a:buClr>
              <a:buSzPct val="90909"/>
              <a:tabLst>
                <a:tab pos="290195" algn="l"/>
              </a:tabLst>
            </a:pPr>
            <a:endParaRPr sz="1100" dirty="0"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55" dirty="0">
                <a:cs typeface="PMingLiU"/>
              </a:rPr>
              <a:t>LDA </a:t>
            </a:r>
            <a:r>
              <a:rPr sz="1100" spc="40" dirty="0">
                <a:cs typeface="PMingLiU"/>
              </a:rPr>
              <a:t>uses </a:t>
            </a:r>
            <a:r>
              <a:rPr sz="1100" spc="80" dirty="0">
                <a:cs typeface="PMingLiU"/>
              </a:rPr>
              <a:t>the </a:t>
            </a:r>
            <a:r>
              <a:rPr sz="1100" spc="25" dirty="0">
                <a:cs typeface="PMingLiU"/>
              </a:rPr>
              <a:t>full </a:t>
            </a:r>
            <a:r>
              <a:rPr sz="1100" spc="40" dirty="0">
                <a:cs typeface="PMingLiU"/>
              </a:rPr>
              <a:t>likelihood </a:t>
            </a:r>
            <a:r>
              <a:rPr sz="1100" spc="60" dirty="0">
                <a:cs typeface="PMingLiU"/>
              </a:rPr>
              <a:t>based </a:t>
            </a:r>
            <a:r>
              <a:rPr sz="1100" spc="55" dirty="0">
                <a:cs typeface="PMingLiU"/>
              </a:rPr>
              <a:t>on </a:t>
            </a:r>
            <a:r>
              <a:rPr sz="1100" spc="120" dirty="0">
                <a:cs typeface="PMingLiU"/>
              </a:rPr>
              <a:t>Pr(</a:t>
            </a:r>
            <a:r>
              <a:rPr sz="1100" i="1" spc="120" dirty="0">
                <a:cs typeface="Times New Roman"/>
              </a:rPr>
              <a:t>X, </a:t>
            </a:r>
            <a:r>
              <a:rPr sz="1100" i="1" spc="20" dirty="0">
                <a:cs typeface="Times New Roman"/>
              </a:rPr>
              <a:t>Y </a:t>
            </a:r>
            <a:r>
              <a:rPr sz="1100" spc="75" dirty="0">
                <a:cs typeface="PMingLiU"/>
              </a:rPr>
              <a:t>) </a:t>
            </a:r>
            <a:r>
              <a:rPr sz="1100" spc="55" dirty="0">
                <a:cs typeface="PMingLiU"/>
              </a:rPr>
              <a:t>(known</a:t>
            </a:r>
            <a:r>
              <a:rPr sz="1100" spc="-2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as</a:t>
            </a:r>
            <a:endParaRPr sz="1100" dirty="0">
              <a:cs typeface="PMingLiU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solidFill>
                  <a:srgbClr val="009900"/>
                </a:solidFill>
                <a:cs typeface="Palatino Linotype"/>
              </a:rPr>
              <a:t>generative</a:t>
            </a:r>
            <a:r>
              <a:rPr sz="1100" i="1" spc="11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learning</a:t>
            </a:r>
            <a:r>
              <a:rPr sz="1100" spc="15" dirty="0">
                <a:cs typeface="PMingLiU"/>
              </a:rPr>
              <a:t>).</a:t>
            </a:r>
            <a:endParaRPr sz="1100" dirty="0"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0728" y="2086054"/>
            <a:ext cx="3625850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spcBef>
                <a:spcPts val="9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55" dirty="0">
                <a:cs typeface="PMingLiU"/>
              </a:rPr>
              <a:t>Despite </a:t>
            </a:r>
            <a:r>
              <a:rPr sz="1100" spc="60" dirty="0">
                <a:cs typeface="PMingLiU"/>
              </a:rPr>
              <a:t>these </a:t>
            </a:r>
            <a:r>
              <a:rPr sz="1100" spc="30" dirty="0">
                <a:cs typeface="PMingLiU"/>
              </a:rPr>
              <a:t>differences,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practice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results </a:t>
            </a:r>
            <a:r>
              <a:rPr sz="1100" spc="60" dirty="0">
                <a:cs typeface="PMingLiU"/>
              </a:rPr>
              <a:t>are</a:t>
            </a:r>
            <a:r>
              <a:rPr sz="1100" spc="23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often</a:t>
            </a:r>
            <a:r>
              <a:rPr lang="en-US" sz="1100" spc="50" dirty="0">
                <a:cs typeface="PMingLiU"/>
              </a:rPr>
              <a:t> </a:t>
            </a:r>
            <a:r>
              <a:rPr lang="en-GB" sz="1100" spc="45" dirty="0">
                <a:cs typeface="PMingLiU"/>
              </a:rPr>
              <a:t>very</a:t>
            </a:r>
            <a:r>
              <a:rPr lang="en-GB" sz="1100" spc="70" dirty="0">
                <a:cs typeface="PMingLiU"/>
              </a:rPr>
              <a:t> </a:t>
            </a:r>
            <a:r>
              <a:rPr lang="en-GB" sz="1100" spc="45" dirty="0">
                <a:cs typeface="PMingLiU"/>
              </a:rPr>
              <a:t>similar.</a:t>
            </a:r>
            <a:endParaRPr lang="en-GB" sz="1100" dirty="0">
              <a:cs typeface="PMingLi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410" y="2568575"/>
            <a:ext cx="3881754" cy="611001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95"/>
              </a:spcBef>
            </a:pPr>
            <a:r>
              <a:rPr sz="1100" spc="60" dirty="0">
                <a:cs typeface="PMingLiU"/>
              </a:rPr>
              <a:t>Footnote: </a:t>
            </a:r>
            <a:r>
              <a:rPr sz="1100" spc="35" dirty="0">
                <a:cs typeface="PMingLiU"/>
              </a:rPr>
              <a:t>logistic </a:t>
            </a:r>
            <a:r>
              <a:rPr sz="1100" spc="40" dirty="0">
                <a:cs typeface="PMingLiU"/>
              </a:rPr>
              <a:t>regression </a:t>
            </a:r>
            <a:r>
              <a:rPr sz="1100" spc="65" dirty="0">
                <a:cs typeface="PMingLiU"/>
              </a:rPr>
              <a:t>can </a:t>
            </a:r>
            <a:r>
              <a:rPr sz="1100" spc="35" dirty="0">
                <a:cs typeface="PMingLiU"/>
              </a:rPr>
              <a:t>also fit </a:t>
            </a:r>
            <a:r>
              <a:rPr sz="1100" spc="70" dirty="0">
                <a:cs typeface="PMingLiU"/>
              </a:rPr>
              <a:t>quadratic </a:t>
            </a:r>
            <a:r>
              <a:rPr sz="1100" spc="60" dirty="0">
                <a:cs typeface="PMingLiU"/>
              </a:rPr>
              <a:t>boundaries  </a:t>
            </a:r>
            <a:r>
              <a:rPr sz="1100" spc="20" dirty="0">
                <a:cs typeface="PMingLiU"/>
              </a:rPr>
              <a:t>like </a:t>
            </a:r>
            <a:r>
              <a:rPr sz="1100" spc="65" dirty="0">
                <a:cs typeface="PMingLiU"/>
              </a:rPr>
              <a:t>QDA, </a:t>
            </a:r>
            <a:r>
              <a:rPr sz="1100" spc="55" dirty="0">
                <a:cs typeface="PMingLiU"/>
              </a:rPr>
              <a:t>by </a:t>
            </a:r>
            <a:r>
              <a:rPr sz="1100" spc="45" dirty="0">
                <a:cs typeface="PMingLiU"/>
              </a:rPr>
              <a:t>explicitly </a:t>
            </a:r>
            <a:r>
              <a:rPr sz="1100" spc="50" dirty="0">
                <a:cs typeface="PMingLiU"/>
              </a:rPr>
              <a:t>including </a:t>
            </a:r>
            <a:r>
              <a:rPr sz="1100" spc="70" dirty="0">
                <a:cs typeface="PMingLiU"/>
              </a:rPr>
              <a:t>quadratic </a:t>
            </a:r>
            <a:r>
              <a:rPr sz="1100" spc="75" dirty="0">
                <a:cs typeface="PMingLiU"/>
              </a:rPr>
              <a:t>terms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</a:t>
            </a:r>
            <a:r>
              <a:rPr sz="1100" spc="24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model.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170" y="211465"/>
            <a:ext cx="24579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20" dirty="0">
                <a:latin typeface="+mn-lt"/>
              </a:rPr>
              <a:t>Can </a:t>
            </a:r>
            <a:r>
              <a:rPr spc="-60" dirty="0">
                <a:latin typeface="+mn-lt"/>
              </a:rPr>
              <a:t>we </a:t>
            </a:r>
            <a:r>
              <a:rPr spc="-45" dirty="0">
                <a:latin typeface="+mn-lt"/>
              </a:rPr>
              <a:t>use </a:t>
            </a:r>
            <a:r>
              <a:rPr spc="-25" dirty="0">
                <a:latin typeface="+mn-lt"/>
              </a:rPr>
              <a:t>Linear</a:t>
            </a:r>
            <a:r>
              <a:rPr spc="-15" dirty="0">
                <a:latin typeface="+mn-lt"/>
              </a:rPr>
              <a:t> </a:t>
            </a:r>
            <a:r>
              <a:rPr spc="-30" dirty="0">
                <a:latin typeface="+mn-lt"/>
              </a:rPr>
              <a:t>Regression?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892175"/>
            <a:ext cx="37103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cs typeface="PMingLiU"/>
              </a:rPr>
              <a:t>Suppose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100" spc="130" dirty="0">
                <a:solidFill>
                  <a:srgbClr val="990000"/>
                </a:solidFill>
                <a:cs typeface="PMingLiU"/>
              </a:rPr>
              <a:t>Default </a:t>
            </a:r>
            <a:r>
              <a:rPr sz="1100" spc="35" dirty="0">
                <a:cs typeface="PMingLiU"/>
              </a:rPr>
              <a:t>classification </a:t>
            </a:r>
            <a:r>
              <a:rPr sz="1100" spc="75" dirty="0">
                <a:cs typeface="PMingLiU"/>
              </a:rPr>
              <a:t>task </a:t>
            </a:r>
            <a:r>
              <a:rPr sz="1100" spc="110" dirty="0">
                <a:cs typeface="PMingLiU"/>
              </a:rPr>
              <a:t>that </a:t>
            </a:r>
            <a:r>
              <a:rPr sz="1100" spc="15" dirty="0">
                <a:cs typeface="PMingLiU"/>
              </a:rPr>
              <a:t>we</a:t>
            </a:r>
            <a:r>
              <a:rPr sz="1100" spc="12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code</a:t>
            </a:r>
            <a:endParaRPr sz="1100" dirty="0"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035175"/>
            <a:ext cx="3607658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90" dirty="0">
                <a:cs typeface="PMingLiU"/>
              </a:rPr>
              <a:t>Can </a:t>
            </a:r>
            <a:r>
              <a:rPr sz="1100" spc="15" dirty="0">
                <a:cs typeface="PMingLiU"/>
              </a:rPr>
              <a:t>we </a:t>
            </a:r>
            <a:r>
              <a:rPr sz="1100" spc="50" dirty="0">
                <a:cs typeface="PMingLiU"/>
              </a:rPr>
              <a:t>simply </a:t>
            </a:r>
            <a:r>
              <a:rPr sz="1100" spc="60" dirty="0">
                <a:cs typeface="PMingLiU"/>
              </a:rPr>
              <a:t>perform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linear </a:t>
            </a:r>
            <a:r>
              <a:rPr sz="1100" spc="40" dirty="0">
                <a:cs typeface="PMingLiU"/>
              </a:rPr>
              <a:t>regression </a:t>
            </a:r>
            <a:r>
              <a:rPr sz="1100" spc="5" dirty="0">
                <a:cs typeface="PMingLiU"/>
              </a:rPr>
              <a:t>of </a:t>
            </a:r>
            <a:r>
              <a:rPr sz="1100" i="1" spc="20" dirty="0">
                <a:cs typeface="Times New Roman"/>
              </a:rPr>
              <a:t>Y </a:t>
            </a:r>
            <a:r>
              <a:rPr sz="1100" spc="55" dirty="0">
                <a:cs typeface="PMingLiU"/>
              </a:rPr>
              <a:t>on </a:t>
            </a:r>
            <a:r>
              <a:rPr sz="1100" i="1" spc="229" dirty="0">
                <a:cs typeface="Times New Roman"/>
              </a:rPr>
              <a:t>X </a:t>
            </a:r>
            <a:r>
              <a:rPr sz="1100" spc="85" dirty="0">
                <a:cs typeface="PMingLiU"/>
              </a:rPr>
              <a:t>and  </a:t>
            </a:r>
            <a:r>
              <a:rPr sz="1100" spc="30" dirty="0">
                <a:cs typeface="PMingLiU"/>
              </a:rPr>
              <a:t>classify </a:t>
            </a:r>
            <a:r>
              <a:rPr sz="1100" spc="55" dirty="0">
                <a:cs typeface="PMingLiU"/>
              </a:rPr>
              <a:t>as </a:t>
            </a:r>
            <a:r>
              <a:rPr sz="1100" spc="35" dirty="0">
                <a:solidFill>
                  <a:srgbClr val="990000"/>
                </a:solidFill>
                <a:cs typeface="PMingLiU"/>
              </a:rPr>
              <a:t>Yes </a:t>
            </a:r>
            <a:r>
              <a:rPr sz="1100" dirty="0">
                <a:cs typeface="PMingLiU"/>
              </a:rPr>
              <a:t>if </a:t>
            </a:r>
            <a:r>
              <a:rPr sz="1100" i="1" spc="-155" dirty="0">
                <a:cs typeface="Times New Roman"/>
              </a:rPr>
              <a:t>Y</a:t>
            </a:r>
            <a:r>
              <a:rPr sz="1650" spc="-232" baseline="15151" dirty="0">
                <a:cs typeface="PMingLiU"/>
              </a:rPr>
              <a:t>ˆ </a:t>
            </a:r>
            <a:r>
              <a:rPr sz="1100" i="1" spc="105" dirty="0">
                <a:cs typeface="Times New Roman"/>
              </a:rPr>
              <a:t>&gt;</a:t>
            </a:r>
            <a:r>
              <a:rPr sz="1100" i="1" spc="135" dirty="0">
                <a:cs typeface="Times New Roman"/>
              </a:rPr>
              <a:t> </a:t>
            </a:r>
            <a:r>
              <a:rPr sz="1100" spc="35" dirty="0">
                <a:cs typeface="PMingLiU"/>
              </a:rPr>
              <a:t>0</a:t>
            </a:r>
            <a:r>
              <a:rPr sz="1100" i="1" spc="35" dirty="0">
                <a:cs typeface="Times New Roman"/>
              </a:rPr>
              <a:t>.</a:t>
            </a:r>
            <a:r>
              <a:rPr sz="1100" spc="35" dirty="0">
                <a:cs typeface="PMingLiU"/>
              </a:rPr>
              <a:t>5?</a:t>
            </a:r>
            <a:endParaRPr sz="1100" dirty="0">
              <a:cs typeface="PMingLiU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0EBC6A-4D75-4C3E-B28B-C8260F9D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9381"/>
            <a:ext cx="1162118" cy="620358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153" y="211465"/>
            <a:ext cx="80516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181" y="673579"/>
            <a:ext cx="3870592" cy="211359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438784" indent="-13271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40" dirty="0">
                <a:cs typeface="PMingLiU"/>
              </a:rPr>
              <a:t>Logistic regression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very </a:t>
            </a:r>
            <a:r>
              <a:rPr sz="1100" spc="70" dirty="0">
                <a:cs typeface="PMingLiU"/>
              </a:rPr>
              <a:t>popular </a:t>
            </a:r>
            <a:r>
              <a:rPr sz="1100" spc="30" dirty="0">
                <a:cs typeface="PMingLiU"/>
              </a:rPr>
              <a:t>for </a:t>
            </a:r>
            <a:r>
              <a:rPr sz="1100" spc="35" dirty="0">
                <a:cs typeface="PMingLiU"/>
              </a:rPr>
              <a:t>classification,  </a:t>
            </a:r>
            <a:r>
              <a:rPr sz="1100" spc="40" dirty="0">
                <a:cs typeface="PMingLiU"/>
              </a:rPr>
              <a:t>especially </a:t>
            </a:r>
            <a:r>
              <a:rPr sz="1100" spc="60" dirty="0">
                <a:cs typeface="PMingLiU"/>
              </a:rPr>
              <a:t>when </a:t>
            </a:r>
            <a:r>
              <a:rPr sz="1100" i="1" spc="190" dirty="0">
                <a:cs typeface="Times New Roman"/>
              </a:rPr>
              <a:t>K </a:t>
            </a:r>
            <a:r>
              <a:rPr sz="1100" spc="260" dirty="0">
                <a:cs typeface="PMingLiU"/>
              </a:rPr>
              <a:t>=</a:t>
            </a:r>
            <a:r>
              <a:rPr sz="1100" spc="-25" dirty="0">
                <a:cs typeface="PMingLiU"/>
              </a:rPr>
              <a:t> </a:t>
            </a:r>
            <a:r>
              <a:rPr sz="1100" spc="35">
                <a:cs typeface="PMingLiU"/>
              </a:rPr>
              <a:t>2.</a:t>
            </a:r>
            <a:endParaRPr lang="en-US" sz="1100" spc="35">
              <a:cs typeface="PMingLiU"/>
            </a:endParaRPr>
          </a:p>
          <a:p>
            <a:pPr marL="144780" marR="438784" indent="-13271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>
              <a:cs typeface="PMingLiU"/>
            </a:endParaRPr>
          </a:p>
          <a:p>
            <a:pPr marL="144780" marR="2349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55" dirty="0">
                <a:cs typeface="PMingLiU"/>
              </a:rPr>
              <a:t>LDA </a:t>
            </a:r>
            <a:r>
              <a:rPr sz="1100" spc="15" dirty="0">
                <a:cs typeface="PMingLiU"/>
              </a:rPr>
              <a:t>is </a:t>
            </a:r>
            <a:r>
              <a:rPr sz="1100" spc="35" dirty="0">
                <a:cs typeface="PMingLiU"/>
              </a:rPr>
              <a:t>useful </a:t>
            </a:r>
            <a:r>
              <a:rPr sz="1100" spc="60" dirty="0">
                <a:cs typeface="PMingLiU"/>
              </a:rPr>
              <a:t>when </a:t>
            </a:r>
            <a:r>
              <a:rPr sz="1100" i="1" spc="100" dirty="0">
                <a:cs typeface="Times New Roman"/>
              </a:rPr>
              <a:t>n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small, </a:t>
            </a:r>
            <a:r>
              <a:rPr sz="1100" spc="55" dirty="0">
                <a:cs typeface="PMingLiU"/>
              </a:rPr>
              <a:t>or </a:t>
            </a:r>
            <a:r>
              <a:rPr sz="1100" spc="80" dirty="0">
                <a:cs typeface="PMingLiU"/>
              </a:rPr>
              <a:t>the </a:t>
            </a:r>
            <a:r>
              <a:rPr sz="1100" spc="30" dirty="0">
                <a:cs typeface="PMingLiU"/>
              </a:rPr>
              <a:t>classes </a:t>
            </a:r>
            <a:r>
              <a:rPr sz="1100" spc="60" dirty="0">
                <a:cs typeface="PMingLiU"/>
              </a:rPr>
              <a:t>are </a:t>
            </a:r>
            <a:r>
              <a:rPr sz="1100" spc="10" dirty="0">
                <a:cs typeface="PMingLiU"/>
              </a:rPr>
              <a:t>well  </a:t>
            </a:r>
            <a:r>
              <a:rPr sz="1100" spc="65" dirty="0">
                <a:cs typeface="PMingLiU"/>
              </a:rPr>
              <a:t>separated, </a:t>
            </a:r>
            <a:r>
              <a:rPr sz="1100" spc="85" dirty="0">
                <a:cs typeface="PMingLiU"/>
              </a:rPr>
              <a:t>and </a:t>
            </a:r>
            <a:r>
              <a:rPr sz="1100" spc="65" dirty="0">
                <a:cs typeface="PMingLiU"/>
              </a:rPr>
              <a:t>Gaussian assumptions </a:t>
            </a:r>
            <a:r>
              <a:rPr sz="1100" spc="60" dirty="0">
                <a:cs typeface="PMingLiU"/>
              </a:rPr>
              <a:t>are </a:t>
            </a:r>
            <a:r>
              <a:rPr sz="1100" spc="50" dirty="0">
                <a:cs typeface="PMingLiU"/>
              </a:rPr>
              <a:t>reasonable. </a:t>
            </a:r>
            <a:r>
              <a:rPr sz="1100" spc="35" dirty="0">
                <a:cs typeface="PMingLiU"/>
              </a:rPr>
              <a:t>Also  </a:t>
            </a:r>
            <a:r>
              <a:rPr sz="1100" spc="60" dirty="0">
                <a:cs typeface="PMingLiU"/>
              </a:rPr>
              <a:t>when </a:t>
            </a:r>
            <a:r>
              <a:rPr sz="1100" i="1" spc="190" dirty="0">
                <a:cs typeface="Times New Roman"/>
              </a:rPr>
              <a:t>K </a:t>
            </a:r>
            <a:r>
              <a:rPr sz="1100" i="1" spc="105" dirty="0">
                <a:cs typeface="Times New Roman"/>
              </a:rPr>
              <a:t>&gt;</a:t>
            </a:r>
            <a:r>
              <a:rPr sz="1100" i="1" spc="-50" dirty="0">
                <a:cs typeface="Times New Roman"/>
              </a:rPr>
              <a:t> </a:t>
            </a:r>
            <a:r>
              <a:rPr sz="1100" spc="35">
                <a:cs typeface="PMingLiU"/>
              </a:rPr>
              <a:t>2.</a:t>
            </a:r>
            <a:endParaRPr lang="en-US" sz="1100" spc="35">
              <a:cs typeface="PMingLiU"/>
            </a:endParaRPr>
          </a:p>
          <a:p>
            <a:pPr marL="144780" marR="2349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40" dirty="0">
                <a:cs typeface="PMingLiU"/>
              </a:rPr>
              <a:t>Naive Bayes </a:t>
            </a:r>
            <a:r>
              <a:rPr sz="1100" spc="20" dirty="0">
                <a:cs typeface="PMingLiU"/>
              </a:rPr>
              <a:t>is </a:t>
            </a:r>
            <a:r>
              <a:rPr sz="1100" spc="35" dirty="0">
                <a:cs typeface="PMingLiU"/>
              </a:rPr>
              <a:t>useful </a:t>
            </a:r>
            <a:r>
              <a:rPr sz="1100" spc="60" dirty="0">
                <a:cs typeface="PMingLiU"/>
              </a:rPr>
              <a:t>when </a:t>
            </a:r>
            <a:r>
              <a:rPr sz="1100" i="1" spc="-5" dirty="0">
                <a:cs typeface="Times New Roman"/>
              </a:rPr>
              <a:t>p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very</a:t>
            </a:r>
            <a:r>
              <a:rPr sz="1100" spc="130" dirty="0">
                <a:cs typeface="PMingLiU"/>
              </a:rPr>
              <a:t> </a:t>
            </a:r>
            <a:r>
              <a:rPr sz="1100" spc="45">
                <a:cs typeface="PMingLiU"/>
              </a:rPr>
              <a:t>large.</a:t>
            </a:r>
            <a:endParaRPr lang="en-US" sz="1100" spc="45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25" dirty="0">
                <a:cs typeface="PMingLiU"/>
              </a:rPr>
              <a:t>See </a:t>
            </a:r>
            <a:r>
              <a:rPr sz="1100" spc="50" dirty="0">
                <a:cs typeface="PMingLiU"/>
              </a:rPr>
              <a:t>Section </a:t>
            </a:r>
            <a:r>
              <a:rPr sz="1100" spc="30" dirty="0">
                <a:cs typeface="PMingLiU"/>
              </a:rPr>
              <a:t>4.5 for </a:t>
            </a:r>
            <a:r>
              <a:rPr sz="1100" spc="45" dirty="0">
                <a:cs typeface="PMingLiU"/>
              </a:rPr>
              <a:t>some </a:t>
            </a:r>
            <a:r>
              <a:rPr sz="1100" spc="55" dirty="0">
                <a:cs typeface="PMingLiU"/>
              </a:rPr>
              <a:t>comparisons </a:t>
            </a:r>
            <a:r>
              <a:rPr sz="1100" spc="5" dirty="0">
                <a:cs typeface="PMingLiU"/>
              </a:rPr>
              <a:t>of </a:t>
            </a:r>
            <a:r>
              <a:rPr sz="1100" spc="35" dirty="0">
                <a:cs typeface="PMingLiU"/>
              </a:rPr>
              <a:t>logistic </a:t>
            </a:r>
            <a:r>
              <a:rPr sz="1100" spc="40" dirty="0">
                <a:cs typeface="PMingLiU"/>
              </a:rPr>
              <a:t>regression,  </a:t>
            </a:r>
            <a:r>
              <a:rPr sz="1100" spc="55" dirty="0">
                <a:cs typeface="PMingLiU"/>
              </a:rPr>
              <a:t>LDA </a:t>
            </a:r>
            <a:r>
              <a:rPr sz="1100" spc="85" dirty="0">
                <a:cs typeface="PMingLiU"/>
              </a:rPr>
              <a:t>and</a:t>
            </a:r>
            <a:r>
              <a:rPr sz="1100" spc="90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KNN.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170" y="211465"/>
            <a:ext cx="24422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20" dirty="0">
                <a:latin typeface="+mn-lt"/>
              </a:rPr>
              <a:t>Can </a:t>
            </a:r>
            <a:r>
              <a:rPr spc="-60" dirty="0">
                <a:latin typeface="+mn-lt"/>
              </a:rPr>
              <a:t>we </a:t>
            </a:r>
            <a:r>
              <a:rPr spc="-45" dirty="0">
                <a:latin typeface="+mn-lt"/>
              </a:rPr>
              <a:t>use </a:t>
            </a:r>
            <a:r>
              <a:rPr spc="-25" dirty="0">
                <a:latin typeface="+mn-lt"/>
              </a:rPr>
              <a:t>Linear</a:t>
            </a:r>
            <a:r>
              <a:rPr spc="-15" dirty="0">
                <a:latin typeface="+mn-lt"/>
              </a:rPr>
              <a:t> </a:t>
            </a:r>
            <a:r>
              <a:rPr spc="-30" dirty="0">
                <a:latin typeface="+mn-lt"/>
              </a:rPr>
              <a:t>Regression?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850" y="1044575"/>
            <a:ext cx="3893185" cy="22356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65760" marR="73025" indent="-132715">
              <a:lnSpc>
                <a:spcPct val="102600"/>
              </a:lnSpc>
              <a:spcBef>
                <a:spcPts val="10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66395" algn="l"/>
              </a:tabLst>
            </a:pPr>
            <a:r>
              <a:rPr sz="1100" spc="65" dirty="0">
                <a:cs typeface="PMingLiU"/>
              </a:rPr>
              <a:t>In this </a:t>
            </a:r>
            <a:r>
              <a:rPr sz="1100" spc="40" dirty="0">
                <a:cs typeface="PMingLiU"/>
              </a:rPr>
              <a:t>case </a:t>
            </a:r>
            <a:r>
              <a:rPr sz="1100" spc="5" dirty="0">
                <a:cs typeface="PMingLiU"/>
              </a:rPr>
              <a:t>of </a:t>
            </a:r>
            <a:r>
              <a:rPr sz="1100" spc="85" dirty="0">
                <a:cs typeface="PMingLiU"/>
              </a:rPr>
              <a:t>a </a:t>
            </a:r>
            <a:r>
              <a:rPr sz="1100" spc="65" dirty="0">
                <a:cs typeface="PMingLiU"/>
              </a:rPr>
              <a:t>binary </a:t>
            </a:r>
            <a:r>
              <a:rPr sz="1100" spc="60" dirty="0">
                <a:cs typeface="PMingLiU"/>
              </a:rPr>
              <a:t>outcome, </a:t>
            </a:r>
            <a:r>
              <a:rPr sz="1100" spc="50" dirty="0">
                <a:cs typeface="PMingLiU"/>
              </a:rPr>
              <a:t>linear </a:t>
            </a:r>
            <a:r>
              <a:rPr sz="1100" spc="40" dirty="0">
                <a:cs typeface="PMingLiU"/>
              </a:rPr>
              <a:t>regression </a:t>
            </a:r>
            <a:r>
              <a:rPr sz="1100" spc="50" dirty="0">
                <a:cs typeface="PMingLiU"/>
              </a:rPr>
              <a:t>does </a:t>
            </a:r>
            <a:r>
              <a:rPr sz="1100" spc="85" dirty="0">
                <a:cs typeface="PMingLiU"/>
              </a:rPr>
              <a:t>a  </a:t>
            </a:r>
            <a:r>
              <a:rPr sz="1100" spc="55" dirty="0">
                <a:cs typeface="PMingLiU"/>
              </a:rPr>
              <a:t>good </a:t>
            </a:r>
            <a:r>
              <a:rPr sz="1100" spc="50" dirty="0">
                <a:cs typeface="PMingLiU"/>
              </a:rPr>
              <a:t>job </a:t>
            </a:r>
            <a:r>
              <a:rPr sz="1100" spc="55" dirty="0">
                <a:cs typeface="PMingLiU"/>
              </a:rPr>
              <a:t>as </a:t>
            </a:r>
            <a:r>
              <a:rPr sz="1100" spc="85" dirty="0">
                <a:cs typeface="PMingLiU"/>
              </a:rPr>
              <a:t>a </a:t>
            </a:r>
            <a:r>
              <a:rPr sz="1100" spc="25" dirty="0">
                <a:cs typeface="PMingLiU"/>
              </a:rPr>
              <a:t>classifier, </a:t>
            </a:r>
            <a:r>
              <a:rPr sz="1100" spc="85" dirty="0">
                <a:cs typeface="PMingLiU"/>
              </a:rPr>
              <a:t>and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equivalent </a:t>
            </a:r>
            <a:r>
              <a:rPr sz="1100" spc="80" dirty="0">
                <a:cs typeface="PMingLiU"/>
              </a:rPr>
              <a:t>to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linear  discriminant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analysis </a:t>
            </a:r>
            <a:r>
              <a:rPr sz="1100" spc="45" dirty="0">
                <a:cs typeface="PMingLiU"/>
              </a:rPr>
              <a:t>which </a:t>
            </a:r>
            <a:r>
              <a:rPr sz="1100" spc="15" dirty="0">
                <a:cs typeface="PMingLiU"/>
              </a:rPr>
              <a:t>we </a:t>
            </a:r>
            <a:r>
              <a:rPr sz="1100" spc="40" dirty="0">
                <a:cs typeface="PMingLiU"/>
              </a:rPr>
              <a:t>discuss</a:t>
            </a:r>
            <a:r>
              <a:rPr sz="1100" spc="55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later.</a:t>
            </a:r>
            <a:endParaRPr lang="en-US" sz="1100" spc="60" dirty="0">
              <a:cs typeface="PMingLiU"/>
            </a:endParaRPr>
          </a:p>
          <a:p>
            <a:pPr marL="233045" marR="73025">
              <a:lnSpc>
                <a:spcPct val="102600"/>
              </a:lnSpc>
              <a:spcBef>
                <a:spcPts val="1055"/>
              </a:spcBef>
              <a:buClr>
                <a:srgbClr val="3333B2"/>
              </a:buClr>
              <a:buSzPct val="90909"/>
              <a:tabLst>
                <a:tab pos="366395" algn="l"/>
              </a:tabLst>
            </a:pPr>
            <a:endParaRPr sz="1100" dirty="0">
              <a:cs typeface="PMingLiU"/>
            </a:endParaRPr>
          </a:p>
          <a:p>
            <a:pPr marL="365760" marR="30480" indent="-132715">
              <a:lnSpc>
                <a:spcPct val="102600"/>
              </a:lnSpc>
              <a:spcBef>
                <a:spcPts val="26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66395" algn="l"/>
              </a:tabLst>
            </a:pPr>
            <a:r>
              <a:rPr sz="1100" spc="35" dirty="0">
                <a:cs typeface="PMingLiU"/>
              </a:rPr>
              <a:t>Since</a:t>
            </a:r>
            <a:r>
              <a:rPr sz="1100" spc="7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in</a:t>
            </a:r>
            <a:r>
              <a:rPr sz="1100" spc="75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the</a:t>
            </a:r>
            <a:r>
              <a:rPr sz="1100" spc="75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population</a:t>
            </a:r>
            <a:r>
              <a:rPr sz="1100" spc="85" dirty="0">
                <a:cs typeface="PMingLiU"/>
              </a:rPr>
              <a:t> </a:t>
            </a:r>
            <a:r>
              <a:rPr sz="1100" i="1" spc="95" dirty="0">
                <a:cs typeface="Times New Roman"/>
              </a:rPr>
              <a:t>E</a:t>
            </a:r>
            <a:r>
              <a:rPr sz="1100" spc="95" dirty="0">
                <a:cs typeface="PMingLiU"/>
              </a:rPr>
              <a:t>(</a:t>
            </a:r>
            <a:r>
              <a:rPr sz="1100" i="1" spc="95" dirty="0">
                <a:cs typeface="Times New Roman"/>
              </a:rPr>
              <a:t>Y</a:t>
            </a:r>
            <a:r>
              <a:rPr sz="1100" i="1" spc="-35" dirty="0">
                <a:cs typeface="Times New Roman"/>
              </a:rPr>
              <a:t> </a:t>
            </a:r>
            <a:r>
              <a:rPr sz="1100" i="1" spc="25" dirty="0">
                <a:cs typeface="Meiryo"/>
              </a:rPr>
              <a:t>|</a:t>
            </a:r>
            <a:r>
              <a:rPr sz="1100" i="1" spc="25" dirty="0">
                <a:cs typeface="Times New Roman"/>
              </a:rPr>
              <a:t>X</a:t>
            </a:r>
            <a:r>
              <a:rPr sz="1100" i="1" spc="110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20" dirty="0">
                <a:cs typeface="PMingLiU"/>
              </a:rPr>
              <a:t> </a:t>
            </a:r>
            <a:r>
              <a:rPr sz="1100" i="1" spc="105" dirty="0">
                <a:cs typeface="Times New Roman"/>
              </a:rPr>
              <a:t>x</a:t>
            </a:r>
            <a:r>
              <a:rPr sz="1100" spc="105" dirty="0">
                <a:cs typeface="PMingLiU"/>
              </a:rPr>
              <a:t>)</a:t>
            </a:r>
            <a:r>
              <a:rPr sz="1100" spc="15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Pr(</a:t>
            </a:r>
            <a:r>
              <a:rPr sz="1100" i="1" spc="85" dirty="0">
                <a:cs typeface="Times New Roman"/>
              </a:rPr>
              <a:t>Y</a:t>
            </a:r>
            <a:r>
              <a:rPr sz="1100" i="1" spc="270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20" dirty="0">
                <a:cs typeface="PMingLiU"/>
              </a:rPr>
              <a:t> 1</a:t>
            </a:r>
            <a:r>
              <a:rPr sz="1100" i="1" spc="20" dirty="0">
                <a:cs typeface="Meiryo"/>
              </a:rPr>
              <a:t>|</a:t>
            </a:r>
            <a:r>
              <a:rPr sz="1100" i="1" spc="20" dirty="0">
                <a:cs typeface="Times New Roman"/>
              </a:rPr>
              <a:t>X</a:t>
            </a:r>
            <a:r>
              <a:rPr sz="1100" i="1" spc="110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i="1" spc="85" dirty="0">
                <a:cs typeface="Times New Roman"/>
              </a:rPr>
              <a:t>x</a:t>
            </a:r>
            <a:r>
              <a:rPr sz="1100" spc="85" dirty="0">
                <a:cs typeface="PMingLiU"/>
              </a:rPr>
              <a:t>), 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might </a:t>
            </a:r>
            <a:r>
              <a:rPr sz="1100" spc="75" dirty="0">
                <a:cs typeface="PMingLiU"/>
              </a:rPr>
              <a:t>think </a:t>
            </a:r>
            <a:r>
              <a:rPr sz="1100" spc="110" dirty="0">
                <a:cs typeface="PMingLiU"/>
              </a:rPr>
              <a:t>that </a:t>
            </a:r>
            <a:r>
              <a:rPr sz="1100" spc="40" dirty="0">
                <a:cs typeface="PMingLiU"/>
              </a:rPr>
              <a:t>regression </a:t>
            </a:r>
            <a:r>
              <a:rPr sz="1100" spc="20" dirty="0">
                <a:cs typeface="PMingLiU"/>
              </a:rPr>
              <a:t>is </a:t>
            </a:r>
            <a:r>
              <a:rPr sz="1100" spc="55" dirty="0">
                <a:cs typeface="PMingLiU"/>
              </a:rPr>
              <a:t>perfect </a:t>
            </a:r>
            <a:r>
              <a:rPr sz="1100" spc="30" dirty="0">
                <a:cs typeface="PMingLiU"/>
              </a:rPr>
              <a:t>for </a:t>
            </a:r>
            <a:r>
              <a:rPr sz="1100" spc="65" dirty="0">
                <a:cs typeface="PMingLiU"/>
              </a:rPr>
              <a:t>this</a:t>
            </a:r>
            <a:r>
              <a:rPr sz="1100" spc="270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task.</a:t>
            </a:r>
            <a:endParaRPr lang="en-US" sz="1100" spc="70" dirty="0">
              <a:cs typeface="PMingLiU"/>
            </a:endParaRPr>
          </a:p>
          <a:p>
            <a:pPr marL="365760" marR="30480" indent="-132715">
              <a:lnSpc>
                <a:spcPct val="102600"/>
              </a:lnSpc>
              <a:spcBef>
                <a:spcPts val="26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66395" algn="l"/>
              </a:tabLst>
            </a:pPr>
            <a:endParaRPr lang="en-US" sz="1100" spc="70" dirty="0">
              <a:cs typeface="PMingLiU"/>
            </a:endParaRPr>
          </a:p>
          <a:p>
            <a:pPr marL="365760" marR="30480" indent="-132715">
              <a:lnSpc>
                <a:spcPct val="102600"/>
              </a:lnSpc>
              <a:spcBef>
                <a:spcPts val="26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66395" algn="l"/>
              </a:tabLst>
            </a:pPr>
            <a:r>
              <a:rPr lang="en-GB" sz="1100" spc="30" dirty="0">
                <a:cs typeface="PMingLiU"/>
              </a:rPr>
              <a:t>However, </a:t>
            </a:r>
            <a:r>
              <a:rPr lang="en-GB" sz="1100" i="1" spc="20" dirty="0">
                <a:solidFill>
                  <a:srgbClr val="009900"/>
                </a:solidFill>
                <a:cs typeface="Palatino Linotype"/>
              </a:rPr>
              <a:t>linear </a:t>
            </a:r>
            <a:r>
              <a:rPr lang="en-GB" sz="1100" spc="40" dirty="0">
                <a:cs typeface="PMingLiU"/>
              </a:rPr>
              <a:t>regression </a:t>
            </a:r>
            <a:r>
              <a:rPr lang="en-GB" sz="1100" spc="65" dirty="0">
                <a:cs typeface="PMingLiU"/>
              </a:rPr>
              <a:t>might produce </a:t>
            </a:r>
            <a:r>
              <a:rPr lang="en-GB" sz="1100" spc="55" dirty="0">
                <a:cs typeface="PMingLiU"/>
              </a:rPr>
              <a:t>probabilities </a:t>
            </a:r>
            <a:r>
              <a:rPr lang="en-GB" sz="1100" spc="20" dirty="0">
                <a:cs typeface="PMingLiU"/>
              </a:rPr>
              <a:t>less  </a:t>
            </a:r>
            <a:r>
              <a:rPr lang="en-GB" sz="1100" spc="100" dirty="0">
                <a:cs typeface="PMingLiU"/>
              </a:rPr>
              <a:t>than </a:t>
            </a:r>
            <a:r>
              <a:rPr lang="en-GB" sz="1100" spc="40" dirty="0">
                <a:cs typeface="PMingLiU"/>
              </a:rPr>
              <a:t>zero </a:t>
            </a:r>
            <a:r>
              <a:rPr lang="en-GB" sz="1100" spc="55" dirty="0">
                <a:cs typeface="PMingLiU"/>
              </a:rPr>
              <a:t>or </a:t>
            </a:r>
            <a:r>
              <a:rPr lang="en-GB" sz="1100" spc="40" dirty="0">
                <a:cs typeface="PMingLiU"/>
              </a:rPr>
              <a:t>bigger </a:t>
            </a:r>
            <a:r>
              <a:rPr lang="en-GB" sz="1100" spc="100" dirty="0">
                <a:cs typeface="PMingLiU"/>
              </a:rPr>
              <a:t>than </a:t>
            </a:r>
            <a:r>
              <a:rPr lang="en-GB" sz="1100" spc="45" dirty="0">
                <a:cs typeface="PMingLiU"/>
              </a:rPr>
              <a:t>one. </a:t>
            </a:r>
            <a:r>
              <a:rPr lang="en-GB" sz="1100" i="1" spc="10" dirty="0">
                <a:solidFill>
                  <a:srgbClr val="009900"/>
                </a:solidFill>
                <a:cs typeface="Palatino Linotype"/>
              </a:rPr>
              <a:t>Logistic regression </a:t>
            </a:r>
            <a:r>
              <a:rPr lang="en-GB" sz="1100" spc="20" dirty="0">
                <a:cs typeface="PMingLiU"/>
              </a:rPr>
              <a:t>is </a:t>
            </a:r>
            <a:r>
              <a:rPr lang="en-GB" sz="1100" spc="60" dirty="0">
                <a:cs typeface="PMingLiU"/>
              </a:rPr>
              <a:t>more  </a:t>
            </a:r>
            <a:r>
              <a:rPr lang="en-GB" sz="1100" spc="70" dirty="0">
                <a:cs typeface="PMingLiU"/>
              </a:rPr>
              <a:t>appropriate.</a:t>
            </a:r>
            <a:endParaRPr lang="en-GB" sz="1100" dirty="0">
              <a:cs typeface="PMingLiU"/>
            </a:endParaRPr>
          </a:p>
          <a:p>
            <a:pPr marL="233045" marR="30480">
              <a:lnSpc>
                <a:spcPct val="102600"/>
              </a:lnSpc>
              <a:spcBef>
                <a:spcPts val="265"/>
              </a:spcBef>
              <a:buClr>
                <a:srgbClr val="3333B2"/>
              </a:buClr>
              <a:buSzPct val="90909"/>
              <a:tabLst>
                <a:tab pos="366395" algn="l"/>
              </a:tabLst>
            </a:pP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721" y="211465"/>
            <a:ext cx="26149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Linear </a:t>
            </a:r>
            <a:r>
              <a:rPr spc="-35" dirty="0">
                <a:latin typeface="+mn-lt"/>
              </a:rPr>
              <a:t>versus </a:t>
            </a:r>
            <a:r>
              <a:rPr spc="-10" dirty="0">
                <a:latin typeface="+mn-lt"/>
              </a:rPr>
              <a:t>Logistic</a:t>
            </a:r>
            <a:r>
              <a:rPr spc="-200" dirty="0">
                <a:latin typeface="+mn-lt"/>
              </a:rPr>
              <a:t> </a:t>
            </a:r>
            <a:r>
              <a:rPr spc="-35" dirty="0">
                <a:latin typeface="+mn-lt"/>
              </a:rPr>
              <a:t>Regression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347738" y="2416175"/>
            <a:ext cx="3912870" cy="6420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750" dirty="0"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100" spc="9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orange </a:t>
            </a:r>
            <a:r>
              <a:rPr sz="1100" spc="70" dirty="0">
                <a:cs typeface="PMingLiU"/>
              </a:rPr>
              <a:t>marks </a:t>
            </a:r>
            <a:r>
              <a:rPr sz="1100" spc="60" dirty="0">
                <a:cs typeface="PMingLiU"/>
              </a:rPr>
              <a:t>indicate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response </a:t>
            </a:r>
            <a:r>
              <a:rPr sz="1100" i="1" spc="20" dirty="0">
                <a:cs typeface="Times New Roman"/>
              </a:rPr>
              <a:t>Y </a:t>
            </a:r>
            <a:r>
              <a:rPr sz="1100" spc="40" dirty="0">
                <a:cs typeface="PMingLiU"/>
              </a:rPr>
              <a:t>, </a:t>
            </a:r>
            <a:r>
              <a:rPr sz="1100" spc="60" dirty="0">
                <a:cs typeface="PMingLiU"/>
              </a:rPr>
              <a:t>either </a:t>
            </a:r>
            <a:r>
              <a:rPr sz="1100" spc="25" dirty="0">
                <a:cs typeface="PMingLiU"/>
              </a:rPr>
              <a:t>0 </a:t>
            </a:r>
            <a:r>
              <a:rPr sz="1100" spc="55" dirty="0">
                <a:cs typeface="PMingLiU"/>
              </a:rPr>
              <a:t>or </a:t>
            </a:r>
            <a:r>
              <a:rPr sz="1100" spc="35" dirty="0">
                <a:cs typeface="PMingLiU"/>
              </a:rPr>
              <a:t>1. </a:t>
            </a:r>
            <a:r>
              <a:rPr sz="1100" spc="55" dirty="0">
                <a:cs typeface="PMingLiU"/>
              </a:rPr>
              <a:t>Linear  </a:t>
            </a:r>
            <a:r>
              <a:rPr sz="1100" spc="40" dirty="0">
                <a:cs typeface="PMingLiU"/>
              </a:rPr>
              <a:t>regression </a:t>
            </a:r>
            <a:r>
              <a:rPr sz="1100" spc="50" dirty="0">
                <a:cs typeface="PMingLiU"/>
              </a:rPr>
              <a:t>does </a:t>
            </a:r>
            <a:r>
              <a:rPr sz="1100" spc="80" dirty="0">
                <a:cs typeface="PMingLiU"/>
              </a:rPr>
              <a:t>not </a:t>
            </a:r>
            <a:r>
              <a:rPr sz="1100" spc="65" dirty="0">
                <a:cs typeface="PMingLiU"/>
              </a:rPr>
              <a:t>estimate </a:t>
            </a:r>
            <a:r>
              <a:rPr sz="1100" spc="85" dirty="0">
                <a:cs typeface="PMingLiU"/>
              </a:rPr>
              <a:t>Pr(</a:t>
            </a:r>
            <a:r>
              <a:rPr sz="1100" i="1" spc="85" dirty="0">
                <a:cs typeface="Times New Roman"/>
              </a:rPr>
              <a:t>Y </a:t>
            </a:r>
            <a:r>
              <a:rPr sz="1100" spc="260" dirty="0">
                <a:cs typeface="PMingLiU"/>
              </a:rPr>
              <a:t>= </a:t>
            </a:r>
            <a:r>
              <a:rPr sz="1100" spc="55" dirty="0">
                <a:cs typeface="PMingLiU"/>
              </a:rPr>
              <a:t>1</a:t>
            </a:r>
            <a:r>
              <a:rPr sz="1100" i="1" spc="55" dirty="0">
                <a:cs typeface="Meiryo"/>
              </a:rPr>
              <a:t>|</a:t>
            </a:r>
            <a:r>
              <a:rPr sz="1100" i="1" spc="55" dirty="0">
                <a:cs typeface="Times New Roman"/>
              </a:rPr>
              <a:t>X</a:t>
            </a:r>
            <a:r>
              <a:rPr sz="1100" spc="55" dirty="0">
                <a:cs typeface="PMingLiU"/>
              </a:rPr>
              <a:t>) </a:t>
            </a:r>
            <a:r>
              <a:rPr sz="1100" spc="20" dirty="0">
                <a:cs typeface="PMingLiU"/>
              </a:rPr>
              <a:t>well. </a:t>
            </a:r>
            <a:r>
              <a:rPr sz="1100" spc="40" dirty="0">
                <a:cs typeface="PMingLiU"/>
              </a:rPr>
              <a:t>Logistic  regression seems </a:t>
            </a:r>
            <a:r>
              <a:rPr sz="1100" spc="15" dirty="0">
                <a:cs typeface="PMingLiU"/>
              </a:rPr>
              <a:t>well </a:t>
            </a:r>
            <a:r>
              <a:rPr sz="1100" spc="60" dirty="0">
                <a:cs typeface="PMingLiU"/>
              </a:rPr>
              <a:t>suited </a:t>
            </a:r>
            <a:r>
              <a:rPr sz="1100" spc="80" dirty="0">
                <a:cs typeface="PMingLiU"/>
              </a:rPr>
              <a:t>to the</a:t>
            </a:r>
            <a:r>
              <a:rPr sz="1100" spc="215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task.</a:t>
            </a:r>
            <a:endParaRPr sz="1100" dirty="0">
              <a:cs typeface="PMingLiU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60608" y="3342078"/>
            <a:ext cx="2679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B19DAEB-D4BE-4E9E-B91A-D94BED59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48" y="589444"/>
            <a:ext cx="4210050" cy="17680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2695" y="211465"/>
            <a:ext cx="22231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Linear </a:t>
            </a:r>
            <a:r>
              <a:rPr spc="-35" dirty="0">
                <a:latin typeface="+mn-lt"/>
              </a:rPr>
              <a:t>Regression</a:t>
            </a:r>
            <a:r>
              <a:rPr spc="-60" dirty="0">
                <a:latin typeface="+mn-lt"/>
              </a:rPr>
              <a:t> </a:t>
            </a:r>
            <a:r>
              <a:rPr spc="-35" dirty="0">
                <a:latin typeface="+mn-lt"/>
              </a:rPr>
              <a:t>continued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5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989" y="892175"/>
            <a:ext cx="390906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35" dirty="0">
                <a:cs typeface="PMingLiU"/>
              </a:rPr>
              <a:t>Now </a:t>
            </a:r>
            <a:r>
              <a:rPr sz="1100" spc="55" dirty="0">
                <a:cs typeface="PMingLiU"/>
              </a:rPr>
              <a:t>suppose </a:t>
            </a:r>
            <a:r>
              <a:rPr sz="1100" spc="15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have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response </a:t>
            </a:r>
            <a:r>
              <a:rPr sz="1100" spc="45" dirty="0">
                <a:cs typeface="PMingLiU"/>
              </a:rPr>
              <a:t>variable </a:t>
            </a:r>
            <a:r>
              <a:rPr sz="1100" spc="70" dirty="0">
                <a:cs typeface="PMingLiU"/>
              </a:rPr>
              <a:t>with three </a:t>
            </a:r>
            <a:r>
              <a:rPr sz="1100" spc="40" dirty="0">
                <a:cs typeface="PMingLiU"/>
              </a:rPr>
              <a:t>possible  values. </a:t>
            </a:r>
            <a:r>
              <a:rPr sz="1100" spc="70" dirty="0">
                <a:cs typeface="PMingLiU"/>
              </a:rPr>
              <a:t>A </a:t>
            </a:r>
            <a:r>
              <a:rPr sz="1100" spc="75" dirty="0">
                <a:cs typeface="PMingLiU"/>
              </a:rPr>
              <a:t>patient </a:t>
            </a:r>
            <a:r>
              <a:rPr sz="1100" spc="55" dirty="0">
                <a:cs typeface="PMingLiU"/>
              </a:rPr>
              <a:t>presents </a:t>
            </a:r>
            <a:r>
              <a:rPr sz="1100" spc="110" dirty="0">
                <a:cs typeface="PMingLiU"/>
              </a:rPr>
              <a:t>at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emergency </a:t>
            </a:r>
            <a:r>
              <a:rPr sz="1100" spc="60" dirty="0">
                <a:cs typeface="PMingLiU"/>
              </a:rPr>
              <a:t>room, </a:t>
            </a:r>
            <a:r>
              <a:rPr sz="1100" spc="85" dirty="0">
                <a:cs typeface="PMingLiU"/>
              </a:rPr>
              <a:t>and </a:t>
            </a:r>
            <a:r>
              <a:rPr sz="1100" spc="15" dirty="0">
                <a:cs typeface="PMingLiU"/>
              </a:rPr>
              <a:t>we </a:t>
            </a:r>
            <a:r>
              <a:rPr sz="1100" spc="80" dirty="0">
                <a:cs typeface="PMingLiU"/>
              </a:rPr>
              <a:t>must  </a:t>
            </a:r>
            <a:r>
              <a:rPr sz="1100" spc="30" dirty="0">
                <a:cs typeface="PMingLiU"/>
              </a:rPr>
              <a:t>classify </a:t>
            </a:r>
            <a:r>
              <a:rPr sz="1100" spc="85" dirty="0">
                <a:cs typeface="PMingLiU"/>
              </a:rPr>
              <a:t>them </a:t>
            </a:r>
            <a:r>
              <a:rPr sz="1100" spc="50" dirty="0">
                <a:cs typeface="PMingLiU"/>
              </a:rPr>
              <a:t>according </a:t>
            </a:r>
            <a:r>
              <a:rPr sz="1100" spc="80" dirty="0">
                <a:cs typeface="PMingLiU"/>
              </a:rPr>
              <a:t>to </a:t>
            </a:r>
            <a:r>
              <a:rPr sz="1100" spc="65" dirty="0">
                <a:cs typeface="PMingLiU"/>
              </a:rPr>
              <a:t>their</a:t>
            </a:r>
            <a:r>
              <a:rPr sz="1100" spc="130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symptoms.</a:t>
            </a:r>
            <a:endParaRPr sz="1100" dirty="0">
              <a:cs typeface="PMingLiU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424C10-698E-421D-862C-358A39B96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5" y="1806575"/>
            <a:ext cx="2074643" cy="6861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2988</Words>
  <Application>Microsoft Office PowerPoint</Application>
  <PresentationFormat>Custom</PresentationFormat>
  <Paragraphs>385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Meiryo</vt:lpstr>
      <vt:lpstr>PMingLiU</vt:lpstr>
      <vt:lpstr>Arial</vt:lpstr>
      <vt:lpstr>Calibri</vt:lpstr>
      <vt:lpstr>Cambria</vt:lpstr>
      <vt:lpstr>Georgia</vt:lpstr>
      <vt:lpstr>Palatino Linotype</vt:lpstr>
      <vt:lpstr>Times New Roman</vt:lpstr>
      <vt:lpstr>Office Theme</vt:lpstr>
      <vt:lpstr>Statistical Analysis for  Data Science C7081</vt:lpstr>
      <vt:lpstr>04: Classification</vt:lpstr>
      <vt:lpstr>Classification</vt:lpstr>
      <vt:lpstr>Classification</vt:lpstr>
      <vt:lpstr>PowerPoint Presentation</vt:lpstr>
      <vt:lpstr>Can we use Linear Regression?</vt:lpstr>
      <vt:lpstr>Can we use Linear Regression?</vt:lpstr>
      <vt:lpstr>Linear versus Logistic Regression</vt:lpstr>
      <vt:lpstr>Linear Regression continued</vt:lpstr>
      <vt:lpstr>Linear Regression continued</vt:lpstr>
      <vt:lpstr>Logistic Regression</vt:lpstr>
      <vt:lpstr>Logistic Regression</vt:lpstr>
      <vt:lpstr>Linear versus Logistic Regression</vt:lpstr>
      <vt:lpstr>Maximum Likelihood</vt:lpstr>
      <vt:lpstr>Maximum Likelihood</vt:lpstr>
      <vt:lpstr>Making Predictions</vt:lpstr>
      <vt:lpstr>Making Predictions</vt:lpstr>
      <vt:lpstr>PowerPoint Presentation</vt:lpstr>
      <vt:lpstr>PowerPoint Presentation</vt:lpstr>
      <vt:lpstr>Logistic regression with several variables</vt:lpstr>
      <vt:lpstr>Confounding</vt:lpstr>
      <vt:lpstr>Example: Heart Disease</vt:lpstr>
      <vt:lpstr>PowerPoint Presentation</vt:lpstr>
      <vt:lpstr>PowerPoint Presentation</vt:lpstr>
      <vt:lpstr>Case-control sampling and logistic regression</vt:lpstr>
      <vt:lpstr>Diminishing returns in unbalanced binary data</vt:lpstr>
      <vt:lpstr>Logistic regression with more than two classes</vt:lpstr>
      <vt:lpstr>Discriminant Analysis</vt:lpstr>
      <vt:lpstr>Bayes theorem for classification</vt:lpstr>
      <vt:lpstr>Bayes theorem for classification</vt:lpstr>
      <vt:lpstr>Classify to the highest density</vt:lpstr>
      <vt:lpstr>Why discriminant analysis?</vt:lpstr>
      <vt:lpstr>Linear Discriminant Analysis when p  =1</vt:lpstr>
      <vt:lpstr>Linear Discriminant Analysis when p =1</vt:lpstr>
      <vt:lpstr>Discriminant functions</vt:lpstr>
      <vt:lpstr>Discriminant functions</vt:lpstr>
      <vt:lpstr>PowerPoint Presentation</vt:lpstr>
      <vt:lpstr>Estimating the parameters</vt:lpstr>
      <vt:lpstr>PowerPoint Presentation</vt:lpstr>
      <vt:lpstr>PowerPoint Presentation</vt:lpstr>
      <vt:lpstr>PowerPoint Presentation</vt:lpstr>
      <vt:lpstr>Illustration: p =2 and K=3  classes</vt:lpstr>
      <vt:lpstr>Fisher’s Iris Data</vt:lpstr>
      <vt:lpstr>Fisher’s Discriminant Plot</vt:lpstr>
      <vt:lpstr>Fisher’s Discriminant Plot</vt:lpstr>
      <vt:lpstr>From δk(x) to probabilities</vt:lpstr>
      <vt:lpstr>LDA on Credit Data</vt:lpstr>
      <vt:lpstr>LDA on Credit Data</vt:lpstr>
      <vt:lpstr>LDA on Credit Data</vt:lpstr>
      <vt:lpstr>LDA on Credit Data</vt:lpstr>
      <vt:lpstr>Types of errors</vt:lpstr>
      <vt:lpstr>Varying the threshold</vt:lpstr>
      <vt:lpstr>PowerPoint Presentation</vt:lpstr>
      <vt:lpstr>Other forms of Discriminant Analysis</vt:lpstr>
      <vt:lpstr>Other forms of Discriminant Analysis</vt:lpstr>
      <vt:lpstr>Quadratic Discriminant Analysis</vt:lpstr>
      <vt:lpstr>Naive Bayes</vt:lpstr>
      <vt:lpstr>Logistic Regression versus LDA</vt:lpstr>
      <vt:lpstr>Logistic Regression versus LDA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for  Data Science C7081</dc:title>
  <cp:lastModifiedBy>Ed Harris</cp:lastModifiedBy>
  <cp:revision>18</cp:revision>
  <dcterms:created xsi:type="dcterms:W3CDTF">2020-09-17T10:02:39Z</dcterms:created>
  <dcterms:modified xsi:type="dcterms:W3CDTF">2021-09-26T07:24:57Z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2015-11-27T00:00:00Z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2020-09-17T00:00:00Z</vt:filetime>
  </property>
</Properties>
</file>