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84" r:id="rId11"/>
    <p:sldId id="267" r:id="rId12"/>
    <p:sldId id="282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5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8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2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4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29990B4-718D-447F-BF1A-7AB484A66CB1}" type="datetimeFigureOut">
              <a:rPr lang="en-GB" smtClean="0"/>
              <a:pPr/>
              <a:t>22/09/2022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AA91D20-2A98-4B66-98DB-CD62598089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22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harper-adams.ac.uk/course/view.php?id=5826" TargetMode="External"/><Relationship Id="rId2" Type="http://schemas.openxmlformats.org/officeDocument/2006/relationships/hyperlink" Target="https://www.harper-adams.ac.uk/courses/postgraduate/201194/data-science-for-global-agriculture-food-and-environ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loff/R-vs.-Python-for-Data-Scien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loff/R-vs.-Python-for-Data-Sci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it.ly/3kgWxK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sgarage.netlify.app/bootcamp/3.2-m3-rmarkdow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dams_data" TargetMode="External"/><Relationship Id="rId2" Type="http://schemas.openxmlformats.org/officeDocument/2006/relationships/hyperlink" Target="https://twitter.com/EdHarris90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.uk/citations?hl=en&amp;user=OM4ikjsAAAAJ&amp;view_op=list_works&amp;sortby=pubdate" TargetMode="External"/><Relationship Id="rId4" Type="http://schemas.openxmlformats.org/officeDocument/2006/relationships/hyperlink" Target="mailto:eharris@harper-adams.ac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harper-adams-rug/shared_invite/zt-azcm9z6s-WsY9JXvAs8DW1DLQuU3USg" TargetMode="External"/><Relationship Id="rId2" Type="http://schemas.openxmlformats.org/officeDocument/2006/relationships/hyperlink" Target="https://join.slack.com/t/ha-eda-party/shared_invite/zt-hj4siab9-0eC1qEoblYnU2upLkpszW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kiXy5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53844"/>
            <a:ext cx="10363200" cy="136627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MSc</a:t>
            </a:r>
            <a:r>
              <a:rPr lang="en-US" dirty="0"/>
              <a:t> in Data Science for Global</a:t>
            </a:r>
            <a:br>
              <a:rPr lang="en-US" dirty="0"/>
            </a:br>
            <a:r>
              <a:rPr lang="en-US" dirty="0"/>
              <a:t>Agriculture, Food &amp; Environment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0584"/>
            <a:ext cx="9144000" cy="1655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Course introduction</a:t>
            </a:r>
          </a:p>
          <a:p>
            <a:pPr marL="0" lvl="0" indent="0">
              <a:buNone/>
            </a:pPr>
            <a:br>
              <a:rPr sz="2400" dirty="0"/>
            </a:br>
            <a:r>
              <a:rPr sz="2400" dirty="0"/>
              <a:t>Dr. Ed Harris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 # Why are we here?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lang="en-GB" dirty="0">
                <a:hlinkClick r:id="rId2"/>
              </a:rPr>
              <a:t>Course schedule (timetable) </a:t>
            </a:r>
            <a:endParaRPr lang="en-GB" dirty="0"/>
          </a:p>
          <a:p>
            <a:pPr lvl="1"/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 Mention Moodle (the Hub)</a:t>
            </a:r>
            <a:endParaRPr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93012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 # Why are we here?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dirty="0"/>
              <a:t>Har</a:t>
            </a:r>
            <a:r>
              <a:rPr lang="en-GB" dirty="0"/>
              <a:t>d</a:t>
            </a:r>
            <a:r>
              <a:rPr dirty="0"/>
              <a:t>ware or software questions, resources?</a:t>
            </a:r>
            <a:br>
              <a:rPr dirty="0"/>
            </a:br>
            <a:endParaRPr dirty="0"/>
          </a:p>
          <a:p>
            <a:pPr lvl="1"/>
            <a:r>
              <a:rPr lang="en-GB" dirty="0"/>
              <a:t> </a:t>
            </a:r>
            <a:r>
              <a:rPr dirty="0"/>
              <a:t>(do) We need to talk about </a:t>
            </a:r>
            <a:r>
              <a:rPr strike="sngStrike" dirty="0"/>
              <a:t>Kevin</a:t>
            </a:r>
            <a:r>
              <a:rPr dirty="0"/>
              <a:t> Python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>
                <a:hlinkClick r:id="rId2"/>
              </a:rPr>
              <a:t>Norm </a:t>
            </a:r>
            <a:r>
              <a:rPr dirty="0" err="1">
                <a:hlinkClick r:id="rId2"/>
              </a:rPr>
              <a:t>Matloff</a:t>
            </a:r>
            <a:r>
              <a:rPr dirty="0">
                <a:hlinkClick r:id="rId2"/>
              </a:rPr>
              <a:t> on R vs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84CD69-FCAB-22D2-31AF-50AB620325BB}"/>
              </a:ext>
            </a:extLst>
          </p:cNvPr>
          <p:cNvSpPr txBox="1">
            <a:spLocks/>
          </p:cNvSpPr>
          <p:nvPr/>
        </p:nvSpPr>
        <p:spPr>
          <a:xfrm>
            <a:off x="838200" y="458501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Some things to do after today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lvl="1"/>
            <a:r>
              <a:rPr lang="en-GB" dirty="0"/>
              <a:t> Google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DD2FD-1FA2-43F9-BF9D-24043787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60" y="2418705"/>
            <a:ext cx="994548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84CD69-FCAB-22D2-31AF-50AB620325BB}"/>
              </a:ext>
            </a:extLst>
          </p:cNvPr>
          <p:cNvSpPr txBox="1">
            <a:spLocks/>
          </p:cNvSpPr>
          <p:nvPr/>
        </p:nvSpPr>
        <p:spPr>
          <a:xfrm>
            <a:off x="838200" y="458501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Some things to do after today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lvl="1"/>
            <a:r>
              <a:rPr lang="en-GB" dirty="0"/>
              <a:t> Kaggle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A5088-47DD-D858-525D-49909CC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47" y="2319849"/>
            <a:ext cx="7518188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pic>
        <p:nvPicPr>
          <p:cNvPr id="3" name="Picture 1" descr="img/bmi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6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Body Mass Index</a:t>
                </a:r>
                <a:br/>
                <a:endParaRPr/>
              </a:p>
              <a:p>
                <a:pPr marL="0" lvl="0" indent="0">
                  <a:buNone/>
                </a:pPr>
                <a:r>
                  <a:t>Calculator: </a:t>
                </a:r>
                <a:r>
                  <a:rPr>
                    <a:hlinkClick r:id="rId2"/>
                  </a:rPr>
                  <a:t>https://bit.ly/3kgWxKU</a:t>
                </a:r>
                <a:br/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𝐾𝑔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br/>
                <a:r>
                  <a:t>Considered imperfect but is widely used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361" b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pic>
        <p:nvPicPr>
          <p:cNvPr id="3" name="Picture 1" descr="img/tid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13300" y="1816100"/>
            <a:ext cx="256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>
                <a:solidFill>
                  <a:schemeClr val="bg1"/>
                </a:solidFill>
              </a:rPr>
              <a:t>Concept of tidy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Data dictionary present</a:t>
            </a:r>
          </a:p>
          <a:p>
            <a:pPr lvl="1"/>
            <a:r>
              <a:rPr dirty="0"/>
              <a:t>Simple variable names, first row</a:t>
            </a:r>
          </a:p>
          <a:p>
            <a:pPr lvl="1"/>
            <a:r>
              <a:rPr dirty="0"/>
              <a:t>Simple data structure, 1 row per obs.</a:t>
            </a:r>
          </a:p>
          <a:p>
            <a:pPr lvl="1"/>
            <a:r>
              <a:rPr dirty="0"/>
              <a:t>No extraneous info embedded</a:t>
            </a:r>
          </a:p>
          <a:p>
            <a:pPr lvl="1"/>
            <a:r>
              <a:rPr dirty="0"/>
              <a:t>E.g. Excel: 1st tab data, 2nd tab data dictionary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Files:</a:t>
            </a:r>
          </a:p>
          <a:p>
            <a:pPr lvl="1"/>
            <a:r>
              <a:rPr b="1" dirty="0"/>
              <a:t>bmi_f.txt</a:t>
            </a:r>
            <a:r>
              <a:rPr dirty="0"/>
              <a:t>, </a:t>
            </a:r>
            <a:r>
              <a:rPr b="1" dirty="0"/>
              <a:t>bmi_m.txt </a:t>
            </a:r>
            <a:r>
              <a:rPr dirty="0"/>
              <a:t>(tab delimited text)</a:t>
            </a:r>
          </a:p>
          <a:p>
            <a:pPr lvl="1"/>
            <a:r>
              <a:rPr dirty="0"/>
              <a:t>“ID”, subject ID within each file</a:t>
            </a:r>
          </a:p>
          <a:p>
            <a:pPr lvl="1"/>
            <a:r>
              <a:rPr dirty="0"/>
              <a:t>“steps”, # steps / </a:t>
            </a:r>
            <a:r>
              <a:rPr dirty="0" err="1"/>
              <a:t>wk</a:t>
            </a:r>
            <a:r>
              <a:rPr dirty="0"/>
              <a:t> past 16 weeks</a:t>
            </a:r>
          </a:p>
          <a:p>
            <a:pPr lvl="1"/>
            <a:r>
              <a:rPr dirty="0"/>
              <a:t>“</a:t>
            </a:r>
            <a:r>
              <a:rPr dirty="0" err="1"/>
              <a:t>bmi</a:t>
            </a:r>
            <a:r>
              <a:rPr dirty="0"/>
              <a:t>”, </a:t>
            </a:r>
            <a:r>
              <a:rPr dirty="0" err="1"/>
              <a:t>bmi</a:t>
            </a:r>
            <a:r>
              <a:rPr dirty="0"/>
              <a:t> measure</a:t>
            </a:r>
          </a:p>
          <a:p>
            <a:pPr lvl="1"/>
            <a:r>
              <a:rPr dirty="0"/>
              <a:t>Also, gender is indicated (obviously)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Your task:</a:t>
            </a:r>
          </a:p>
          <a:p>
            <a:pPr lvl="1"/>
            <a:r>
              <a:rPr b="1" dirty="0"/>
              <a:t>Convert the data to a tidy data format in a single .xlsx file</a:t>
            </a:r>
          </a:p>
          <a:p>
            <a:pPr lvl="1"/>
            <a:r>
              <a:rPr dirty="0"/>
              <a:t>~15 minutes + scrutiny</a:t>
            </a:r>
          </a:p>
          <a:p>
            <a:pPr lvl="1"/>
            <a:r>
              <a:rPr dirty="0"/>
              <a:t>We will scrutinize and discuss</a:t>
            </a:r>
          </a:p>
          <a:p>
            <a:pPr lvl="1"/>
            <a:r>
              <a:rPr dirty="0"/>
              <a:t>Go!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C75296-7A9B-F72C-9821-92C693CE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81" y="505671"/>
            <a:ext cx="3077004" cy="3162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09318D-52EF-7413-2646-17C22B31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85" y="391355"/>
            <a:ext cx="2810267" cy="3277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BB01D1-8404-862F-AC58-1BF490FCB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96" y="362776"/>
            <a:ext cx="2781688" cy="3305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D147A-9FF7-1529-1973-90BCEB73D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364" y="396416"/>
            <a:ext cx="2934109" cy="3286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CDB89E-123C-F3F0-5F8F-B679325D5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832" y="3429000"/>
            <a:ext cx="2876951" cy="32675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C09A-69DF-F768-11B4-6D48F1B3D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055" y="3683000"/>
            <a:ext cx="2724530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02 </a:t>
            </a:r>
            <a:r>
              <a:t>- analyse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 dirty="0"/>
              <a:t>Receive individual “instructions”</a:t>
            </a:r>
          </a:p>
          <a:p>
            <a:pPr lvl="1"/>
            <a:r>
              <a:rPr b="1" dirty="0"/>
              <a:t>Perform analysis ~30 mins</a:t>
            </a:r>
          </a:p>
          <a:p>
            <a:pPr lvl="1"/>
            <a:r>
              <a:rPr dirty="0"/>
              <a:t>Do not speak to others</a:t>
            </a:r>
          </a:p>
          <a:p>
            <a:pPr lvl="1"/>
            <a:r>
              <a:rPr dirty="0"/>
              <a:t>Discussion of findings (~30 mins)</a:t>
            </a:r>
          </a:p>
          <a:p>
            <a:pPr lvl="1"/>
            <a:r>
              <a:rPr dirty="0"/>
              <a:t>Go!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02 - analyse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did you find?</a:t>
            </a:r>
          </a:p>
          <a:p>
            <a:pPr lvl="1"/>
            <a:r>
              <a:t>Ed script</a:t>
            </a:r>
          </a:p>
          <a:p>
            <a:pPr lvl="1"/>
            <a:r>
              <a:t>Discuss (~15 mins)</a:t>
            </a:r>
          </a:p>
          <a:p>
            <a:pPr lvl="1"/>
            <a:r>
              <a:t>Yanai paper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Formated “dynamic” reports using R Markdown</a:t>
            </a:r>
          </a:p>
          <a:p>
            <a:pPr lvl="1"/>
            <a:r>
              <a:t>Markdown is a language</a:t>
            </a:r>
          </a:p>
          <a:p>
            <a:pPr lvl="1"/>
            <a:r>
              <a:t>Rmd is “R flavoured Markdown”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 for “document”, HTML output (NB pdf, word options): </a:t>
            </a:r>
            <a:r>
              <a:rPr b="1"/>
              <a:t>Demonstration</a:t>
            </a:r>
          </a:p>
          <a:p>
            <a:pPr marL="0" lvl="0" indent="0">
              <a:buNone/>
            </a:pPr>
            <a:br/>
            <a:r>
              <a:t>A report should usually be structured with the “seen” sections: </a:t>
            </a:r>
            <a:r>
              <a:rPr b="1"/>
              <a:t>Title</a:t>
            </a:r>
            <a:r>
              <a:t>, </a:t>
            </a:r>
            <a:r>
              <a:rPr b="1"/>
              <a:t>Summary</a:t>
            </a:r>
            <a:r>
              <a:t>, </a:t>
            </a:r>
            <a:r>
              <a:rPr b="1"/>
              <a:t>Background</a:t>
            </a:r>
            <a:r>
              <a:t>, </a:t>
            </a:r>
            <a:r>
              <a:rPr b="1"/>
              <a:t>Results</a:t>
            </a:r>
            <a:r>
              <a:t>, </a:t>
            </a:r>
            <a:r>
              <a:rPr b="1"/>
              <a:t>Bibliography</a:t>
            </a:r>
          </a:p>
          <a:p>
            <a:pPr marL="0" lvl="0" indent="0">
              <a:buNone/>
            </a:pPr>
            <a:br/>
            <a:r>
              <a:t>NB there are usually several “unseen” sections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Title</a:t>
            </a:r>
            <a:r>
              <a:t> + details - descriptive title</a:t>
            </a:r>
          </a:p>
          <a:p>
            <a:pPr marL="0" lvl="0" indent="0">
              <a:buNone/>
            </a:pPr>
            <a:r>
              <a:t>Set in the YAML (“YAML ain’t Markup Language”: recursive acronym…) header</a:t>
            </a:r>
          </a:p>
          <a:p>
            <a:pPr marL="0" lvl="0" indent="0">
              <a:buNone/>
            </a:pPr>
            <a:br/>
            <a:r>
              <a:rPr b="1"/>
              <a:t>Summary</a:t>
            </a:r>
          </a:p>
          <a:p>
            <a:pPr marL="0" lvl="0" indent="0">
              <a:buNone/>
            </a:pPr>
            <a:r>
              <a:t>Summary of major findings - written LAST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Background</a:t>
            </a:r>
          </a:p>
          <a:p>
            <a:pPr marL="0" lvl="0" indent="0">
              <a:buNone/>
            </a:pPr>
            <a:r>
              <a:t>Functions like and introduction section in a scientific paper. The most important part is the list of OBJECTIVES</a:t>
            </a:r>
          </a:p>
          <a:p>
            <a:pPr marL="0" lvl="0" indent="0">
              <a:buNone/>
            </a:pPr>
            <a:br/>
            <a:r>
              <a:rPr b="1"/>
              <a:t>Results</a:t>
            </a:r>
            <a:r>
              <a:t> Graphs, stats results, terse, clear, technical style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Bibliography</a:t>
            </a:r>
          </a:p>
          <a:p>
            <a:pPr marL="0" lvl="0" indent="0">
              <a:buNone/>
            </a:pPr>
            <a:r>
              <a:t>If relevant, mostly cited in Background, or possibly in Results if there are methods citations</a:t>
            </a:r>
          </a:p>
          <a:p>
            <a:pPr marL="0" lvl="0" indent="0">
              <a:buNone/>
            </a:pPr>
            <a:br/>
            <a:r>
              <a:t>NB a markdown document is “freeform” ; the structure I suggest here is a minimal example for good practice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Make your own report (~45 mins)</a:t>
            </a:r>
          </a:p>
          <a:p>
            <a:pPr lvl="1"/>
            <a:r>
              <a:rPr>
                <a:hlinkClick r:id="rId2"/>
              </a:rPr>
              <a:t>https://dsgarage.netlify.app/bootcamp/3.2-m3-rmarkdown/</a:t>
            </a:r>
          </a:p>
          <a:p>
            <a:pPr lvl="1"/>
            <a:r>
              <a:t>Discuss and critique resulting reports and code (~45 mins)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8272"/>
          </a:xfrm>
        </p:spPr>
        <p:txBody>
          <a:bodyPr/>
          <a:lstStyle/>
          <a:p>
            <a:pPr marL="0" lvl="0" indent="0">
              <a:buNone/>
            </a:pPr>
            <a:r>
              <a:t>Twitter: </a:t>
            </a:r>
            <a:r>
              <a:rPr>
                <a:hlinkClick r:id="rId2"/>
              </a:rPr>
              <a:t>@EdHarris9000</a:t>
            </a:r>
            <a:r>
              <a:t>, </a:t>
            </a:r>
            <a:r>
              <a:rPr>
                <a:hlinkClick r:id="rId3"/>
              </a:rPr>
              <a:t>@adams_data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t>email: </a:t>
            </a:r>
            <a:r>
              <a:rPr>
                <a:hlinkClick r:id="rId4"/>
              </a:rPr>
              <a:t>eharris@harper-adams.ac.uk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Google scholar: </a:t>
            </a:r>
            <a:r>
              <a:rPr lang="en-US">
                <a:hlinkClick r:id="rId5"/>
              </a:rPr>
              <a:t>research record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br>
              <a:rPr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Ed Harris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PhD Statistics, BSc genetics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15 years biostatistical research and consulting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R</a:t>
            </a:r>
            <a:r>
              <a:rPr dirty="0" err="1"/>
              <a:t>esearch</a:t>
            </a:r>
            <a:r>
              <a:rPr dirty="0"/>
              <a:t>: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Conservation</a:t>
            </a:r>
            <a:r>
              <a:rPr lang="en-GB" dirty="0"/>
              <a:t> e</a:t>
            </a:r>
            <a:r>
              <a:rPr dirty="0" err="1"/>
              <a:t>cology</a:t>
            </a:r>
            <a:r>
              <a:rPr dirty="0"/>
              <a:t>, machine learning, experimental design</a:t>
            </a:r>
            <a:r>
              <a:rPr lang="en-GB" dirty="0"/>
              <a:t>, animal welfare, </a:t>
            </a:r>
            <a:r>
              <a:rPr lang="en-GB" dirty="0" err="1"/>
              <a:t>agri</a:t>
            </a:r>
            <a:r>
              <a:rPr lang="en-GB" dirty="0"/>
              <a:t>-tech, crop yield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94" y="169069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Current interests: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-Deep learning applications, Data Science applications, </a:t>
            </a:r>
            <a:r>
              <a:rPr lang="en-GB" dirty="0"/>
              <a:t>Automation of biodiversity data capture</a:t>
            </a:r>
            <a:r>
              <a:rPr dirty="0"/>
              <a:t>, Ag Engineering applications</a:t>
            </a:r>
            <a:br>
              <a:rPr dirty="0"/>
            </a:br>
            <a:endParaRPr dirty="0"/>
          </a:p>
          <a:p>
            <a:pPr marL="0" lvl="0" indent="0">
              <a:buNone/>
            </a:pPr>
            <a:r>
              <a:rPr dirty="0"/>
              <a:t>(and sheep, cats, motorcycles, and acoustic guitar)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Community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3580" y="2231467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Slack:</a:t>
            </a:r>
          </a:p>
          <a:p>
            <a:pPr marL="0" lvl="0" indent="0">
              <a:buNone/>
            </a:pPr>
            <a:r>
              <a:rPr dirty="0"/>
              <a:t>Join with Harper email address!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>
                <a:hlinkClick r:id="rId2"/>
              </a:rPr>
              <a:t>Harper Adams MSc Slack</a:t>
            </a:r>
            <a:endParaRPr lang="en-US" dirty="0"/>
          </a:p>
          <a:p>
            <a:pPr marL="0" lvl="0" indent="0">
              <a:buNone/>
            </a:pPr>
            <a:br>
              <a:rPr dirty="0"/>
            </a:br>
            <a:r>
              <a:rPr dirty="0">
                <a:hlinkClick r:id="rId3"/>
              </a:rPr>
              <a:t>Harper Adams R Users Slack</a:t>
            </a:r>
            <a:br>
              <a:rPr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509CF-6E5E-6C61-0B46-C292DD041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23" y="2080342"/>
            <a:ext cx="2724530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we here?</a:t>
            </a:r>
          </a:p>
        </p:txBody>
      </p:sp>
      <p:pic>
        <p:nvPicPr>
          <p:cNvPr id="3" name="Picture 1" descr="img/ven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71894" y="1816099"/>
            <a:ext cx="5183093" cy="47147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0445" y="3733800"/>
            <a:ext cx="378296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>
                <a:solidFill>
                  <a:schemeClr val="bg1"/>
                </a:solidFill>
              </a:rPr>
              <a:t>Venn mania: </a:t>
            </a:r>
            <a:r>
              <a:rPr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https://bit.ly/3kiXy5s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we here?</a:t>
            </a:r>
          </a:p>
        </p:txBody>
      </p:sp>
      <p:pic>
        <p:nvPicPr>
          <p:cNvPr id="3" name="Picture 1" descr="img/venn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4353" y="1816099"/>
            <a:ext cx="8522447" cy="47860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C5CF4B-B645-4C6B-963B-5168CA98391A}" vid="{F2BD30F4-1E32-4905-B99E-279810D055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695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Office Theme</vt:lpstr>
      <vt:lpstr>MSc in Data Science for Global Agriculture, Food &amp; Environment</vt:lpstr>
      <vt:lpstr>PowerPoint Presentation</vt:lpstr>
      <vt:lpstr>Ed Contact</vt:lpstr>
      <vt:lpstr>Ed Bio</vt:lpstr>
      <vt:lpstr>Ed Bio</vt:lpstr>
      <vt:lpstr>Ed Bio</vt:lpstr>
      <vt:lpstr>Community</vt:lpstr>
      <vt:lpstr>Why are we here?</vt:lpstr>
      <vt:lpstr>Why are we here?</vt:lpstr>
      <vt:lpstr>PowerPoint Presentation</vt:lpstr>
      <vt:lpstr>PowerPoint Presentation</vt:lpstr>
      <vt:lpstr>PowerPoint Presentation</vt:lpstr>
      <vt:lpstr>PowerPoint Presentation</vt:lpstr>
      <vt:lpstr>Activity 01: BMI data</vt:lpstr>
      <vt:lpstr>Activity 01: BMI data</vt:lpstr>
      <vt:lpstr>Activity 01: BMI data</vt:lpstr>
      <vt:lpstr>Activity 01: BMI data</vt:lpstr>
      <vt:lpstr>Activity 01: BMI data</vt:lpstr>
      <vt:lpstr>Activity 01: BMI data</vt:lpstr>
      <vt:lpstr>Activity 02 - analyse BMI data</vt:lpstr>
      <vt:lpstr>Activity 02 - analyse BMI data</vt:lpstr>
      <vt:lpstr>Activity 03: BMI data report</vt:lpstr>
      <vt:lpstr>Activity 03: BMI data report</vt:lpstr>
      <vt:lpstr>Activity 03: BMI data report</vt:lpstr>
      <vt:lpstr>Activity 03: BMI data report</vt:lpstr>
      <vt:lpstr>Activity 03: BMI data report</vt:lpstr>
      <vt:lpstr>Activity 03: BMI data report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MSc</dc:title>
  <dc:creator>Dr. Ed Harris</dc:creator>
  <cp:keywords/>
  <cp:lastModifiedBy>Ed Harris</cp:lastModifiedBy>
  <cp:revision>4</cp:revision>
  <dcterms:created xsi:type="dcterms:W3CDTF">2020-09-22T09:24:55Z</dcterms:created>
  <dcterms:modified xsi:type="dcterms:W3CDTF">2022-09-22T08:48:26Z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2020.09.22</vt:lpwstr>
  </property>
  <property fmtid="{D5CDD505-2E9C-101B-9397-08002B2CF9AE}" pid="3" name="output">
    <vt:lpwstr/>
  </property>
  <property fmtid="{D5CDD505-2E9C-101B-9397-08002B2CF9AE}" pid="4" name="subtitle">
    <vt:lpwstr>In-Person Bootcamp 01</vt:lpwstr>
  </property>
</Properties>
</file>