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8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 autoAdjust="0"/>
    <p:restoredTop sz="94660"/>
  </p:normalViewPr>
  <p:slideViewPr>
    <p:cSldViewPr>
      <p:cViewPr varScale="1">
        <p:scale>
          <a:sx n="192" d="100"/>
          <a:sy n="192" d="100"/>
        </p:scale>
        <p:origin x="151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7T20:48:50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8298 5163 110 0,'0'0'127'0,"0"0"-29"0,0 0-59 16,0 0-39-16,0 0-3 0,0 0 3 15,0 0 0-15,-3 0 3 0,3 0-1 16,0 0 1-16,-3 0 1 0,3 0-2 16,-3 0-1-16,3 0 12 0,0 0 3 15,0 0-4-15,0 0-12 0,0 0-45 16,0 0 25-16,0 0 20 0,0 0 1 16,0 0 32-16,0 0-33 0,0 0 3 0,0 0 78 15,0 0 63-15,0 0 6 16,0 0 10-16,0 0-50 0,0 0-25 0,0 0-13 15,0 0 3-15,-3 0-23 0,3-2-3 16,0 2 3-16,0-2 16 0,-3 1 17 16,3 1 2-16,0-1-25 0,0 0-16 15,-3-1 2-15,3 2-5 0,-3-1-11 16,3 0-9-16,-3-1 6 0,3 1 3 16,-3 0 17-16,3-1 3 0,-3 0 3 0,3 1-13 15,-3 1-6-15,0-2-7 0,3 0 3 16,-3 1 4-16,0-1-7 0,0 0-13 15,3-1-15-15,0 0-1 0,-3 1-2 16,3 0 2-16,0 0 1 0,0 1 3 16,-3 0-1-16,3-1 10 0,-3 2 0 15,3-1-10-15,0 0 23 0,0 1-7 16,0 0-6-16,-4-1 0 0,4 1 0 16,-3 0-10-16,3 0 0 0,0 0-3 0,0 0-1 15,0 0-15-15,-3 0 13 16,3 0-13-16,0 0 3 0,0 0-10 0,0 0-3 15,0 0-9-15,-3 1 6 0,3-1 0 16,-3 1-7-16,3 0 0 0,0 2-2 16,0 0-18-16,0 2 27 0,0 1 8 15,0 2 19-15,6 2 4 0,-3 0 22 16,4 1-20-16,-4-3 18 0,0 1-2 0,0 1-1 16,0-2 1-16,0 2 6 15,0-2-23-15,0 0 0 0,0 0-2 0,0 1 0 16,0-1 11-16,0 1-12 0,0 0-3 15,0-1 2-15,0 0-1 0,0-1 2 16,3 0-1-16,-3 0 0 0,4-1-3 16,-7 1 2-16,3 1 2 0,0 1 11 15,-3 1-11-15,3 0-16 0,-3 2 14 16,0 0-63-16,0-1-10 0,0 1 35 0,0-1 40 16,0 0 0-16,0 1-24 0,0-1-44 15,0 2 16-15,0 1-81 0,0-3-104 16,0-1-37-16,0-5 261 0,0-1-16 15,0-1 28-15,0 0 1 0,0-2 0 16,0 0 3-16,0-1 17 0,0 0 2 16,0 1 8-16,0-1 2 0,0 0 14 15,0 0 9-15,0 0 10 0,0 0-3 0,0 0-3 16,0 0 6-16,3 0 0 16,-3 0 16-16,0 0 23 0,3-1 42 0,-3-1 16 15,0-1 3-15,0-1-107 0,0 0-58 16,0-2-48-16,0 1-27 0,0 1-31 15,0 0-18-15,0 2-5 0,0-2 25 16,0 1 22-16,0-3 4 0,0 1-6 0,0-2-7 16,0 1 19-16,0-3 17 15,0-2 16-15,0 0-23 0,0-3 3 16,0 1-64-16,0-2 35 0,0-2-75 0,0-1 45 16,0-3-28-16,0-1 84 0,0-5-26 15,3 0 55-15,-3 6 33 0,0 5 10 16,0 6 35-16,0 0 27 0,3 2 23 15,0-3-33-15,0 0-26 0,0 3 6 16,-3 1-19-16,3 3 3 0,-3 1 3 16,0 1-3-16,3 2 26 0,-3 0-9 15,0 0-41-15,0 0-2 0,0 0-2 0,0 0 0 16,0 0-24-16,0 0-7 0,0 0-19 16,0 0-36-16,0 0 0 0,0 2 23 15,0-1 12-15,0 1 14 0,0 0 21 16,0-1 18-16,0 2 38 0,0-2-37 15,0 2 12-15,0-1-11 0,0 1 12 16,0 1-12-16,0 0-2 0,-3 1 23 16,0 3-10-16,3 1 66 0,-6 1-34 15,3 1 20-15,0 3-6 0,0-1 0 16,0 4 35-16,0 3-71 0,0 5-3 0,3 0 2 16,-3-2-22-16,3-3 49 0,0-9-29 15,-3 1 38-15,3-4-38 0,-3 3 3 16,-1 1-23-16,1 2 0 0,3-3-4 15,0 0 3-15,-3 0-11 0,3-1 11 16,0-2 1-16,0 0-13 0,0-2 11 16,0-1-14-16,0 1 3 0,0-4 13 0,0 3-26 15,3-3 10-15,-3 1 12 16,3 0-9-16,-3 0 13 0,4-2 0 0,-4 2-23 16,0-2 22-16,3 1 1 0,-3 2 17 15,3-2 0-15,-3 0-15 0,0-1 9 16,0-1 12-16,0 1 9 0,0-1-2 15,0 0 2-15,0 0 17 0,3 0 10 16,-3 0-7-16,0 0-7 0,0 0 4 16,0 0 32-16,3-2 37 0,-3-2 34 15,0-3-58-15,0 0-94 0,-3-3 3 0,0-3-3 16,-3 0 0-16,-1-4 2 0,1 2 30 16,3-1-6-16,-3-1 3 0,0 1-25 15,3 1-4-15,-3-2 0 0,3 1 0 16,0 0-22-16,0 1 22 0,0 4-13 15,3-2 10-15,-3 2 3 0,0 2-22 16,0 0 22-16,3 3 13 0,0 0-10 16,-4 2 17-16,4 1-20 0,-3 1-20 0,3-2 1 15,0 1 6-15,-3 0 2 0,3 0 11 16,-3 0 26-16,3 0-3 0,-3-1-23 16,3 1-11-16,0 1-5 0,0-1 14 15,-3 2 2-15,3-1 3 0,0 2 16 16,0 0-6-16,0-1-10 0,0 1 14 15,0 0-15-15,0 0-2 0,0 0 0 0,0 0-23 16,0 0-13-16,0 0-25 0,0 0-27 16,0 0-16-16,-3 0-10 0,3 0-9 15,0 1-7-15,0 1 6 0,0-1 10 16,0 2 36-16,0 1 78 0,0 0 12 16,3 3-9-16,0 1-2 0,3 3 2 15,-3 4 33-15,4 5 16 0,-4 7-14 16,0 0-37-16,0 2 1 0,-3-3 2 15,0-1-8-15,3-1-12 0,-3 0 16 16,0-6 23-16,0-3-10 0,0-4-13 0,0-1 13 16,0 1-13-16,0 1 0 0,3 2 0 15,-3-1 10-15,3-2 3 16,-3 0-12-16,3-1-1 0,0-2-24 0,0-1 1 16,0-2-39-16,3-2-26 15,-3-1-78-15,3-1-33 0,-3-1 66 0,3 0-27 16,1-4 13-16,-4-3 30 0,0-3-10 15,-3 1 107-15</inkml:trace>
  <inkml:trace contextRef="#ctx0" brushRef="#br0" timeOffset="6764.05">6609 5116 32 0,'0'0'110'15,"0"0"-15"-15,0 0-95 0,0 0-4 16,0 0 4-16,0-3 16 0,0 3 26 0,0-2-9 16,0 2-7-16,0 0 108 0,0 0 195 15,0-2-23-15,0 0-133 0,0 2-49 16,-3-1-43-16,3 1 4 0,0 0-1 16,-3 0-19-16,3-1 10 0,0 1-4 15,0 0-19-15,0-2-22 0,0 2-27 16,0-1 10-16,0 1-12 0,0 0 0 15,0 0 12-15,0 0 6 0,0 0 11 0,0 0 2 16,0 0 4-16,0 0-17 0,0 0-18 16,0 0 2-16,0 0 14 0,0 0-17 15,0 0-3-15,0 0-26 0,0 0 3 16,0 0 4-16,0 0 5 0,0 0 4 16,0 0 0-16,0 0 10 0,0 0-19 15,0 0 5-15,0 0-2 0,0 0-4 16,0 0-22-16,0 0-24 0,0 0-38 15,0 0-39-15,0 1-23 0,0 2 6 0,0 2 114 16,0 1 49-16,0 3 26 0,0-1 7 16,3 1-14-16,0 1 1 0,0-2-19 15,0 0 22-15,-3 1-23 0,3-3-8 16,-3 1 8-16,2-1 16 0,-2 1-12 16,0 0 25-16,0 1-10 0,0 0-19 15,0 0 4-15,0 0-4 0,0 1 2 16,0-1-1-16,0 1-1 0,0-3 2 0,0 3-4 15,0-3 2-15,0 1 0 0,0 2-13 16,0 0 10-16,0 1 0 0,3-1 3 16,-3 2-3-16,0 0 3 0,3 0-13 15,-3 0 13-15,0-1 8 0,0-1-8 16,3 1-1-16,-3-1 1 0,0 0 20 16,0-1-20-16,0 1-18 0,0-2 18 0,5 1 1 15,-2 1-1-15,-3-2 0 0,0 0 0 16,3-1-20-16,-3 0-2 15,3 1 19-15,-3-1 2 0,0 2 1 0,3 0 3 16,-3 0 13-16,3 0-16 0,0 2 16 16,-3 0-16-16,0-2 1 0,3 0 0 15,-3-1-1-15,3 0-2 0,-3-2 1 16,3-1-2-16,-3 2-10 0,3-2 13 16,-3-1 0-16,0 1 1 0,0 0 15 15,3 0-16-15,-3-1 1 0,0 0 12 16,0 0 10-16,0-3-3 0,0 2-4 15,0-1 16-15,0-1 1 0,0 0 16 0,0 0 16 16,0 0 32-16,0 0 14 16,0 0 9-16,0 0 19 0,0 0 20 0,0 0 3 15,0 0-33-15,0-1-32 0,0 1-19 16,0 0-14-16,0 0 0 0,0-2 4 16,0 2-7-16,0 0-61 0,-3-2-6 15,0-1-23-15,0 2 27 0,-3-1-14 16,3 1 0-16,-3-2 16 0,3 2 1 15,0-1 11-15,-8 0-12 0,5 0-3 16,4 0 1-16,-4 0 1 0,0 1 1 0,3 0-29 16,-3 0 26-16,0-1 0 0,0 0-1 15,3 2 3-15,-3-1 1 0,-2 1 0 16,3-1-1-16,-1 1 1 0,3-2 0 16,-3 1-2-16,0 0-13 0,3-1 15 15,-6 2 1-15,6-1-1 0,-10-1 1 16,7 2 1-16,-3-2-2 0,0 0 0 0,0 1 0 15,0 0 0-15,3-1 4 16,-4 2-4-16,4-1-26 0,0 0 23 0,-3 1-23 16,3-2 26-16,0 2 3 0,0-1-3 15,3-1-10-15,-3 2 7 0,-4-1-6 16,1 0 9-16,3-1 2 0,0 1 11 16,0 0-10-16,-3-1 10 0,3 1-12 15,0-1 0-15,-7 1-1 0,7 0 0 16,-3-1 0-16,0 1-1 0,0 1-1 15,3-1-21-15,-3-1 7 0,-1 2-10 0,1-2-9 16,0 2-23-16,0-1 35 0,0 1-9 16,3-1 16-16,-4 1-10 0,1 0 25 15,0-1-2-15,0 1-14 0,-3 0 1 16,3 0-19-16,-4 0 5 0,1 0 28 16,3 0 2-16,0 0-4 0,0 0-48 15,3 0 7-15,-4 0 45 0,1 0 0 0,3 0-8 16,0 0 8-16,0 0 12 0,0 0-12 15,0 0 0-15,0-2 2 0,0 2 14 16,-4-1-13-16,1 1-3 0,0-1 39 16,0-1-39-16,0 1 0 0,0 1-2 15,-1-1 2-15,1 1-4 0,3 0-34 16,0-2 2-16,-3 2 17 0,3 0 2 16,0 0-5-16,4 0-11 0,-4 0-9 15,-2 0-19-15,5 0 28 0,-3 0 14 0,3 0 4 16,0 0 14-16,0 0-2 15,0 0-19-15,0 0-1 0,0 0 22 0,3 0 1 16,0 0 19-16,-3 0-6 0,3 0-9 16,0 0 18-16,-3 0-22 0,3 0-1 15,-2 0-18-15,2 0-1 0,0 0 17 16,-3 0 1-16,3 0-1 0,0 0-15 16,0 0 18-16,0 0 39 0,0 0 7 15,0 0-11-15,0 0-6 0,0 0 7 0,-3 0 26 16,3 0 6-16,0 0-4 0,0 0-22 15,0 0-19-15,0 0-3 0,0 0 9 16,0 0 6-16,0 0-35 0,-3-2-10 16,3 1-3-16,-3 0 1 0,0 0 8 15,-2-2-12-15,5 2 14 0,-3-2-14 16,0-2 16-16,0 3 2 0,0-2 21 16,-3 0-22-16,3-2-1 0,0 1-20 15,0-1 5-15,0-1 14 0,3-1-11 16,0 1 11-16,0-1-25 0,0-1 23 15,0 0-16-15,0-1 8 0,0 1 11 0,0-1 16 16,0 1-13-16,0-1-6 0,0 0-13 16,0 0-3-16,0 1 15 0,0 0 4 15,0-1 0-15,0 0 10 0,0 2-7 16,0-3 7-16,0 0-8 0,0 0-2 16,0-1-2-16,0 1 2 0,0 0 13 15,0 2-12-15,0-1 12 0,0 1 13 0,0 1-23 16,-2-2-3-16,2 2-12 0,-3 0-10 15,3-2 22-15,0 2 0 0,-3 1-13 16,3-1 13-16,0 1 0 0,0 1-4 16,0 3-9-16,0 0 11 0,0-1-1 15,0-1-10-15,0 2-6 0,0-2-1 16,0 3 9-16,0-1 11 0,0 1 3 16,0 1 6-16,0-1-9 0,0 0-3 0,0 0-33 15,0 1 11-15,0 0 22 16,0-1-23-16,0 2 7 0,0-1 0 0,0 0 6 15,3 0 9-15,0-1-9 0,-3 0-6 16,2 2-7-16,-2-2 7 0,3 0 6 16,-3 0 11-16,3 0 0 0,-3 1-1 15,3 0 3-15,-3 0 0 0,0 1 16 16,0-2-16-16,0 2 0 0,0 0-22 16,0 0-14-16,0 0-16 0,0 0 0 15,0 0 20-15,0 0 6 0,0 0-10 0,3 0-13 16,-3 0-9-16,0 0-4 0,3 0 13 15,-3 0 10-15,6 0 39 0,-3 0 0 16,0-2 23-16,5 1-22 0,-2 0 0 16,-3 0 0-16,3-1 9 0,-1 1-8 15,1-1-2-15,3-1 1 0,0 2 0 16,5-2-2-16,-3 2 1 0,1-1 0 16,0 0-2-16,0 0-12 0,7 0 14 0,-7 0 17 15,3 0-15-15,3-1 0 16,-2 1-2-16,2 1-15 0,-3 0-24 0,4 1 10 15,-4 0-26-15,3 0 35 0,1 0-29 16,-1 0 23-16,0 0 23 0,1 0 3 16,-1 0 0-16,0 0 13 0,-3 0-10 15,1-2 33-15,-1 1-10 0,0 0-10 16,-3-1 23-16,4 0-3 0,-4-1-3 16,3 1-20-16,-3 0 3 0,1-1-13 15,-1 2 1-15,0-1-3 0,0 1-2 0,0-1-2 16,1 1-32-16,-1 0 22 0,0 1-7 15,0 0 7-15,4-2 13 0,-7 2 0 16,3-1 0-16,0 1 0 0,0 0-1 16,1 0-35-16,-1 0 25 0,-3 0 11 15,3 0 1-15,-1 0 1 0,3 0 9 16,-5 0-9-16,3 0 0 0,0 0 11 16,-4 0-12-16,6 0 2 0,-5 0-2 0,0 0 25 15,-3 0-26-15,-1 0-10 0,1 0-22 16,-3 0-27-16,0 0-55 0,0 0-3 15,-3 0-114-15,0 0-98 0,-6 0-108 16,-3 0 251-16</inkml:trace>
  <inkml:trace contextRef="#ctx0" brushRef="#br0" timeOffset="22202">10799 5167 68 0,'0'0'147'0,"0"0"-69"0,0 0 7 0,0 0-85 15,0 0-13-15,0 0-3 0,0 0 16 16,0 0 16-16,0 0 1 0,0 0 2 16,-6 1-3-16,6-1-12 0,0 0 9 15,0 0 3-15,0 0-13 0,0 0 30 16,0 0-31-16,0 0 1 0,0 0 14 16,0 0 28-16,0 0-6 0,0 0-9 15,-3 0-4-15,3 0-3 0,0 0-1 16,0 0-5-16,0 0-2 0,0 0-15 15,0 0 0-15,0 0 0 0,0 0 29 16,0 0 20-16,0 0 10 0,0 0-4 0,0 0 27 16,0 0-7-16,0 0-20 0,0 0-26 15,-3 0-12-15,3 0 0 0,0 0-17 16,0 0-33-16,0 0-15 0,0 0-1 16,0 0 6-16,0 0-15 0,0 1-17 15,0-1-23-15,3 0 39 0,3 1 59 16,6 1 18-16,-3 0-16 0,7-2 15 0,-4 2-15 15,6 0 32-15,-3-1-34 0,4 0 3 16,-4 1-3-16,0 0 0 0,1 0 0 16,-4 1-3-16,0-1 4 15,0 0-2-15,-3-1-11 0,0-1 11 0,1 0 1 16,-1 0 15-16,-3 0 21 0,3 0-34 16,-3 0-2-16,3 0-1 0,-3 0-51 15,4 0 36-15,-4 0 14 0,0 0-2 16,3 0-35-16,-3 0 26 0,3 0-7 15,0 0 17-15,1 0 3 0,-1 0-29 0,-3 0 16 16,3 0 2-16,-3 0 10 0,0 0 1 16,0 0-1-16,-6 0 1 0,3 0 1 15,-3 0 41-15,0 0 56 0,0 0 16 16,0 0 0-16,0 0-13 0,-3 0 4 16,-6 0-86-16,0 0-19 0,0 0-55 15,-3 0 19-15,-4 0 20 0,1 1 16 0,0 1 25 16,-4-2-25-16,1 1-53 0,-3-1-12 15,2 0 16-15,-2 0-3 0,3 0-45 16,-4 0 22-16,1 0-46 0,6 0 88 16,-7-3 4-16,7 2-20 0,0-2 49 15,3-1 23-15,-4 1 58 0,7-1 11 16,-3 0 2-16,6 2-19 0,-3-3 43 16,6 3 2-16,-3-1 17 0,3 0-59 15,-4 0 3-15,4 2 1 0,0 0-7 0,3-1-7 16,-3 1-16-16,3 1-26 15,0 0-26-15,0-1-36 0,0 1 0 16,0 0-6-16,0 0-39 0,3 0-23 0,6 0 39 16,4 0 32-16,-1 0 17 0,6 0 14 15,4 0-21-15,-4 0 22 0,3 0 2 16,4 0 14-16,-4 0-3 0,0 0-11 16,1 0 0-16,-1 0 15 0,1 0-16 15,-7 0 1-15,-3 0 21 0,3 0-21 0,-6 0 0 16,4 0 0-16,-7-2 19 0,0 1 3 15,3 1 16-15,-3-1-39 0,3-1-1 16,-3 2-12-16,7 0-4 0,-4 0-61 16,0 0-10-16,0 0 23 0,3 0-20 15,1 0 7-15,-1 0-42 0,-3 0-24 16,0 0-35-16,-3 0-49 0,-3-2-59 16,-3-1 227-16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4149" y="211465"/>
            <a:ext cx="110180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931" y="856397"/>
            <a:ext cx="3874236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image" Target="../media/image71.png"/><Relationship Id="rId5" Type="http://schemas.openxmlformats.org/officeDocument/2006/relationships/image" Target="../media/image18.png"/><Relationship Id="rId61" Type="http://schemas.openxmlformats.org/officeDocument/2006/relationships/image" Target="../media/image74.png"/><Relationship Id="rId19" Type="http://schemas.openxmlformats.org/officeDocument/2006/relationships/image" Target="../media/image3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72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Relationship Id="rId10" Type="http://schemas.openxmlformats.org/officeDocument/2006/relationships/image" Target="../media/image23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60" Type="http://schemas.openxmlformats.org/officeDocument/2006/relationships/image" Target="../media/image7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www.gov.uk/government/news/government-publishes-new-strategy-to-kickstart-data-revolution-across-the-uk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itpro.co.uk/business-strategy/careers-training/356834/bridging-the-coronavirus-skills-gap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computing.co.uk/news/4019986/uk-national-data-strau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hyperlink" Target="https://towardsdatascience.com/explaining-the-2019-uk-election-result-with-data-science-86aa6f4e809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5067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b="1" spc="-5" dirty="0">
                <a:solidFill>
                  <a:srgbClr val="3333B2"/>
                </a:solidFill>
                <a:cs typeface="Georgia"/>
              </a:rPr>
              <a:t>Predict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whether </a:t>
            </a:r>
            <a:r>
              <a:rPr sz="1100" b="1" spc="-50" dirty="0">
                <a:solidFill>
                  <a:srgbClr val="3333B2"/>
                </a:solidFill>
                <a:cs typeface="Georgia"/>
              </a:rPr>
              <a:t>someone </a:t>
            </a:r>
            <a:r>
              <a:rPr sz="1100" b="1" spc="-20" dirty="0">
                <a:solidFill>
                  <a:srgbClr val="3333B2"/>
                </a:solidFill>
                <a:cs typeface="Georgia"/>
              </a:rPr>
              <a:t>will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have </a:t>
            </a:r>
            <a:r>
              <a:rPr sz="1100" b="1" spc="-10" dirty="0">
                <a:solidFill>
                  <a:srgbClr val="3333B2"/>
                </a:solidFill>
                <a:cs typeface="Georgia"/>
              </a:rPr>
              <a:t>a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heart </a:t>
            </a:r>
            <a:r>
              <a:rPr sz="1100" b="1" dirty="0">
                <a:solidFill>
                  <a:srgbClr val="3333B2"/>
                </a:solidFill>
                <a:cs typeface="Georgia"/>
              </a:rPr>
              <a:t>attack </a:t>
            </a:r>
            <a:r>
              <a:rPr sz="1100" b="1" spc="-50" dirty="0">
                <a:solidFill>
                  <a:srgbClr val="3333B2"/>
                </a:solidFill>
                <a:cs typeface="Georgia"/>
              </a:rPr>
              <a:t>on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the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basis  </a:t>
            </a:r>
            <a:r>
              <a:rPr sz="1100" b="1" spc="-40" dirty="0">
                <a:solidFill>
                  <a:srgbClr val="3333B2"/>
                </a:solidFill>
                <a:cs typeface="Georgia"/>
              </a:rPr>
              <a:t>of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demographic,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diet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and </a:t>
            </a:r>
            <a:r>
              <a:rPr sz="1100" b="1" spc="-20" dirty="0">
                <a:solidFill>
                  <a:srgbClr val="3333B2"/>
                </a:solidFill>
                <a:cs typeface="Georgia"/>
              </a:rPr>
              <a:t>clinical</a:t>
            </a:r>
            <a:r>
              <a:rPr sz="1100" b="1" spc="-110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measurements.</a:t>
            </a:r>
            <a:endParaRPr sz="1100" b="1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516" y="27922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054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000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8588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34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7119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7069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5654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054" y="279225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891" y="64300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891" y="5844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6891" y="5244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891" y="46588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6891" y="40593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891" y="34734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6891" y="2874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155" y="287400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355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66821" y="406903"/>
            <a:ext cx="14097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Arial"/>
                <a:cs typeface="Arial"/>
              </a:rPr>
              <a:t>sbp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71515" y="27922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5139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100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6861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1359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722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6308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7579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5139" y="279225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9184" y="169365"/>
            <a:ext cx="3981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0 10 20</a:t>
            </a:r>
            <a:r>
              <a:rPr sz="350" spc="1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30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7099" y="27154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5097" y="282454"/>
            <a:ext cx="1187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29697" y="594457"/>
            <a:ext cx="1657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5146" y="330140"/>
            <a:ext cx="1466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2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47408" y="563120"/>
            <a:ext cx="2501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04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0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46045" y="541321"/>
            <a:ext cx="2622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0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20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70366" y="29607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2676" y="357389"/>
            <a:ext cx="1517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60" baseline="-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1958" y="456849"/>
            <a:ext cx="3225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04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8771" y="426875"/>
            <a:ext cx="2679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37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41959" y="467748"/>
            <a:ext cx="3003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1497" y="530421"/>
            <a:ext cx="3048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5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7871" y="386001"/>
            <a:ext cx="22415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2420" y="253841"/>
            <a:ext cx="2286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-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9234" y="369650"/>
            <a:ext cx="1657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2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29697" y="505897"/>
            <a:ext cx="2584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92514" y="27922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4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32025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79711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27397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6445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24131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318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866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2025" y="27922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8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720181" y="595820"/>
            <a:ext cx="1968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75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7919" y="287904"/>
            <a:ext cx="2063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33805" y="326051"/>
            <a:ext cx="1644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71132" y="429600"/>
            <a:ext cx="3143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54783" y="508621"/>
            <a:ext cx="3524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4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52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2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3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3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44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72495" y="466386"/>
            <a:ext cx="3130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2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22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76583" y="443224"/>
            <a:ext cx="2844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05193" y="529058"/>
            <a:ext cx="3333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7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88843" y="391451"/>
            <a:ext cx="2540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97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ooo</a:t>
            </a:r>
            <a:r>
              <a:rPr sz="525" spc="-9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01106" y="260654"/>
            <a:ext cx="1714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09281" y="377826"/>
            <a:ext cx="2622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2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61594" y="580827"/>
            <a:ext cx="2717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14875" y="27922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2850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97985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6747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35593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5078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74564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28500" y="279225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082658" y="169365"/>
            <a:ext cx="3683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0.0 0.4</a:t>
            </a:r>
            <a:r>
              <a:rPr sz="350" spc="9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0.8</a:t>
            </a:r>
            <a:endParaRPr sz="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86659" y="544040"/>
            <a:ext cx="6000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-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09356" y="59309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06632" y="27972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24549" y="317878"/>
            <a:ext cx="2698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52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10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452695" y="409163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48608" y="257924"/>
            <a:ext cx="55244" cy="1308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2540">
              <a:lnSpc>
                <a:spcPts val="380"/>
              </a:lnSpc>
              <a:spcBef>
                <a:spcPts val="170"/>
              </a:spcBef>
            </a:pPr>
            <a:r>
              <a:rPr sz="350" spc="5" dirty="0">
                <a:solidFill>
                  <a:srgbClr val="FF0000"/>
                </a:solidFill>
                <a:latin typeface="Arial"/>
                <a:cs typeface="Arial"/>
              </a:rPr>
              <a:t>o  </a:t>
            </a:r>
            <a:r>
              <a:rPr sz="350" spc="-1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09356" y="428231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05058" y="379184"/>
            <a:ext cx="1409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98456" y="574019"/>
            <a:ext cx="6159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-1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01722" y="405075"/>
            <a:ext cx="1530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05269" y="47728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43158" y="475921"/>
            <a:ext cx="647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" b="1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07994" y="49363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71694" y="458211"/>
            <a:ext cx="11366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09355" y="516796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071696" y="257929"/>
            <a:ext cx="11366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102544" y="35057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535874" y="279225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4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53586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08084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6122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15718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70216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24715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79213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53586" y="279225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6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419122" y="595821"/>
            <a:ext cx="2984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44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652977" y="331503"/>
            <a:ext cx="914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" spc="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15314" y="302891"/>
            <a:ext cx="1765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562180" y="429595"/>
            <a:ext cx="3359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420482" y="507260"/>
            <a:ext cx="4311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2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3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30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3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30021" y="455484"/>
            <a:ext cx="4660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559454" y="396901"/>
            <a:ext cx="2940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63541" y="257929"/>
            <a:ext cx="1860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579891" y="381913"/>
            <a:ext cx="2679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545829" y="579470"/>
            <a:ext cx="238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427295" y="530421"/>
            <a:ext cx="4108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52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958235" y="27922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4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7186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89031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06202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24736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71860" y="27922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8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2945904" y="169365"/>
            <a:ext cx="3130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0 50</a:t>
            </a:r>
            <a:r>
              <a:rPr sz="350" spc="9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100</a:t>
            </a:r>
            <a:endParaRPr sz="3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928680" y="591726"/>
            <a:ext cx="1276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82433" y="47592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930042" y="287904"/>
            <a:ext cx="2298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16417" y="313792"/>
            <a:ext cx="3048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67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921867" y="364202"/>
            <a:ext cx="2419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915055" y="414607"/>
            <a:ext cx="3676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3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566266" y="481373"/>
            <a:ext cx="6642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1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915053" y="441861"/>
            <a:ext cx="3479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409145" y="550852"/>
            <a:ext cx="835660" cy="927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 marR="43180" indent="5080">
              <a:lnSpc>
                <a:spcPct val="17900"/>
              </a:lnSpc>
              <a:spcBef>
                <a:spcPts val="470"/>
              </a:spcBef>
              <a:tabLst>
                <a:tab pos="476884" algn="l"/>
                <a:tab pos="549275" algn="l"/>
              </a:tabLst>
            </a:pPr>
            <a:r>
              <a:rPr sz="525" spc="15" baseline="15873" dirty="0">
                <a:solidFill>
                  <a:srgbClr val="2DE4E4"/>
                </a:solidFill>
                <a:latin typeface="Arial"/>
                <a:cs typeface="Arial"/>
              </a:rPr>
              <a:t>o       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                                   </a:t>
            </a:r>
            <a:r>
              <a:rPr sz="525" b="1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        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           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		</a:t>
            </a:r>
            <a:r>
              <a:rPr sz="525" b="1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  </a:t>
            </a:r>
            <a:r>
              <a:rPr sz="525" spc="-89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              </a:t>
            </a:r>
            <a:r>
              <a:rPr sz="3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   </a:t>
            </a:r>
            <a:r>
              <a:rPr sz="350" spc="9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920504" y="384638"/>
            <a:ext cx="1955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911892" y="256563"/>
            <a:ext cx="3270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261620" algn="l"/>
              </a:tabLst>
            </a:pPr>
            <a:r>
              <a:rPr sz="350" spc="-3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-23809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919142" y="568571"/>
            <a:ext cx="3606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6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916417" y="516796"/>
            <a:ext cx="3022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67" baseline="-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379234" y="279225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28283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99130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569978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40826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11674" y="26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28283" y="279225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3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53910" y="64300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53910" y="5844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53910" y="5244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53910" y="46588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53910" y="40593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53910" y="34734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53910" y="2874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53910" y="287400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355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3780725" y="234861"/>
            <a:ext cx="78740" cy="461009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10" dirty="0">
                <a:latin typeface="Arial"/>
                <a:cs typeface="Arial"/>
              </a:rPr>
              <a:t>100 160</a:t>
            </a:r>
            <a:r>
              <a:rPr sz="350" spc="10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220</a:t>
            </a:r>
            <a:endParaRPr sz="3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531760" y="58764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359215" y="410520"/>
            <a:ext cx="1727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8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342867" y="599906"/>
            <a:ext cx="11683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415076" y="324690"/>
            <a:ext cx="3263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0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4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504998" y="421423"/>
            <a:ext cx="2825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89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582658" y="301527"/>
            <a:ext cx="1765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6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622169" y="390088"/>
            <a:ext cx="1587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52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352404" y="568570"/>
            <a:ext cx="4178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2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355128" y="456844"/>
            <a:ext cx="4394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35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348315" y="530420"/>
            <a:ext cx="4406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381015" y="466386"/>
            <a:ext cx="4057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-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4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b="1" spc="-4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9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571758" y="272917"/>
            <a:ext cx="2190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548596" y="379188"/>
            <a:ext cx="2406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96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267931" y="544044"/>
            <a:ext cx="5156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8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931404" y="508623"/>
            <a:ext cx="8578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7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04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50516" y="70158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6891" y="10626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6891" y="100677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6891" y="9509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6891" y="89505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6891" y="8405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6891" y="7846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6891" y="7288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9155" y="728835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3338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742451" y="1036672"/>
            <a:ext cx="78740" cy="52069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42451" y="689570"/>
            <a:ext cx="78740" cy="30099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10" dirty="0">
                <a:latin typeface="Arial"/>
                <a:cs typeface="Arial"/>
              </a:rPr>
              <a:t>10 20</a:t>
            </a:r>
            <a:r>
              <a:rPr sz="350" spc="10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30</a:t>
            </a:r>
            <a:endParaRPr sz="35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88595" y="673478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842759" y="930979"/>
            <a:ext cx="3892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185611" y="88874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051214" y="715715"/>
            <a:ext cx="1835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82" baseline="-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884994" y="815174"/>
            <a:ext cx="3289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2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42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833221" y="865586"/>
            <a:ext cx="25272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44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833221" y="880568"/>
            <a:ext cx="2787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44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4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5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59108" y="954145"/>
            <a:ext cx="3644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18235" y="1024992"/>
            <a:ext cx="4311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23683" y="1007280"/>
            <a:ext cx="43243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0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823683" y="960958"/>
            <a:ext cx="4152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20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271515" y="701586"/>
            <a:ext cx="373380" cy="3752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425"/>
              </a:spcBef>
            </a:pPr>
            <a:r>
              <a:rPr sz="550" spc="5" dirty="0">
                <a:latin typeface="Arial"/>
                <a:cs typeface="Arial"/>
              </a:rPr>
              <a:t>tobacco</a:t>
            </a:r>
            <a:endParaRPr sz="55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692514" y="70158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4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1733319" y="677567"/>
            <a:ext cx="52069" cy="1212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71500"/>
              </a:lnSpc>
              <a:spcBef>
                <a:spcPts val="24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 o</a:t>
            </a:r>
            <a:endParaRPr sz="35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672494" y="948690"/>
            <a:ext cx="2921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694294" y="890110"/>
            <a:ext cx="2095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749668" y="74705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733803" y="805636"/>
            <a:ext cx="23367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759692" y="860136"/>
            <a:ext cx="1206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2114875" y="70158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2455420" y="866943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2106631" y="91872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101182" y="674843"/>
            <a:ext cx="53340" cy="1212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3970" marR="5080" indent="-1905">
              <a:lnSpc>
                <a:spcPct val="71500"/>
              </a:lnSpc>
              <a:spcBef>
                <a:spcPts val="24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 o</a:t>
            </a:r>
            <a:endParaRPr sz="3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419121" y="892834"/>
            <a:ext cx="1098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b="1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653420" y="1024987"/>
            <a:ext cx="5321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66725" algn="l"/>
              </a:tabLst>
            </a:pP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                     </a:t>
            </a:r>
            <a:r>
              <a:rPr sz="525" b="1" spc="2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67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1682032" y="925528"/>
            <a:ext cx="5048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89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75" baseline="4761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448608" y="950058"/>
            <a:ext cx="590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-1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2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051744" y="789282"/>
            <a:ext cx="160655" cy="167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L="63500" marR="55880" indent="-4445" algn="ctr">
              <a:lnSpc>
                <a:spcPct val="46000"/>
              </a:lnSpc>
              <a:spcBef>
                <a:spcPts val="280"/>
              </a:spcBef>
            </a:pPr>
            <a:r>
              <a:rPr sz="350" spc="-1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651620" y="1001831"/>
            <a:ext cx="5340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68630" algn="l"/>
              </a:tabLst>
            </a:pPr>
            <a:r>
              <a:rPr sz="525" spc="-4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254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         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666606" y="978669"/>
            <a:ext cx="530225" cy="93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254"/>
              </a:lnSpc>
              <a:spcBef>
                <a:spcPts val="125"/>
              </a:spcBef>
            </a:pPr>
            <a:r>
              <a:rPr sz="525" spc="-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" baseline="3174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4761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60" baseline="4761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2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  <a:p>
            <a:pPr marR="40005" algn="r">
              <a:lnSpc>
                <a:spcPts val="254"/>
              </a:lnSpc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535874" y="70158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4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2571228" y="669387"/>
            <a:ext cx="136525" cy="123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7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L="97155">
              <a:lnSpc>
                <a:spcPts val="370"/>
              </a:lnSpc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543104" y="895559"/>
            <a:ext cx="2921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44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427296" y="965040"/>
            <a:ext cx="4470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44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693850" y="74023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425933" y="729333"/>
            <a:ext cx="374650" cy="1644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30"/>
              </a:spcBef>
              <a:tabLst>
                <a:tab pos="210820" algn="l"/>
              </a:tabLst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525" spc="-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2417759" y="930978"/>
            <a:ext cx="5156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7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7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6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2583978" y="871030"/>
            <a:ext cx="22415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2556729" y="952777"/>
            <a:ext cx="24637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67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20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427294" y="1005914"/>
            <a:ext cx="47370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3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37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427294" y="1024992"/>
            <a:ext cx="5238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22" baseline="15873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525" b="1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3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2958235" y="70158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4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3010864" y="676203"/>
            <a:ext cx="1219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44" baseline="-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929117" y="932340"/>
            <a:ext cx="3721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b="1" spc="-1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79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7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2" baseline="-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30" baseline="-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3275181" y="955508"/>
            <a:ext cx="958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31746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940017" y="884654"/>
            <a:ext cx="3054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04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7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953155" y="733427"/>
            <a:ext cx="393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929117" y="798824"/>
            <a:ext cx="22415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127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010865" y="1019543"/>
            <a:ext cx="1949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9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933205" y="856048"/>
            <a:ext cx="2781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b="1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979528" y="1016818"/>
            <a:ext cx="3790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b="1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39682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4761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5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12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2950916" y="962319"/>
            <a:ext cx="2908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-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42" baseline="-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3379234" y="701586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53910" y="10626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53910" y="100677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53910" y="9509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53910" y="89505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53910" y="8405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53910" y="7846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53910" y="7288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53910" y="728835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3338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3694331" y="676203"/>
            <a:ext cx="393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476339" y="1023629"/>
            <a:ext cx="2736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b="1" spc="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40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350" b="1" spc="-2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463199" y="892834"/>
            <a:ext cx="3257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-39682" dirty="0">
                <a:solidFill>
                  <a:srgbClr val="FF0000"/>
                </a:solidFill>
                <a:latin typeface="Arial"/>
                <a:cs typeface="Arial"/>
              </a:rPr>
              <a:t>o o</a:t>
            </a:r>
            <a:r>
              <a:rPr sz="525" spc="-15" baseline="-396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50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701143" y="712990"/>
            <a:ext cx="54610" cy="11303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5080" indent="14604">
              <a:lnSpc>
                <a:spcPct val="56200"/>
              </a:lnSpc>
              <a:spcBef>
                <a:spcPts val="309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 o</a:t>
            </a:r>
            <a:endParaRPr sz="35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561297" y="802911"/>
            <a:ext cx="2222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521785" y="865585"/>
            <a:ext cx="2470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6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0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3483637" y="937796"/>
            <a:ext cx="3124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72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3355566" y="1011362"/>
            <a:ext cx="44195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b="1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7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3446850" y="981394"/>
            <a:ext cx="3492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3174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850516" y="112394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6891" y="14604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6891" y="14114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6891" y="13637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6891" y="13146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6891" y="126700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6891" y="12179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6891" y="117027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49155" y="1170271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2902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894044" y="1094478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880907" y="1206199"/>
            <a:ext cx="1600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5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864557" y="1215731"/>
            <a:ext cx="2749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2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3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1024841" y="112581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838672" y="1439179"/>
            <a:ext cx="1619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35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827770" y="1366969"/>
            <a:ext cx="4000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3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350" b="1" spc="-5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1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868644" y="1264785"/>
            <a:ext cx="2654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5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834583" y="1425555"/>
            <a:ext cx="2444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ooo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857745" y="1158513"/>
            <a:ext cx="1314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30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1271515" y="112394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1343655" y="1089028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1568461" y="1384681"/>
            <a:ext cx="946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1284146" y="1172138"/>
            <a:ext cx="539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834582" y="1323366"/>
            <a:ext cx="7296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b="1" spc="-17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9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225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  </a:t>
            </a:r>
            <a:r>
              <a:rPr sz="525" b="1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b="1" spc="3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232421" y="1234811"/>
            <a:ext cx="1778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1478539" y="1226636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1361806" y="1125814"/>
            <a:ext cx="266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1255095" y="1432366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1236509" y="1252517"/>
            <a:ext cx="2133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3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816871" y="1298842"/>
            <a:ext cx="6604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815509" y="1402387"/>
            <a:ext cx="6781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5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104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104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1246046" y="1373782"/>
            <a:ext cx="3657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6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228334" y="1409200"/>
            <a:ext cx="21462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3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ooo</a:t>
            </a:r>
            <a:r>
              <a:rPr sz="525" b="1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093449" y="1184394"/>
            <a:ext cx="3460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12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12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842758" y="1353345"/>
            <a:ext cx="6959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4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23809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6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6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692514" y="1123948"/>
            <a:ext cx="375285" cy="3752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415"/>
              </a:spcBef>
            </a:pPr>
            <a:r>
              <a:rPr sz="550" dirty="0">
                <a:latin typeface="Arial"/>
                <a:cs typeface="Arial"/>
              </a:rPr>
              <a:t>ldl</a:t>
            </a:r>
            <a:endParaRPr sz="550">
              <a:latin typeface="Arial"/>
              <a:cs typeface="Arial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2114875" y="112394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2448608" y="119120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2444521" y="121437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2107994" y="132200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2455420" y="117622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2416396" y="1267510"/>
            <a:ext cx="11366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1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2107994" y="135062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2452695" y="132336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2075782" y="1227999"/>
            <a:ext cx="111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2099819" y="111491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2077144" y="1292034"/>
            <a:ext cx="1098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2103907" y="124843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2109356" y="1354701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2455420" y="1293391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2068530" y="1413287"/>
            <a:ext cx="452120" cy="1073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305"/>
              </a:lnSpc>
              <a:spcBef>
                <a:spcPts val="125"/>
              </a:spcBef>
            </a:pP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L="52069">
              <a:lnSpc>
                <a:spcPts val="305"/>
              </a:lnSpc>
              <a:tabLst>
                <a:tab pos="386715" algn="l"/>
              </a:tabLst>
            </a:pPr>
            <a:r>
              <a:rPr sz="350" spc="10" dirty="0">
                <a:solidFill>
                  <a:srgbClr val="2DE4E4"/>
                </a:solidFill>
                <a:latin typeface="Arial"/>
                <a:cs typeface="Arial"/>
              </a:rPr>
              <a:t>o	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2103907" y="118439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2535874" y="112394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4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 txBox="1"/>
          <p:nvPr/>
        </p:nvSpPr>
        <p:spPr>
          <a:xfrm>
            <a:off x="2644800" y="109583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2558091" y="1307016"/>
            <a:ext cx="3359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37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2622126" y="1233449"/>
            <a:ext cx="2476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7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2586703" y="1127171"/>
            <a:ext cx="1644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0" baseline="-396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2555366" y="1279766"/>
            <a:ext cx="2825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3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2594877" y="1252517"/>
            <a:ext cx="2324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3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2428658" y="1407843"/>
            <a:ext cx="3536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97" baseline="-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b="1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2628938" y="1206199"/>
            <a:ext cx="1873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2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430022" y="1372413"/>
            <a:ext cx="4203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b="1" spc="-5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37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2958235" y="112394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4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2579891" y="1444625"/>
            <a:ext cx="4464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74015" algn="l"/>
              </a:tabLst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14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2920504" y="1181670"/>
            <a:ext cx="2895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30" baseline="-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2915053" y="1323371"/>
            <a:ext cx="4502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85445" algn="l"/>
              </a:tabLst>
            </a:pP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89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4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37" baseline="7936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2945904" y="1221186"/>
            <a:ext cx="10413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2954566" y="1095835"/>
            <a:ext cx="1536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75" baseline="-396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2936854" y="1292034"/>
            <a:ext cx="2571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5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5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2917780" y="1272954"/>
            <a:ext cx="3403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35" baseline="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35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2916417" y="1379230"/>
            <a:ext cx="3181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3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b="1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23809" dirty="0">
                <a:solidFill>
                  <a:srgbClr val="29D0D0"/>
                </a:solidFill>
                <a:latin typeface="Arial"/>
                <a:cs typeface="Arial"/>
              </a:rPr>
              <a:t>o 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2430021" y="1399667"/>
            <a:ext cx="8826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7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2428657" y="1351977"/>
            <a:ext cx="9436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b="1" spc="-8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82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39682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2913691" y="1414650"/>
            <a:ext cx="3168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60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aseline="-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2923229" y="1162601"/>
            <a:ext cx="1600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3379234" y="112394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4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753910" y="14604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753910" y="14114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753910" y="13637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753910" y="13146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753910" y="126700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753910" y="12179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753910" y="117027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753910" y="1170271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2902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3780725" y="1131014"/>
            <a:ext cx="78740" cy="3556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10" dirty="0">
                <a:latin typeface="Arial"/>
                <a:cs typeface="Arial"/>
              </a:rPr>
              <a:t>2 6 10</a:t>
            </a:r>
            <a:r>
              <a:rPr sz="350" spc="9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14</a:t>
            </a:r>
            <a:endParaRPr sz="350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3643920" y="1443266"/>
            <a:ext cx="393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3365104" y="1326095"/>
            <a:ext cx="4267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3524510" y="1256605"/>
            <a:ext cx="25272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6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3600809" y="1090391"/>
            <a:ext cx="12001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2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37" baseline="-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39682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3367826" y="1283854"/>
            <a:ext cx="41973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6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" baseline="-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3257032" y="1413287"/>
            <a:ext cx="555625" cy="90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8905" marR="68580" indent="-91440">
              <a:lnSpc>
                <a:spcPct val="15300"/>
              </a:lnSpc>
              <a:spcBef>
                <a:spcPts val="480"/>
              </a:spcBef>
              <a:tabLst>
                <a:tab pos="452120" algn="l"/>
              </a:tabLst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3174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44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30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307" baseline="4761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22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dirty="0">
                <a:solidFill>
                  <a:srgbClr val="29D0D0"/>
                </a:solidFill>
                <a:latin typeface="Arial"/>
                <a:cs typeface="Arial"/>
              </a:rPr>
              <a:t>	 </a:t>
            </a:r>
            <a:r>
              <a:rPr sz="525" b="1" spc="2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3356928" y="1372417"/>
            <a:ext cx="4394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b="1" spc="-15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187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75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7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3430501" y="1193937"/>
            <a:ext cx="3289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4761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476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3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3366465" y="1354707"/>
            <a:ext cx="4298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4761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850516" y="1544948"/>
            <a:ext cx="373380" cy="376555"/>
          </a:xfrm>
          <a:custGeom>
            <a:avLst/>
            <a:gdLst/>
            <a:ahLst/>
            <a:cxnLst/>
            <a:rect l="l" t="t" r="r" b="b"/>
            <a:pathLst>
              <a:path w="373380" h="376555">
                <a:moveTo>
                  <a:pt x="0" y="376036"/>
                </a:moveTo>
                <a:lnTo>
                  <a:pt x="373314" y="376036"/>
                </a:lnTo>
                <a:lnTo>
                  <a:pt x="373314" y="0"/>
                </a:lnTo>
                <a:lnTo>
                  <a:pt x="0" y="0"/>
                </a:lnTo>
                <a:lnTo>
                  <a:pt x="0" y="3760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36891" y="190599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36891" y="18365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36891" y="17670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36891" y="169890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36891" y="1629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36891" y="155993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49155" y="155993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3460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742451" y="1860149"/>
            <a:ext cx="7874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0.0</a:t>
            </a:r>
            <a:endParaRPr sz="350">
              <a:latin typeface="Arial"/>
              <a:cs typeface="Arial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742451" y="1721172"/>
            <a:ext cx="7874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0.4</a:t>
            </a:r>
            <a:endParaRPr sz="350">
              <a:latin typeface="Arial"/>
              <a:cs typeface="Arial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742451" y="1583558"/>
            <a:ext cx="7874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0.8</a:t>
            </a:r>
            <a:endParaRPr sz="350">
              <a:latin typeface="Arial"/>
              <a:cs typeface="Arial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831372" y="186290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350">
              <a:latin typeface="Arial"/>
              <a:cs typeface="Arial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811422" y="1522283"/>
            <a:ext cx="44513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179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1271515" y="1544948"/>
            <a:ext cx="373380" cy="376555"/>
          </a:xfrm>
          <a:custGeom>
            <a:avLst/>
            <a:gdLst/>
            <a:ahLst/>
            <a:cxnLst/>
            <a:rect l="l" t="t" r="r" b="b"/>
            <a:pathLst>
              <a:path w="373380" h="376555">
                <a:moveTo>
                  <a:pt x="0" y="376036"/>
                </a:moveTo>
                <a:lnTo>
                  <a:pt x="373311" y="376036"/>
                </a:lnTo>
                <a:lnTo>
                  <a:pt x="373311" y="0"/>
                </a:lnTo>
                <a:lnTo>
                  <a:pt x="0" y="0"/>
                </a:lnTo>
                <a:lnTo>
                  <a:pt x="0" y="3760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1284195" y="1520922"/>
            <a:ext cx="3359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4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1692514" y="1544948"/>
            <a:ext cx="375285" cy="376555"/>
          </a:xfrm>
          <a:custGeom>
            <a:avLst/>
            <a:gdLst/>
            <a:ahLst/>
            <a:cxnLst/>
            <a:rect l="l" t="t" r="r" b="b"/>
            <a:pathLst>
              <a:path w="375285" h="376555">
                <a:moveTo>
                  <a:pt x="0" y="376036"/>
                </a:moveTo>
                <a:lnTo>
                  <a:pt x="374675" y="376036"/>
                </a:lnTo>
                <a:lnTo>
                  <a:pt x="374675" y="0"/>
                </a:lnTo>
                <a:lnTo>
                  <a:pt x="0" y="0"/>
                </a:lnTo>
                <a:lnTo>
                  <a:pt x="0" y="3760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 txBox="1"/>
          <p:nvPr/>
        </p:nvSpPr>
        <p:spPr>
          <a:xfrm>
            <a:off x="955842" y="1868353"/>
            <a:ext cx="11506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21055" algn="l"/>
              </a:tabLst>
            </a:pP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o                 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    </a:t>
            </a:r>
            <a:r>
              <a:rPr sz="525" spc="-6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oo      </a:t>
            </a:r>
            <a:r>
              <a:rPr sz="525" spc="-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6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4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662958" y="1520927"/>
            <a:ext cx="3657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5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2114875" y="1544948"/>
            <a:ext cx="373380" cy="37655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425"/>
              </a:spcBef>
            </a:pPr>
            <a:r>
              <a:rPr sz="550" spc="5" dirty="0">
                <a:latin typeface="Arial"/>
                <a:cs typeface="Arial"/>
              </a:rPr>
              <a:t>famhist</a:t>
            </a:r>
            <a:endParaRPr sz="550">
              <a:latin typeface="Arial"/>
              <a:cs typeface="Arial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2535874" y="1544948"/>
            <a:ext cx="375285" cy="376555"/>
          </a:xfrm>
          <a:custGeom>
            <a:avLst/>
            <a:gdLst/>
            <a:ahLst/>
            <a:cxnLst/>
            <a:rect l="l" t="t" r="r" b="b"/>
            <a:pathLst>
              <a:path w="375285" h="376555">
                <a:moveTo>
                  <a:pt x="0" y="376036"/>
                </a:moveTo>
                <a:lnTo>
                  <a:pt x="374675" y="376036"/>
                </a:lnTo>
                <a:lnTo>
                  <a:pt x="374675" y="0"/>
                </a:lnTo>
                <a:lnTo>
                  <a:pt x="0" y="0"/>
                </a:lnTo>
                <a:lnTo>
                  <a:pt x="0" y="3760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 txBox="1"/>
          <p:nvPr/>
        </p:nvSpPr>
        <p:spPr>
          <a:xfrm>
            <a:off x="2498143" y="1522287"/>
            <a:ext cx="3917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17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2958235" y="1544948"/>
            <a:ext cx="373380" cy="376555"/>
          </a:xfrm>
          <a:custGeom>
            <a:avLst/>
            <a:gdLst/>
            <a:ahLst/>
            <a:cxnLst/>
            <a:rect l="l" t="t" r="r" b="b"/>
            <a:pathLst>
              <a:path w="373379" h="376555">
                <a:moveTo>
                  <a:pt x="0" y="376036"/>
                </a:moveTo>
                <a:lnTo>
                  <a:pt x="373311" y="376036"/>
                </a:lnTo>
                <a:lnTo>
                  <a:pt x="373311" y="0"/>
                </a:lnTo>
                <a:lnTo>
                  <a:pt x="0" y="0"/>
                </a:lnTo>
                <a:lnTo>
                  <a:pt x="0" y="3760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 txBox="1"/>
          <p:nvPr/>
        </p:nvSpPr>
        <p:spPr>
          <a:xfrm>
            <a:off x="2980452" y="1520927"/>
            <a:ext cx="3892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6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3379234" y="1544948"/>
            <a:ext cx="373380" cy="376555"/>
          </a:xfrm>
          <a:custGeom>
            <a:avLst/>
            <a:gdLst/>
            <a:ahLst/>
            <a:cxnLst/>
            <a:rect l="l" t="t" r="r" b="b"/>
            <a:pathLst>
              <a:path w="373379" h="376555">
                <a:moveTo>
                  <a:pt x="0" y="376036"/>
                </a:moveTo>
                <a:lnTo>
                  <a:pt x="373314" y="376036"/>
                </a:lnTo>
                <a:lnTo>
                  <a:pt x="373314" y="0"/>
                </a:lnTo>
                <a:lnTo>
                  <a:pt x="0" y="0"/>
                </a:lnTo>
                <a:lnTo>
                  <a:pt x="0" y="3760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753910" y="190599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753910" y="18365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753910" y="17670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753910" y="169890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753910" y="1629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753910" y="155993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753910" y="155993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3460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>
            <a:off x="2530847" y="1868348"/>
            <a:ext cx="90931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0500" algn="l"/>
                <a:tab pos="844550" algn="l"/>
              </a:tabLst>
            </a:pPr>
            <a:r>
              <a:rPr sz="525" b="1" spc="22" baseline="7936" dirty="0">
                <a:solidFill>
                  <a:srgbClr val="2DE4E4"/>
                </a:solidFill>
                <a:latin typeface="Arial"/>
                <a:cs typeface="Arial"/>
              </a:rPr>
              <a:t>o	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DE4E4"/>
                </a:solidFill>
                <a:latin typeface="Arial"/>
                <a:cs typeface="Arial"/>
              </a:rPr>
              <a:t>o            </a:t>
            </a:r>
            <a:r>
              <a:rPr sz="525" spc="-82" baseline="7936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       </a:t>
            </a:r>
            <a:r>
              <a:rPr sz="525" spc="142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ooo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350" b="1" spc="-1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3709318" y="1866991"/>
            <a:ext cx="628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3367828" y="1520921"/>
            <a:ext cx="4279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8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60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7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3374639" y="1868353"/>
            <a:ext cx="1917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44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5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b="1" spc="-10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10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850516" y="196730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36891" y="232563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36891" y="22711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36891" y="22166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36891" y="21621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36891" y="210764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36891" y="205314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36891" y="199864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49155" y="1998644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32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 txBox="1"/>
          <p:nvPr/>
        </p:nvSpPr>
        <p:spPr>
          <a:xfrm>
            <a:off x="911758" y="2251204"/>
            <a:ext cx="685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874971" y="1940557"/>
            <a:ext cx="12318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7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859108" y="2060461"/>
            <a:ext cx="2774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37" baseline="4761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23809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815509" y="2223954"/>
            <a:ext cx="24320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27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b="1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857745" y="2114959"/>
            <a:ext cx="3454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893170" y="2083615"/>
            <a:ext cx="2203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ooo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830496" y="2139483"/>
            <a:ext cx="4121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1271515" y="196730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1609335" y="223894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1231060" y="2255286"/>
            <a:ext cx="1657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1247408" y="2067272"/>
            <a:ext cx="2501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5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1237871" y="2109508"/>
            <a:ext cx="3752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35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810059" y="2191255"/>
            <a:ext cx="7473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44" baseline="23809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b="1" spc="22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12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5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9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1262395" y="2125857"/>
            <a:ext cx="3797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1232421" y="2226677"/>
            <a:ext cx="2254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7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7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75" baseline="-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822321" y="2218504"/>
            <a:ext cx="6750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0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834582" y="2151738"/>
            <a:ext cx="7270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22" baseline="15873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929469" y="2290714"/>
            <a:ext cx="3835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3535" algn="l"/>
              </a:tabLst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	o</a:t>
            </a:r>
            <a:endParaRPr sz="350">
              <a:latin typeface="Arial"/>
              <a:cs typeface="Arial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1692514" y="196730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 txBox="1"/>
          <p:nvPr/>
        </p:nvSpPr>
        <p:spPr>
          <a:xfrm>
            <a:off x="1219721" y="1948737"/>
            <a:ext cx="6337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16255" algn="l"/>
              </a:tabLst>
            </a:pP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  </a:t>
            </a:r>
            <a:r>
              <a:rPr sz="525" spc="135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89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939980" y="2018223"/>
            <a:ext cx="10502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331470" algn="l"/>
                <a:tab pos="873760" algn="l"/>
              </a:tabLst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39682" dirty="0">
                <a:solidFill>
                  <a:srgbClr val="FF0000"/>
                </a:solidFill>
                <a:latin typeface="Arial"/>
                <a:cs typeface="Arial"/>
              </a:rPr>
              <a:t>o      </a:t>
            </a:r>
            <a:r>
              <a:rPr sz="525" spc="-82" baseline="396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525" spc="-2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7" baseline="396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1215634" y="2042742"/>
            <a:ext cx="7239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8955" algn="l"/>
              </a:tabLst>
            </a:pPr>
            <a:r>
              <a:rPr sz="525" spc="-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-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350" spc="-2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3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1719694" y="2248478"/>
            <a:ext cx="11366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10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1650697" y="2195337"/>
            <a:ext cx="2749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04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1649334" y="2161281"/>
            <a:ext cx="3632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ooo</a:t>
            </a: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1714731" y="2236216"/>
            <a:ext cx="2025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1683396" y="2109507"/>
            <a:ext cx="3321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7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3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3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1694294" y="2082259"/>
            <a:ext cx="3098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1776917" y="227709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1" name="object 411"/>
          <p:cNvSpPr/>
          <p:nvPr/>
        </p:nvSpPr>
        <p:spPr>
          <a:xfrm>
            <a:off x="2114875" y="196730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 txBox="1"/>
          <p:nvPr/>
        </p:nvSpPr>
        <p:spPr>
          <a:xfrm>
            <a:off x="2449970" y="224711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2099818" y="194328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2448609" y="2003236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2070332" y="2221230"/>
            <a:ext cx="11683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60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2109356" y="2078171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2452696" y="2203513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2405059" y="2063178"/>
            <a:ext cx="1409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14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2105270" y="2050923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2101182" y="2099971"/>
            <a:ext cx="603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-1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2454058" y="2112233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2421845" y="2189893"/>
            <a:ext cx="1085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1673418" y="2198067"/>
            <a:ext cx="5264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525" b="1" spc="-5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5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4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44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44" baseline="39682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82" baseline="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b="1" spc="-9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2451333" y="2230766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2455421" y="215855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2454058" y="2086346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1672057" y="2144930"/>
            <a:ext cx="5276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3174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89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5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5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44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2443158" y="227845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2535874" y="1967308"/>
            <a:ext cx="375285" cy="3752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425"/>
              </a:spcBef>
            </a:pPr>
            <a:r>
              <a:rPr sz="550" spc="5" dirty="0">
                <a:latin typeface="Arial"/>
                <a:cs typeface="Arial"/>
              </a:rPr>
              <a:t>obesity</a:t>
            </a:r>
            <a:endParaRPr sz="550">
              <a:latin typeface="Arial"/>
              <a:cs typeface="Arial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2958235" y="196730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 txBox="1"/>
          <p:nvPr/>
        </p:nvSpPr>
        <p:spPr>
          <a:xfrm>
            <a:off x="2919141" y="1990974"/>
            <a:ext cx="111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89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2913692" y="2251204"/>
            <a:ext cx="1384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3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2917780" y="2057734"/>
            <a:ext cx="2038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04" baseline="4761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39682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34" name="object 434"/>
          <p:cNvSpPr txBox="1"/>
          <p:nvPr/>
        </p:nvSpPr>
        <p:spPr>
          <a:xfrm>
            <a:off x="2928679" y="2116320"/>
            <a:ext cx="3003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6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35" name="object 435"/>
          <p:cNvSpPr txBox="1"/>
          <p:nvPr/>
        </p:nvSpPr>
        <p:spPr>
          <a:xfrm>
            <a:off x="2931404" y="2203518"/>
            <a:ext cx="2978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2932766" y="2165363"/>
            <a:ext cx="3511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30" baseline="39682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89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37" name="object 437"/>
          <p:cNvSpPr txBox="1"/>
          <p:nvPr/>
        </p:nvSpPr>
        <p:spPr>
          <a:xfrm>
            <a:off x="2913692" y="2237580"/>
            <a:ext cx="2540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2916417" y="2080896"/>
            <a:ext cx="2476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2919141" y="2139482"/>
            <a:ext cx="2921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0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270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2945904" y="228117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3379234" y="196730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753910" y="232563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753910" y="22711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753910" y="22166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753910" y="21621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753910" y="210764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753910" y="205314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753910" y="199864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753910" y="1998644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32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 txBox="1"/>
          <p:nvPr/>
        </p:nvSpPr>
        <p:spPr>
          <a:xfrm>
            <a:off x="3780725" y="1959371"/>
            <a:ext cx="78740" cy="40576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10" dirty="0">
                <a:latin typeface="Arial"/>
                <a:cs typeface="Arial"/>
              </a:rPr>
              <a:t>15 25 35</a:t>
            </a:r>
            <a:r>
              <a:rPr sz="350" spc="7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45</a:t>
            </a:r>
            <a:endParaRPr sz="350">
              <a:latin typeface="Arial"/>
              <a:cs typeface="Arial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2923229" y="1941926"/>
            <a:ext cx="5346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69900" algn="l"/>
              </a:tabLst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3654818" y="1943287"/>
            <a:ext cx="266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572196" y="2001872"/>
            <a:ext cx="12001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3505436" y="2049559"/>
            <a:ext cx="21462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3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3265206" y="2204880"/>
            <a:ext cx="5378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525" b="1" spc="-15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FF0000"/>
                </a:solidFill>
                <a:latin typeface="Arial"/>
                <a:cs typeface="Arial"/>
              </a:rPr>
              <a:t>ooo</a:t>
            </a:r>
            <a:r>
              <a:rPr sz="525" b="1" spc="-15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2939140" y="2177630"/>
            <a:ext cx="87121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8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7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4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b="1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120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3262479" y="2110869"/>
            <a:ext cx="5422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-39682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3426414" y="2136757"/>
            <a:ext cx="3644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-7936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3490449" y="2068634"/>
            <a:ext cx="2971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7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6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3337416" y="2232128"/>
            <a:ext cx="4603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52" baseline="-7936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35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3367828" y="2255291"/>
            <a:ext cx="3956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04" baseline="-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62" name="object 462"/>
          <p:cNvSpPr/>
          <p:nvPr/>
        </p:nvSpPr>
        <p:spPr>
          <a:xfrm>
            <a:off x="850516" y="238966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36891" y="2750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36891" y="26321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36891" y="25150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36891" y="239648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49155" y="2396482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3542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742451" y="2724755"/>
            <a:ext cx="78740" cy="52069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742451" y="2462500"/>
            <a:ext cx="78740" cy="20891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10" dirty="0">
                <a:latin typeface="Arial"/>
                <a:cs typeface="Arial"/>
              </a:rPr>
              <a:t>50</a:t>
            </a:r>
            <a:r>
              <a:rPr sz="350" spc="2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100</a:t>
            </a:r>
            <a:endParaRPr sz="350">
              <a:latin typeface="Arial"/>
              <a:cs typeface="Arial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966693" y="2416059"/>
            <a:ext cx="266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880859" y="2455572"/>
            <a:ext cx="1619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882269" y="2365644"/>
            <a:ext cx="1517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856383" y="2567287"/>
            <a:ext cx="3727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60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872733" y="2489633"/>
            <a:ext cx="2216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1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7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831859" y="2530503"/>
            <a:ext cx="3454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4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808697" y="2692639"/>
            <a:ext cx="4216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882268" y="2508706"/>
            <a:ext cx="3143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67" baseline="-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856383" y="2610886"/>
            <a:ext cx="2571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79" name="object 479"/>
          <p:cNvSpPr/>
          <p:nvPr/>
        </p:nvSpPr>
        <p:spPr>
          <a:xfrm>
            <a:off x="1271515" y="238966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 txBox="1"/>
          <p:nvPr/>
        </p:nvSpPr>
        <p:spPr>
          <a:xfrm>
            <a:off x="1256946" y="2450121"/>
            <a:ext cx="1790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1277381" y="2689908"/>
            <a:ext cx="2825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6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42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1240598" y="2369736"/>
            <a:ext cx="1600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1241959" y="2567287"/>
            <a:ext cx="3086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97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1229696" y="2523695"/>
            <a:ext cx="2571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855019" y="2624516"/>
            <a:ext cx="6235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12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-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1240596" y="2540043"/>
            <a:ext cx="2349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spc="3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3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75" baseline="-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1158849" y="2503259"/>
            <a:ext cx="3168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7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6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1240598" y="2616342"/>
            <a:ext cx="3155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837308" y="2651765"/>
            <a:ext cx="6521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22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1692514" y="238966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 txBox="1"/>
          <p:nvPr/>
        </p:nvSpPr>
        <p:spPr>
          <a:xfrm>
            <a:off x="1734680" y="2443308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1698381" y="2482821"/>
            <a:ext cx="2324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2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1944499" y="252369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1687483" y="2367012"/>
            <a:ext cx="1968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1671132" y="2571380"/>
            <a:ext cx="2501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1713368" y="2628597"/>
            <a:ext cx="1955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7" baseline="15873" dirty="0">
                <a:solidFill>
                  <a:srgbClr val="29D0D0"/>
                </a:solidFill>
                <a:latin typeface="Arial"/>
                <a:cs typeface="Arial"/>
              </a:rPr>
              <a:t>ooo</a:t>
            </a:r>
            <a:r>
              <a:rPr sz="350" b="1" spc="-4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1675220" y="2537320"/>
            <a:ext cx="2476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7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7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3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1695656" y="2497808"/>
            <a:ext cx="1644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89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1532162" y="2609529"/>
            <a:ext cx="4343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b="1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9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1662957" y="2666748"/>
            <a:ext cx="3467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aseline="3174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3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01" name="object 501"/>
          <p:cNvSpPr/>
          <p:nvPr/>
        </p:nvSpPr>
        <p:spPr>
          <a:xfrm>
            <a:off x="2114875" y="238966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 txBox="1"/>
          <p:nvPr/>
        </p:nvSpPr>
        <p:spPr>
          <a:xfrm>
            <a:off x="2099819" y="245012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2447245" y="244467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815509" y="2713075"/>
            <a:ext cx="13716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60" baseline="7936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525" spc="-5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52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2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2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22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22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1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  </a:t>
            </a:r>
            <a:r>
              <a:rPr sz="525" spc="532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2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2448608" y="262315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2106632" y="2549581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2449969" y="260544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2454057" y="2575468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2103908" y="257138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2077144" y="2504615"/>
            <a:ext cx="1098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16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2097094" y="2664027"/>
            <a:ext cx="647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-1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2026247" y="2629966"/>
            <a:ext cx="1352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6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2420483" y="2533230"/>
            <a:ext cx="111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89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2109356" y="260816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15" name="object 515"/>
          <p:cNvSpPr txBox="1"/>
          <p:nvPr/>
        </p:nvSpPr>
        <p:spPr>
          <a:xfrm>
            <a:off x="1677945" y="2694001"/>
            <a:ext cx="5092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0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8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2535874" y="238966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 txBox="1"/>
          <p:nvPr/>
        </p:nvSpPr>
        <p:spPr>
          <a:xfrm>
            <a:off x="2598965" y="2424229"/>
            <a:ext cx="1327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7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2423210" y="2364282"/>
            <a:ext cx="3721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3040" algn="l"/>
              </a:tabLst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	</a:t>
            </a:r>
            <a:r>
              <a:rPr sz="35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5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2664363" y="2681739"/>
            <a:ext cx="2705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2563541" y="2559118"/>
            <a:ext cx="24320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2419121" y="2493720"/>
            <a:ext cx="3340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5580" algn="l"/>
              </a:tabLst>
            </a:pPr>
            <a:r>
              <a:rPr sz="525" b="1" spc="22" baseline="15873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2428656" y="2691277"/>
            <a:ext cx="2171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5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b="1" spc="-1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2578526" y="2624515"/>
            <a:ext cx="2406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2428657" y="2527781"/>
            <a:ext cx="388620" cy="1073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0960" algn="r">
              <a:lnSpc>
                <a:spcPts val="305"/>
              </a:lnSpc>
              <a:spcBef>
                <a:spcPts val="125"/>
              </a:spcBef>
            </a:pPr>
            <a:r>
              <a:rPr sz="350" spc="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2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  <a:p>
            <a:pPr marR="55880" algn="r">
              <a:lnSpc>
                <a:spcPts val="305"/>
              </a:lnSpc>
              <a:tabLst>
                <a:tab pos="187960" algn="l"/>
              </a:tabLst>
            </a:pP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         </a:t>
            </a:r>
            <a:r>
              <a:rPr sz="525" b="1" spc="-104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2545829" y="2610891"/>
            <a:ext cx="2787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89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2428657" y="2664028"/>
            <a:ext cx="4305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527" name="object 527"/>
          <p:cNvSpPr txBox="1"/>
          <p:nvPr/>
        </p:nvSpPr>
        <p:spPr>
          <a:xfrm>
            <a:off x="2430020" y="2713076"/>
            <a:ext cx="5200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22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22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1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28" name="object 528"/>
          <p:cNvSpPr txBox="1"/>
          <p:nvPr/>
        </p:nvSpPr>
        <p:spPr>
          <a:xfrm>
            <a:off x="2958235" y="2389669"/>
            <a:ext cx="373380" cy="3752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415"/>
              </a:spcBef>
            </a:pPr>
            <a:r>
              <a:rPr sz="550" spc="5" dirty="0">
                <a:latin typeface="Arial"/>
                <a:cs typeface="Arial"/>
              </a:rPr>
              <a:t>alcohol</a:t>
            </a:r>
            <a:endParaRPr sz="550">
              <a:latin typeface="Arial"/>
              <a:cs typeface="Arial"/>
            </a:endParaRPr>
          </a:p>
        </p:txBody>
      </p:sp>
      <p:sp>
        <p:nvSpPr>
          <p:cNvPr id="529" name="object 529"/>
          <p:cNvSpPr/>
          <p:nvPr/>
        </p:nvSpPr>
        <p:spPr>
          <a:xfrm>
            <a:off x="3379234" y="238966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753910" y="2750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753910" y="26321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753910" y="25150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753910" y="239648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753910" y="2396482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3542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 txBox="1"/>
          <p:nvPr/>
        </p:nvSpPr>
        <p:spPr>
          <a:xfrm>
            <a:off x="3664356" y="2426959"/>
            <a:ext cx="266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36" name="object 536"/>
          <p:cNvSpPr txBox="1"/>
          <p:nvPr/>
        </p:nvSpPr>
        <p:spPr>
          <a:xfrm>
            <a:off x="3588545" y="2463745"/>
            <a:ext cx="1962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44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37" name="object 537"/>
          <p:cNvSpPr txBox="1"/>
          <p:nvPr/>
        </p:nvSpPr>
        <p:spPr>
          <a:xfrm>
            <a:off x="3449574" y="2362919"/>
            <a:ext cx="1841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5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38" name="object 538"/>
          <p:cNvSpPr txBox="1"/>
          <p:nvPr/>
        </p:nvSpPr>
        <p:spPr>
          <a:xfrm>
            <a:off x="3465924" y="2557757"/>
            <a:ext cx="3003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7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37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539" name="object 539"/>
          <p:cNvSpPr txBox="1"/>
          <p:nvPr/>
        </p:nvSpPr>
        <p:spPr>
          <a:xfrm>
            <a:off x="3416878" y="2534589"/>
            <a:ext cx="3371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2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22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5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40" name="object 540"/>
          <p:cNvSpPr txBox="1"/>
          <p:nvPr/>
        </p:nvSpPr>
        <p:spPr>
          <a:xfrm>
            <a:off x="3448213" y="2500532"/>
            <a:ext cx="2603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 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4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541" name="object 541"/>
          <p:cNvSpPr txBox="1"/>
          <p:nvPr/>
        </p:nvSpPr>
        <p:spPr>
          <a:xfrm>
            <a:off x="3414151" y="2613617"/>
            <a:ext cx="3683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3968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39682">
              <a:latin typeface="Arial"/>
              <a:cs typeface="Arial"/>
            </a:endParaRPr>
          </a:p>
        </p:txBody>
      </p:sp>
      <p:sp>
        <p:nvSpPr>
          <p:cNvPr id="542" name="object 542"/>
          <p:cNvSpPr txBox="1"/>
          <p:nvPr/>
        </p:nvSpPr>
        <p:spPr>
          <a:xfrm>
            <a:off x="3355567" y="2657216"/>
            <a:ext cx="4337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-18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-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87" baseline="-39682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8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12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8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-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165" baseline="-23809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525" spc="-16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-23809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6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6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89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43" name="object 543"/>
          <p:cNvSpPr txBox="1"/>
          <p:nvPr/>
        </p:nvSpPr>
        <p:spPr>
          <a:xfrm>
            <a:off x="3359653" y="2629966"/>
            <a:ext cx="4184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544" name="object 544"/>
          <p:cNvSpPr txBox="1"/>
          <p:nvPr/>
        </p:nvSpPr>
        <p:spPr>
          <a:xfrm>
            <a:off x="3374201" y="2698089"/>
            <a:ext cx="434340" cy="93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54"/>
              </a:lnSpc>
              <a:spcBef>
                <a:spcPts val="125"/>
              </a:spcBef>
            </a:pPr>
            <a:r>
              <a:rPr sz="350" b="1" spc="-7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525" b="1" spc="-18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8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8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8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8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R="118110" algn="r">
              <a:lnSpc>
                <a:spcPts val="254"/>
              </a:lnSpc>
            </a:pPr>
            <a:r>
              <a:rPr sz="350" b="1" spc="-14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45" name="object 545"/>
          <p:cNvSpPr/>
          <p:nvPr/>
        </p:nvSpPr>
        <p:spPr>
          <a:xfrm>
            <a:off x="850516" y="281203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60054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92000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978588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038534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097119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157069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215654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60054" y="3186706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 txBox="1"/>
          <p:nvPr/>
        </p:nvSpPr>
        <p:spPr>
          <a:xfrm>
            <a:off x="807584" y="3207641"/>
            <a:ext cx="2838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100</a:t>
            </a:r>
            <a:r>
              <a:rPr sz="350" spc="7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160</a:t>
            </a:r>
            <a:endParaRPr sz="350">
              <a:latin typeface="Arial"/>
              <a:cs typeface="Arial"/>
            </a:endParaRPr>
          </a:p>
        </p:txBody>
      </p:sp>
      <p:sp>
        <p:nvSpPr>
          <p:cNvPr id="555" name="object 555"/>
          <p:cNvSpPr txBox="1"/>
          <p:nvPr/>
        </p:nvSpPr>
        <p:spPr>
          <a:xfrm>
            <a:off x="1163228" y="3207641"/>
            <a:ext cx="1054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220</a:t>
            </a:r>
            <a:endParaRPr sz="350">
              <a:latin typeface="Arial"/>
              <a:cs typeface="Arial"/>
            </a:endParaRPr>
          </a:p>
        </p:txBody>
      </p:sp>
      <p:sp>
        <p:nvSpPr>
          <p:cNvPr id="556" name="object 556"/>
          <p:cNvSpPr/>
          <p:nvPr/>
        </p:nvSpPr>
        <p:spPr>
          <a:xfrm>
            <a:off x="836891" y="3137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36891" y="30668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836891" y="299596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836891" y="29251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36891" y="28542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2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9155" y="2854267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2833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 txBox="1"/>
          <p:nvPr/>
        </p:nvSpPr>
        <p:spPr>
          <a:xfrm>
            <a:off x="1118849" y="3053690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63" name="object 563"/>
          <p:cNvSpPr txBox="1"/>
          <p:nvPr/>
        </p:nvSpPr>
        <p:spPr>
          <a:xfrm>
            <a:off x="887719" y="2971942"/>
            <a:ext cx="1930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64" name="object 564"/>
          <p:cNvSpPr txBox="1"/>
          <p:nvPr/>
        </p:nvSpPr>
        <p:spPr>
          <a:xfrm>
            <a:off x="845484" y="2939243"/>
            <a:ext cx="3403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65" name="object 565"/>
          <p:cNvSpPr txBox="1"/>
          <p:nvPr/>
        </p:nvSpPr>
        <p:spPr>
          <a:xfrm>
            <a:off x="842758" y="3019628"/>
            <a:ext cx="2190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66" name="object 566"/>
          <p:cNvSpPr txBox="1"/>
          <p:nvPr/>
        </p:nvSpPr>
        <p:spPr>
          <a:xfrm>
            <a:off x="787384" y="3101370"/>
            <a:ext cx="319405" cy="99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63500" marR="43180" indent="22860">
              <a:lnSpc>
                <a:spcPct val="30700"/>
              </a:lnSpc>
              <a:spcBef>
                <a:spcPts val="415"/>
              </a:spcBef>
            </a:pPr>
            <a:r>
              <a:rPr sz="525" spc="-37" baseline="15873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350" b="1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6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6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1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6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" baseline="-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87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567" name="object 567"/>
          <p:cNvSpPr txBox="1"/>
          <p:nvPr/>
        </p:nvSpPr>
        <p:spPr>
          <a:xfrm>
            <a:off x="850932" y="3076851"/>
            <a:ext cx="2095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3174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68" name="object 568"/>
          <p:cNvSpPr txBox="1"/>
          <p:nvPr/>
        </p:nvSpPr>
        <p:spPr>
          <a:xfrm>
            <a:off x="831859" y="3049603"/>
            <a:ext cx="27178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69" name="object 569"/>
          <p:cNvSpPr txBox="1"/>
          <p:nvPr/>
        </p:nvSpPr>
        <p:spPr>
          <a:xfrm>
            <a:off x="822322" y="2961043"/>
            <a:ext cx="3657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1271515" y="281203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85139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34100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396861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451359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50722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56308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617579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285139" y="3186706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 txBox="1"/>
          <p:nvPr/>
        </p:nvSpPr>
        <p:spPr>
          <a:xfrm>
            <a:off x="1255097" y="313407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1275532" y="308093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838672" y="2790736"/>
            <a:ext cx="8007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b="1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-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89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89" baseline="-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582" name="object 582"/>
          <p:cNvSpPr txBox="1"/>
          <p:nvPr/>
        </p:nvSpPr>
        <p:spPr>
          <a:xfrm>
            <a:off x="1239234" y="2933793"/>
            <a:ext cx="3213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42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583" name="object 583"/>
          <p:cNvSpPr txBox="1"/>
          <p:nvPr/>
        </p:nvSpPr>
        <p:spPr>
          <a:xfrm>
            <a:off x="1265998" y="312453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4" name="object 584"/>
          <p:cNvSpPr txBox="1"/>
          <p:nvPr/>
        </p:nvSpPr>
        <p:spPr>
          <a:xfrm>
            <a:off x="1236509" y="3020992"/>
            <a:ext cx="1905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7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14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7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7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0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1232421" y="2977392"/>
            <a:ext cx="1727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6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6" name="object 586"/>
          <p:cNvSpPr txBox="1"/>
          <p:nvPr/>
        </p:nvSpPr>
        <p:spPr>
          <a:xfrm>
            <a:off x="1226972" y="3052327"/>
            <a:ext cx="1441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9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587" name="object 587"/>
          <p:cNvSpPr txBox="1"/>
          <p:nvPr/>
        </p:nvSpPr>
        <p:spPr>
          <a:xfrm>
            <a:off x="841395" y="2868396"/>
            <a:ext cx="6889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-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3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4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4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4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4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42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157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7936">
              <a:latin typeface="Arial"/>
              <a:cs typeface="Arial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1233784" y="3046877"/>
            <a:ext cx="1549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1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589" name="object 589"/>
          <p:cNvSpPr txBox="1"/>
          <p:nvPr/>
        </p:nvSpPr>
        <p:spPr>
          <a:xfrm>
            <a:off x="833221" y="2854771"/>
            <a:ext cx="6629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7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ooo</a:t>
            </a:r>
            <a:r>
              <a:rPr sz="525" spc="-7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7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7" baseline="3174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90" name="object 590"/>
          <p:cNvSpPr txBox="1"/>
          <p:nvPr/>
        </p:nvSpPr>
        <p:spPr>
          <a:xfrm>
            <a:off x="1237872" y="2962404"/>
            <a:ext cx="2692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91" name="object 591"/>
          <p:cNvSpPr txBox="1"/>
          <p:nvPr/>
        </p:nvSpPr>
        <p:spPr>
          <a:xfrm>
            <a:off x="838672" y="2895645"/>
            <a:ext cx="6940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502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 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592" name="object 592"/>
          <p:cNvSpPr/>
          <p:nvPr/>
        </p:nvSpPr>
        <p:spPr>
          <a:xfrm>
            <a:off x="1692514" y="281203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732025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779711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827397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876445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924131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97318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020866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732025" y="318670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8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 txBox="1"/>
          <p:nvPr/>
        </p:nvSpPr>
        <p:spPr>
          <a:xfrm>
            <a:off x="1706069" y="3207641"/>
            <a:ext cx="3543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2 6 10</a:t>
            </a:r>
            <a:r>
              <a:rPr sz="350" spc="8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14</a:t>
            </a:r>
            <a:endParaRPr sz="350">
              <a:latin typeface="Arial"/>
              <a:cs typeface="Arial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830059" y="2828884"/>
            <a:ext cx="119253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12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15873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spc="-7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75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b="1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7" baseline="3174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3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1697021" y="2800273"/>
            <a:ext cx="2774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35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04" name="object 604"/>
          <p:cNvSpPr txBox="1"/>
          <p:nvPr/>
        </p:nvSpPr>
        <p:spPr>
          <a:xfrm>
            <a:off x="1671132" y="3016898"/>
            <a:ext cx="2444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605" name="object 605"/>
          <p:cNvSpPr txBox="1"/>
          <p:nvPr/>
        </p:nvSpPr>
        <p:spPr>
          <a:xfrm>
            <a:off x="1640721" y="3132711"/>
            <a:ext cx="286385" cy="844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Times New Roman"/>
              <a:cs typeface="Times New Roman"/>
            </a:endParaRPr>
          </a:p>
          <a:p>
            <a:pPr marL="121285" marR="43180" indent="-71120">
              <a:lnSpc>
                <a:spcPct val="2600"/>
              </a:lnSpc>
            </a:pPr>
            <a:r>
              <a:rPr sz="350" spc="-1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2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87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179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7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24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5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" baseline="39682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7" baseline="15873" dirty="0">
                <a:solidFill>
                  <a:srgbClr val="29D0D0"/>
                </a:solidFill>
                <a:latin typeface="Arial"/>
                <a:cs typeface="Arial"/>
              </a:rPr>
              <a:t>o 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06" name="object 606"/>
          <p:cNvSpPr txBox="1"/>
          <p:nvPr/>
        </p:nvSpPr>
        <p:spPr>
          <a:xfrm>
            <a:off x="1697019" y="2974667"/>
            <a:ext cx="3117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6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9" baseline="-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07" name="object 607"/>
          <p:cNvSpPr txBox="1"/>
          <p:nvPr/>
        </p:nvSpPr>
        <p:spPr>
          <a:xfrm>
            <a:off x="1697019" y="3067314"/>
            <a:ext cx="2349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7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08" name="object 608"/>
          <p:cNvSpPr txBox="1"/>
          <p:nvPr/>
        </p:nvSpPr>
        <p:spPr>
          <a:xfrm>
            <a:off x="1672495" y="3114999"/>
            <a:ext cx="2609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8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82" baseline="4761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4761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09" name="object 609"/>
          <p:cNvSpPr txBox="1"/>
          <p:nvPr/>
        </p:nvSpPr>
        <p:spPr>
          <a:xfrm>
            <a:off x="1677944" y="2924256"/>
            <a:ext cx="25590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610" name="object 610"/>
          <p:cNvSpPr txBox="1"/>
          <p:nvPr/>
        </p:nvSpPr>
        <p:spPr>
          <a:xfrm>
            <a:off x="1671133" y="3046877"/>
            <a:ext cx="2133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11" name="object 611"/>
          <p:cNvSpPr txBox="1"/>
          <p:nvPr/>
        </p:nvSpPr>
        <p:spPr>
          <a:xfrm>
            <a:off x="1688844" y="2880657"/>
            <a:ext cx="3168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3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30" baseline="23809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75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1675219" y="2952868"/>
            <a:ext cx="36449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10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2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3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13" name="object 613"/>
          <p:cNvSpPr/>
          <p:nvPr/>
        </p:nvSpPr>
        <p:spPr>
          <a:xfrm>
            <a:off x="2114875" y="281203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80" h="375285">
                <a:moveTo>
                  <a:pt x="0" y="374675"/>
                </a:moveTo>
                <a:lnTo>
                  <a:pt x="373314" y="374675"/>
                </a:lnTo>
                <a:lnTo>
                  <a:pt x="373314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212850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2197985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226747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335593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2405078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2474564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128500" y="3186706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 txBox="1"/>
          <p:nvPr/>
        </p:nvSpPr>
        <p:spPr>
          <a:xfrm>
            <a:off x="2105269" y="313270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1650695" y="2853403"/>
            <a:ext cx="5365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9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o</a:t>
            </a:r>
            <a:r>
              <a:rPr sz="525" spc="120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2419121" y="2971942"/>
            <a:ext cx="11366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7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2105269" y="2877929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2417758" y="3023715"/>
            <a:ext cx="1123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82" baseline="-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2071694" y="2971942"/>
            <a:ext cx="11366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75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2106632" y="2956955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8" name="object 628"/>
          <p:cNvSpPr txBox="1"/>
          <p:nvPr/>
        </p:nvSpPr>
        <p:spPr>
          <a:xfrm>
            <a:off x="2445883" y="2963768"/>
            <a:ext cx="603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-1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29" name="object 629"/>
          <p:cNvSpPr txBox="1"/>
          <p:nvPr/>
        </p:nvSpPr>
        <p:spPr>
          <a:xfrm>
            <a:off x="2074418" y="2792092"/>
            <a:ext cx="111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89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0" name="object 630"/>
          <p:cNvSpPr txBox="1"/>
          <p:nvPr/>
        </p:nvSpPr>
        <p:spPr>
          <a:xfrm>
            <a:off x="2452695" y="2841147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2074418" y="2916082"/>
            <a:ext cx="111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spc="-89" baseline="-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2106632" y="300055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2448609" y="2995103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1682032" y="2897007"/>
            <a:ext cx="502284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12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1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oo 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97" baseline="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1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35" name="object 635"/>
          <p:cNvSpPr txBox="1"/>
          <p:nvPr/>
        </p:nvSpPr>
        <p:spPr>
          <a:xfrm>
            <a:off x="1921824" y="3050959"/>
            <a:ext cx="2635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3040" algn="l"/>
              </a:tabLst>
            </a:pPr>
            <a:r>
              <a:rPr sz="350" spc="10" dirty="0">
                <a:solidFill>
                  <a:srgbClr val="FF0000"/>
                </a:solidFill>
                <a:latin typeface="Arial"/>
                <a:cs typeface="Arial"/>
              </a:rPr>
              <a:t>o	</a:t>
            </a:r>
            <a:r>
              <a:rPr sz="525" b="1" spc="-104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36" name="object 636"/>
          <p:cNvSpPr txBox="1"/>
          <p:nvPr/>
        </p:nvSpPr>
        <p:spPr>
          <a:xfrm>
            <a:off x="2070330" y="3074126"/>
            <a:ext cx="11683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37" name="object 637"/>
          <p:cNvSpPr txBox="1"/>
          <p:nvPr/>
        </p:nvSpPr>
        <p:spPr>
          <a:xfrm>
            <a:off x="2082595" y="3112274"/>
            <a:ext cx="10413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2421845" y="2914713"/>
            <a:ext cx="1085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112" baseline="-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2417758" y="2876570"/>
            <a:ext cx="1123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" b="1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2109356" y="2828884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spc="1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41" name="object 641"/>
          <p:cNvSpPr/>
          <p:nvPr/>
        </p:nvSpPr>
        <p:spPr>
          <a:xfrm>
            <a:off x="2535874" y="2812031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675"/>
                </a:moveTo>
                <a:lnTo>
                  <a:pt x="374675" y="374675"/>
                </a:lnTo>
                <a:lnTo>
                  <a:pt x="374675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553586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608084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66122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715718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770216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824715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879213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553586" y="318670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6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 txBox="1"/>
          <p:nvPr/>
        </p:nvSpPr>
        <p:spPr>
          <a:xfrm>
            <a:off x="2514375" y="3207641"/>
            <a:ext cx="4044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15 25 35</a:t>
            </a:r>
            <a:r>
              <a:rPr sz="350" spc="7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45</a:t>
            </a:r>
            <a:endParaRPr sz="350">
              <a:latin typeface="Arial"/>
              <a:cs typeface="Arial"/>
            </a:endParaRPr>
          </a:p>
        </p:txBody>
      </p:sp>
      <p:sp>
        <p:nvSpPr>
          <p:cNvPr id="651" name="object 651"/>
          <p:cNvSpPr txBox="1"/>
          <p:nvPr/>
        </p:nvSpPr>
        <p:spPr>
          <a:xfrm>
            <a:off x="2420483" y="2824797"/>
            <a:ext cx="4000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7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12" baseline="23809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oo </a:t>
            </a:r>
            <a:r>
              <a:rPr sz="525" spc="-6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4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35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652" name="object 652"/>
          <p:cNvSpPr txBox="1"/>
          <p:nvPr/>
        </p:nvSpPr>
        <p:spPr>
          <a:xfrm>
            <a:off x="2424570" y="2801635"/>
            <a:ext cx="3905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b="1" spc="-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1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6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653" name="object 653"/>
          <p:cNvSpPr txBox="1"/>
          <p:nvPr/>
        </p:nvSpPr>
        <p:spPr>
          <a:xfrm>
            <a:off x="2570353" y="3016898"/>
            <a:ext cx="22288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30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654" name="object 654"/>
          <p:cNvSpPr txBox="1"/>
          <p:nvPr/>
        </p:nvSpPr>
        <p:spPr>
          <a:xfrm>
            <a:off x="2562178" y="2988291"/>
            <a:ext cx="2813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75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7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23809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55" name="object 655"/>
          <p:cNvSpPr txBox="1"/>
          <p:nvPr/>
        </p:nvSpPr>
        <p:spPr>
          <a:xfrm>
            <a:off x="2427296" y="3065952"/>
            <a:ext cx="34671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65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9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b="1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56" name="object 656"/>
          <p:cNvSpPr txBox="1"/>
          <p:nvPr/>
        </p:nvSpPr>
        <p:spPr>
          <a:xfrm>
            <a:off x="2403256" y="3104100"/>
            <a:ext cx="358140" cy="102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340">
              <a:lnSpc>
                <a:spcPts val="285"/>
              </a:lnSpc>
              <a:spcBef>
                <a:spcPts val="125"/>
              </a:spcBef>
            </a:pPr>
            <a:r>
              <a:rPr sz="525" b="1" spc="-8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22" baseline="-7936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L="74295" algn="ctr">
              <a:lnSpc>
                <a:spcPts val="285"/>
              </a:lnSpc>
            </a:pPr>
            <a:r>
              <a:rPr sz="350" b="1" spc="1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70" dirty="0">
                <a:solidFill>
                  <a:srgbClr val="2DE4E4"/>
                </a:solidFill>
                <a:latin typeface="Arial"/>
                <a:cs typeface="Arial"/>
              </a:rPr>
              <a:t> </a:t>
            </a:r>
            <a:r>
              <a:rPr sz="350" b="1" spc="-13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57" name="object 657"/>
          <p:cNvSpPr txBox="1"/>
          <p:nvPr/>
        </p:nvSpPr>
        <p:spPr>
          <a:xfrm>
            <a:off x="2568991" y="2937880"/>
            <a:ext cx="27876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23809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58" name="object 658"/>
          <p:cNvSpPr txBox="1"/>
          <p:nvPr/>
        </p:nvSpPr>
        <p:spPr>
          <a:xfrm>
            <a:off x="2568992" y="2965130"/>
            <a:ext cx="2813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2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659" name="object 659"/>
          <p:cNvSpPr txBox="1"/>
          <p:nvPr/>
        </p:nvSpPr>
        <p:spPr>
          <a:xfrm>
            <a:off x="2544466" y="3052327"/>
            <a:ext cx="24193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0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b="1" spc="-15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0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39682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60" name="object 660"/>
          <p:cNvSpPr txBox="1"/>
          <p:nvPr/>
        </p:nvSpPr>
        <p:spPr>
          <a:xfrm>
            <a:off x="2549916" y="2854771"/>
            <a:ext cx="26924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2430021" y="2895645"/>
            <a:ext cx="47117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8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8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82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-7936" dirty="0">
                <a:solidFill>
                  <a:srgbClr val="2DE4E4"/>
                </a:solidFill>
                <a:latin typeface="Arial"/>
                <a:cs typeface="Arial"/>
              </a:rPr>
              <a:t>o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662" name="object 662"/>
          <p:cNvSpPr/>
          <p:nvPr/>
        </p:nvSpPr>
        <p:spPr>
          <a:xfrm>
            <a:off x="2958235" y="281203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0" y="374675"/>
                </a:moveTo>
                <a:lnTo>
                  <a:pt x="373311" y="374675"/>
                </a:lnTo>
                <a:lnTo>
                  <a:pt x="373311" y="0"/>
                </a:lnTo>
                <a:lnTo>
                  <a:pt x="0" y="0"/>
                </a:lnTo>
                <a:lnTo>
                  <a:pt x="0" y="374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97186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089031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206202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324736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971860" y="318670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8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 txBox="1"/>
          <p:nvPr/>
        </p:nvSpPr>
        <p:spPr>
          <a:xfrm>
            <a:off x="3203407" y="2782562"/>
            <a:ext cx="52069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69" name="object 669"/>
          <p:cNvSpPr txBox="1"/>
          <p:nvPr/>
        </p:nvSpPr>
        <p:spPr>
          <a:xfrm>
            <a:off x="2840120" y="3098649"/>
            <a:ext cx="22161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142" baseline="-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b="1" spc="-120" baseline="-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70" name="object 670"/>
          <p:cNvSpPr txBox="1"/>
          <p:nvPr/>
        </p:nvSpPr>
        <p:spPr>
          <a:xfrm>
            <a:off x="2927317" y="2981479"/>
            <a:ext cx="2381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60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6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0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71" name="object 671"/>
          <p:cNvSpPr txBox="1"/>
          <p:nvPr/>
        </p:nvSpPr>
        <p:spPr>
          <a:xfrm>
            <a:off x="2934129" y="2827522"/>
            <a:ext cx="35242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7" baseline="15873" dirty="0">
                <a:solidFill>
                  <a:srgbClr val="FF0000"/>
                </a:solidFill>
                <a:latin typeface="Arial"/>
                <a:cs typeface="Arial"/>
              </a:rPr>
              <a:t>ooo</a:t>
            </a:r>
            <a:r>
              <a:rPr sz="525" spc="-127" baseline="23809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-8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8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22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72" name="object 672"/>
          <p:cNvSpPr txBox="1"/>
          <p:nvPr/>
        </p:nvSpPr>
        <p:spPr>
          <a:xfrm>
            <a:off x="2934130" y="2800273"/>
            <a:ext cx="21336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3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35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3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3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73" name="object 673"/>
          <p:cNvSpPr txBox="1"/>
          <p:nvPr/>
        </p:nvSpPr>
        <p:spPr>
          <a:xfrm>
            <a:off x="2915979" y="2941963"/>
            <a:ext cx="452120" cy="175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0"/>
              </a:spcBef>
            </a:pPr>
            <a:r>
              <a:rPr sz="525" b="1" spc="-104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7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97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74" name="object 674"/>
          <p:cNvSpPr txBox="1"/>
          <p:nvPr/>
        </p:nvSpPr>
        <p:spPr>
          <a:xfrm>
            <a:off x="2921866" y="3018266"/>
            <a:ext cx="2774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157" baseline="7936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b="1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70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-4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44" baseline="3174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31746">
              <a:latin typeface="Arial"/>
              <a:cs typeface="Arial"/>
            </a:endParaRPr>
          </a:p>
        </p:txBody>
      </p:sp>
      <p:sp>
        <p:nvSpPr>
          <p:cNvPr id="675" name="object 675"/>
          <p:cNvSpPr txBox="1"/>
          <p:nvPr/>
        </p:nvSpPr>
        <p:spPr>
          <a:xfrm>
            <a:off x="2920505" y="3070040"/>
            <a:ext cx="28257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55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350">
              <a:latin typeface="Arial"/>
              <a:cs typeface="Arial"/>
            </a:endParaRPr>
          </a:p>
        </p:txBody>
      </p:sp>
      <p:sp>
        <p:nvSpPr>
          <p:cNvPr id="676" name="object 676"/>
          <p:cNvSpPr txBox="1"/>
          <p:nvPr/>
        </p:nvSpPr>
        <p:spPr>
          <a:xfrm>
            <a:off x="2928678" y="3121812"/>
            <a:ext cx="18859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77" name="object 677"/>
          <p:cNvSpPr txBox="1"/>
          <p:nvPr/>
        </p:nvSpPr>
        <p:spPr>
          <a:xfrm>
            <a:off x="2913692" y="2935150"/>
            <a:ext cx="3238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10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57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22" baseline="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104" baseline="7936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78" name="object 678"/>
          <p:cNvSpPr txBox="1"/>
          <p:nvPr/>
        </p:nvSpPr>
        <p:spPr>
          <a:xfrm>
            <a:off x="2579891" y="2867028"/>
            <a:ext cx="67500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350" spc="-80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350" b="1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-44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44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b="1" spc="-120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20" baseline="-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20" baseline="-7936" dirty="0">
                <a:solidFill>
                  <a:srgbClr val="FF0000"/>
                </a:solidFill>
                <a:latin typeface="Arial"/>
                <a:cs typeface="Arial"/>
              </a:rPr>
              <a:t>oo</a:t>
            </a:r>
            <a:r>
              <a:rPr sz="525" spc="-120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20" baseline="-15873" dirty="0">
                <a:solidFill>
                  <a:srgbClr val="2DE4E4"/>
                </a:solidFill>
                <a:latin typeface="Arial"/>
                <a:cs typeface="Arial"/>
              </a:rPr>
              <a:t>o</a:t>
            </a:r>
            <a:r>
              <a:rPr sz="525" spc="-120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8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525" spc="15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30" baseline="-15873" dirty="0">
                <a:solidFill>
                  <a:srgbClr val="29D0D0"/>
                </a:solidFill>
                <a:latin typeface="Arial"/>
                <a:cs typeface="Arial"/>
              </a:rPr>
              <a:t> </a:t>
            </a:r>
            <a:r>
              <a:rPr sz="525" spc="15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679" name="object 679"/>
          <p:cNvSpPr txBox="1"/>
          <p:nvPr/>
        </p:nvSpPr>
        <p:spPr>
          <a:xfrm>
            <a:off x="2927317" y="2853403"/>
            <a:ext cx="38100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52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52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7936" dirty="0">
                <a:solidFill>
                  <a:srgbClr val="29D0D0"/>
                </a:solidFill>
                <a:latin typeface="Arial"/>
                <a:cs typeface="Arial"/>
              </a:rPr>
              <a:t>o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37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15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80" name="object 680"/>
          <p:cNvSpPr txBox="1"/>
          <p:nvPr/>
        </p:nvSpPr>
        <p:spPr>
          <a:xfrm>
            <a:off x="2927318" y="2951506"/>
            <a:ext cx="2870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" b="1" spc="-97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b="1" spc="-97" baseline="-7936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6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97" baseline="-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-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spc="-67" baseline="-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" spc="-45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67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81" name="object 681"/>
          <p:cNvSpPr txBox="1"/>
          <p:nvPr/>
        </p:nvSpPr>
        <p:spPr>
          <a:xfrm>
            <a:off x="2920504" y="2907901"/>
            <a:ext cx="33845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b="1" spc="-104" baseline="23809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350" spc="-70" dirty="0">
                <a:solidFill>
                  <a:srgbClr val="29D0D0"/>
                </a:solidFill>
                <a:latin typeface="Arial"/>
                <a:cs typeface="Arial"/>
              </a:rPr>
              <a:t>oo</a:t>
            </a:r>
            <a:r>
              <a:rPr sz="525" spc="-104" baseline="2380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23809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r>
              <a:rPr sz="525" spc="-104" baseline="3174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104" baseline="7936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97" baseline="79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25" b="1" spc="-52" baseline="15873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525" spc="-52" baseline="15873" dirty="0">
                <a:solidFill>
                  <a:srgbClr val="29D0D0"/>
                </a:solidFill>
                <a:latin typeface="Arial"/>
                <a:cs typeface="Arial"/>
              </a:rPr>
              <a:t>o</a:t>
            </a:r>
            <a:endParaRPr sz="525" baseline="15873">
              <a:latin typeface="Arial"/>
              <a:cs typeface="Arial"/>
            </a:endParaRPr>
          </a:p>
        </p:txBody>
      </p:sp>
      <p:sp>
        <p:nvSpPr>
          <p:cNvPr id="682" name="object 682"/>
          <p:cNvSpPr/>
          <p:nvPr/>
        </p:nvSpPr>
        <p:spPr>
          <a:xfrm>
            <a:off x="3428283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499130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569978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640826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711674" y="3186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 txBox="1"/>
          <p:nvPr/>
        </p:nvSpPr>
        <p:spPr>
          <a:xfrm>
            <a:off x="3389072" y="3207641"/>
            <a:ext cx="36195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10" dirty="0">
                <a:latin typeface="Arial"/>
                <a:cs typeface="Arial"/>
              </a:rPr>
              <a:t>20 40</a:t>
            </a:r>
            <a:r>
              <a:rPr sz="350" spc="4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60</a:t>
            </a:r>
            <a:endParaRPr sz="350">
              <a:latin typeface="Arial"/>
              <a:cs typeface="Arial"/>
            </a:endParaRPr>
          </a:p>
        </p:txBody>
      </p:sp>
      <p:sp>
        <p:nvSpPr>
          <p:cNvPr id="688" name="object 688"/>
          <p:cNvSpPr/>
          <p:nvPr/>
        </p:nvSpPr>
        <p:spPr>
          <a:xfrm>
            <a:off x="3753910" y="3137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753910" y="30668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753910" y="299596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753910" y="29251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753910" y="28542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2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 txBox="1"/>
          <p:nvPr/>
        </p:nvSpPr>
        <p:spPr>
          <a:xfrm>
            <a:off x="3780725" y="2815008"/>
            <a:ext cx="78740" cy="36195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spc="10" dirty="0">
                <a:latin typeface="Arial"/>
                <a:cs typeface="Arial"/>
              </a:rPr>
              <a:t>20 40</a:t>
            </a:r>
            <a:r>
              <a:rPr sz="350" spc="4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60</a:t>
            </a:r>
            <a:endParaRPr sz="350">
              <a:latin typeface="Arial"/>
              <a:cs typeface="Arial"/>
            </a:endParaRPr>
          </a:p>
        </p:txBody>
      </p:sp>
      <p:sp>
        <p:nvSpPr>
          <p:cNvPr id="695" name="object 6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694" name="object 694"/>
          <p:cNvSpPr txBox="1"/>
          <p:nvPr/>
        </p:nvSpPr>
        <p:spPr>
          <a:xfrm>
            <a:off x="3379234" y="2812031"/>
            <a:ext cx="374015" cy="3752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550" spc="5" dirty="0">
                <a:latin typeface="Arial"/>
                <a:cs typeface="Arial"/>
              </a:rPr>
              <a:t>age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15">
                <a:solidFill>
                  <a:srgbClr val="3333B2"/>
                </a:solidFill>
                <a:cs typeface="Georgia"/>
              </a:rPr>
              <a:t>Customize </a:t>
            </a:r>
            <a:r>
              <a:rPr sz="1100" b="1" spc="-30">
                <a:solidFill>
                  <a:srgbClr val="3333B2"/>
                </a:solidFill>
                <a:cs typeface="Georgia"/>
              </a:rPr>
              <a:t>an email </a:t>
            </a:r>
            <a:r>
              <a:rPr sz="1100" b="1" spc="-35">
                <a:solidFill>
                  <a:srgbClr val="3333B2"/>
                </a:solidFill>
                <a:cs typeface="Georgia"/>
              </a:rPr>
              <a:t>spam  </a:t>
            </a:r>
            <a:r>
              <a:rPr sz="1100" b="1" spc="-20">
                <a:solidFill>
                  <a:srgbClr val="3333B2"/>
                </a:solidFill>
                <a:cs typeface="Georgia"/>
              </a:rPr>
              <a:t>detection </a:t>
            </a:r>
            <a:r>
              <a:rPr sz="1100" b="1" spc="6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20">
                <a:solidFill>
                  <a:srgbClr val="3333B2"/>
                </a:solidFill>
                <a:cs typeface="Georgia"/>
              </a:rPr>
              <a:t>system.</a:t>
            </a:r>
            <a:endParaRPr sz="1100" b="1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>
                <a:solidFill>
                  <a:srgbClr val="D6D6EF"/>
                </a:solidFill>
                <a:cs typeface="Georgia"/>
              </a:rPr>
              <a:t> </a:t>
            </a:r>
            <a:r>
              <a:rPr sz="1100" spc="-25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0" y="245116"/>
            <a:ext cx="1272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spc="-25" dirty="0">
                <a:solidFill>
                  <a:srgbClr val="990000"/>
                </a:solidFill>
                <a:latin typeface="+mn-lt"/>
                <a:cs typeface="Georgia"/>
              </a:rPr>
              <a:t>Spam</a:t>
            </a:r>
            <a:r>
              <a:rPr i="0" spc="85" dirty="0">
                <a:solidFill>
                  <a:srgbClr val="990000"/>
                </a:solidFill>
                <a:latin typeface="+mn-lt"/>
                <a:cs typeface="Georgia"/>
              </a:rPr>
              <a:t> </a:t>
            </a:r>
            <a:r>
              <a:rPr i="0" spc="-15" dirty="0">
                <a:solidFill>
                  <a:srgbClr val="990000"/>
                </a:solidFill>
                <a:latin typeface="+mn-lt"/>
                <a:cs typeface="Georgia"/>
              </a:rPr>
              <a:t>Detection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36357"/>
            <a:ext cx="3769995" cy="94436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5" dirty="0">
                <a:cs typeface="Georgia"/>
              </a:rPr>
              <a:t>data </a:t>
            </a:r>
            <a:r>
              <a:rPr sz="1100" spc="-45" dirty="0">
                <a:cs typeface="Georgia"/>
              </a:rPr>
              <a:t>from </a:t>
            </a:r>
            <a:r>
              <a:rPr sz="1100" spc="-55" dirty="0">
                <a:cs typeface="Georgia"/>
              </a:rPr>
              <a:t>4601 </a:t>
            </a:r>
            <a:r>
              <a:rPr sz="1100" spc="-35" dirty="0">
                <a:cs typeface="Georgia"/>
              </a:rPr>
              <a:t>emails sent </a:t>
            </a:r>
            <a:r>
              <a:rPr sz="1100" spc="-5" dirty="0">
                <a:cs typeface="Georgia"/>
              </a:rPr>
              <a:t>to </a:t>
            </a:r>
            <a:r>
              <a:rPr sz="1100" spc="-30" dirty="0">
                <a:cs typeface="Georgia"/>
              </a:rPr>
              <a:t>an </a:t>
            </a:r>
            <a:r>
              <a:rPr sz="1100" spc="-20" dirty="0">
                <a:cs typeface="Georgia"/>
              </a:rPr>
              <a:t>individual </a:t>
            </a:r>
            <a:r>
              <a:rPr sz="1100" spc="-35" dirty="0">
                <a:cs typeface="Georgia"/>
              </a:rPr>
              <a:t>(named </a:t>
            </a:r>
            <a:r>
              <a:rPr sz="1100" spc="-20" dirty="0">
                <a:cs typeface="Georgia"/>
              </a:rPr>
              <a:t>George,  </a:t>
            </a:r>
            <a:r>
              <a:rPr sz="1100" spc="15" dirty="0">
                <a:cs typeface="Georgia"/>
              </a:rPr>
              <a:t>at </a:t>
            </a:r>
            <a:r>
              <a:rPr sz="1100" spc="-5" dirty="0">
                <a:cs typeface="Georgia"/>
              </a:rPr>
              <a:t>HP </a:t>
            </a:r>
            <a:r>
              <a:rPr sz="1100" spc="-15" dirty="0">
                <a:cs typeface="Georgia"/>
              </a:rPr>
              <a:t>labs, </a:t>
            </a:r>
            <a:r>
              <a:rPr sz="1100" spc="-30" dirty="0">
                <a:cs typeface="Georgia"/>
              </a:rPr>
              <a:t>before </a:t>
            </a:r>
            <a:r>
              <a:rPr sz="1100" spc="-75" dirty="0">
                <a:cs typeface="Georgia"/>
              </a:rPr>
              <a:t>2000). </a:t>
            </a:r>
            <a:r>
              <a:rPr sz="1100" spc="-20" dirty="0">
                <a:cs typeface="Georgia"/>
              </a:rPr>
              <a:t>Each </a:t>
            </a:r>
            <a:r>
              <a:rPr sz="1100" spc="-35" dirty="0">
                <a:cs typeface="Georgia"/>
              </a:rPr>
              <a:t>is </a:t>
            </a:r>
            <a:r>
              <a:rPr sz="1100" spc="-20" dirty="0">
                <a:cs typeface="Georgia"/>
              </a:rPr>
              <a:t>labeled </a:t>
            </a:r>
            <a:r>
              <a:rPr sz="1100" spc="-30" dirty="0">
                <a:cs typeface="Georgia"/>
              </a:rPr>
              <a:t>as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spam </a:t>
            </a:r>
            <a:r>
              <a:rPr sz="1100" spc="-40" dirty="0">
                <a:cs typeface="Georgia"/>
              </a:rPr>
              <a:t>or</a:t>
            </a:r>
            <a:r>
              <a:rPr sz="1100" spc="30" dirty="0">
                <a:cs typeface="Georgia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email</a:t>
            </a:r>
            <a:r>
              <a:rPr sz="1100" spc="30" dirty="0">
                <a:cs typeface="Georgia"/>
              </a:rPr>
              <a:t>.</a:t>
            </a:r>
            <a:endParaRPr sz="1100" dirty="0">
              <a:cs typeface="Georgi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25" dirty="0">
                <a:cs typeface="Georgia"/>
              </a:rPr>
              <a:t>goal: </a:t>
            </a:r>
            <a:r>
              <a:rPr sz="1100" spc="-20" dirty="0">
                <a:cs typeface="Georgia"/>
              </a:rPr>
              <a:t>build </a:t>
            </a:r>
            <a:r>
              <a:rPr sz="1100" spc="-10" dirty="0">
                <a:cs typeface="Georgia"/>
              </a:rPr>
              <a:t>a </a:t>
            </a:r>
            <a:r>
              <a:rPr sz="1100" spc="-25" dirty="0">
                <a:cs typeface="Georgia"/>
              </a:rPr>
              <a:t>customized </a:t>
            </a:r>
            <a:r>
              <a:rPr sz="1100" spc="-35" dirty="0">
                <a:cs typeface="Georgia"/>
              </a:rPr>
              <a:t>spam</a:t>
            </a:r>
            <a:r>
              <a:rPr sz="1100" spc="-60" dirty="0">
                <a:cs typeface="Georgia"/>
              </a:rPr>
              <a:t> </a:t>
            </a:r>
            <a:r>
              <a:rPr sz="1100" spc="-20" dirty="0">
                <a:cs typeface="Georgia"/>
              </a:rPr>
              <a:t>filter.</a:t>
            </a:r>
            <a:endParaRPr sz="1100" dirty="0">
              <a:cs typeface="Georgia"/>
            </a:endParaRPr>
          </a:p>
          <a:p>
            <a:pPr marL="144780" marR="10795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15" dirty="0">
                <a:cs typeface="Georgia"/>
              </a:rPr>
              <a:t>input </a:t>
            </a:r>
            <a:r>
              <a:rPr sz="1100" spc="-25" dirty="0">
                <a:cs typeface="Georgia"/>
              </a:rPr>
              <a:t>features: </a:t>
            </a:r>
            <a:r>
              <a:rPr sz="1100" spc="-15" dirty="0">
                <a:cs typeface="Georgia"/>
              </a:rPr>
              <a:t>relative </a:t>
            </a:r>
            <a:r>
              <a:rPr sz="1100" spc="-35" dirty="0">
                <a:cs typeface="Georgia"/>
              </a:rPr>
              <a:t>frequencies </a:t>
            </a:r>
            <a:r>
              <a:rPr sz="1100" spc="-40" dirty="0">
                <a:cs typeface="Georgia"/>
              </a:rPr>
              <a:t>of </a:t>
            </a:r>
            <a:r>
              <a:rPr sz="1100" spc="-25" dirty="0">
                <a:cs typeface="Georgia"/>
              </a:rPr>
              <a:t>57 </a:t>
            </a:r>
            <a:r>
              <a:rPr sz="1100" spc="-40" dirty="0">
                <a:cs typeface="Georgia"/>
              </a:rPr>
              <a:t>of </a:t>
            </a:r>
            <a:r>
              <a:rPr sz="1100" spc="-15" dirty="0">
                <a:cs typeface="Georgia"/>
              </a:rPr>
              <a:t>the </a:t>
            </a:r>
            <a:r>
              <a:rPr sz="1100" spc="-30" dirty="0">
                <a:cs typeface="Georgia"/>
              </a:rPr>
              <a:t>most  </a:t>
            </a:r>
            <a:r>
              <a:rPr sz="1100" spc="-35" dirty="0">
                <a:cs typeface="Georgia"/>
              </a:rPr>
              <a:t>commonly </a:t>
            </a:r>
            <a:r>
              <a:rPr sz="1100" spc="-25" dirty="0">
                <a:cs typeface="Georgia"/>
              </a:rPr>
              <a:t>occurring </a:t>
            </a:r>
            <a:r>
              <a:rPr sz="1100" spc="-40" dirty="0">
                <a:cs typeface="Georgia"/>
              </a:rPr>
              <a:t>words </a:t>
            </a:r>
            <a:r>
              <a:rPr sz="1100" spc="-30" dirty="0">
                <a:cs typeface="Georgia"/>
              </a:rPr>
              <a:t>and </a:t>
            </a:r>
            <a:r>
              <a:rPr sz="1100" spc="-20" dirty="0">
                <a:cs typeface="Georgia"/>
              </a:rPr>
              <a:t>punctuation </a:t>
            </a:r>
            <a:r>
              <a:rPr sz="1100" spc="-35" dirty="0">
                <a:cs typeface="Georgia"/>
              </a:rPr>
              <a:t>marks in </a:t>
            </a:r>
            <a:r>
              <a:rPr sz="1100" spc="-30" dirty="0">
                <a:cs typeface="Georgia"/>
              </a:rPr>
              <a:t>these  email</a:t>
            </a:r>
            <a:r>
              <a:rPr sz="1100" spc="90" dirty="0">
                <a:cs typeface="Georgia"/>
              </a:rPr>
              <a:t> </a:t>
            </a:r>
            <a:r>
              <a:rPr sz="1100" spc="-35" dirty="0">
                <a:cs typeface="Georgia"/>
              </a:rPr>
              <a:t>messages.</a:t>
            </a:r>
            <a:endParaRPr sz="1100" dirty="0"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07986"/>
              </p:ext>
            </p:extLst>
          </p:nvPr>
        </p:nvGraphicFramePr>
        <p:xfrm>
          <a:off x="447050" y="1847869"/>
          <a:ext cx="3726810" cy="52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george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you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hp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free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190"/>
                        </a:lnSpc>
                      </a:pPr>
                      <a:r>
                        <a:rPr sz="1100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edu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spam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0.00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2.26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0.02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+mn-lt"/>
                          <a:cs typeface="Georgia"/>
                        </a:rPr>
                        <a:t>0.52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0.51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+mn-lt"/>
                          <a:cs typeface="Georgia"/>
                        </a:rPr>
                        <a:t>0.01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0.28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4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1.27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1.27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0.90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spc="-70" dirty="0">
                          <a:latin typeface="+mn-lt"/>
                          <a:cs typeface="Georgia"/>
                        </a:rPr>
                        <a:t>0.07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0.11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70" dirty="0">
                          <a:latin typeface="+mn-lt"/>
                          <a:cs typeface="Georgia"/>
                        </a:rPr>
                        <a:t>0.29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Georgia"/>
                        </a:rPr>
                        <a:t>0.01</a:t>
                      </a:r>
                      <a:endParaRPr sz="1100">
                        <a:latin typeface="+mn-lt"/>
                        <a:cs typeface="Georgi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374" y="2574369"/>
            <a:ext cx="3840479" cy="524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000" i="1" spc="10" dirty="0">
                <a:solidFill>
                  <a:srgbClr val="009900"/>
                </a:solidFill>
                <a:cs typeface="Arial" panose="020B0604020202020204" pitchFamily="34" charset="0"/>
              </a:rPr>
              <a:t>Average </a:t>
            </a:r>
            <a:r>
              <a:rPr sz="1000" i="1" spc="15" dirty="0">
                <a:solidFill>
                  <a:srgbClr val="009900"/>
                </a:solidFill>
                <a:cs typeface="Arial" panose="020B0604020202020204" pitchFamily="34" charset="0"/>
              </a:rPr>
              <a:t>percentage </a:t>
            </a:r>
            <a:r>
              <a:rPr sz="1000" i="1" spc="45" dirty="0">
                <a:solidFill>
                  <a:srgbClr val="009900"/>
                </a:solidFill>
                <a:cs typeface="Arial" panose="020B0604020202020204" pitchFamily="34" charset="0"/>
              </a:rPr>
              <a:t>of </a:t>
            </a:r>
            <a:r>
              <a:rPr sz="1000" i="1" dirty="0">
                <a:solidFill>
                  <a:srgbClr val="009900"/>
                </a:solidFill>
                <a:cs typeface="Arial" panose="020B0604020202020204" pitchFamily="34" charset="0"/>
              </a:rPr>
              <a:t>words </a:t>
            </a:r>
            <a:r>
              <a:rPr sz="1000" i="1" spc="45" dirty="0">
                <a:solidFill>
                  <a:srgbClr val="009900"/>
                </a:solidFill>
                <a:cs typeface="Arial" panose="020B0604020202020204" pitchFamily="34" charset="0"/>
              </a:rPr>
              <a:t>or </a:t>
            </a:r>
            <a:r>
              <a:rPr sz="1000" i="1" spc="30" dirty="0">
                <a:solidFill>
                  <a:srgbClr val="009900"/>
                </a:solidFill>
                <a:cs typeface="Arial" panose="020B0604020202020204" pitchFamily="34" charset="0"/>
              </a:rPr>
              <a:t>characters </a:t>
            </a:r>
            <a:r>
              <a:rPr sz="1000" i="1" spc="15" dirty="0">
                <a:solidFill>
                  <a:srgbClr val="009900"/>
                </a:solidFill>
                <a:cs typeface="Arial" panose="020B0604020202020204" pitchFamily="34" charset="0"/>
              </a:rPr>
              <a:t>in </a:t>
            </a:r>
            <a:r>
              <a:rPr sz="1000" i="1" spc="30" dirty="0">
                <a:solidFill>
                  <a:srgbClr val="009900"/>
                </a:solidFill>
                <a:cs typeface="Arial" panose="020B0604020202020204" pitchFamily="34" charset="0"/>
              </a:rPr>
              <a:t>an email message </a:t>
            </a:r>
            <a:r>
              <a:rPr sz="1000" i="1" spc="5" dirty="0">
                <a:solidFill>
                  <a:srgbClr val="009900"/>
                </a:solidFill>
                <a:cs typeface="Arial" panose="020B0604020202020204" pitchFamily="34" charset="0"/>
              </a:rPr>
              <a:t>equal  </a:t>
            </a:r>
            <a:r>
              <a:rPr sz="1000" i="1" spc="30" dirty="0">
                <a:solidFill>
                  <a:srgbClr val="009900"/>
                </a:solidFill>
                <a:cs typeface="Arial" panose="020B0604020202020204" pitchFamily="34" charset="0"/>
              </a:rPr>
              <a:t>to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the </a:t>
            </a:r>
            <a:r>
              <a:rPr sz="1000" i="1" spc="15" dirty="0">
                <a:solidFill>
                  <a:srgbClr val="009900"/>
                </a:solidFill>
                <a:cs typeface="Arial" panose="020B0604020202020204" pitchFamily="34" charset="0"/>
              </a:rPr>
              <a:t>indicated </a:t>
            </a:r>
            <a:r>
              <a:rPr sz="1000" i="1" spc="-5" dirty="0">
                <a:solidFill>
                  <a:srgbClr val="009900"/>
                </a:solidFill>
                <a:cs typeface="Arial" panose="020B0604020202020204" pitchFamily="34" charset="0"/>
              </a:rPr>
              <a:t>word </a:t>
            </a:r>
            <a:r>
              <a:rPr sz="1000" i="1" spc="45" dirty="0">
                <a:solidFill>
                  <a:srgbClr val="009900"/>
                </a:solidFill>
                <a:cs typeface="Arial" panose="020B0604020202020204" pitchFamily="34" charset="0"/>
              </a:rPr>
              <a:t>or </a:t>
            </a:r>
            <a:r>
              <a:rPr sz="1000" i="1" spc="35" dirty="0">
                <a:solidFill>
                  <a:srgbClr val="009900"/>
                </a:solidFill>
                <a:cs typeface="Arial" panose="020B0604020202020204" pitchFamily="34" charset="0"/>
              </a:rPr>
              <a:t>character. </a:t>
            </a:r>
            <a:r>
              <a:rPr sz="1000" i="1" spc="55" dirty="0">
                <a:solidFill>
                  <a:srgbClr val="009900"/>
                </a:solidFill>
                <a:cs typeface="Arial" panose="020B0604020202020204" pitchFamily="34" charset="0"/>
              </a:rPr>
              <a:t>We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have </a:t>
            </a:r>
            <a:r>
              <a:rPr sz="1000" i="1" spc="35" dirty="0">
                <a:solidFill>
                  <a:srgbClr val="009900"/>
                </a:solidFill>
                <a:cs typeface="Arial" panose="020B0604020202020204" pitchFamily="34" charset="0"/>
              </a:rPr>
              <a:t>chosen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the </a:t>
            </a:r>
            <a:r>
              <a:rPr sz="1000" i="1" dirty="0">
                <a:solidFill>
                  <a:srgbClr val="009900"/>
                </a:solidFill>
                <a:cs typeface="Arial" panose="020B0604020202020204" pitchFamily="34" charset="0"/>
              </a:rPr>
              <a:t>words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and  </a:t>
            </a:r>
            <a:r>
              <a:rPr sz="1000" i="1" spc="30" dirty="0">
                <a:solidFill>
                  <a:srgbClr val="009900"/>
                </a:solidFill>
                <a:cs typeface="Arial" panose="020B0604020202020204" pitchFamily="34" charset="0"/>
              </a:rPr>
              <a:t>characters </a:t>
            </a:r>
            <a:r>
              <a:rPr sz="1000" i="1" dirty="0">
                <a:solidFill>
                  <a:srgbClr val="009900"/>
                </a:solidFill>
                <a:cs typeface="Arial" panose="020B0604020202020204" pitchFamily="34" charset="0"/>
              </a:rPr>
              <a:t>showing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the </a:t>
            </a:r>
            <a:r>
              <a:rPr sz="1000" i="1" spc="5" dirty="0">
                <a:solidFill>
                  <a:srgbClr val="009900"/>
                </a:solidFill>
                <a:cs typeface="Arial" panose="020B0604020202020204" pitchFamily="34" charset="0"/>
              </a:rPr>
              <a:t>largest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difference </a:t>
            </a:r>
            <a:r>
              <a:rPr sz="1000" i="1" dirty="0">
                <a:solidFill>
                  <a:srgbClr val="009900"/>
                </a:solidFill>
                <a:cs typeface="Arial" panose="020B0604020202020204" pitchFamily="34" charset="0"/>
              </a:rPr>
              <a:t>between </a:t>
            </a:r>
            <a:r>
              <a:rPr sz="1000" spc="-90" dirty="0">
                <a:solidFill>
                  <a:srgbClr val="990000"/>
                </a:solidFill>
                <a:cs typeface="Arial" panose="020B0604020202020204" pitchFamily="34" charset="0"/>
              </a:rPr>
              <a:t>spam </a:t>
            </a:r>
            <a:r>
              <a:rPr sz="1000" i="1" spc="25" dirty="0">
                <a:solidFill>
                  <a:srgbClr val="009900"/>
                </a:solidFill>
                <a:cs typeface="Arial" panose="020B0604020202020204" pitchFamily="34" charset="0"/>
              </a:rPr>
              <a:t>and</a:t>
            </a:r>
            <a:r>
              <a:rPr sz="1000" i="1" spc="-90" dirty="0">
                <a:solidFill>
                  <a:srgbClr val="009900"/>
                </a:solidFill>
                <a:cs typeface="Arial" panose="020B0604020202020204" pitchFamily="34" charset="0"/>
              </a:rPr>
              <a:t> </a:t>
            </a:r>
            <a:r>
              <a:rPr sz="1000" spc="45" dirty="0">
                <a:solidFill>
                  <a:srgbClr val="990000"/>
                </a:solidFill>
                <a:cs typeface="Arial" panose="020B0604020202020204" pitchFamily="34" charset="0"/>
              </a:rPr>
              <a:t>email</a:t>
            </a:r>
            <a:r>
              <a:rPr sz="1000" i="1" spc="45" dirty="0">
                <a:solidFill>
                  <a:srgbClr val="009900"/>
                </a:solidFill>
                <a:cs typeface="Arial" panose="020B0604020202020204" pitchFamily="34" charset="0"/>
              </a:rPr>
              <a:t>.</a:t>
            </a:r>
            <a:endParaRPr sz="1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20" dirty="0">
                <a:solidFill>
                  <a:srgbClr val="3333B2"/>
                </a:solidFill>
                <a:cs typeface="Georgia"/>
              </a:rPr>
              <a:t>Identify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the </a:t>
            </a:r>
            <a:r>
              <a:rPr sz="1100" b="1" spc="-45" dirty="0">
                <a:solidFill>
                  <a:srgbClr val="3333B2"/>
                </a:solidFill>
                <a:cs typeface="Georgia"/>
              </a:rPr>
              <a:t>numbers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in </a:t>
            </a:r>
            <a:r>
              <a:rPr sz="1100" b="1" spc="-10" dirty="0">
                <a:solidFill>
                  <a:srgbClr val="3333B2"/>
                </a:solidFill>
                <a:cs typeface="Georgia"/>
              </a:rPr>
              <a:t>a </a:t>
            </a:r>
            <a:r>
              <a:rPr sz="1100" b="1" spc="-20" dirty="0">
                <a:solidFill>
                  <a:srgbClr val="3333B2"/>
                </a:solidFill>
                <a:cs typeface="Georgia"/>
              </a:rPr>
              <a:t>handwritten zip</a:t>
            </a:r>
            <a:r>
              <a:rPr sz="1100" b="1" spc="120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code.</a:t>
            </a:r>
            <a:endParaRPr sz="1100" b="1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316" y="702117"/>
            <a:ext cx="356402" cy="3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3141" y="1065405"/>
            <a:ext cx="222751" cy="35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316" y="1449348"/>
            <a:ext cx="356402" cy="35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866" y="1834911"/>
            <a:ext cx="267301" cy="356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866" y="2220474"/>
            <a:ext cx="267301" cy="356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16" y="2604417"/>
            <a:ext cx="178201" cy="3564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910" y="679842"/>
            <a:ext cx="89101" cy="3564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910" y="1065405"/>
            <a:ext cx="89101" cy="3564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3910" y="1449348"/>
            <a:ext cx="89101" cy="356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3910" y="1834911"/>
            <a:ext cx="89101" cy="3564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3910" y="2220474"/>
            <a:ext cx="89101" cy="3564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3910" y="2604417"/>
            <a:ext cx="89101" cy="3564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5823" y="679842"/>
            <a:ext cx="356402" cy="3564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5823" y="1087680"/>
            <a:ext cx="356402" cy="3118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5823" y="1471623"/>
            <a:ext cx="356402" cy="3118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823" y="1879461"/>
            <a:ext cx="356402" cy="2673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8098" y="2220474"/>
            <a:ext cx="311852" cy="3564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4923" y="2604417"/>
            <a:ext cx="178201" cy="3564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1385" y="679842"/>
            <a:ext cx="356402" cy="3564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5936" y="1065405"/>
            <a:ext cx="267301" cy="3564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3661" y="1449348"/>
            <a:ext cx="311852" cy="3564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8211" y="1834911"/>
            <a:ext cx="222751" cy="3564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5936" y="2220474"/>
            <a:ext cx="267301" cy="35640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8211" y="2604417"/>
            <a:ext cx="222751" cy="3564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7603" y="679842"/>
            <a:ext cx="311852" cy="35640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2154" y="1065405"/>
            <a:ext cx="222751" cy="3564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66704" y="1449348"/>
            <a:ext cx="133650" cy="3564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9879" y="1834911"/>
            <a:ext cx="267301" cy="35640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7603" y="2220474"/>
            <a:ext cx="311852" cy="35640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7603" y="2604417"/>
            <a:ext cx="311852" cy="35640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85441" y="679842"/>
            <a:ext cx="267301" cy="35640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3166" y="1065405"/>
            <a:ext cx="311852" cy="3564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85441" y="1449348"/>
            <a:ext cx="267301" cy="3564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3166" y="1834911"/>
            <a:ext cx="311852" cy="35640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3166" y="2220474"/>
            <a:ext cx="311852" cy="35640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5441" y="2604417"/>
            <a:ext cx="267301" cy="35640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69384" y="679842"/>
            <a:ext cx="267301" cy="35640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7109" y="1065405"/>
            <a:ext cx="311852" cy="35640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91659" y="1449348"/>
            <a:ext cx="222751" cy="35640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4834" y="1834911"/>
            <a:ext cx="356402" cy="35640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7109" y="2220474"/>
            <a:ext cx="311852" cy="35640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7109" y="2604417"/>
            <a:ext cx="311852" cy="35640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32672" y="679842"/>
            <a:ext cx="311852" cy="35640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0397" y="1087680"/>
            <a:ext cx="356402" cy="31185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0397" y="1449348"/>
            <a:ext cx="356402" cy="35640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54947" y="1834911"/>
            <a:ext cx="267301" cy="35640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77222" y="2220474"/>
            <a:ext cx="222751" cy="35640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0397" y="2604417"/>
            <a:ext cx="356402" cy="35640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5060" y="679842"/>
            <a:ext cx="178201" cy="35640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0510" y="1065405"/>
            <a:ext cx="267301" cy="35640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18235" y="1449348"/>
            <a:ext cx="311852" cy="35640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5060" y="1834911"/>
            <a:ext cx="178201" cy="35640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8235" y="2220474"/>
            <a:ext cx="311852" cy="35640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0510" y="2604417"/>
            <a:ext cx="267301" cy="35640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46728" y="679842"/>
            <a:ext cx="222751" cy="35640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69003" y="1065405"/>
            <a:ext cx="178201" cy="35640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9903" y="1449348"/>
            <a:ext cx="356402" cy="35640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02178" y="1834911"/>
            <a:ext cx="311852" cy="35640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24453" y="2220474"/>
            <a:ext cx="267301" cy="35640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46728" y="2604417"/>
            <a:ext cx="222751" cy="35640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2641"/>
              </p:ext>
            </p:extLst>
          </p:nvPr>
        </p:nvGraphicFramePr>
        <p:xfrm>
          <a:off x="400050" y="663575"/>
          <a:ext cx="3846826" cy="231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FF00"/>
                      </a:solidFill>
                      <a:prstDash val="solid"/>
                    </a:lnL>
                    <a:lnR w="6350">
                      <a:solidFill>
                        <a:srgbClr val="00FF00"/>
                      </a:solidFill>
                      <a:prstDash val="solid"/>
                    </a:lnR>
                    <a:lnT w="6350">
                      <a:solidFill>
                        <a:srgbClr val="00FF00"/>
                      </a:solidFill>
                      <a:prstDash val="solid"/>
                    </a:lnT>
                    <a:lnB w="635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A3CA48-48A2-43E2-943C-3A9FF55BED72}"/>
              </a:ext>
            </a:extLst>
          </p:cNvPr>
          <p:cNvSpPr txBox="1"/>
          <p:nvPr/>
        </p:nvSpPr>
        <p:spPr>
          <a:xfrm>
            <a:off x="1475856" y="97416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(NMIST dataset)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10" dirty="0">
                <a:solidFill>
                  <a:srgbClr val="3333B2"/>
                </a:solidFill>
                <a:cs typeface="Georgia"/>
              </a:rPr>
              <a:t>Classify a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tissue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sample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into </a:t>
            </a:r>
            <a:r>
              <a:rPr sz="1100" b="1" spc="-50" dirty="0">
                <a:solidFill>
                  <a:srgbClr val="3333B2"/>
                </a:solidFill>
                <a:cs typeface="Georgia"/>
              </a:rPr>
              <a:t>one </a:t>
            </a:r>
            <a:r>
              <a:rPr sz="1100" b="1" spc="-40" dirty="0">
                <a:solidFill>
                  <a:srgbClr val="3333B2"/>
                </a:solidFill>
                <a:cs typeface="Georgia"/>
              </a:rPr>
              <a:t>of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several cancer classes,  based </a:t>
            </a:r>
            <a:r>
              <a:rPr sz="1100" b="1" spc="-50" dirty="0">
                <a:solidFill>
                  <a:srgbClr val="3333B2"/>
                </a:solidFill>
                <a:cs typeface="Georgia"/>
              </a:rPr>
              <a:t>on </a:t>
            </a:r>
            <a:r>
              <a:rPr sz="1100" b="1" spc="-10" dirty="0">
                <a:solidFill>
                  <a:srgbClr val="3333B2"/>
                </a:solidFill>
                <a:cs typeface="Georgia"/>
              </a:rPr>
              <a:t>a </a:t>
            </a:r>
            <a:r>
              <a:rPr sz="1100" b="1" spc="-40" dirty="0">
                <a:solidFill>
                  <a:srgbClr val="3333B2"/>
                </a:solidFill>
                <a:cs typeface="Georgia"/>
              </a:rPr>
              <a:t>gene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expression</a:t>
            </a:r>
            <a:r>
              <a:rPr sz="1100" b="1" spc="-80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profile.</a:t>
            </a:r>
            <a:endParaRPr sz="1100" b="1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425" y="224949"/>
            <a:ext cx="2933141" cy="316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15" dirty="0">
                <a:solidFill>
                  <a:srgbClr val="3333B2"/>
                </a:solidFill>
                <a:cs typeface="Georgia"/>
              </a:rPr>
              <a:t>Establish the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relationship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between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salary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and demographic 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variables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in </a:t>
            </a:r>
            <a:r>
              <a:rPr sz="1100" b="1" spc="-20" dirty="0">
                <a:solidFill>
                  <a:srgbClr val="3333B2"/>
                </a:solidFill>
                <a:cs typeface="Georgia"/>
              </a:rPr>
              <a:t>population survey</a:t>
            </a:r>
            <a:r>
              <a:rPr sz="1100" b="1" spc="220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dirty="0">
                <a:solidFill>
                  <a:srgbClr val="3333B2"/>
                </a:solidFill>
                <a:cs typeface="Georgia"/>
              </a:rPr>
              <a:t>data.</a:t>
            </a:r>
            <a:endParaRPr sz="1100" b="1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259" y="607343"/>
            <a:ext cx="805251" cy="1192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082" y="1830380"/>
            <a:ext cx="79121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7490" algn="l"/>
                <a:tab pos="463550" algn="l"/>
                <a:tab pos="688975" algn="l"/>
              </a:tabLst>
            </a:pPr>
            <a:r>
              <a:rPr sz="600" spc="15" dirty="0">
                <a:latin typeface="Arial"/>
                <a:cs typeface="Arial"/>
              </a:rPr>
              <a:t>20	40	60	80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576" y="1579551"/>
            <a:ext cx="114935" cy="1149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576" y="1375029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76" y="1010509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576" y="645986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286" y="2020464"/>
            <a:ext cx="16827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92" y="1067146"/>
            <a:ext cx="114935" cy="2317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30" dirty="0">
                <a:latin typeface="Arial"/>
                <a:cs typeface="Arial"/>
              </a:rPr>
              <a:t>W</a:t>
            </a:r>
            <a:r>
              <a:rPr sz="600" dirty="0">
                <a:latin typeface="Arial"/>
                <a:cs typeface="Arial"/>
              </a:rPr>
              <a:t>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9278" y="607343"/>
            <a:ext cx="805251" cy="119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3058" y="1830380"/>
            <a:ext cx="2038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2003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2553" y="1830380"/>
            <a:ext cx="2038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2006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2047" y="1830380"/>
            <a:ext cx="2038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2009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7595" y="1579551"/>
            <a:ext cx="114935" cy="1149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7595" y="1375029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7595" y="1010509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7595" y="645986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6983" y="2020464"/>
            <a:ext cx="18351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70" dirty="0">
                <a:latin typeface="Arial"/>
                <a:cs typeface="Arial"/>
              </a:rPr>
              <a:t>Y</a:t>
            </a:r>
            <a:r>
              <a:rPr sz="600" spc="10" dirty="0">
                <a:latin typeface="Arial"/>
                <a:cs typeface="Arial"/>
              </a:rPr>
              <a:t>ear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7512" y="1067146"/>
            <a:ext cx="114935" cy="2317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30" dirty="0">
                <a:latin typeface="Arial"/>
                <a:cs typeface="Arial"/>
              </a:rPr>
              <a:t>W</a:t>
            </a:r>
            <a:r>
              <a:rPr sz="600" dirty="0">
                <a:latin typeface="Arial"/>
                <a:cs typeface="Arial"/>
              </a:rPr>
              <a:t>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13297" y="607343"/>
            <a:ext cx="805251" cy="119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23719" y="1830380"/>
            <a:ext cx="6292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1 2 3 4</a:t>
            </a:r>
            <a:r>
              <a:rPr sz="600" spc="19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61613" y="1579551"/>
            <a:ext cx="114935" cy="1149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1613" y="1375029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1613" y="1010509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1613" y="645986"/>
            <a:ext cx="114935" cy="1593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0919" y="2020464"/>
            <a:ext cx="59055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latin typeface="Arial"/>
                <a:cs typeface="Arial"/>
              </a:rPr>
              <a:t>Education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Level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1531" y="1067146"/>
            <a:ext cx="114935" cy="2317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30" dirty="0">
                <a:latin typeface="Arial"/>
                <a:cs typeface="Arial"/>
              </a:rPr>
              <a:t>W</a:t>
            </a:r>
            <a:r>
              <a:rPr sz="600" dirty="0">
                <a:latin typeface="Arial"/>
                <a:cs typeface="Arial"/>
              </a:rPr>
              <a:t>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2333433"/>
            <a:ext cx="378587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cs typeface="Georgia"/>
              </a:rPr>
              <a:t>Income </a:t>
            </a:r>
            <a:r>
              <a:rPr sz="1100" spc="-20" dirty="0">
                <a:cs typeface="Georgia"/>
              </a:rPr>
              <a:t>survey </a:t>
            </a:r>
            <a:r>
              <a:rPr sz="1100" spc="-5">
                <a:cs typeface="Georgia"/>
              </a:rPr>
              <a:t>data </a:t>
            </a:r>
            <a:r>
              <a:rPr lang="en-US" sz="1100" spc="-35">
                <a:cs typeface="Georgia"/>
              </a:rPr>
              <a:t>(US)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01: Introduction</a:t>
            </a:r>
            <a:endParaRPr sz="205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114300" y="663575"/>
            <a:ext cx="449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“Data! Data! Data!” he cried impatiently. “I can’t make bricks without clay.”</a:t>
            </a:r>
          </a:p>
          <a:p>
            <a:pPr algn="l" fontAlgn="base"/>
            <a:endParaRPr lang="en-GB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498D-AE49-40B7-842C-7E211DAB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425575"/>
            <a:ext cx="1638300" cy="17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146506" y="1654175"/>
            <a:ext cx="2387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600" dirty="0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en-GB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Arthur Conan Doyle </a:t>
            </a:r>
          </a:p>
          <a:p>
            <a:pPr algn="l" fontAlgn="base"/>
            <a:r>
              <a:rPr lang="en-GB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(The Adventure of the Copper Beeches, p322)</a:t>
            </a:r>
          </a:p>
        </p:txBody>
      </p:sp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10" dirty="0">
                <a:solidFill>
                  <a:srgbClr val="3333B2"/>
                </a:solidFill>
                <a:cs typeface="Georgia"/>
              </a:rPr>
              <a:t>Classify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the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pixels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in </a:t>
            </a:r>
            <a:r>
              <a:rPr sz="1100" b="1" spc="-10" dirty="0">
                <a:solidFill>
                  <a:srgbClr val="3333B2"/>
                </a:solidFill>
                <a:cs typeface="Georgia"/>
              </a:rPr>
              <a:t>a </a:t>
            </a:r>
            <a:r>
              <a:rPr sz="1100" b="1" spc="20" dirty="0">
                <a:solidFill>
                  <a:srgbClr val="3333B2"/>
                </a:solidFill>
                <a:cs typeface="Georgia"/>
              </a:rPr>
              <a:t>LANDSAT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image, </a:t>
            </a:r>
            <a:r>
              <a:rPr sz="1100" b="1" spc="-5" dirty="0">
                <a:solidFill>
                  <a:srgbClr val="3333B2"/>
                </a:solidFill>
                <a:cs typeface="Georgia"/>
              </a:rPr>
              <a:t>by</a:t>
            </a:r>
            <a:r>
              <a:rPr sz="1100" b="1" spc="-95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usage.</a:t>
            </a:r>
            <a:endParaRPr sz="1100" b="1"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4" name="object 8184"/>
          <p:cNvSpPr txBox="1"/>
          <p:nvPr/>
        </p:nvSpPr>
        <p:spPr>
          <a:xfrm>
            <a:off x="628650" y="213425"/>
            <a:ext cx="83820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cs typeface="Arial"/>
              </a:rPr>
              <a:t>Spectral </a:t>
            </a:r>
            <a:r>
              <a:rPr sz="1000" spc="10" dirty="0">
                <a:cs typeface="Arial"/>
              </a:rPr>
              <a:t>Band</a:t>
            </a:r>
            <a:r>
              <a:rPr sz="1000" spc="-40" dirty="0">
                <a:cs typeface="Arial"/>
              </a:rPr>
              <a:t> </a:t>
            </a:r>
            <a:r>
              <a:rPr sz="1000" spc="10" dirty="0">
                <a:cs typeface="Arial"/>
              </a:rPr>
              <a:t>1</a:t>
            </a:r>
            <a:endParaRPr sz="1000">
              <a:cs typeface="Arial"/>
            </a:endParaRPr>
          </a:p>
        </p:txBody>
      </p:sp>
      <p:sp>
        <p:nvSpPr>
          <p:cNvPr id="16374" name="object 16374"/>
          <p:cNvSpPr txBox="1"/>
          <p:nvPr/>
        </p:nvSpPr>
        <p:spPr>
          <a:xfrm>
            <a:off x="1915497" y="209577"/>
            <a:ext cx="850544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cs typeface="Arial"/>
              </a:rPr>
              <a:t>Spectral </a:t>
            </a:r>
            <a:r>
              <a:rPr sz="1000" spc="10" dirty="0">
                <a:cs typeface="Arial"/>
              </a:rPr>
              <a:t>Band</a:t>
            </a:r>
            <a:r>
              <a:rPr sz="1000" spc="-40" dirty="0">
                <a:cs typeface="Arial"/>
              </a:rPr>
              <a:t> </a:t>
            </a:r>
            <a:r>
              <a:rPr sz="1000" spc="10" dirty="0">
                <a:cs typeface="Arial"/>
              </a:rPr>
              <a:t>2</a:t>
            </a:r>
            <a:endParaRPr sz="1000">
              <a:cs typeface="Arial"/>
            </a:endParaRPr>
          </a:p>
        </p:txBody>
      </p:sp>
      <p:sp>
        <p:nvSpPr>
          <p:cNvPr id="24557" name="object 24557"/>
          <p:cNvSpPr txBox="1"/>
          <p:nvPr/>
        </p:nvSpPr>
        <p:spPr>
          <a:xfrm>
            <a:off x="3140712" y="217623"/>
            <a:ext cx="939101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cs typeface="Arial"/>
              </a:rPr>
              <a:t>Spectral </a:t>
            </a:r>
            <a:r>
              <a:rPr sz="1000" spc="10" dirty="0">
                <a:cs typeface="Arial"/>
              </a:rPr>
              <a:t>Band</a:t>
            </a:r>
            <a:r>
              <a:rPr sz="1000" spc="-40" dirty="0">
                <a:cs typeface="Arial"/>
              </a:rPr>
              <a:t> </a:t>
            </a:r>
            <a:r>
              <a:rPr sz="1000" spc="10" dirty="0">
                <a:cs typeface="Arial"/>
              </a:rPr>
              <a:t>3</a:t>
            </a:r>
            <a:endParaRPr sz="1000">
              <a:cs typeface="Arial"/>
            </a:endParaRPr>
          </a:p>
        </p:txBody>
      </p:sp>
      <p:sp>
        <p:nvSpPr>
          <p:cNvPr id="32722" name="object 32722"/>
          <p:cNvSpPr txBox="1"/>
          <p:nvPr/>
        </p:nvSpPr>
        <p:spPr>
          <a:xfrm>
            <a:off x="589223" y="1541348"/>
            <a:ext cx="83820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cs typeface="Arial"/>
              </a:rPr>
              <a:t>Spectral </a:t>
            </a:r>
            <a:r>
              <a:rPr sz="1000" spc="10" dirty="0">
                <a:cs typeface="Arial"/>
              </a:rPr>
              <a:t>Band</a:t>
            </a:r>
            <a:r>
              <a:rPr sz="1000" spc="-40" dirty="0">
                <a:cs typeface="Arial"/>
              </a:rPr>
              <a:t> </a:t>
            </a:r>
            <a:r>
              <a:rPr sz="1000" spc="10" dirty="0">
                <a:cs typeface="Arial"/>
              </a:rPr>
              <a:t>4</a:t>
            </a:r>
            <a:endParaRPr sz="1000">
              <a:cs typeface="Arial"/>
            </a:endParaRPr>
          </a:p>
        </p:txBody>
      </p:sp>
      <p:sp>
        <p:nvSpPr>
          <p:cNvPr id="40923" name="object 40923"/>
          <p:cNvSpPr txBox="1"/>
          <p:nvPr/>
        </p:nvSpPr>
        <p:spPr>
          <a:xfrm>
            <a:off x="2020781" y="1517625"/>
            <a:ext cx="717455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cs typeface="Arial"/>
              </a:rPr>
              <a:t>Land</a:t>
            </a:r>
            <a:r>
              <a:rPr sz="1000" spc="-50" dirty="0">
                <a:cs typeface="Arial"/>
              </a:rPr>
              <a:t> </a:t>
            </a:r>
            <a:r>
              <a:rPr sz="1000" spc="10" dirty="0">
                <a:cs typeface="Arial"/>
              </a:rPr>
              <a:t>Usage</a:t>
            </a:r>
            <a:endParaRPr sz="1000">
              <a:cs typeface="Arial"/>
            </a:endParaRPr>
          </a:p>
        </p:txBody>
      </p:sp>
      <p:sp>
        <p:nvSpPr>
          <p:cNvPr id="49114" name="object 49114"/>
          <p:cNvSpPr txBox="1"/>
          <p:nvPr/>
        </p:nvSpPr>
        <p:spPr>
          <a:xfrm>
            <a:off x="2957694" y="1530960"/>
            <a:ext cx="121920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cs typeface="Arial"/>
              </a:rPr>
              <a:t>Predicted </a:t>
            </a:r>
            <a:r>
              <a:rPr sz="1000" spc="10" dirty="0">
                <a:cs typeface="Arial"/>
              </a:rPr>
              <a:t>Land</a:t>
            </a:r>
            <a:r>
              <a:rPr sz="1000" spc="-35" dirty="0">
                <a:cs typeface="Arial"/>
              </a:rPr>
              <a:t> </a:t>
            </a:r>
            <a:r>
              <a:rPr sz="1000" spc="10" dirty="0">
                <a:cs typeface="Arial"/>
              </a:rPr>
              <a:t>Usage</a:t>
            </a:r>
            <a:endParaRPr sz="1000">
              <a:cs typeface="Arial"/>
            </a:endParaRPr>
          </a:p>
        </p:txBody>
      </p:sp>
      <p:sp>
        <p:nvSpPr>
          <p:cNvPr id="49116" name="object 49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49115" name="object 49115"/>
          <p:cNvSpPr txBox="1"/>
          <p:nvPr/>
        </p:nvSpPr>
        <p:spPr>
          <a:xfrm>
            <a:off x="347294" y="2845530"/>
            <a:ext cx="3884929" cy="350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000" spc="10" dirty="0">
                <a:solidFill>
                  <a:srgbClr val="009900"/>
                </a:solidFill>
                <a:cs typeface="Palatino Linotype"/>
              </a:rPr>
              <a:t>Usage </a:t>
            </a:r>
            <a:r>
              <a:rPr sz="1000" spc="-145">
                <a:solidFill>
                  <a:srgbClr val="009900"/>
                </a:solidFill>
                <a:cs typeface="Meiryo"/>
              </a:rPr>
              <a:t>∈ </a:t>
            </a:r>
            <a:r>
              <a:rPr lang="en-US" sz="1000" spc="-145">
                <a:solidFill>
                  <a:srgbClr val="009900"/>
                </a:solidFill>
                <a:cs typeface="Meiryo"/>
              </a:rPr>
              <a:t>  </a:t>
            </a:r>
            <a:r>
              <a:rPr sz="1000" spc="-30">
                <a:solidFill>
                  <a:srgbClr val="009900"/>
                </a:solidFill>
                <a:cs typeface="Meiryo"/>
              </a:rPr>
              <a:t>{</a:t>
            </a:r>
            <a:r>
              <a:rPr sz="1000" spc="-30" dirty="0">
                <a:solidFill>
                  <a:srgbClr val="009900"/>
                </a:solidFill>
                <a:cs typeface="Palatino Linotype"/>
              </a:rPr>
              <a:t>red </a:t>
            </a:r>
            <a:r>
              <a:rPr sz="1000" spc="25" dirty="0">
                <a:solidFill>
                  <a:srgbClr val="009900"/>
                </a:solidFill>
                <a:cs typeface="Palatino Linotype"/>
              </a:rPr>
              <a:t>soil, cotton, </a:t>
            </a:r>
            <a:r>
              <a:rPr sz="1000" spc="15" dirty="0">
                <a:solidFill>
                  <a:srgbClr val="009900"/>
                </a:solidFill>
                <a:cs typeface="Palatino Linotype"/>
              </a:rPr>
              <a:t>vegetation </a:t>
            </a:r>
            <a:r>
              <a:rPr sz="1000" spc="10" dirty="0">
                <a:solidFill>
                  <a:srgbClr val="009900"/>
                </a:solidFill>
                <a:cs typeface="Palatino Linotype"/>
              </a:rPr>
              <a:t>stubble, mixture, </a:t>
            </a:r>
            <a:r>
              <a:rPr sz="1000" spc="-5" dirty="0">
                <a:solidFill>
                  <a:srgbClr val="009900"/>
                </a:solidFill>
                <a:cs typeface="Palatino Linotype"/>
              </a:rPr>
              <a:t>gray </a:t>
            </a:r>
            <a:r>
              <a:rPr sz="1000" spc="25" dirty="0">
                <a:solidFill>
                  <a:srgbClr val="009900"/>
                </a:solidFill>
                <a:cs typeface="Palatino Linotype"/>
              </a:rPr>
              <a:t>soil, damp  </a:t>
            </a:r>
            <a:r>
              <a:rPr sz="1000" spc="-5" dirty="0">
                <a:solidFill>
                  <a:srgbClr val="009900"/>
                </a:solidFill>
                <a:cs typeface="Palatino Linotype"/>
              </a:rPr>
              <a:t>gray</a:t>
            </a:r>
            <a:r>
              <a:rPr sz="1000" spc="1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spc="-5" dirty="0">
                <a:solidFill>
                  <a:srgbClr val="009900"/>
                </a:solidFill>
                <a:cs typeface="Palatino Linotype"/>
              </a:rPr>
              <a:t>soil</a:t>
            </a:r>
            <a:r>
              <a:rPr sz="1000" spc="-5" dirty="0">
                <a:solidFill>
                  <a:srgbClr val="009900"/>
                </a:solidFill>
                <a:cs typeface="Meiryo"/>
              </a:rPr>
              <a:t>}</a:t>
            </a:r>
            <a:endParaRPr sz="1000">
              <a:cs typeface="Meiryo"/>
            </a:endParaRPr>
          </a:p>
        </p:txBody>
      </p:sp>
      <p:pic>
        <p:nvPicPr>
          <p:cNvPr id="49121" name="Picture 49120">
            <a:extLst>
              <a:ext uri="{FF2B5EF4-FFF2-40B4-BE49-F238E27FC236}">
                <a16:creationId xmlns:a16="http://schemas.microsoft.com/office/drawing/2014/main" id="{D3A9FE39-C099-4155-B575-1BBDCEFA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5" y="378855"/>
            <a:ext cx="3657600" cy="1028896"/>
          </a:xfrm>
          <a:prstGeom prst="rect">
            <a:avLst/>
          </a:prstGeom>
        </p:spPr>
      </p:pic>
      <p:pic>
        <p:nvPicPr>
          <p:cNvPr id="49123" name="Picture 49122">
            <a:extLst>
              <a:ext uri="{FF2B5EF4-FFF2-40B4-BE49-F238E27FC236}">
                <a16:creationId xmlns:a16="http://schemas.microsoft.com/office/drawing/2014/main" id="{643456C0-B3F0-4772-A59E-D4687EF2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8" y="1686902"/>
            <a:ext cx="3657600" cy="1047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319" y="211465"/>
            <a:ext cx="26962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spc="15" dirty="0">
                <a:solidFill>
                  <a:srgbClr val="0000FF"/>
                </a:solidFill>
                <a:latin typeface="+mn-lt"/>
                <a:cs typeface="Georgia"/>
              </a:rPr>
              <a:t>The </a:t>
            </a:r>
            <a:r>
              <a:rPr i="0" spc="-20" dirty="0">
                <a:solidFill>
                  <a:srgbClr val="0000FF"/>
                </a:solidFill>
                <a:latin typeface="+mn-lt"/>
                <a:cs typeface="Georgia"/>
              </a:rPr>
              <a:t>Supervised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35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0" dirty="0">
                <a:solidFill>
                  <a:srgbClr val="0000FF"/>
                </a:solidFill>
                <a:latin typeface="+mn-lt"/>
                <a:cs typeface="Georgia"/>
              </a:rPr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26336"/>
            <a:ext cx="3873500" cy="2318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5" dirty="0">
                <a:solidFill>
                  <a:srgbClr val="009900"/>
                </a:solidFill>
                <a:cs typeface="Palatino Linotype"/>
              </a:rPr>
              <a:t>Starting</a:t>
            </a:r>
            <a:r>
              <a:rPr sz="1100" i="1" spc="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point:</a:t>
            </a:r>
            <a:endParaRPr sz="1100">
              <a:cs typeface="Palatino Linotype"/>
            </a:endParaRPr>
          </a:p>
          <a:p>
            <a:pPr marL="314960" marR="501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-20" dirty="0">
                <a:cs typeface="Georgia"/>
              </a:rPr>
              <a:t>Outcome </a:t>
            </a:r>
            <a:r>
              <a:rPr sz="1100" spc="-40">
                <a:cs typeface="Georgia"/>
              </a:rPr>
              <a:t>measurement </a:t>
            </a:r>
            <a:r>
              <a:rPr sz="1100" i="1" spc="-105">
                <a:cs typeface="Palatino Linotype"/>
              </a:rPr>
              <a:t>Y</a:t>
            </a:r>
            <a:r>
              <a:rPr lang="en-US" sz="1100" i="1" spc="-105">
                <a:cs typeface="Palatino Linotype"/>
              </a:rPr>
              <a:t> </a:t>
            </a:r>
            <a:r>
              <a:rPr sz="1100" i="1" spc="-105">
                <a:cs typeface="Palatino Linotype"/>
              </a:rPr>
              <a:t> </a:t>
            </a:r>
            <a:r>
              <a:rPr sz="1100" spc="-25" dirty="0">
                <a:cs typeface="Georgia"/>
              </a:rPr>
              <a:t>(also called </a:t>
            </a:r>
            <a:r>
              <a:rPr sz="1100" spc="-30" dirty="0">
                <a:cs typeface="Georgia"/>
              </a:rPr>
              <a:t>dependent </a:t>
            </a:r>
            <a:r>
              <a:rPr sz="1100" spc="-20" dirty="0">
                <a:cs typeface="Georgia"/>
              </a:rPr>
              <a:t>variable,  </a:t>
            </a:r>
            <a:r>
              <a:rPr sz="1100" spc="-35" dirty="0">
                <a:cs typeface="Georgia"/>
              </a:rPr>
              <a:t>response,</a:t>
            </a:r>
            <a:r>
              <a:rPr sz="1100" spc="90" dirty="0">
                <a:cs typeface="Georgia"/>
              </a:rPr>
              <a:t> </a:t>
            </a:r>
            <a:r>
              <a:rPr sz="1100" dirty="0">
                <a:cs typeface="Georgia"/>
              </a:rPr>
              <a:t>target).</a:t>
            </a:r>
            <a:endParaRPr sz="1100">
              <a:cs typeface="Georgia"/>
            </a:endParaRPr>
          </a:p>
          <a:p>
            <a:pPr marL="314960" marR="317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-20" dirty="0">
                <a:cs typeface="Georgia"/>
              </a:rPr>
              <a:t>Vector </a:t>
            </a:r>
            <a:r>
              <a:rPr sz="1100" spc="-40" dirty="0">
                <a:cs typeface="Georgia"/>
              </a:rPr>
              <a:t>of </a:t>
            </a:r>
            <a:r>
              <a:rPr sz="1100" i="1" spc="-5" dirty="0">
                <a:cs typeface="Palatino Linotype"/>
              </a:rPr>
              <a:t>p </a:t>
            </a:r>
            <a:r>
              <a:rPr sz="1100" spc="-25" dirty="0">
                <a:cs typeface="Georgia"/>
              </a:rPr>
              <a:t>predictor </a:t>
            </a:r>
            <a:r>
              <a:rPr sz="1100" spc="-40" dirty="0">
                <a:cs typeface="Georgia"/>
              </a:rPr>
              <a:t>measurements </a:t>
            </a:r>
            <a:r>
              <a:rPr sz="1100" i="1" spc="105" dirty="0">
                <a:cs typeface="Palatino Linotype"/>
              </a:rPr>
              <a:t>X </a:t>
            </a:r>
            <a:r>
              <a:rPr sz="1100" spc="-25" dirty="0">
                <a:cs typeface="Georgia"/>
              </a:rPr>
              <a:t>(also called </a:t>
            </a:r>
            <a:r>
              <a:rPr sz="1100" spc="-20" dirty="0">
                <a:cs typeface="Georgia"/>
              </a:rPr>
              <a:t>inputs,  </a:t>
            </a:r>
            <a:r>
              <a:rPr sz="1100" spc="-35" dirty="0">
                <a:cs typeface="Georgia"/>
              </a:rPr>
              <a:t>regressors, </a:t>
            </a:r>
            <a:r>
              <a:rPr sz="1100" spc="-25" dirty="0">
                <a:cs typeface="Georgia"/>
              </a:rPr>
              <a:t>covariates, </a:t>
            </a:r>
            <a:r>
              <a:rPr sz="1100" spc="-20" dirty="0">
                <a:cs typeface="Georgia"/>
              </a:rPr>
              <a:t>features, </a:t>
            </a:r>
            <a:r>
              <a:rPr sz="1100" spc="-30" dirty="0">
                <a:cs typeface="Georgia"/>
              </a:rPr>
              <a:t>independent</a:t>
            </a:r>
            <a:r>
              <a:rPr sz="1100" spc="-10" dirty="0">
                <a:cs typeface="Georgia"/>
              </a:rPr>
              <a:t> </a:t>
            </a:r>
            <a:r>
              <a:rPr sz="1100" spc="-20" dirty="0">
                <a:cs typeface="Georgia"/>
              </a:rPr>
              <a:t>variables).</a:t>
            </a:r>
            <a:endParaRPr sz="1100">
              <a:cs typeface="Georgia"/>
            </a:endParaRPr>
          </a:p>
          <a:p>
            <a:pPr marL="314960" marR="26797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-40" dirty="0">
                <a:cs typeface="Georgia"/>
              </a:rPr>
              <a:t>In </a:t>
            </a:r>
            <a:r>
              <a:rPr sz="1100" spc="-15" dirty="0">
                <a:cs typeface="Georgia"/>
              </a:rPr>
              <a:t>the </a:t>
            </a:r>
            <a:r>
              <a:rPr sz="1100" b="1" i="1" spc="10" dirty="0">
                <a:solidFill>
                  <a:srgbClr val="009900"/>
                </a:solidFill>
                <a:cs typeface="Palatino Linotype"/>
              </a:rPr>
              <a:t>regression </a:t>
            </a:r>
            <a:r>
              <a:rPr sz="1100" b="1" i="1" spc="15" dirty="0">
                <a:solidFill>
                  <a:srgbClr val="009900"/>
                </a:solidFill>
                <a:cs typeface="Palatino Linotype"/>
              </a:rPr>
              <a:t>problem</a:t>
            </a:r>
            <a:r>
              <a:rPr sz="1100" spc="15" dirty="0">
                <a:cs typeface="Georgia"/>
              </a:rPr>
              <a:t>, </a:t>
            </a:r>
            <a:r>
              <a:rPr sz="1100" i="1" spc="-105">
                <a:cs typeface="Palatino Linotype"/>
              </a:rPr>
              <a:t>Y </a:t>
            </a:r>
            <a:r>
              <a:rPr lang="en-US" sz="1100" i="1" spc="-105">
                <a:cs typeface="Palatino Linotype"/>
              </a:rPr>
              <a:t>  </a:t>
            </a:r>
            <a:r>
              <a:rPr sz="1100" spc="-35">
                <a:cs typeface="Georgia"/>
              </a:rPr>
              <a:t>is </a:t>
            </a:r>
            <a:r>
              <a:rPr sz="1100" spc="-10" dirty="0">
                <a:cs typeface="Georgia"/>
              </a:rPr>
              <a:t>quantitative </a:t>
            </a:r>
            <a:r>
              <a:rPr sz="1100" spc="-15" dirty="0">
                <a:cs typeface="Georgia"/>
              </a:rPr>
              <a:t>(e.g </a:t>
            </a:r>
            <a:r>
              <a:rPr sz="1100" spc="-25" dirty="0">
                <a:cs typeface="Georgia"/>
              </a:rPr>
              <a:t>price,  </a:t>
            </a:r>
            <a:r>
              <a:rPr sz="1100" spc="-20" dirty="0">
                <a:cs typeface="Georgia"/>
              </a:rPr>
              <a:t>blood</a:t>
            </a:r>
            <a:r>
              <a:rPr sz="1100" spc="90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pressure).</a:t>
            </a:r>
            <a:endParaRPr sz="1100">
              <a:cs typeface="Georgia"/>
            </a:endParaRPr>
          </a:p>
          <a:p>
            <a:pPr marL="314960" marR="218440" indent="-132715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-40" dirty="0">
                <a:cs typeface="Georgia"/>
              </a:rPr>
              <a:t>In </a:t>
            </a:r>
            <a:r>
              <a:rPr sz="1100" spc="-15" dirty="0">
                <a:cs typeface="Georgia"/>
              </a:rPr>
              <a:t>the </a:t>
            </a:r>
            <a:r>
              <a:rPr sz="1100" b="1" i="1" spc="20" dirty="0">
                <a:solidFill>
                  <a:srgbClr val="009900"/>
                </a:solidFill>
                <a:cs typeface="Palatino Linotype"/>
              </a:rPr>
              <a:t>classification </a:t>
            </a:r>
            <a:r>
              <a:rPr sz="1100" b="1" i="1" spc="15" dirty="0">
                <a:solidFill>
                  <a:srgbClr val="009900"/>
                </a:solidFill>
                <a:cs typeface="Palatino Linotype"/>
              </a:rPr>
              <a:t>problem</a:t>
            </a:r>
            <a:r>
              <a:rPr sz="1100" spc="15" dirty="0">
                <a:cs typeface="Georgia"/>
              </a:rPr>
              <a:t>, </a:t>
            </a:r>
            <a:r>
              <a:rPr sz="1100" i="1" spc="-105" dirty="0">
                <a:cs typeface="Palatino Linotype"/>
              </a:rPr>
              <a:t>Y </a:t>
            </a:r>
            <a:r>
              <a:rPr sz="1100" spc="-25" dirty="0">
                <a:cs typeface="Georgia"/>
              </a:rPr>
              <a:t>takes </a:t>
            </a:r>
            <a:r>
              <a:rPr sz="1100" spc="-30" dirty="0">
                <a:cs typeface="Georgia"/>
              </a:rPr>
              <a:t>values </a:t>
            </a:r>
            <a:r>
              <a:rPr sz="1100" spc="-35" dirty="0">
                <a:cs typeface="Georgia"/>
              </a:rPr>
              <a:t>in </a:t>
            </a:r>
            <a:r>
              <a:rPr sz="1100" spc="-10" dirty="0">
                <a:cs typeface="Georgia"/>
              </a:rPr>
              <a:t>a </a:t>
            </a:r>
            <a:r>
              <a:rPr sz="1100" spc="-20" dirty="0">
                <a:cs typeface="Georgia"/>
              </a:rPr>
              <a:t>finite,  </a:t>
            </a:r>
            <a:r>
              <a:rPr sz="1100" spc="-35" dirty="0">
                <a:cs typeface="Georgia"/>
              </a:rPr>
              <a:t>unordered </a:t>
            </a:r>
            <a:r>
              <a:rPr sz="1100" spc="-20" dirty="0">
                <a:cs typeface="Georgia"/>
              </a:rPr>
              <a:t>set (survived/died, </a:t>
            </a:r>
            <a:r>
              <a:rPr sz="1100" spc="-10" dirty="0">
                <a:cs typeface="Georgia"/>
              </a:rPr>
              <a:t>digit </a:t>
            </a:r>
            <a:r>
              <a:rPr sz="1100" spc="-65" dirty="0">
                <a:cs typeface="Georgia"/>
              </a:rPr>
              <a:t>0-9, </a:t>
            </a:r>
            <a:r>
              <a:rPr sz="1100" spc="-30" dirty="0">
                <a:cs typeface="Georgia"/>
              </a:rPr>
              <a:t>cancer class </a:t>
            </a:r>
            <a:r>
              <a:rPr sz="1100" spc="-40" dirty="0">
                <a:cs typeface="Georgia"/>
              </a:rPr>
              <a:t>of  </a:t>
            </a:r>
            <a:r>
              <a:rPr sz="1100" spc="-25" dirty="0">
                <a:cs typeface="Georgia"/>
              </a:rPr>
              <a:t>tissue</a:t>
            </a:r>
            <a:r>
              <a:rPr sz="1100" spc="90" dirty="0">
                <a:cs typeface="Georgia"/>
              </a:rPr>
              <a:t> </a:t>
            </a:r>
            <a:r>
              <a:rPr sz="1100" spc="-25" dirty="0">
                <a:cs typeface="Georgia"/>
              </a:rPr>
              <a:t>sample).</a:t>
            </a:r>
            <a:endParaRPr sz="1100">
              <a:cs typeface="Georgia"/>
            </a:endParaRPr>
          </a:p>
          <a:p>
            <a:pPr marL="314960" marR="177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-50" dirty="0">
                <a:cs typeface="Georgia"/>
              </a:rPr>
              <a:t>We </a:t>
            </a:r>
            <a:r>
              <a:rPr sz="1100" spc="-35" dirty="0">
                <a:cs typeface="Georgia"/>
              </a:rPr>
              <a:t>have </a:t>
            </a:r>
            <a:r>
              <a:rPr sz="1100" spc="-20" dirty="0">
                <a:cs typeface="Georgia"/>
              </a:rPr>
              <a:t>training </a:t>
            </a:r>
            <a:r>
              <a:rPr sz="1100" spc="-5" dirty="0">
                <a:cs typeface="Georgia"/>
              </a:rPr>
              <a:t>data </a:t>
            </a:r>
            <a:r>
              <a:rPr sz="1100" spc="35" dirty="0">
                <a:cs typeface="Georgia"/>
              </a:rPr>
              <a:t>(</a:t>
            </a:r>
            <a:r>
              <a:rPr sz="1100" i="1" spc="35" dirty="0">
                <a:cs typeface="Palatino Linotype"/>
              </a:rPr>
              <a:t>x</a:t>
            </a:r>
            <a:r>
              <a:rPr sz="1200" spc="52" baseline="-10416" dirty="0">
                <a:cs typeface="Trebuchet MS"/>
              </a:rPr>
              <a:t>1</a:t>
            </a:r>
            <a:r>
              <a:rPr sz="1100" i="1" spc="35" dirty="0">
                <a:cs typeface="Palatino Linotype"/>
              </a:rPr>
              <a:t>, </a:t>
            </a:r>
            <a:r>
              <a:rPr sz="1100" i="1" spc="15" dirty="0">
                <a:cs typeface="Palatino Linotype"/>
              </a:rPr>
              <a:t>y</a:t>
            </a:r>
            <a:r>
              <a:rPr sz="1200" spc="22" baseline="-10416" dirty="0">
                <a:cs typeface="Trebuchet MS"/>
              </a:rPr>
              <a:t>1</a:t>
            </a:r>
            <a:r>
              <a:rPr sz="1100" spc="15" dirty="0">
                <a:cs typeface="Georgia"/>
              </a:rPr>
              <a:t>)</a:t>
            </a:r>
            <a:r>
              <a:rPr sz="1100" i="1" spc="15" dirty="0">
                <a:cs typeface="Palatino Linotype"/>
              </a:rPr>
              <a:t>, </a:t>
            </a:r>
            <a:r>
              <a:rPr sz="1100" i="1" spc="25" dirty="0">
                <a:cs typeface="Palatino Linotype"/>
              </a:rPr>
              <a:t>. . . , </a:t>
            </a:r>
            <a:r>
              <a:rPr sz="1100" spc="50" dirty="0">
                <a:cs typeface="Georgia"/>
              </a:rPr>
              <a:t>(</a:t>
            </a:r>
            <a:r>
              <a:rPr sz="1100" i="1" spc="50" dirty="0">
                <a:cs typeface="Palatino Linotype"/>
              </a:rPr>
              <a:t>x</a:t>
            </a:r>
            <a:r>
              <a:rPr sz="1200" i="1" spc="75" baseline="-10416" dirty="0">
                <a:cs typeface="Verdana"/>
              </a:rPr>
              <a:t>N </a:t>
            </a:r>
            <a:r>
              <a:rPr sz="1100" i="1" spc="25" dirty="0">
                <a:cs typeface="Palatino Linotype"/>
              </a:rPr>
              <a:t>, y</a:t>
            </a:r>
            <a:r>
              <a:rPr sz="1200" i="1" spc="37" baseline="-10416" dirty="0">
                <a:cs typeface="Verdana"/>
              </a:rPr>
              <a:t>N </a:t>
            </a:r>
            <a:r>
              <a:rPr sz="1100" spc="5" dirty="0">
                <a:cs typeface="Georgia"/>
              </a:rPr>
              <a:t>). </a:t>
            </a:r>
            <a:r>
              <a:rPr sz="1100" spc="-15" dirty="0">
                <a:cs typeface="Georgia"/>
              </a:rPr>
              <a:t>These </a:t>
            </a:r>
            <a:r>
              <a:rPr sz="1100" spc="-30" dirty="0">
                <a:cs typeface="Georgia"/>
              </a:rPr>
              <a:t>are  observations </a:t>
            </a:r>
            <a:r>
              <a:rPr sz="1100" spc="-25" dirty="0">
                <a:cs typeface="Georgia"/>
              </a:rPr>
              <a:t>(examples, instances) </a:t>
            </a:r>
            <a:r>
              <a:rPr sz="1100" spc="-40" dirty="0">
                <a:cs typeface="Georgia"/>
              </a:rPr>
              <a:t>of </a:t>
            </a:r>
            <a:r>
              <a:rPr sz="1100" spc="-30" dirty="0">
                <a:cs typeface="Georgia"/>
              </a:rPr>
              <a:t>these</a:t>
            </a:r>
            <a:r>
              <a:rPr sz="1100" spc="170" dirty="0">
                <a:cs typeface="Georgia"/>
              </a:rPr>
              <a:t> </a:t>
            </a:r>
            <a:r>
              <a:rPr sz="1100" spc="-35" dirty="0">
                <a:cs typeface="Georgia"/>
              </a:rPr>
              <a:t>measurements.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974" y="211465"/>
            <a:ext cx="8439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0" spc="25" dirty="0">
                <a:solidFill>
                  <a:srgbClr val="0000FF"/>
                </a:solidFill>
                <a:latin typeface="+mn-lt"/>
                <a:cs typeface="Georgia"/>
              </a:rPr>
              <a:t>O</a:t>
            </a:r>
            <a:r>
              <a:rPr i="0" spc="90" dirty="0">
                <a:solidFill>
                  <a:srgbClr val="0000FF"/>
                </a:solidFill>
                <a:latin typeface="+mn-lt"/>
                <a:cs typeface="Georgia"/>
              </a:rPr>
              <a:t>b</a:t>
            </a:r>
            <a:r>
              <a:rPr i="0" spc="5" dirty="0">
                <a:solidFill>
                  <a:srgbClr val="0000FF"/>
                </a:solidFill>
                <a:latin typeface="+mn-lt"/>
                <a:cs typeface="Georgia"/>
              </a:rPr>
              <a:t>jecti</a:t>
            </a:r>
            <a:r>
              <a:rPr i="0" spc="-35" dirty="0">
                <a:solidFill>
                  <a:srgbClr val="0000FF"/>
                </a:solidFill>
                <a:latin typeface="+mn-lt"/>
                <a:cs typeface="Georgia"/>
              </a:rPr>
              <a:t>v</a:t>
            </a:r>
            <a:r>
              <a:rPr i="0" spc="-55" dirty="0">
                <a:solidFill>
                  <a:srgbClr val="0000FF"/>
                </a:solidFill>
                <a:latin typeface="+mn-lt"/>
                <a:cs typeface="Georgia"/>
              </a:rPr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63102"/>
            <a:ext cx="3628390" cy="1011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cs typeface="Georgia"/>
              </a:rPr>
              <a:t>On </a:t>
            </a:r>
            <a:r>
              <a:rPr sz="1100" spc="-15" dirty="0">
                <a:cs typeface="Georgia"/>
              </a:rPr>
              <a:t>the </a:t>
            </a:r>
            <a:r>
              <a:rPr sz="1100" spc="-30" dirty="0">
                <a:cs typeface="Georgia"/>
              </a:rPr>
              <a:t>basis </a:t>
            </a:r>
            <a:r>
              <a:rPr sz="1100" spc="-40" dirty="0">
                <a:cs typeface="Georgia"/>
              </a:rPr>
              <a:t>of </a:t>
            </a:r>
            <a:r>
              <a:rPr sz="1100" spc="-15" dirty="0">
                <a:cs typeface="Georgia"/>
              </a:rPr>
              <a:t>the </a:t>
            </a:r>
            <a:r>
              <a:rPr sz="1100" spc="-20" dirty="0">
                <a:cs typeface="Georgia"/>
              </a:rPr>
              <a:t>training </a:t>
            </a:r>
            <a:r>
              <a:rPr sz="1100" spc="-5" dirty="0">
                <a:cs typeface="Georgia"/>
              </a:rPr>
              <a:t>data </a:t>
            </a:r>
            <a:r>
              <a:rPr sz="1100" spc="-55" dirty="0">
                <a:cs typeface="Georgia"/>
              </a:rPr>
              <a:t>we </a:t>
            </a:r>
            <a:r>
              <a:rPr sz="1100" spc="-35" dirty="0">
                <a:cs typeface="Georgia"/>
              </a:rPr>
              <a:t>would like</a:t>
            </a:r>
            <a:r>
              <a:rPr sz="1100" spc="60" dirty="0">
                <a:cs typeface="Georgia"/>
              </a:rPr>
              <a:t> </a:t>
            </a:r>
            <a:r>
              <a:rPr sz="1100" spc="-20" dirty="0">
                <a:cs typeface="Georgia"/>
              </a:rPr>
              <a:t>to:</a:t>
            </a:r>
            <a:endParaRPr sz="1100"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cs typeface="Georgia"/>
            </a:endParaRPr>
          </a:p>
          <a:p>
            <a:pPr marL="289560" indent="-133350">
              <a:lnSpc>
                <a:spcPct val="1000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dirty="0">
                <a:cs typeface="Georgia"/>
              </a:rPr>
              <a:t>Accurately </a:t>
            </a:r>
            <a:r>
              <a:rPr sz="1100" b="1" spc="-20" dirty="0">
                <a:cs typeface="Georgia"/>
              </a:rPr>
              <a:t>predict </a:t>
            </a:r>
            <a:r>
              <a:rPr sz="1100" b="1" spc="-45" dirty="0">
                <a:cs typeface="Georgia"/>
              </a:rPr>
              <a:t>unseen </a:t>
            </a:r>
            <a:r>
              <a:rPr sz="1100" b="1" spc="-5" dirty="0">
                <a:cs typeface="Georgia"/>
              </a:rPr>
              <a:t>test</a:t>
            </a:r>
            <a:r>
              <a:rPr sz="1100" b="1" spc="-25" dirty="0">
                <a:cs typeface="Georgia"/>
              </a:rPr>
              <a:t> </a:t>
            </a:r>
            <a:r>
              <a:rPr sz="1100" b="1" spc="-30" dirty="0">
                <a:cs typeface="Georgia"/>
              </a:rPr>
              <a:t>cases</a:t>
            </a:r>
            <a:r>
              <a:rPr sz="1100" spc="-30" dirty="0">
                <a:cs typeface="Georgia"/>
              </a:rPr>
              <a:t>.</a:t>
            </a:r>
            <a:endParaRPr sz="1100">
              <a:cs typeface="Georgi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-25" dirty="0">
                <a:cs typeface="Georgia"/>
              </a:rPr>
              <a:t>Understand </a:t>
            </a:r>
            <a:r>
              <a:rPr sz="1100" b="1" spc="-35" dirty="0">
                <a:cs typeface="Georgia"/>
              </a:rPr>
              <a:t>which </a:t>
            </a:r>
            <a:r>
              <a:rPr sz="1100" b="1" spc="-20" dirty="0">
                <a:cs typeface="Georgia"/>
              </a:rPr>
              <a:t>inputs affect </a:t>
            </a:r>
            <a:r>
              <a:rPr sz="1100" b="1" spc="-15" dirty="0">
                <a:cs typeface="Georgia"/>
              </a:rPr>
              <a:t>the </a:t>
            </a:r>
            <a:r>
              <a:rPr sz="1100" b="1" spc="-25" dirty="0">
                <a:cs typeface="Georgia"/>
              </a:rPr>
              <a:t>outcome</a:t>
            </a:r>
            <a:r>
              <a:rPr sz="1100" spc="-25" dirty="0">
                <a:cs typeface="Georgia"/>
              </a:rPr>
              <a:t>,</a:t>
            </a:r>
            <a:r>
              <a:rPr sz="1100" spc="80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and </a:t>
            </a:r>
            <a:r>
              <a:rPr sz="1100" spc="-35" dirty="0">
                <a:cs typeface="Georgia"/>
              </a:rPr>
              <a:t>how.</a:t>
            </a:r>
            <a:endParaRPr sz="1100">
              <a:cs typeface="Georgi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b="1" spc="-25" dirty="0">
                <a:cs typeface="Georgia"/>
              </a:rPr>
              <a:t>Assess </a:t>
            </a:r>
            <a:r>
              <a:rPr sz="1100" b="1" spc="-15" dirty="0">
                <a:cs typeface="Georgia"/>
              </a:rPr>
              <a:t>the </a:t>
            </a:r>
            <a:r>
              <a:rPr sz="1100" b="1" spc="-10" dirty="0">
                <a:cs typeface="Georgia"/>
              </a:rPr>
              <a:t>quality </a:t>
            </a:r>
            <a:r>
              <a:rPr sz="1100" b="1" spc="-40" dirty="0">
                <a:cs typeface="Georgia"/>
              </a:rPr>
              <a:t>of </a:t>
            </a:r>
            <a:r>
              <a:rPr sz="1100" b="1" spc="-35" dirty="0">
                <a:cs typeface="Georgia"/>
              </a:rPr>
              <a:t>our </a:t>
            </a:r>
            <a:r>
              <a:rPr sz="1100" b="1" spc="-25" dirty="0">
                <a:cs typeface="Georgia"/>
              </a:rPr>
              <a:t>predictions </a:t>
            </a:r>
            <a:r>
              <a:rPr sz="1100" spc="-30" dirty="0">
                <a:cs typeface="Georgia"/>
              </a:rPr>
              <a:t>and</a:t>
            </a:r>
            <a:r>
              <a:rPr sz="1100" spc="-145" dirty="0">
                <a:cs typeface="Georgia"/>
              </a:rPr>
              <a:t> </a:t>
            </a:r>
            <a:r>
              <a:rPr sz="1100" spc="-35" dirty="0">
                <a:cs typeface="Georgia"/>
              </a:rPr>
              <a:t>inferences.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407" y="211465"/>
            <a:ext cx="8807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spc="-20" dirty="0">
                <a:solidFill>
                  <a:srgbClr val="0000FF"/>
                </a:solidFill>
                <a:latin typeface="+mn-lt"/>
                <a:cs typeface="Georgia"/>
              </a:rPr>
              <a:t>Philosophy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87563"/>
            <a:ext cx="3707129" cy="206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dirty="0">
                <a:cs typeface="Georgia"/>
              </a:rPr>
              <a:t>It </a:t>
            </a:r>
            <a:r>
              <a:rPr sz="1100" spc="-35" dirty="0">
                <a:cs typeface="Georgia"/>
              </a:rPr>
              <a:t>is </a:t>
            </a:r>
            <a:r>
              <a:rPr sz="1100" spc="-20" dirty="0">
                <a:cs typeface="Georgia"/>
              </a:rPr>
              <a:t>important </a:t>
            </a:r>
            <a:r>
              <a:rPr sz="1100" spc="-5" dirty="0">
                <a:cs typeface="Georgia"/>
              </a:rPr>
              <a:t>to </a:t>
            </a:r>
            <a:r>
              <a:rPr sz="1100" b="1" spc="-30" dirty="0">
                <a:cs typeface="Georgia"/>
              </a:rPr>
              <a:t>understand </a:t>
            </a:r>
            <a:r>
              <a:rPr sz="1100" b="1" spc="-15" dirty="0">
                <a:cs typeface="Georgia"/>
              </a:rPr>
              <a:t>the </a:t>
            </a:r>
            <a:r>
              <a:rPr sz="1100" b="1" spc="-30" dirty="0">
                <a:cs typeface="Georgia"/>
              </a:rPr>
              <a:t>ideas behind </a:t>
            </a:r>
            <a:r>
              <a:rPr sz="1100" b="1" spc="-15" dirty="0">
                <a:cs typeface="Georgia"/>
              </a:rPr>
              <a:t>the </a:t>
            </a:r>
            <a:r>
              <a:rPr sz="1100" b="1" spc="-30" dirty="0">
                <a:cs typeface="Georgia"/>
              </a:rPr>
              <a:t>various  techniques</a:t>
            </a:r>
            <a:r>
              <a:rPr sz="1100" spc="-30" dirty="0">
                <a:cs typeface="Georgia"/>
              </a:rPr>
              <a:t>, </a:t>
            </a:r>
            <a:r>
              <a:rPr sz="1100" spc="-35" dirty="0">
                <a:cs typeface="Georgia"/>
              </a:rPr>
              <a:t>in order </a:t>
            </a:r>
            <a:r>
              <a:rPr sz="1100" spc="-5" dirty="0">
                <a:cs typeface="Georgia"/>
              </a:rPr>
              <a:t>to </a:t>
            </a:r>
            <a:r>
              <a:rPr sz="1100" spc="-40" dirty="0">
                <a:cs typeface="Georgia"/>
              </a:rPr>
              <a:t>know </a:t>
            </a:r>
            <a:r>
              <a:rPr sz="1100" spc="-50" dirty="0">
                <a:cs typeface="Georgia"/>
              </a:rPr>
              <a:t>how </a:t>
            </a:r>
            <a:r>
              <a:rPr sz="1100" spc="-30" dirty="0">
                <a:cs typeface="Georgia"/>
              </a:rPr>
              <a:t>and </a:t>
            </a:r>
            <a:r>
              <a:rPr sz="1100" spc="-40" dirty="0">
                <a:cs typeface="Georgia"/>
              </a:rPr>
              <a:t>when </a:t>
            </a:r>
            <a:r>
              <a:rPr sz="1100" spc="-5" dirty="0">
                <a:cs typeface="Georgia"/>
              </a:rPr>
              <a:t>to</a:t>
            </a:r>
            <a:r>
              <a:rPr sz="1100" spc="110" dirty="0">
                <a:cs typeface="Georgia"/>
              </a:rPr>
              <a:t> </a:t>
            </a:r>
            <a:r>
              <a:rPr sz="1100" spc="-45" dirty="0">
                <a:cs typeface="Georgia"/>
              </a:rPr>
              <a:t>use </a:t>
            </a:r>
            <a:r>
              <a:rPr sz="1100" spc="-20" dirty="0">
                <a:cs typeface="Georgia"/>
              </a:rPr>
              <a:t>them.</a:t>
            </a:r>
            <a:endParaRPr sz="1100">
              <a:cs typeface="Georgia"/>
            </a:endParaRPr>
          </a:p>
          <a:p>
            <a:pPr marL="144780" marR="342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25" dirty="0">
                <a:cs typeface="Georgia"/>
              </a:rPr>
              <a:t>One </a:t>
            </a:r>
            <a:r>
              <a:rPr sz="1100" spc="-30" dirty="0">
                <a:cs typeface="Georgia"/>
              </a:rPr>
              <a:t>has </a:t>
            </a:r>
            <a:r>
              <a:rPr sz="1100" spc="-5" dirty="0">
                <a:cs typeface="Georgia"/>
              </a:rPr>
              <a:t>to </a:t>
            </a:r>
            <a:r>
              <a:rPr sz="1100" b="1" spc="-30" dirty="0">
                <a:cs typeface="Georgia"/>
              </a:rPr>
              <a:t>understand </a:t>
            </a:r>
            <a:r>
              <a:rPr sz="1100" b="1" spc="-15" dirty="0">
                <a:cs typeface="Georgia"/>
              </a:rPr>
              <a:t>the </a:t>
            </a:r>
            <a:r>
              <a:rPr sz="1100" b="1" spc="-35" dirty="0">
                <a:cs typeface="Georgia"/>
              </a:rPr>
              <a:t>simpler </a:t>
            </a:r>
            <a:r>
              <a:rPr sz="1100" b="1" spc="-30" dirty="0">
                <a:cs typeface="Georgia"/>
              </a:rPr>
              <a:t>methods </a:t>
            </a:r>
            <a:r>
              <a:rPr sz="1100" b="1" spc="-20" dirty="0">
                <a:cs typeface="Georgia"/>
              </a:rPr>
              <a:t>first</a:t>
            </a:r>
            <a:r>
              <a:rPr sz="1100" spc="-20" dirty="0">
                <a:cs typeface="Georgia"/>
              </a:rPr>
              <a:t>, </a:t>
            </a:r>
            <a:r>
              <a:rPr sz="1100" spc="-35" dirty="0">
                <a:cs typeface="Georgia"/>
              </a:rPr>
              <a:t>in order  </a:t>
            </a:r>
            <a:r>
              <a:rPr sz="1100" spc="-5" dirty="0">
                <a:cs typeface="Georgia"/>
              </a:rPr>
              <a:t>to </a:t>
            </a:r>
            <a:r>
              <a:rPr sz="1100" spc="-25" dirty="0">
                <a:cs typeface="Georgia"/>
              </a:rPr>
              <a:t>grasp </a:t>
            </a:r>
            <a:r>
              <a:rPr sz="1100" spc="-15" dirty="0">
                <a:cs typeface="Georgia"/>
              </a:rPr>
              <a:t>the </a:t>
            </a:r>
            <a:r>
              <a:rPr sz="1100" spc="-45" dirty="0">
                <a:cs typeface="Georgia"/>
              </a:rPr>
              <a:t>more </a:t>
            </a:r>
            <a:r>
              <a:rPr sz="1100" spc="-20" dirty="0">
                <a:cs typeface="Georgia"/>
              </a:rPr>
              <a:t>sophisticated</a:t>
            </a:r>
            <a:r>
              <a:rPr sz="1100" spc="95" dirty="0">
                <a:cs typeface="Georgia"/>
              </a:rPr>
              <a:t> </a:t>
            </a:r>
            <a:r>
              <a:rPr sz="1100" spc="-40" dirty="0">
                <a:cs typeface="Georgia"/>
              </a:rPr>
              <a:t>ones.</a:t>
            </a:r>
            <a:endParaRPr sz="1100">
              <a:cs typeface="Georgia"/>
            </a:endParaRPr>
          </a:p>
          <a:p>
            <a:pPr marL="144780" marR="12001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dirty="0">
                <a:cs typeface="Georgia"/>
              </a:rPr>
              <a:t>It </a:t>
            </a:r>
            <a:r>
              <a:rPr sz="1100" spc="-35" dirty="0">
                <a:cs typeface="Georgia"/>
              </a:rPr>
              <a:t>is </a:t>
            </a:r>
            <a:r>
              <a:rPr sz="1100" spc="-20" dirty="0">
                <a:cs typeface="Georgia"/>
              </a:rPr>
              <a:t>important </a:t>
            </a:r>
            <a:r>
              <a:rPr sz="1100" spc="-5" dirty="0">
                <a:cs typeface="Georgia"/>
              </a:rPr>
              <a:t>to </a:t>
            </a:r>
            <a:r>
              <a:rPr sz="1100" spc="-10" dirty="0">
                <a:cs typeface="Georgia"/>
              </a:rPr>
              <a:t>accurately </a:t>
            </a:r>
            <a:r>
              <a:rPr sz="1100" b="1" spc="-40">
                <a:cs typeface="Georgia"/>
              </a:rPr>
              <a:t>assess </a:t>
            </a:r>
            <a:r>
              <a:rPr sz="1100" b="1" spc="-35">
                <a:cs typeface="Georgia"/>
              </a:rPr>
              <a:t>performance </a:t>
            </a:r>
            <a:r>
              <a:rPr sz="1100" b="1" spc="-40" dirty="0">
                <a:cs typeface="Georgia"/>
              </a:rPr>
              <a:t>of </a:t>
            </a:r>
            <a:r>
              <a:rPr sz="1100" b="1" spc="-10">
                <a:cs typeface="Georgia"/>
              </a:rPr>
              <a:t>a </a:t>
            </a:r>
            <a:r>
              <a:rPr sz="1100" b="1" spc="-20">
                <a:cs typeface="Georgia"/>
              </a:rPr>
              <a:t>method</a:t>
            </a:r>
            <a:r>
              <a:rPr sz="1100" spc="-20" dirty="0">
                <a:cs typeface="Georgia"/>
              </a:rPr>
              <a:t>, </a:t>
            </a:r>
            <a:r>
              <a:rPr sz="1100" spc="-5" dirty="0">
                <a:cs typeface="Georgia"/>
              </a:rPr>
              <a:t>to </a:t>
            </a:r>
            <a:r>
              <a:rPr sz="1100" spc="-40" dirty="0">
                <a:cs typeface="Georgia"/>
              </a:rPr>
              <a:t>know </a:t>
            </a:r>
            <a:r>
              <a:rPr sz="1100" spc="-50" dirty="0">
                <a:cs typeface="Georgia"/>
              </a:rPr>
              <a:t>how </a:t>
            </a:r>
            <a:r>
              <a:rPr sz="1100" spc="-35" dirty="0">
                <a:cs typeface="Georgia"/>
              </a:rPr>
              <a:t>well </a:t>
            </a:r>
            <a:r>
              <a:rPr sz="1100" spc="-40" dirty="0">
                <a:cs typeface="Georgia"/>
              </a:rPr>
              <a:t>or </a:t>
            </a:r>
            <a:r>
              <a:rPr sz="1100" spc="-50" dirty="0">
                <a:cs typeface="Georgia"/>
              </a:rPr>
              <a:t>how </a:t>
            </a:r>
            <a:r>
              <a:rPr sz="1100" spc="-5" dirty="0">
                <a:cs typeface="Georgia"/>
              </a:rPr>
              <a:t>badly </a:t>
            </a:r>
            <a:r>
              <a:rPr sz="1100" spc="10" dirty="0">
                <a:cs typeface="Georgia"/>
              </a:rPr>
              <a:t>it </a:t>
            </a:r>
            <a:r>
              <a:rPr sz="1100" spc="-35" dirty="0">
                <a:cs typeface="Georgia"/>
              </a:rPr>
              <a:t>is working  </a:t>
            </a:r>
            <a:r>
              <a:rPr sz="1100" spc="-45" dirty="0">
                <a:cs typeface="Georgia"/>
              </a:rPr>
              <a:t>[simpler</a:t>
            </a:r>
            <a:r>
              <a:rPr sz="1100" spc="95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methods</a:t>
            </a:r>
            <a:r>
              <a:rPr sz="1100" spc="95" dirty="0">
                <a:cs typeface="Georgia"/>
              </a:rPr>
              <a:t> </a:t>
            </a:r>
            <a:r>
              <a:rPr sz="1100" spc="-25" dirty="0">
                <a:cs typeface="Georgia"/>
              </a:rPr>
              <a:t>often</a:t>
            </a:r>
            <a:r>
              <a:rPr sz="1100" spc="95" dirty="0">
                <a:cs typeface="Georgia"/>
              </a:rPr>
              <a:t> </a:t>
            </a:r>
            <a:r>
              <a:rPr sz="1100" spc="-35" dirty="0">
                <a:cs typeface="Georgia"/>
              </a:rPr>
              <a:t>perform</a:t>
            </a:r>
            <a:r>
              <a:rPr sz="1100" spc="100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as</a:t>
            </a:r>
            <a:r>
              <a:rPr sz="1100" spc="95" dirty="0">
                <a:cs typeface="Georgia"/>
              </a:rPr>
              <a:t> </a:t>
            </a:r>
            <a:r>
              <a:rPr sz="1100" spc="-35" dirty="0">
                <a:cs typeface="Georgia"/>
              </a:rPr>
              <a:t>well</a:t>
            </a:r>
            <a:r>
              <a:rPr sz="1100" spc="95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as</a:t>
            </a:r>
            <a:r>
              <a:rPr sz="1100" spc="100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fancier</a:t>
            </a:r>
            <a:r>
              <a:rPr sz="1100" spc="95" dirty="0">
                <a:cs typeface="Georgia"/>
              </a:rPr>
              <a:t> </a:t>
            </a:r>
            <a:r>
              <a:rPr sz="1100" spc="-60" dirty="0">
                <a:cs typeface="Georgia"/>
              </a:rPr>
              <a:t>ones!]</a:t>
            </a:r>
            <a:endParaRPr sz="1100">
              <a:cs typeface="Georgia"/>
            </a:endParaRPr>
          </a:p>
          <a:p>
            <a:pPr marL="144780" marR="455930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dirty="0">
                <a:cs typeface="Georgia"/>
              </a:rPr>
              <a:t>This </a:t>
            </a:r>
            <a:r>
              <a:rPr sz="1100" spc="-35" dirty="0">
                <a:cs typeface="Georgia"/>
              </a:rPr>
              <a:t>is </a:t>
            </a:r>
            <a:r>
              <a:rPr sz="1100" spc="-30" dirty="0">
                <a:cs typeface="Georgia"/>
              </a:rPr>
              <a:t>an </a:t>
            </a:r>
            <a:r>
              <a:rPr sz="1100" spc="-15" dirty="0">
                <a:cs typeface="Georgia"/>
              </a:rPr>
              <a:t>exciting </a:t>
            </a:r>
            <a:r>
              <a:rPr sz="1100" spc="-35" dirty="0">
                <a:cs typeface="Georgia"/>
              </a:rPr>
              <a:t>research </a:t>
            </a:r>
            <a:r>
              <a:rPr sz="1100" spc="-20" dirty="0">
                <a:cs typeface="Georgia"/>
              </a:rPr>
              <a:t>area, </a:t>
            </a:r>
            <a:r>
              <a:rPr sz="1100" spc="-25" dirty="0">
                <a:cs typeface="Georgia"/>
              </a:rPr>
              <a:t>having </a:t>
            </a:r>
            <a:r>
              <a:rPr sz="1100" spc="-20" dirty="0">
                <a:cs typeface="Georgia"/>
              </a:rPr>
              <a:t>important  </a:t>
            </a:r>
            <a:r>
              <a:rPr sz="1100" b="1" spc="-20" dirty="0">
                <a:cs typeface="Georgia"/>
              </a:rPr>
              <a:t>applications </a:t>
            </a:r>
            <a:r>
              <a:rPr sz="1100" b="1" spc="-35" dirty="0">
                <a:cs typeface="Georgia"/>
              </a:rPr>
              <a:t>in </a:t>
            </a:r>
            <a:r>
              <a:rPr sz="1100" b="1" spc="-30" dirty="0">
                <a:cs typeface="Georgia"/>
              </a:rPr>
              <a:t>science, </a:t>
            </a:r>
            <a:r>
              <a:rPr sz="1100" b="1" spc="-15" dirty="0">
                <a:cs typeface="Georgia"/>
              </a:rPr>
              <a:t>industry </a:t>
            </a:r>
            <a:r>
              <a:rPr sz="1100" b="1" spc="-30" dirty="0">
                <a:cs typeface="Georgia"/>
              </a:rPr>
              <a:t>and</a:t>
            </a:r>
            <a:r>
              <a:rPr sz="1100" b="1" spc="-155" dirty="0">
                <a:cs typeface="Georgia"/>
              </a:rPr>
              <a:t> </a:t>
            </a:r>
            <a:r>
              <a:rPr sz="1100" b="1" spc="-30" dirty="0">
                <a:cs typeface="Georgia"/>
              </a:rPr>
              <a:t>finance</a:t>
            </a:r>
            <a:r>
              <a:rPr sz="1100" spc="-30" dirty="0">
                <a:cs typeface="Georgia"/>
              </a:rPr>
              <a:t>.</a:t>
            </a:r>
            <a:endParaRPr sz="1100">
              <a:cs typeface="Georgia"/>
            </a:endParaRPr>
          </a:p>
          <a:p>
            <a:pPr marL="144780" marR="30607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-5" dirty="0">
                <a:cs typeface="Georgia"/>
              </a:rPr>
              <a:t>Statistical </a:t>
            </a:r>
            <a:r>
              <a:rPr sz="1100" b="1" spc="-30" dirty="0">
                <a:cs typeface="Georgia"/>
              </a:rPr>
              <a:t>learning </a:t>
            </a:r>
            <a:r>
              <a:rPr sz="1100" b="1" spc="-35" dirty="0">
                <a:cs typeface="Georgia"/>
              </a:rPr>
              <a:t>is </a:t>
            </a:r>
            <a:r>
              <a:rPr sz="1100" b="1" spc="-10" dirty="0">
                <a:cs typeface="Georgia"/>
              </a:rPr>
              <a:t>a </a:t>
            </a:r>
            <a:r>
              <a:rPr sz="1100" b="1" spc="-30" dirty="0">
                <a:cs typeface="Georgia"/>
              </a:rPr>
              <a:t>fundamental ingredient </a:t>
            </a:r>
            <a:r>
              <a:rPr sz="1100" b="1" spc="-35" dirty="0">
                <a:cs typeface="Georgia"/>
              </a:rPr>
              <a:t>in </a:t>
            </a:r>
            <a:r>
              <a:rPr sz="1100" b="1" spc="-15" dirty="0">
                <a:cs typeface="Georgia"/>
              </a:rPr>
              <a:t>the  </a:t>
            </a:r>
            <a:r>
              <a:rPr sz="1100" b="1" spc="-20" dirty="0">
                <a:cs typeface="Georgia"/>
              </a:rPr>
              <a:t>training </a:t>
            </a:r>
            <a:r>
              <a:rPr sz="1100" b="1" spc="-40" dirty="0">
                <a:cs typeface="Georgia"/>
              </a:rPr>
              <a:t>of </a:t>
            </a:r>
            <a:r>
              <a:rPr sz="1100" b="1" spc="-10" dirty="0">
                <a:cs typeface="Georgia"/>
              </a:rPr>
              <a:t>a </a:t>
            </a:r>
            <a:r>
              <a:rPr sz="1100" b="1" spc="-40" dirty="0">
                <a:cs typeface="Georgia"/>
              </a:rPr>
              <a:t>modern </a:t>
            </a:r>
            <a:r>
              <a:rPr sz="1100" b="1" i="1" spc="35" dirty="0">
                <a:solidFill>
                  <a:srgbClr val="009900"/>
                </a:solidFill>
                <a:cs typeface="Palatino Linotype"/>
              </a:rPr>
              <a:t>data</a:t>
            </a:r>
            <a:r>
              <a:rPr sz="1100" b="1" i="1" spc="-9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b="1" i="1" spc="25" dirty="0">
                <a:solidFill>
                  <a:srgbClr val="009900"/>
                </a:solidFill>
                <a:cs typeface="Palatino Linotype"/>
              </a:rPr>
              <a:t>scientist.</a:t>
            </a:r>
            <a:endParaRPr sz="1100" b="1"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600" y="211465"/>
            <a:ext cx="1756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spc="-30" dirty="0">
                <a:solidFill>
                  <a:srgbClr val="0000FF"/>
                </a:solidFill>
                <a:latin typeface="+mn-lt"/>
                <a:cs typeface="Georgia"/>
              </a:rPr>
              <a:t>Unsupervised</a:t>
            </a:r>
            <a:r>
              <a:rPr i="0" spc="105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30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280267" cy="20436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7815" marR="136525" indent="-285750">
              <a:lnSpc>
                <a:spcPct val="102600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GB" sz="1400" b="1" spc="-40" dirty="0">
                <a:cs typeface="Georgia"/>
              </a:rPr>
              <a:t>No outcome variable</a:t>
            </a:r>
            <a:r>
              <a:rPr lang="en-GB" sz="1400" spc="-40" dirty="0">
                <a:cs typeface="Georgia"/>
              </a:rPr>
              <a:t>, just a set of predictors (features)  measured on a set of samples</a:t>
            </a:r>
          </a:p>
          <a:p>
            <a:pPr marL="297815" marR="136525" indent="-285750">
              <a:lnSpc>
                <a:spcPct val="102600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GB" sz="1400" b="1" spc="-40" dirty="0">
                <a:cs typeface="Georgia"/>
              </a:rPr>
              <a:t>Objective is more fuzzy </a:t>
            </a:r>
            <a:r>
              <a:rPr lang="en-GB" sz="1400" spc="-40" dirty="0">
                <a:cs typeface="Georgia"/>
              </a:rPr>
              <a:t>— find groups of samples that  behave similarly, find features that behave similarly, find  linear combinations of features with the most variation</a:t>
            </a:r>
          </a:p>
          <a:p>
            <a:pPr marL="297815" marR="136525" indent="-285750">
              <a:lnSpc>
                <a:spcPct val="102600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GB" sz="1400" b="1" spc="-40" dirty="0">
                <a:cs typeface="Georgia"/>
              </a:rPr>
              <a:t>Difficult to know how well your are doing</a:t>
            </a:r>
          </a:p>
          <a:p>
            <a:pPr marL="297815" marR="136525" indent="-285750">
              <a:lnSpc>
                <a:spcPct val="102600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GB" sz="1400" b="1" spc="-40" dirty="0">
                <a:cs typeface="Georgia"/>
              </a:rPr>
              <a:t>Different from supervised learning</a:t>
            </a:r>
            <a:r>
              <a:rPr lang="en-GB" sz="1400" spc="-40" dirty="0">
                <a:cs typeface="Georgia"/>
              </a:rPr>
              <a:t>, but can be useful as a  pre-processing step for supervised learning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019" y="211465"/>
            <a:ext cx="13531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spc="15" dirty="0">
                <a:solidFill>
                  <a:srgbClr val="0000FF"/>
                </a:solidFill>
                <a:latin typeface="+mn-lt"/>
                <a:cs typeface="Georgia"/>
              </a:rPr>
              <a:t>The </a:t>
            </a:r>
            <a:r>
              <a:rPr i="0" spc="-15" dirty="0">
                <a:solidFill>
                  <a:srgbClr val="0000FF"/>
                </a:solidFill>
                <a:latin typeface="+mn-lt"/>
                <a:cs typeface="Georgia"/>
              </a:rPr>
              <a:t>Netflix</a:t>
            </a:r>
            <a:r>
              <a:rPr i="0" spc="195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7931" y="856397"/>
            <a:ext cx="3874236" cy="19826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7340" marR="202565" indent="-17145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GB" sz="1100" dirty="0">
                <a:latin typeface="+mn-lt"/>
              </a:rPr>
              <a:t>Competition started in October 2006. Training data is  ratings for </a:t>
            </a:r>
            <a:r>
              <a:rPr lang="en-GB" sz="1100" b="1" dirty="0">
                <a:latin typeface="+mn-lt"/>
              </a:rPr>
              <a:t>18,000 movies </a:t>
            </a:r>
            <a:r>
              <a:rPr lang="en-GB" sz="1100" dirty="0">
                <a:latin typeface="+mn-lt"/>
              </a:rPr>
              <a:t>by </a:t>
            </a:r>
            <a:r>
              <a:rPr lang="en-GB" sz="1100" b="1" dirty="0">
                <a:latin typeface="+mn-lt"/>
              </a:rPr>
              <a:t>400,000 Netflix customers</a:t>
            </a:r>
            <a:r>
              <a:rPr lang="en-GB" sz="1100" dirty="0">
                <a:latin typeface="+mn-lt"/>
              </a:rPr>
              <a:t>,  each rating between 1 and 5.</a:t>
            </a:r>
          </a:p>
          <a:p>
            <a:pPr marL="307340" marR="202565" indent="-17145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GB" sz="1100" dirty="0">
                <a:latin typeface="+mn-lt"/>
              </a:rPr>
              <a:t>Training data is very sparse— about 98% missing.</a:t>
            </a:r>
          </a:p>
          <a:p>
            <a:pPr marL="307340" marR="202565" indent="-17145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GB" sz="1100" b="1" dirty="0">
                <a:latin typeface="+mn-lt"/>
              </a:rPr>
              <a:t>Objective is to predict the rating </a:t>
            </a:r>
            <a:r>
              <a:rPr lang="en-GB" sz="1100" dirty="0">
                <a:latin typeface="+mn-lt"/>
              </a:rPr>
              <a:t>for a set of 1 million  customer-movie pairs that are missing in the training data.</a:t>
            </a:r>
          </a:p>
          <a:p>
            <a:pPr marL="307340" marR="202565" indent="-17145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GB" sz="1100" dirty="0">
                <a:latin typeface="+mn-lt"/>
              </a:rPr>
              <a:t>Netflix’s original algorithm achieved a root MSE of 0.953.  The first team to achieve a </a:t>
            </a:r>
            <a:r>
              <a:rPr lang="en-GB" sz="1100" b="1" dirty="0">
                <a:latin typeface="+mn-lt"/>
              </a:rPr>
              <a:t>10% improvement </a:t>
            </a:r>
            <a:r>
              <a:rPr lang="en-GB" sz="1100" dirty="0">
                <a:latin typeface="+mn-lt"/>
              </a:rPr>
              <a:t>wins one  million dollars.</a:t>
            </a:r>
          </a:p>
          <a:p>
            <a:pPr marL="307340" marR="202565" indent="-17145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GB" sz="1100" b="1" dirty="0">
                <a:latin typeface="+mn-lt"/>
              </a:rPr>
              <a:t>Is this a supervised or unsupervised problem</a:t>
            </a:r>
            <a:r>
              <a:rPr lang="en-GB" sz="1100" dirty="0">
                <a:latin typeface="+mn-lt"/>
              </a:rPr>
              <a:t>?</a:t>
            </a:r>
          </a:p>
          <a:p>
            <a:pPr marL="307340" marR="202565" indent="-17145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9240" algn="l"/>
              </a:tabLst>
            </a:pP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035"/>
            <a:ext cx="4608004" cy="285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3020858"/>
            <a:ext cx="359791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00" dirty="0">
                <a:solidFill>
                  <a:srgbClr val="0000FF"/>
                </a:solidFill>
                <a:cs typeface="Georgia"/>
              </a:rPr>
              <a:t>BellKor’s </a:t>
            </a:r>
            <a:r>
              <a:rPr sz="1000" spc="-5" dirty="0">
                <a:solidFill>
                  <a:srgbClr val="0000FF"/>
                </a:solidFill>
                <a:cs typeface="Georgia"/>
              </a:rPr>
              <a:t>Pragmatic </a:t>
            </a:r>
            <a:r>
              <a:rPr sz="1000" spc="-10" dirty="0">
                <a:solidFill>
                  <a:srgbClr val="0000FF"/>
                </a:solidFill>
                <a:cs typeface="Georgia"/>
              </a:rPr>
              <a:t>Chaos </a:t>
            </a:r>
            <a:r>
              <a:rPr sz="1100" spc="-30" dirty="0">
                <a:cs typeface="Georgia"/>
              </a:rPr>
              <a:t>wins, </a:t>
            </a:r>
            <a:r>
              <a:rPr sz="1100" spc="-15" dirty="0">
                <a:cs typeface="Georgia"/>
              </a:rPr>
              <a:t>beating </a:t>
            </a:r>
            <a:r>
              <a:rPr sz="1100" spc="5" dirty="0">
                <a:solidFill>
                  <a:srgbClr val="0000FF"/>
                </a:solidFill>
                <a:cs typeface="Georgia"/>
              </a:rPr>
              <a:t>The </a:t>
            </a:r>
            <a:r>
              <a:rPr sz="1100" spc="-35" dirty="0">
                <a:solidFill>
                  <a:srgbClr val="0000FF"/>
                </a:solidFill>
                <a:cs typeface="Georgia"/>
              </a:rPr>
              <a:t>Ensemble </a:t>
            </a:r>
            <a:r>
              <a:rPr sz="1100" spc="-5" dirty="0">
                <a:cs typeface="Georgia"/>
              </a:rPr>
              <a:t>by </a:t>
            </a:r>
            <a:r>
              <a:rPr sz="1100" spc="-10" dirty="0">
                <a:cs typeface="Georgia"/>
              </a:rPr>
              <a:t>a  </a:t>
            </a:r>
            <a:r>
              <a:rPr sz="1100" spc="-35" dirty="0">
                <a:cs typeface="Georgia"/>
              </a:rPr>
              <a:t>narrow</a:t>
            </a:r>
            <a:r>
              <a:rPr sz="1100" spc="90" dirty="0">
                <a:cs typeface="Georgia"/>
              </a:rPr>
              <a:t> </a:t>
            </a:r>
            <a:r>
              <a:rPr sz="1100" spc="-25" dirty="0">
                <a:cs typeface="Georgia"/>
              </a:rPr>
              <a:t>margin.</a:t>
            </a:r>
            <a:endParaRPr sz="110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5A3A0D-B58C-4020-8A52-3B054B69D9EA}"/>
                  </a:ext>
                </a:extLst>
              </p14:cNvPr>
              <p14:cNvContentPartPr/>
              <p14:nvPr/>
            </p14:nvContentPartPr>
            <p14:xfrm>
              <a:off x="2103840" y="1811520"/>
              <a:ext cx="1933560" cy="22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5A3A0D-B58C-4020-8A52-3B054B69D9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4480" y="1802160"/>
                <a:ext cx="195228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02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923" y="211465"/>
            <a:ext cx="35528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 </a:t>
            </a:r>
            <a:r>
              <a:rPr i="0" spc="-35" dirty="0">
                <a:solidFill>
                  <a:srgbClr val="0000FF"/>
                </a:solidFill>
                <a:latin typeface="+mn-lt"/>
                <a:cs typeface="Georgia"/>
              </a:rPr>
              <a:t>versus Machine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 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57198"/>
            <a:ext cx="3603625" cy="21405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22605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35" dirty="0">
                <a:cs typeface="Georgia"/>
              </a:rPr>
              <a:t>Machine </a:t>
            </a:r>
            <a:r>
              <a:rPr sz="1100" spc="-30" dirty="0">
                <a:cs typeface="Georgia"/>
              </a:rPr>
              <a:t>learning </a:t>
            </a:r>
            <a:r>
              <a:rPr sz="1100" spc="-35" dirty="0">
                <a:cs typeface="Georgia"/>
              </a:rPr>
              <a:t>arose </a:t>
            </a:r>
            <a:r>
              <a:rPr sz="1100" spc="-30" dirty="0">
                <a:cs typeface="Georgia"/>
              </a:rPr>
              <a:t>as </a:t>
            </a:r>
            <a:r>
              <a:rPr sz="1100" spc="-10" dirty="0">
                <a:cs typeface="Georgia"/>
              </a:rPr>
              <a:t>a </a:t>
            </a:r>
            <a:r>
              <a:rPr sz="1100" spc="-35" dirty="0">
                <a:cs typeface="Georgia"/>
              </a:rPr>
              <a:t>subfield </a:t>
            </a:r>
            <a:r>
              <a:rPr sz="1100" spc="-40" dirty="0">
                <a:cs typeface="Georgia"/>
              </a:rPr>
              <a:t>of </a:t>
            </a:r>
            <a:r>
              <a:rPr sz="1100" spc="-10" dirty="0">
                <a:cs typeface="Georgia"/>
              </a:rPr>
              <a:t>Artificial  </a:t>
            </a:r>
            <a:r>
              <a:rPr sz="1100" spc="-30" dirty="0">
                <a:cs typeface="Georgia"/>
              </a:rPr>
              <a:t>Intelligence.</a:t>
            </a:r>
            <a:endParaRPr sz="1100">
              <a:cs typeface="Georgi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5" dirty="0">
                <a:cs typeface="Georgia"/>
              </a:rPr>
              <a:t>Statistical </a:t>
            </a:r>
            <a:r>
              <a:rPr sz="1100" spc="-30" dirty="0">
                <a:cs typeface="Georgia"/>
              </a:rPr>
              <a:t>learning </a:t>
            </a:r>
            <a:r>
              <a:rPr sz="1100" spc="-35" dirty="0">
                <a:cs typeface="Georgia"/>
              </a:rPr>
              <a:t>arose </a:t>
            </a:r>
            <a:r>
              <a:rPr sz="1100" spc="-30" dirty="0">
                <a:cs typeface="Georgia"/>
              </a:rPr>
              <a:t>as </a:t>
            </a:r>
            <a:r>
              <a:rPr sz="1100" spc="-10" dirty="0">
                <a:cs typeface="Georgia"/>
              </a:rPr>
              <a:t>a </a:t>
            </a:r>
            <a:r>
              <a:rPr sz="1100" spc="-35" dirty="0">
                <a:cs typeface="Georgia"/>
              </a:rPr>
              <a:t>subfield </a:t>
            </a:r>
            <a:r>
              <a:rPr sz="1100" spc="-40" dirty="0">
                <a:cs typeface="Georgia"/>
              </a:rPr>
              <a:t>of</a:t>
            </a:r>
            <a:r>
              <a:rPr sz="1100" spc="-105" dirty="0">
                <a:cs typeface="Georgia"/>
              </a:rPr>
              <a:t> </a:t>
            </a:r>
            <a:r>
              <a:rPr sz="1100" spc="-5" dirty="0">
                <a:cs typeface="Georgia"/>
              </a:rPr>
              <a:t>Statistics.</a:t>
            </a:r>
            <a:endParaRPr sz="1100">
              <a:cs typeface="Georgia"/>
            </a:endParaRPr>
          </a:p>
          <a:p>
            <a:pPr marL="144780" marR="5080" indent="-132715">
              <a:lnSpc>
                <a:spcPts val="1200"/>
              </a:lnSpc>
              <a:spcBef>
                <a:spcPts val="31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i="1" spc="45" dirty="0">
                <a:solidFill>
                  <a:srgbClr val="009900"/>
                </a:solidFill>
                <a:cs typeface="Palatino Linotype"/>
              </a:rPr>
              <a:t>There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much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overlap </a:t>
            </a:r>
            <a:r>
              <a:rPr sz="1100" spc="145" dirty="0">
                <a:cs typeface="Georgia"/>
              </a:rPr>
              <a:t>— </a:t>
            </a:r>
            <a:r>
              <a:rPr sz="1100" spc="-5" dirty="0">
                <a:cs typeface="Georgia"/>
              </a:rPr>
              <a:t>both </a:t>
            </a:r>
            <a:r>
              <a:rPr sz="1100" spc="-35" dirty="0">
                <a:cs typeface="Georgia"/>
              </a:rPr>
              <a:t>fields </a:t>
            </a:r>
            <a:r>
              <a:rPr sz="1100" spc="-30" dirty="0">
                <a:cs typeface="Georgia"/>
              </a:rPr>
              <a:t>focus </a:t>
            </a:r>
            <a:r>
              <a:rPr sz="1100" spc="-50" dirty="0">
                <a:cs typeface="Georgia"/>
              </a:rPr>
              <a:t>on </a:t>
            </a:r>
            <a:r>
              <a:rPr sz="1100" spc="-25" dirty="0">
                <a:cs typeface="Georgia"/>
              </a:rPr>
              <a:t>supervised  </a:t>
            </a:r>
            <a:r>
              <a:rPr sz="1100" spc="-30" dirty="0">
                <a:cs typeface="Georgia"/>
              </a:rPr>
              <a:t>and unsupervised</a:t>
            </a:r>
            <a:r>
              <a:rPr sz="1100" spc="-20" dirty="0">
                <a:cs typeface="Georgia"/>
              </a:rPr>
              <a:t> </a:t>
            </a:r>
            <a:r>
              <a:rPr sz="1100" spc="-35" dirty="0">
                <a:cs typeface="Georgia"/>
              </a:rPr>
              <a:t>problems:</a:t>
            </a:r>
            <a:endParaRPr sz="1100">
              <a:cs typeface="Georgia"/>
            </a:endParaRPr>
          </a:p>
          <a:p>
            <a:pPr marL="422275" lvl="1" indent="-128905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30" dirty="0">
                <a:cs typeface="Georgia"/>
              </a:rPr>
              <a:t>Machine </a:t>
            </a:r>
            <a:r>
              <a:rPr sz="1000" spc="-25" dirty="0">
                <a:cs typeface="Georgia"/>
              </a:rPr>
              <a:t>learning has </a:t>
            </a:r>
            <a:r>
              <a:rPr sz="1000" spc="-10" dirty="0">
                <a:cs typeface="Georgia"/>
              </a:rPr>
              <a:t>a </a:t>
            </a:r>
            <a:r>
              <a:rPr sz="1000" spc="-15" dirty="0">
                <a:cs typeface="Georgia"/>
              </a:rPr>
              <a:t>greater </a:t>
            </a:r>
            <a:r>
              <a:rPr sz="1000" spc="-35" dirty="0">
                <a:cs typeface="Georgia"/>
              </a:rPr>
              <a:t>emphasis </a:t>
            </a:r>
            <a:r>
              <a:rPr sz="1000" spc="-40" dirty="0">
                <a:cs typeface="Georgia"/>
              </a:rPr>
              <a:t>on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large</a:t>
            </a:r>
            <a:r>
              <a:rPr sz="1000" i="1" spc="-12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scale</a:t>
            </a:r>
            <a:endParaRPr sz="1000">
              <a:cs typeface="Palatino Linotype"/>
            </a:endParaRPr>
          </a:p>
          <a:p>
            <a:pPr marL="422275">
              <a:lnSpc>
                <a:spcPts val="1195"/>
              </a:lnSpc>
            </a:pPr>
            <a:r>
              <a:rPr sz="1000" spc="-20" dirty="0">
                <a:cs typeface="Georgia"/>
              </a:rPr>
              <a:t>applications </a:t>
            </a:r>
            <a:r>
              <a:rPr sz="1000" spc="-25" dirty="0">
                <a:cs typeface="Georgia"/>
              </a:rPr>
              <a:t>and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prediction</a:t>
            </a:r>
            <a:r>
              <a:rPr sz="1000" i="1" spc="-1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accuracy</a:t>
            </a:r>
            <a:r>
              <a:rPr sz="1000" spc="15" dirty="0">
                <a:cs typeface="Georgia"/>
              </a:rPr>
              <a:t>.</a:t>
            </a:r>
            <a:endParaRPr sz="1000">
              <a:cs typeface="Georgia"/>
            </a:endParaRPr>
          </a:p>
          <a:p>
            <a:pPr marL="422275" marR="516890" lvl="1" indent="-12827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dirty="0">
                <a:cs typeface="Georgia"/>
              </a:rPr>
              <a:t>Statistical </a:t>
            </a:r>
            <a:r>
              <a:rPr sz="1000" spc="-25" dirty="0">
                <a:cs typeface="Georgia"/>
              </a:rPr>
              <a:t>learning </a:t>
            </a:r>
            <a:r>
              <a:rPr sz="1000" spc="-30" dirty="0">
                <a:cs typeface="Georgia"/>
              </a:rPr>
              <a:t>emphasizes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models </a:t>
            </a:r>
            <a:r>
              <a:rPr sz="1000" spc="-25" dirty="0">
                <a:cs typeface="Georgia"/>
              </a:rPr>
              <a:t>and </a:t>
            </a:r>
            <a:r>
              <a:rPr sz="1000" spc="-15" dirty="0">
                <a:cs typeface="Georgia"/>
              </a:rPr>
              <a:t>their  interpretability, </a:t>
            </a:r>
            <a:r>
              <a:rPr sz="1000" spc="-25" dirty="0">
                <a:cs typeface="Georgia"/>
              </a:rPr>
              <a:t>and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precision </a:t>
            </a:r>
            <a:r>
              <a:rPr sz="1000" spc="-25" dirty="0">
                <a:cs typeface="Georgia"/>
              </a:rPr>
              <a:t>and</a:t>
            </a:r>
            <a:r>
              <a:rPr sz="1000" spc="-80" dirty="0">
                <a:cs typeface="Georgia"/>
              </a:rPr>
              <a:t> </a:t>
            </a:r>
            <a:r>
              <a:rPr sz="1000" i="1" spc="10" dirty="0">
                <a:solidFill>
                  <a:srgbClr val="009900"/>
                </a:solidFill>
                <a:cs typeface="Palatino Linotype"/>
              </a:rPr>
              <a:t>uncertainty</a:t>
            </a:r>
            <a:r>
              <a:rPr sz="1000" spc="10" dirty="0">
                <a:cs typeface="Georgia"/>
              </a:rPr>
              <a:t>.</a:t>
            </a:r>
            <a:endParaRPr sz="1000">
              <a:cs typeface="Georgia"/>
            </a:endParaRPr>
          </a:p>
          <a:p>
            <a:pPr marL="144780" marR="66040" indent="-132715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20" dirty="0">
                <a:cs typeface="Georgia"/>
              </a:rPr>
              <a:t>But </a:t>
            </a:r>
            <a:r>
              <a:rPr sz="1100" spc="-15" dirty="0">
                <a:cs typeface="Georgia"/>
              </a:rPr>
              <a:t>the </a:t>
            </a:r>
            <a:r>
              <a:rPr sz="1100" spc="-20" dirty="0">
                <a:cs typeface="Georgia"/>
              </a:rPr>
              <a:t>distinction </a:t>
            </a:r>
            <a:r>
              <a:rPr sz="1100" spc="-30" dirty="0">
                <a:cs typeface="Georgia"/>
              </a:rPr>
              <a:t>has </a:t>
            </a:r>
            <a:r>
              <a:rPr sz="1100" spc="-35" dirty="0">
                <a:cs typeface="Georgia"/>
              </a:rPr>
              <a:t>become </a:t>
            </a:r>
            <a:r>
              <a:rPr sz="1100" spc="-45" dirty="0">
                <a:cs typeface="Georgia"/>
              </a:rPr>
              <a:t>more </a:t>
            </a:r>
            <a:r>
              <a:rPr sz="1100" spc="-30" dirty="0">
                <a:cs typeface="Georgia"/>
              </a:rPr>
              <a:t>and </a:t>
            </a:r>
            <a:r>
              <a:rPr sz="1100" spc="-45" dirty="0">
                <a:cs typeface="Georgia"/>
              </a:rPr>
              <a:t>more </a:t>
            </a:r>
            <a:r>
              <a:rPr sz="1100" spc="-25" dirty="0">
                <a:cs typeface="Georgia"/>
              </a:rPr>
              <a:t>blurred,  </a:t>
            </a:r>
            <a:r>
              <a:rPr sz="1100" spc="-30" dirty="0">
                <a:cs typeface="Georgia"/>
              </a:rPr>
              <a:t>and </a:t>
            </a:r>
            <a:r>
              <a:rPr sz="1100" spc="-25" dirty="0">
                <a:cs typeface="Georgia"/>
              </a:rPr>
              <a:t>there </a:t>
            </a:r>
            <a:r>
              <a:rPr sz="1100" spc="-35" dirty="0">
                <a:cs typeface="Georgia"/>
              </a:rPr>
              <a:t>is </a:t>
            </a:r>
            <a:r>
              <a:rPr sz="1100" spc="-10" dirty="0">
                <a:cs typeface="Georgia"/>
              </a:rPr>
              <a:t>a </a:t>
            </a:r>
            <a:r>
              <a:rPr sz="1100" spc="-15" dirty="0">
                <a:cs typeface="Georgia"/>
              </a:rPr>
              <a:t>great </a:t>
            </a:r>
            <a:r>
              <a:rPr sz="1100" spc="-25" dirty="0">
                <a:cs typeface="Georgia"/>
              </a:rPr>
              <a:t>deal </a:t>
            </a:r>
            <a:r>
              <a:rPr sz="1100" spc="-40" dirty="0">
                <a:cs typeface="Georgia"/>
              </a:rPr>
              <a:t>of</a:t>
            </a:r>
            <a:r>
              <a:rPr sz="1100" spc="-150" dirty="0">
                <a:cs typeface="Georgia"/>
              </a:rPr>
              <a:t> </a:t>
            </a:r>
            <a:r>
              <a:rPr sz="1100" spc="-10" dirty="0">
                <a:cs typeface="Georgia"/>
              </a:rPr>
              <a:t>“cross-fertilization”.</a:t>
            </a:r>
            <a:endParaRPr sz="1100">
              <a:cs typeface="Georgi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-35" dirty="0">
                <a:cs typeface="Georgia"/>
              </a:rPr>
              <a:t>Machine </a:t>
            </a:r>
            <a:r>
              <a:rPr sz="1100" spc="-30" dirty="0">
                <a:cs typeface="Georgia"/>
              </a:rPr>
              <a:t>learning has </a:t>
            </a:r>
            <a:r>
              <a:rPr sz="1100" spc="-15" dirty="0">
                <a:cs typeface="Georgia"/>
              </a:rPr>
              <a:t>the </a:t>
            </a:r>
            <a:r>
              <a:rPr sz="1100" spc="-25" dirty="0">
                <a:cs typeface="Georgia"/>
              </a:rPr>
              <a:t>upper </a:t>
            </a:r>
            <a:r>
              <a:rPr sz="1100" spc="-30" dirty="0">
                <a:cs typeface="Georgia"/>
              </a:rPr>
              <a:t>hand </a:t>
            </a:r>
            <a:r>
              <a:rPr sz="1100" spc="-35" dirty="0">
                <a:cs typeface="Georgia"/>
              </a:rPr>
              <a:t>in</a:t>
            </a:r>
            <a:r>
              <a:rPr sz="1100" spc="-110" dirty="0">
                <a:cs typeface="Georgia"/>
              </a:rPr>
              <a:t>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Marketing!</a:t>
            </a:r>
            <a:endParaRPr sz="1100"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40824"/>
            <a:ext cx="2295564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000" i="0" dirty="0">
                <a:solidFill>
                  <a:srgbClr val="0000FF"/>
                </a:solidFill>
                <a:latin typeface="+mn-lt"/>
                <a:cs typeface="Georgia"/>
              </a:rPr>
              <a:t>Statistics </a:t>
            </a:r>
            <a:r>
              <a:rPr sz="2000" i="0" spc="-35">
                <a:solidFill>
                  <a:srgbClr val="0000FF"/>
                </a:solidFill>
                <a:latin typeface="+mn-lt"/>
                <a:cs typeface="Georgia"/>
              </a:rPr>
              <a:t>in </a:t>
            </a:r>
            <a:r>
              <a:rPr sz="2000" i="0" spc="-10">
                <a:solidFill>
                  <a:srgbClr val="0000FF"/>
                </a:solidFill>
                <a:latin typeface="+mn-lt"/>
                <a:cs typeface="Georgia"/>
              </a:rPr>
              <a:t>the</a:t>
            </a:r>
            <a:r>
              <a:rPr lang="en-US" sz="2000" i="0" spc="6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sz="2000" i="0" spc="-45">
                <a:solidFill>
                  <a:srgbClr val="0000FF"/>
                </a:solidFill>
                <a:latin typeface="+mn-lt"/>
                <a:cs typeface="Georgia"/>
              </a:rPr>
              <a:t>news</a:t>
            </a:r>
            <a:endParaRPr sz="2000" i="0" spc="-45" dirty="0">
              <a:solidFill>
                <a:srgbClr val="0000FF"/>
              </a:solidFill>
              <a:latin typeface="+mn-lt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293857"/>
            <a:ext cx="2138306" cy="1202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932" y="598585"/>
            <a:ext cx="3914140" cy="259333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22605">
              <a:lnSpc>
                <a:spcPts val="1350"/>
              </a:lnSpc>
              <a:spcBef>
                <a:spcPts val="215"/>
              </a:spcBef>
            </a:pPr>
            <a:r>
              <a:rPr sz="1200" b="1" spc="-85" dirty="0">
                <a:cs typeface="Georgia"/>
              </a:rPr>
              <a:t>How </a:t>
            </a:r>
            <a:r>
              <a:rPr sz="1200" b="1" spc="15" dirty="0">
                <a:cs typeface="Georgia"/>
              </a:rPr>
              <a:t>IBM </a:t>
            </a:r>
            <a:r>
              <a:rPr sz="1200" b="1" spc="-30" dirty="0">
                <a:cs typeface="Georgia"/>
              </a:rPr>
              <a:t>built </a:t>
            </a:r>
            <a:r>
              <a:rPr sz="1200" b="1" spc="-55" dirty="0">
                <a:cs typeface="Georgia"/>
              </a:rPr>
              <a:t>Watson, </a:t>
            </a:r>
            <a:r>
              <a:rPr sz="1200" b="1" spc="-35" dirty="0">
                <a:cs typeface="Georgia"/>
              </a:rPr>
              <a:t>its </a:t>
            </a:r>
            <a:r>
              <a:rPr sz="1200" b="1" i="1" spc="-65" dirty="0">
                <a:cs typeface="Georgia"/>
              </a:rPr>
              <a:t>Jeopardy</a:t>
            </a:r>
            <a:r>
              <a:rPr sz="1200" b="1" spc="-65" dirty="0">
                <a:cs typeface="Georgia"/>
              </a:rPr>
              <a:t>-playing  </a:t>
            </a:r>
            <a:r>
              <a:rPr sz="1200" b="1" spc="-60" dirty="0">
                <a:cs typeface="Georgia"/>
              </a:rPr>
              <a:t>supercomputer </a:t>
            </a:r>
            <a:r>
              <a:rPr sz="1100" spc="-5" dirty="0">
                <a:cs typeface="Georgia"/>
              </a:rPr>
              <a:t>by </a:t>
            </a:r>
            <a:r>
              <a:rPr sz="1100" spc="-30" dirty="0">
                <a:solidFill>
                  <a:srgbClr val="0000FF"/>
                </a:solidFill>
                <a:cs typeface="Georgia"/>
              </a:rPr>
              <a:t>Dawn </a:t>
            </a:r>
            <a:r>
              <a:rPr sz="1100" spc="-20" dirty="0">
                <a:solidFill>
                  <a:srgbClr val="0000FF"/>
                </a:solidFill>
                <a:cs typeface="Georgia"/>
              </a:rPr>
              <a:t>Kawamoto </a:t>
            </a:r>
            <a:r>
              <a:rPr sz="1100" spc="-15" dirty="0">
                <a:cs typeface="Georgia"/>
              </a:rPr>
              <a:t>DailyFinance  </a:t>
            </a:r>
            <a:r>
              <a:rPr sz="1100" spc="-45" dirty="0">
                <a:cs typeface="Georgia"/>
              </a:rPr>
              <a:t>02/08/2011</a:t>
            </a:r>
            <a:endParaRPr sz="1100" dirty="0">
              <a:cs typeface="Georgia"/>
            </a:endParaRPr>
          </a:p>
          <a:p>
            <a:pPr marL="2345055" marR="5080">
              <a:lnSpc>
                <a:spcPct val="102600"/>
              </a:lnSpc>
              <a:spcBef>
                <a:spcPts val="330"/>
              </a:spcBef>
            </a:pPr>
            <a:r>
              <a:rPr sz="1100" b="1" spc="-45" dirty="0">
                <a:cs typeface="Georgia"/>
              </a:rPr>
              <a:t>Learning </a:t>
            </a:r>
            <a:r>
              <a:rPr sz="1100" b="1" spc="-65" dirty="0">
                <a:cs typeface="Georgia"/>
              </a:rPr>
              <a:t>from </a:t>
            </a:r>
            <a:r>
              <a:rPr sz="1100" b="1" spc="-25" dirty="0">
                <a:cs typeface="Georgia"/>
              </a:rPr>
              <a:t>its </a:t>
            </a:r>
            <a:r>
              <a:rPr sz="1100" b="1" spc="-50" dirty="0">
                <a:cs typeface="Georgia"/>
              </a:rPr>
              <a:t>mis</a:t>
            </a:r>
            <a:r>
              <a:rPr sz="1100" b="1" spc="-40" dirty="0">
                <a:cs typeface="Georgia"/>
              </a:rPr>
              <a:t>takes </a:t>
            </a:r>
            <a:r>
              <a:rPr sz="1100" spc="-15" dirty="0">
                <a:cs typeface="Georgia"/>
              </a:rPr>
              <a:t>According </a:t>
            </a:r>
            <a:r>
              <a:rPr sz="1100" spc="-5" dirty="0">
                <a:cs typeface="Georgia"/>
              </a:rPr>
              <a:t>to </a:t>
            </a:r>
            <a:r>
              <a:rPr sz="1100" spc="-10" dirty="0">
                <a:cs typeface="Georgia"/>
              </a:rPr>
              <a:t>David  </a:t>
            </a:r>
            <a:r>
              <a:rPr sz="1100" spc="-30" dirty="0">
                <a:cs typeface="Georgia"/>
              </a:rPr>
              <a:t>Ferrucci </a:t>
            </a:r>
            <a:r>
              <a:rPr sz="1100" spc="10" dirty="0">
                <a:cs typeface="Georgia"/>
              </a:rPr>
              <a:t>(PI </a:t>
            </a:r>
            <a:r>
              <a:rPr sz="1100" spc="-40" dirty="0">
                <a:cs typeface="Georgia"/>
              </a:rPr>
              <a:t>of </a:t>
            </a:r>
            <a:r>
              <a:rPr sz="1100" spc="-30" dirty="0">
                <a:cs typeface="Georgia"/>
              </a:rPr>
              <a:t>Watson  </a:t>
            </a:r>
            <a:r>
              <a:rPr sz="1100" dirty="0">
                <a:cs typeface="Georgia"/>
              </a:rPr>
              <a:t>DeepQA </a:t>
            </a:r>
            <a:r>
              <a:rPr sz="1100" spc="-25" dirty="0">
                <a:cs typeface="Georgia"/>
              </a:rPr>
              <a:t>technology </a:t>
            </a:r>
            <a:r>
              <a:rPr sz="1100" spc="-35" dirty="0">
                <a:cs typeface="Georgia"/>
              </a:rPr>
              <a:t>for  </a:t>
            </a:r>
            <a:r>
              <a:rPr sz="1100" spc="-5" dirty="0">
                <a:cs typeface="Georgia"/>
              </a:rPr>
              <a:t>IBM </a:t>
            </a:r>
            <a:r>
              <a:rPr sz="1100" spc="-25" dirty="0">
                <a:cs typeface="Georgia"/>
              </a:rPr>
              <a:t>Research), </a:t>
            </a:r>
            <a:r>
              <a:rPr sz="1100" spc="-20" dirty="0">
                <a:cs typeface="Georgia"/>
              </a:rPr>
              <a:t>Watson’s  </a:t>
            </a:r>
            <a:r>
              <a:rPr sz="1100" spc="-35" dirty="0">
                <a:cs typeface="Georgia"/>
              </a:rPr>
              <a:t>software is </a:t>
            </a:r>
            <a:r>
              <a:rPr sz="1100" spc="-30" dirty="0">
                <a:cs typeface="Georgia"/>
              </a:rPr>
              <a:t>wired </a:t>
            </a:r>
            <a:r>
              <a:rPr sz="1100" spc="-35" dirty="0">
                <a:cs typeface="Georgia"/>
              </a:rPr>
              <a:t>for </a:t>
            </a:r>
            <a:r>
              <a:rPr sz="1100" spc="-45" dirty="0">
                <a:cs typeface="Georgia"/>
              </a:rPr>
              <a:t>more  </a:t>
            </a:r>
            <a:r>
              <a:rPr sz="1100" spc="10" dirty="0">
                <a:cs typeface="Georgia"/>
              </a:rPr>
              <a:t>that </a:t>
            </a:r>
            <a:r>
              <a:rPr sz="1100" spc="-30" dirty="0">
                <a:cs typeface="Georgia"/>
              </a:rPr>
              <a:t>handling </a:t>
            </a:r>
            <a:r>
              <a:rPr sz="1100" spc="-15" dirty="0">
                <a:cs typeface="Georgia"/>
              </a:rPr>
              <a:t>natural </a:t>
            </a:r>
            <a:r>
              <a:rPr sz="1100" spc="-30" dirty="0">
                <a:cs typeface="Georgia"/>
              </a:rPr>
              <a:t>lan-  </a:t>
            </a:r>
            <a:r>
              <a:rPr sz="1100" spc="-25" dirty="0">
                <a:cs typeface="Georgia"/>
              </a:rPr>
              <a:t>guage</a:t>
            </a:r>
            <a:r>
              <a:rPr sz="1100" spc="90" dirty="0">
                <a:cs typeface="Georgia"/>
              </a:rPr>
              <a:t> </a:t>
            </a:r>
            <a:r>
              <a:rPr sz="1100" spc="-30" dirty="0">
                <a:cs typeface="Georgia"/>
              </a:rPr>
              <a:t>processing.</a:t>
            </a:r>
            <a:endParaRPr sz="1100" dirty="0">
              <a:cs typeface="Georgia"/>
            </a:endParaRPr>
          </a:p>
          <a:p>
            <a:pPr marL="12700" marR="137795" algn="just">
              <a:lnSpc>
                <a:spcPct val="102600"/>
              </a:lnSpc>
              <a:spcBef>
                <a:spcPts val="600"/>
              </a:spcBef>
            </a:pPr>
            <a:r>
              <a:rPr sz="1100" spc="35">
                <a:cs typeface="Georgia"/>
              </a:rPr>
              <a:t>“</a:t>
            </a:r>
            <a:r>
              <a:rPr lang="en-US" sz="1100" i="1" spc="35">
                <a:cs typeface="Palatino Linotype"/>
              </a:rPr>
              <a:t>M</a:t>
            </a:r>
            <a:r>
              <a:rPr sz="1100" i="1" spc="35">
                <a:solidFill>
                  <a:srgbClr val="0000FF"/>
                </a:solidFill>
                <a:cs typeface="Palatino Linotype"/>
              </a:rPr>
              <a:t>achine </a:t>
            </a:r>
            <a:r>
              <a:rPr sz="1100" i="1" spc="5" dirty="0">
                <a:solidFill>
                  <a:srgbClr val="0000FF"/>
                </a:solidFill>
                <a:cs typeface="Palatino Linotype"/>
              </a:rPr>
              <a:t>learning </a:t>
            </a:r>
            <a:r>
              <a:rPr sz="1100" i="1" spc="10" dirty="0">
                <a:cs typeface="Palatino Linotype"/>
              </a:rPr>
              <a:t>allows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20" dirty="0">
                <a:cs typeface="Palatino Linotype"/>
              </a:rPr>
              <a:t>computer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15" dirty="0">
                <a:cs typeface="Palatino Linotype"/>
              </a:rPr>
              <a:t>become </a:t>
            </a:r>
            <a:r>
              <a:rPr sz="1100" i="1" spc="35" dirty="0">
                <a:cs typeface="Palatino Linotype"/>
              </a:rPr>
              <a:t>smarter  </a:t>
            </a:r>
            <a:r>
              <a:rPr sz="1100" i="1" spc="40" dirty="0">
                <a:cs typeface="Palatino Linotype"/>
              </a:rPr>
              <a:t>as </a:t>
            </a:r>
            <a:r>
              <a:rPr sz="1100" i="1" spc="10" dirty="0">
                <a:cs typeface="Palatino Linotype"/>
              </a:rPr>
              <a:t>it </a:t>
            </a:r>
            <a:r>
              <a:rPr sz="1100" i="1" spc="25" dirty="0">
                <a:cs typeface="Palatino Linotype"/>
              </a:rPr>
              <a:t>tries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20" dirty="0">
                <a:cs typeface="Palatino Linotype"/>
              </a:rPr>
              <a:t>answer </a:t>
            </a:r>
            <a:r>
              <a:rPr sz="1100" i="1" spc="15" dirty="0">
                <a:cs typeface="Palatino Linotype"/>
              </a:rPr>
              <a:t>questions </a:t>
            </a:r>
            <a:r>
              <a:rPr sz="1100" i="1" spc="10" dirty="0">
                <a:cs typeface="Palatino Linotype"/>
              </a:rPr>
              <a:t>— </a:t>
            </a:r>
            <a:r>
              <a:rPr sz="1100" i="1" spc="25" dirty="0">
                <a:cs typeface="Palatino Linotype"/>
              </a:rPr>
              <a:t>and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15" dirty="0">
                <a:cs typeface="Palatino Linotype"/>
              </a:rPr>
              <a:t>learn </a:t>
            </a:r>
            <a:r>
              <a:rPr sz="1100" i="1" spc="40" dirty="0">
                <a:cs typeface="Palatino Linotype"/>
              </a:rPr>
              <a:t>as </a:t>
            </a:r>
            <a:r>
              <a:rPr sz="1100" i="1" spc="10" dirty="0">
                <a:cs typeface="Palatino Linotype"/>
              </a:rPr>
              <a:t>it </a:t>
            </a:r>
            <a:r>
              <a:rPr sz="1100" i="1" spc="5" dirty="0">
                <a:cs typeface="Palatino Linotype"/>
              </a:rPr>
              <a:t>gets </a:t>
            </a:r>
            <a:r>
              <a:rPr sz="1100" i="1" spc="25" dirty="0">
                <a:cs typeface="Palatino Linotype"/>
              </a:rPr>
              <a:t>them  </a:t>
            </a:r>
            <a:r>
              <a:rPr sz="1100" i="1" dirty="0">
                <a:cs typeface="Palatino Linotype"/>
              </a:rPr>
              <a:t>right </a:t>
            </a:r>
            <a:r>
              <a:rPr sz="1100" i="1" spc="50" dirty="0">
                <a:cs typeface="Palatino Linotype"/>
              </a:rPr>
              <a:t>or</a:t>
            </a:r>
            <a:r>
              <a:rPr sz="1100" i="1" spc="-50" dirty="0">
                <a:cs typeface="Palatino Linotype"/>
              </a:rPr>
              <a:t> </a:t>
            </a:r>
            <a:r>
              <a:rPr sz="1100" i="1" spc="-5" dirty="0">
                <a:cs typeface="Palatino Linotype"/>
              </a:rPr>
              <a:t>wrong.”</a:t>
            </a:r>
            <a:endParaRPr sz="1100" dirty="0"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pic>
        <p:nvPicPr>
          <p:cNvPr id="32" name="Picture 31">
            <a:hlinkClick r:id="rId2"/>
            <a:extLst>
              <a:ext uri="{FF2B5EF4-FFF2-40B4-BE49-F238E27FC236}">
                <a16:creationId xmlns:a16="http://schemas.microsoft.com/office/drawing/2014/main" id="{D8A0C79C-26F4-46A3-B255-933AA004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5" y="81576"/>
            <a:ext cx="1905000" cy="1251238"/>
          </a:xfrm>
          <a:prstGeom prst="rect">
            <a:avLst/>
          </a:prstGeom>
        </p:spPr>
      </p:pic>
      <p:pic>
        <p:nvPicPr>
          <p:cNvPr id="34" name="Picture 33">
            <a:hlinkClick r:id="rId4"/>
            <a:extLst>
              <a:ext uri="{FF2B5EF4-FFF2-40B4-BE49-F238E27FC236}">
                <a16:creationId xmlns:a16="http://schemas.microsoft.com/office/drawing/2014/main" id="{9D44AEEB-72A7-4589-A3C3-C7FBFF16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1409209"/>
            <a:ext cx="2838221" cy="854566"/>
          </a:xfrm>
          <a:prstGeom prst="rect">
            <a:avLst/>
          </a:prstGeom>
        </p:spPr>
      </p:pic>
      <p:pic>
        <p:nvPicPr>
          <p:cNvPr id="36" name="Picture 35">
            <a:hlinkClick r:id="rId6"/>
            <a:extLst>
              <a:ext uri="{FF2B5EF4-FFF2-40B4-BE49-F238E27FC236}">
                <a16:creationId xmlns:a16="http://schemas.microsoft.com/office/drawing/2014/main" id="{19D4FACB-CC97-4DA5-9E0C-E852D6AA2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650" y="95613"/>
            <a:ext cx="2209800" cy="1216676"/>
          </a:xfrm>
          <a:prstGeom prst="rect">
            <a:avLst/>
          </a:prstGeom>
        </p:spPr>
      </p:pic>
      <p:pic>
        <p:nvPicPr>
          <p:cNvPr id="1026" name="Picture 2" descr="Twitter">
            <a:extLst>
              <a:ext uri="{FF2B5EF4-FFF2-40B4-BE49-F238E27FC236}">
                <a16:creationId xmlns:a16="http://schemas.microsoft.com/office/drawing/2014/main" id="{CA5CF621-190E-4F6E-A59B-9476CB65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309199"/>
            <a:ext cx="2150317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92B62-AF82-48EE-A990-3B9276EA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9" y="1256891"/>
            <a:ext cx="1697097" cy="1712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96270-F0C3-4CF9-950F-97E747B4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248391"/>
            <a:ext cx="1145992" cy="1776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87DE43-2E89-4F62-881B-57368EB6424B}"/>
              </a:ext>
            </a:extLst>
          </p:cNvPr>
          <p:cNvSpPr txBox="1"/>
          <p:nvPr/>
        </p:nvSpPr>
        <p:spPr>
          <a:xfrm>
            <a:off x="1646655" y="2997174"/>
            <a:ext cx="2881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data </a:t>
            </a:r>
            <a:r>
              <a:rPr lang="en-GB">
                <a:hlinkClick r:id="rId4"/>
              </a:rPr>
              <a:t>science  &amp; politics </a:t>
            </a:r>
            <a:endParaRPr lang="en-GB" dirty="0"/>
          </a:p>
        </p:txBody>
      </p:sp>
      <p:pic>
        <p:nvPicPr>
          <p:cNvPr id="1028" name="Picture 4" descr="God, Politics, and Baseball: Don't Blame Nate Silver">
            <a:extLst>
              <a:ext uri="{FF2B5EF4-FFF2-40B4-BE49-F238E27FC236}">
                <a16:creationId xmlns:a16="http://schemas.microsoft.com/office/drawing/2014/main" id="{C4744D25-4DF6-4A83-BA2A-0AFF5C65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71677"/>
            <a:ext cx="1626249" cy="11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20" dirty="0">
                <a:solidFill>
                  <a:srgbClr val="3333B2"/>
                </a:solidFill>
                <a:cs typeface="Georgia"/>
              </a:rPr>
              <a:t>Identify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the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risk </a:t>
            </a:r>
            <a:r>
              <a:rPr sz="1100" b="1" spc="-20" dirty="0">
                <a:solidFill>
                  <a:srgbClr val="3333B2"/>
                </a:solidFill>
                <a:cs typeface="Georgia"/>
              </a:rPr>
              <a:t>factors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for </a:t>
            </a:r>
            <a:r>
              <a:rPr sz="1100" b="1" spc="-15" dirty="0">
                <a:solidFill>
                  <a:srgbClr val="3333B2"/>
                </a:solidFill>
                <a:cs typeface="Georgia"/>
              </a:rPr>
              <a:t>prostate</a:t>
            </a:r>
            <a:r>
              <a:rPr sz="1100" b="1" spc="225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25" dirty="0">
                <a:solidFill>
                  <a:srgbClr val="3333B2"/>
                </a:solidFill>
                <a:cs typeface="Georgia"/>
              </a:rPr>
              <a:t>cancer.</a:t>
            </a:r>
            <a:endParaRPr sz="1100" b="1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recorded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phoneme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log-periodogram.</a:t>
            </a:r>
            <a:endParaRPr sz="110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456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8097" y="365584"/>
            <a:ext cx="14986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 dirty="0">
                <a:latin typeface="Arial"/>
                <a:cs typeface="Arial"/>
              </a:rPr>
              <a:t>lpsa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534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008" y="28528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855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008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5361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6714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12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465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0863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3303" y="193836"/>
            <a:ext cx="3092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−1 1 2 3</a:t>
            </a:r>
            <a:r>
              <a:rPr sz="250" spc="2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4</a:t>
            </a:r>
            <a:endParaRPr sz="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555" y="472576"/>
            <a:ext cx="1835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9256" y="450464"/>
            <a:ext cx="2806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44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7902" y="430745"/>
            <a:ext cx="23812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1990" y="395050"/>
            <a:ext cx="2108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375" spc="-75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5555" y="389094"/>
            <a:ext cx="2787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AE22FF"/>
                </a:solidFill>
                <a:latin typeface="Arial"/>
                <a:cs typeface="Arial"/>
              </a:rPr>
              <a:t>o </a:t>
            </a:r>
            <a:r>
              <a:rPr sz="375" spc="-12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20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2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20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2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2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3883" y="361793"/>
            <a:ext cx="18859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9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2821" y="343924"/>
            <a:ext cx="5841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8758" y="330476"/>
            <a:ext cx="1803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3874" y="299565"/>
            <a:ext cx="144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6582" y="264547"/>
            <a:ext cx="1244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11612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82462" y="489995"/>
            <a:ext cx="3784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6902" y="450464"/>
            <a:ext cx="160020" cy="857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0800" marR="43180" indent="40640">
              <a:lnSpc>
                <a:spcPct val="57999"/>
              </a:lnSpc>
              <a:spcBef>
                <a:spcPts val="22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2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2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5335" y="424789"/>
            <a:ext cx="2863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5775" y="392975"/>
            <a:ext cx="2070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0" baseline="-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4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2092" y="359039"/>
            <a:ext cx="2444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1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0434" y="34247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19104" y="330476"/>
            <a:ext cx="2089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8059" y="264547"/>
            <a:ext cx="1581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37645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41300" y="28528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463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1300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11154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1009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50908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20763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11037" y="193836"/>
            <a:ext cx="3403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40 50 60 70</a:t>
            </a:r>
            <a:r>
              <a:rPr sz="25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6622" y="525419"/>
            <a:ext cx="8578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91160" algn="l"/>
                <a:tab pos="745490" algn="l"/>
              </a:tabLst>
            </a:pP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         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AE22FF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73516" y="4899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20184" y="472576"/>
            <a:ext cx="1358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43335" y="450464"/>
            <a:ext cx="2197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1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5" baseline="-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4159" y="437604"/>
            <a:ext cx="3613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375" spc="-89" baseline="-22222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89" baseline="-11111" dirty="0">
                <a:solidFill>
                  <a:srgbClr val="9F1FF0"/>
                </a:solidFill>
                <a:latin typeface="Arial"/>
                <a:cs typeface="Arial"/>
              </a:rPr>
              <a:t>o   </a:t>
            </a:r>
            <a:r>
              <a:rPr sz="375" spc="-82" baseline="-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11111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3190" y="446854"/>
            <a:ext cx="1847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15436" y="31278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68738" y="299565"/>
            <a:ext cx="2222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13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63723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257365" y="513551"/>
            <a:ext cx="1390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52846" y="4899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70590" y="472576"/>
            <a:ext cx="1600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2850" y="46016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27446" y="441485"/>
            <a:ext cx="3117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3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06195" y="405836"/>
            <a:ext cx="31559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29439" y="379166"/>
            <a:ext cx="6921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-11111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0" baseline="-11111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89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375" b="1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73515" y="342478"/>
            <a:ext cx="2228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41121" y="330476"/>
            <a:ext cx="4762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9890" algn="l"/>
              </a:tabLst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oo  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</a:t>
            </a:r>
            <a:r>
              <a:rPr sz="250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52846" y="29956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03660" y="279303"/>
            <a:ext cx="2927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62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90036" y="264547"/>
            <a:ext cx="45465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05435" algn="l"/>
              </a:tabLst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89755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00405" y="285280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0" y="0"/>
                </a:moveTo>
                <a:lnTo>
                  <a:pt x="265474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00405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53473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6586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59699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12811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65879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665751" y="193836"/>
            <a:ext cx="2819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0.0 0.4</a:t>
            </a:r>
            <a:r>
              <a:rPr sz="250" spc="1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0.8</a:t>
            </a:r>
            <a:endParaRPr sz="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78933" y="513551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78923" y="4899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78923" y="468651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78923" y="44685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78923" y="42839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92206" y="429932"/>
            <a:ext cx="6553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70585" y="392975"/>
            <a:ext cx="2768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57950" y="388191"/>
            <a:ext cx="289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13189" y="359039"/>
            <a:ext cx="6343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AE22FF"/>
                </a:solidFill>
                <a:latin typeface="Arial"/>
                <a:cs typeface="Arial"/>
              </a:rPr>
              <a:t>o 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78923" y="32849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44398" y="27930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44398" y="25989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15833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004966" y="513551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04956" y="4899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04956" y="468651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966856" y="444644"/>
            <a:ext cx="288925" cy="6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75"/>
              </a:lnSpc>
              <a:spcBef>
                <a:spcPts val="95"/>
              </a:spcBef>
            </a:pP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22222">
              <a:latin typeface="Arial"/>
              <a:cs typeface="Arial"/>
            </a:endParaRPr>
          </a:p>
          <a:p>
            <a:pPr marL="50800">
              <a:lnSpc>
                <a:spcPts val="175"/>
              </a:lnSpc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44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18998" y="411115"/>
            <a:ext cx="3429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18998" y="387876"/>
            <a:ext cx="3708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44444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06298" y="299565"/>
            <a:ext cx="400050" cy="8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45"/>
              </a:lnSpc>
              <a:spcBef>
                <a:spcPts val="95"/>
              </a:spcBef>
              <a:tabLst>
                <a:tab pos="33083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  <a:p>
            <a:pPr marL="50800">
              <a:lnSpc>
                <a:spcPts val="245"/>
              </a:lnSpc>
              <a:tabLst>
                <a:tab pos="27876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61774" y="264547"/>
            <a:ext cx="1771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341911" y="28528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2516" y="285280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0" y="0"/>
                </a:moveTo>
                <a:lnTo>
                  <a:pt x="265519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52516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96784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41007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85275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29498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73767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18035" y="26565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2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317866" y="193836"/>
            <a:ext cx="3352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6.0 7.0 8.0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9.0</a:t>
            </a:r>
            <a:endParaRPr sz="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31034" y="513551"/>
            <a:ext cx="1320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331034" y="4899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331034" y="468651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05639" y="450464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305634" y="431512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305634" y="415989"/>
            <a:ext cx="2711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596553" y="39297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918998" y="392975"/>
            <a:ext cx="568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596553" y="37063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305634" y="361793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5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96553" y="348752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06298" y="348978"/>
            <a:ext cx="5943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2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153620" y="330476"/>
            <a:ext cx="20827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419524" y="32406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432224" y="299565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419524" y="27930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419524" y="25989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059456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59456" y="61280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256855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39827" y="869657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39827" y="818259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9827" y="766906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9827" y="715508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9827" y="664155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39827" y="612802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971004" y="591296"/>
            <a:ext cx="60960" cy="30924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−1 1 2 3</a:t>
            </a:r>
            <a:r>
              <a:rPr sz="250" spc="2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4</a:t>
            </a:r>
            <a:endParaRPr sz="2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35047" y="851453"/>
            <a:ext cx="1574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075777" y="782773"/>
            <a:ext cx="162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058648" y="758764"/>
            <a:ext cx="2032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b="1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108151" y="672981"/>
            <a:ext cx="1587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23225" y="808493"/>
            <a:ext cx="2438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44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104000" y="728801"/>
            <a:ext cx="1638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17899" y="691257"/>
            <a:ext cx="1809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98179" y="709172"/>
            <a:ext cx="21462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375" b="1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125886" y="645544"/>
            <a:ext cx="2038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2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287135" y="585979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161625" y="620905"/>
            <a:ext cx="2165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22" baseline="-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215255" y="612603"/>
            <a:ext cx="1549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385534" y="611358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lcavol</a:t>
            </a:r>
            <a:endParaRPr sz="5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711612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756902" y="844140"/>
            <a:ext cx="153670" cy="711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">
              <a:latin typeface="Times New Roman"/>
              <a:cs typeface="Times New Roman"/>
            </a:endParaRPr>
          </a:p>
          <a:p>
            <a:pPr marL="91440" marR="36195" indent="-41275">
              <a:lnSpc>
                <a:spcPct val="19200"/>
              </a:lnSpc>
            </a:pPr>
            <a:r>
              <a:rPr sz="375" spc="-15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1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761189" y="782773"/>
            <a:ext cx="2101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2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675334" y="762466"/>
            <a:ext cx="3314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0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104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770460" y="690714"/>
            <a:ext cx="2260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75" baseline="22222" dirty="0">
                <a:solidFill>
                  <a:srgbClr val="AE22FF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744152" y="709172"/>
            <a:ext cx="23050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22222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785803" y="658495"/>
            <a:ext cx="1765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-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802273" y="651908"/>
            <a:ext cx="2260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773437" y="632909"/>
            <a:ext cx="1866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30" baseline="555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037645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2043335" y="844140"/>
            <a:ext cx="1708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1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180511" y="85145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079506" y="782773"/>
            <a:ext cx="2311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113189" y="669325"/>
            <a:ext cx="1987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5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1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187504" y="61260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015356" y="679658"/>
            <a:ext cx="2965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30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826997" y="585979"/>
            <a:ext cx="264160" cy="90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>
              <a:lnSpc>
                <a:spcPts val="254"/>
              </a:lnSpc>
              <a:spcBef>
                <a:spcPts val="95"/>
              </a:spcBef>
              <a:tabLst>
                <a:tab pos="23304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ts val="254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078260" y="632909"/>
            <a:ext cx="2057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555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55555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363723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2352846" y="84414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352846" y="82216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542599" y="85145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352846" y="6584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352846" y="78277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1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057277" y="762466"/>
            <a:ext cx="3644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375" b="1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710262" y="812057"/>
            <a:ext cx="7531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o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352845" y="68651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352846" y="58597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327446" y="620905"/>
            <a:ext cx="2247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689755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2678923" y="822165"/>
            <a:ext cx="43180" cy="927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76900"/>
              </a:lnSpc>
              <a:spcBef>
                <a:spcPts val="16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457950" y="762466"/>
            <a:ext cx="289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555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55555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532477" y="772889"/>
            <a:ext cx="227965" cy="7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9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  <a:p>
            <a:pPr marR="43180" algn="r">
              <a:lnSpc>
                <a:spcPts val="190"/>
              </a:lnSpc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540975" y="805200"/>
            <a:ext cx="1809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729439" y="732186"/>
            <a:ext cx="10179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7" baseline="22222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oooo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44" baseline="33333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2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141121" y="653126"/>
            <a:ext cx="606425" cy="83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29"/>
              </a:lnSpc>
              <a:spcBef>
                <a:spcPts val="95"/>
              </a:spcBef>
            </a:pP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b="1" spc="-3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R="92075" algn="r">
              <a:lnSpc>
                <a:spcPts val="229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506324" y="651908"/>
            <a:ext cx="2413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22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134126" y="709172"/>
            <a:ext cx="6134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6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AE22FF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457950" y="687783"/>
            <a:ext cx="289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678923" y="61549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44398" y="65213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944398" y="58597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015833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3004956" y="822165"/>
            <a:ext cx="43180" cy="927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76900"/>
              </a:lnSpc>
              <a:spcBef>
                <a:spcPts val="16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966855" y="782773"/>
            <a:ext cx="1555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979555" y="758764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004955" y="805200"/>
            <a:ext cx="920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918998" y="732186"/>
            <a:ext cx="2711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b="1" spc="-3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918998" y="687783"/>
            <a:ext cx="3708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918998" y="709172"/>
            <a:ext cx="3429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3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44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918998" y="615490"/>
            <a:ext cx="1549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918998" y="634173"/>
            <a:ext cx="1549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33333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224989" y="58597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341911" y="6113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3331034" y="822165"/>
            <a:ext cx="43180" cy="927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76900"/>
              </a:lnSpc>
              <a:spcBef>
                <a:spcPts val="16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305634" y="782773"/>
            <a:ext cx="939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305634" y="758764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331034" y="805200"/>
            <a:ext cx="1320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331034" y="719866"/>
            <a:ext cx="1320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596553" y="639495"/>
            <a:ext cx="43180" cy="17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331034" y="678938"/>
            <a:ext cx="1320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305634" y="709172"/>
            <a:ext cx="2711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3026016" y="642114"/>
            <a:ext cx="474980" cy="8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>
              <a:lnSpc>
                <a:spcPts val="215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50800">
              <a:lnSpc>
                <a:spcPts val="215"/>
              </a:lnSpc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44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419524" y="58597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419524" y="63417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3183524" y="612603"/>
            <a:ext cx="3048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059456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1164418" y="117753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010525" y="1142603"/>
            <a:ext cx="2616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127195" y="994276"/>
            <a:ext cx="1397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167717" y="958987"/>
            <a:ext cx="12001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44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098179" y="1106005"/>
            <a:ext cx="1930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035047" y="1084617"/>
            <a:ext cx="2654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173493" y="918916"/>
            <a:ext cx="1384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134324" y="986919"/>
            <a:ext cx="1797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079947" y="1049013"/>
            <a:ext cx="2387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b="1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058648" y="1067063"/>
            <a:ext cx="3048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112845" y="1014808"/>
            <a:ext cx="2654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11111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314099" y="100090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385534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1417615" y="114260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467390" y="117753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1450384" y="1107090"/>
            <a:ext cx="144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3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1388697" y="1133983"/>
            <a:ext cx="1739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395556" y="958987"/>
            <a:ext cx="2476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1356612" y="1084617"/>
            <a:ext cx="3175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44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479805" y="918916"/>
            <a:ext cx="1771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349256" y="1045854"/>
            <a:ext cx="2990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378588" y="1065167"/>
            <a:ext cx="3035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11111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b="1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397903" y="1024148"/>
            <a:ext cx="3111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420446" y="984753"/>
            <a:ext cx="283210" cy="7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795" algn="ctr">
              <a:lnSpc>
                <a:spcPts val="185"/>
              </a:lnSpc>
              <a:spcBef>
                <a:spcPts val="95"/>
              </a:spcBef>
            </a:pPr>
            <a:r>
              <a:rPr sz="375" spc="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algn="ctr">
              <a:lnSpc>
                <a:spcPts val="185"/>
              </a:lnSpc>
            </a:pP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60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-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11111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711612" y="937436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lweight</a:t>
            </a:r>
            <a:endParaRPr sz="5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2037645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2200205" y="1177530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2043334" y="1133983"/>
            <a:ext cx="1149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1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162105" y="984753"/>
            <a:ext cx="1358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2118895" y="1107090"/>
            <a:ext cx="1733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1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6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169098" y="918916"/>
            <a:ext cx="1428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2015356" y="1065167"/>
            <a:ext cx="2965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b="1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30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2363723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2257360" y="1142603"/>
            <a:ext cx="1390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352846" y="117753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2352845" y="109287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2352845" y="112342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197031" y="958987"/>
            <a:ext cx="2247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3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2120183" y="1045854"/>
            <a:ext cx="3587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15" baseline="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442562" y="1107090"/>
            <a:ext cx="1689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2352846" y="918916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2162105" y="1000909"/>
            <a:ext cx="2597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352846" y="106480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2689755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2678923" y="1142603"/>
            <a:ext cx="431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280"/>
              </a:lnSpc>
              <a:spcBef>
                <a:spcPts val="12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2678923" y="109287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2678923" y="112342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2457950" y="1051585"/>
            <a:ext cx="289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3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44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618365" y="912011"/>
            <a:ext cx="10413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578390" y="950278"/>
            <a:ext cx="1689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2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2457950" y="984753"/>
            <a:ext cx="289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44444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44444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2678923" y="1100772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2001412" y="1084617"/>
            <a:ext cx="74612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44444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2022350" y="1024148"/>
            <a:ext cx="7251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54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2493554" y="1042470"/>
            <a:ext cx="2540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22222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60" baseline="22222" dirty="0">
                <a:solidFill>
                  <a:srgbClr val="AE22FF"/>
                </a:solidFill>
                <a:latin typeface="Arial"/>
                <a:cs typeface="Arial"/>
              </a:rPr>
              <a:t>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2457951" y="1000909"/>
            <a:ext cx="289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3015833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3004955" y="1142603"/>
            <a:ext cx="431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280"/>
              </a:lnSpc>
              <a:spcBef>
                <a:spcPts val="12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3180315" y="98475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121741" y="112342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2979555" y="958987"/>
            <a:ext cx="2108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6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2966855" y="1107090"/>
            <a:ext cx="2190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b="1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1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2918998" y="1070897"/>
            <a:ext cx="39052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11111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2906298" y="918916"/>
            <a:ext cx="4057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4925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  </a:t>
            </a:r>
            <a:r>
              <a:rPr sz="250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2918998" y="1045854"/>
            <a:ext cx="4000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2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2918998" y="1053254"/>
            <a:ext cx="393065" cy="7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ts val="195"/>
              </a:lnSpc>
              <a:spcBef>
                <a:spcPts val="95"/>
              </a:spcBef>
            </a:pP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 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     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oo  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38100">
              <a:lnSpc>
                <a:spcPts val="195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     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        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    </a:t>
            </a:r>
            <a:r>
              <a:rPr sz="375" spc="6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918998" y="1023110"/>
            <a:ext cx="3708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6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918998" y="1000909"/>
            <a:ext cx="4203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3341911" y="93743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3432224" y="1142603"/>
            <a:ext cx="304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>
              <a:lnSpc>
                <a:spcPts val="280"/>
              </a:lnSpc>
              <a:spcBef>
                <a:spcPts val="12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3609253" y="1092875"/>
            <a:ext cx="304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318334" y="1133983"/>
            <a:ext cx="170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3609253" y="1050591"/>
            <a:ext cx="304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3343734" y="1084617"/>
            <a:ext cx="2959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5430" algn="l"/>
              </a:tabLst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3318334" y="958987"/>
            <a:ext cx="170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3318334" y="1104426"/>
            <a:ext cx="170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3432224" y="918916"/>
            <a:ext cx="304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3318334" y="986919"/>
            <a:ext cx="170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4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3318334" y="1067830"/>
            <a:ext cx="170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b="1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60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3318334" y="1036017"/>
            <a:ext cx="3467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459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3432224" y="1000909"/>
            <a:ext cx="2076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653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1059456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59456" y="1267124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4">
                <a:moveTo>
                  <a:pt x="0" y="279463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39827" y="1546587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39827" y="1476732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39827" y="1406833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39827" y="1336978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39827" y="1267124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971004" y="1236812"/>
            <a:ext cx="60960" cy="3403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40 50 60 70</a:t>
            </a:r>
            <a:r>
              <a:rPr sz="25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1060447" y="127301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1111040" y="1489618"/>
            <a:ext cx="1397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7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1023225" y="1447695"/>
            <a:ext cx="2362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1104000" y="1398779"/>
            <a:ext cx="187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44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1058648" y="1356859"/>
            <a:ext cx="2413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1076022" y="1328925"/>
            <a:ext cx="2362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5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aseline="-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-11111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1130895" y="1259027"/>
            <a:ext cx="1816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 indent="24765">
              <a:lnSpc>
                <a:spcPts val="280"/>
              </a:lnSpc>
              <a:spcBef>
                <a:spcPts val="125"/>
              </a:spcBef>
            </a:pPr>
            <a:r>
              <a:rPr sz="375" spc="2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1035047" y="1370848"/>
            <a:ext cx="2838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7" baseline="-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104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1088477" y="1461686"/>
            <a:ext cx="2546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33333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1294695" y="142671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1107158" y="1314936"/>
            <a:ext cx="2711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385534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1427700" y="1503607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1416688" y="1461686"/>
            <a:ext cx="1079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1364555" y="1447695"/>
            <a:ext cx="1720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3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1441989" y="1293998"/>
            <a:ext cx="2133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1418975" y="1398779"/>
            <a:ext cx="2228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1397903" y="1335919"/>
            <a:ext cx="25907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4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11111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AE22FF"/>
                </a:solidFill>
                <a:latin typeface="Arial"/>
                <a:cs typeface="Arial"/>
              </a:rPr>
              <a:t> 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1392215" y="1259027"/>
            <a:ext cx="2603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6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1356612" y="1370847"/>
            <a:ext cx="3181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44" baseline="-22222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11111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1508145" y="1489618"/>
            <a:ext cx="2006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593246" y="142671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1395555" y="1314936"/>
            <a:ext cx="2952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1711612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1773889" y="1489618"/>
            <a:ext cx="1193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1718881" y="1447695"/>
            <a:ext cx="2038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1748439" y="1293998"/>
            <a:ext cx="2863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22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1745775" y="1384791"/>
            <a:ext cx="1733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44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30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1349256" y="1356859"/>
            <a:ext cx="6254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 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9" baseline="11111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1744152" y="1335919"/>
            <a:ext cx="2838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710262" y="1259027"/>
            <a:ext cx="27749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1759989" y="1377842"/>
            <a:ext cx="1771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729440" y="1461686"/>
            <a:ext cx="20827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33333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773889" y="1412768"/>
            <a:ext cx="1079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1758095" y="1314936"/>
            <a:ext cx="2355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2037645" y="1263468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age</a:t>
            </a:r>
            <a:endParaRPr sz="500">
              <a:latin typeface="Arial"/>
              <a:cs typeface="Aria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2363723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 txBox="1"/>
          <p:nvPr/>
        </p:nvSpPr>
        <p:spPr>
          <a:xfrm>
            <a:off x="2352846" y="1440702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2352846" y="139178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2352846" y="150360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352845" y="1461686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2566446" y="1447695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2457950" y="1342870"/>
            <a:ext cx="21780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2314745" y="1293998"/>
            <a:ext cx="3848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470650" y="1384791"/>
            <a:ext cx="1543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spc="-7" baseline="-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0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2352845" y="1356859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2327445" y="1335920"/>
            <a:ext cx="3448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2327446" y="1259027"/>
            <a:ext cx="3594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2327445" y="1377842"/>
            <a:ext cx="31432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="1" spc="-4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2352845" y="148262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2352845" y="142671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2327445" y="1314936"/>
            <a:ext cx="3206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2689755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 txBox="1"/>
          <p:nvPr/>
        </p:nvSpPr>
        <p:spPr>
          <a:xfrm>
            <a:off x="2691623" y="1398779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2691623" y="1489618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2666223" y="1447695"/>
            <a:ext cx="685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12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2691623" y="1241068"/>
            <a:ext cx="3048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2691623" y="1335920"/>
            <a:ext cx="304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2691623" y="1384791"/>
            <a:ext cx="3238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2957098" y="1259027"/>
            <a:ext cx="304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2666223" y="1314936"/>
            <a:ext cx="812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3015833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 txBox="1"/>
          <p:nvPr/>
        </p:nvSpPr>
        <p:spPr>
          <a:xfrm>
            <a:off x="3004955" y="141276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3255177" y="123808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3004955" y="14476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2979555" y="1287004"/>
            <a:ext cx="2825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3004956" y="124508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2979556" y="1398779"/>
            <a:ext cx="1695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22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1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3099996" y="1259027"/>
            <a:ext cx="1098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2979556" y="1370848"/>
            <a:ext cx="2616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3341911" y="126346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 txBox="1"/>
          <p:nvPr/>
        </p:nvSpPr>
        <p:spPr>
          <a:xfrm>
            <a:off x="3596553" y="123808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2979556" y="1461686"/>
            <a:ext cx="50863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331034" y="144769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3305634" y="1287004"/>
            <a:ext cx="3594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3209381" y="1391786"/>
            <a:ext cx="2787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-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3596553" y="1335920"/>
            <a:ext cx="431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280"/>
              </a:lnSpc>
              <a:spcBef>
                <a:spcPts val="12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2918998" y="1356859"/>
            <a:ext cx="594360" cy="1962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">
              <a:latin typeface="Times New Roman"/>
              <a:cs typeface="Times New Roman"/>
            </a:endParaRPr>
          </a:p>
          <a:p>
            <a:pPr marL="38100" marR="55880">
              <a:lnSpc>
                <a:spcPct val="18400"/>
              </a:lnSpc>
            </a:pP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2979556" y="1335919"/>
            <a:ext cx="50863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3419524" y="125902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3305634" y="1363853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-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3305634" y="1489618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3243220" y="1426714"/>
            <a:ext cx="2197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59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2931703" y="1314937"/>
            <a:ext cx="568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1059456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 txBox="1"/>
          <p:nvPr/>
        </p:nvSpPr>
        <p:spPr>
          <a:xfrm>
            <a:off x="1122411" y="1600581"/>
            <a:ext cx="1409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1227703" y="1734200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1134324" y="1564166"/>
            <a:ext cx="1536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1076022" y="1690474"/>
            <a:ext cx="21526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3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1168164" y="1663578"/>
            <a:ext cx="1193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1098179" y="1637903"/>
            <a:ext cx="2203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44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1079947" y="1620619"/>
            <a:ext cx="2984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b="1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1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1120201" y="1709065"/>
            <a:ext cx="2628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15" baseline="22222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1385534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1441989" y="1565476"/>
            <a:ext cx="2006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3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1459453" y="1663578"/>
            <a:ext cx="1905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1349256" y="1641512"/>
            <a:ext cx="2997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1385203" y="1605413"/>
            <a:ext cx="288290" cy="819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645" marR="43815" indent="-30480">
              <a:lnSpc>
                <a:spcPct val="48100"/>
              </a:lnSpc>
              <a:spcBef>
                <a:spcPts val="254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52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375" b="1" spc="-9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7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21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1433622" y="1690474"/>
            <a:ext cx="269875" cy="7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ts val="185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  <a:p>
            <a:pPr marL="50800">
              <a:lnSpc>
                <a:spcPts val="185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7" baseline="-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1711612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 txBox="1"/>
          <p:nvPr/>
        </p:nvSpPr>
        <p:spPr>
          <a:xfrm>
            <a:off x="1839908" y="1600581"/>
            <a:ext cx="1346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1605248" y="1734200"/>
            <a:ext cx="22415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1860304" y="1565476"/>
            <a:ext cx="17462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-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1752093" y="1690474"/>
            <a:ext cx="1384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1745775" y="1663578"/>
            <a:ext cx="1854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1748439" y="1639887"/>
            <a:ext cx="2095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04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04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1781967" y="1620619"/>
            <a:ext cx="18034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1758546" y="1699182"/>
            <a:ext cx="2101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3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2037645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 txBox="1"/>
          <p:nvPr/>
        </p:nvSpPr>
        <p:spPr>
          <a:xfrm>
            <a:off x="2162105" y="1600581"/>
            <a:ext cx="1987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9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2215437" y="173420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2162105" y="1578742"/>
            <a:ext cx="1917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2141122" y="1690474"/>
            <a:ext cx="1289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1091686" y="1771969"/>
            <a:ext cx="126809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336550" algn="l"/>
                <a:tab pos="732155" algn="l"/>
                <a:tab pos="1073150" algn="l"/>
              </a:tabLst>
            </a:pPr>
            <a:r>
              <a:rPr sz="375" spc="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o   </a:t>
            </a:r>
            <a:r>
              <a:rPr sz="250" spc="6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        </a:t>
            </a:r>
            <a:r>
              <a:rPr sz="375" spc="15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2106195" y="1663578"/>
            <a:ext cx="23367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2057278" y="1639887"/>
            <a:ext cx="2476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1048625" y="1829640"/>
            <a:ext cx="12522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ooooo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6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6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ooooo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8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2120184" y="1619084"/>
            <a:ext cx="22669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2113189" y="1699182"/>
            <a:ext cx="1847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60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2363723" y="1589546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lbph</a:t>
            </a:r>
            <a:endParaRPr sz="500">
              <a:latin typeface="Arial"/>
              <a:cs typeface="Arial"/>
            </a:endParaRPr>
          </a:p>
        </p:txBody>
      </p:sp>
      <p:sp>
        <p:nvSpPr>
          <p:cNvPr id="416" name="object 416"/>
          <p:cNvSpPr/>
          <p:nvPr/>
        </p:nvSpPr>
        <p:spPr>
          <a:xfrm>
            <a:off x="2689755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 txBox="1"/>
          <p:nvPr/>
        </p:nvSpPr>
        <p:spPr>
          <a:xfrm>
            <a:off x="2678923" y="1582262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2678923" y="1635962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2678923" y="1564166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2678923" y="1663578"/>
            <a:ext cx="43180" cy="99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280"/>
              </a:lnSpc>
              <a:spcBef>
                <a:spcPts val="12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2678923" y="165076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2678923" y="161331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2678923" y="1695076"/>
            <a:ext cx="43180" cy="19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1000"/>
              </a:lnSpc>
              <a:spcBef>
                <a:spcPts val="100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3015833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 txBox="1"/>
          <p:nvPr/>
        </p:nvSpPr>
        <p:spPr>
          <a:xfrm>
            <a:off x="2918998" y="1590113"/>
            <a:ext cx="1911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2944398" y="1734200"/>
            <a:ext cx="33972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61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2979556" y="1565476"/>
            <a:ext cx="2108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2944398" y="1650764"/>
            <a:ext cx="297815" cy="7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ts val="200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2918998" y="1641512"/>
            <a:ext cx="35369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67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2918998" y="1619084"/>
            <a:ext cx="3587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0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89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31" name="object 431"/>
          <p:cNvSpPr/>
          <p:nvPr/>
        </p:nvSpPr>
        <p:spPr>
          <a:xfrm>
            <a:off x="3341911" y="158954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 txBox="1"/>
          <p:nvPr/>
        </p:nvSpPr>
        <p:spPr>
          <a:xfrm>
            <a:off x="3419524" y="1714570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3596553" y="1829641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4" name="object 434"/>
          <p:cNvSpPr txBox="1"/>
          <p:nvPr/>
        </p:nvSpPr>
        <p:spPr>
          <a:xfrm>
            <a:off x="3195933" y="1596115"/>
            <a:ext cx="2921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44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35" name="object 435"/>
          <p:cNvSpPr txBox="1"/>
          <p:nvPr/>
        </p:nvSpPr>
        <p:spPr>
          <a:xfrm>
            <a:off x="3432224" y="1734200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3331034" y="1564166"/>
            <a:ext cx="1320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7" name="object 437"/>
          <p:cNvSpPr txBox="1"/>
          <p:nvPr/>
        </p:nvSpPr>
        <p:spPr>
          <a:xfrm>
            <a:off x="2906298" y="1771969"/>
            <a:ext cx="670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3596553" y="1579372"/>
            <a:ext cx="43180" cy="183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35300"/>
              </a:lnSpc>
              <a:spcBef>
                <a:spcPts val="12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o  o</a:t>
            </a:r>
            <a:endParaRPr sz="250">
              <a:latin typeface="Arial"/>
              <a:cs typeface="Arial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3305634" y="1663579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-44444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3292934" y="1641512"/>
            <a:ext cx="20827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75" b="1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67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11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2944408" y="1829641"/>
            <a:ext cx="51815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 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ooooo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3305634" y="1619084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2906298" y="1690474"/>
            <a:ext cx="594360" cy="723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0800">
              <a:lnSpc>
                <a:spcPts val="85"/>
              </a:lnSpc>
              <a:spcBef>
                <a:spcPts val="16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="1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8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30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R="146685" algn="ctr">
              <a:lnSpc>
                <a:spcPts val="150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44" name="object 444"/>
          <p:cNvSpPr/>
          <p:nvPr/>
        </p:nvSpPr>
        <p:spPr>
          <a:xfrm>
            <a:off x="1059456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059456" y="192622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474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039827" y="2191703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039827" y="2138635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039827" y="2085522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039827" y="2032409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039827" y="1979297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039827" y="1926229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 txBox="1"/>
          <p:nvPr/>
        </p:nvSpPr>
        <p:spPr>
          <a:xfrm>
            <a:off x="971004" y="1944628"/>
            <a:ext cx="60960" cy="28194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0.0 0.4</a:t>
            </a:r>
            <a:r>
              <a:rPr sz="250" spc="1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0.8</a:t>
            </a:r>
            <a:endParaRPr sz="250">
              <a:latin typeface="Arial"/>
              <a:cs typeface="Aria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1048625" y="2155718"/>
            <a:ext cx="24002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 oooo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1385534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711612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037645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73" y="286773"/>
                </a:lnTo>
                <a:lnTo>
                  <a:pt x="286773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363723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 txBox="1"/>
          <p:nvPr/>
        </p:nvSpPr>
        <p:spPr>
          <a:xfrm>
            <a:off x="1374656" y="2155718"/>
            <a:ext cx="12871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b="1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3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3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35" dirty="0">
                <a:solidFill>
                  <a:srgbClr val="AE22FF"/>
                </a:solidFill>
                <a:latin typeface="Arial"/>
                <a:cs typeface="Arial"/>
              </a:rPr>
              <a:t>oo</a:t>
            </a:r>
            <a:r>
              <a:rPr sz="250" b="1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3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oooooo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oooooooooooooooooooo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 oo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AE22FF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40" dirty="0">
                <a:solidFill>
                  <a:srgbClr val="AE22FF"/>
                </a:solidFill>
                <a:latin typeface="Arial"/>
                <a:cs typeface="Arial"/>
              </a:rPr>
              <a:t>ooo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1165364" y="1890198"/>
            <a:ext cx="14738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060" algn="l"/>
                <a:tab pos="642620" algn="l"/>
              </a:tabLst>
            </a:pP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ooooo	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5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        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7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oooooo</a:t>
            </a:r>
            <a:r>
              <a:rPr sz="250" spc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o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ooooooooo</a:t>
            </a:r>
            <a:r>
              <a:rPr sz="250" spc="6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b="1" spc="-1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2689755" y="1915579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svi</a:t>
            </a:r>
            <a:endParaRPr sz="500">
              <a:latin typeface="Arial"/>
              <a:cs typeface="Arial"/>
            </a:endParaRPr>
          </a:p>
        </p:txBody>
      </p:sp>
      <p:sp>
        <p:nvSpPr>
          <p:cNvPr id="461" name="object 461"/>
          <p:cNvSpPr/>
          <p:nvPr/>
        </p:nvSpPr>
        <p:spPr>
          <a:xfrm>
            <a:off x="3015833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341911" y="191557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73"/>
                </a:moveTo>
                <a:lnTo>
                  <a:pt x="286728" y="286773"/>
                </a:lnTo>
                <a:lnTo>
                  <a:pt x="286728" y="0"/>
                </a:lnTo>
                <a:lnTo>
                  <a:pt x="0" y="0"/>
                </a:lnTo>
                <a:lnTo>
                  <a:pt x="0" y="286773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 txBox="1"/>
          <p:nvPr/>
        </p:nvSpPr>
        <p:spPr>
          <a:xfrm>
            <a:off x="3596557" y="189019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3004956" y="2155718"/>
            <a:ext cx="63500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ooooooooo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3004956" y="1890198"/>
            <a:ext cx="457834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72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  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1059456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 txBox="1"/>
          <p:nvPr/>
        </p:nvSpPr>
        <p:spPr>
          <a:xfrm>
            <a:off x="1146251" y="2372998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68" name="object 468"/>
          <p:cNvSpPr txBox="1"/>
          <p:nvPr/>
        </p:nvSpPr>
        <p:spPr>
          <a:xfrm>
            <a:off x="1123855" y="2392943"/>
            <a:ext cx="1308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1115463" y="2314199"/>
            <a:ext cx="1498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1125886" y="2282565"/>
            <a:ext cx="1682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0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2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22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11111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1165327" y="2382158"/>
            <a:ext cx="13462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1185195" y="2345787"/>
            <a:ext cx="895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1117899" y="2323043"/>
            <a:ext cx="2120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1169478" y="2265418"/>
            <a:ext cx="1733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44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1309451" y="229957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1155669" y="2246196"/>
            <a:ext cx="227329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2" baseline="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555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55555">
              <a:latin typeface="Arial"/>
              <a:cs typeface="Arial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1385534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 txBox="1"/>
          <p:nvPr/>
        </p:nvSpPr>
        <p:spPr>
          <a:xfrm>
            <a:off x="1444833" y="2392943"/>
            <a:ext cx="1212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1468569" y="2382158"/>
            <a:ext cx="18669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1498758" y="2345788"/>
            <a:ext cx="14795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1711612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 txBox="1"/>
          <p:nvPr/>
        </p:nvSpPr>
        <p:spPr>
          <a:xfrm>
            <a:off x="1745775" y="2392943"/>
            <a:ext cx="1625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3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1729440" y="2382158"/>
            <a:ext cx="2673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baseline="11111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1821046" y="2345788"/>
            <a:ext cx="1155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22222">
              <a:latin typeface="Arial"/>
              <a:cs typeface="Arial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1497293" y="2323043"/>
            <a:ext cx="45085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11150" algn="l"/>
              </a:tabLst>
            </a:pP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97" baseline="11111" dirty="0">
                <a:solidFill>
                  <a:srgbClr val="9F1FF0"/>
                </a:solidFill>
                <a:latin typeface="Arial"/>
                <a:cs typeface="Arial"/>
              </a:rPr>
              <a:t>oo                                          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5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1453484" y="2295787"/>
            <a:ext cx="530225" cy="74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19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  <a:p>
            <a:pPr marL="111760">
              <a:lnSpc>
                <a:spcPts val="190"/>
              </a:lnSpc>
              <a:tabLst>
                <a:tab pos="38671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5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oo	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2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1484890" y="2216277"/>
            <a:ext cx="568325" cy="9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ts val="290"/>
              </a:lnSpc>
              <a:spcBef>
                <a:spcPts val="95"/>
              </a:spcBef>
              <a:tabLst>
                <a:tab pos="361315" algn="l"/>
              </a:tabLst>
            </a:pPr>
            <a:r>
              <a:rPr sz="375" spc="-7" baseline="-22222" dirty="0">
                <a:solidFill>
                  <a:srgbClr val="AE22FF"/>
                </a:solidFill>
                <a:latin typeface="Arial"/>
                <a:cs typeface="Arial"/>
              </a:rPr>
              <a:t>o   </a:t>
            </a:r>
            <a:r>
              <a:rPr sz="375" spc="7" baseline="-22222" dirty="0">
                <a:solidFill>
                  <a:srgbClr val="AE22FF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82" baseline="-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76200">
              <a:lnSpc>
                <a:spcPts val="290"/>
              </a:lnSpc>
              <a:tabLst>
                <a:tab pos="326390" algn="l"/>
              </a:tabLst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2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75" baseline="11111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82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  </a:t>
            </a:r>
            <a:r>
              <a:rPr sz="375" b="1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2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88" name="object 488"/>
          <p:cNvSpPr/>
          <p:nvPr/>
        </p:nvSpPr>
        <p:spPr>
          <a:xfrm>
            <a:off x="2037645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 txBox="1"/>
          <p:nvPr/>
        </p:nvSpPr>
        <p:spPr>
          <a:xfrm>
            <a:off x="2172228" y="2312574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2106195" y="2392943"/>
            <a:ext cx="17081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5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1009279" y="2422637"/>
            <a:ext cx="1328420" cy="86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1290" marR="55880" indent="-34925">
              <a:lnSpc>
                <a:spcPct val="59700"/>
              </a:lnSpc>
              <a:spcBef>
                <a:spcPts val="219"/>
              </a:spcBef>
              <a:tabLst>
                <a:tab pos="425450" algn="l"/>
                <a:tab pos="446405" algn="l"/>
                <a:tab pos="775335" algn="l"/>
                <a:tab pos="796925" algn="l"/>
                <a:tab pos="1141730" algn="l"/>
                <a:tab pos="1183640" algn="l"/>
              </a:tabLst>
            </a:pPr>
            <a:r>
              <a:rPr sz="375" spc="-60" baseline="-22222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60" baseline="-44444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 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4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3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52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15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   </a:t>
            </a:r>
            <a:r>
              <a:rPr sz="250" spc="-4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375" spc="-60" baseline="-22222" dirty="0">
                <a:solidFill>
                  <a:srgbClr val="9F1FF0"/>
                </a:solidFill>
                <a:latin typeface="Arial"/>
                <a:cs typeface="Arial"/>
              </a:rPr>
              <a:t>o   </a:t>
            </a:r>
            <a:r>
              <a:rPr sz="375" spc="-2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AE22FF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89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oo		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ooo 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</a:t>
            </a:r>
            <a:r>
              <a:rPr sz="250" spc="-1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3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	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2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endParaRPr sz="250">
              <a:latin typeface="Arial"/>
              <a:cs typeface="Arial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2043335" y="2382158"/>
            <a:ext cx="2686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60" baseline="33333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33333">
              <a:latin typeface="Arial"/>
              <a:cs typeface="Arial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2134127" y="2323043"/>
            <a:ext cx="1498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2022351" y="2261764"/>
            <a:ext cx="2686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375" spc="-15" baseline="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6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44444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44444">
              <a:latin typeface="Arial"/>
              <a:cs typeface="Arial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2181799" y="2299578"/>
            <a:ext cx="11747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75" spc="15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96" name="object 496"/>
          <p:cNvSpPr/>
          <p:nvPr/>
        </p:nvSpPr>
        <p:spPr>
          <a:xfrm>
            <a:off x="2363723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 txBox="1"/>
          <p:nvPr/>
        </p:nvSpPr>
        <p:spPr>
          <a:xfrm>
            <a:off x="2352846" y="2422636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2442562" y="2392943"/>
            <a:ext cx="18478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82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2155111" y="2277828"/>
            <a:ext cx="48133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3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44" baseline="-22222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2327446" y="2382158"/>
            <a:ext cx="2330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b="1" spc="60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2352846" y="226176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2689755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 txBox="1"/>
          <p:nvPr/>
        </p:nvSpPr>
        <p:spPr>
          <a:xfrm>
            <a:off x="2678923" y="239294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2327445" y="2299578"/>
            <a:ext cx="4203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42570" algn="l"/>
              </a:tabLst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67" baseline="-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7" baseline="-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60" baseline="-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2327446" y="2323043"/>
            <a:ext cx="4330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b="1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2327446" y="2422637"/>
            <a:ext cx="43307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>
              <a:lnSpc>
                <a:spcPts val="24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38100">
              <a:lnSpc>
                <a:spcPts val="240"/>
              </a:lnSpc>
              <a:tabLst>
                <a:tab pos="226060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60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    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  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2578390" y="2365010"/>
            <a:ext cx="1689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375" spc="-7" baseline="-33333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-33333">
              <a:latin typeface="Arial"/>
              <a:cs typeface="Arial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2065561" y="2216277"/>
            <a:ext cx="694690" cy="11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>
              <a:lnSpc>
                <a:spcPts val="290"/>
              </a:lnSpc>
              <a:spcBef>
                <a:spcPts val="95"/>
              </a:spcBef>
              <a:tabLst>
                <a:tab pos="42989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</a:t>
            </a:r>
            <a:endParaRPr sz="250">
              <a:latin typeface="Arial"/>
              <a:cs typeface="Arial"/>
            </a:endParaRPr>
          </a:p>
          <a:p>
            <a:pPr marL="50800">
              <a:lnSpc>
                <a:spcPts val="195"/>
              </a:lnSpc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33333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R="126364" algn="r">
              <a:lnSpc>
                <a:spcPts val="204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2678923" y="2287755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2134127" y="2345787"/>
            <a:ext cx="6134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 o</a:t>
            </a:r>
            <a:r>
              <a:rPr sz="375" spc="-6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-22222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1048625" y="2481751"/>
            <a:ext cx="16738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ooooo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35" dirty="0">
                <a:solidFill>
                  <a:srgbClr val="AE22FF"/>
                </a:solidFill>
                <a:latin typeface="Arial"/>
                <a:cs typeface="Arial"/>
              </a:rPr>
              <a:t>o 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6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 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7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70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7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 dirty="0">
                <a:solidFill>
                  <a:srgbClr val="9F1FF0"/>
                </a:solidFill>
                <a:latin typeface="Arial"/>
                <a:cs typeface="Arial"/>
              </a:rPr>
              <a:t>oooooo</a:t>
            </a:r>
            <a:r>
              <a:rPr sz="250" spc="509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2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8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b="1" spc="-8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8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8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 oo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5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13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2944403" y="2481752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2944398" y="2314200"/>
            <a:ext cx="43180" cy="1270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ts val="250"/>
              </a:lnSpc>
              <a:spcBef>
                <a:spcPts val="14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2944398" y="2261764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5" name="object 515"/>
          <p:cNvSpPr txBox="1"/>
          <p:nvPr/>
        </p:nvSpPr>
        <p:spPr>
          <a:xfrm>
            <a:off x="2944398" y="224353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6" name="object 516"/>
          <p:cNvSpPr txBox="1"/>
          <p:nvPr/>
        </p:nvSpPr>
        <p:spPr>
          <a:xfrm>
            <a:off x="2944398" y="2299578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7" name="object 517"/>
          <p:cNvSpPr txBox="1"/>
          <p:nvPr/>
        </p:nvSpPr>
        <p:spPr>
          <a:xfrm>
            <a:off x="2944398" y="221627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3015833" y="2241657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lcp</a:t>
            </a:r>
            <a:endParaRPr sz="500">
              <a:latin typeface="Arial"/>
              <a:cs typeface="Arial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3341911" y="224165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 txBox="1"/>
          <p:nvPr/>
        </p:nvSpPr>
        <p:spPr>
          <a:xfrm>
            <a:off x="3419524" y="239294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3331034" y="2422637"/>
            <a:ext cx="1320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2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3596553" y="232304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3305634" y="2377420"/>
            <a:ext cx="1828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52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3331034" y="2445379"/>
            <a:ext cx="308610" cy="9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5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10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ts val="295"/>
              </a:lnSpc>
              <a:tabLst>
                <a:tab pos="278130" algn="l"/>
              </a:tabLst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       o	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3419524" y="2314200"/>
            <a:ext cx="43180" cy="952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250"/>
              </a:lnSpc>
              <a:spcBef>
                <a:spcPts val="14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3432224" y="2261764"/>
            <a:ext cx="177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27" name="object 527"/>
          <p:cNvSpPr txBox="1"/>
          <p:nvPr/>
        </p:nvSpPr>
        <p:spPr>
          <a:xfrm>
            <a:off x="3394124" y="2243533"/>
            <a:ext cx="27114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14629" algn="l"/>
              </a:tabLst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375" spc="-7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528" name="object 528"/>
          <p:cNvSpPr txBox="1"/>
          <p:nvPr/>
        </p:nvSpPr>
        <p:spPr>
          <a:xfrm>
            <a:off x="3305634" y="2299578"/>
            <a:ext cx="3594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375" spc="-7" baseline="11111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75" baseline="11111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375" spc="-112" baseline="22222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375" baseline="22222">
              <a:latin typeface="Arial"/>
              <a:cs typeface="Arial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3419524" y="2216277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1059456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456" y="257833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519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039827" y="2843859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9827" y="2799590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039827" y="2755322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39827" y="2711099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39827" y="2666831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039827" y="2622608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039827" y="2578339"/>
            <a:ext cx="19685" cy="0"/>
          </a:xfrm>
          <a:custGeom>
            <a:avLst/>
            <a:gdLst/>
            <a:ahLst/>
            <a:cxnLst/>
            <a:rect l="l" t="t" r="r" b="b"/>
            <a:pathLst>
              <a:path w="19684">
                <a:moveTo>
                  <a:pt x="19629" y="0"/>
                </a:moveTo>
                <a:lnTo>
                  <a:pt x="0" y="0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 txBox="1"/>
          <p:nvPr/>
        </p:nvSpPr>
        <p:spPr>
          <a:xfrm>
            <a:off x="971004" y="2543667"/>
            <a:ext cx="60960" cy="33528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6.0 7.0 8.0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9.0</a:t>
            </a:r>
            <a:endParaRPr sz="250">
              <a:latin typeface="Arial"/>
              <a:cs typeface="Arial"/>
            </a:endParaRPr>
          </a:p>
        </p:txBody>
      </p:sp>
      <p:sp>
        <p:nvSpPr>
          <p:cNvPr id="540" name="object 540"/>
          <p:cNvSpPr/>
          <p:nvPr/>
        </p:nvSpPr>
        <p:spPr>
          <a:xfrm>
            <a:off x="1385534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711612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037645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363723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689755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0" y="286728"/>
                </a:moveTo>
                <a:lnTo>
                  <a:pt x="286773" y="286728"/>
                </a:lnTo>
                <a:lnTo>
                  <a:pt x="286773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 txBox="1"/>
          <p:nvPr/>
        </p:nvSpPr>
        <p:spPr>
          <a:xfrm>
            <a:off x="1048625" y="2542310"/>
            <a:ext cx="1673860" cy="260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749300" algn="l"/>
                <a:tab pos="1123315" algn="l"/>
              </a:tabLst>
            </a:pP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    </a:t>
            </a:r>
            <a:r>
              <a:rPr sz="250" spc="3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	</a:t>
            </a:r>
            <a:r>
              <a:rPr sz="250" spc="-35" dirty="0">
                <a:solidFill>
                  <a:srgbClr val="9F1FF0"/>
                </a:solidFill>
                <a:latin typeface="Arial"/>
                <a:cs typeface="Arial"/>
              </a:rPr>
              <a:t>oo  </a:t>
            </a:r>
            <a:r>
              <a:rPr sz="250" spc="-2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oo	o  o    o    o    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            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o     o     </a:t>
            </a:r>
            <a:r>
              <a:rPr sz="250" spc="5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tabLst>
                <a:tab pos="480695" algn="l"/>
                <a:tab pos="805815" algn="l"/>
                <a:tab pos="1214120" algn="l"/>
                <a:tab pos="1374140" algn="l"/>
                <a:tab pos="164274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	o	o	o	o</a:t>
            </a:r>
            <a:endParaRPr sz="250">
              <a:latin typeface="Arial"/>
              <a:cs typeface="Arial"/>
            </a:endParaRPr>
          </a:p>
          <a:p>
            <a:pPr marL="12700" marR="5080" indent="11430">
              <a:lnSpc>
                <a:spcPct val="232300"/>
              </a:lnSpc>
              <a:tabLst>
                <a:tab pos="25844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 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	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5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0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ooooo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5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7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5" dirty="0">
                <a:solidFill>
                  <a:srgbClr val="AE22FF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55" dirty="0">
                <a:solidFill>
                  <a:srgbClr val="9F1FF0"/>
                </a:solidFill>
                <a:latin typeface="Arial"/>
                <a:cs typeface="Arial"/>
              </a:rPr>
              <a:t>ooo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</a:t>
            </a:r>
            <a:r>
              <a:rPr sz="250" b="1" spc="-6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spc="-60" dirty="0">
                <a:solidFill>
                  <a:srgbClr val="9F1FF0"/>
                </a:solidFill>
                <a:latin typeface="Arial"/>
                <a:cs typeface="Arial"/>
              </a:rPr>
              <a:t>ooooo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1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5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7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7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b="1" spc="-7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>
                <a:solidFill>
                  <a:srgbClr val="9F1FF0"/>
                </a:solidFill>
                <a:latin typeface="Arial"/>
                <a:cs typeface="Arial"/>
              </a:rPr>
              <a:t>oooo</a:t>
            </a:r>
            <a:r>
              <a:rPr sz="250" b="1" spc="-7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70">
                <a:solidFill>
                  <a:srgbClr val="9F1FF0"/>
                </a:solidFill>
                <a:latin typeface="Arial"/>
                <a:cs typeface="Arial"/>
              </a:rPr>
              <a:t>ooooo</a:t>
            </a:r>
            <a:endParaRPr sz="250">
              <a:latin typeface="Arial"/>
              <a:cs typeface="Arial"/>
            </a:endParaRPr>
          </a:p>
        </p:txBody>
      </p:sp>
      <p:sp>
        <p:nvSpPr>
          <p:cNvPr id="546" name="object 546"/>
          <p:cNvSpPr/>
          <p:nvPr/>
        </p:nvSpPr>
        <p:spPr>
          <a:xfrm>
            <a:off x="3015833" y="2567735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286728"/>
                </a:moveTo>
                <a:lnTo>
                  <a:pt x="286728" y="286728"/>
                </a:lnTo>
                <a:lnTo>
                  <a:pt x="286728" y="0"/>
                </a:lnTo>
                <a:lnTo>
                  <a:pt x="0" y="0"/>
                </a:lnTo>
                <a:lnTo>
                  <a:pt x="0" y="286728"/>
                </a:lnTo>
              </a:path>
            </a:pathLst>
          </a:custGeom>
          <a:ln w="3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 txBox="1"/>
          <p:nvPr/>
        </p:nvSpPr>
        <p:spPr>
          <a:xfrm>
            <a:off x="2944398" y="2542308"/>
            <a:ext cx="354330" cy="15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219075" algn="l"/>
              </a:tabLst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   </a:t>
            </a:r>
            <a:r>
              <a:rPr sz="250" spc="1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	o </a:t>
            </a:r>
            <a:r>
              <a:rPr sz="250" spc="-30" dirty="0">
                <a:solidFill>
                  <a:srgbClr val="9F1FF0"/>
                </a:solidFill>
                <a:latin typeface="Arial"/>
                <a:cs typeface="Arial"/>
              </a:rPr>
              <a:t>oo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">
              <a:latin typeface="Arial"/>
              <a:cs typeface="Arial"/>
            </a:endParaRPr>
          </a:p>
          <a:p>
            <a:pPr marR="66675" algn="r">
              <a:lnSpc>
                <a:spcPct val="100000"/>
              </a:lnSpc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48" name="object 548"/>
          <p:cNvSpPr txBox="1"/>
          <p:nvPr/>
        </p:nvSpPr>
        <p:spPr>
          <a:xfrm>
            <a:off x="3004956" y="2807829"/>
            <a:ext cx="22923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o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o</a:t>
            </a:r>
            <a:r>
              <a:rPr sz="250" spc="4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endParaRPr sz="250">
              <a:latin typeface="Arial"/>
              <a:cs typeface="Arial"/>
            </a:endParaRPr>
          </a:p>
        </p:txBody>
      </p:sp>
      <p:sp>
        <p:nvSpPr>
          <p:cNvPr id="549" name="object 549"/>
          <p:cNvSpPr txBox="1"/>
          <p:nvPr/>
        </p:nvSpPr>
        <p:spPr>
          <a:xfrm>
            <a:off x="2944422" y="2719336"/>
            <a:ext cx="36957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b="1" spc="-5" dirty="0">
                <a:solidFill>
                  <a:srgbClr val="9F1FF0"/>
                </a:solidFill>
                <a:latin typeface="Arial"/>
                <a:cs typeface="Arial"/>
              </a:rPr>
              <a:t>o 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0" dirty="0">
                <a:solidFill>
                  <a:srgbClr val="9F1FF0"/>
                </a:solidFill>
                <a:latin typeface="Arial"/>
                <a:cs typeface="Arial"/>
              </a:rPr>
              <a:t>ooooo</a:t>
            </a:r>
            <a:r>
              <a:rPr sz="250" b="1" spc="-40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55" dirty="0">
                <a:solidFill>
                  <a:srgbClr val="9F1FF0"/>
                </a:solidFill>
                <a:latin typeface="Arial"/>
                <a:cs typeface="Arial"/>
              </a:rPr>
              <a:t> 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b="1" spc="-45" dirty="0">
                <a:solidFill>
                  <a:srgbClr val="9F1FF0"/>
                </a:solidFill>
                <a:latin typeface="Arial"/>
                <a:cs typeface="Arial"/>
              </a:rPr>
              <a:t>o</a:t>
            </a:r>
            <a:r>
              <a:rPr sz="250" spc="-45" dirty="0">
                <a:solidFill>
                  <a:srgbClr val="9F1FF0"/>
                </a:solidFill>
                <a:latin typeface="Arial"/>
                <a:cs typeface="Arial"/>
              </a:rPr>
              <a:t>oooooooo</a:t>
            </a:r>
            <a:endParaRPr sz="250">
              <a:latin typeface="Arial"/>
              <a:cs typeface="Arial"/>
            </a:endParaRPr>
          </a:p>
        </p:txBody>
      </p:sp>
      <p:sp>
        <p:nvSpPr>
          <p:cNvPr id="550" name="object 550"/>
          <p:cNvSpPr txBox="1"/>
          <p:nvPr/>
        </p:nvSpPr>
        <p:spPr>
          <a:xfrm>
            <a:off x="3341911" y="2567735"/>
            <a:ext cx="287020" cy="287020"/>
          </a:xfrm>
          <a:prstGeom prst="rect">
            <a:avLst/>
          </a:prstGeom>
          <a:ln w="338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gleason</a:t>
            </a:r>
            <a:endParaRPr sz="500">
              <a:latin typeface="Arial"/>
              <a:cs typeface="Arial"/>
            </a:endParaRPr>
          </a:p>
        </p:txBody>
      </p:sp>
      <p:sp>
        <p:nvSpPr>
          <p:cNvPr id="634" name="object 6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21" y="211465"/>
            <a:ext cx="23425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0" dirty="0">
                <a:solidFill>
                  <a:srgbClr val="0000FF"/>
                </a:solidFill>
                <a:latin typeface="+mn-lt"/>
                <a:cs typeface="Georgia"/>
              </a:rPr>
              <a:t>Statistical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Learning</a:t>
            </a:r>
            <a:r>
              <a:rPr i="0" spc="-8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i="0" spc="-25" dirty="0">
                <a:solidFill>
                  <a:srgbClr val="0000FF"/>
                </a:solidFill>
                <a:latin typeface="+mn-lt"/>
                <a:cs typeface="Georgia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9233"/>
            <a:ext cx="3912870" cy="249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risk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factors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for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prostate</a:t>
            </a:r>
            <a:r>
              <a:rPr sz="1100" spc="22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cancer.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b="1" spc="-10" dirty="0">
                <a:solidFill>
                  <a:srgbClr val="3333B2"/>
                </a:solidFill>
                <a:cs typeface="Georgia"/>
              </a:rPr>
              <a:t>Classify a </a:t>
            </a:r>
            <a:r>
              <a:rPr sz="1100" b="1" spc="-35" dirty="0">
                <a:solidFill>
                  <a:srgbClr val="3333B2"/>
                </a:solidFill>
                <a:cs typeface="Georgia"/>
              </a:rPr>
              <a:t>recorded </a:t>
            </a:r>
            <a:r>
              <a:rPr sz="1100" b="1" spc="-45" dirty="0">
                <a:solidFill>
                  <a:srgbClr val="3333B2"/>
                </a:solidFill>
                <a:cs typeface="Georgia"/>
              </a:rPr>
              <a:t>phoneme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based </a:t>
            </a:r>
            <a:r>
              <a:rPr sz="1100" b="1" spc="-50" dirty="0">
                <a:solidFill>
                  <a:srgbClr val="3333B2"/>
                </a:solidFill>
                <a:cs typeface="Georgia"/>
              </a:rPr>
              <a:t>on </a:t>
            </a:r>
            <a:r>
              <a:rPr sz="1100" b="1" spc="-10" dirty="0">
                <a:solidFill>
                  <a:srgbClr val="3333B2"/>
                </a:solidFill>
                <a:cs typeface="Georgia"/>
              </a:rPr>
              <a:t>a</a:t>
            </a:r>
            <a:r>
              <a:rPr sz="1100" b="1" spc="-20" dirty="0">
                <a:solidFill>
                  <a:srgbClr val="3333B2"/>
                </a:solidFill>
                <a:cs typeface="Georgia"/>
              </a:rPr>
              <a:t> </a:t>
            </a:r>
            <a:r>
              <a:rPr sz="1100" b="1" spc="-30" dirty="0">
                <a:solidFill>
                  <a:srgbClr val="3333B2"/>
                </a:solidFill>
                <a:cs typeface="Georgia"/>
              </a:rPr>
              <a:t>log-periodogram.</a:t>
            </a:r>
            <a:endParaRPr sz="1100" b="1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90"/>
              </a:spcBef>
              <a:buFont typeface="Meiryo"/>
              <a:buChar char="•"/>
              <a:tabLst>
                <a:tab pos="127635" algn="l"/>
              </a:tabLst>
            </a:pPr>
            <a:r>
              <a:rPr sz="1100" spc="-5" dirty="0">
                <a:solidFill>
                  <a:srgbClr val="D6D6EF"/>
                </a:solidFill>
                <a:cs typeface="Georgia"/>
              </a:rPr>
              <a:t>Predict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whether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someone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will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have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heart </a:t>
            </a:r>
            <a:r>
              <a:rPr sz="1100" dirty="0">
                <a:solidFill>
                  <a:srgbClr val="D6D6EF"/>
                </a:solidFill>
                <a:cs typeface="Georgia"/>
              </a:rPr>
              <a:t>attack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basis 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demographic,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diet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clinical</a:t>
            </a:r>
            <a:r>
              <a:rPr sz="1100" spc="-11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measurements.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Customize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 email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spam 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detection </a:t>
            </a:r>
            <a:r>
              <a:rPr sz="1100" spc="6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system.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20" dirty="0">
                <a:solidFill>
                  <a:srgbClr val="D6D6EF"/>
                </a:solidFill>
                <a:cs typeface="Georgia"/>
              </a:rPr>
              <a:t>Identify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45" dirty="0">
                <a:solidFill>
                  <a:srgbClr val="D6D6EF"/>
                </a:solidFill>
                <a:cs typeface="Georgia"/>
              </a:rPr>
              <a:t>numbers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handwritten zip</a:t>
            </a:r>
            <a:r>
              <a:rPr sz="1100" spc="1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code.</a:t>
            </a:r>
            <a:endParaRPr sz="1100">
              <a:cs typeface="Georgia"/>
            </a:endParaRPr>
          </a:p>
          <a:p>
            <a:pPr marL="12700" marR="28257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a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tissue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sample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into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one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of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several cancer classes,  based </a:t>
            </a:r>
            <a:r>
              <a:rPr sz="1100" spc="-50" dirty="0">
                <a:solidFill>
                  <a:srgbClr val="D6D6EF"/>
                </a:solidFill>
                <a:cs typeface="Georgia"/>
              </a:rPr>
              <a:t>on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-40" dirty="0">
                <a:solidFill>
                  <a:srgbClr val="D6D6EF"/>
                </a:solidFill>
                <a:cs typeface="Georgia"/>
              </a:rPr>
              <a:t>gene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expression</a:t>
            </a:r>
            <a:r>
              <a:rPr sz="1100" spc="-8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profile.</a:t>
            </a:r>
            <a:endParaRPr sz="1100">
              <a:cs typeface="Georgia"/>
            </a:endParaRPr>
          </a:p>
          <a:p>
            <a:pPr marL="12700" marR="198755">
              <a:lnSpc>
                <a:spcPct val="102600"/>
              </a:lnSpc>
              <a:spcBef>
                <a:spcPts val="489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5" dirty="0">
                <a:solidFill>
                  <a:srgbClr val="D6D6EF"/>
                </a:solidFill>
                <a:cs typeface="Georgia"/>
              </a:rPr>
              <a:t>Establish 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relationship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between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salary </a:t>
            </a:r>
            <a:r>
              <a:rPr sz="1100" spc="-30" dirty="0">
                <a:solidFill>
                  <a:srgbClr val="D6D6EF"/>
                </a:solidFill>
                <a:cs typeface="Georgia"/>
              </a:rPr>
              <a:t>and demographic 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variables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20" dirty="0">
                <a:solidFill>
                  <a:srgbClr val="D6D6EF"/>
                </a:solidFill>
                <a:cs typeface="Georgia"/>
              </a:rPr>
              <a:t>population survey</a:t>
            </a:r>
            <a:r>
              <a:rPr sz="1100" spc="220" dirty="0">
                <a:solidFill>
                  <a:srgbClr val="D6D6EF"/>
                </a:solidFill>
                <a:cs typeface="Georgia"/>
              </a:rPr>
              <a:t> </a:t>
            </a:r>
            <a:r>
              <a:rPr sz="1100" dirty="0">
                <a:solidFill>
                  <a:srgbClr val="D6D6EF"/>
                </a:solidFill>
                <a:cs typeface="Georgia"/>
              </a:rPr>
              <a:t>data.</a:t>
            </a:r>
            <a:endParaRPr sz="1100">
              <a:cs typeface="Georgia"/>
            </a:endParaRPr>
          </a:p>
          <a:p>
            <a:pPr marL="127635" indent="-115570">
              <a:lnSpc>
                <a:spcPct val="100000"/>
              </a:lnSpc>
              <a:spcBef>
                <a:spcPts val="810"/>
              </a:spcBef>
              <a:buFont typeface="Meiryo"/>
              <a:buChar char="•"/>
              <a:tabLst>
                <a:tab pos="128270" algn="l"/>
              </a:tabLst>
            </a:pPr>
            <a:r>
              <a:rPr sz="1100" spc="-10" dirty="0">
                <a:solidFill>
                  <a:srgbClr val="D6D6EF"/>
                </a:solidFill>
                <a:cs typeface="Georgia"/>
              </a:rPr>
              <a:t>Classify </a:t>
            </a:r>
            <a:r>
              <a:rPr sz="1100" spc="-15" dirty="0">
                <a:solidFill>
                  <a:srgbClr val="D6D6EF"/>
                </a:solidFill>
                <a:cs typeface="Georgia"/>
              </a:rPr>
              <a:t>the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pixels </a:t>
            </a:r>
            <a:r>
              <a:rPr sz="1100" spc="-35" dirty="0">
                <a:solidFill>
                  <a:srgbClr val="D6D6EF"/>
                </a:solidFill>
                <a:cs typeface="Georgia"/>
              </a:rPr>
              <a:t>in </a:t>
            </a:r>
            <a:r>
              <a:rPr sz="1100" spc="-10" dirty="0">
                <a:solidFill>
                  <a:srgbClr val="D6D6EF"/>
                </a:solidFill>
                <a:cs typeface="Georgia"/>
              </a:rPr>
              <a:t>a </a:t>
            </a:r>
            <a:r>
              <a:rPr sz="1100" spc="20" dirty="0">
                <a:solidFill>
                  <a:srgbClr val="D6D6EF"/>
                </a:solidFill>
                <a:cs typeface="Georgia"/>
              </a:rPr>
              <a:t>LANDSAT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image, </a:t>
            </a:r>
            <a:r>
              <a:rPr sz="1100" spc="-5" dirty="0">
                <a:solidFill>
                  <a:srgbClr val="D6D6EF"/>
                </a:solidFill>
                <a:cs typeface="Georgia"/>
              </a:rPr>
              <a:t>by</a:t>
            </a:r>
            <a:r>
              <a:rPr sz="1100" spc="-95" dirty="0">
                <a:solidFill>
                  <a:srgbClr val="D6D6EF"/>
                </a:solidFill>
                <a:cs typeface="Georgia"/>
              </a:rPr>
              <a:t> </a:t>
            </a:r>
            <a:r>
              <a:rPr sz="1100" spc="-25" dirty="0">
                <a:solidFill>
                  <a:srgbClr val="D6D6EF"/>
                </a:solidFill>
                <a:cs typeface="Georgia"/>
              </a:rPr>
              <a:t>usage.</a:t>
            </a:r>
            <a:endParaRPr sz="1100"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556" y="1569487"/>
            <a:ext cx="28511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169" y="679637"/>
            <a:ext cx="86995" cy="44323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dirty="0">
                <a:latin typeface="Arial"/>
                <a:cs typeface="Arial"/>
              </a:rPr>
              <a:t>Log-periodogram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4083" y="141357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3404" y="141357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725" y="141357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949" y="141357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0270" y="141357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9591" y="1413572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4083" y="1413572"/>
            <a:ext cx="1995805" cy="0"/>
          </a:xfrm>
          <a:custGeom>
            <a:avLst/>
            <a:gdLst/>
            <a:ahLst/>
            <a:cxnLst/>
            <a:rect l="l" t="t" r="r" b="b"/>
            <a:pathLst>
              <a:path w="1995804">
                <a:moveTo>
                  <a:pt x="0" y="0"/>
                </a:moveTo>
                <a:lnTo>
                  <a:pt x="19955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6134" y="1452104"/>
            <a:ext cx="5651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0216" y="1452104"/>
            <a:ext cx="8699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4305" y="1452104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2553" y="1452104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1900" y="1452104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1247" y="1452104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7544" y="1374079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7544" y="119197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7544" y="100876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7544" y="8266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7544" y="64455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7544" y="462442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0581" y="46244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9116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7813" y="419161"/>
            <a:ext cx="86995" cy="98298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4310" algn="l"/>
                <a:tab pos="362585" algn="l"/>
              </a:tabLst>
            </a:pPr>
            <a:r>
              <a:rPr sz="400" spc="15" dirty="0">
                <a:latin typeface="Arial"/>
                <a:cs typeface="Arial"/>
              </a:rPr>
              <a:t>0	5	10 15 20 25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70581" y="388941"/>
            <a:ext cx="2199005" cy="1024890"/>
          </a:xfrm>
          <a:custGeom>
            <a:avLst/>
            <a:gdLst/>
            <a:ahLst/>
            <a:cxnLst/>
            <a:rect l="l" t="t" r="r" b="b"/>
            <a:pathLst>
              <a:path w="2199004" h="1024890">
                <a:moveTo>
                  <a:pt x="0" y="1024631"/>
                </a:moveTo>
                <a:lnTo>
                  <a:pt x="2198460" y="1024631"/>
                </a:lnTo>
                <a:lnTo>
                  <a:pt x="2198460" y="0"/>
                </a:lnTo>
                <a:lnTo>
                  <a:pt x="0" y="0"/>
                </a:lnTo>
                <a:lnTo>
                  <a:pt x="0" y="1024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0620" y="425097"/>
            <a:ext cx="2038384" cy="951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62630" y="238060"/>
            <a:ext cx="6146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Arial"/>
                <a:cs typeface="Arial"/>
              </a:rPr>
              <a:t>Phoneme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Examples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5754" y="467688"/>
            <a:ext cx="74295" cy="130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409"/>
              </a:lnSpc>
              <a:spcBef>
                <a:spcPts val="114"/>
              </a:spcBef>
            </a:pPr>
            <a:r>
              <a:rPr sz="350" spc="-5" dirty="0">
                <a:latin typeface="Arial"/>
                <a:cs typeface="Arial"/>
              </a:rPr>
              <a:t>aa  ao</a:t>
            </a:r>
            <a:endParaRPr sz="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6169" y="2061521"/>
            <a:ext cx="86995" cy="80645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10" dirty="0">
                <a:latin typeface="Arial"/>
                <a:cs typeface="Arial"/>
              </a:rPr>
              <a:t>Logistic </a:t>
            </a:r>
            <a:r>
              <a:rPr sz="400" spc="15" dirty="0">
                <a:latin typeface="Arial"/>
                <a:cs typeface="Arial"/>
              </a:rPr>
              <a:t>Regression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10" dirty="0">
                <a:latin typeface="Arial"/>
                <a:cs typeface="Arial"/>
              </a:rPr>
              <a:t>Coefficients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44083" y="29768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43404" y="29768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42725" y="29768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0949" y="29768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0270" y="29768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9591" y="29768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8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4083" y="2976849"/>
            <a:ext cx="1995805" cy="0"/>
          </a:xfrm>
          <a:custGeom>
            <a:avLst/>
            <a:gdLst/>
            <a:ahLst/>
            <a:cxnLst/>
            <a:rect l="l" t="t" r="r" b="b"/>
            <a:pathLst>
              <a:path w="1995804">
                <a:moveTo>
                  <a:pt x="0" y="0"/>
                </a:moveTo>
                <a:lnTo>
                  <a:pt x="19955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16134" y="3016477"/>
            <a:ext cx="5651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00216" y="3016477"/>
            <a:ext cx="8699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84305" y="3016477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27556" y="3016477"/>
            <a:ext cx="372110" cy="208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400" spc="15" dirty="0">
                <a:latin typeface="Arial"/>
                <a:cs typeface="Arial"/>
              </a:rPr>
              <a:t>Frequency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81901" y="3016477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81247" y="3016477"/>
            <a:ext cx="117475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spc="15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47544" y="293955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47544" y="270259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7544" y="2464533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7544" y="2227573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7544" y="1990613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230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0581" y="1990613"/>
            <a:ext cx="0" cy="949325"/>
          </a:xfrm>
          <a:custGeom>
            <a:avLst/>
            <a:gdLst/>
            <a:ahLst/>
            <a:cxnLst/>
            <a:rect l="l" t="t" r="r" b="b"/>
            <a:pathLst>
              <a:path h="949325">
                <a:moveTo>
                  <a:pt x="0" y="9489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27813" y="2642620"/>
            <a:ext cx="86995" cy="35750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9554" algn="l"/>
              </a:tabLst>
            </a:pPr>
            <a:r>
              <a:rPr sz="400" dirty="0">
                <a:latin typeface="Arial"/>
                <a:cs typeface="Arial"/>
              </a:rPr>
              <a:t>-0.4	-0.2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7813" y="2413689"/>
            <a:ext cx="86995" cy="10223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dirty="0">
                <a:latin typeface="Arial"/>
                <a:cs typeface="Arial"/>
              </a:rPr>
              <a:t>0.0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7813" y="2176721"/>
            <a:ext cx="86995" cy="10223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dirty="0">
                <a:latin typeface="Arial"/>
                <a:cs typeface="Arial"/>
              </a:rPr>
              <a:t>0.2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7813" y="1939754"/>
            <a:ext cx="86995" cy="10223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dirty="0">
                <a:latin typeface="Arial"/>
                <a:cs typeface="Arial"/>
              </a:rPr>
              <a:t>0.4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70581" y="1952217"/>
            <a:ext cx="2199005" cy="1024890"/>
          </a:xfrm>
          <a:custGeom>
            <a:avLst/>
            <a:gdLst/>
            <a:ahLst/>
            <a:cxnLst/>
            <a:rect l="l" t="t" r="r" b="b"/>
            <a:pathLst>
              <a:path w="2199004" h="1024889">
                <a:moveTo>
                  <a:pt x="0" y="1024631"/>
                </a:moveTo>
                <a:lnTo>
                  <a:pt x="2198460" y="1024631"/>
                </a:lnTo>
                <a:lnTo>
                  <a:pt x="2198460" y="0"/>
                </a:lnTo>
                <a:lnTo>
                  <a:pt x="0" y="0"/>
                </a:lnTo>
                <a:lnTo>
                  <a:pt x="0" y="1024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51762" y="2101414"/>
            <a:ext cx="22225" cy="878840"/>
          </a:xfrm>
          <a:custGeom>
            <a:avLst/>
            <a:gdLst/>
            <a:ahLst/>
            <a:cxnLst/>
            <a:rect l="l" t="t" r="r" b="b"/>
            <a:pathLst>
              <a:path w="22225" h="878839">
                <a:moveTo>
                  <a:pt x="0" y="0"/>
                </a:moveTo>
                <a:lnTo>
                  <a:pt x="7679" y="385059"/>
                </a:lnTo>
                <a:lnTo>
                  <a:pt x="16455" y="524383"/>
                </a:lnTo>
                <a:lnTo>
                  <a:pt x="21703" y="878264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6962" y="1950448"/>
            <a:ext cx="10795" cy="1029335"/>
          </a:xfrm>
          <a:custGeom>
            <a:avLst/>
            <a:gdLst/>
            <a:ahLst/>
            <a:cxnLst/>
            <a:rect l="l" t="t" r="r" b="b"/>
            <a:pathLst>
              <a:path w="10794" h="1029335">
                <a:moveTo>
                  <a:pt x="0" y="1029230"/>
                </a:moveTo>
                <a:lnTo>
                  <a:pt x="6613" y="11642"/>
                </a:lnTo>
                <a:lnTo>
                  <a:pt x="10494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93780" y="1950448"/>
            <a:ext cx="27305" cy="1029335"/>
          </a:xfrm>
          <a:custGeom>
            <a:avLst/>
            <a:gdLst/>
            <a:ahLst/>
            <a:cxnLst/>
            <a:rect l="l" t="t" r="r" b="b"/>
            <a:pathLst>
              <a:path w="27305" h="1029335">
                <a:moveTo>
                  <a:pt x="0" y="0"/>
                </a:moveTo>
                <a:lnTo>
                  <a:pt x="6251" y="64300"/>
                </a:lnTo>
                <a:lnTo>
                  <a:pt x="13930" y="522861"/>
                </a:lnTo>
                <a:lnTo>
                  <a:pt x="21609" y="602944"/>
                </a:lnTo>
                <a:lnTo>
                  <a:pt x="26792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34935" y="1950448"/>
            <a:ext cx="15875" cy="1029335"/>
          </a:xfrm>
          <a:custGeom>
            <a:avLst/>
            <a:gdLst/>
            <a:ahLst/>
            <a:cxnLst/>
            <a:rect l="l" t="t" r="r" b="b"/>
            <a:pathLst>
              <a:path w="15875" h="1029335">
                <a:moveTo>
                  <a:pt x="0" y="1029230"/>
                </a:moveTo>
                <a:lnTo>
                  <a:pt x="4589" y="743365"/>
                </a:lnTo>
                <a:lnTo>
                  <a:pt x="13365" y="288095"/>
                </a:lnTo>
                <a:lnTo>
                  <a:pt x="1551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81891" y="1950448"/>
            <a:ext cx="53340" cy="1016000"/>
          </a:xfrm>
          <a:custGeom>
            <a:avLst/>
            <a:gdLst/>
            <a:ahLst/>
            <a:cxnLst/>
            <a:rect l="l" t="t" r="r" b="b"/>
            <a:pathLst>
              <a:path w="53340" h="1016000">
                <a:moveTo>
                  <a:pt x="0" y="0"/>
                </a:moveTo>
                <a:lnTo>
                  <a:pt x="5903" y="420836"/>
                </a:lnTo>
                <a:lnTo>
                  <a:pt x="13582" y="854166"/>
                </a:lnTo>
                <a:lnTo>
                  <a:pt x="21262" y="958384"/>
                </a:lnTo>
                <a:lnTo>
                  <a:pt x="30038" y="692901"/>
                </a:lnTo>
                <a:lnTo>
                  <a:pt x="37717" y="341850"/>
                </a:lnTo>
                <a:lnTo>
                  <a:pt x="45396" y="1015430"/>
                </a:lnTo>
                <a:lnTo>
                  <a:pt x="53260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7061" y="1950448"/>
            <a:ext cx="30480" cy="1029335"/>
          </a:xfrm>
          <a:custGeom>
            <a:avLst/>
            <a:gdLst/>
            <a:ahLst/>
            <a:cxnLst/>
            <a:rect l="l" t="t" r="r" b="b"/>
            <a:pathLst>
              <a:path w="30480" h="1029335">
                <a:moveTo>
                  <a:pt x="0" y="0"/>
                </a:moveTo>
                <a:lnTo>
                  <a:pt x="6682" y="789440"/>
                </a:lnTo>
                <a:lnTo>
                  <a:pt x="14361" y="867330"/>
                </a:lnTo>
                <a:lnTo>
                  <a:pt x="22040" y="22612"/>
                </a:lnTo>
                <a:lnTo>
                  <a:pt x="30351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8215" y="1950448"/>
            <a:ext cx="6350" cy="1029335"/>
          </a:xfrm>
          <a:custGeom>
            <a:avLst/>
            <a:gdLst/>
            <a:ahLst/>
            <a:cxnLst/>
            <a:rect l="l" t="t" r="r" b="b"/>
            <a:pathLst>
              <a:path w="6350" h="1029335">
                <a:moveTo>
                  <a:pt x="0" y="1029230"/>
                </a:moveTo>
                <a:lnTo>
                  <a:pt x="6152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77724" y="1950448"/>
            <a:ext cx="65405" cy="1029335"/>
          </a:xfrm>
          <a:custGeom>
            <a:avLst/>
            <a:gdLst/>
            <a:ahLst/>
            <a:cxnLst/>
            <a:rect l="l" t="t" r="r" b="b"/>
            <a:pathLst>
              <a:path w="65405" h="1029335">
                <a:moveTo>
                  <a:pt x="0" y="0"/>
                </a:moveTo>
                <a:lnTo>
                  <a:pt x="5512" y="506405"/>
                </a:lnTo>
                <a:lnTo>
                  <a:pt x="14289" y="512987"/>
                </a:lnTo>
                <a:lnTo>
                  <a:pt x="21968" y="425224"/>
                </a:lnTo>
                <a:lnTo>
                  <a:pt x="29647" y="549190"/>
                </a:lnTo>
                <a:lnTo>
                  <a:pt x="37327" y="316618"/>
                </a:lnTo>
                <a:lnTo>
                  <a:pt x="46103" y="82949"/>
                </a:lnTo>
                <a:lnTo>
                  <a:pt x="53782" y="174003"/>
                </a:lnTo>
                <a:lnTo>
                  <a:pt x="61461" y="393410"/>
                </a:lnTo>
                <a:lnTo>
                  <a:pt x="65246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50666" y="2123355"/>
            <a:ext cx="9525" cy="856615"/>
          </a:xfrm>
          <a:custGeom>
            <a:avLst/>
            <a:gdLst/>
            <a:ahLst/>
            <a:cxnLst/>
            <a:rect l="l" t="t" r="r" b="b"/>
            <a:pathLst>
              <a:path w="9525" h="856614">
                <a:moveTo>
                  <a:pt x="0" y="856323"/>
                </a:moveTo>
                <a:lnTo>
                  <a:pt x="4975" y="0"/>
                </a:lnTo>
                <a:lnTo>
                  <a:pt x="9025" y="856323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7442" y="1950448"/>
            <a:ext cx="26034" cy="1029335"/>
          </a:xfrm>
          <a:custGeom>
            <a:avLst/>
            <a:gdLst/>
            <a:ahLst/>
            <a:cxnLst/>
            <a:rect l="l" t="t" r="r" b="b"/>
            <a:pathLst>
              <a:path w="26035" h="1029335">
                <a:moveTo>
                  <a:pt x="0" y="1029230"/>
                </a:moveTo>
                <a:lnTo>
                  <a:pt x="3557" y="367082"/>
                </a:lnTo>
                <a:lnTo>
                  <a:pt x="12333" y="555772"/>
                </a:lnTo>
                <a:lnTo>
                  <a:pt x="20012" y="861845"/>
                </a:lnTo>
                <a:lnTo>
                  <a:pt x="2589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97028" y="1950448"/>
            <a:ext cx="26034" cy="1029335"/>
          </a:xfrm>
          <a:custGeom>
            <a:avLst/>
            <a:gdLst/>
            <a:ahLst/>
            <a:cxnLst/>
            <a:rect l="l" t="t" r="r" b="b"/>
            <a:pathLst>
              <a:path w="26035" h="1029335">
                <a:moveTo>
                  <a:pt x="0" y="0"/>
                </a:moveTo>
                <a:lnTo>
                  <a:pt x="5786" y="802605"/>
                </a:lnTo>
                <a:lnTo>
                  <a:pt x="14562" y="891465"/>
                </a:lnTo>
                <a:lnTo>
                  <a:pt x="22241" y="709357"/>
                </a:lnTo>
                <a:lnTo>
                  <a:pt x="25629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0817" y="2264872"/>
            <a:ext cx="36830" cy="715010"/>
          </a:xfrm>
          <a:custGeom>
            <a:avLst/>
            <a:gdLst/>
            <a:ahLst/>
            <a:cxnLst/>
            <a:rect l="l" t="t" r="r" b="b"/>
            <a:pathLst>
              <a:path w="36830" h="715010">
                <a:moveTo>
                  <a:pt x="0" y="714805"/>
                </a:moveTo>
                <a:lnTo>
                  <a:pt x="4907" y="200757"/>
                </a:lnTo>
                <a:lnTo>
                  <a:pt x="12586" y="240250"/>
                </a:lnTo>
                <a:lnTo>
                  <a:pt x="20265" y="370798"/>
                </a:lnTo>
                <a:lnTo>
                  <a:pt x="27945" y="0"/>
                </a:lnTo>
                <a:lnTo>
                  <a:pt x="36467" y="714805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67759" y="1950448"/>
            <a:ext cx="94615" cy="1029335"/>
          </a:xfrm>
          <a:custGeom>
            <a:avLst/>
            <a:gdLst/>
            <a:ahLst/>
            <a:cxnLst/>
            <a:rect l="l" t="t" r="r" b="b"/>
            <a:pathLst>
              <a:path w="94614" h="1029335">
                <a:moveTo>
                  <a:pt x="0" y="1029230"/>
                </a:moveTo>
                <a:lnTo>
                  <a:pt x="7458" y="308939"/>
                </a:lnTo>
                <a:lnTo>
                  <a:pt x="15137" y="421933"/>
                </a:lnTo>
                <a:lnTo>
                  <a:pt x="22817" y="910114"/>
                </a:lnTo>
                <a:lnTo>
                  <a:pt x="31593" y="146577"/>
                </a:lnTo>
                <a:lnTo>
                  <a:pt x="39272" y="831128"/>
                </a:lnTo>
                <a:lnTo>
                  <a:pt x="46951" y="762015"/>
                </a:lnTo>
                <a:lnTo>
                  <a:pt x="55728" y="227758"/>
                </a:lnTo>
                <a:lnTo>
                  <a:pt x="63407" y="1020915"/>
                </a:lnTo>
                <a:lnTo>
                  <a:pt x="71086" y="658893"/>
                </a:lnTo>
                <a:lnTo>
                  <a:pt x="78765" y="905726"/>
                </a:lnTo>
                <a:lnTo>
                  <a:pt x="87542" y="724715"/>
                </a:lnTo>
                <a:lnTo>
                  <a:pt x="9456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65030" y="1950448"/>
            <a:ext cx="45720" cy="770890"/>
          </a:xfrm>
          <a:custGeom>
            <a:avLst/>
            <a:gdLst/>
            <a:ahLst/>
            <a:cxnLst/>
            <a:rect l="l" t="t" r="r" b="b"/>
            <a:pathLst>
              <a:path w="45719" h="770889">
                <a:moveTo>
                  <a:pt x="0" y="0"/>
                </a:moveTo>
                <a:lnTo>
                  <a:pt x="5629" y="184974"/>
                </a:lnTo>
                <a:lnTo>
                  <a:pt x="13308" y="770791"/>
                </a:lnTo>
                <a:lnTo>
                  <a:pt x="22085" y="593071"/>
                </a:lnTo>
                <a:lnTo>
                  <a:pt x="29764" y="404381"/>
                </a:lnTo>
                <a:lnTo>
                  <a:pt x="37443" y="418642"/>
                </a:lnTo>
                <a:lnTo>
                  <a:pt x="45692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12125" y="1950448"/>
            <a:ext cx="76835" cy="923290"/>
          </a:xfrm>
          <a:custGeom>
            <a:avLst/>
            <a:gdLst/>
            <a:ahLst/>
            <a:cxnLst/>
            <a:rect l="l" t="t" r="r" b="b"/>
            <a:pathLst>
              <a:path w="76835" h="923289">
                <a:moveTo>
                  <a:pt x="0" y="0"/>
                </a:moveTo>
                <a:lnTo>
                  <a:pt x="6804" y="208011"/>
                </a:lnTo>
                <a:lnTo>
                  <a:pt x="14483" y="600750"/>
                </a:lnTo>
                <a:lnTo>
                  <a:pt x="22162" y="172906"/>
                </a:lnTo>
                <a:lnTo>
                  <a:pt x="30938" y="639147"/>
                </a:lnTo>
                <a:lnTo>
                  <a:pt x="38618" y="583198"/>
                </a:lnTo>
                <a:lnTo>
                  <a:pt x="46297" y="675349"/>
                </a:lnTo>
                <a:lnTo>
                  <a:pt x="55073" y="923279"/>
                </a:lnTo>
                <a:lnTo>
                  <a:pt x="62752" y="717036"/>
                </a:lnTo>
                <a:lnTo>
                  <a:pt x="70432" y="790538"/>
                </a:lnTo>
                <a:lnTo>
                  <a:pt x="76553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92412" y="1950448"/>
            <a:ext cx="62865" cy="1003935"/>
          </a:xfrm>
          <a:custGeom>
            <a:avLst/>
            <a:gdLst/>
            <a:ahLst/>
            <a:cxnLst/>
            <a:rect l="l" t="t" r="r" b="b"/>
            <a:pathLst>
              <a:path w="62864" h="1003935">
                <a:moveTo>
                  <a:pt x="0" y="0"/>
                </a:moveTo>
                <a:lnTo>
                  <a:pt x="6601" y="610624"/>
                </a:lnTo>
                <a:lnTo>
                  <a:pt x="14280" y="374761"/>
                </a:lnTo>
                <a:lnTo>
                  <a:pt x="21959" y="132316"/>
                </a:lnTo>
                <a:lnTo>
                  <a:pt x="29639" y="39068"/>
                </a:lnTo>
                <a:lnTo>
                  <a:pt x="38415" y="843195"/>
                </a:lnTo>
                <a:lnTo>
                  <a:pt x="46094" y="296871"/>
                </a:lnTo>
                <a:lnTo>
                  <a:pt x="53773" y="1003363"/>
                </a:lnTo>
                <a:lnTo>
                  <a:pt x="62470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55031" y="1950448"/>
            <a:ext cx="30480" cy="1029335"/>
          </a:xfrm>
          <a:custGeom>
            <a:avLst/>
            <a:gdLst/>
            <a:ahLst/>
            <a:cxnLst/>
            <a:rect l="l" t="t" r="r" b="b"/>
            <a:pathLst>
              <a:path w="30480" h="1029335">
                <a:moveTo>
                  <a:pt x="0" y="0"/>
                </a:moveTo>
                <a:lnTo>
                  <a:pt x="7610" y="1015430"/>
                </a:lnTo>
                <a:lnTo>
                  <a:pt x="15289" y="514084"/>
                </a:lnTo>
                <a:lnTo>
                  <a:pt x="22968" y="516278"/>
                </a:lnTo>
                <a:lnTo>
                  <a:pt x="30068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87525" y="1950448"/>
            <a:ext cx="6985" cy="1029335"/>
          </a:xfrm>
          <a:custGeom>
            <a:avLst/>
            <a:gdLst/>
            <a:ahLst/>
            <a:cxnLst/>
            <a:rect l="l" t="t" r="r" b="b"/>
            <a:pathLst>
              <a:path w="6985" h="1029335">
                <a:moveTo>
                  <a:pt x="0" y="1029230"/>
                </a:moveTo>
                <a:lnTo>
                  <a:pt x="6364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5474" y="1950448"/>
            <a:ext cx="35560" cy="1029335"/>
          </a:xfrm>
          <a:custGeom>
            <a:avLst/>
            <a:gdLst/>
            <a:ahLst/>
            <a:cxnLst/>
            <a:rect l="l" t="t" r="r" b="b"/>
            <a:pathLst>
              <a:path w="35560" h="1029335">
                <a:moveTo>
                  <a:pt x="0" y="0"/>
                </a:moveTo>
                <a:lnTo>
                  <a:pt x="6661" y="598556"/>
                </a:lnTo>
                <a:lnTo>
                  <a:pt x="15437" y="570033"/>
                </a:lnTo>
                <a:lnTo>
                  <a:pt x="23116" y="650117"/>
                </a:lnTo>
                <a:lnTo>
                  <a:pt x="30795" y="765306"/>
                </a:lnTo>
                <a:lnTo>
                  <a:pt x="35291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35784" y="1950448"/>
            <a:ext cx="20955" cy="1029335"/>
          </a:xfrm>
          <a:custGeom>
            <a:avLst/>
            <a:gdLst/>
            <a:ahLst/>
            <a:cxnLst/>
            <a:rect l="l" t="t" r="r" b="b"/>
            <a:pathLst>
              <a:path w="20955" h="1029335">
                <a:moveTo>
                  <a:pt x="0" y="1029230"/>
                </a:moveTo>
                <a:lnTo>
                  <a:pt x="6941" y="322103"/>
                </a:lnTo>
                <a:lnTo>
                  <a:pt x="14620" y="476785"/>
                </a:lnTo>
                <a:lnTo>
                  <a:pt x="20485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59144" y="1950448"/>
            <a:ext cx="102870" cy="920115"/>
          </a:xfrm>
          <a:custGeom>
            <a:avLst/>
            <a:gdLst/>
            <a:ahLst/>
            <a:cxnLst/>
            <a:rect l="l" t="t" r="r" b="b"/>
            <a:pathLst>
              <a:path w="102869" h="920114">
                <a:moveTo>
                  <a:pt x="0" y="0"/>
                </a:moveTo>
                <a:lnTo>
                  <a:pt x="6618" y="919988"/>
                </a:lnTo>
                <a:lnTo>
                  <a:pt x="15394" y="301259"/>
                </a:lnTo>
                <a:lnTo>
                  <a:pt x="23074" y="828934"/>
                </a:lnTo>
                <a:lnTo>
                  <a:pt x="30753" y="666572"/>
                </a:lnTo>
                <a:lnTo>
                  <a:pt x="39529" y="35777"/>
                </a:lnTo>
                <a:lnTo>
                  <a:pt x="47208" y="562354"/>
                </a:lnTo>
                <a:lnTo>
                  <a:pt x="54888" y="139995"/>
                </a:lnTo>
                <a:lnTo>
                  <a:pt x="62567" y="814672"/>
                </a:lnTo>
                <a:lnTo>
                  <a:pt x="71343" y="628176"/>
                </a:lnTo>
                <a:lnTo>
                  <a:pt x="79023" y="613915"/>
                </a:lnTo>
                <a:lnTo>
                  <a:pt x="86702" y="893659"/>
                </a:lnTo>
                <a:lnTo>
                  <a:pt x="94381" y="161936"/>
                </a:lnTo>
                <a:lnTo>
                  <a:pt x="10284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62352" y="1950448"/>
            <a:ext cx="39370" cy="978535"/>
          </a:xfrm>
          <a:custGeom>
            <a:avLst/>
            <a:gdLst/>
            <a:ahLst/>
            <a:cxnLst/>
            <a:rect l="l" t="t" r="r" b="b"/>
            <a:pathLst>
              <a:path w="39369" h="978535">
                <a:moveTo>
                  <a:pt x="0" y="0"/>
                </a:moveTo>
                <a:lnTo>
                  <a:pt x="7629" y="898047"/>
                </a:lnTo>
                <a:lnTo>
                  <a:pt x="15308" y="978131"/>
                </a:lnTo>
                <a:lnTo>
                  <a:pt x="24084" y="297968"/>
                </a:lnTo>
                <a:lnTo>
                  <a:pt x="31763" y="527249"/>
                </a:lnTo>
                <a:lnTo>
                  <a:pt x="38793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02558" y="1950448"/>
            <a:ext cx="86995" cy="991869"/>
          </a:xfrm>
          <a:custGeom>
            <a:avLst/>
            <a:gdLst/>
            <a:ahLst/>
            <a:cxnLst/>
            <a:rect l="l" t="t" r="r" b="b"/>
            <a:pathLst>
              <a:path w="86994" h="991869">
                <a:moveTo>
                  <a:pt x="0" y="0"/>
                </a:moveTo>
                <a:lnTo>
                  <a:pt x="6916" y="441680"/>
                </a:lnTo>
                <a:lnTo>
                  <a:pt x="15692" y="441680"/>
                </a:lnTo>
                <a:lnTo>
                  <a:pt x="23372" y="709357"/>
                </a:lnTo>
                <a:lnTo>
                  <a:pt x="31051" y="284804"/>
                </a:lnTo>
                <a:lnTo>
                  <a:pt x="39827" y="622691"/>
                </a:lnTo>
                <a:lnTo>
                  <a:pt x="47507" y="618303"/>
                </a:lnTo>
                <a:lnTo>
                  <a:pt x="55186" y="791635"/>
                </a:lnTo>
                <a:lnTo>
                  <a:pt x="62865" y="991295"/>
                </a:lnTo>
                <a:lnTo>
                  <a:pt x="71641" y="62106"/>
                </a:lnTo>
                <a:lnTo>
                  <a:pt x="79321" y="499823"/>
                </a:lnTo>
                <a:lnTo>
                  <a:pt x="86686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89837" y="1950448"/>
            <a:ext cx="79375" cy="1029335"/>
          </a:xfrm>
          <a:custGeom>
            <a:avLst/>
            <a:gdLst/>
            <a:ahLst/>
            <a:cxnLst/>
            <a:rect l="l" t="t" r="r" b="b"/>
            <a:pathLst>
              <a:path w="79375" h="1029335">
                <a:moveTo>
                  <a:pt x="0" y="0"/>
                </a:moveTo>
                <a:lnTo>
                  <a:pt x="7400" y="564548"/>
                </a:lnTo>
                <a:lnTo>
                  <a:pt x="16176" y="475688"/>
                </a:lnTo>
                <a:lnTo>
                  <a:pt x="23855" y="618303"/>
                </a:lnTo>
                <a:lnTo>
                  <a:pt x="31535" y="508599"/>
                </a:lnTo>
                <a:lnTo>
                  <a:pt x="40311" y="584295"/>
                </a:lnTo>
                <a:lnTo>
                  <a:pt x="47990" y="767500"/>
                </a:lnTo>
                <a:lnTo>
                  <a:pt x="55670" y="362693"/>
                </a:lnTo>
                <a:lnTo>
                  <a:pt x="63349" y="373664"/>
                </a:lnTo>
                <a:lnTo>
                  <a:pt x="72125" y="452650"/>
                </a:lnTo>
                <a:lnTo>
                  <a:pt x="78752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73722" y="1950448"/>
            <a:ext cx="52069" cy="1029335"/>
          </a:xfrm>
          <a:custGeom>
            <a:avLst/>
            <a:gdLst/>
            <a:ahLst/>
            <a:cxnLst/>
            <a:rect l="l" t="t" r="r" b="b"/>
            <a:pathLst>
              <a:path w="52069" h="1029335">
                <a:moveTo>
                  <a:pt x="0" y="1029230"/>
                </a:moveTo>
                <a:lnTo>
                  <a:pt x="3598" y="948511"/>
                </a:lnTo>
                <a:lnTo>
                  <a:pt x="12375" y="520667"/>
                </a:lnTo>
                <a:lnTo>
                  <a:pt x="20054" y="161936"/>
                </a:lnTo>
                <a:lnTo>
                  <a:pt x="27733" y="596362"/>
                </a:lnTo>
                <a:lnTo>
                  <a:pt x="35412" y="517376"/>
                </a:lnTo>
                <a:lnTo>
                  <a:pt x="44189" y="296871"/>
                </a:lnTo>
                <a:lnTo>
                  <a:pt x="51506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26263" y="1950448"/>
            <a:ext cx="78105" cy="844550"/>
          </a:xfrm>
          <a:custGeom>
            <a:avLst/>
            <a:gdLst/>
            <a:ahLst/>
            <a:cxnLst/>
            <a:rect l="l" t="t" r="r" b="b"/>
            <a:pathLst>
              <a:path w="78105" h="844550">
                <a:moveTo>
                  <a:pt x="0" y="0"/>
                </a:moveTo>
                <a:lnTo>
                  <a:pt x="7007" y="153160"/>
                </a:lnTo>
                <a:lnTo>
                  <a:pt x="14686" y="825643"/>
                </a:lnTo>
                <a:lnTo>
                  <a:pt x="23462" y="759821"/>
                </a:lnTo>
                <a:lnTo>
                  <a:pt x="31142" y="844292"/>
                </a:lnTo>
                <a:lnTo>
                  <a:pt x="38821" y="815769"/>
                </a:lnTo>
                <a:lnTo>
                  <a:pt x="47597" y="333073"/>
                </a:lnTo>
                <a:lnTo>
                  <a:pt x="55276" y="419739"/>
                </a:lnTo>
                <a:lnTo>
                  <a:pt x="62956" y="811381"/>
                </a:lnTo>
                <a:lnTo>
                  <a:pt x="70635" y="674252"/>
                </a:lnTo>
                <a:lnTo>
                  <a:pt x="7779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07332" y="1950448"/>
            <a:ext cx="21590" cy="722630"/>
          </a:xfrm>
          <a:custGeom>
            <a:avLst/>
            <a:gdLst/>
            <a:ahLst/>
            <a:cxnLst/>
            <a:rect l="l" t="t" r="r" b="b"/>
            <a:pathLst>
              <a:path w="21589" h="722630">
                <a:moveTo>
                  <a:pt x="0" y="0"/>
                </a:moveTo>
                <a:lnTo>
                  <a:pt x="6021" y="551384"/>
                </a:lnTo>
                <a:lnTo>
                  <a:pt x="13700" y="722521"/>
                </a:lnTo>
                <a:lnTo>
                  <a:pt x="21363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28729" y="1950448"/>
            <a:ext cx="16510" cy="776605"/>
          </a:xfrm>
          <a:custGeom>
            <a:avLst/>
            <a:gdLst/>
            <a:ahLst/>
            <a:cxnLst/>
            <a:rect l="l" t="t" r="r" b="b"/>
            <a:pathLst>
              <a:path w="16510" h="776605">
                <a:moveTo>
                  <a:pt x="0" y="0"/>
                </a:moveTo>
                <a:lnTo>
                  <a:pt x="8759" y="776276"/>
                </a:lnTo>
                <a:lnTo>
                  <a:pt x="1634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45278" y="1950448"/>
            <a:ext cx="15875" cy="1029335"/>
          </a:xfrm>
          <a:custGeom>
            <a:avLst/>
            <a:gdLst/>
            <a:ahLst/>
            <a:cxnLst/>
            <a:rect l="l" t="t" r="r" b="b"/>
            <a:pathLst>
              <a:path w="15875" h="1029335">
                <a:moveTo>
                  <a:pt x="0" y="0"/>
                </a:moveTo>
                <a:lnTo>
                  <a:pt x="7569" y="633661"/>
                </a:lnTo>
                <a:lnTo>
                  <a:pt x="15746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62589" y="2030107"/>
            <a:ext cx="126364" cy="949960"/>
          </a:xfrm>
          <a:custGeom>
            <a:avLst/>
            <a:gdLst/>
            <a:ahLst/>
            <a:cxnLst/>
            <a:rect l="l" t="t" r="r" b="b"/>
            <a:pathLst>
              <a:path w="126364" h="949960">
                <a:moveTo>
                  <a:pt x="0" y="949571"/>
                </a:moveTo>
                <a:lnTo>
                  <a:pt x="6713" y="748178"/>
                </a:lnTo>
                <a:lnTo>
                  <a:pt x="14392" y="234765"/>
                </a:lnTo>
                <a:lnTo>
                  <a:pt x="22071" y="837038"/>
                </a:lnTo>
                <a:lnTo>
                  <a:pt x="30847" y="0"/>
                </a:lnTo>
                <a:lnTo>
                  <a:pt x="38527" y="574846"/>
                </a:lnTo>
                <a:lnTo>
                  <a:pt x="46206" y="240250"/>
                </a:lnTo>
                <a:lnTo>
                  <a:pt x="54982" y="298393"/>
                </a:lnTo>
                <a:lnTo>
                  <a:pt x="62661" y="369701"/>
                </a:lnTo>
                <a:lnTo>
                  <a:pt x="70341" y="325819"/>
                </a:lnTo>
                <a:lnTo>
                  <a:pt x="78020" y="601175"/>
                </a:lnTo>
                <a:lnTo>
                  <a:pt x="86796" y="562779"/>
                </a:lnTo>
                <a:lnTo>
                  <a:pt x="94475" y="228183"/>
                </a:lnTo>
                <a:lnTo>
                  <a:pt x="102155" y="523286"/>
                </a:lnTo>
                <a:lnTo>
                  <a:pt x="109834" y="328013"/>
                </a:lnTo>
                <a:lnTo>
                  <a:pt x="118610" y="176622"/>
                </a:lnTo>
                <a:lnTo>
                  <a:pt x="125972" y="949571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89279" y="2372382"/>
            <a:ext cx="22860" cy="607695"/>
          </a:xfrm>
          <a:custGeom>
            <a:avLst/>
            <a:gdLst/>
            <a:ahLst/>
            <a:cxnLst/>
            <a:rect l="l" t="t" r="r" b="b"/>
            <a:pathLst>
              <a:path w="22860" h="607694">
                <a:moveTo>
                  <a:pt x="0" y="607296"/>
                </a:moveTo>
                <a:lnTo>
                  <a:pt x="7279" y="0"/>
                </a:lnTo>
                <a:lnTo>
                  <a:pt x="16055" y="294005"/>
                </a:lnTo>
                <a:lnTo>
                  <a:pt x="22762" y="607296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3287" y="1950448"/>
            <a:ext cx="6350" cy="1029335"/>
          </a:xfrm>
          <a:custGeom>
            <a:avLst/>
            <a:gdLst/>
            <a:ahLst/>
            <a:cxnLst/>
            <a:rect l="l" t="t" r="r" b="b"/>
            <a:pathLst>
              <a:path w="6350" h="1029335">
                <a:moveTo>
                  <a:pt x="0" y="1029230"/>
                </a:moveTo>
                <a:lnTo>
                  <a:pt x="6173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30306" y="1950448"/>
            <a:ext cx="84455" cy="817244"/>
          </a:xfrm>
          <a:custGeom>
            <a:avLst/>
            <a:gdLst/>
            <a:ahLst/>
            <a:cxnLst/>
            <a:rect l="l" t="t" r="r" b="b"/>
            <a:pathLst>
              <a:path w="84455" h="817244">
                <a:moveTo>
                  <a:pt x="0" y="0"/>
                </a:moveTo>
                <a:lnTo>
                  <a:pt x="6842" y="816866"/>
                </a:lnTo>
                <a:lnTo>
                  <a:pt x="14522" y="765306"/>
                </a:lnTo>
                <a:lnTo>
                  <a:pt x="22201" y="649020"/>
                </a:lnTo>
                <a:lnTo>
                  <a:pt x="30977" y="435098"/>
                </a:lnTo>
                <a:lnTo>
                  <a:pt x="38656" y="337462"/>
                </a:lnTo>
                <a:lnTo>
                  <a:pt x="46336" y="561257"/>
                </a:lnTo>
                <a:lnTo>
                  <a:pt x="54015" y="634758"/>
                </a:lnTo>
                <a:lnTo>
                  <a:pt x="62791" y="375858"/>
                </a:lnTo>
                <a:lnTo>
                  <a:pt x="70470" y="493241"/>
                </a:lnTo>
                <a:lnTo>
                  <a:pt x="78150" y="249699"/>
                </a:lnTo>
                <a:lnTo>
                  <a:pt x="84198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16958" y="1950448"/>
            <a:ext cx="22225" cy="1029335"/>
          </a:xfrm>
          <a:custGeom>
            <a:avLst/>
            <a:gdLst/>
            <a:ahLst/>
            <a:cxnLst/>
            <a:rect l="l" t="t" r="r" b="b"/>
            <a:pathLst>
              <a:path w="22225" h="1029335">
                <a:moveTo>
                  <a:pt x="0" y="0"/>
                </a:moveTo>
                <a:lnTo>
                  <a:pt x="7953" y="651214"/>
                </a:lnTo>
                <a:lnTo>
                  <a:pt x="15633" y="74173"/>
                </a:lnTo>
                <a:lnTo>
                  <a:pt x="21928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43604" y="2636768"/>
            <a:ext cx="9525" cy="343535"/>
          </a:xfrm>
          <a:custGeom>
            <a:avLst/>
            <a:gdLst/>
            <a:ahLst/>
            <a:cxnLst/>
            <a:rect l="l" t="t" r="r" b="b"/>
            <a:pathLst>
              <a:path w="9525" h="343535">
                <a:moveTo>
                  <a:pt x="0" y="342910"/>
                </a:moveTo>
                <a:lnTo>
                  <a:pt x="5443" y="0"/>
                </a:lnTo>
                <a:lnTo>
                  <a:pt x="8916" y="34291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58888" y="1950448"/>
            <a:ext cx="5715" cy="1029335"/>
          </a:xfrm>
          <a:custGeom>
            <a:avLst/>
            <a:gdLst/>
            <a:ahLst/>
            <a:cxnLst/>
            <a:rect l="l" t="t" r="r" b="b"/>
            <a:pathLst>
              <a:path w="5714" h="1029335">
                <a:moveTo>
                  <a:pt x="0" y="1029230"/>
                </a:moveTo>
                <a:lnTo>
                  <a:pt x="5360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65187" y="1950448"/>
            <a:ext cx="15240" cy="1029335"/>
          </a:xfrm>
          <a:custGeom>
            <a:avLst/>
            <a:gdLst/>
            <a:ahLst/>
            <a:cxnLst/>
            <a:rect l="l" t="t" r="r" b="b"/>
            <a:pathLst>
              <a:path w="15239" h="1029335">
                <a:moveTo>
                  <a:pt x="0" y="0"/>
                </a:moveTo>
                <a:lnTo>
                  <a:pt x="6897" y="265057"/>
                </a:lnTo>
                <a:lnTo>
                  <a:pt x="15005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81485" y="1950448"/>
            <a:ext cx="78105" cy="1029335"/>
          </a:xfrm>
          <a:custGeom>
            <a:avLst/>
            <a:gdLst/>
            <a:ahLst/>
            <a:cxnLst/>
            <a:rect l="l" t="t" r="r" b="b"/>
            <a:pathLst>
              <a:path w="78105" h="1029335">
                <a:moveTo>
                  <a:pt x="0" y="1029230"/>
                </a:moveTo>
                <a:lnTo>
                  <a:pt x="7054" y="317715"/>
                </a:lnTo>
                <a:lnTo>
                  <a:pt x="14733" y="777373"/>
                </a:lnTo>
                <a:lnTo>
                  <a:pt x="22413" y="255184"/>
                </a:lnTo>
                <a:lnTo>
                  <a:pt x="31189" y="315521"/>
                </a:lnTo>
                <a:lnTo>
                  <a:pt x="38868" y="653408"/>
                </a:lnTo>
                <a:lnTo>
                  <a:pt x="46547" y="331976"/>
                </a:lnTo>
                <a:lnTo>
                  <a:pt x="55324" y="149868"/>
                </a:lnTo>
                <a:lnTo>
                  <a:pt x="63003" y="364887"/>
                </a:lnTo>
                <a:lnTo>
                  <a:pt x="70682" y="597459"/>
                </a:lnTo>
                <a:lnTo>
                  <a:pt x="77905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60281" y="1950448"/>
            <a:ext cx="62865" cy="1029335"/>
          </a:xfrm>
          <a:custGeom>
            <a:avLst/>
            <a:gdLst/>
            <a:ahLst/>
            <a:cxnLst/>
            <a:rect l="l" t="t" r="r" b="b"/>
            <a:pathLst>
              <a:path w="62864" h="1029335">
                <a:moveTo>
                  <a:pt x="0" y="0"/>
                </a:moveTo>
                <a:lnTo>
                  <a:pt x="8342" y="725812"/>
                </a:lnTo>
                <a:lnTo>
                  <a:pt x="16021" y="809187"/>
                </a:lnTo>
                <a:lnTo>
                  <a:pt x="23701" y="692901"/>
                </a:lnTo>
                <a:lnTo>
                  <a:pt x="32477" y="505308"/>
                </a:lnTo>
                <a:lnTo>
                  <a:pt x="40156" y="183877"/>
                </a:lnTo>
                <a:lnTo>
                  <a:pt x="47835" y="507502"/>
                </a:lnTo>
                <a:lnTo>
                  <a:pt x="55515" y="532734"/>
                </a:lnTo>
                <a:lnTo>
                  <a:pt x="62857" y="102923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26433" y="2177110"/>
            <a:ext cx="28575" cy="802640"/>
          </a:xfrm>
          <a:custGeom>
            <a:avLst/>
            <a:gdLst/>
            <a:ahLst/>
            <a:cxnLst/>
            <a:rect l="l" t="t" r="r" b="b"/>
            <a:pathLst>
              <a:path w="28575" h="802639">
                <a:moveTo>
                  <a:pt x="0" y="802568"/>
                </a:moveTo>
                <a:lnTo>
                  <a:pt x="5818" y="499151"/>
                </a:lnTo>
                <a:lnTo>
                  <a:pt x="13498" y="694423"/>
                </a:lnTo>
                <a:lnTo>
                  <a:pt x="21177" y="0"/>
                </a:lnTo>
                <a:lnTo>
                  <a:pt x="28574" y="802568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57779" y="2012554"/>
            <a:ext cx="38100" cy="967740"/>
          </a:xfrm>
          <a:custGeom>
            <a:avLst/>
            <a:gdLst/>
            <a:ahLst/>
            <a:cxnLst/>
            <a:rect l="l" t="t" r="r" b="b"/>
            <a:pathLst>
              <a:path w="38100" h="967739">
                <a:moveTo>
                  <a:pt x="0" y="967124"/>
                </a:moveTo>
                <a:lnTo>
                  <a:pt x="6286" y="291811"/>
                </a:lnTo>
                <a:lnTo>
                  <a:pt x="13965" y="0"/>
                </a:lnTo>
                <a:lnTo>
                  <a:pt x="22741" y="957712"/>
                </a:lnTo>
                <a:lnTo>
                  <a:pt x="30420" y="258900"/>
                </a:lnTo>
                <a:lnTo>
                  <a:pt x="37943" y="967124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96033" y="1950448"/>
            <a:ext cx="38100" cy="1029335"/>
          </a:xfrm>
          <a:custGeom>
            <a:avLst/>
            <a:gdLst/>
            <a:ahLst/>
            <a:cxnLst/>
            <a:rect l="l" t="t" r="r" b="b"/>
            <a:pathLst>
              <a:path w="38100" h="1029335">
                <a:moveTo>
                  <a:pt x="0" y="1029230"/>
                </a:moveTo>
                <a:lnTo>
                  <a:pt x="7526" y="305648"/>
                </a:lnTo>
                <a:lnTo>
                  <a:pt x="16302" y="415351"/>
                </a:lnTo>
                <a:lnTo>
                  <a:pt x="23981" y="599653"/>
                </a:lnTo>
                <a:lnTo>
                  <a:pt x="31660" y="362693"/>
                </a:lnTo>
                <a:lnTo>
                  <a:pt x="37594" y="0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40058" y="1950448"/>
            <a:ext cx="147955" cy="966469"/>
          </a:xfrm>
          <a:custGeom>
            <a:avLst/>
            <a:gdLst/>
            <a:ahLst/>
            <a:cxnLst/>
            <a:rect l="l" t="t" r="r" b="b"/>
            <a:pathLst>
              <a:path w="147954" h="966469">
                <a:moveTo>
                  <a:pt x="0" y="0"/>
                </a:moveTo>
                <a:lnTo>
                  <a:pt x="4091" y="198138"/>
                </a:lnTo>
                <a:lnTo>
                  <a:pt x="11770" y="61008"/>
                </a:lnTo>
                <a:lnTo>
                  <a:pt x="19449" y="588683"/>
                </a:lnTo>
                <a:lnTo>
                  <a:pt x="28226" y="638049"/>
                </a:lnTo>
                <a:lnTo>
                  <a:pt x="35905" y="574421"/>
                </a:lnTo>
                <a:lnTo>
                  <a:pt x="43584" y="835516"/>
                </a:lnTo>
                <a:lnTo>
                  <a:pt x="51263" y="678640"/>
                </a:lnTo>
                <a:lnTo>
                  <a:pt x="60040" y="938637"/>
                </a:lnTo>
                <a:lnTo>
                  <a:pt x="67719" y="452650"/>
                </a:lnTo>
                <a:lnTo>
                  <a:pt x="75398" y="708260"/>
                </a:lnTo>
                <a:lnTo>
                  <a:pt x="84174" y="217885"/>
                </a:lnTo>
                <a:lnTo>
                  <a:pt x="91854" y="423030"/>
                </a:lnTo>
                <a:lnTo>
                  <a:pt x="99533" y="224467"/>
                </a:lnTo>
                <a:lnTo>
                  <a:pt x="107212" y="679737"/>
                </a:lnTo>
                <a:lnTo>
                  <a:pt x="115989" y="730201"/>
                </a:lnTo>
                <a:lnTo>
                  <a:pt x="123668" y="787246"/>
                </a:lnTo>
                <a:lnTo>
                  <a:pt x="131347" y="966063"/>
                </a:lnTo>
                <a:lnTo>
                  <a:pt x="140123" y="245311"/>
                </a:lnTo>
                <a:lnTo>
                  <a:pt x="147803" y="378052"/>
                </a:lnTo>
              </a:path>
            </a:pathLst>
          </a:custGeom>
          <a:ln w="3175">
            <a:solidFill>
              <a:srgbClr val="6F7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1762" y="2404196"/>
            <a:ext cx="2036445" cy="142875"/>
          </a:xfrm>
          <a:custGeom>
            <a:avLst/>
            <a:gdLst/>
            <a:ahLst/>
            <a:cxnLst/>
            <a:rect l="l" t="t" r="r" b="b"/>
            <a:pathLst>
              <a:path w="2036445" h="142875">
                <a:moveTo>
                  <a:pt x="0" y="60336"/>
                </a:moveTo>
                <a:lnTo>
                  <a:pt x="7679" y="54851"/>
                </a:lnTo>
                <a:lnTo>
                  <a:pt x="16455" y="49366"/>
                </a:lnTo>
                <a:lnTo>
                  <a:pt x="24134" y="43881"/>
                </a:lnTo>
                <a:lnTo>
                  <a:pt x="31813" y="39493"/>
                </a:lnTo>
                <a:lnTo>
                  <a:pt x="40589" y="34008"/>
                </a:lnTo>
                <a:lnTo>
                  <a:pt x="48269" y="28522"/>
                </a:lnTo>
                <a:lnTo>
                  <a:pt x="55948" y="24134"/>
                </a:lnTo>
                <a:lnTo>
                  <a:pt x="63627" y="19746"/>
                </a:lnTo>
                <a:lnTo>
                  <a:pt x="72403" y="15358"/>
                </a:lnTo>
                <a:lnTo>
                  <a:pt x="80083" y="12067"/>
                </a:lnTo>
                <a:lnTo>
                  <a:pt x="87762" y="8776"/>
                </a:lnTo>
                <a:lnTo>
                  <a:pt x="96538" y="6582"/>
                </a:lnTo>
                <a:lnTo>
                  <a:pt x="104217" y="3291"/>
                </a:lnTo>
                <a:lnTo>
                  <a:pt x="111897" y="2194"/>
                </a:lnTo>
                <a:lnTo>
                  <a:pt x="119576" y="1097"/>
                </a:lnTo>
                <a:lnTo>
                  <a:pt x="128352" y="0"/>
                </a:lnTo>
                <a:lnTo>
                  <a:pt x="136032" y="0"/>
                </a:lnTo>
                <a:lnTo>
                  <a:pt x="175525" y="12067"/>
                </a:lnTo>
                <a:lnTo>
                  <a:pt x="191980" y="23037"/>
                </a:lnTo>
                <a:lnTo>
                  <a:pt x="199660" y="28522"/>
                </a:lnTo>
                <a:lnTo>
                  <a:pt x="207339" y="36202"/>
                </a:lnTo>
                <a:lnTo>
                  <a:pt x="216115" y="42784"/>
                </a:lnTo>
                <a:lnTo>
                  <a:pt x="223794" y="50463"/>
                </a:lnTo>
                <a:lnTo>
                  <a:pt x="231474" y="58142"/>
                </a:lnTo>
                <a:lnTo>
                  <a:pt x="240250" y="65822"/>
                </a:lnTo>
                <a:lnTo>
                  <a:pt x="247929" y="74598"/>
                </a:lnTo>
                <a:lnTo>
                  <a:pt x="255608" y="82277"/>
                </a:lnTo>
                <a:lnTo>
                  <a:pt x="263288" y="89956"/>
                </a:lnTo>
                <a:lnTo>
                  <a:pt x="272064" y="97636"/>
                </a:lnTo>
                <a:lnTo>
                  <a:pt x="279743" y="105315"/>
                </a:lnTo>
                <a:lnTo>
                  <a:pt x="287423" y="111897"/>
                </a:lnTo>
                <a:lnTo>
                  <a:pt x="295102" y="118479"/>
                </a:lnTo>
                <a:lnTo>
                  <a:pt x="303878" y="123965"/>
                </a:lnTo>
                <a:lnTo>
                  <a:pt x="311557" y="129450"/>
                </a:lnTo>
                <a:lnTo>
                  <a:pt x="319237" y="133838"/>
                </a:lnTo>
                <a:lnTo>
                  <a:pt x="328013" y="137129"/>
                </a:lnTo>
                <a:lnTo>
                  <a:pt x="335692" y="140420"/>
                </a:lnTo>
                <a:lnTo>
                  <a:pt x="343371" y="141517"/>
                </a:lnTo>
                <a:lnTo>
                  <a:pt x="351051" y="142614"/>
                </a:lnTo>
                <a:lnTo>
                  <a:pt x="359827" y="141517"/>
                </a:lnTo>
                <a:lnTo>
                  <a:pt x="399320" y="127256"/>
                </a:lnTo>
                <a:lnTo>
                  <a:pt x="423455" y="111897"/>
                </a:lnTo>
                <a:lnTo>
                  <a:pt x="431134" y="106412"/>
                </a:lnTo>
                <a:lnTo>
                  <a:pt x="438814" y="100927"/>
                </a:lnTo>
                <a:lnTo>
                  <a:pt x="447590" y="94345"/>
                </a:lnTo>
                <a:lnTo>
                  <a:pt x="455269" y="88859"/>
                </a:lnTo>
                <a:lnTo>
                  <a:pt x="462948" y="83374"/>
                </a:lnTo>
                <a:lnTo>
                  <a:pt x="471725" y="77889"/>
                </a:lnTo>
                <a:lnTo>
                  <a:pt x="479404" y="72404"/>
                </a:lnTo>
                <a:lnTo>
                  <a:pt x="487083" y="66919"/>
                </a:lnTo>
                <a:lnTo>
                  <a:pt x="494762" y="62531"/>
                </a:lnTo>
                <a:lnTo>
                  <a:pt x="503539" y="58142"/>
                </a:lnTo>
                <a:lnTo>
                  <a:pt x="511218" y="53754"/>
                </a:lnTo>
                <a:lnTo>
                  <a:pt x="518897" y="51560"/>
                </a:lnTo>
                <a:lnTo>
                  <a:pt x="526576" y="48269"/>
                </a:lnTo>
                <a:lnTo>
                  <a:pt x="535353" y="46075"/>
                </a:lnTo>
                <a:lnTo>
                  <a:pt x="543032" y="44978"/>
                </a:lnTo>
                <a:lnTo>
                  <a:pt x="550711" y="43881"/>
                </a:lnTo>
                <a:lnTo>
                  <a:pt x="582525" y="43881"/>
                </a:lnTo>
                <a:lnTo>
                  <a:pt x="591302" y="44978"/>
                </a:lnTo>
                <a:lnTo>
                  <a:pt x="598981" y="46075"/>
                </a:lnTo>
                <a:lnTo>
                  <a:pt x="606660" y="47172"/>
                </a:lnTo>
                <a:lnTo>
                  <a:pt x="615436" y="48269"/>
                </a:lnTo>
                <a:lnTo>
                  <a:pt x="623116" y="49366"/>
                </a:lnTo>
                <a:lnTo>
                  <a:pt x="630795" y="51560"/>
                </a:lnTo>
                <a:lnTo>
                  <a:pt x="638474" y="52657"/>
                </a:lnTo>
                <a:lnTo>
                  <a:pt x="647250" y="54851"/>
                </a:lnTo>
                <a:lnTo>
                  <a:pt x="654930" y="55948"/>
                </a:lnTo>
                <a:lnTo>
                  <a:pt x="662609" y="58142"/>
                </a:lnTo>
                <a:lnTo>
                  <a:pt x="670288" y="59239"/>
                </a:lnTo>
                <a:lnTo>
                  <a:pt x="679064" y="60336"/>
                </a:lnTo>
                <a:lnTo>
                  <a:pt x="686744" y="61434"/>
                </a:lnTo>
                <a:lnTo>
                  <a:pt x="694423" y="62531"/>
                </a:lnTo>
                <a:lnTo>
                  <a:pt x="703199" y="63628"/>
                </a:lnTo>
                <a:lnTo>
                  <a:pt x="710878" y="63628"/>
                </a:lnTo>
                <a:lnTo>
                  <a:pt x="718558" y="64725"/>
                </a:lnTo>
                <a:lnTo>
                  <a:pt x="735013" y="64725"/>
                </a:lnTo>
                <a:lnTo>
                  <a:pt x="742693" y="65822"/>
                </a:lnTo>
                <a:lnTo>
                  <a:pt x="766827" y="65822"/>
                </a:lnTo>
                <a:lnTo>
                  <a:pt x="774507" y="64725"/>
                </a:lnTo>
                <a:lnTo>
                  <a:pt x="798641" y="64725"/>
                </a:lnTo>
                <a:lnTo>
                  <a:pt x="806321" y="63628"/>
                </a:lnTo>
                <a:lnTo>
                  <a:pt x="814000" y="63628"/>
                </a:lnTo>
                <a:lnTo>
                  <a:pt x="822776" y="62531"/>
                </a:lnTo>
                <a:lnTo>
                  <a:pt x="838135" y="62531"/>
                </a:lnTo>
                <a:lnTo>
                  <a:pt x="846911" y="61434"/>
                </a:lnTo>
                <a:lnTo>
                  <a:pt x="854590" y="61434"/>
                </a:lnTo>
                <a:lnTo>
                  <a:pt x="862269" y="60336"/>
                </a:lnTo>
                <a:lnTo>
                  <a:pt x="878725" y="60336"/>
                </a:lnTo>
                <a:lnTo>
                  <a:pt x="886404" y="59239"/>
                </a:lnTo>
                <a:lnTo>
                  <a:pt x="901763" y="59239"/>
                </a:lnTo>
                <a:lnTo>
                  <a:pt x="910539" y="58142"/>
                </a:lnTo>
                <a:lnTo>
                  <a:pt x="925898" y="58142"/>
                </a:lnTo>
                <a:lnTo>
                  <a:pt x="934674" y="57045"/>
                </a:lnTo>
                <a:lnTo>
                  <a:pt x="1030116" y="57045"/>
                </a:lnTo>
                <a:lnTo>
                  <a:pt x="1037795" y="58142"/>
                </a:lnTo>
                <a:lnTo>
                  <a:pt x="1054251" y="58142"/>
                </a:lnTo>
                <a:lnTo>
                  <a:pt x="1061930" y="59239"/>
                </a:lnTo>
                <a:lnTo>
                  <a:pt x="1078386" y="59239"/>
                </a:lnTo>
                <a:lnTo>
                  <a:pt x="1086065" y="60336"/>
                </a:lnTo>
                <a:lnTo>
                  <a:pt x="1093744" y="60336"/>
                </a:lnTo>
                <a:lnTo>
                  <a:pt x="1101423" y="61434"/>
                </a:lnTo>
                <a:lnTo>
                  <a:pt x="1117879" y="61434"/>
                </a:lnTo>
                <a:lnTo>
                  <a:pt x="1125558" y="62531"/>
                </a:lnTo>
                <a:lnTo>
                  <a:pt x="1149693" y="62531"/>
                </a:lnTo>
                <a:lnTo>
                  <a:pt x="1157372" y="63628"/>
                </a:lnTo>
                <a:lnTo>
                  <a:pt x="1197963" y="63628"/>
                </a:lnTo>
                <a:lnTo>
                  <a:pt x="1205642" y="62531"/>
                </a:lnTo>
                <a:lnTo>
                  <a:pt x="1222097" y="62531"/>
                </a:lnTo>
                <a:lnTo>
                  <a:pt x="1229777" y="61434"/>
                </a:lnTo>
                <a:lnTo>
                  <a:pt x="1245135" y="61434"/>
                </a:lnTo>
                <a:lnTo>
                  <a:pt x="1253911" y="60336"/>
                </a:lnTo>
                <a:lnTo>
                  <a:pt x="1261591" y="60336"/>
                </a:lnTo>
                <a:lnTo>
                  <a:pt x="1269270" y="59239"/>
                </a:lnTo>
                <a:lnTo>
                  <a:pt x="1285725" y="59239"/>
                </a:lnTo>
                <a:lnTo>
                  <a:pt x="1293405" y="58142"/>
                </a:lnTo>
                <a:lnTo>
                  <a:pt x="1301084" y="58142"/>
                </a:lnTo>
                <a:lnTo>
                  <a:pt x="1309860" y="57045"/>
                </a:lnTo>
                <a:lnTo>
                  <a:pt x="1381168" y="57045"/>
                </a:lnTo>
                <a:lnTo>
                  <a:pt x="1388847" y="58142"/>
                </a:lnTo>
                <a:lnTo>
                  <a:pt x="1397623" y="58142"/>
                </a:lnTo>
                <a:lnTo>
                  <a:pt x="1405302" y="59239"/>
                </a:lnTo>
                <a:lnTo>
                  <a:pt x="1412982" y="59239"/>
                </a:lnTo>
                <a:lnTo>
                  <a:pt x="1420661" y="60336"/>
                </a:lnTo>
                <a:lnTo>
                  <a:pt x="1429437" y="60336"/>
                </a:lnTo>
                <a:lnTo>
                  <a:pt x="1437116" y="61434"/>
                </a:lnTo>
                <a:lnTo>
                  <a:pt x="1444796" y="61434"/>
                </a:lnTo>
                <a:lnTo>
                  <a:pt x="1453572" y="62531"/>
                </a:lnTo>
                <a:lnTo>
                  <a:pt x="1461251" y="62531"/>
                </a:lnTo>
                <a:lnTo>
                  <a:pt x="1468930" y="63628"/>
                </a:lnTo>
                <a:lnTo>
                  <a:pt x="1476610" y="63628"/>
                </a:lnTo>
                <a:lnTo>
                  <a:pt x="1485386" y="64725"/>
                </a:lnTo>
                <a:lnTo>
                  <a:pt x="1541335" y="64725"/>
                </a:lnTo>
                <a:lnTo>
                  <a:pt x="1549014" y="63628"/>
                </a:lnTo>
                <a:lnTo>
                  <a:pt x="1556693" y="63628"/>
                </a:lnTo>
                <a:lnTo>
                  <a:pt x="1564373" y="62531"/>
                </a:lnTo>
                <a:lnTo>
                  <a:pt x="1573149" y="62531"/>
                </a:lnTo>
                <a:lnTo>
                  <a:pt x="1580828" y="61434"/>
                </a:lnTo>
                <a:lnTo>
                  <a:pt x="1588507" y="60336"/>
                </a:lnTo>
                <a:lnTo>
                  <a:pt x="1597284" y="59239"/>
                </a:lnTo>
                <a:lnTo>
                  <a:pt x="1604963" y="59239"/>
                </a:lnTo>
                <a:lnTo>
                  <a:pt x="1612642" y="58142"/>
                </a:lnTo>
                <a:lnTo>
                  <a:pt x="1620321" y="57045"/>
                </a:lnTo>
                <a:lnTo>
                  <a:pt x="1629098" y="57045"/>
                </a:lnTo>
                <a:lnTo>
                  <a:pt x="1636777" y="55948"/>
                </a:lnTo>
                <a:lnTo>
                  <a:pt x="1644456" y="54851"/>
                </a:lnTo>
                <a:lnTo>
                  <a:pt x="1652136" y="54851"/>
                </a:lnTo>
                <a:lnTo>
                  <a:pt x="1660912" y="53754"/>
                </a:lnTo>
                <a:lnTo>
                  <a:pt x="1708084" y="53754"/>
                </a:lnTo>
                <a:lnTo>
                  <a:pt x="1716861" y="54851"/>
                </a:lnTo>
                <a:lnTo>
                  <a:pt x="1724540" y="54851"/>
                </a:lnTo>
                <a:lnTo>
                  <a:pt x="1732219" y="55948"/>
                </a:lnTo>
                <a:lnTo>
                  <a:pt x="1740995" y="57045"/>
                </a:lnTo>
                <a:lnTo>
                  <a:pt x="1748675" y="58142"/>
                </a:lnTo>
                <a:lnTo>
                  <a:pt x="1756354" y="58142"/>
                </a:lnTo>
                <a:lnTo>
                  <a:pt x="1764033" y="59239"/>
                </a:lnTo>
                <a:lnTo>
                  <a:pt x="1772809" y="60336"/>
                </a:lnTo>
                <a:lnTo>
                  <a:pt x="1780489" y="61434"/>
                </a:lnTo>
                <a:lnTo>
                  <a:pt x="1788168" y="62531"/>
                </a:lnTo>
                <a:lnTo>
                  <a:pt x="1795847" y="64725"/>
                </a:lnTo>
                <a:lnTo>
                  <a:pt x="1804624" y="65822"/>
                </a:lnTo>
                <a:lnTo>
                  <a:pt x="1812303" y="66919"/>
                </a:lnTo>
                <a:lnTo>
                  <a:pt x="1819982" y="66919"/>
                </a:lnTo>
                <a:lnTo>
                  <a:pt x="1828758" y="68016"/>
                </a:lnTo>
                <a:lnTo>
                  <a:pt x="1836438" y="69113"/>
                </a:lnTo>
                <a:lnTo>
                  <a:pt x="1844117" y="70210"/>
                </a:lnTo>
                <a:lnTo>
                  <a:pt x="1851796" y="71307"/>
                </a:lnTo>
                <a:lnTo>
                  <a:pt x="1860572" y="71307"/>
                </a:lnTo>
                <a:lnTo>
                  <a:pt x="1868252" y="72404"/>
                </a:lnTo>
                <a:lnTo>
                  <a:pt x="1916521" y="72404"/>
                </a:lnTo>
                <a:lnTo>
                  <a:pt x="1924200" y="71307"/>
                </a:lnTo>
                <a:lnTo>
                  <a:pt x="1939559" y="71307"/>
                </a:lnTo>
                <a:lnTo>
                  <a:pt x="1948335" y="70210"/>
                </a:lnTo>
                <a:lnTo>
                  <a:pt x="1956015" y="69113"/>
                </a:lnTo>
                <a:lnTo>
                  <a:pt x="1963694" y="69113"/>
                </a:lnTo>
                <a:lnTo>
                  <a:pt x="1972470" y="68016"/>
                </a:lnTo>
                <a:lnTo>
                  <a:pt x="1980149" y="66919"/>
                </a:lnTo>
                <a:lnTo>
                  <a:pt x="1987829" y="65822"/>
                </a:lnTo>
                <a:lnTo>
                  <a:pt x="1995508" y="64725"/>
                </a:lnTo>
                <a:lnTo>
                  <a:pt x="2004284" y="63628"/>
                </a:lnTo>
                <a:lnTo>
                  <a:pt x="2011963" y="63628"/>
                </a:lnTo>
                <a:lnTo>
                  <a:pt x="2019643" y="62531"/>
                </a:lnTo>
                <a:lnTo>
                  <a:pt x="2028419" y="61434"/>
                </a:lnTo>
                <a:lnTo>
                  <a:pt x="2036098" y="60336"/>
                </a:lnTo>
              </a:path>
            </a:pathLst>
          </a:custGeom>
          <a:ln w="68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70581" y="2464533"/>
            <a:ext cx="2199005" cy="0"/>
          </a:xfrm>
          <a:custGeom>
            <a:avLst/>
            <a:gdLst/>
            <a:ahLst/>
            <a:cxnLst/>
            <a:rect l="l" t="t" r="r" b="b"/>
            <a:pathLst>
              <a:path w="2199004">
                <a:moveTo>
                  <a:pt x="0" y="0"/>
                </a:moveTo>
                <a:lnTo>
                  <a:pt x="21984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411530" y="1802429"/>
            <a:ext cx="1917064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Arial"/>
                <a:cs typeface="Arial"/>
              </a:rPr>
              <a:t>Phoneme </a:t>
            </a:r>
            <a:r>
              <a:rPr sz="500" spc="5" dirty="0">
                <a:latin typeface="Arial"/>
                <a:cs typeface="Arial"/>
              </a:rPr>
              <a:t>Classification: </a:t>
            </a:r>
            <a:r>
              <a:rPr sz="500" spc="10" dirty="0">
                <a:latin typeface="Arial"/>
                <a:cs typeface="Arial"/>
              </a:rPr>
              <a:t>Raw and </a:t>
            </a:r>
            <a:r>
              <a:rPr sz="500" spc="5" dirty="0">
                <a:latin typeface="Arial"/>
                <a:cs typeface="Arial"/>
              </a:rPr>
              <a:t>Restricted Logistic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Regression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4307</Words>
  <Application>Microsoft Office PowerPoint</Application>
  <PresentationFormat>Custom</PresentationFormat>
  <Paragraphs>1197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Meiryo</vt:lpstr>
      <vt:lpstr>Arial</vt:lpstr>
      <vt:lpstr>Calibri</vt:lpstr>
      <vt:lpstr>Cambria</vt:lpstr>
      <vt:lpstr>Georgia</vt:lpstr>
      <vt:lpstr>Times New Roman</vt:lpstr>
      <vt:lpstr>Office Theme</vt:lpstr>
      <vt:lpstr>Statistical Analysis for  Data Science C7081</vt:lpstr>
      <vt:lpstr>01: Introduction</vt:lpstr>
      <vt:lpstr>Statistics in the news</vt:lpstr>
      <vt:lpstr>PowerPoint Presentation</vt:lpstr>
      <vt:lpstr>PowerPoint Presentation</vt:lpstr>
      <vt:lpstr>Statistical Learning Problems</vt:lpstr>
      <vt:lpstr>PowerPoint Presentation</vt:lpstr>
      <vt:lpstr>Statistical Learning Problems</vt:lpstr>
      <vt:lpstr>PowerPoint Presentation</vt:lpstr>
      <vt:lpstr>Statistical Learning Problems</vt:lpstr>
      <vt:lpstr>PowerPoint Presentation</vt:lpstr>
      <vt:lpstr>Statistical Learning Problems</vt:lpstr>
      <vt:lpstr>Spam Detection</vt:lpstr>
      <vt:lpstr>Statistical Learning Problems</vt:lpstr>
      <vt:lpstr>PowerPoint Presentation</vt:lpstr>
      <vt:lpstr>Statistical Learning Problems</vt:lpstr>
      <vt:lpstr>PowerPoint Presentation</vt:lpstr>
      <vt:lpstr>Statistical Learning Problems</vt:lpstr>
      <vt:lpstr>PowerPoint Presentation</vt:lpstr>
      <vt:lpstr>Statistical Learning Problems</vt:lpstr>
      <vt:lpstr>PowerPoint Presentation</vt:lpstr>
      <vt:lpstr>The Supervised Learning Problem</vt:lpstr>
      <vt:lpstr>Objectives</vt:lpstr>
      <vt:lpstr>Philosophy</vt:lpstr>
      <vt:lpstr>Unsupervised learning</vt:lpstr>
      <vt:lpstr>The Netflix prize</vt:lpstr>
      <vt:lpstr>PowerPoint Presentation</vt:lpstr>
      <vt:lpstr>Statistical Learning versus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cp:lastModifiedBy>Ed Harris</cp:lastModifiedBy>
  <cp:revision>15</cp:revision>
  <dcterms:created xsi:type="dcterms:W3CDTF">2020-09-17T09:52:20Z</dcterms:created>
  <dcterms:modified xsi:type="dcterms:W3CDTF">2021-09-25T10:04:30Z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