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4" r:id="rId2"/>
    <p:sldId id="305" r:id="rId3"/>
    <p:sldId id="256" r:id="rId4"/>
    <p:sldId id="257" r:id="rId5"/>
    <p:sldId id="258" r:id="rId6"/>
    <p:sldId id="259" r:id="rId7"/>
    <p:sldId id="30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0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1508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9-28T13:05:06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8798 4150 34 0,'0'0'137'16,"0"0"-30"-16,0 0-32 0,0 0 7 16,0 0-14-16,0 0 4 0,0 0-4 15,0 0-19-15,-9-2 26 0,9 2-3 0,0 0-30 16,0-1-19-16,0 1 26 0,0-3-13 16,0 3-13-16,0-1-21 0,0 1-2 15,0 0 0-15,0 0-1 0,0 0-2 16,0 0 2-16,0 0 1 0,0 0 2 15,0 0 1-15,0 0 23 0,0 0-6 16,-3 0-7-16,3 0 0 0,-3 1 3 0,3 2-15 16,0-2-1-16,0-1-1 15,0 0 1-15,0 0 0 0,0 0 2 16,0 0 18-16,0 0 6 0,0 0 29 0,0 0 10 16,0 0 7-16,0 0-17 0,0 0-3 15,0 0 46-15,0 0 35 0,0 0-22 16,-3 1-43-16,-3 0-16 0,-2 2-26 15,-6 1-26-15,-1 0 0 0,-3 3 31 16,1 1 2-16,-6 2-31 0,3-1 1 16,-6 1 15-16,0 1-16 0,-3 1-2 15,3-1 26-15,-6 1-14 0,9 0-8 0,-6-1 9 16,9-1-10-16,-1-2-3 16,5 0-1-16,4-1-12 0,0-2-36 0,6 1-68 15,3-1-65-15,3-2-42 0,0 0-92 16,0-2-16-16,9-1-20 0,0 0-53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856347"/>
            <a:ext cx="2188210" cy="191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946" y="1035201"/>
            <a:ext cx="3888206" cy="1472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15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" y="78584"/>
            <a:ext cx="4495800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b="1" i="0" spc="-35" dirty="0">
                <a:solidFill>
                  <a:srgbClr val="0000FF"/>
                </a:solidFill>
                <a:latin typeface="+mn-lt"/>
                <a:cs typeface="Georgia"/>
              </a:rPr>
              <a:t>Statistical</a:t>
            </a:r>
            <a:r>
              <a:rPr sz="2050" b="1" i="0" spc="17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Analysis for 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Data Science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C7081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936" y="2016018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304" y="2126603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38" y="2136970"/>
            <a:ext cx="170815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25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ts val="1225"/>
              </a:lnSpc>
            </a:pPr>
            <a:r>
              <a:rPr sz="1100" b="1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897" y="2462965"/>
            <a:ext cx="24002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15" baseline="-3535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187" baseline="-353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4844" y="2306302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266" y="278320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65" y="2451445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95" y="1196975"/>
            <a:ext cx="1798356" cy="182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577" y="2155397"/>
            <a:ext cx="12318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spc="-157" baseline="-22727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0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112" y="169001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88" y="2307445"/>
            <a:ext cx="64769" cy="5600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7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41" y="140088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61" y="136747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540" y="2363897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525" y="2020621"/>
            <a:ext cx="45783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sz="1650" spc="15" baseline="252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50" spc="-60" baseline="-1262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2875" y="185243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403" y="1900824"/>
            <a:ext cx="6680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-75" baseline="-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75" baseline="-2020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157" baseline="32828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57" baseline="757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15" baseline="2525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44" baseline="2525" dirty="0">
                <a:solidFill>
                  <a:srgbClr val="FF0000"/>
                </a:solidFill>
                <a:latin typeface="Arial"/>
                <a:cs typeface="Arial"/>
              </a:rPr>
              <a:t>••</a:t>
            </a:r>
            <a:r>
              <a:rPr sz="1650" spc="52" baseline="2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757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9617" y="1414705"/>
            <a:ext cx="125730" cy="478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8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7676" y="1891605"/>
            <a:ext cx="50038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25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1767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380" y="1907738"/>
            <a:ext cx="97155" cy="479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466" y="240190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4907" y="1928468"/>
            <a:ext cx="300990" cy="497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277" baseline="-202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505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40"/>
              </a:spcBef>
            </a:pPr>
            <a:r>
              <a:rPr sz="1650" spc="-52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5572" y="1111202"/>
            <a:ext cx="938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100" i="1" spc="20" dirty="0">
                <a:cs typeface="Palatino Linotype"/>
              </a:rPr>
              <a:t>Ed Harris</a:t>
            </a:r>
          </a:p>
        </p:txBody>
      </p:sp>
      <p:pic>
        <p:nvPicPr>
          <p:cNvPr id="1028" name="Picture 4" descr="aerial view of two harvesters on brown field">
            <a:extLst>
              <a:ext uri="{FF2B5EF4-FFF2-40B4-BE49-F238E27FC236}">
                <a16:creationId xmlns:a16="http://schemas.microsoft.com/office/drawing/2014/main" id="{D456B97F-E656-4A43-9C2C-8B28167B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82" y="1414705"/>
            <a:ext cx="1544368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te and purple flowers in tilt shift lens">
            <a:extLst>
              <a:ext uri="{FF2B5EF4-FFF2-40B4-BE49-F238E27FC236}">
                <a16:creationId xmlns:a16="http://schemas.microsoft.com/office/drawing/2014/main" id="{72C35FBE-A262-4E12-9DFD-B7187BE7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31" y="2090360"/>
            <a:ext cx="823475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68" y="211465"/>
            <a:ext cx="40659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Assessing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 </a:t>
            </a:r>
            <a:r>
              <a:rPr sz="1400" spc="5" dirty="0">
                <a:solidFill>
                  <a:srgbClr val="3333B2"/>
                </a:solidFill>
                <a:latin typeface="+mn-lt"/>
                <a:cs typeface="Georgia"/>
              </a:rPr>
              <a:t>Accuracy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of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 </a:t>
            </a:r>
            <a:r>
              <a:rPr sz="1400" spc="-20" dirty="0">
                <a:solidFill>
                  <a:srgbClr val="3333B2"/>
                </a:solidFill>
                <a:latin typeface="+mn-lt"/>
                <a:cs typeface="Georgia"/>
              </a:rPr>
              <a:t>Coefficient</a:t>
            </a:r>
            <a:r>
              <a:rPr sz="1400" spc="20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Estimates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717459"/>
            <a:ext cx="3569335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85" dirty="0">
                <a:cs typeface="PMingLiU"/>
              </a:rPr>
              <a:t>standard </a:t>
            </a:r>
            <a:r>
              <a:rPr sz="1100" spc="55" dirty="0">
                <a:cs typeface="PMingLiU"/>
              </a:rPr>
              <a:t>error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an </a:t>
            </a:r>
            <a:r>
              <a:rPr sz="1100" spc="70" dirty="0">
                <a:cs typeface="PMingLiU"/>
              </a:rPr>
              <a:t>estimator </a:t>
            </a:r>
            <a:r>
              <a:rPr sz="1100" spc="35" dirty="0">
                <a:cs typeface="PMingLiU"/>
              </a:rPr>
              <a:t>reflects </a:t>
            </a:r>
            <a:r>
              <a:rPr sz="1100" spc="40" dirty="0">
                <a:cs typeface="PMingLiU"/>
              </a:rPr>
              <a:t>how </a:t>
            </a:r>
            <a:r>
              <a:rPr sz="1100" spc="75" dirty="0">
                <a:cs typeface="PMingLiU"/>
              </a:rPr>
              <a:t>it </a:t>
            </a:r>
            <a:r>
              <a:rPr sz="1100" spc="35" dirty="0">
                <a:cs typeface="PMingLiU"/>
              </a:rPr>
              <a:t>varies  </a:t>
            </a:r>
            <a:r>
              <a:rPr sz="1100" spc="70" dirty="0">
                <a:cs typeface="PMingLiU"/>
              </a:rPr>
              <a:t>under repeated </a:t>
            </a:r>
            <a:r>
              <a:rPr sz="1100" spc="55" dirty="0">
                <a:cs typeface="PMingLiU"/>
              </a:rPr>
              <a:t>sampling. </a:t>
            </a:r>
            <a:r>
              <a:rPr sz="1100" spc="35" dirty="0">
                <a:cs typeface="PMingLiU"/>
              </a:rPr>
              <a:t>We</a:t>
            </a:r>
            <a:r>
              <a:rPr sz="1100" spc="-12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have</a:t>
            </a:r>
            <a:endParaRPr sz="1100">
              <a:cs typeface="PMingLiU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66458" y="1637103"/>
            <a:ext cx="3832860" cy="173791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434"/>
              </a:spcBef>
            </a:pPr>
            <a:r>
              <a:rPr sz="1100" spc="50" dirty="0">
                <a:cs typeface="PMingLiU"/>
              </a:rPr>
              <a:t>where </a:t>
            </a:r>
            <a:r>
              <a:rPr sz="1100" i="1" spc="50" dirty="0">
                <a:cs typeface="Times New Roman"/>
              </a:rPr>
              <a:t>σ</a:t>
            </a:r>
            <a:r>
              <a:rPr sz="1200" spc="75" baseline="27777" dirty="0">
                <a:cs typeface="Tahoma"/>
              </a:rPr>
              <a:t>2 </a:t>
            </a:r>
            <a:r>
              <a:rPr sz="1100" spc="260" dirty="0">
                <a:cs typeface="PMingLiU"/>
              </a:rPr>
              <a:t>=</a:t>
            </a:r>
            <a:r>
              <a:rPr sz="1100" spc="85" dirty="0">
                <a:cs typeface="PMingLiU"/>
              </a:rPr>
              <a:t> </a:t>
            </a:r>
            <a:r>
              <a:rPr sz="1100" spc="10" dirty="0">
                <a:cs typeface="PMingLiU"/>
              </a:rPr>
              <a:t>Var(</a:t>
            </a:r>
            <a:r>
              <a:rPr sz="1100" i="1" spc="10">
                <a:cs typeface="Times New Roman"/>
              </a:rPr>
              <a:t>E</a:t>
            </a:r>
            <a:r>
              <a:rPr sz="1100" spc="10">
                <a:cs typeface="PMingLiU"/>
              </a:rPr>
              <a:t>)</a:t>
            </a:r>
            <a:endParaRPr lang="en-US" sz="1100" spc="10">
              <a:cs typeface="PMingLiU"/>
            </a:endParaRPr>
          </a:p>
          <a:p>
            <a:pPr marL="170180">
              <a:lnSpc>
                <a:spcPct val="100000"/>
              </a:lnSpc>
              <a:spcBef>
                <a:spcPts val="434"/>
              </a:spcBef>
            </a:pPr>
            <a:endParaRPr sz="1100">
              <a:cs typeface="PMingLiU"/>
            </a:endParaRPr>
          </a:p>
          <a:p>
            <a:pPr marL="170180" marR="43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100" spc="60" dirty="0">
                <a:cs typeface="PMingLiU"/>
              </a:rPr>
              <a:t>These </a:t>
            </a:r>
            <a:r>
              <a:rPr sz="1100" spc="85" dirty="0">
                <a:cs typeface="PMingLiU"/>
              </a:rPr>
              <a:t>standard </a:t>
            </a:r>
            <a:r>
              <a:rPr sz="1100" spc="50" dirty="0">
                <a:cs typeface="PMingLiU"/>
              </a:rPr>
              <a:t>errors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compute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confidence  intervals. </a:t>
            </a:r>
            <a:r>
              <a:rPr sz="1100" spc="70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95% confidence </a:t>
            </a:r>
            <a:r>
              <a:rPr sz="1100" spc="50" dirty="0">
                <a:cs typeface="PMingLiU"/>
              </a:rPr>
              <a:t>interval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defined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range </a:t>
            </a:r>
            <a:r>
              <a:rPr sz="1100" spc="5" dirty="0">
                <a:cs typeface="PMingLiU"/>
              </a:rPr>
              <a:t>of  </a:t>
            </a:r>
            <a:r>
              <a:rPr sz="1100" spc="35" dirty="0">
                <a:cs typeface="PMingLiU"/>
              </a:rPr>
              <a:t>values </a:t>
            </a:r>
            <a:r>
              <a:rPr sz="1100" spc="45" dirty="0">
                <a:cs typeface="PMingLiU"/>
              </a:rPr>
              <a:t>such </a:t>
            </a:r>
            <a:r>
              <a:rPr sz="1100" spc="110" dirty="0">
                <a:cs typeface="PMingLiU"/>
              </a:rPr>
              <a:t>that </a:t>
            </a:r>
            <a:r>
              <a:rPr sz="1100" spc="70" dirty="0">
                <a:cs typeface="PMingLiU"/>
              </a:rPr>
              <a:t>with </a:t>
            </a:r>
            <a:r>
              <a:rPr sz="1100" spc="35" dirty="0">
                <a:cs typeface="PMingLiU"/>
              </a:rPr>
              <a:t>95% </a:t>
            </a:r>
            <a:r>
              <a:rPr sz="1100" spc="50" dirty="0">
                <a:cs typeface="PMingLiU"/>
              </a:rPr>
              <a:t>probability,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range </a:t>
            </a:r>
            <a:r>
              <a:rPr sz="1100" spc="20" dirty="0">
                <a:cs typeface="PMingLiU"/>
              </a:rPr>
              <a:t>will  </a:t>
            </a:r>
            <a:r>
              <a:rPr sz="1100" spc="60" dirty="0">
                <a:cs typeface="PMingLiU"/>
              </a:rPr>
              <a:t>contain </a:t>
            </a:r>
            <a:r>
              <a:rPr sz="1100" spc="80" dirty="0">
                <a:cs typeface="PMingLiU"/>
              </a:rPr>
              <a:t>the true </a:t>
            </a:r>
            <a:r>
              <a:rPr sz="1100" spc="60" dirty="0">
                <a:cs typeface="PMingLiU"/>
              </a:rPr>
              <a:t>unknown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parameter. </a:t>
            </a:r>
            <a:r>
              <a:rPr sz="1100" spc="90" dirty="0">
                <a:cs typeface="PMingLiU"/>
              </a:rPr>
              <a:t>It </a:t>
            </a:r>
            <a:r>
              <a:rPr sz="1100" spc="65" dirty="0">
                <a:cs typeface="PMingLiU"/>
              </a:rPr>
              <a:t>has  </a:t>
            </a:r>
            <a:r>
              <a:rPr sz="1100" spc="80">
                <a:cs typeface="PMingLiU"/>
              </a:rPr>
              <a:t>the</a:t>
            </a:r>
            <a:r>
              <a:rPr sz="1100" spc="70">
                <a:cs typeface="PMingLiU"/>
              </a:rPr>
              <a:t> </a:t>
            </a:r>
            <a:r>
              <a:rPr sz="1100" spc="50">
                <a:cs typeface="PMingLiU"/>
              </a:rPr>
              <a:t>form</a:t>
            </a:r>
            <a:endParaRPr lang="en-US" sz="1100" spc="50">
              <a:cs typeface="PMingLiU"/>
            </a:endParaRPr>
          </a:p>
          <a:p>
            <a:pPr marL="170180" marR="43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endParaRPr sz="1100">
              <a:cs typeface="PMingLiU"/>
            </a:endParaRPr>
          </a:p>
          <a:p>
            <a:pPr marL="119380" algn="ctr">
              <a:lnSpc>
                <a:spcPct val="100000"/>
              </a:lnSpc>
              <a:spcBef>
                <a:spcPts val="35"/>
              </a:spcBef>
            </a:pPr>
            <a:r>
              <a:rPr sz="1100" i="1" spc="-120" dirty="0">
                <a:cs typeface="Times New Roman" panose="02020603050405020304" pitchFamily="18" charset="0"/>
              </a:rPr>
              <a:t>β</a:t>
            </a:r>
            <a:r>
              <a:rPr sz="1650" spc="-179" baseline="15151" dirty="0">
                <a:cs typeface="Times New Roman" panose="02020603050405020304" pitchFamily="18" charset="0"/>
              </a:rPr>
              <a:t>ˆ</a:t>
            </a:r>
            <a:r>
              <a:rPr sz="1200" spc="-179" baseline="-10416" dirty="0">
                <a:cs typeface="Times New Roman" panose="02020603050405020304" pitchFamily="18" charset="0"/>
              </a:rPr>
              <a:t>1  </a:t>
            </a:r>
            <a:r>
              <a:rPr sz="1100" i="1" spc="-40" dirty="0">
                <a:cs typeface="Times New Roman" panose="02020603050405020304" pitchFamily="18" charset="0"/>
              </a:rPr>
              <a:t>± </a:t>
            </a:r>
            <a:r>
              <a:rPr sz="1100" spc="25" dirty="0">
                <a:cs typeface="Times New Roman" panose="02020603050405020304" pitchFamily="18" charset="0"/>
              </a:rPr>
              <a:t>2 </a:t>
            </a:r>
            <a:r>
              <a:rPr sz="1100" i="1" spc="-85" dirty="0">
                <a:cs typeface="Times New Roman" panose="02020603050405020304" pitchFamily="18" charset="0"/>
              </a:rPr>
              <a:t>·</a:t>
            </a:r>
            <a:r>
              <a:rPr sz="1100" i="1" spc="-275" dirty="0">
                <a:cs typeface="Times New Roman" panose="02020603050405020304" pitchFamily="18" charset="0"/>
              </a:rPr>
              <a:t> </a:t>
            </a:r>
            <a:r>
              <a:rPr sz="1100" dirty="0">
                <a:cs typeface="Times New Roman" panose="02020603050405020304" pitchFamily="18" charset="0"/>
              </a:rPr>
              <a:t>SE(</a:t>
            </a:r>
            <a:r>
              <a:rPr sz="1100" i="1" dirty="0">
                <a:cs typeface="Times New Roman" panose="02020603050405020304" pitchFamily="18" charset="0"/>
              </a:rPr>
              <a:t>β</a:t>
            </a:r>
            <a:r>
              <a:rPr sz="1650" baseline="15151" dirty="0">
                <a:cs typeface="Times New Roman" panose="02020603050405020304" pitchFamily="18" charset="0"/>
              </a:rPr>
              <a:t>ˆ</a:t>
            </a:r>
            <a:r>
              <a:rPr sz="1200" baseline="-10416" dirty="0">
                <a:cs typeface="Times New Roman" panose="02020603050405020304" pitchFamily="18" charset="0"/>
              </a:rPr>
              <a:t>1</a:t>
            </a:r>
            <a:r>
              <a:rPr sz="1100" dirty="0">
                <a:cs typeface="Times New Roman" panose="02020603050405020304" pitchFamily="18" charset="0"/>
              </a:rPr>
              <a:t>)</a:t>
            </a:r>
            <a:r>
              <a:rPr sz="1100" i="1" dirty="0">
                <a:cs typeface="Times New Roman" panose="02020603050405020304" pitchFamily="18" charset="0"/>
              </a:rPr>
              <a:t>.</a:t>
            </a:r>
            <a:endParaRPr sz="1100"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6BD288C-07C2-48B0-A1D3-E1C3A518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0" y="1149566"/>
            <a:ext cx="3832860" cy="4867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71FE94-42A8-44C2-9CC6-9109ED02F569}"/>
                  </a:ext>
                </a:extLst>
              </p14:cNvPr>
              <p14:cNvContentPartPr/>
              <p14:nvPr/>
            </p14:nvContentPartPr>
            <p14:xfrm>
              <a:off x="3016080" y="1491480"/>
              <a:ext cx="151560" cy="6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71FE94-42A8-44C2-9CC6-9109ED02F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6720" y="1482120"/>
                <a:ext cx="170280" cy="8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548" y="211465"/>
            <a:ext cx="26428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3333B2"/>
                </a:solidFill>
                <a:latin typeface="+mn-lt"/>
                <a:cs typeface="Georgia"/>
              </a:rPr>
              <a:t>Confidence intervals </a:t>
            </a:r>
            <a:r>
              <a:rPr sz="1400" spc="200" dirty="0">
                <a:solidFill>
                  <a:srgbClr val="3333B2"/>
                </a:solidFill>
                <a:latin typeface="+mn-lt"/>
                <a:cs typeface="Georgia"/>
              </a:rPr>
              <a:t>—</a:t>
            </a:r>
            <a:r>
              <a:rPr sz="1400" spc="-17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continued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007921"/>
            <a:ext cx="3950335" cy="2151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114" dirty="0">
                <a:cs typeface="PMingLiU"/>
              </a:rPr>
              <a:t>That </a:t>
            </a:r>
            <a:r>
              <a:rPr sz="1100" spc="25" dirty="0">
                <a:cs typeface="PMingLiU"/>
              </a:rPr>
              <a:t>is, </a:t>
            </a:r>
            <a:r>
              <a:rPr sz="1100" spc="70" dirty="0">
                <a:cs typeface="PMingLiU"/>
              </a:rPr>
              <a:t>there </a:t>
            </a:r>
            <a:r>
              <a:rPr sz="1100" spc="20" dirty="0">
                <a:cs typeface="PMingLiU"/>
              </a:rPr>
              <a:t>is </a:t>
            </a:r>
            <a:r>
              <a:rPr sz="1100" spc="60" dirty="0">
                <a:cs typeface="PMingLiU"/>
              </a:rPr>
              <a:t>approximately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95% </a:t>
            </a:r>
            <a:r>
              <a:rPr sz="1100" spc="50" dirty="0">
                <a:cs typeface="PMingLiU"/>
              </a:rPr>
              <a:t>chance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</a:t>
            </a:r>
            <a:r>
              <a:rPr sz="1100" spc="204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interval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cs typeface="PMingLiU"/>
            </a:endParaRPr>
          </a:p>
          <a:p>
            <a:pPr marL="38100" marR="30480">
              <a:lnSpc>
                <a:spcPct val="102600"/>
              </a:lnSpc>
              <a:spcBef>
                <a:spcPts val="1365"/>
              </a:spcBef>
            </a:pPr>
            <a:endParaRPr lang="en-GB" sz="1100" spc="20" dirty="0">
              <a:cs typeface="PMingLiU"/>
            </a:endParaRPr>
          </a:p>
          <a:p>
            <a:pPr marL="38100" marR="30480">
              <a:lnSpc>
                <a:spcPct val="102600"/>
              </a:lnSpc>
              <a:spcBef>
                <a:spcPts val="1365"/>
              </a:spcBef>
            </a:pPr>
            <a:r>
              <a:rPr sz="1100" spc="20" dirty="0">
                <a:cs typeface="PMingLiU"/>
              </a:rPr>
              <a:t>will </a:t>
            </a:r>
            <a:r>
              <a:rPr sz="1100" spc="60" dirty="0">
                <a:cs typeface="PMingLiU"/>
              </a:rPr>
              <a:t>contain </a:t>
            </a:r>
            <a:r>
              <a:rPr sz="1100" spc="80" dirty="0">
                <a:cs typeface="PMingLiU"/>
              </a:rPr>
              <a:t>the true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1 </a:t>
            </a:r>
            <a:r>
              <a:rPr sz="1100" spc="75" dirty="0">
                <a:cs typeface="PMingLiU"/>
              </a:rPr>
              <a:t>(under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scenario </a:t>
            </a:r>
            <a:r>
              <a:rPr sz="1100" spc="50" dirty="0">
                <a:cs typeface="PMingLiU"/>
              </a:rPr>
              <a:t>where </a:t>
            </a:r>
            <a:r>
              <a:rPr sz="1100" spc="15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got  </a:t>
            </a:r>
            <a:r>
              <a:rPr sz="1100" spc="70" dirty="0">
                <a:cs typeface="PMingLiU"/>
              </a:rPr>
              <a:t>repeated </a:t>
            </a:r>
            <a:r>
              <a:rPr sz="1100" spc="50" dirty="0">
                <a:cs typeface="PMingLiU"/>
              </a:rPr>
              <a:t>samples </a:t>
            </a:r>
            <a:r>
              <a:rPr sz="1100" spc="20" dirty="0">
                <a:cs typeface="PMingLiU"/>
              </a:rPr>
              <a:t>like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present</a:t>
            </a:r>
            <a:r>
              <a:rPr sz="1100" spc="15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sample)</a:t>
            </a:r>
            <a:endParaRPr lang="en-GB" sz="1100" spc="60" dirty="0">
              <a:cs typeface="PMingLiU"/>
            </a:endParaRPr>
          </a:p>
          <a:p>
            <a:pPr marL="38100" marR="30480">
              <a:lnSpc>
                <a:spcPct val="102600"/>
              </a:lnSpc>
              <a:spcBef>
                <a:spcPts val="1365"/>
              </a:spcBef>
            </a:pPr>
            <a:endParaRPr sz="1100" dirty="0">
              <a:cs typeface="PMingLiU"/>
            </a:endParaRPr>
          </a:p>
          <a:p>
            <a:pPr marL="38100" marR="154305">
              <a:lnSpc>
                <a:spcPct val="102600"/>
              </a:lnSpc>
              <a:spcBef>
                <a:spcPts val="600"/>
              </a:spcBef>
            </a:pPr>
            <a:r>
              <a:rPr sz="1100" spc="5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advertising </a:t>
            </a:r>
            <a:r>
              <a:rPr sz="1100" spc="85" dirty="0">
                <a:cs typeface="PMingLiU"/>
              </a:rPr>
              <a:t>data,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95% confidence </a:t>
            </a:r>
            <a:r>
              <a:rPr sz="1100" spc="50" dirty="0">
                <a:cs typeface="PMingLiU"/>
              </a:rPr>
              <a:t>interval </a:t>
            </a:r>
            <a:r>
              <a:rPr sz="1100" spc="30" dirty="0">
                <a:cs typeface="PMingLiU"/>
              </a:rPr>
              <a:t>for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1 </a:t>
            </a:r>
            <a:r>
              <a:rPr sz="1100" spc="20" dirty="0">
                <a:cs typeface="PMingLiU"/>
              </a:rPr>
              <a:t>is  </a:t>
            </a:r>
            <a:r>
              <a:rPr sz="1100" spc="15" dirty="0">
                <a:cs typeface="PMingLiU"/>
              </a:rPr>
              <a:t>[0</a:t>
            </a:r>
            <a:r>
              <a:rPr sz="1100" i="1" spc="15" dirty="0">
                <a:cs typeface="Times New Roman"/>
              </a:rPr>
              <a:t>.</a:t>
            </a:r>
            <a:r>
              <a:rPr sz="1100" spc="15" dirty="0">
                <a:cs typeface="PMingLiU"/>
              </a:rPr>
              <a:t>042</a:t>
            </a:r>
            <a:r>
              <a:rPr sz="1100" i="1" spc="15" dirty="0">
                <a:cs typeface="Times New Roman"/>
              </a:rPr>
              <a:t>,</a:t>
            </a:r>
            <a:r>
              <a:rPr sz="1100" i="1" spc="-100" dirty="0">
                <a:cs typeface="Times New Roman"/>
              </a:rPr>
              <a:t> </a:t>
            </a:r>
            <a:r>
              <a:rPr sz="1100" spc="15" dirty="0">
                <a:cs typeface="PMingLiU"/>
              </a:rPr>
              <a:t>0</a:t>
            </a:r>
            <a:r>
              <a:rPr sz="1100" i="1" spc="15" dirty="0">
                <a:cs typeface="Times New Roman"/>
              </a:rPr>
              <a:t>.</a:t>
            </a:r>
            <a:r>
              <a:rPr sz="1100" spc="15" dirty="0">
                <a:cs typeface="PMingLiU"/>
              </a:rPr>
              <a:t>053]</a:t>
            </a:r>
            <a:endParaRPr sz="1100" dirty="0">
              <a:cs typeface="PMingLi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BD7CE-63D4-4B4D-8ED6-6A827DD8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282160"/>
            <a:ext cx="2321113" cy="448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818" y="211465"/>
            <a:ext cx="14706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Hypothesis</a:t>
            </a:r>
            <a:r>
              <a:rPr sz="1400" spc="7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testing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758" y="502232"/>
            <a:ext cx="3808095" cy="27920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2880" marR="304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85" dirty="0">
                <a:cs typeface="PMingLiU"/>
              </a:rPr>
              <a:t>Standard </a:t>
            </a:r>
            <a:r>
              <a:rPr sz="1100" spc="50" dirty="0">
                <a:cs typeface="PMingLiU"/>
              </a:rPr>
              <a:t>errors </a:t>
            </a:r>
            <a:r>
              <a:rPr sz="1100" spc="65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also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used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perform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hypothesis 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tests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coefficients. </a:t>
            </a:r>
            <a:r>
              <a:rPr sz="1100" spc="9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most </a:t>
            </a:r>
            <a:r>
              <a:rPr sz="1100" spc="60" dirty="0">
                <a:cs typeface="PMingLiU"/>
              </a:rPr>
              <a:t>common </a:t>
            </a:r>
            <a:r>
              <a:rPr sz="1100" spc="55" dirty="0">
                <a:cs typeface="PMingLiU"/>
              </a:rPr>
              <a:t>hypothesis </a:t>
            </a:r>
            <a:r>
              <a:rPr sz="1100" spc="80" dirty="0">
                <a:cs typeface="PMingLiU"/>
              </a:rPr>
              <a:t>test  </a:t>
            </a:r>
            <a:r>
              <a:rPr sz="1100" spc="25" dirty="0">
                <a:cs typeface="PMingLiU"/>
              </a:rPr>
              <a:t>involves </a:t>
            </a:r>
            <a:r>
              <a:rPr sz="1100" spc="65" dirty="0">
                <a:cs typeface="PMingLiU"/>
              </a:rPr>
              <a:t>testing </a:t>
            </a:r>
            <a:r>
              <a:rPr sz="1100" spc="80" dirty="0">
                <a:cs typeface="PMingLiU"/>
              </a:rPr>
              <a:t>the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null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hypothesis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spc="5" dirty="0">
                <a:cs typeface="PMingLiU"/>
              </a:rPr>
              <a:t>of</a:t>
            </a:r>
            <a:endParaRPr sz="1100" dirty="0">
              <a:cs typeface="PMingLiU"/>
            </a:endParaRPr>
          </a:p>
          <a:p>
            <a:pPr marL="365125">
              <a:lnSpc>
                <a:spcPct val="100000"/>
              </a:lnSpc>
              <a:spcBef>
                <a:spcPts val="790"/>
              </a:spcBef>
              <a:tabLst>
                <a:tab pos="869950" algn="l"/>
              </a:tabLst>
            </a:pPr>
            <a:r>
              <a:rPr sz="1100" i="1" spc="45" dirty="0">
                <a:cs typeface="Times New Roman"/>
              </a:rPr>
              <a:t>H</a:t>
            </a:r>
            <a:r>
              <a:rPr sz="1200" spc="67" baseline="-10416" dirty="0">
                <a:cs typeface="Tahoma"/>
              </a:rPr>
              <a:t>0</a:t>
            </a:r>
            <a:r>
              <a:rPr sz="1200" spc="150" baseline="-10416" dirty="0">
                <a:cs typeface="Tahoma"/>
              </a:rPr>
              <a:t> </a:t>
            </a:r>
            <a:r>
              <a:rPr sz="1100" spc="15" dirty="0">
                <a:cs typeface="PMingLiU"/>
              </a:rPr>
              <a:t>:	</a:t>
            </a:r>
            <a:r>
              <a:rPr sz="1100" spc="75" dirty="0">
                <a:cs typeface="PMingLiU"/>
              </a:rPr>
              <a:t>There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no relationship between </a:t>
            </a:r>
            <a:r>
              <a:rPr sz="1100" i="1" spc="229" dirty="0">
                <a:cs typeface="Times New Roman"/>
              </a:rPr>
              <a:t>X </a:t>
            </a:r>
            <a:r>
              <a:rPr sz="1100" spc="85" dirty="0">
                <a:cs typeface="PMingLiU"/>
              </a:rPr>
              <a:t>and</a:t>
            </a:r>
            <a:r>
              <a:rPr sz="1100" spc="120" dirty="0">
                <a:cs typeface="PMingLiU"/>
              </a:rPr>
              <a:t> </a:t>
            </a:r>
            <a:r>
              <a:rPr sz="1100" i="1" spc="20" dirty="0">
                <a:cs typeface="Times New Roman"/>
              </a:rPr>
              <a:t>Y</a:t>
            </a:r>
            <a:endParaRPr sz="1100" dirty="0">
              <a:cs typeface="Times New Roman"/>
            </a:endParaRPr>
          </a:p>
          <a:p>
            <a:pPr marL="870585">
              <a:lnSpc>
                <a:spcPct val="100000"/>
              </a:lnSpc>
              <a:spcBef>
                <a:spcPts val="330"/>
              </a:spcBef>
            </a:pPr>
            <a:r>
              <a:rPr sz="1100" spc="45" dirty="0">
                <a:cs typeface="PMingLiU"/>
              </a:rPr>
              <a:t>versus </a:t>
            </a:r>
            <a:r>
              <a:rPr sz="1100" spc="80" dirty="0">
                <a:cs typeface="PMingLiU"/>
              </a:rPr>
              <a:t>the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alternative</a:t>
            </a:r>
            <a:r>
              <a:rPr sz="1100" i="1" spc="14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hypothesis</a:t>
            </a:r>
            <a:endParaRPr sz="1100" dirty="0">
              <a:cs typeface="Palatino Linotype"/>
            </a:endParaRPr>
          </a:p>
          <a:p>
            <a:pPr marL="338455">
              <a:lnSpc>
                <a:spcPct val="100000"/>
              </a:lnSpc>
              <a:spcBef>
                <a:spcPts val="335"/>
              </a:spcBef>
              <a:tabLst>
                <a:tab pos="869950" algn="l"/>
              </a:tabLst>
            </a:pPr>
            <a:r>
              <a:rPr sz="1100" i="1" spc="95" dirty="0">
                <a:cs typeface="Times New Roman"/>
              </a:rPr>
              <a:t>H</a:t>
            </a:r>
            <a:r>
              <a:rPr sz="1200" i="1" spc="142" baseline="-10416" dirty="0">
                <a:cs typeface="Verdana"/>
              </a:rPr>
              <a:t>A</a:t>
            </a:r>
            <a:r>
              <a:rPr sz="1200" i="1" spc="104" baseline="-10416" dirty="0">
                <a:cs typeface="Verdana"/>
              </a:rPr>
              <a:t> </a:t>
            </a:r>
            <a:r>
              <a:rPr sz="1100" spc="15" dirty="0">
                <a:cs typeface="PMingLiU"/>
              </a:rPr>
              <a:t>:	</a:t>
            </a:r>
            <a:r>
              <a:rPr sz="1100" spc="75" dirty="0">
                <a:cs typeface="PMingLiU"/>
              </a:rPr>
              <a:t>There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some </a:t>
            </a:r>
            <a:r>
              <a:rPr sz="1100" spc="55" dirty="0">
                <a:cs typeface="PMingLiU"/>
              </a:rPr>
              <a:t>relationship between </a:t>
            </a:r>
            <a:r>
              <a:rPr sz="1100" i="1" spc="229" dirty="0">
                <a:cs typeface="Times New Roman"/>
              </a:rPr>
              <a:t>X </a:t>
            </a:r>
            <a:r>
              <a:rPr sz="1100" spc="85" dirty="0">
                <a:cs typeface="PMingLiU"/>
              </a:rPr>
              <a:t>and </a:t>
            </a:r>
            <a:r>
              <a:rPr sz="1100" i="1" spc="20" dirty="0">
                <a:cs typeface="Times New Roman"/>
              </a:rPr>
              <a:t>Y</a:t>
            </a:r>
            <a:r>
              <a:rPr sz="1100" i="1" spc="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endParaRPr sz="11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cs typeface="Times New Roman"/>
            </a:endParaRPr>
          </a:p>
          <a:p>
            <a:pPr marL="182880" indent="-132715">
              <a:lnSpc>
                <a:spcPct val="100000"/>
              </a:lnSpc>
              <a:spcBef>
                <a:spcPts val="8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60" dirty="0">
                <a:cs typeface="PMingLiU"/>
              </a:rPr>
              <a:t>Mathematically, </a:t>
            </a:r>
            <a:r>
              <a:rPr sz="1100" spc="65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corresponds </a:t>
            </a:r>
            <a:r>
              <a:rPr sz="1100" spc="80" dirty="0">
                <a:cs typeface="PMingLiU"/>
              </a:rPr>
              <a:t>to</a:t>
            </a:r>
            <a:r>
              <a:rPr sz="1100" spc="11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testing</a:t>
            </a:r>
            <a:endParaRPr sz="1100" dirty="0">
              <a:cs typeface="PMingLiU"/>
            </a:endParaRPr>
          </a:p>
          <a:p>
            <a:pPr marL="169545" algn="ctr">
              <a:lnSpc>
                <a:spcPct val="100000"/>
              </a:lnSpc>
              <a:spcBef>
                <a:spcPts val="790"/>
              </a:spcBef>
            </a:pPr>
            <a:r>
              <a:rPr sz="1100" i="1" spc="45" dirty="0">
                <a:cs typeface="Times New Roman"/>
              </a:rPr>
              <a:t>H</a:t>
            </a:r>
            <a:r>
              <a:rPr sz="1200" spc="67" baseline="-10416" dirty="0">
                <a:cs typeface="Tahoma"/>
              </a:rPr>
              <a:t>0 </a:t>
            </a:r>
            <a:r>
              <a:rPr sz="1100" spc="15" dirty="0">
                <a:cs typeface="PMingLiU"/>
              </a:rPr>
              <a:t>: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1 </a:t>
            </a:r>
            <a:r>
              <a:rPr sz="1100" spc="260" dirty="0">
                <a:cs typeface="PMingLiU"/>
              </a:rPr>
              <a:t>=</a:t>
            </a:r>
            <a:r>
              <a:rPr sz="1100" spc="13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0</a:t>
            </a:r>
            <a:endParaRPr sz="1100" dirty="0">
              <a:cs typeface="PMingLiU"/>
            </a:endParaRPr>
          </a:p>
          <a:p>
            <a:pPr marL="182880">
              <a:lnSpc>
                <a:spcPct val="100000"/>
              </a:lnSpc>
              <a:spcBef>
                <a:spcPts val="790"/>
              </a:spcBef>
            </a:pPr>
            <a:r>
              <a:rPr sz="1100" spc="45" dirty="0">
                <a:cs typeface="PMingLiU"/>
              </a:rPr>
              <a:t>versus</a:t>
            </a:r>
            <a:endParaRPr sz="1100" dirty="0">
              <a:cs typeface="PMingLiU"/>
            </a:endParaRPr>
          </a:p>
          <a:p>
            <a:pPr marL="169545" algn="ctr">
              <a:lnSpc>
                <a:spcPct val="100000"/>
              </a:lnSpc>
              <a:spcBef>
                <a:spcPts val="35"/>
              </a:spcBef>
              <a:tabLst>
                <a:tab pos="810260" algn="l"/>
              </a:tabLst>
            </a:pPr>
            <a:r>
              <a:rPr sz="1100" i="1" spc="95" dirty="0">
                <a:cs typeface="Times New Roman"/>
              </a:rPr>
              <a:t>H</a:t>
            </a:r>
            <a:r>
              <a:rPr sz="1200" i="1" spc="142" baseline="-10416" dirty="0">
                <a:cs typeface="Verdana"/>
              </a:rPr>
              <a:t>A </a:t>
            </a:r>
            <a:r>
              <a:rPr sz="1100" spc="15" dirty="0">
                <a:cs typeface="PMingLiU"/>
              </a:rPr>
              <a:t>:</a:t>
            </a:r>
            <a:r>
              <a:rPr sz="1100" spc="-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1</a:t>
            </a:r>
            <a:r>
              <a:rPr sz="1200" spc="157" baseline="-10416" dirty="0">
                <a:cs typeface="Tahoma"/>
              </a:rPr>
              <a:t> </a:t>
            </a:r>
            <a:r>
              <a:rPr sz="1100" spc="-295" dirty="0">
                <a:cs typeface="PMingLiU"/>
              </a:rPr>
              <a:t>=</a:t>
            </a:r>
            <a:r>
              <a:rPr sz="1100" i="1" spc="-295" dirty="0">
                <a:cs typeface="Meiryo"/>
              </a:rPr>
              <a:t>/	</a:t>
            </a:r>
            <a:r>
              <a:rPr sz="1100" spc="25" dirty="0">
                <a:cs typeface="PMingLiU"/>
              </a:rPr>
              <a:t>0</a:t>
            </a:r>
            <a:r>
              <a:rPr sz="1100" i="1" spc="25" dirty="0">
                <a:cs typeface="Times New Roman"/>
              </a:rPr>
              <a:t>,</a:t>
            </a:r>
            <a:endParaRPr sz="1100" dirty="0"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509"/>
              </a:spcBef>
            </a:pPr>
            <a:r>
              <a:rPr sz="1100" spc="35" dirty="0">
                <a:cs typeface="PMingLiU"/>
              </a:rPr>
              <a:t>since </a:t>
            </a:r>
            <a:r>
              <a:rPr sz="1100" dirty="0">
                <a:cs typeface="PMingLiU"/>
              </a:rPr>
              <a:t>if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1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0 </a:t>
            </a:r>
            <a:r>
              <a:rPr sz="1100" spc="80" dirty="0">
                <a:cs typeface="PMingLiU"/>
              </a:rPr>
              <a:t>then the </a:t>
            </a:r>
            <a:r>
              <a:rPr sz="1100" spc="55" dirty="0">
                <a:cs typeface="PMingLiU"/>
              </a:rPr>
              <a:t>model </a:t>
            </a:r>
            <a:r>
              <a:rPr sz="1100" spc="50" dirty="0">
                <a:cs typeface="PMingLiU"/>
              </a:rPr>
              <a:t>reduces </a:t>
            </a:r>
            <a:r>
              <a:rPr sz="1100" spc="80" dirty="0">
                <a:cs typeface="PMingLiU"/>
              </a:rPr>
              <a:t>to </a:t>
            </a:r>
            <a:r>
              <a:rPr sz="1100" i="1" spc="20" dirty="0">
                <a:cs typeface="Times New Roman"/>
              </a:rPr>
              <a:t>Y </a:t>
            </a:r>
            <a:r>
              <a:rPr sz="1100" spc="260" dirty="0">
                <a:cs typeface="PMingLiU"/>
              </a:rPr>
              <a:t>=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 </a:t>
            </a:r>
            <a:r>
              <a:rPr sz="1100" spc="260" dirty="0">
                <a:cs typeface="PMingLiU"/>
              </a:rPr>
              <a:t>+</a:t>
            </a:r>
            <a:r>
              <a:rPr sz="1100" spc="-15" dirty="0">
                <a:cs typeface="PMingLiU"/>
              </a:rPr>
              <a:t> </a:t>
            </a:r>
            <a:r>
              <a:rPr sz="1100" i="1" spc="-95" dirty="0">
                <a:cs typeface="Times New Roman"/>
              </a:rPr>
              <a:t>E</a:t>
            </a:r>
            <a:r>
              <a:rPr sz="1100" spc="-95" dirty="0">
                <a:cs typeface="PMingLiU"/>
              </a:rPr>
              <a:t>, </a:t>
            </a:r>
            <a:r>
              <a:rPr lang="en-GB" sz="1100" spc="-9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</a:t>
            </a:r>
            <a:endParaRPr sz="1100" dirty="0">
              <a:cs typeface="PMingLiU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sz="1100" i="1" spc="229" dirty="0">
                <a:cs typeface="Times New Roman"/>
              </a:rPr>
              <a:t>X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not </a:t>
            </a:r>
            <a:r>
              <a:rPr sz="1100" spc="55" dirty="0">
                <a:cs typeface="PMingLiU"/>
              </a:rPr>
              <a:t>associated </a:t>
            </a:r>
            <a:r>
              <a:rPr sz="1100" spc="70" dirty="0">
                <a:cs typeface="PMingLiU"/>
              </a:rPr>
              <a:t>with </a:t>
            </a:r>
            <a:r>
              <a:rPr sz="1100" i="1" spc="20" dirty="0">
                <a:cs typeface="Times New Roman"/>
              </a:rPr>
              <a:t>Y</a:t>
            </a:r>
            <a:r>
              <a:rPr sz="1100" i="1" spc="-25" dirty="0">
                <a:cs typeface="Times New Roman"/>
              </a:rPr>
              <a:t> </a:t>
            </a:r>
            <a:r>
              <a:rPr sz="1100" spc="4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533" y="211465"/>
            <a:ext cx="2520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Hypothesis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testing </a:t>
            </a:r>
            <a:r>
              <a:rPr sz="1400" spc="200" dirty="0">
                <a:solidFill>
                  <a:srgbClr val="3333B2"/>
                </a:solidFill>
                <a:latin typeface="+mn-lt"/>
                <a:cs typeface="Georgia"/>
              </a:rPr>
              <a:t>—</a:t>
            </a:r>
            <a:r>
              <a:rPr sz="1400" spc="6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continued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850" y="739775"/>
            <a:ext cx="3870960" cy="176163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979" marR="8636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21615" algn="l"/>
              </a:tabLst>
            </a:pPr>
            <a:r>
              <a:rPr sz="1100" spc="40" dirty="0">
                <a:cs typeface="PMingLiU"/>
              </a:rPr>
              <a:t>To </a:t>
            </a:r>
            <a:r>
              <a:rPr sz="1100" spc="80" dirty="0">
                <a:cs typeface="PMingLiU"/>
              </a:rPr>
              <a:t>test the </a:t>
            </a:r>
            <a:r>
              <a:rPr sz="1100" spc="40" dirty="0">
                <a:cs typeface="PMingLiU"/>
              </a:rPr>
              <a:t>null </a:t>
            </a:r>
            <a:r>
              <a:rPr sz="1100" spc="55" dirty="0">
                <a:cs typeface="PMingLiU"/>
              </a:rPr>
              <a:t>hypothesis,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compute </a:t>
            </a:r>
            <a:r>
              <a:rPr sz="1100" spc="85" dirty="0">
                <a:cs typeface="PMingLiU"/>
              </a:rPr>
              <a:t>a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t-statistic</a:t>
            </a:r>
            <a:r>
              <a:rPr sz="1100" spc="20" dirty="0">
                <a:cs typeface="PMingLiU"/>
              </a:rPr>
              <a:t>, </a:t>
            </a:r>
            <a:r>
              <a:rPr sz="1100" spc="35" dirty="0">
                <a:cs typeface="PMingLiU"/>
              </a:rPr>
              <a:t>given  </a:t>
            </a:r>
            <a:r>
              <a:rPr sz="1100" spc="55" dirty="0">
                <a:cs typeface="PMingLiU"/>
              </a:rPr>
              <a:t>by</a:t>
            </a:r>
            <a:endParaRPr sz="1100" dirty="0">
              <a:cs typeface="PMingLiU"/>
            </a:endParaRPr>
          </a:p>
          <a:p>
            <a:pPr marL="220979" marR="495300" indent="-132715">
              <a:lnSpc>
                <a:spcPct val="102600"/>
              </a:lnSpc>
              <a:spcBef>
                <a:spcPts val="42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21615" algn="l"/>
              </a:tabLst>
            </a:pPr>
            <a:endParaRPr lang="en-GB" sz="1100" spc="70" dirty="0">
              <a:cs typeface="PMingLiU"/>
            </a:endParaRPr>
          </a:p>
          <a:p>
            <a:pPr marL="220979" marR="495300" indent="-132715">
              <a:lnSpc>
                <a:spcPct val="102600"/>
              </a:lnSpc>
              <a:spcBef>
                <a:spcPts val="42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21615" algn="l"/>
              </a:tabLst>
            </a:pPr>
            <a:endParaRPr lang="en-GB" sz="1100" spc="70" dirty="0">
              <a:cs typeface="PMingLiU"/>
            </a:endParaRPr>
          </a:p>
          <a:p>
            <a:pPr marL="220979" marR="495300" indent="-132715">
              <a:lnSpc>
                <a:spcPct val="102600"/>
              </a:lnSpc>
              <a:spcBef>
                <a:spcPts val="42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216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will </a:t>
            </a:r>
            <a:r>
              <a:rPr sz="1100" spc="45" dirty="0">
                <a:cs typeface="PMingLiU"/>
              </a:rPr>
              <a:t>have </a:t>
            </a:r>
            <a:r>
              <a:rPr sz="1100" spc="85" dirty="0">
                <a:cs typeface="PMingLiU"/>
              </a:rPr>
              <a:t>a </a:t>
            </a:r>
            <a:r>
              <a:rPr sz="1100" i="1" spc="65" dirty="0">
                <a:cs typeface="Times New Roman"/>
              </a:rPr>
              <a:t>t</a:t>
            </a:r>
            <a:r>
              <a:rPr sz="1100" spc="65" dirty="0">
                <a:cs typeface="PMingLiU"/>
              </a:rPr>
              <a:t>-distribution </a:t>
            </a:r>
            <a:r>
              <a:rPr sz="1100" spc="70" dirty="0">
                <a:cs typeface="PMingLiU"/>
              </a:rPr>
              <a:t>with </a:t>
            </a:r>
            <a:r>
              <a:rPr sz="1100" i="1" spc="100" dirty="0">
                <a:cs typeface="Times New Roman"/>
              </a:rPr>
              <a:t>n </a:t>
            </a:r>
            <a:r>
              <a:rPr sz="1100" i="1" spc="-40" dirty="0">
                <a:cs typeface="Meiryo"/>
              </a:rPr>
              <a:t>− </a:t>
            </a:r>
            <a:r>
              <a:rPr sz="1100" spc="25" dirty="0">
                <a:cs typeface="PMingLiU"/>
              </a:rPr>
              <a:t>2 </a:t>
            </a:r>
            <a:r>
              <a:rPr sz="1100" spc="40" dirty="0">
                <a:cs typeface="PMingLiU"/>
              </a:rPr>
              <a:t>degrees </a:t>
            </a:r>
            <a:r>
              <a:rPr sz="1100" spc="5" dirty="0">
                <a:cs typeface="PMingLiU"/>
              </a:rPr>
              <a:t>of  </a:t>
            </a:r>
            <a:r>
              <a:rPr sz="1100" spc="45" dirty="0">
                <a:cs typeface="PMingLiU"/>
              </a:rPr>
              <a:t>freedom, </a:t>
            </a:r>
            <a:r>
              <a:rPr sz="1100" spc="55" dirty="0">
                <a:cs typeface="PMingLiU"/>
              </a:rPr>
              <a:t>assuming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1 </a:t>
            </a:r>
            <a:r>
              <a:rPr sz="1100" spc="260" dirty="0">
                <a:cs typeface="PMingLiU"/>
              </a:rPr>
              <a:t>=</a:t>
            </a:r>
            <a:r>
              <a:rPr sz="1100" spc="14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0.</a:t>
            </a:r>
            <a:endParaRPr sz="1100" dirty="0">
              <a:cs typeface="PMingLiU"/>
            </a:endParaRPr>
          </a:p>
          <a:p>
            <a:pPr marL="220979" marR="304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21615" algn="l"/>
              </a:tabLst>
            </a:pPr>
            <a:r>
              <a:rPr sz="1100" spc="45" dirty="0">
                <a:cs typeface="PMingLiU"/>
              </a:rPr>
              <a:t>Using </a:t>
            </a:r>
            <a:r>
              <a:rPr sz="1100" spc="60" dirty="0">
                <a:cs typeface="PMingLiU"/>
              </a:rPr>
              <a:t>statistical </a:t>
            </a:r>
            <a:r>
              <a:rPr sz="1100" spc="40" dirty="0">
                <a:cs typeface="PMingLiU"/>
              </a:rPr>
              <a:t>software, </a:t>
            </a:r>
            <a:r>
              <a:rPr sz="1100" spc="75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easy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compute </a:t>
            </a:r>
            <a:r>
              <a:rPr sz="1100" spc="80" dirty="0">
                <a:cs typeface="PMingLiU"/>
              </a:rPr>
              <a:t>the  </a:t>
            </a:r>
            <a:r>
              <a:rPr sz="1100" spc="60" dirty="0">
                <a:cs typeface="PMingLiU"/>
              </a:rPr>
              <a:t>probability </a:t>
            </a:r>
            <a:r>
              <a:rPr sz="1100" spc="5" dirty="0">
                <a:cs typeface="PMingLiU"/>
              </a:rPr>
              <a:t>of </a:t>
            </a:r>
            <a:r>
              <a:rPr sz="1100" spc="45" dirty="0">
                <a:cs typeface="PMingLiU"/>
              </a:rPr>
              <a:t>observing </a:t>
            </a:r>
            <a:r>
              <a:rPr sz="1100" spc="65" dirty="0">
                <a:cs typeface="PMingLiU"/>
              </a:rPr>
              <a:t>any </a:t>
            </a:r>
            <a:r>
              <a:rPr sz="1100" spc="40" dirty="0">
                <a:cs typeface="PMingLiU"/>
              </a:rPr>
              <a:t>value </a:t>
            </a:r>
            <a:r>
              <a:rPr sz="1100" spc="55" dirty="0">
                <a:cs typeface="PMingLiU"/>
              </a:rPr>
              <a:t>equal </a:t>
            </a:r>
            <a:r>
              <a:rPr sz="1100" spc="80" dirty="0">
                <a:cs typeface="PMingLiU"/>
              </a:rPr>
              <a:t>to </a:t>
            </a:r>
            <a:r>
              <a:rPr sz="1100" i="1" spc="-95" dirty="0">
                <a:cs typeface="Meiryo"/>
              </a:rPr>
              <a:t>|</a:t>
            </a:r>
            <a:r>
              <a:rPr sz="1100" i="1" spc="-95" dirty="0">
                <a:cs typeface="Times New Roman"/>
              </a:rPr>
              <a:t>t</a:t>
            </a:r>
            <a:r>
              <a:rPr sz="1100" i="1" spc="-95" dirty="0">
                <a:cs typeface="Meiryo"/>
              </a:rPr>
              <a:t>| </a:t>
            </a:r>
            <a:r>
              <a:rPr sz="1100" spc="55" dirty="0">
                <a:cs typeface="PMingLiU"/>
              </a:rPr>
              <a:t>or </a:t>
            </a:r>
            <a:r>
              <a:rPr sz="1100" spc="50" dirty="0">
                <a:cs typeface="PMingLiU"/>
              </a:rPr>
              <a:t>larger. </a:t>
            </a:r>
            <a:r>
              <a:rPr sz="1100" spc="40" dirty="0">
                <a:cs typeface="PMingLiU"/>
              </a:rPr>
              <a:t>We  </a:t>
            </a:r>
            <a:r>
              <a:rPr sz="1100" spc="35" dirty="0">
                <a:cs typeface="PMingLiU"/>
              </a:rPr>
              <a:t>call </a:t>
            </a:r>
            <a:r>
              <a:rPr sz="1100" spc="65" dirty="0">
                <a:cs typeface="PMingLiU"/>
              </a:rPr>
              <a:t>this </a:t>
            </a:r>
            <a:r>
              <a:rPr sz="1100" spc="60" dirty="0">
                <a:cs typeface="PMingLiU"/>
              </a:rPr>
              <a:t>probability </a:t>
            </a:r>
            <a:r>
              <a:rPr sz="1100" spc="80" dirty="0">
                <a:cs typeface="PMingLiU"/>
              </a:rPr>
              <a:t>the</a:t>
            </a:r>
            <a:r>
              <a:rPr sz="1100" spc="140" dirty="0">
                <a:cs typeface="PMingLiU"/>
              </a:rPr>
              <a:t>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p-value</a:t>
            </a:r>
            <a:r>
              <a:rPr sz="1100" spc="1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B486D-BEC1-492F-9785-D250EB52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968375"/>
            <a:ext cx="892519" cy="5573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586" y="185621"/>
            <a:ext cx="24930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3333B2"/>
                </a:solidFill>
                <a:cs typeface="Georgia"/>
              </a:rPr>
              <a:t>Results </a:t>
            </a:r>
            <a:r>
              <a:rPr sz="1400" spc="-40" dirty="0">
                <a:solidFill>
                  <a:srgbClr val="3333B2"/>
                </a:solidFill>
                <a:cs typeface="Georgia"/>
              </a:rPr>
              <a:t>for </a:t>
            </a:r>
            <a:r>
              <a:rPr sz="1400" spc="-10" dirty="0">
                <a:solidFill>
                  <a:srgbClr val="3333B2"/>
                </a:solidFill>
                <a:cs typeface="Georgia"/>
              </a:rPr>
              <a:t>the </a:t>
            </a:r>
            <a:r>
              <a:rPr sz="1400" spc="-20" dirty="0">
                <a:solidFill>
                  <a:srgbClr val="3333B2"/>
                </a:solidFill>
                <a:cs typeface="Georgia"/>
              </a:rPr>
              <a:t>advertising</a:t>
            </a:r>
            <a:r>
              <a:rPr sz="1400" spc="260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5" dirty="0">
                <a:solidFill>
                  <a:srgbClr val="3333B2"/>
                </a:solidFill>
                <a:cs typeface="Georgia"/>
              </a:rPr>
              <a:t>data</a:t>
            </a:r>
            <a:endParaRPr sz="1400"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94776"/>
              </p:ext>
            </p:extLst>
          </p:nvPr>
        </p:nvGraphicFramePr>
        <p:xfrm>
          <a:off x="386905" y="1349375"/>
          <a:ext cx="3796664" cy="52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+mn-lt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+mn-lt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Std.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+mn-lt"/>
                          <a:cs typeface="PMingLiU"/>
                        </a:rPr>
                        <a:t>Error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t-statistic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+mn-lt"/>
                          <a:cs typeface="PMingLiU"/>
                        </a:rPr>
                        <a:t>p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-</a:t>
                      </a:r>
                      <a:r>
                        <a:rPr sz="1100" spc="-65" dirty="0">
                          <a:latin typeface="+mn-lt"/>
                          <a:cs typeface="PMingLiU"/>
                        </a:rPr>
                        <a:t>v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alue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Intercept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7.0325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0.4578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15.36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TV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0.0475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0.0027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17.67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118" y="211465"/>
            <a:ext cx="35267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Assessing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 Overall </a:t>
            </a:r>
            <a:r>
              <a:rPr sz="1400" spc="5" dirty="0">
                <a:solidFill>
                  <a:srgbClr val="3333B2"/>
                </a:solidFill>
                <a:latin typeface="+mn-lt"/>
                <a:cs typeface="Georgia"/>
              </a:rPr>
              <a:t>Accuracy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of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</a:t>
            </a:r>
            <a:r>
              <a:rPr sz="1400" spc="21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Model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858" y="502715"/>
            <a:ext cx="26733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compute </a:t>
            </a:r>
            <a:r>
              <a:rPr sz="1100" spc="80" dirty="0">
                <a:cs typeface="PMingLiU"/>
              </a:rPr>
              <a:t>the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Residual Standard</a:t>
            </a:r>
            <a:r>
              <a:rPr sz="1100" i="1" spc="-8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Error</a:t>
            </a:r>
            <a:endParaRPr sz="1100"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395" y="1367763"/>
            <a:ext cx="26847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where </a:t>
            </a:r>
            <a:r>
              <a:rPr sz="1100" spc="80" dirty="0">
                <a:cs typeface="PMingLiU"/>
              </a:rPr>
              <a:t>the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residual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sum-of-squares </a:t>
            </a:r>
            <a:r>
              <a:rPr sz="1100" spc="20" dirty="0">
                <a:cs typeface="PMingLiU"/>
              </a:rPr>
              <a:t>is</a:t>
            </a:r>
            <a:endParaRPr sz="1100" dirty="0">
              <a:cs typeface="PMingLiU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1977" y="1263851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44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620" y="1708914"/>
            <a:ext cx="3080830" cy="2455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i="1" spc="10" dirty="0">
                <a:solidFill>
                  <a:srgbClr val="009900"/>
                </a:solidFill>
                <a:cs typeface="Palatino Linotype"/>
              </a:rPr>
              <a:t>R-squared </a:t>
            </a:r>
            <a:r>
              <a:rPr sz="1100" spc="55" dirty="0">
                <a:cs typeface="PMingLiU"/>
              </a:rPr>
              <a:t>or fraction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variance explained</a:t>
            </a:r>
            <a:r>
              <a:rPr sz="1100" spc="285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is</a:t>
            </a:r>
            <a:endParaRPr sz="1100" dirty="0">
              <a:cs typeface="PMingLiU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5298" y="2711543"/>
            <a:ext cx="8261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where</a:t>
            </a:r>
            <a:endParaRPr sz="1100" dirty="0">
              <a:cs typeface="PMingLiU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5825" y="2700894"/>
            <a:ext cx="22726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total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sum </a:t>
            </a:r>
            <a:r>
              <a:rPr sz="1100" i="1" spc="45" dirty="0">
                <a:solidFill>
                  <a:srgbClr val="009900"/>
                </a:solidFill>
                <a:cs typeface="Palatino Linotype"/>
              </a:rPr>
              <a:t>of</a:t>
            </a:r>
            <a:r>
              <a:rPr sz="1100" i="1" spc="-6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squares</a:t>
            </a:r>
            <a:r>
              <a:rPr sz="1100" spc="15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76AE378-0B57-4A32-AF11-B87B7A36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2" y="749207"/>
            <a:ext cx="2443822" cy="53796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0345FF1-276E-4CCC-83BF-1A87057B7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1353696"/>
            <a:ext cx="1297667" cy="23309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6B03ED5-6C43-4547-9DBF-E728E1415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2046615"/>
            <a:ext cx="2076450" cy="4410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B84A0B-406D-43F2-9D6E-CB3474BFF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2698100"/>
            <a:ext cx="1276592" cy="2244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118" y="211465"/>
            <a:ext cx="35267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Assessing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 Overall </a:t>
            </a:r>
            <a:r>
              <a:rPr sz="1400" spc="5" dirty="0">
                <a:solidFill>
                  <a:srgbClr val="3333B2"/>
                </a:solidFill>
                <a:latin typeface="+mn-lt"/>
                <a:cs typeface="Georgia"/>
              </a:rPr>
              <a:t>Accuracy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of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</a:t>
            </a:r>
            <a:r>
              <a:rPr sz="1400" spc="21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Model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749" y="1097919"/>
            <a:ext cx="3795395" cy="52379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177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58115" algn="l"/>
              </a:tabLst>
            </a:pPr>
            <a:r>
              <a:rPr sz="1100" spc="90" dirty="0">
                <a:cs typeface="PMingLiU"/>
              </a:rPr>
              <a:t>It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45" dirty="0">
                <a:cs typeface="PMingLiU"/>
              </a:rPr>
              <a:t>shown </a:t>
            </a:r>
            <a:r>
              <a:rPr sz="1100" spc="110" dirty="0">
                <a:cs typeface="PMingLiU"/>
              </a:rPr>
              <a:t>that </a:t>
            </a:r>
            <a:r>
              <a:rPr sz="1100" spc="50" dirty="0">
                <a:cs typeface="PMingLiU"/>
              </a:rPr>
              <a:t>in </a:t>
            </a:r>
            <a:r>
              <a:rPr sz="1100" spc="65" dirty="0">
                <a:cs typeface="PMingLiU"/>
              </a:rPr>
              <a:t>this </a:t>
            </a:r>
            <a:r>
              <a:rPr sz="1100" spc="45" dirty="0">
                <a:cs typeface="PMingLiU"/>
              </a:rPr>
              <a:t>simple </a:t>
            </a:r>
            <a:r>
              <a:rPr sz="1100" spc="50" dirty="0">
                <a:cs typeface="PMingLiU"/>
              </a:rPr>
              <a:t>linear </a:t>
            </a:r>
            <a:r>
              <a:rPr sz="1100" spc="40" dirty="0">
                <a:cs typeface="PMingLiU"/>
              </a:rPr>
              <a:t>regression </a:t>
            </a:r>
            <a:r>
              <a:rPr sz="1100" spc="65" dirty="0">
                <a:cs typeface="PMingLiU"/>
              </a:rPr>
              <a:t>setting  </a:t>
            </a:r>
            <a:r>
              <a:rPr sz="1100" spc="110" dirty="0">
                <a:cs typeface="PMingLiU"/>
              </a:rPr>
              <a:t>that </a:t>
            </a:r>
            <a:r>
              <a:rPr sz="1100" i="1" spc="70" dirty="0">
                <a:cs typeface="Times New Roman"/>
              </a:rPr>
              <a:t>R</a:t>
            </a:r>
            <a:r>
              <a:rPr sz="1200" spc="104" baseline="27777" dirty="0">
                <a:cs typeface="Tahoma"/>
              </a:rPr>
              <a:t>2 </a:t>
            </a:r>
            <a:r>
              <a:rPr sz="1100" spc="260" dirty="0">
                <a:cs typeface="PMingLiU"/>
              </a:rPr>
              <a:t>= </a:t>
            </a:r>
            <a:r>
              <a:rPr sz="1100" i="1" spc="55" dirty="0">
                <a:cs typeface="Times New Roman"/>
              </a:rPr>
              <a:t>r</a:t>
            </a:r>
            <a:r>
              <a:rPr sz="1200" spc="82" baseline="27777" dirty="0">
                <a:cs typeface="Tahoma"/>
              </a:rPr>
              <a:t>2</a:t>
            </a:r>
            <a:r>
              <a:rPr sz="1100" spc="55" dirty="0">
                <a:cs typeface="PMingLiU"/>
              </a:rPr>
              <a:t>, </a:t>
            </a:r>
            <a:r>
              <a:rPr sz="1100" spc="50" dirty="0">
                <a:cs typeface="PMingLiU"/>
              </a:rPr>
              <a:t>where </a:t>
            </a:r>
            <a:r>
              <a:rPr sz="1100" i="1" spc="60" dirty="0">
                <a:cs typeface="Times New Roman"/>
              </a:rPr>
              <a:t>r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correlation between </a:t>
            </a:r>
            <a:r>
              <a:rPr sz="1100" i="1" spc="229" dirty="0">
                <a:cs typeface="Times New Roman"/>
              </a:rPr>
              <a:t>X </a:t>
            </a:r>
            <a:r>
              <a:rPr sz="1100" spc="85" dirty="0">
                <a:cs typeface="PMingLiU"/>
              </a:rPr>
              <a:t>and </a:t>
            </a:r>
            <a:r>
              <a:rPr sz="1100" i="1" spc="20" dirty="0">
                <a:cs typeface="Times New Roman"/>
              </a:rPr>
              <a:t>Y</a:t>
            </a:r>
            <a:r>
              <a:rPr sz="1100" i="1" spc="-175" dirty="0">
                <a:cs typeface="Times New Roman"/>
              </a:rPr>
              <a:t> </a:t>
            </a:r>
            <a:r>
              <a:rPr sz="1100" spc="15" dirty="0">
                <a:cs typeface="PMingLiU"/>
              </a:rPr>
              <a:t>:</a:t>
            </a:r>
            <a:endParaRPr sz="1100" dirty="0">
              <a:cs typeface="PMingLiU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E8D52-CFC2-49E2-9D4E-4AA817E4A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806575"/>
            <a:ext cx="2305050" cy="5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6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5725" y="211465"/>
            <a:ext cx="18961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333B2"/>
                </a:solidFill>
                <a:cs typeface="Georgia"/>
              </a:rPr>
              <a:t>Advertising </a:t>
            </a:r>
            <a:r>
              <a:rPr sz="1400" spc="5" dirty="0">
                <a:solidFill>
                  <a:srgbClr val="3333B2"/>
                </a:solidFill>
                <a:cs typeface="Georgia"/>
              </a:rPr>
              <a:t>data</a:t>
            </a:r>
            <a:r>
              <a:rPr sz="1400" spc="-100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-25" dirty="0">
                <a:solidFill>
                  <a:srgbClr val="3333B2"/>
                </a:solidFill>
                <a:cs typeface="Georgia"/>
              </a:rPr>
              <a:t>results</a:t>
            </a:r>
            <a:endParaRPr sz="1400"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48727"/>
              </p:ext>
            </p:extLst>
          </p:nvPr>
        </p:nvGraphicFramePr>
        <p:xfrm>
          <a:off x="1009650" y="1273175"/>
          <a:ext cx="2442185" cy="970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1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64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80" dirty="0">
                          <a:latin typeface="PMingLiU"/>
                          <a:cs typeface="PMingLiU"/>
                        </a:rPr>
                        <a:t>Quantity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35" dirty="0">
                          <a:latin typeface="PMingLiU"/>
                          <a:cs typeface="PMingLiU"/>
                        </a:rPr>
                        <a:t>Value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90">
                <a:tc>
                  <a:txBody>
                    <a:bodyPr/>
                    <a:lstStyle/>
                    <a:p>
                      <a:pPr marL="75565">
                        <a:lnSpc>
                          <a:spcPts val="1010"/>
                        </a:lnSpc>
                      </a:pPr>
                      <a:endParaRPr lang="en-US" sz="1100" spc="55">
                        <a:latin typeface="PMingLiU"/>
                        <a:cs typeface="PMingLiU"/>
                      </a:endParaRPr>
                    </a:p>
                    <a:p>
                      <a:pPr marL="75565">
                        <a:lnSpc>
                          <a:spcPts val="1010"/>
                        </a:lnSpc>
                      </a:pPr>
                      <a:r>
                        <a:rPr sz="1100" spc="55">
                          <a:latin typeface="PMingLiU"/>
                          <a:cs typeface="PMingLiU"/>
                        </a:rPr>
                        <a:t>Residual </a:t>
                      </a:r>
                      <a:r>
                        <a:rPr sz="1100" spc="85" dirty="0">
                          <a:latin typeface="PMingLiU"/>
                          <a:cs typeface="PMingLiU"/>
                        </a:rPr>
                        <a:t>Standard</a:t>
                      </a:r>
                      <a:r>
                        <a:rPr sz="1100" spc="60" dirty="0">
                          <a:latin typeface="PMingLiU"/>
                          <a:cs typeface="PMingLiU"/>
                        </a:rPr>
                        <a:t> </a:t>
                      </a:r>
                      <a:r>
                        <a:rPr sz="1100" spc="75" dirty="0">
                          <a:latin typeface="PMingLiU"/>
                          <a:cs typeface="PMingLiU"/>
                        </a:rPr>
                        <a:t>Error</a:t>
                      </a:r>
                      <a:endParaRPr sz="1100">
                        <a:latin typeface="PMingLiU"/>
                        <a:cs typeface="PMingLiU"/>
                      </a:endParaRPr>
                    </a:p>
                    <a:p>
                      <a:pPr marL="75565">
                        <a:lnSpc>
                          <a:spcPts val="1140"/>
                        </a:lnSpc>
                      </a:pPr>
                      <a:r>
                        <a:rPr sz="1650" i="1" spc="104" baseline="-20202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800" spc="7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endParaRPr lang="en-US" sz="1100" spc="30">
                        <a:latin typeface="PMingLiU"/>
                        <a:cs typeface="PMingLiU"/>
                      </a:endParaRPr>
                    </a:p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30">
                          <a:latin typeface="PMingLiU"/>
                          <a:cs typeface="PMingLiU"/>
                        </a:rPr>
                        <a:t>3.26</a:t>
                      </a:r>
                      <a:endParaRPr sz="1100">
                        <a:latin typeface="PMingLiU"/>
                        <a:cs typeface="PMingLiU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0.612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746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endParaRPr lang="en-US" sz="1100" spc="65">
                        <a:latin typeface="PMingLiU"/>
                        <a:cs typeface="PMingLiU"/>
                      </a:endParaRPr>
                    </a:p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65">
                          <a:latin typeface="PMingLiU"/>
                          <a:cs typeface="PMingLiU"/>
                        </a:rPr>
                        <a:t>F-statistic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endParaRPr lang="en-US" sz="1100" spc="30">
                        <a:latin typeface="PMingLiU"/>
                        <a:cs typeface="PMingLiU"/>
                      </a:endParaRPr>
                    </a:p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30">
                          <a:latin typeface="PMingLiU"/>
                          <a:cs typeface="PMingLiU"/>
                        </a:rPr>
                        <a:t>312.1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799" y="211465"/>
            <a:ext cx="21278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3333B2"/>
                </a:solidFill>
                <a:latin typeface="+mn-lt"/>
                <a:cs typeface="Georgia"/>
              </a:rPr>
              <a:t>Multiple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Linear</a:t>
            </a:r>
            <a:r>
              <a:rPr sz="1400" spc="-7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Regression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8" y="998587"/>
            <a:ext cx="3838575" cy="147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279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50" dirty="0">
                <a:cs typeface="PMingLiU"/>
              </a:rPr>
              <a:t>Here </a:t>
            </a:r>
            <a:r>
              <a:rPr sz="1100" spc="65" dirty="0">
                <a:cs typeface="PMingLiU"/>
              </a:rPr>
              <a:t>our </a:t>
            </a:r>
            <a:r>
              <a:rPr sz="1100" spc="55" dirty="0">
                <a:cs typeface="PMingLiU"/>
              </a:rPr>
              <a:t>model</a:t>
            </a:r>
            <a:r>
              <a:rPr sz="1100" spc="105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is</a:t>
            </a:r>
            <a:endParaRPr sz="1100">
              <a:cs typeface="PMingLiU"/>
            </a:endParaRPr>
          </a:p>
          <a:p>
            <a:pPr marL="189865" algn="ctr">
              <a:lnSpc>
                <a:spcPct val="100000"/>
              </a:lnSpc>
              <a:spcBef>
                <a:spcPts val="1130"/>
              </a:spcBef>
            </a:pPr>
            <a:r>
              <a:rPr sz="1100" i="1" spc="20" dirty="0">
                <a:cs typeface="Times New Roman"/>
              </a:rPr>
              <a:t>Y</a:t>
            </a:r>
            <a:r>
              <a:rPr sz="1100" i="1" spc="26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</a:t>
            </a:r>
            <a:r>
              <a:rPr sz="1200" spc="52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80" dirty="0">
                <a:cs typeface="Times New Roman"/>
              </a:rPr>
              <a:t>β</a:t>
            </a:r>
            <a:r>
              <a:rPr sz="1200" spc="120" baseline="-10416" dirty="0">
                <a:cs typeface="Tahoma"/>
              </a:rPr>
              <a:t>1</a:t>
            </a:r>
            <a:r>
              <a:rPr sz="1100" i="1" spc="80" dirty="0">
                <a:cs typeface="Times New Roman"/>
              </a:rPr>
              <a:t>X</a:t>
            </a:r>
            <a:r>
              <a:rPr sz="1200" spc="120" baseline="-10416" dirty="0">
                <a:cs typeface="Tahoma"/>
              </a:rPr>
              <a:t>1</a:t>
            </a:r>
            <a:r>
              <a:rPr sz="1200" spc="6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80" dirty="0">
                <a:cs typeface="Times New Roman"/>
              </a:rPr>
              <a:t>β</a:t>
            </a:r>
            <a:r>
              <a:rPr sz="1200" spc="120" baseline="-10416" dirty="0">
                <a:cs typeface="Tahoma"/>
              </a:rPr>
              <a:t>2</a:t>
            </a:r>
            <a:r>
              <a:rPr sz="1100" i="1" spc="80" dirty="0">
                <a:cs typeface="Times New Roman"/>
              </a:rPr>
              <a:t>X</a:t>
            </a:r>
            <a:r>
              <a:rPr sz="1200" spc="120" baseline="-10416" dirty="0">
                <a:cs typeface="Tahoma"/>
              </a:rPr>
              <a:t>2</a:t>
            </a:r>
            <a:r>
              <a:rPr sz="1200" spc="52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95" dirty="0">
                <a:cs typeface="Meiryo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95" dirty="0">
                <a:cs typeface="Meiryo"/>
              </a:rPr>
              <a:t> </a:t>
            </a:r>
            <a:r>
              <a:rPr sz="1100" i="1" spc="-85" dirty="0">
                <a:cs typeface="Meiryo"/>
              </a:rPr>
              <a:t>·</a:t>
            </a:r>
            <a:r>
              <a:rPr sz="1100" i="1" spc="-135" dirty="0">
                <a:cs typeface="Meiryo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50" dirty="0">
                <a:cs typeface="PMingLiU"/>
              </a:rPr>
              <a:t> </a:t>
            </a:r>
            <a:r>
              <a:rPr sz="1100" i="1" spc="50" dirty="0">
                <a:cs typeface="Times New Roman"/>
              </a:rPr>
              <a:t>β</a:t>
            </a:r>
            <a:r>
              <a:rPr sz="1200" i="1" spc="75" baseline="-10416" dirty="0">
                <a:cs typeface="Verdana"/>
              </a:rPr>
              <a:t>p</a:t>
            </a:r>
            <a:r>
              <a:rPr sz="1100" i="1" spc="50" dirty="0">
                <a:cs typeface="Times New Roman"/>
              </a:rPr>
              <a:t>X</a:t>
            </a:r>
            <a:r>
              <a:rPr sz="1200" i="1" spc="75" baseline="-10416" dirty="0">
                <a:cs typeface="Verdana"/>
              </a:rPr>
              <a:t>p</a:t>
            </a:r>
            <a:r>
              <a:rPr sz="1200" i="1" spc="15" baseline="-10416" dirty="0">
                <a:cs typeface="Verdana"/>
              </a:rPr>
              <a:t> </a:t>
            </a:r>
            <a:r>
              <a:rPr sz="1100" spc="260">
                <a:cs typeface="PMingLiU"/>
              </a:rPr>
              <a:t>+</a:t>
            </a:r>
            <a:r>
              <a:rPr sz="1100" spc="-45">
                <a:cs typeface="PMingLiU"/>
              </a:rPr>
              <a:t> </a:t>
            </a:r>
            <a:r>
              <a:rPr sz="1100" i="1" spc="-105">
                <a:cs typeface="Times New Roman"/>
              </a:rPr>
              <a:t>E</a:t>
            </a:r>
            <a:endParaRPr sz="1100">
              <a:cs typeface="Times New Roman"/>
            </a:endParaRPr>
          </a:p>
          <a:p>
            <a:pPr marL="208279" marR="236854" indent="-132715" algn="just">
              <a:lnSpc>
                <a:spcPct val="102600"/>
              </a:lnSpc>
              <a:spcBef>
                <a:spcPts val="10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interpret </a:t>
            </a:r>
            <a:r>
              <a:rPr sz="1100" i="1" spc="65" dirty="0">
                <a:cs typeface="Times New Roman"/>
              </a:rPr>
              <a:t>β</a:t>
            </a:r>
            <a:r>
              <a:rPr sz="1200" i="1" spc="97" baseline="-10416" dirty="0">
                <a:cs typeface="Verdana"/>
              </a:rPr>
              <a:t>j </a:t>
            </a:r>
            <a:r>
              <a:rPr sz="1100" spc="55" dirty="0">
                <a:cs typeface="PMingLiU"/>
              </a:rPr>
              <a:t>as </a:t>
            </a:r>
            <a:r>
              <a:rPr sz="1100" spc="80" dirty="0">
                <a:cs typeface="PMingLiU"/>
              </a:rPr>
              <a:t>the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average </a:t>
            </a:r>
            <a:r>
              <a:rPr sz="1100" spc="25" dirty="0">
                <a:cs typeface="PMingLiU"/>
              </a:rPr>
              <a:t>effect </a:t>
            </a:r>
            <a:r>
              <a:rPr sz="1100" spc="55" dirty="0">
                <a:cs typeface="PMingLiU"/>
              </a:rPr>
              <a:t>on </a:t>
            </a:r>
            <a:r>
              <a:rPr sz="1100" i="1" spc="20" dirty="0">
                <a:cs typeface="Times New Roman"/>
              </a:rPr>
              <a:t>Y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one </a:t>
            </a:r>
            <a:r>
              <a:rPr sz="1100" spc="80" dirty="0">
                <a:cs typeface="PMingLiU"/>
              </a:rPr>
              <a:t>unit  </a:t>
            </a:r>
            <a:r>
              <a:rPr sz="1100" spc="45" dirty="0">
                <a:cs typeface="PMingLiU"/>
              </a:rPr>
              <a:t>increase </a:t>
            </a:r>
            <a:r>
              <a:rPr sz="1100" spc="50" dirty="0">
                <a:cs typeface="PMingLiU"/>
              </a:rPr>
              <a:t>in </a:t>
            </a:r>
            <a:r>
              <a:rPr sz="1100" i="1" spc="145" dirty="0">
                <a:cs typeface="Times New Roman"/>
              </a:rPr>
              <a:t>X</a:t>
            </a:r>
            <a:r>
              <a:rPr sz="1200" i="1" spc="217" baseline="-10416" dirty="0">
                <a:cs typeface="Verdana"/>
              </a:rPr>
              <a:t>j </a:t>
            </a:r>
            <a:r>
              <a:rPr sz="1100" spc="40" dirty="0">
                <a:cs typeface="PMingLiU"/>
              </a:rPr>
              <a:t>,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holding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all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other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predictors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fixed</a:t>
            </a:r>
            <a:r>
              <a:rPr sz="1100" dirty="0">
                <a:cs typeface="PMingLiU"/>
              </a:rPr>
              <a:t>. </a:t>
            </a:r>
            <a:r>
              <a:rPr sz="1100" spc="65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 </a:t>
            </a:r>
            <a:r>
              <a:rPr sz="1100" spc="55" dirty="0">
                <a:cs typeface="PMingLiU"/>
              </a:rPr>
              <a:t>advertising example,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model</a:t>
            </a:r>
            <a:r>
              <a:rPr sz="1100" spc="10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becomes</a:t>
            </a:r>
            <a:endParaRPr sz="1100"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cs typeface="PMingLiU"/>
            </a:endParaRPr>
          </a:p>
          <a:p>
            <a:pPr marL="189865" algn="ctr">
              <a:lnSpc>
                <a:spcPct val="100000"/>
              </a:lnSpc>
            </a:pPr>
            <a:r>
              <a:rPr sz="1100" spc="-90">
                <a:solidFill>
                  <a:srgbClr val="990000"/>
                </a:solidFill>
                <a:cs typeface="Courier New"/>
              </a:rPr>
              <a:t>sales</a:t>
            </a:r>
            <a:r>
              <a:rPr sz="1100" spc="-360">
                <a:solidFill>
                  <a:srgbClr val="990000"/>
                </a:solidFill>
                <a:cs typeface="Courier New"/>
              </a:rPr>
              <a:t> </a:t>
            </a:r>
            <a:r>
              <a:rPr lang="en-US" sz="1100" spc="-360">
                <a:solidFill>
                  <a:srgbClr val="990000"/>
                </a:solidFill>
                <a:cs typeface="Courier New"/>
              </a:rPr>
              <a:t>   </a:t>
            </a:r>
            <a:r>
              <a:rPr lang="en-US" sz="1100" spc="260">
                <a:cs typeface="PMingLiU"/>
              </a:rPr>
              <a:t> =</a:t>
            </a:r>
            <a:r>
              <a:rPr sz="1100" spc="15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</a:t>
            </a:r>
            <a:r>
              <a:rPr sz="1200" spc="6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1</a:t>
            </a:r>
            <a:r>
              <a:rPr sz="1200" spc="60" baseline="-10416" dirty="0">
                <a:cs typeface="Tahoma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0" dirty="0">
                <a:cs typeface="Meiryo"/>
              </a:rPr>
              <a:t>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TV</a:t>
            </a:r>
            <a:r>
              <a:rPr sz="1100" spc="-420">
                <a:solidFill>
                  <a:srgbClr val="990000"/>
                </a:solidFill>
                <a:cs typeface="Courier New"/>
              </a:rPr>
              <a:t> </a:t>
            </a:r>
            <a:r>
              <a:rPr lang="en-US" sz="1100" spc="260">
                <a:cs typeface="PMingLiU"/>
              </a:rPr>
              <a:t> +</a:t>
            </a:r>
            <a:r>
              <a:rPr sz="1100" spc="-45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2</a:t>
            </a:r>
            <a:r>
              <a:rPr sz="1200" spc="60" baseline="-10416" dirty="0">
                <a:cs typeface="Tahoma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radio</a:t>
            </a:r>
            <a:r>
              <a:rPr sz="1100" spc="-420">
                <a:solidFill>
                  <a:srgbClr val="990000"/>
                </a:solidFill>
                <a:cs typeface="Courier New"/>
              </a:rPr>
              <a:t> </a:t>
            </a:r>
            <a:r>
              <a:rPr lang="en-US" sz="1100" spc="260">
                <a:cs typeface="PMingLiU"/>
              </a:rPr>
              <a:t> +</a:t>
            </a:r>
            <a:r>
              <a:rPr sz="1100" spc="-4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3</a:t>
            </a:r>
            <a:r>
              <a:rPr sz="1200" spc="60" baseline="-10416" dirty="0">
                <a:cs typeface="Tahoma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newspaper</a:t>
            </a:r>
            <a:r>
              <a:rPr sz="1100" spc="-420">
                <a:solidFill>
                  <a:srgbClr val="990000"/>
                </a:solidFill>
                <a:cs typeface="Courier New"/>
              </a:rPr>
              <a:t> </a:t>
            </a:r>
            <a:r>
              <a:rPr lang="en-US" sz="1100" spc="260">
                <a:cs typeface="PMingLiU"/>
              </a:rPr>
              <a:t> +</a:t>
            </a:r>
            <a:r>
              <a:rPr sz="1100" spc="-45">
                <a:cs typeface="PMingLiU"/>
              </a:rPr>
              <a:t> </a:t>
            </a:r>
            <a:r>
              <a:rPr sz="1100" i="1" spc="-105">
                <a:cs typeface="Times New Roman"/>
              </a:rPr>
              <a:t>E</a:t>
            </a:r>
            <a:endParaRPr sz="1100"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771" y="211465"/>
            <a:ext cx="26847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Interpreting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regression</a:t>
            </a:r>
            <a:r>
              <a:rPr sz="1400" spc="-7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coefficients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8" y="739634"/>
            <a:ext cx="3856354" cy="23570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279" indent="-132715">
              <a:lnSpc>
                <a:spcPts val="126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ideal scenario </a:t>
            </a:r>
            <a:r>
              <a:rPr sz="1100" spc="20" dirty="0">
                <a:cs typeface="PMingLiU"/>
              </a:rPr>
              <a:t>is </a:t>
            </a:r>
            <a:r>
              <a:rPr sz="1100" spc="60" dirty="0">
                <a:cs typeface="PMingLiU"/>
              </a:rPr>
              <a:t>when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predictors are</a:t>
            </a:r>
            <a:r>
              <a:rPr sz="1100" spc="21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uncorrelated</a:t>
            </a:r>
            <a:endParaRPr sz="1100">
              <a:cs typeface="PMingLiU"/>
            </a:endParaRPr>
          </a:p>
          <a:p>
            <a:pPr marL="393065" lvl="1" indent="-185420">
              <a:lnSpc>
                <a:spcPts val="1260"/>
              </a:lnSpc>
              <a:buChar char="—"/>
              <a:tabLst>
                <a:tab pos="393700" algn="l"/>
              </a:tabLst>
            </a:pPr>
            <a:r>
              <a:rPr sz="1100" spc="85" dirty="0">
                <a:cs typeface="PMingLiU"/>
              </a:rPr>
              <a:t>a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balanced</a:t>
            </a:r>
            <a:r>
              <a:rPr sz="1100" i="1" spc="9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design</a:t>
            </a:r>
            <a:r>
              <a:rPr sz="1100" spc="10" dirty="0">
                <a:cs typeface="PMingLiU"/>
              </a:rPr>
              <a:t>:</a:t>
            </a:r>
            <a:endParaRPr sz="1100">
              <a:cs typeface="PMingLiU"/>
            </a:endParaRPr>
          </a:p>
          <a:p>
            <a:pPr marL="485775" lvl="2" indent="-11239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Char char="-"/>
              <a:tabLst>
                <a:tab pos="486409" algn="l"/>
              </a:tabLst>
            </a:pPr>
            <a:r>
              <a:rPr sz="1000" spc="65" dirty="0">
                <a:cs typeface="PMingLiU"/>
              </a:rPr>
              <a:t>Each </a:t>
            </a:r>
            <a:r>
              <a:rPr sz="1000" spc="25" dirty="0">
                <a:cs typeface="PMingLiU"/>
              </a:rPr>
              <a:t>coefficient </a:t>
            </a:r>
            <a:r>
              <a:rPr sz="1000" spc="60" dirty="0">
                <a:cs typeface="PMingLiU"/>
              </a:rPr>
              <a:t>can </a:t>
            </a:r>
            <a:r>
              <a:rPr sz="1000" spc="65" dirty="0">
                <a:cs typeface="PMingLiU"/>
              </a:rPr>
              <a:t>be estimated </a:t>
            </a:r>
            <a:r>
              <a:rPr sz="1000" spc="80" dirty="0">
                <a:cs typeface="PMingLiU"/>
              </a:rPr>
              <a:t>and </a:t>
            </a:r>
            <a:r>
              <a:rPr sz="1000" spc="65" dirty="0">
                <a:cs typeface="PMingLiU"/>
              </a:rPr>
              <a:t>tested</a:t>
            </a:r>
            <a:r>
              <a:rPr sz="1000" spc="120" dirty="0">
                <a:cs typeface="PMingLiU"/>
              </a:rPr>
              <a:t> </a:t>
            </a:r>
            <a:r>
              <a:rPr sz="1000" spc="50" dirty="0">
                <a:cs typeface="PMingLiU"/>
              </a:rPr>
              <a:t>separately.</a:t>
            </a:r>
            <a:endParaRPr sz="1000">
              <a:cs typeface="PMingLiU"/>
            </a:endParaRPr>
          </a:p>
          <a:p>
            <a:pPr marL="485775" marR="154305" lvl="2" indent="-11176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Char char="-"/>
              <a:tabLst>
                <a:tab pos="486409" algn="l"/>
              </a:tabLst>
            </a:pPr>
            <a:r>
              <a:rPr sz="1000" spc="65" dirty="0">
                <a:cs typeface="PMingLiU"/>
              </a:rPr>
              <a:t>Interpretations </a:t>
            </a:r>
            <a:r>
              <a:rPr sz="1000" spc="45" dirty="0">
                <a:cs typeface="PMingLiU"/>
              </a:rPr>
              <a:t>such </a:t>
            </a:r>
            <a:r>
              <a:rPr sz="1000" spc="50" dirty="0">
                <a:cs typeface="PMingLiU"/>
              </a:rPr>
              <a:t>as </a:t>
            </a:r>
            <a:r>
              <a:rPr sz="1000" i="1" spc="35" dirty="0">
                <a:solidFill>
                  <a:srgbClr val="009900"/>
                </a:solidFill>
                <a:cs typeface="Palatino Linotype"/>
              </a:rPr>
              <a:t>“a </a:t>
            </a:r>
            <a:r>
              <a:rPr sz="1000" i="1" dirty="0">
                <a:solidFill>
                  <a:srgbClr val="009900"/>
                </a:solidFill>
                <a:cs typeface="Palatino Linotype"/>
              </a:rPr>
              <a:t>unit </a:t>
            </a:r>
            <a:r>
              <a:rPr sz="1000" i="1" spc="25" dirty="0">
                <a:solidFill>
                  <a:srgbClr val="009900"/>
                </a:solidFill>
                <a:cs typeface="Palatino Linotype"/>
              </a:rPr>
              <a:t>change </a:t>
            </a:r>
            <a:r>
              <a:rPr sz="1000" i="1" spc="15" dirty="0">
                <a:solidFill>
                  <a:srgbClr val="009900"/>
                </a:solidFill>
                <a:cs typeface="Palatino Linotype"/>
              </a:rPr>
              <a:t>in </a:t>
            </a:r>
            <a:r>
              <a:rPr sz="1000" i="1" spc="140" dirty="0">
                <a:solidFill>
                  <a:srgbClr val="009900"/>
                </a:solidFill>
                <a:cs typeface="Times New Roman"/>
              </a:rPr>
              <a:t>X</a:t>
            </a:r>
            <a:r>
              <a:rPr sz="1050" i="1" spc="209" baseline="-11904" dirty="0">
                <a:solidFill>
                  <a:srgbClr val="009900"/>
                </a:solidFill>
                <a:cs typeface="Trebuchet MS"/>
              </a:rPr>
              <a:t>j </a:t>
            </a:r>
            <a:r>
              <a:rPr sz="1000" i="1" spc="20" dirty="0">
                <a:solidFill>
                  <a:srgbClr val="009900"/>
                </a:solidFill>
                <a:cs typeface="Palatino Linotype"/>
              </a:rPr>
              <a:t>is </a:t>
            </a:r>
            <a:r>
              <a:rPr sz="1000" i="1" spc="25" dirty="0">
                <a:solidFill>
                  <a:srgbClr val="009900"/>
                </a:solidFill>
                <a:cs typeface="Palatino Linotype"/>
              </a:rPr>
              <a:t>associated  </a:t>
            </a:r>
            <a:r>
              <a:rPr sz="1000" i="1" spc="-10" dirty="0">
                <a:solidFill>
                  <a:srgbClr val="009900"/>
                </a:solidFill>
                <a:cs typeface="Palatino Linotype"/>
              </a:rPr>
              <a:t>with </a:t>
            </a:r>
            <a:r>
              <a:rPr sz="1000" i="1" spc="65" dirty="0">
                <a:solidFill>
                  <a:srgbClr val="009900"/>
                </a:solidFill>
                <a:cs typeface="Palatino Linotype"/>
              </a:rPr>
              <a:t>a </a:t>
            </a:r>
            <a:r>
              <a:rPr sz="1000" i="1" spc="65" dirty="0">
                <a:solidFill>
                  <a:srgbClr val="009900"/>
                </a:solidFill>
                <a:cs typeface="Times New Roman"/>
              </a:rPr>
              <a:t>β</a:t>
            </a:r>
            <a:r>
              <a:rPr sz="1050" i="1" spc="97" baseline="-11904" dirty="0">
                <a:solidFill>
                  <a:srgbClr val="009900"/>
                </a:solidFill>
                <a:cs typeface="Trebuchet MS"/>
              </a:rPr>
              <a:t>j </a:t>
            </a:r>
            <a:r>
              <a:rPr sz="1000" i="1" spc="25" dirty="0">
                <a:solidFill>
                  <a:srgbClr val="009900"/>
                </a:solidFill>
                <a:cs typeface="Palatino Linotype"/>
              </a:rPr>
              <a:t>change </a:t>
            </a:r>
            <a:r>
              <a:rPr sz="1000" i="1" spc="15" dirty="0">
                <a:solidFill>
                  <a:srgbClr val="009900"/>
                </a:solidFill>
                <a:cs typeface="Palatino Linotype"/>
              </a:rPr>
              <a:t>in </a:t>
            </a:r>
            <a:r>
              <a:rPr sz="1000" i="1" spc="20" dirty="0">
                <a:solidFill>
                  <a:srgbClr val="009900"/>
                </a:solidFill>
                <a:cs typeface="Times New Roman"/>
              </a:rPr>
              <a:t>Y </a:t>
            </a:r>
            <a:r>
              <a:rPr sz="1000" i="1" spc="50" dirty="0">
                <a:solidFill>
                  <a:srgbClr val="009900"/>
                </a:solidFill>
                <a:cs typeface="Palatino Linotype"/>
              </a:rPr>
              <a:t>, </a:t>
            </a:r>
            <a:r>
              <a:rPr sz="1000" i="1" dirty="0">
                <a:solidFill>
                  <a:srgbClr val="009900"/>
                </a:solidFill>
                <a:cs typeface="Palatino Linotype"/>
              </a:rPr>
              <a:t>while </a:t>
            </a:r>
            <a:r>
              <a:rPr sz="1000" i="1" spc="20" dirty="0">
                <a:solidFill>
                  <a:srgbClr val="009900"/>
                </a:solidFill>
                <a:cs typeface="Palatino Linotype"/>
              </a:rPr>
              <a:t>all </a:t>
            </a:r>
            <a:r>
              <a:rPr sz="1000" i="1" spc="25" dirty="0">
                <a:solidFill>
                  <a:srgbClr val="009900"/>
                </a:solidFill>
                <a:cs typeface="Palatino Linotype"/>
              </a:rPr>
              <a:t>the </a:t>
            </a:r>
            <a:r>
              <a:rPr sz="1000" i="1" spc="30" dirty="0">
                <a:solidFill>
                  <a:srgbClr val="009900"/>
                </a:solidFill>
                <a:cs typeface="Palatino Linotype"/>
              </a:rPr>
              <a:t>other </a:t>
            </a:r>
            <a:r>
              <a:rPr sz="1000" i="1" spc="20" dirty="0">
                <a:solidFill>
                  <a:srgbClr val="009900"/>
                </a:solidFill>
                <a:cs typeface="Palatino Linotype"/>
              </a:rPr>
              <a:t>variables </a:t>
            </a:r>
            <a:r>
              <a:rPr sz="1000" i="1" spc="15" dirty="0">
                <a:solidFill>
                  <a:srgbClr val="009900"/>
                </a:solidFill>
                <a:cs typeface="Palatino Linotype"/>
              </a:rPr>
              <a:t>stay  </a:t>
            </a:r>
            <a:r>
              <a:rPr sz="1000" i="1" spc="5" dirty="0">
                <a:solidFill>
                  <a:srgbClr val="009900"/>
                </a:solidFill>
                <a:cs typeface="Palatino Linotype"/>
              </a:rPr>
              <a:t>fixed”</a:t>
            </a:r>
            <a:r>
              <a:rPr sz="1000" spc="5" dirty="0">
                <a:cs typeface="PMingLiU"/>
              </a:rPr>
              <a:t>, </a:t>
            </a:r>
            <a:r>
              <a:rPr sz="1000" spc="60" dirty="0">
                <a:cs typeface="PMingLiU"/>
              </a:rPr>
              <a:t>are</a:t>
            </a:r>
            <a:r>
              <a:rPr sz="1000" spc="130" dirty="0">
                <a:cs typeface="PMingLiU"/>
              </a:rPr>
              <a:t> </a:t>
            </a:r>
            <a:r>
              <a:rPr sz="1000" spc="40" dirty="0">
                <a:cs typeface="PMingLiU"/>
              </a:rPr>
              <a:t>possible.</a:t>
            </a:r>
            <a:endParaRPr sz="1000">
              <a:cs typeface="PMingLiU"/>
            </a:endParaRPr>
          </a:p>
          <a:p>
            <a:pPr marL="208279" indent="-132715">
              <a:lnSpc>
                <a:spcPct val="100000"/>
              </a:lnSpc>
              <a:spcBef>
                <a:spcPts val="14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55" dirty="0">
                <a:cs typeface="PMingLiU"/>
              </a:rPr>
              <a:t>Correlations </a:t>
            </a:r>
            <a:r>
              <a:rPr sz="1100" spc="70" dirty="0">
                <a:cs typeface="PMingLiU"/>
              </a:rPr>
              <a:t>amongst </a:t>
            </a:r>
            <a:r>
              <a:rPr sz="1100" spc="60" dirty="0">
                <a:cs typeface="PMingLiU"/>
              </a:rPr>
              <a:t>predictors </a:t>
            </a:r>
            <a:r>
              <a:rPr sz="1100" spc="50" dirty="0">
                <a:cs typeface="PMingLiU"/>
              </a:rPr>
              <a:t>cause</a:t>
            </a:r>
            <a:r>
              <a:rPr sz="1100" spc="11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problems:</a:t>
            </a:r>
            <a:endParaRPr sz="1100">
              <a:cs typeface="PMingLiU"/>
            </a:endParaRPr>
          </a:p>
          <a:p>
            <a:pPr marL="485775" marR="68580" indent="-11176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Char char="-"/>
              <a:tabLst>
                <a:tab pos="485775" algn="l"/>
              </a:tabLst>
            </a:pPr>
            <a:r>
              <a:rPr sz="1000" spc="80" dirty="0">
                <a:cs typeface="PMingLiU"/>
              </a:rPr>
              <a:t>The </a:t>
            </a:r>
            <a:r>
              <a:rPr sz="1000" spc="45" dirty="0">
                <a:cs typeface="PMingLiU"/>
              </a:rPr>
              <a:t>variance </a:t>
            </a:r>
            <a:r>
              <a:rPr sz="1000" spc="5" dirty="0">
                <a:cs typeface="PMingLiU"/>
              </a:rPr>
              <a:t>of </a:t>
            </a:r>
            <a:r>
              <a:rPr sz="1000" spc="35" dirty="0">
                <a:cs typeface="PMingLiU"/>
              </a:rPr>
              <a:t>all </a:t>
            </a:r>
            <a:r>
              <a:rPr sz="1000" spc="25" dirty="0">
                <a:cs typeface="PMingLiU"/>
              </a:rPr>
              <a:t>coefficients </a:t>
            </a:r>
            <a:r>
              <a:rPr sz="1000" spc="65" dirty="0">
                <a:cs typeface="PMingLiU"/>
              </a:rPr>
              <a:t>tends </a:t>
            </a:r>
            <a:r>
              <a:rPr sz="1000" spc="75" dirty="0">
                <a:cs typeface="PMingLiU"/>
              </a:rPr>
              <a:t>to </a:t>
            </a:r>
            <a:r>
              <a:rPr sz="1000" spc="40" dirty="0">
                <a:cs typeface="PMingLiU"/>
              </a:rPr>
              <a:t>increase, </a:t>
            </a:r>
            <a:r>
              <a:rPr sz="1000" spc="50" dirty="0">
                <a:cs typeface="PMingLiU"/>
              </a:rPr>
              <a:t>sometimes  </a:t>
            </a:r>
            <a:r>
              <a:rPr sz="1000" spc="60" dirty="0">
                <a:cs typeface="PMingLiU"/>
              </a:rPr>
              <a:t>dramatically</a:t>
            </a:r>
            <a:endParaRPr sz="1000">
              <a:cs typeface="PMingLiU"/>
            </a:endParaRPr>
          </a:p>
          <a:p>
            <a:pPr marL="485775" marR="283845" indent="-11176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Char char="-"/>
              <a:tabLst>
                <a:tab pos="485775" algn="l"/>
              </a:tabLst>
            </a:pPr>
            <a:r>
              <a:rPr sz="1000" spc="65" dirty="0">
                <a:cs typeface="PMingLiU"/>
              </a:rPr>
              <a:t>Interpretations </a:t>
            </a:r>
            <a:r>
              <a:rPr sz="1000" spc="50" dirty="0">
                <a:cs typeface="PMingLiU"/>
              </a:rPr>
              <a:t>become </a:t>
            </a:r>
            <a:r>
              <a:rPr sz="1000" spc="60" dirty="0">
                <a:cs typeface="PMingLiU"/>
              </a:rPr>
              <a:t>hazardous </a:t>
            </a:r>
            <a:r>
              <a:rPr sz="1000" spc="-5" dirty="0">
                <a:cs typeface="PMingLiU"/>
              </a:rPr>
              <a:t>— </a:t>
            </a:r>
            <a:r>
              <a:rPr sz="1000" spc="55" dirty="0">
                <a:cs typeface="PMingLiU"/>
              </a:rPr>
              <a:t>when </a:t>
            </a:r>
            <a:r>
              <a:rPr sz="1000" i="1" spc="140" dirty="0">
                <a:cs typeface="Times New Roman"/>
              </a:rPr>
              <a:t>X</a:t>
            </a:r>
            <a:r>
              <a:rPr sz="1050" i="1" spc="209" baseline="-11904" dirty="0">
                <a:cs typeface="Trebuchet MS"/>
              </a:rPr>
              <a:t>j </a:t>
            </a:r>
            <a:r>
              <a:rPr sz="1000" spc="45" dirty="0">
                <a:cs typeface="PMingLiU"/>
              </a:rPr>
              <a:t>changes,  </a:t>
            </a:r>
            <a:r>
              <a:rPr sz="1000" spc="50" dirty="0">
                <a:cs typeface="PMingLiU"/>
              </a:rPr>
              <a:t>everything </a:t>
            </a:r>
            <a:r>
              <a:rPr sz="1000" spc="20" dirty="0">
                <a:cs typeface="PMingLiU"/>
              </a:rPr>
              <a:t>else</a:t>
            </a:r>
            <a:r>
              <a:rPr sz="1000" spc="85" dirty="0">
                <a:cs typeface="PMingLiU"/>
              </a:rPr>
              <a:t> </a:t>
            </a:r>
            <a:r>
              <a:rPr sz="1000" spc="45" dirty="0">
                <a:cs typeface="PMingLiU"/>
              </a:rPr>
              <a:t>changes.</a:t>
            </a:r>
            <a:endParaRPr sz="1000">
              <a:cs typeface="PMingLiU"/>
            </a:endParaRPr>
          </a:p>
          <a:p>
            <a:pPr marL="208279" marR="301625" indent="-132715">
              <a:lnSpc>
                <a:spcPct val="102600"/>
              </a:lnSpc>
              <a:spcBef>
                <a:spcPts val="27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i="1" spc="25" dirty="0">
                <a:solidFill>
                  <a:srgbClr val="009900"/>
                </a:solidFill>
                <a:cs typeface="Palatino Linotype"/>
              </a:rPr>
              <a:t>Claims </a:t>
            </a:r>
            <a:r>
              <a:rPr sz="1100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causality </a:t>
            </a:r>
            <a:r>
              <a:rPr sz="1100" spc="55" dirty="0">
                <a:cs typeface="PMingLiU"/>
              </a:rPr>
              <a:t>should </a:t>
            </a:r>
            <a:r>
              <a:rPr sz="1100" spc="70" dirty="0">
                <a:cs typeface="PMingLiU"/>
              </a:rPr>
              <a:t>be </a:t>
            </a:r>
            <a:r>
              <a:rPr sz="1100" spc="45" dirty="0">
                <a:cs typeface="PMingLiU"/>
              </a:rPr>
              <a:t>avoided </a:t>
            </a:r>
            <a:r>
              <a:rPr sz="1100" spc="30" dirty="0">
                <a:cs typeface="PMingLiU"/>
              </a:rPr>
              <a:t>for </a:t>
            </a:r>
            <a:r>
              <a:rPr sz="1100" spc="50" dirty="0">
                <a:cs typeface="PMingLiU"/>
              </a:rPr>
              <a:t>observational  </a:t>
            </a:r>
            <a:r>
              <a:rPr sz="1100" spc="85" dirty="0">
                <a:cs typeface="PMingLiU"/>
              </a:rPr>
              <a:t>data.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700" y="194434"/>
            <a:ext cx="342900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03: Linear regression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C6F2E-2F19-4CC2-BAA7-52F10933B1B7}"/>
              </a:ext>
            </a:extLst>
          </p:cNvPr>
          <p:cNvSpPr txBox="1"/>
          <p:nvPr/>
        </p:nvSpPr>
        <p:spPr>
          <a:xfrm>
            <a:off x="114300" y="955437"/>
            <a:ext cx="449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1400" b="0" i="0" dirty="0">
                <a:solidFill>
                  <a:srgbClr val="000000"/>
                </a:solidFill>
                <a:effectLst/>
              </a:rPr>
              <a:t>Art, like morality, consists in drawing the line somewhere.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9A2CD-36EC-4C26-8EA6-A281FBCBB804}"/>
              </a:ext>
            </a:extLst>
          </p:cNvPr>
          <p:cNvSpPr txBox="1"/>
          <p:nvPr/>
        </p:nvSpPr>
        <p:spPr>
          <a:xfrm>
            <a:off x="146506" y="1654175"/>
            <a:ext cx="2463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de-DE" sz="1800" b="0" i="0" u="none" strike="noStrike" baseline="0" dirty="0">
                <a:solidFill>
                  <a:srgbClr val="231F20"/>
                </a:solidFill>
                <a:cs typeface="Arial" panose="020B0604020202020204" pitchFamily="34" charset="0"/>
              </a:rPr>
              <a:t>-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G. K. Chesterton</a:t>
            </a:r>
          </a:p>
        </p:txBody>
      </p:sp>
      <p:pic>
        <p:nvPicPr>
          <p:cNvPr id="1026" name="Picture 2" descr="Autobiography of G.K. Chesterton eBook: Chesterton, G.K.: Amazon.co.uk:  Kindle Store">
            <a:extLst>
              <a:ext uri="{FF2B5EF4-FFF2-40B4-BE49-F238E27FC236}">
                <a16:creationId xmlns:a16="http://schemas.microsoft.com/office/drawing/2014/main" id="{39ABDF3F-3613-4C65-9BBD-76636536B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03" y="1349375"/>
            <a:ext cx="1532197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269" y="211465"/>
            <a:ext cx="38055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+mn-lt"/>
                <a:cs typeface="Georgia"/>
              </a:rPr>
              <a:t>The </a:t>
            </a:r>
            <a:r>
              <a:rPr sz="1400" spc="-45" dirty="0">
                <a:solidFill>
                  <a:srgbClr val="3333B2"/>
                </a:solidFill>
                <a:latin typeface="+mn-lt"/>
                <a:cs typeface="Georgia"/>
              </a:rPr>
              <a:t>woes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of </a:t>
            </a:r>
            <a:r>
              <a:rPr sz="1400" spc="-15" dirty="0">
                <a:solidFill>
                  <a:srgbClr val="3333B2"/>
                </a:solidFill>
                <a:latin typeface="+mn-lt"/>
                <a:cs typeface="Georgia"/>
              </a:rPr>
              <a:t>(</a:t>
            </a:r>
            <a:r>
              <a:rPr sz="1400" spc="-15">
                <a:solidFill>
                  <a:srgbClr val="3333B2"/>
                </a:solidFill>
                <a:latin typeface="+mn-lt"/>
                <a:cs typeface="Georgia"/>
              </a:rPr>
              <a:t>interpreting)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regression</a:t>
            </a:r>
            <a:r>
              <a:rPr sz="1400" spc="8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coefficients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291" y="739775"/>
            <a:ext cx="4269510" cy="20725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34"/>
              </a:spcBef>
            </a:pPr>
            <a:r>
              <a:rPr sz="1100" i="1" spc="20" dirty="0">
                <a:solidFill>
                  <a:srgbClr val="009900"/>
                </a:solidFill>
                <a:cs typeface="Palatino Linotype"/>
              </a:rPr>
              <a:t>“Data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Analysis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and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Regression”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Mosteller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and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Tukey</a:t>
            </a:r>
            <a:r>
              <a:rPr sz="1100" i="1" spc="16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1977</a:t>
            </a:r>
            <a:endParaRPr sz="1100">
              <a:cs typeface="Palatino Linotype"/>
            </a:endParaRPr>
          </a:p>
          <a:p>
            <a:pPr marL="378460" marR="1193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79095" algn="l"/>
              </a:tabLst>
            </a:pP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regression </a:t>
            </a:r>
            <a:r>
              <a:rPr sz="1100" spc="25" dirty="0">
                <a:cs typeface="PMingLiU"/>
              </a:rPr>
              <a:t>coefficient </a:t>
            </a:r>
            <a:r>
              <a:rPr sz="1100" i="1" spc="65" dirty="0">
                <a:cs typeface="Times New Roman"/>
              </a:rPr>
              <a:t>β</a:t>
            </a:r>
            <a:r>
              <a:rPr sz="1200" i="1" spc="97" baseline="-10416" dirty="0">
                <a:cs typeface="Verdana"/>
              </a:rPr>
              <a:t>j </a:t>
            </a:r>
            <a:r>
              <a:rPr sz="1100" spc="65" dirty="0">
                <a:cs typeface="PMingLiU"/>
              </a:rPr>
              <a:t>estimates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expected </a:t>
            </a:r>
            <a:r>
              <a:rPr sz="1100" spc="50" dirty="0">
                <a:cs typeface="PMingLiU"/>
              </a:rPr>
              <a:t>change in  </a:t>
            </a:r>
            <a:r>
              <a:rPr sz="1100" i="1" spc="20" dirty="0">
                <a:cs typeface="Times New Roman"/>
              </a:rPr>
              <a:t>Y </a:t>
            </a:r>
            <a:r>
              <a:rPr sz="1100" spc="75" dirty="0">
                <a:cs typeface="PMingLiU"/>
              </a:rPr>
              <a:t>per </a:t>
            </a:r>
            <a:r>
              <a:rPr sz="1100" spc="80" dirty="0">
                <a:cs typeface="PMingLiU"/>
              </a:rPr>
              <a:t>unit </a:t>
            </a:r>
            <a:r>
              <a:rPr sz="1100" spc="50" dirty="0">
                <a:cs typeface="PMingLiU"/>
              </a:rPr>
              <a:t>change in </a:t>
            </a:r>
            <a:r>
              <a:rPr sz="1100" i="1" spc="145" dirty="0">
                <a:cs typeface="Times New Roman"/>
              </a:rPr>
              <a:t>X</a:t>
            </a:r>
            <a:r>
              <a:rPr sz="1200" i="1" spc="217" baseline="-10416" dirty="0">
                <a:cs typeface="Verdana"/>
              </a:rPr>
              <a:t>j </a:t>
            </a:r>
            <a:r>
              <a:rPr sz="1100" spc="40" dirty="0">
                <a:cs typeface="PMingLiU"/>
              </a:rPr>
              <a:t>,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with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all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other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predictors held 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fixed</a:t>
            </a:r>
            <a:r>
              <a:rPr sz="1100" dirty="0">
                <a:cs typeface="PMingLiU"/>
              </a:rPr>
              <a:t>. </a:t>
            </a:r>
            <a:r>
              <a:rPr sz="1100" spc="100" dirty="0">
                <a:cs typeface="PMingLiU"/>
              </a:rPr>
              <a:t>But </a:t>
            </a:r>
            <a:r>
              <a:rPr sz="1100" spc="60" dirty="0">
                <a:cs typeface="PMingLiU"/>
              </a:rPr>
              <a:t>predictors </a:t>
            </a:r>
            <a:r>
              <a:rPr sz="1100" spc="50" dirty="0">
                <a:cs typeface="PMingLiU"/>
              </a:rPr>
              <a:t>usually change</a:t>
            </a:r>
            <a:r>
              <a:rPr sz="1100" spc="-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together!</a:t>
            </a:r>
            <a:endParaRPr sz="1100">
              <a:cs typeface="PMingLiU"/>
            </a:endParaRPr>
          </a:p>
          <a:p>
            <a:pPr marL="3784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79095" algn="l"/>
              </a:tabLst>
            </a:pPr>
            <a:r>
              <a:rPr sz="1100" spc="60" dirty="0">
                <a:cs typeface="PMingLiU"/>
              </a:rPr>
              <a:t>Example: </a:t>
            </a:r>
            <a:r>
              <a:rPr sz="1100" i="1" spc="20" dirty="0">
                <a:cs typeface="Times New Roman"/>
              </a:rPr>
              <a:t>Y </a:t>
            </a:r>
            <a:r>
              <a:rPr sz="1100" spc="80" dirty="0">
                <a:cs typeface="PMingLiU"/>
              </a:rPr>
              <a:t>total amount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change in </a:t>
            </a:r>
            <a:r>
              <a:rPr sz="1100" spc="55" dirty="0">
                <a:cs typeface="PMingLiU"/>
              </a:rPr>
              <a:t>your</a:t>
            </a:r>
            <a:r>
              <a:rPr sz="1100" spc="-1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pocket;</a:t>
            </a:r>
            <a:endParaRPr sz="1100">
              <a:cs typeface="PMingLiU"/>
            </a:endParaRPr>
          </a:p>
          <a:p>
            <a:pPr marL="378460" marR="91440">
              <a:lnSpc>
                <a:spcPct val="102600"/>
              </a:lnSpc>
              <a:spcBef>
                <a:spcPts val="5"/>
              </a:spcBef>
            </a:pPr>
            <a:r>
              <a:rPr sz="1100" i="1" spc="105" dirty="0">
                <a:cs typeface="Times New Roman"/>
              </a:rPr>
              <a:t>X</a:t>
            </a:r>
            <a:r>
              <a:rPr sz="1200" spc="157" baseline="-10416" dirty="0">
                <a:cs typeface="Tahoma"/>
              </a:rPr>
              <a:t>1</a:t>
            </a:r>
            <a:r>
              <a:rPr sz="1200" spc="15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390" dirty="0">
                <a:cs typeface="PMingLiU"/>
              </a:rPr>
              <a:t>#</a:t>
            </a:r>
            <a:r>
              <a:rPr sz="1100" spc="80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</a:t>
            </a:r>
            <a:r>
              <a:rPr sz="1100" spc="75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coins;</a:t>
            </a:r>
            <a:r>
              <a:rPr sz="1100" spc="85" dirty="0">
                <a:cs typeface="PMingLiU"/>
              </a:rPr>
              <a:t> </a:t>
            </a:r>
            <a:r>
              <a:rPr sz="1100" i="1" spc="105" dirty="0">
                <a:cs typeface="Times New Roman"/>
              </a:rPr>
              <a:t>X</a:t>
            </a:r>
            <a:r>
              <a:rPr sz="1200" spc="157" baseline="-10416" dirty="0">
                <a:cs typeface="Tahoma"/>
              </a:rPr>
              <a:t>2</a:t>
            </a:r>
            <a:r>
              <a:rPr sz="1200" spc="15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20" dirty="0">
                <a:cs typeface="PMingLiU"/>
              </a:rPr>
              <a:t> </a:t>
            </a:r>
            <a:r>
              <a:rPr sz="1100" spc="390" dirty="0">
                <a:cs typeface="PMingLiU"/>
              </a:rPr>
              <a:t>#</a:t>
            </a:r>
            <a:r>
              <a:rPr sz="1100" spc="75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</a:t>
            </a:r>
            <a:r>
              <a:rPr sz="1100" spc="8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pennies,</a:t>
            </a:r>
            <a:r>
              <a:rPr sz="1100" spc="7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nickels</a:t>
            </a:r>
            <a:r>
              <a:rPr sz="1100" spc="75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and</a:t>
            </a:r>
            <a:r>
              <a:rPr sz="1100" spc="8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dimes.</a:t>
            </a:r>
            <a:r>
              <a:rPr sz="1100" spc="20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By  </a:t>
            </a:r>
            <a:r>
              <a:rPr sz="1100" spc="35" dirty="0">
                <a:cs typeface="PMingLiU"/>
              </a:rPr>
              <a:t>itself, </a:t>
            </a:r>
            <a:r>
              <a:rPr sz="1100" spc="40" dirty="0">
                <a:cs typeface="PMingLiU"/>
              </a:rPr>
              <a:t>regression </a:t>
            </a:r>
            <a:r>
              <a:rPr sz="1100" spc="25" dirty="0">
                <a:cs typeface="PMingLiU"/>
              </a:rPr>
              <a:t>coefficient </a:t>
            </a:r>
            <a:r>
              <a:rPr sz="1100" spc="5" dirty="0">
                <a:cs typeface="PMingLiU"/>
              </a:rPr>
              <a:t>of </a:t>
            </a:r>
            <a:r>
              <a:rPr sz="1100" i="1" spc="20" dirty="0">
                <a:cs typeface="Times New Roman"/>
              </a:rPr>
              <a:t>Y </a:t>
            </a:r>
            <a:r>
              <a:rPr sz="1100" spc="55" dirty="0">
                <a:cs typeface="PMingLiU"/>
              </a:rPr>
              <a:t>on </a:t>
            </a:r>
            <a:r>
              <a:rPr sz="1100" i="1" spc="105" dirty="0">
                <a:cs typeface="Times New Roman"/>
              </a:rPr>
              <a:t>X</a:t>
            </a:r>
            <a:r>
              <a:rPr sz="1200" spc="157" baseline="-10416" dirty="0">
                <a:cs typeface="Tahoma"/>
              </a:rPr>
              <a:t>2 </a:t>
            </a:r>
            <a:r>
              <a:rPr sz="1100" spc="20" dirty="0">
                <a:cs typeface="PMingLiU"/>
              </a:rPr>
              <a:t>will </a:t>
            </a:r>
            <a:r>
              <a:rPr sz="1100" spc="70" dirty="0">
                <a:cs typeface="PMingLiU"/>
              </a:rPr>
              <a:t>be </a:t>
            </a:r>
            <a:r>
              <a:rPr sz="1100" i="1" spc="105" dirty="0">
                <a:cs typeface="Times New Roman"/>
              </a:rPr>
              <a:t>&gt; </a:t>
            </a:r>
            <a:r>
              <a:rPr sz="1100" spc="35" dirty="0">
                <a:cs typeface="PMingLiU"/>
              </a:rPr>
              <a:t>0. </a:t>
            </a:r>
            <a:r>
              <a:rPr sz="1100" spc="100" dirty="0">
                <a:cs typeface="PMingLiU"/>
              </a:rPr>
              <a:t>But  </a:t>
            </a:r>
            <a:r>
              <a:rPr sz="1100" spc="40" dirty="0">
                <a:cs typeface="PMingLiU"/>
              </a:rPr>
              <a:t>how </a:t>
            </a:r>
            <a:r>
              <a:rPr sz="1100" spc="90" dirty="0">
                <a:cs typeface="PMingLiU"/>
              </a:rPr>
              <a:t>about </a:t>
            </a:r>
            <a:r>
              <a:rPr sz="1100" spc="70" dirty="0">
                <a:cs typeface="PMingLiU"/>
              </a:rPr>
              <a:t>with </a:t>
            </a:r>
            <a:r>
              <a:rPr sz="1100" i="1" spc="105" dirty="0">
                <a:cs typeface="Times New Roman"/>
              </a:rPr>
              <a:t>X</a:t>
            </a:r>
            <a:r>
              <a:rPr sz="1200" spc="157" baseline="-10416" dirty="0">
                <a:cs typeface="Tahoma"/>
              </a:rPr>
              <a:t>1 </a:t>
            </a:r>
            <a:r>
              <a:rPr sz="1100" spc="50" dirty="0">
                <a:cs typeface="PMingLiU"/>
              </a:rPr>
              <a:t>in</a:t>
            </a:r>
            <a:r>
              <a:rPr sz="1100" spc="15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model?</a:t>
            </a:r>
            <a:endParaRPr sz="1100">
              <a:cs typeface="PMingLiU"/>
            </a:endParaRPr>
          </a:p>
          <a:p>
            <a:pPr marL="378460" marR="202565" indent="-132715" algn="just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79095" algn="l"/>
              </a:tabLst>
            </a:pPr>
            <a:r>
              <a:rPr sz="1100" i="1" spc="20" dirty="0">
                <a:cs typeface="Times New Roman"/>
              </a:rPr>
              <a:t>Y </a:t>
            </a:r>
            <a:r>
              <a:rPr sz="1100" spc="260" dirty="0">
                <a:cs typeface="PMingLiU"/>
              </a:rPr>
              <a:t>=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100" spc="45" dirty="0">
                <a:cs typeface="PMingLiU"/>
              </a:rPr>
              <a:t>tackles </a:t>
            </a:r>
            <a:r>
              <a:rPr sz="1100" spc="55" dirty="0">
                <a:cs typeface="PMingLiU"/>
              </a:rPr>
              <a:t>by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football </a:t>
            </a:r>
            <a:r>
              <a:rPr sz="1100" spc="45" dirty="0">
                <a:cs typeface="PMingLiU"/>
              </a:rPr>
              <a:t>player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</a:t>
            </a:r>
            <a:r>
              <a:rPr sz="1100" spc="40" dirty="0">
                <a:cs typeface="PMingLiU"/>
              </a:rPr>
              <a:t>season; </a:t>
            </a:r>
            <a:r>
              <a:rPr sz="1100" i="1" spc="110" dirty="0">
                <a:cs typeface="Times New Roman"/>
              </a:rPr>
              <a:t>W  </a:t>
            </a:r>
            <a:r>
              <a:rPr sz="1100" spc="85" dirty="0">
                <a:cs typeface="PMingLiU"/>
              </a:rPr>
              <a:t>and </a:t>
            </a:r>
            <a:r>
              <a:rPr sz="1100" i="1" spc="110" dirty="0">
                <a:cs typeface="Times New Roman"/>
              </a:rPr>
              <a:t>H </a:t>
            </a:r>
            <a:r>
              <a:rPr sz="1100" spc="60" dirty="0">
                <a:cs typeface="PMingLiU"/>
              </a:rPr>
              <a:t>are </a:t>
            </a:r>
            <a:r>
              <a:rPr sz="1100" spc="40" dirty="0">
                <a:cs typeface="PMingLiU"/>
              </a:rPr>
              <a:t>his weight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height. </a:t>
            </a:r>
            <a:r>
              <a:rPr sz="1100" spc="85" dirty="0">
                <a:cs typeface="PMingLiU"/>
              </a:rPr>
              <a:t>Fitted </a:t>
            </a:r>
            <a:r>
              <a:rPr sz="1100" spc="40" dirty="0">
                <a:cs typeface="PMingLiU"/>
              </a:rPr>
              <a:t>regression </a:t>
            </a:r>
            <a:r>
              <a:rPr sz="1100" spc="55" dirty="0">
                <a:cs typeface="PMingLiU"/>
              </a:rPr>
              <a:t>model  </a:t>
            </a:r>
            <a:r>
              <a:rPr sz="1100" spc="20" dirty="0">
                <a:cs typeface="PMingLiU"/>
              </a:rPr>
              <a:t>is </a:t>
            </a:r>
            <a:r>
              <a:rPr sz="1100" i="1" spc="-155" dirty="0">
                <a:cs typeface="Times New Roman"/>
              </a:rPr>
              <a:t>Y</a:t>
            </a:r>
            <a:r>
              <a:rPr sz="1650" spc="-232" baseline="15151" dirty="0">
                <a:cs typeface="PMingLiU"/>
              </a:rPr>
              <a:t>ˆ </a:t>
            </a:r>
            <a:r>
              <a:rPr sz="1100" spc="260" dirty="0">
                <a:cs typeface="PMingLiU"/>
              </a:rPr>
              <a:t>= </a:t>
            </a:r>
            <a:r>
              <a:rPr sz="1100" i="1" spc="-50" dirty="0">
                <a:cs typeface="Times New Roman"/>
              </a:rPr>
              <a:t>b</a:t>
            </a:r>
            <a:r>
              <a:rPr sz="1200" spc="-75" baseline="-10416" dirty="0">
                <a:cs typeface="Tahoma"/>
              </a:rPr>
              <a:t>0 </a:t>
            </a:r>
            <a:r>
              <a:rPr sz="1100" spc="260" dirty="0">
                <a:cs typeface="PMingLiU"/>
              </a:rPr>
              <a:t>+ </a:t>
            </a:r>
            <a:r>
              <a:rPr sz="1100" i="1" spc="45" dirty="0">
                <a:cs typeface="Times New Roman"/>
              </a:rPr>
              <a:t>.</a:t>
            </a:r>
            <a:r>
              <a:rPr sz="1100" spc="45" dirty="0">
                <a:cs typeface="PMingLiU"/>
              </a:rPr>
              <a:t>50</a:t>
            </a:r>
            <a:r>
              <a:rPr sz="1100" i="1" spc="45" dirty="0">
                <a:cs typeface="Times New Roman"/>
              </a:rPr>
              <a:t>W </a:t>
            </a:r>
            <a:r>
              <a:rPr sz="1100" i="1" spc="-40" dirty="0">
                <a:cs typeface="Meiryo"/>
              </a:rPr>
              <a:t>− </a:t>
            </a:r>
            <a:r>
              <a:rPr sz="1100" i="1" spc="65" dirty="0">
                <a:cs typeface="Times New Roman"/>
              </a:rPr>
              <a:t>.</a:t>
            </a:r>
            <a:r>
              <a:rPr sz="1100" spc="65" dirty="0">
                <a:cs typeface="PMingLiU"/>
              </a:rPr>
              <a:t>10</a:t>
            </a:r>
            <a:r>
              <a:rPr sz="1100" i="1" spc="65" dirty="0">
                <a:cs typeface="Times New Roman"/>
              </a:rPr>
              <a:t>H</a:t>
            </a:r>
            <a:r>
              <a:rPr sz="1100" spc="65" dirty="0">
                <a:cs typeface="PMingLiU"/>
              </a:rPr>
              <a:t>. </a:t>
            </a:r>
            <a:r>
              <a:rPr sz="1100" spc="35" dirty="0">
                <a:cs typeface="PMingLiU"/>
              </a:rPr>
              <a:t>How </a:t>
            </a:r>
            <a:r>
              <a:rPr sz="1100" spc="55" dirty="0">
                <a:cs typeface="PMingLiU"/>
              </a:rPr>
              <a:t>do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interpret </a:t>
            </a:r>
            <a:r>
              <a:rPr sz="1100" i="1" spc="-120" dirty="0">
                <a:cs typeface="Times New Roman"/>
              </a:rPr>
              <a:t>β</a:t>
            </a:r>
            <a:r>
              <a:rPr sz="1650" spc="-179" baseline="15151" dirty="0">
                <a:cs typeface="PMingLiU"/>
              </a:rPr>
              <a:t>ˆ</a:t>
            </a:r>
            <a:r>
              <a:rPr sz="1200" spc="-179" baseline="-10416" dirty="0">
                <a:cs typeface="Tahoma"/>
              </a:rPr>
              <a:t>2 </a:t>
            </a:r>
            <a:r>
              <a:rPr sz="1100" i="1" spc="105" dirty="0">
                <a:cs typeface="Times New Roman"/>
              </a:rPr>
              <a:t>&lt;</a:t>
            </a:r>
            <a:r>
              <a:rPr sz="1100" i="1" spc="-120" dirty="0">
                <a:cs typeface="Times New Roman"/>
              </a:rPr>
              <a:t> </a:t>
            </a:r>
            <a:r>
              <a:rPr sz="1100" spc="40" dirty="0">
                <a:cs typeface="PMingLiU"/>
              </a:rPr>
              <a:t>0?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252" y="211465"/>
            <a:ext cx="28009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3333B2"/>
                </a:solidFill>
                <a:latin typeface="+mn-lt"/>
                <a:cs typeface="Georgia"/>
              </a:rPr>
              <a:t>Two </a:t>
            </a:r>
            <a:r>
              <a:rPr sz="1400" spc="-30" dirty="0">
                <a:solidFill>
                  <a:srgbClr val="3333B2"/>
                </a:solidFill>
                <a:latin typeface="+mn-lt"/>
                <a:cs typeface="Georgia"/>
              </a:rPr>
              <a:t>quotes </a:t>
            </a:r>
            <a:r>
              <a:rPr sz="1400" dirty="0">
                <a:solidFill>
                  <a:srgbClr val="3333B2"/>
                </a:solidFill>
                <a:latin typeface="+mn-lt"/>
                <a:cs typeface="Georgia"/>
              </a:rPr>
              <a:t>by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famous</a:t>
            </a:r>
            <a:r>
              <a:rPr sz="1400" spc="18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5" dirty="0">
                <a:solidFill>
                  <a:srgbClr val="3333B2"/>
                </a:solidFill>
                <a:latin typeface="+mn-lt"/>
                <a:cs typeface="Georgia"/>
              </a:rPr>
              <a:t>Statisticians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703" y="892175"/>
            <a:ext cx="4091356" cy="1481688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i="1" spc="20" dirty="0">
                <a:solidFill>
                  <a:srgbClr val="009900"/>
                </a:solidFill>
                <a:cs typeface="Palatino Linotype"/>
              </a:rPr>
              <a:t>“Essentially, all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models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are </a:t>
            </a:r>
            <a:r>
              <a:rPr sz="1100" i="1" spc="-5" dirty="0">
                <a:solidFill>
                  <a:srgbClr val="009900"/>
                </a:solidFill>
                <a:cs typeface="Palatino Linotype"/>
              </a:rPr>
              <a:t>wrong, </a:t>
            </a:r>
            <a:r>
              <a:rPr sz="1100" i="1" spc="-15" dirty="0">
                <a:solidFill>
                  <a:srgbClr val="009900"/>
                </a:solidFill>
                <a:cs typeface="Palatino Linotype"/>
              </a:rPr>
              <a:t>but </a:t>
            </a:r>
            <a:r>
              <a:rPr sz="1100" i="1" spc="45" dirty="0">
                <a:solidFill>
                  <a:srgbClr val="009900"/>
                </a:solidFill>
                <a:cs typeface="Palatino Linotype"/>
              </a:rPr>
              <a:t>some </a:t>
            </a:r>
            <a:r>
              <a:rPr sz="1100" i="1" spc="35" dirty="0">
                <a:solidFill>
                  <a:srgbClr val="009900"/>
                </a:solidFill>
                <a:cs typeface="Palatino Linotype"/>
              </a:rPr>
              <a:t>are</a:t>
            </a:r>
            <a:r>
              <a:rPr sz="1100" i="1" spc="30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useful”</a:t>
            </a:r>
            <a:endParaRPr sz="1100"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50">
                <a:cs typeface="PMingLiU"/>
              </a:rPr>
              <a:t>George</a:t>
            </a:r>
            <a:r>
              <a:rPr sz="1100" spc="70">
                <a:cs typeface="PMingLiU"/>
              </a:rPr>
              <a:t> </a:t>
            </a:r>
            <a:r>
              <a:rPr sz="1100" spc="45">
                <a:cs typeface="PMingLiU"/>
              </a:rPr>
              <a:t>Box</a:t>
            </a:r>
            <a:endParaRPr lang="en-US" sz="1100" spc="45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endParaRPr sz="1100">
              <a:cs typeface="PMingLiU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cs typeface="PMingLiU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i="1" spc="45" dirty="0">
                <a:solidFill>
                  <a:srgbClr val="009900"/>
                </a:solidFill>
                <a:cs typeface="Palatino Linotype"/>
              </a:rPr>
              <a:t>“The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only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way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to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find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out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what </a:t>
            </a:r>
            <a:r>
              <a:rPr sz="1100" i="1" spc="-15" dirty="0">
                <a:solidFill>
                  <a:srgbClr val="009900"/>
                </a:solidFill>
                <a:cs typeface="Palatino Linotype"/>
              </a:rPr>
              <a:t>will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happen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when </a:t>
            </a:r>
            <a:r>
              <a:rPr sz="1100" i="1" spc="65" dirty="0">
                <a:solidFill>
                  <a:srgbClr val="009900"/>
                </a:solidFill>
                <a:cs typeface="Palatino Linotype"/>
              </a:rPr>
              <a:t>a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complex 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system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is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disturbed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is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to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disturb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the system,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not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merely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to 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observe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it</a:t>
            </a:r>
            <a:r>
              <a:rPr sz="1100" i="1" spc="20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passively”</a:t>
            </a:r>
            <a:endParaRPr sz="1100"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60" dirty="0">
                <a:cs typeface="PMingLiU"/>
              </a:rPr>
              <a:t>Fred </a:t>
            </a:r>
            <a:r>
              <a:rPr sz="1100" spc="45" dirty="0">
                <a:cs typeface="PMingLiU"/>
              </a:rPr>
              <a:t>Mosteller </a:t>
            </a:r>
            <a:r>
              <a:rPr sz="1100" spc="85" dirty="0">
                <a:cs typeface="PMingLiU"/>
              </a:rPr>
              <a:t>and </a:t>
            </a:r>
            <a:r>
              <a:rPr sz="1100" spc="90" dirty="0">
                <a:cs typeface="PMingLiU"/>
              </a:rPr>
              <a:t>John </a:t>
            </a:r>
            <a:r>
              <a:rPr sz="1100" spc="30" dirty="0">
                <a:cs typeface="PMingLiU"/>
              </a:rPr>
              <a:t>Tukey, </a:t>
            </a:r>
            <a:r>
              <a:rPr sz="1100" spc="70" dirty="0">
                <a:cs typeface="PMingLiU"/>
              </a:rPr>
              <a:t>paraphrasing </a:t>
            </a:r>
            <a:r>
              <a:rPr sz="1100" spc="50" dirty="0">
                <a:cs typeface="PMingLiU"/>
              </a:rPr>
              <a:t>George</a:t>
            </a:r>
            <a:r>
              <a:rPr sz="1100" spc="13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Box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33" y="211465"/>
            <a:ext cx="3968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Estimation </a:t>
            </a:r>
            <a:r>
              <a:rPr sz="1400" spc="-30" dirty="0">
                <a:solidFill>
                  <a:srgbClr val="3333B2"/>
                </a:solidFill>
                <a:latin typeface="+mn-lt"/>
                <a:cs typeface="Georgia"/>
              </a:rPr>
              <a:t>and </a:t>
            </a:r>
            <a:r>
              <a:rPr sz="1400" spc="-15" dirty="0">
                <a:solidFill>
                  <a:srgbClr val="3333B2"/>
                </a:solidFill>
                <a:latin typeface="+mn-lt"/>
                <a:cs typeface="Georgia"/>
              </a:rPr>
              <a:t>Prediction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for </a:t>
            </a:r>
            <a:r>
              <a:rPr sz="1400" spc="-15" dirty="0">
                <a:solidFill>
                  <a:srgbClr val="3333B2"/>
                </a:solidFill>
                <a:latin typeface="+mn-lt"/>
                <a:cs typeface="Georgia"/>
              </a:rPr>
              <a:t>Multiple</a:t>
            </a:r>
            <a:r>
              <a:rPr sz="1400" spc="16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Regression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058" y="517777"/>
            <a:ext cx="4149992" cy="7609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271780" indent="-13271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spc="50" dirty="0">
                <a:cs typeface="PMingLiU"/>
              </a:rPr>
              <a:t>Given </a:t>
            </a:r>
            <a:r>
              <a:rPr sz="1100" spc="65" dirty="0">
                <a:cs typeface="PMingLiU"/>
              </a:rPr>
              <a:t>estimates </a:t>
            </a:r>
            <a:r>
              <a:rPr sz="1100" i="1" spc="-70" dirty="0">
                <a:cs typeface="Times New Roman"/>
              </a:rPr>
              <a:t>β</a:t>
            </a:r>
            <a:r>
              <a:rPr sz="1650" spc="-104" baseline="15151">
                <a:cs typeface="PMingLiU"/>
              </a:rPr>
              <a:t>ˆ</a:t>
            </a:r>
            <a:r>
              <a:rPr sz="1200" spc="-104" baseline="-10416">
                <a:cs typeface="Tahoma"/>
              </a:rPr>
              <a:t>0</a:t>
            </a:r>
            <a:r>
              <a:rPr lang="en-US" sz="1200" spc="-104" baseline="-10416">
                <a:cs typeface="Tahoma"/>
              </a:rPr>
              <a:t> </a:t>
            </a:r>
            <a:r>
              <a:rPr sz="1100" i="1" spc="-70">
                <a:cs typeface="Times New Roman"/>
              </a:rPr>
              <a:t>, </a:t>
            </a:r>
            <a:r>
              <a:rPr sz="1100" i="1" spc="-70" dirty="0">
                <a:cs typeface="Times New Roman"/>
              </a:rPr>
              <a:t>β</a:t>
            </a:r>
            <a:r>
              <a:rPr sz="1650" spc="-104" baseline="15151">
                <a:cs typeface="PMingLiU"/>
              </a:rPr>
              <a:t>ˆ</a:t>
            </a:r>
            <a:r>
              <a:rPr sz="1200" spc="-104" baseline="-10416">
                <a:cs typeface="Tahoma"/>
              </a:rPr>
              <a:t>1</a:t>
            </a:r>
            <a:r>
              <a:rPr lang="en-US" sz="1200" spc="-104" baseline="-10416">
                <a:cs typeface="Tahoma"/>
              </a:rPr>
              <a:t> </a:t>
            </a:r>
            <a:r>
              <a:rPr sz="1100" i="1" spc="-7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</a:t>
            </a:r>
            <a:r>
              <a:rPr sz="1100" i="1" spc="-80" dirty="0">
                <a:cs typeface="Times New Roman"/>
              </a:rPr>
              <a:t>β</a:t>
            </a:r>
            <a:r>
              <a:rPr sz="1650" spc="-120" baseline="15151">
                <a:cs typeface="PMingLiU"/>
              </a:rPr>
              <a:t>ˆ</a:t>
            </a:r>
            <a:r>
              <a:rPr sz="1200" i="1" spc="-120" baseline="-10416">
                <a:cs typeface="Verdana"/>
              </a:rPr>
              <a:t>p</a:t>
            </a:r>
            <a:r>
              <a:rPr lang="en-US" sz="1200" i="1" spc="-120" baseline="-10416">
                <a:cs typeface="Verdana"/>
              </a:rPr>
              <a:t> </a:t>
            </a:r>
            <a:r>
              <a:rPr sz="1100" spc="-80">
                <a:cs typeface="PMingLiU"/>
              </a:rPr>
              <a:t>,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55" dirty="0">
                <a:cs typeface="PMingLiU"/>
              </a:rPr>
              <a:t>make</a:t>
            </a:r>
            <a:r>
              <a:rPr sz="1100" spc="-8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predictions  </a:t>
            </a:r>
            <a:r>
              <a:rPr sz="1100" spc="45" dirty="0">
                <a:cs typeface="PMingLiU"/>
              </a:rPr>
              <a:t>using </a:t>
            </a:r>
            <a:r>
              <a:rPr sz="1100" spc="80" dirty="0">
                <a:cs typeface="PMingLiU"/>
              </a:rPr>
              <a:t>the</a:t>
            </a:r>
            <a:r>
              <a:rPr sz="1100" spc="10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formula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Font typeface="Meiryo"/>
              <a:buChar char="•"/>
            </a:pPr>
            <a:endParaRPr sz="700" dirty="0">
              <a:cs typeface="PMingLiU"/>
            </a:endParaRPr>
          </a:p>
          <a:p>
            <a:pPr marL="195580" indent="-132715">
              <a:lnSpc>
                <a:spcPct val="100000"/>
              </a:lnSpc>
              <a:spcBef>
                <a:spcPts val="99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spc="40" dirty="0">
                <a:cs typeface="PMingLiU"/>
              </a:rPr>
              <a:t>We</a:t>
            </a:r>
            <a:r>
              <a:rPr sz="1100" spc="8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estimate</a:t>
            </a:r>
            <a:r>
              <a:rPr sz="1100" spc="80" dirty="0">
                <a:cs typeface="PMingLiU"/>
              </a:rPr>
              <a:t> </a:t>
            </a:r>
            <a:r>
              <a:rPr sz="1100" i="1" spc="40" dirty="0">
                <a:cs typeface="Times New Roman"/>
              </a:rPr>
              <a:t>β</a:t>
            </a:r>
            <a:r>
              <a:rPr sz="1200" spc="60" baseline="-10416" dirty="0">
                <a:cs typeface="Tahoma"/>
              </a:rPr>
              <a:t>0</a:t>
            </a:r>
            <a:r>
              <a:rPr sz="1100" i="1" spc="40" dirty="0">
                <a:cs typeface="Times New Roman"/>
              </a:rPr>
              <a:t>,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40" dirty="0">
                <a:cs typeface="Times New Roman"/>
              </a:rPr>
              <a:t>β</a:t>
            </a:r>
            <a:r>
              <a:rPr sz="1200" spc="60" baseline="-10416" dirty="0">
                <a:cs typeface="Tahoma"/>
              </a:rPr>
              <a:t>1</a:t>
            </a:r>
            <a:r>
              <a:rPr sz="1100" i="1" spc="4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-5" dirty="0">
                <a:cs typeface="Times New Roman"/>
              </a:rPr>
              <a:t>β</a:t>
            </a:r>
            <a:r>
              <a:rPr sz="1200" i="1" spc="-7" baseline="-10416" dirty="0">
                <a:cs typeface="Verdana"/>
              </a:rPr>
              <a:t>p</a:t>
            </a:r>
            <a:r>
              <a:rPr sz="1200" i="1" spc="202" baseline="-10416" dirty="0">
                <a:cs typeface="Verdana"/>
              </a:rPr>
              <a:t> </a:t>
            </a:r>
            <a:r>
              <a:rPr sz="1100" spc="55" dirty="0">
                <a:cs typeface="PMingLiU"/>
              </a:rPr>
              <a:t>as</a:t>
            </a:r>
            <a:r>
              <a:rPr sz="1100" spc="80" dirty="0">
                <a:cs typeface="PMingLiU"/>
              </a:rPr>
              <a:t> the </a:t>
            </a:r>
            <a:r>
              <a:rPr sz="1100" spc="35" dirty="0">
                <a:cs typeface="PMingLiU"/>
              </a:rPr>
              <a:t>values</a:t>
            </a:r>
            <a:r>
              <a:rPr sz="1100" spc="85" dirty="0">
                <a:cs typeface="PMingLiU"/>
              </a:rPr>
              <a:t> </a:t>
            </a:r>
            <a:r>
              <a:rPr sz="1100" spc="110" dirty="0">
                <a:cs typeface="PMingLiU"/>
              </a:rPr>
              <a:t>that</a:t>
            </a:r>
            <a:r>
              <a:rPr sz="1100" spc="8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minimize</a:t>
            </a:r>
            <a:r>
              <a:rPr sz="1100" spc="80" dirty="0">
                <a:cs typeface="PMingLiU"/>
              </a:rPr>
              <a:t> the</a:t>
            </a:r>
            <a:endParaRPr sz="1100" dirty="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522" y="1317215"/>
            <a:ext cx="198132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cs typeface="PMingLiU"/>
              </a:rPr>
              <a:t>sum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squared</a:t>
            </a:r>
            <a:r>
              <a:rPr sz="1100" spc="8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residuals</a:t>
            </a:r>
            <a:endParaRPr sz="1100" dirty="0">
              <a:cs typeface="PMingLi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648" y="2563570"/>
            <a:ext cx="3710304" cy="58887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50800" marR="43180">
              <a:lnSpc>
                <a:spcPct val="102600"/>
              </a:lnSpc>
              <a:spcBef>
                <a:spcPts val="635"/>
              </a:spcBef>
            </a:pP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done </a:t>
            </a:r>
            <a:r>
              <a:rPr sz="1100" spc="45" dirty="0">
                <a:cs typeface="PMingLiU"/>
              </a:rPr>
              <a:t>using </a:t>
            </a:r>
            <a:r>
              <a:rPr sz="1100" spc="85" dirty="0">
                <a:cs typeface="PMingLiU"/>
              </a:rPr>
              <a:t>standard </a:t>
            </a:r>
            <a:r>
              <a:rPr sz="1100" spc="60" dirty="0">
                <a:cs typeface="PMingLiU"/>
              </a:rPr>
              <a:t>statistical </a:t>
            </a:r>
            <a:r>
              <a:rPr sz="1100" spc="40" dirty="0">
                <a:cs typeface="PMingLiU"/>
              </a:rPr>
              <a:t>software. </a:t>
            </a:r>
            <a:r>
              <a:rPr sz="1100" spc="9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values  </a:t>
            </a:r>
            <a:r>
              <a:rPr sz="1100" i="1" spc="-70" dirty="0">
                <a:cs typeface="Times New Roman"/>
              </a:rPr>
              <a:t>β</a:t>
            </a:r>
            <a:r>
              <a:rPr sz="1650" spc="-104" baseline="15151">
                <a:cs typeface="PMingLiU"/>
              </a:rPr>
              <a:t>ˆ</a:t>
            </a:r>
            <a:r>
              <a:rPr sz="1200" spc="-104" baseline="-10416">
                <a:cs typeface="Tahoma"/>
              </a:rPr>
              <a:t>0</a:t>
            </a:r>
            <a:r>
              <a:rPr lang="en-US" sz="1200" spc="-104" baseline="-10416">
                <a:cs typeface="Tahoma"/>
              </a:rPr>
              <a:t> </a:t>
            </a:r>
            <a:r>
              <a:rPr sz="1100" i="1" spc="-70">
                <a:cs typeface="Times New Roman"/>
              </a:rPr>
              <a:t>, </a:t>
            </a:r>
            <a:r>
              <a:rPr sz="1100" i="1" spc="-70" dirty="0">
                <a:cs typeface="Times New Roman"/>
              </a:rPr>
              <a:t>β</a:t>
            </a:r>
            <a:r>
              <a:rPr sz="1650" spc="-104" baseline="15151">
                <a:cs typeface="PMingLiU"/>
              </a:rPr>
              <a:t>ˆ</a:t>
            </a:r>
            <a:r>
              <a:rPr sz="1200" spc="-104" baseline="-10416">
                <a:cs typeface="Tahoma"/>
              </a:rPr>
              <a:t>1</a:t>
            </a:r>
            <a:r>
              <a:rPr lang="en-US" sz="1200" spc="-104" baseline="-10416">
                <a:cs typeface="Tahoma"/>
              </a:rPr>
              <a:t> </a:t>
            </a:r>
            <a:r>
              <a:rPr sz="1100" i="1" spc="-7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-140" dirty="0">
                <a:cs typeface="Times New Roman"/>
              </a:rPr>
              <a:t>β</a:t>
            </a:r>
            <a:r>
              <a:rPr sz="1650" spc="-209" baseline="15151" dirty="0">
                <a:cs typeface="PMingLiU"/>
              </a:rPr>
              <a:t>ˆ</a:t>
            </a:r>
            <a:r>
              <a:rPr sz="1200" i="1" spc="-209" baseline="-10416">
                <a:cs typeface="Verdana"/>
              </a:rPr>
              <a:t>p </a:t>
            </a:r>
            <a:r>
              <a:rPr lang="en-GB" sz="1200" i="1" spc="-209" baseline="-10416">
                <a:cs typeface="Verdana"/>
              </a:rPr>
              <a:t>       </a:t>
            </a:r>
            <a:r>
              <a:rPr sz="1100" spc="110">
                <a:cs typeface="PMingLiU"/>
              </a:rPr>
              <a:t>that </a:t>
            </a:r>
            <a:r>
              <a:rPr sz="1100" spc="45" dirty="0">
                <a:cs typeface="PMingLiU"/>
              </a:rPr>
              <a:t>minimize </a:t>
            </a:r>
            <a:r>
              <a:rPr sz="1100" spc="55" dirty="0">
                <a:cs typeface="PMingLiU"/>
              </a:rPr>
              <a:t>RSS </a:t>
            </a:r>
            <a:r>
              <a:rPr sz="1100" spc="60" dirty="0">
                <a:cs typeface="PMingLiU"/>
              </a:rPr>
              <a:t>are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multiple least  squares </a:t>
            </a:r>
            <a:r>
              <a:rPr sz="1100" spc="40" dirty="0">
                <a:cs typeface="PMingLiU"/>
              </a:rPr>
              <a:t>regression </a:t>
            </a:r>
            <a:r>
              <a:rPr sz="1100" spc="25" dirty="0">
                <a:cs typeface="PMingLiU"/>
              </a:rPr>
              <a:t>coefficient</a:t>
            </a:r>
            <a:r>
              <a:rPr sz="1100" spc="12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estimates.</a:t>
            </a:r>
            <a:endParaRPr sz="1100" dirty="0">
              <a:cs typeface="PMingLiU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DB9FB99-63E8-4F58-AE4F-F7A5AF07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19" y="791108"/>
            <a:ext cx="1988210" cy="2464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CE746F-CAFE-4121-B82B-6AD07850F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586534"/>
            <a:ext cx="3219450" cy="9345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1750" y="2564176"/>
            <a:ext cx="1868805" cy="522605"/>
          </a:xfrm>
          <a:custGeom>
            <a:avLst/>
            <a:gdLst/>
            <a:ahLst/>
            <a:cxnLst/>
            <a:rect l="l" t="t" r="r" b="b"/>
            <a:pathLst>
              <a:path w="1868805" h="522605">
                <a:moveTo>
                  <a:pt x="0" y="0"/>
                </a:moveTo>
                <a:lnTo>
                  <a:pt x="1868302" y="522321"/>
                </a:lnTo>
              </a:path>
            </a:pathLst>
          </a:custGeom>
          <a:ln w="8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43278" y="3069711"/>
            <a:ext cx="17145" cy="26670"/>
          </a:xfrm>
          <a:custGeom>
            <a:avLst/>
            <a:gdLst/>
            <a:ahLst/>
            <a:cxnLst/>
            <a:rect l="l" t="t" r="r" b="b"/>
            <a:pathLst>
              <a:path w="17144" h="26669">
                <a:moveTo>
                  <a:pt x="0" y="26193"/>
                </a:moveTo>
                <a:lnTo>
                  <a:pt x="16773" y="16786"/>
                </a:lnTo>
                <a:lnTo>
                  <a:pt x="7313" y="0"/>
                </a:lnTo>
              </a:path>
            </a:pathLst>
          </a:custGeom>
          <a:ln w="8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1750" y="534804"/>
            <a:ext cx="0" cy="2029460"/>
          </a:xfrm>
          <a:custGeom>
            <a:avLst/>
            <a:gdLst/>
            <a:ahLst/>
            <a:cxnLst/>
            <a:rect l="l" t="t" r="r" b="b"/>
            <a:pathLst>
              <a:path h="2029460">
                <a:moveTo>
                  <a:pt x="0" y="2029371"/>
                </a:moveTo>
                <a:lnTo>
                  <a:pt x="0" y="0"/>
                </a:lnTo>
              </a:path>
            </a:pathLst>
          </a:custGeom>
          <a:ln w="8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8116" y="534804"/>
            <a:ext cx="27305" cy="13970"/>
          </a:xfrm>
          <a:custGeom>
            <a:avLst/>
            <a:gdLst/>
            <a:ahLst/>
            <a:cxnLst/>
            <a:rect l="l" t="t" r="r" b="b"/>
            <a:pathLst>
              <a:path w="27305" h="13970">
                <a:moveTo>
                  <a:pt x="27213" y="13633"/>
                </a:moveTo>
                <a:lnTo>
                  <a:pt x="13633" y="0"/>
                </a:lnTo>
                <a:lnTo>
                  <a:pt x="0" y="13633"/>
                </a:lnTo>
              </a:path>
            </a:pathLst>
          </a:custGeom>
          <a:ln w="8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7740" y="677666"/>
            <a:ext cx="2496103" cy="1890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54359" y="3036307"/>
            <a:ext cx="23876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000" i="1" spc="10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50" spc="157" baseline="-11904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54359" y="1991716"/>
            <a:ext cx="23876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000" i="1" spc="105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r>
              <a:rPr sz="1050" spc="157" baseline="-11904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2332" y="471996"/>
            <a:ext cx="102235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0767" y="211465"/>
            <a:ext cx="21863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3333B2"/>
                </a:solidFill>
                <a:cs typeface="Georgia"/>
              </a:rPr>
              <a:t>Results </a:t>
            </a:r>
            <a:r>
              <a:rPr sz="1400" spc="-40" dirty="0">
                <a:solidFill>
                  <a:srgbClr val="3333B2"/>
                </a:solidFill>
                <a:cs typeface="Georgia"/>
              </a:rPr>
              <a:t>for </a:t>
            </a:r>
            <a:r>
              <a:rPr sz="1400" spc="-20" dirty="0">
                <a:solidFill>
                  <a:srgbClr val="3333B2"/>
                </a:solidFill>
                <a:cs typeface="Georgia"/>
              </a:rPr>
              <a:t>advertising</a:t>
            </a:r>
            <a:r>
              <a:rPr sz="1400" spc="114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5" dirty="0">
                <a:solidFill>
                  <a:srgbClr val="3333B2"/>
                </a:solidFill>
                <a:cs typeface="Georgia"/>
              </a:rPr>
              <a:t>data</a:t>
            </a:r>
            <a:endParaRPr sz="1400"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09820"/>
              </p:ext>
            </p:extLst>
          </p:nvPr>
        </p:nvGraphicFramePr>
        <p:xfrm>
          <a:off x="403097" y="873150"/>
          <a:ext cx="3796028" cy="870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+mn-lt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+mn-lt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Std.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+mn-lt"/>
                          <a:cs typeface="PMingLiU"/>
                        </a:rPr>
                        <a:t>Error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t-statistic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+mn-lt"/>
                          <a:cs typeface="PMingLiU"/>
                        </a:rPr>
                        <a:t>p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-</a:t>
                      </a:r>
                      <a:r>
                        <a:rPr sz="1100" spc="-65" dirty="0">
                          <a:latin typeface="+mn-lt"/>
                          <a:cs typeface="PMingLiU"/>
                        </a:rPr>
                        <a:t>v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alue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36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90" dirty="0">
                          <a:latin typeface="+mn-lt"/>
                          <a:cs typeface="Courier New"/>
                        </a:rPr>
                        <a:t>Intercept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2.939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0.3119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9.42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TV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0.046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0.0014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32.81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radio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0.189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0.0086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21.89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newspaper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-0.001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0.0059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-0.18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spc="-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8599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498980" y="2022056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1886" y="1858148"/>
            <a:ext cx="1633855" cy="325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2410">
              <a:lnSpc>
                <a:spcPts val="1185"/>
              </a:lnSpc>
              <a:spcBef>
                <a:spcPts val="90"/>
              </a:spcBef>
            </a:pPr>
            <a:r>
              <a:rPr sz="1100" spc="55" dirty="0">
                <a:cs typeface="PMingLiU"/>
              </a:rPr>
              <a:t>Correlations:</a:t>
            </a:r>
            <a:endParaRPr sz="1100">
              <a:cs typeface="PMingLiU"/>
            </a:endParaRPr>
          </a:p>
          <a:p>
            <a:pPr marL="12700">
              <a:lnSpc>
                <a:spcPts val="1185"/>
              </a:lnSpc>
              <a:tabLst>
                <a:tab pos="440055" algn="l"/>
                <a:tab pos="965835" algn="l"/>
              </a:tabLst>
            </a:pPr>
            <a:r>
              <a:rPr sz="1100" spc="-90" dirty="0">
                <a:solidFill>
                  <a:srgbClr val="990000"/>
                </a:solidFill>
                <a:cs typeface="Courier New"/>
              </a:rPr>
              <a:t>TV	radio	newspaper</a:t>
            </a:r>
            <a:endParaRPr sz="1100"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2637" y="1991257"/>
            <a:ext cx="3892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0" dirty="0">
                <a:solidFill>
                  <a:srgbClr val="990000"/>
                </a:solidFill>
                <a:cs typeface="Courier New"/>
              </a:rPr>
              <a:t>sales</a:t>
            </a:r>
            <a:endParaRPr sz="1100"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8980" y="2199195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8980" y="2371267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8980" y="254334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8980" y="2715412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26161"/>
              </p:ext>
            </p:extLst>
          </p:nvPr>
        </p:nvGraphicFramePr>
        <p:xfrm>
          <a:off x="692530" y="2196655"/>
          <a:ext cx="3221988" cy="690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TV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1.0000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0.0548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0.0567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0.7822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radio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1.0000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0.3541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0.5762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newspaper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1.0000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0.2283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4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sales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1.0000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955" y="211465"/>
            <a:ext cx="20643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3333B2"/>
                </a:solidFill>
                <a:latin typeface="+mn-lt"/>
                <a:cs typeface="Georgia"/>
              </a:rPr>
              <a:t>Some </a:t>
            </a:r>
            <a:r>
              <a:rPr sz="1400" spc="-15" dirty="0">
                <a:solidFill>
                  <a:srgbClr val="3333B2"/>
                </a:solidFill>
                <a:latin typeface="+mn-lt"/>
                <a:cs typeface="Georgia"/>
              </a:rPr>
              <a:t>important</a:t>
            </a:r>
            <a:r>
              <a:rPr sz="1400" spc="-3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questions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57" y="971790"/>
            <a:ext cx="3839845" cy="16040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2729" marR="18415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PMingLiU"/>
              <a:buAutoNum type="arabicPeriod"/>
              <a:tabLst>
                <a:tab pos="253365" algn="l"/>
              </a:tabLst>
            </a:pPr>
            <a:r>
              <a:rPr sz="1100" i="1" spc="35" dirty="0">
                <a:cs typeface="Palatino Linotype"/>
              </a:rPr>
              <a:t>Is </a:t>
            </a:r>
            <a:r>
              <a:rPr sz="1100" i="1" spc="30" dirty="0">
                <a:cs typeface="Palatino Linotype"/>
              </a:rPr>
              <a:t>at </a:t>
            </a:r>
            <a:r>
              <a:rPr sz="1100" i="1" spc="10" dirty="0">
                <a:cs typeface="Palatino Linotype"/>
              </a:rPr>
              <a:t>least </a:t>
            </a:r>
            <a:r>
              <a:rPr sz="1100" i="1" spc="45" dirty="0">
                <a:cs typeface="Palatino Linotype"/>
              </a:rPr>
              <a:t>one of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15" dirty="0">
                <a:cs typeface="Palatino Linotype"/>
              </a:rPr>
              <a:t>predictors </a:t>
            </a:r>
            <a:r>
              <a:rPr sz="1100" i="1" spc="95" dirty="0">
                <a:cs typeface="Times New Roman"/>
              </a:rPr>
              <a:t>X</a:t>
            </a:r>
            <a:r>
              <a:rPr sz="1200" spc="142" baseline="-10416" dirty="0">
                <a:cs typeface="Tahoma"/>
              </a:rPr>
              <a:t>1</a:t>
            </a:r>
            <a:r>
              <a:rPr sz="1100" i="1" spc="95" dirty="0">
                <a:cs typeface="Times New Roman"/>
              </a:rPr>
              <a:t>, X</a:t>
            </a:r>
            <a:r>
              <a:rPr sz="1200" spc="142" baseline="-10416" dirty="0">
                <a:cs typeface="Tahoma"/>
              </a:rPr>
              <a:t>2</a:t>
            </a:r>
            <a:r>
              <a:rPr sz="1100" i="1" spc="95" dirty="0">
                <a:cs typeface="Times New Roman"/>
              </a:rPr>
              <a:t>, </a:t>
            </a:r>
            <a:r>
              <a:rPr sz="1100" i="1" spc="25" dirty="0">
                <a:cs typeface="Times New Roman"/>
              </a:rPr>
              <a:t>. . . , </a:t>
            </a:r>
            <a:r>
              <a:rPr sz="1100" i="1" spc="75" dirty="0">
                <a:cs typeface="Times New Roman"/>
              </a:rPr>
              <a:t>X</a:t>
            </a:r>
            <a:r>
              <a:rPr sz="1200" i="1" spc="112" baseline="-10416" dirty="0">
                <a:cs typeface="Verdana"/>
              </a:rPr>
              <a:t>p </a:t>
            </a:r>
            <a:r>
              <a:rPr sz="1100" i="1" spc="5" dirty="0">
                <a:cs typeface="Palatino Linotype"/>
              </a:rPr>
              <a:t>useful </a:t>
            </a:r>
            <a:r>
              <a:rPr sz="1100" i="1" spc="10" dirty="0">
                <a:cs typeface="Palatino Linotype"/>
              </a:rPr>
              <a:t>in  </a:t>
            </a:r>
            <a:r>
              <a:rPr sz="1100" i="1" spc="5" dirty="0">
                <a:cs typeface="Palatino Linotype"/>
              </a:rPr>
              <a:t>predicting </a:t>
            </a:r>
            <a:r>
              <a:rPr sz="1100" i="1" spc="25" dirty="0">
                <a:cs typeface="Palatino Linotype"/>
              </a:rPr>
              <a:t>the</a:t>
            </a:r>
            <a:r>
              <a:rPr sz="1100" i="1" spc="-65" dirty="0">
                <a:cs typeface="Palatino Linotype"/>
              </a:rPr>
              <a:t> </a:t>
            </a:r>
            <a:r>
              <a:rPr sz="1100" i="1" spc="20" dirty="0">
                <a:cs typeface="Palatino Linotype"/>
              </a:rPr>
              <a:t>response?</a:t>
            </a:r>
            <a:endParaRPr sz="1100"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B2"/>
              </a:buClr>
              <a:buFont typeface="PMingLiU"/>
              <a:buAutoNum type="arabicPeriod"/>
            </a:pPr>
            <a:endParaRPr sz="700">
              <a:cs typeface="Palatino Linotype"/>
            </a:endParaRPr>
          </a:p>
          <a:p>
            <a:pPr marL="252729" marR="43180" indent="-177165">
              <a:lnSpc>
                <a:spcPct val="102600"/>
              </a:lnSpc>
              <a:spcBef>
                <a:spcPts val="5"/>
              </a:spcBef>
              <a:buClr>
                <a:srgbClr val="3333B2"/>
              </a:buClr>
              <a:buFont typeface="PMingLiU"/>
              <a:buAutoNum type="arabicPeriod"/>
              <a:tabLst>
                <a:tab pos="253365" algn="l"/>
              </a:tabLst>
            </a:pPr>
            <a:r>
              <a:rPr sz="1100" i="1" spc="15" dirty="0">
                <a:cs typeface="Palatino Linotype"/>
              </a:rPr>
              <a:t>Do </a:t>
            </a:r>
            <a:r>
              <a:rPr sz="1100" i="1" spc="20" dirty="0">
                <a:cs typeface="Palatino Linotype"/>
              </a:rPr>
              <a:t>all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15" dirty="0">
                <a:cs typeface="Palatino Linotype"/>
              </a:rPr>
              <a:t>predictors help </a:t>
            </a:r>
            <a:r>
              <a:rPr sz="1100" i="1" spc="30" dirty="0">
                <a:cs typeface="Palatino Linotype"/>
              </a:rPr>
              <a:t>to </a:t>
            </a:r>
            <a:r>
              <a:rPr sz="1100" i="1" spc="15" dirty="0">
                <a:cs typeface="Palatino Linotype"/>
              </a:rPr>
              <a:t>explain </a:t>
            </a:r>
            <a:r>
              <a:rPr sz="1100" i="1" spc="20" dirty="0">
                <a:cs typeface="Times New Roman"/>
              </a:rPr>
              <a:t>Y </a:t>
            </a:r>
            <a:r>
              <a:rPr sz="1100" i="1" spc="55" dirty="0">
                <a:cs typeface="Palatino Linotype"/>
              </a:rPr>
              <a:t>, </a:t>
            </a:r>
            <a:r>
              <a:rPr sz="1100" i="1" spc="50" dirty="0">
                <a:cs typeface="Palatino Linotype"/>
              </a:rPr>
              <a:t>or </a:t>
            </a:r>
            <a:r>
              <a:rPr sz="1100" i="1" spc="20" dirty="0">
                <a:cs typeface="Palatino Linotype"/>
              </a:rPr>
              <a:t>is </a:t>
            </a:r>
            <a:r>
              <a:rPr sz="1100" i="1" spc="5" dirty="0">
                <a:cs typeface="Palatino Linotype"/>
              </a:rPr>
              <a:t>only </a:t>
            </a:r>
            <a:r>
              <a:rPr sz="1100" i="1" spc="65" dirty="0">
                <a:cs typeface="Palatino Linotype"/>
              </a:rPr>
              <a:t>a </a:t>
            </a:r>
            <a:r>
              <a:rPr sz="1100" i="1" spc="10" dirty="0">
                <a:cs typeface="Palatino Linotype"/>
              </a:rPr>
              <a:t>subset  </a:t>
            </a:r>
            <a:r>
              <a:rPr sz="1100" i="1" spc="45" dirty="0">
                <a:cs typeface="Palatino Linotype"/>
              </a:rPr>
              <a:t>of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15" dirty="0">
                <a:cs typeface="Palatino Linotype"/>
              </a:rPr>
              <a:t>predictors</a:t>
            </a:r>
            <a:r>
              <a:rPr sz="1100" i="1" spc="270" dirty="0">
                <a:cs typeface="Palatino Linotype"/>
              </a:rPr>
              <a:t> </a:t>
            </a:r>
            <a:r>
              <a:rPr sz="1100" i="1" spc="5" dirty="0">
                <a:cs typeface="Palatino Linotype"/>
              </a:rPr>
              <a:t>useful?</a:t>
            </a:r>
            <a:endParaRPr sz="1100"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Font typeface="PMingLiU"/>
              <a:buAutoNum type="arabicPeriod"/>
            </a:pPr>
            <a:endParaRPr sz="750">
              <a:cs typeface="Palatino Linotype"/>
            </a:endParaRPr>
          </a:p>
          <a:p>
            <a:pPr marL="252729" indent="-177165">
              <a:lnSpc>
                <a:spcPct val="100000"/>
              </a:lnSpc>
              <a:buClr>
                <a:srgbClr val="3333B2"/>
              </a:buClr>
              <a:buFont typeface="PMingLiU"/>
              <a:buAutoNum type="arabicPeriod"/>
              <a:tabLst>
                <a:tab pos="253365" algn="l"/>
              </a:tabLst>
            </a:pPr>
            <a:r>
              <a:rPr sz="1100" i="1" spc="-20" dirty="0">
                <a:cs typeface="Palatino Linotype"/>
              </a:rPr>
              <a:t>How </a:t>
            </a:r>
            <a:r>
              <a:rPr sz="1100" i="1" dirty="0">
                <a:cs typeface="Palatino Linotype"/>
              </a:rPr>
              <a:t>well </a:t>
            </a:r>
            <a:r>
              <a:rPr sz="1100" i="1" spc="25" dirty="0">
                <a:cs typeface="Palatino Linotype"/>
              </a:rPr>
              <a:t>does the </a:t>
            </a:r>
            <a:r>
              <a:rPr sz="1100" i="1" spc="20" dirty="0">
                <a:cs typeface="Palatino Linotype"/>
              </a:rPr>
              <a:t>model </a:t>
            </a:r>
            <a:r>
              <a:rPr sz="1100" i="1" spc="-5" dirty="0">
                <a:cs typeface="Palatino Linotype"/>
              </a:rPr>
              <a:t>fit </a:t>
            </a:r>
            <a:r>
              <a:rPr sz="1100" i="1" spc="25" dirty="0">
                <a:cs typeface="Palatino Linotype"/>
              </a:rPr>
              <a:t>the</a:t>
            </a:r>
            <a:r>
              <a:rPr sz="1100" i="1" spc="-60" dirty="0">
                <a:cs typeface="Palatino Linotype"/>
              </a:rPr>
              <a:t> </a:t>
            </a:r>
            <a:r>
              <a:rPr sz="1100" i="1" spc="25" dirty="0">
                <a:cs typeface="Palatino Linotype"/>
              </a:rPr>
              <a:t>data?</a:t>
            </a:r>
            <a:endParaRPr sz="1100"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B2"/>
              </a:buClr>
              <a:buFont typeface="PMingLiU"/>
              <a:buAutoNum type="arabicPeriod"/>
            </a:pPr>
            <a:endParaRPr sz="700">
              <a:cs typeface="Palatino Linotype"/>
            </a:endParaRPr>
          </a:p>
          <a:p>
            <a:pPr marL="252729" marR="17780" indent="-177165">
              <a:lnSpc>
                <a:spcPct val="102600"/>
              </a:lnSpc>
              <a:buClr>
                <a:srgbClr val="3333B2"/>
              </a:buClr>
              <a:buFont typeface="PMingLiU"/>
              <a:buAutoNum type="arabicPeriod"/>
              <a:tabLst>
                <a:tab pos="253365" algn="l"/>
              </a:tabLst>
            </a:pPr>
            <a:r>
              <a:rPr sz="1100" i="1" spc="20" dirty="0">
                <a:cs typeface="Palatino Linotype"/>
              </a:rPr>
              <a:t>Given </a:t>
            </a:r>
            <a:r>
              <a:rPr sz="1100" i="1" spc="65" dirty="0">
                <a:cs typeface="Palatino Linotype"/>
              </a:rPr>
              <a:t>a </a:t>
            </a:r>
            <a:r>
              <a:rPr sz="1100" i="1" spc="25" dirty="0">
                <a:cs typeface="Palatino Linotype"/>
              </a:rPr>
              <a:t>set </a:t>
            </a:r>
            <a:r>
              <a:rPr sz="1100" i="1" spc="45" dirty="0">
                <a:cs typeface="Palatino Linotype"/>
              </a:rPr>
              <a:t>of </a:t>
            </a:r>
            <a:r>
              <a:rPr sz="1100" i="1" spc="15" dirty="0">
                <a:cs typeface="Palatino Linotype"/>
              </a:rPr>
              <a:t>predictor values, </a:t>
            </a:r>
            <a:r>
              <a:rPr sz="1100" i="1" dirty="0">
                <a:cs typeface="Palatino Linotype"/>
              </a:rPr>
              <a:t>what </a:t>
            </a:r>
            <a:r>
              <a:rPr sz="1100" i="1" spc="20" dirty="0">
                <a:cs typeface="Palatino Linotype"/>
              </a:rPr>
              <a:t>response </a:t>
            </a:r>
            <a:r>
              <a:rPr sz="1100" i="1" spc="5" dirty="0">
                <a:cs typeface="Palatino Linotype"/>
              </a:rPr>
              <a:t>value should  </a:t>
            </a:r>
            <a:r>
              <a:rPr sz="1100" i="1" dirty="0">
                <a:cs typeface="Palatino Linotype"/>
              </a:rPr>
              <a:t>we </a:t>
            </a:r>
            <a:r>
              <a:rPr sz="1100" i="1" spc="15" dirty="0">
                <a:cs typeface="Palatino Linotype"/>
              </a:rPr>
              <a:t>predict, </a:t>
            </a:r>
            <a:r>
              <a:rPr sz="1100" i="1" spc="25" dirty="0">
                <a:cs typeface="Palatino Linotype"/>
              </a:rPr>
              <a:t>and </a:t>
            </a:r>
            <a:r>
              <a:rPr sz="1100" i="1" dirty="0">
                <a:cs typeface="Palatino Linotype"/>
              </a:rPr>
              <a:t>how </a:t>
            </a:r>
            <a:r>
              <a:rPr sz="1100" i="1" spc="25" dirty="0">
                <a:cs typeface="Palatino Linotype"/>
              </a:rPr>
              <a:t>accurate </a:t>
            </a:r>
            <a:r>
              <a:rPr sz="1100" i="1" spc="20" dirty="0">
                <a:cs typeface="Palatino Linotype"/>
              </a:rPr>
              <a:t>is our</a:t>
            </a:r>
            <a:r>
              <a:rPr sz="1100" i="1" spc="150" dirty="0">
                <a:cs typeface="Palatino Linotype"/>
              </a:rPr>
              <a:t> </a:t>
            </a:r>
            <a:r>
              <a:rPr sz="1100" i="1" spc="15" dirty="0">
                <a:cs typeface="Palatino Linotype"/>
              </a:rPr>
              <a:t>prediction?</a:t>
            </a:r>
            <a:endParaRPr sz="1100"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358" y="211465"/>
            <a:ext cx="24828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3333B2"/>
                </a:solidFill>
                <a:latin typeface="+mn-lt"/>
                <a:cs typeface="Georgia"/>
              </a:rPr>
              <a:t>Is </a:t>
            </a:r>
            <a:r>
              <a:rPr sz="1400" spc="25" dirty="0">
                <a:solidFill>
                  <a:srgbClr val="3333B2"/>
                </a:solidFill>
                <a:latin typeface="+mn-lt"/>
                <a:cs typeface="Georgia"/>
              </a:rPr>
              <a:t>at </a:t>
            </a:r>
            <a:r>
              <a:rPr sz="1400" spc="-15" dirty="0">
                <a:solidFill>
                  <a:srgbClr val="3333B2"/>
                </a:solidFill>
                <a:latin typeface="+mn-lt"/>
                <a:cs typeface="Georgia"/>
              </a:rPr>
              <a:t>least </a:t>
            </a:r>
            <a:r>
              <a:rPr sz="1400" spc="-55" dirty="0">
                <a:solidFill>
                  <a:srgbClr val="3333B2"/>
                </a:solidFill>
                <a:latin typeface="+mn-lt"/>
                <a:cs typeface="Georgia"/>
              </a:rPr>
              <a:t>one </a:t>
            </a:r>
            <a:r>
              <a:rPr sz="1400" spc="-20" dirty="0">
                <a:solidFill>
                  <a:srgbClr val="3333B2"/>
                </a:solidFill>
                <a:latin typeface="+mn-lt"/>
                <a:cs typeface="Georgia"/>
              </a:rPr>
              <a:t>predictor</a:t>
            </a:r>
            <a:r>
              <a:rPr sz="1400" spc="-19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+mn-lt"/>
                <a:cs typeface="Georgia"/>
              </a:rPr>
              <a:t>useful?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05445"/>
            <a:ext cx="34817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first </a:t>
            </a:r>
            <a:r>
              <a:rPr sz="1100" spc="55" dirty="0">
                <a:cs typeface="PMingLiU"/>
              </a:rPr>
              <a:t>question,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can </a:t>
            </a:r>
            <a:r>
              <a:rPr sz="1100" spc="45" dirty="0">
                <a:cs typeface="PMingLiU"/>
              </a:rPr>
              <a:t>use </a:t>
            </a:r>
            <a:r>
              <a:rPr sz="1100" spc="80" dirty="0">
                <a:cs typeface="PMingLiU"/>
              </a:rPr>
              <a:t>the</a:t>
            </a:r>
            <a:r>
              <a:rPr sz="1100" spc="28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F-statistic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8642" y="1276882"/>
            <a:ext cx="10191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cs typeface="PMingLiU"/>
              </a:rPr>
              <a:t>RSS</a:t>
            </a:r>
            <a:r>
              <a:rPr sz="1100" i="1" spc="95" dirty="0">
                <a:cs typeface="Times New Roman"/>
              </a:rPr>
              <a:t>/</a:t>
            </a:r>
            <a:r>
              <a:rPr sz="1100" spc="95" dirty="0">
                <a:cs typeface="PMingLiU"/>
              </a:rPr>
              <a:t>(</a:t>
            </a:r>
            <a:r>
              <a:rPr sz="1100" i="1" spc="95" dirty="0">
                <a:cs typeface="Times New Roman"/>
              </a:rPr>
              <a:t>n</a:t>
            </a:r>
            <a:r>
              <a:rPr sz="1100" i="1" spc="-50" dirty="0">
                <a:cs typeface="Times New Roman"/>
              </a:rPr>
              <a:t> </a:t>
            </a:r>
            <a:r>
              <a:rPr sz="1100" i="1" spc="-40" dirty="0">
                <a:cs typeface="Meiryo"/>
              </a:rPr>
              <a:t>−</a:t>
            </a:r>
            <a:r>
              <a:rPr sz="1100" i="1" spc="-145" dirty="0">
                <a:cs typeface="Meiryo"/>
              </a:rPr>
              <a:t> </a:t>
            </a:r>
            <a:r>
              <a:rPr sz="1100" i="1" spc="-5" dirty="0">
                <a:cs typeface="Times New Roman"/>
              </a:rPr>
              <a:t>p</a:t>
            </a:r>
            <a:r>
              <a:rPr sz="1100" i="1" spc="-50" dirty="0">
                <a:cs typeface="Times New Roman"/>
              </a:rPr>
              <a:t> </a:t>
            </a:r>
            <a:r>
              <a:rPr sz="1100" i="1" spc="-40" dirty="0">
                <a:cs typeface="Meiryo"/>
              </a:rPr>
              <a:t>−</a:t>
            </a:r>
            <a:r>
              <a:rPr sz="1100" i="1" spc="-145" dirty="0">
                <a:cs typeface="Meiryo"/>
              </a:rPr>
              <a:t> </a:t>
            </a:r>
            <a:r>
              <a:rPr sz="1100" spc="50" dirty="0">
                <a:cs typeface="PMingLiU"/>
              </a:rPr>
              <a:t>1)</a:t>
            </a:r>
            <a:endParaRPr sz="1100"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401" y="1088122"/>
            <a:ext cx="1616710" cy="272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1030"/>
              </a:lnSpc>
              <a:spcBef>
                <a:spcPts val="90"/>
              </a:spcBef>
            </a:pPr>
            <a:r>
              <a:rPr sz="1100" u="sng" spc="-15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1100" u="sng" spc="70" dirty="0">
                <a:uFill>
                  <a:solidFill>
                    <a:srgbClr val="000000"/>
                  </a:solidFill>
                </a:uFill>
                <a:cs typeface="PMingLiU"/>
              </a:rPr>
              <a:t>(TSS </a:t>
            </a:r>
            <a:r>
              <a:rPr sz="1100" i="1" u="sng" spc="-40" dirty="0">
                <a:uFill>
                  <a:solidFill>
                    <a:srgbClr val="000000"/>
                  </a:solidFill>
                </a:uFill>
                <a:cs typeface="Meiryo"/>
              </a:rPr>
              <a:t>−</a:t>
            </a:r>
            <a:r>
              <a:rPr sz="1100" i="1" u="sng" spc="-265" dirty="0">
                <a:uFill>
                  <a:solidFill>
                    <a:srgbClr val="000000"/>
                  </a:solidFill>
                </a:uFill>
                <a:cs typeface="Meiryo"/>
              </a:rPr>
              <a:t> </a:t>
            </a:r>
            <a:r>
              <a:rPr sz="1100" u="sng" spc="80" dirty="0">
                <a:uFill>
                  <a:solidFill>
                    <a:srgbClr val="000000"/>
                  </a:solidFill>
                </a:uFill>
                <a:cs typeface="PMingLiU"/>
              </a:rPr>
              <a:t>RSS)</a:t>
            </a:r>
            <a:r>
              <a:rPr sz="1100" i="1" u="sng" spc="80" dirty="0">
                <a:uFill>
                  <a:solidFill>
                    <a:srgbClr val="000000"/>
                  </a:solidFill>
                </a:uFill>
                <a:cs typeface="Times New Roman"/>
              </a:rPr>
              <a:t>/p</a:t>
            </a:r>
            <a:endParaRPr sz="1100">
              <a:cs typeface="Times New Roman"/>
            </a:endParaRPr>
          </a:p>
          <a:p>
            <a:pPr algn="ctr">
              <a:lnSpc>
                <a:spcPts val="1030"/>
              </a:lnSpc>
              <a:tabLst>
                <a:tab pos="1355090" algn="l"/>
              </a:tabLst>
            </a:pPr>
            <a:r>
              <a:rPr sz="1100" i="1" spc="25" dirty="0">
                <a:cs typeface="Times New Roman"/>
              </a:rPr>
              <a:t>F</a:t>
            </a:r>
            <a:r>
              <a:rPr sz="1100" i="1" spc="17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	</a:t>
            </a:r>
            <a:r>
              <a:rPr sz="1100" i="1" spc="-40" dirty="0">
                <a:cs typeface="Meiryo"/>
              </a:rPr>
              <a:t>∼</a:t>
            </a:r>
            <a:r>
              <a:rPr sz="1100" i="1" spc="-140" dirty="0">
                <a:cs typeface="Meiryo"/>
              </a:rPr>
              <a:t> </a:t>
            </a:r>
            <a:r>
              <a:rPr sz="1100" i="1" spc="25" dirty="0">
                <a:cs typeface="Times New Roman"/>
              </a:rPr>
              <a:t>F</a:t>
            </a:r>
            <a:endParaRPr sz="1100"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1406" y="1239950"/>
            <a:ext cx="45021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" dirty="0">
                <a:cs typeface="Verdana"/>
              </a:rPr>
              <a:t>p,n</a:t>
            </a:r>
            <a:r>
              <a:rPr sz="800" i="1" spc="20" dirty="0">
                <a:cs typeface="Arial"/>
              </a:rPr>
              <a:t>−</a:t>
            </a:r>
            <a:r>
              <a:rPr sz="800" i="1" spc="20" dirty="0">
                <a:cs typeface="Verdana"/>
              </a:rPr>
              <a:t>p</a:t>
            </a:r>
            <a:r>
              <a:rPr sz="800" i="1" spc="20" dirty="0">
                <a:cs typeface="Arial"/>
              </a:rPr>
              <a:t>−</a:t>
            </a:r>
            <a:r>
              <a:rPr sz="800" spc="20" dirty="0">
                <a:cs typeface="Tahoma"/>
              </a:rPr>
              <a:t>1</a:t>
            </a:r>
            <a:endParaRPr sz="800"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34465" y="1918258"/>
          <a:ext cx="2133599" cy="698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80" dirty="0">
                          <a:latin typeface="PMingLiU"/>
                          <a:cs typeface="PMingLiU"/>
                        </a:rPr>
                        <a:t>Quantity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35" dirty="0">
                          <a:latin typeface="PMingLiU"/>
                          <a:cs typeface="PMingLiU"/>
                        </a:rPr>
                        <a:t>Value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52">
                <a:tc>
                  <a:txBody>
                    <a:bodyPr/>
                    <a:lstStyle/>
                    <a:p>
                      <a:pPr marL="75565">
                        <a:lnSpc>
                          <a:spcPts val="1010"/>
                        </a:lnSpc>
                      </a:pPr>
                      <a:r>
                        <a:rPr sz="1100" spc="55" dirty="0">
                          <a:latin typeface="PMingLiU"/>
                          <a:cs typeface="PMingLiU"/>
                        </a:rPr>
                        <a:t>Residual </a:t>
                      </a:r>
                      <a:r>
                        <a:rPr sz="1100" spc="85" dirty="0">
                          <a:latin typeface="PMingLiU"/>
                          <a:cs typeface="PMingLiU"/>
                        </a:rPr>
                        <a:t>Standard</a:t>
                      </a:r>
                      <a:r>
                        <a:rPr sz="1100" spc="60" dirty="0">
                          <a:latin typeface="PMingLiU"/>
                          <a:cs typeface="PMingLiU"/>
                        </a:rPr>
                        <a:t> </a:t>
                      </a:r>
                      <a:r>
                        <a:rPr sz="1100" spc="75" dirty="0">
                          <a:latin typeface="PMingLiU"/>
                          <a:cs typeface="PMingLiU"/>
                        </a:rPr>
                        <a:t>Error</a:t>
                      </a:r>
                      <a:endParaRPr sz="1100">
                        <a:latin typeface="PMingLiU"/>
                        <a:cs typeface="PMingLiU"/>
                      </a:endParaRPr>
                    </a:p>
                    <a:p>
                      <a:pPr marL="75565">
                        <a:lnSpc>
                          <a:spcPts val="1140"/>
                        </a:lnSpc>
                      </a:pPr>
                      <a:r>
                        <a:rPr sz="1650" i="1" spc="104" baseline="-20202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800" spc="70" dirty="0">
                          <a:latin typeface="Tahoma"/>
                          <a:cs typeface="Tahoma"/>
                        </a:rPr>
                        <a:t>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1.69</a:t>
                      </a:r>
                      <a:endParaRPr sz="1100">
                        <a:latin typeface="PMingLiU"/>
                        <a:cs typeface="PMingLiU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30" dirty="0">
                          <a:latin typeface="PMingLiU"/>
                          <a:cs typeface="PMingLiU"/>
                        </a:rPr>
                        <a:t>0.897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831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65" dirty="0">
                          <a:latin typeface="PMingLiU"/>
                          <a:cs typeface="PMingLiU"/>
                        </a:rPr>
                        <a:t>F-statistic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25" dirty="0">
                          <a:latin typeface="PMingLiU"/>
                          <a:cs typeface="PMingLiU"/>
                        </a:rPr>
                        <a:t>570</a:t>
                      </a:r>
                      <a:endParaRPr sz="1100">
                        <a:latin typeface="PMingLiU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948" y="211465"/>
            <a:ext cx="28435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Deciding </a:t>
            </a:r>
            <a:r>
              <a:rPr sz="1400" spc="-55" dirty="0">
                <a:solidFill>
                  <a:srgbClr val="3333B2"/>
                </a:solidFill>
                <a:latin typeface="+mn-lt"/>
                <a:cs typeface="Georgia"/>
              </a:rPr>
              <a:t>on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 </a:t>
            </a:r>
            <a:r>
              <a:rPr sz="1400" spc="-15" dirty="0">
                <a:solidFill>
                  <a:srgbClr val="3333B2"/>
                </a:solidFill>
                <a:latin typeface="+mn-lt"/>
                <a:cs typeface="Georgia"/>
              </a:rPr>
              <a:t>important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variables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144" y="815975"/>
            <a:ext cx="3941812" cy="21441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177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581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most </a:t>
            </a:r>
            <a:r>
              <a:rPr sz="1100" spc="60" dirty="0">
                <a:cs typeface="PMingLiU"/>
              </a:rPr>
              <a:t>direct </a:t>
            </a:r>
            <a:r>
              <a:rPr sz="1100" spc="65" dirty="0">
                <a:cs typeface="PMingLiU"/>
              </a:rPr>
              <a:t>approach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called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all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subsets </a:t>
            </a:r>
            <a:r>
              <a:rPr sz="1100" spc="55" dirty="0">
                <a:cs typeface="PMingLiU"/>
              </a:rPr>
              <a:t>or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best 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subsets </a:t>
            </a:r>
            <a:r>
              <a:rPr sz="1100" spc="40" dirty="0">
                <a:cs typeface="PMingLiU"/>
              </a:rPr>
              <a:t>regression: </a:t>
            </a:r>
            <a:r>
              <a:rPr sz="1100" spc="15" dirty="0">
                <a:cs typeface="PMingLiU"/>
              </a:rPr>
              <a:t>we </a:t>
            </a:r>
            <a:r>
              <a:rPr sz="1100" spc="70" dirty="0">
                <a:cs typeface="PMingLiU"/>
              </a:rPr>
              <a:t>compute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least squares </a:t>
            </a:r>
            <a:r>
              <a:rPr sz="1100" spc="35" dirty="0">
                <a:cs typeface="PMingLiU"/>
              </a:rPr>
              <a:t>fit </a:t>
            </a:r>
            <a:r>
              <a:rPr sz="1100" spc="30" dirty="0">
                <a:cs typeface="PMingLiU"/>
              </a:rPr>
              <a:t>for </a:t>
            </a:r>
            <a:r>
              <a:rPr sz="1100" spc="35">
                <a:cs typeface="PMingLiU"/>
              </a:rPr>
              <a:t>all </a:t>
            </a:r>
            <a:r>
              <a:rPr sz="1100" spc="40">
                <a:cs typeface="PMingLiU"/>
              </a:rPr>
              <a:t>possible </a:t>
            </a:r>
            <a:r>
              <a:rPr sz="1100" spc="60" dirty="0">
                <a:cs typeface="PMingLiU"/>
              </a:rPr>
              <a:t>subsets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then </a:t>
            </a:r>
            <a:r>
              <a:rPr sz="1100" spc="35" dirty="0">
                <a:cs typeface="PMingLiU"/>
              </a:rPr>
              <a:t>choose </a:t>
            </a:r>
            <a:r>
              <a:rPr sz="1100" spc="55" dirty="0">
                <a:cs typeface="PMingLiU"/>
              </a:rPr>
              <a:t>between </a:t>
            </a:r>
            <a:r>
              <a:rPr sz="1100" spc="85" dirty="0">
                <a:cs typeface="PMingLiU"/>
              </a:rPr>
              <a:t>them </a:t>
            </a:r>
            <a:r>
              <a:rPr sz="1100" spc="60" dirty="0">
                <a:cs typeface="PMingLiU"/>
              </a:rPr>
              <a:t>based </a:t>
            </a:r>
            <a:r>
              <a:rPr sz="1100" spc="55">
                <a:cs typeface="PMingLiU"/>
              </a:rPr>
              <a:t>on </a:t>
            </a:r>
            <a:r>
              <a:rPr sz="1100" spc="45">
                <a:cs typeface="PMingLiU"/>
              </a:rPr>
              <a:t>some </a:t>
            </a:r>
            <a:r>
              <a:rPr sz="1100" spc="55" dirty="0">
                <a:cs typeface="PMingLiU"/>
              </a:rPr>
              <a:t>criterion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balances </a:t>
            </a:r>
            <a:r>
              <a:rPr sz="1100" spc="65" dirty="0">
                <a:cs typeface="PMingLiU"/>
              </a:rPr>
              <a:t>training </a:t>
            </a:r>
            <a:r>
              <a:rPr sz="1100" spc="55" dirty="0">
                <a:cs typeface="PMingLiU"/>
              </a:rPr>
              <a:t>error </a:t>
            </a:r>
            <a:r>
              <a:rPr sz="1100" spc="70" dirty="0">
                <a:cs typeface="PMingLiU"/>
              </a:rPr>
              <a:t>with </a:t>
            </a:r>
            <a:r>
              <a:rPr sz="1100" spc="55" dirty="0">
                <a:cs typeface="PMingLiU"/>
              </a:rPr>
              <a:t>model</a:t>
            </a:r>
            <a:r>
              <a:rPr sz="1100" spc="145" dirty="0">
                <a:cs typeface="PMingLiU"/>
              </a:rPr>
              <a:t> </a:t>
            </a:r>
            <a:r>
              <a:rPr sz="1100" spc="25">
                <a:cs typeface="PMingLiU"/>
              </a:rPr>
              <a:t>size.</a:t>
            </a:r>
            <a:endParaRPr lang="en-US" sz="1100" spc="25">
              <a:cs typeface="PMingLiU"/>
            </a:endParaRPr>
          </a:p>
          <a:p>
            <a:pPr marL="157480" marR="177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58115" algn="l"/>
              </a:tabLst>
            </a:pPr>
            <a:endParaRPr sz="1100" dirty="0">
              <a:cs typeface="PMingLiU"/>
            </a:endParaRPr>
          </a:p>
          <a:p>
            <a:pPr marL="157480" marR="1085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58115" algn="l"/>
              </a:tabLst>
            </a:pPr>
            <a:r>
              <a:rPr sz="1100" spc="30" dirty="0">
                <a:cs typeface="PMingLiU"/>
              </a:rPr>
              <a:t>However </a:t>
            </a:r>
            <a:r>
              <a:rPr sz="1100" spc="15" dirty="0">
                <a:cs typeface="PMingLiU"/>
              </a:rPr>
              <a:t>we </a:t>
            </a:r>
            <a:r>
              <a:rPr sz="1100" spc="50" dirty="0">
                <a:cs typeface="PMingLiU"/>
              </a:rPr>
              <a:t>often </a:t>
            </a:r>
            <a:r>
              <a:rPr lang="en-GB" sz="1100" spc="-95" dirty="0">
                <a:cs typeface="PMingLiU"/>
              </a:rPr>
              <a:t>cannot  </a:t>
            </a:r>
            <a:r>
              <a:rPr sz="1100" spc="55" dirty="0">
                <a:cs typeface="PMingLiU"/>
              </a:rPr>
              <a:t>examine </a:t>
            </a:r>
            <a:r>
              <a:rPr sz="1100" spc="35" dirty="0">
                <a:cs typeface="PMingLiU"/>
              </a:rPr>
              <a:t>all </a:t>
            </a:r>
            <a:r>
              <a:rPr sz="1100" spc="40" dirty="0">
                <a:cs typeface="PMingLiU"/>
              </a:rPr>
              <a:t>possible </a:t>
            </a:r>
            <a:r>
              <a:rPr sz="1100" spc="50" dirty="0">
                <a:cs typeface="PMingLiU"/>
              </a:rPr>
              <a:t>models, </a:t>
            </a:r>
            <a:r>
              <a:rPr sz="1100" spc="35" dirty="0">
                <a:cs typeface="PMingLiU"/>
              </a:rPr>
              <a:t>since  </a:t>
            </a:r>
            <a:r>
              <a:rPr sz="1100" spc="75" dirty="0">
                <a:cs typeface="PMingLiU"/>
              </a:rPr>
              <a:t>they </a:t>
            </a:r>
            <a:r>
              <a:rPr sz="1100" spc="60" dirty="0">
                <a:cs typeface="PMingLiU"/>
              </a:rPr>
              <a:t>are </a:t>
            </a:r>
            <a:r>
              <a:rPr sz="1100" spc="-25" dirty="0">
                <a:cs typeface="PMingLiU"/>
              </a:rPr>
              <a:t>2</a:t>
            </a:r>
            <a:r>
              <a:rPr sz="1200" i="1" spc="-37" baseline="27777" dirty="0">
                <a:cs typeface="Verdana"/>
              </a:rPr>
              <a:t>p </a:t>
            </a:r>
            <a:r>
              <a:rPr sz="1100" spc="5" dirty="0">
                <a:cs typeface="PMingLiU"/>
              </a:rPr>
              <a:t>of </a:t>
            </a:r>
            <a:r>
              <a:rPr sz="1100" spc="70" dirty="0">
                <a:cs typeface="PMingLiU"/>
              </a:rPr>
              <a:t>them; </a:t>
            </a:r>
            <a:r>
              <a:rPr sz="1100" spc="3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example </a:t>
            </a:r>
            <a:r>
              <a:rPr sz="1100" spc="60" dirty="0">
                <a:cs typeface="PMingLiU"/>
              </a:rPr>
              <a:t>when </a:t>
            </a:r>
            <a:r>
              <a:rPr sz="1100" i="1" spc="-5">
                <a:cs typeface="Times New Roman"/>
              </a:rPr>
              <a:t>p </a:t>
            </a:r>
            <a:r>
              <a:rPr sz="1100" spc="260">
                <a:cs typeface="PMingLiU"/>
              </a:rPr>
              <a:t>=</a:t>
            </a:r>
            <a:r>
              <a:rPr sz="1100" spc="25">
                <a:cs typeface="PMingLiU"/>
              </a:rPr>
              <a:t>40 </a:t>
            </a:r>
            <a:r>
              <a:rPr sz="1100" spc="70" dirty="0">
                <a:cs typeface="PMingLiU"/>
              </a:rPr>
              <a:t>there </a:t>
            </a:r>
            <a:r>
              <a:rPr sz="1100" spc="60" dirty="0">
                <a:cs typeface="PMingLiU"/>
              </a:rPr>
              <a:t>are  </a:t>
            </a:r>
            <a:r>
              <a:rPr sz="1100" spc="30" dirty="0">
                <a:cs typeface="PMingLiU"/>
              </a:rPr>
              <a:t>over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billion</a:t>
            </a:r>
            <a:r>
              <a:rPr sz="1100" spc="10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models!</a:t>
            </a:r>
            <a:endParaRPr sz="1100" dirty="0">
              <a:cs typeface="PMingLiU"/>
            </a:endParaRPr>
          </a:p>
          <a:p>
            <a:pPr marL="157480" marR="166370">
              <a:lnSpc>
                <a:spcPct val="102600"/>
              </a:lnSpc>
            </a:pPr>
            <a:endParaRPr lang="en-GB" sz="1100" spc="70" dirty="0">
              <a:cs typeface="PMingLiU"/>
            </a:endParaRPr>
          </a:p>
          <a:p>
            <a:pPr marL="157480" marR="166370">
              <a:lnSpc>
                <a:spcPct val="102600"/>
              </a:lnSpc>
            </a:pPr>
            <a:r>
              <a:rPr sz="1100" spc="70" dirty="0">
                <a:cs typeface="PMingLiU"/>
              </a:rPr>
              <a:t>Instead </a:t>
            </a:r>
            <a:r>
              <a:rPr sz="1100" spc="15" dirty="0">
                <a:cs typeface="PMingLiU"/>
              </a:rPr>
              <a:t>we </a:t>
            </a:r>
            <a:r>
              <a:rPr sz="1100" spc="55" dirty="0">
                <a:cs typeface="PMingLiU"/>
              </a:rPr>
              <a:t>need </a:t>
            </a:r>
            <a:r>
              <a:rPr sz="1100" spc="85" dirty="0">
                <a:cs typeface="PMingLiU"/>
              </a:rPr>
              <a:t>an </a:t>
            </a:r>
            <a:r>
              <a:rPr sz="1100" b="1" spc="85" dirty="0">
                <a:cs typeface="PMingLiU"/>
              </a:rPr>
              <a:t>automated </a:t>
            </a:r>
            <a:r>
              <a:rPr sz="1100" b="1" spc="65" dirty="0">
                <a:cs typeface="PMingLiU"/>
              </a:rPr>
              <a:t>approach </a:t>
            </a:r>
            <a:r>
              <a:rPr sz="1100" spc="110" dirty="0">
                <a:cs typeface="PMingLiU"/>
              </a:rPr>
              <a:t>that </a:t>
            </a:r>
            <a:r>
              <a:rPr sz="1100" spc="40" dirty="0">
                <a:cs typeface="PMingLiU"/>
              </a:rPr>
              <a:t>searches  </a:t>
            </a:r>
            <a:r>
              <a:rPr sz="1100" spc="75" dirty="0">
                <a:cs typeface="PMingLiU"/>
              </a:rPr>
              <a:t>through </a:t>
            </a:r>
            <a:r>
              <a:rPr sz="1100" spc="85" dirty="0">
                <a:cs typeface="PMingLiU"/>
              </a:rPr>
              <a:t>a </a:t>
            </a:r>
            <a:r>
              <a:rPr sz="1100" spc="65" dirty="0">
                <a:cs typeface="PMingLiU"/>
              </a:rPr>
              <a:t>subset </a:t>
            </a:r>
            <a:r>
              <a:rPr sz="1100" spc="5" dirty="0">
                <a:cs typeface="PMingLiU"/>
              </a:rPr>
              <a:t>of </a:t>
            </a:r>
            <a:r>
              <a:rPr sz="1100" spc="75" dirty="0">
                <a:cs typeface="PMingLiU"/>
              </a:rPr>
              <a:t>them. </a:t>
            </a:r>
            <a:r>
              <a:rPr sz="1100" spc="35" dirty="0">
                <a:cs typeface="PMingLiU"/>
              </a:rPr>
              <a:t>We </a:t>
            </a:r>
            <a:r>
              <a:rPr sz="1100" spc="40" dirty="0">
                <a:cs typeface="PMingLiU"/>
              </a:rPr>
              <a:t>discuss </a:t>
            </a:r>
            <a:r>
              <a:rPr sz="1100" spc="45" dirty="0">
                <a:cs typeface="PMingLiU"/>
              </a:rPr>
              <a:t>two </a:t>
            </a:r>
            <a:r>
              <a:rPr sz="1100" spc="55" dirty="0">
                <a:cs typeface="PMingLiU"/>
              </a:rPr>
              <a:t>commonly </a:t>
            </a:r>
            <a:r>
              <a:rPr sz="1100" spc="45" dirty="0">
                <a:cs typeface="PMingLiU"/>
              </a:rPr>
              <a:t>use  </a:t>
            </a:r>
            <a:r>
              <a:rPr sz="1100" spc="55" dirty="0">
                <a:cs typeface="PMingLiU"/>
              </a:rPr>
              <a:t>approaches</a:t>
            </a:r>
            <a:r>
              <a:rPr sz="1100" spc="70" dirty="0">
                <a:cs typeface="PMingLiU"/>
              </a:rPr>
              <a:t> next.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200" y="211465"/>
            <a:ext cx="13912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Forward</a:t>
            </a:r>
            <a:r>
              <a:rPr sz="1400" spc="7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+mn-lt"/>
                <a:cs typeface="Georgia"/>
              </a:rPr>
              <a:t>selection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050" y="892175"/>
            <a:ext cx="3946792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21082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5" dirty="0">
                <a:cs typeface="PMingLiU"/>
              </a:rPr>
              <a:t>Begin </a:t>
            </a:r>
            <a:r>
              <a:rPr sz="1100" spc="70" dirty="0">
                <a:cs typeface="PMingLiU"/>
              </a:rPr>
              <a:t>with </a:t>
            </a:r>
            <a:r>
              <a:rPr sz="1100" spc="80" dirty="0">
                <a:cs typeface="PMingLiU"/>
              </a:rPr>
              <a:t>the </a:t>
            </a:r>
            <a:r>
              <a:rPr sz="1100" i="1" spc="-10" dirty="0">
                <a:solidFill>
                  <a:srgbClr val="009900"/>
                </a:solidFill>
                <a:cs typeface="Palatino Linotype"/>
              </a:rPr>
              <a:t>null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model </a:t>
            </a:r>
            <a:r>
              <a:rPr sz="1100" spc="-10" dirty="0">
                <a:cs typeface="PMingLiU"/>
              </a:rPr>
              <a:t>—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model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contains </a:t>
            </a:r>
            <a:r>
              <a:rPr sz="1100" spc="85" dirty="0">
                <a:cs typeface="PMingLiU"/>
              </a:rPr>
              <a:t>an  </a:t>
            </a:r>
            <a:r>
              <a:rPr sz="1100" spc="65" dirty="0">
                <a:cs typeface="PMingLiU"/>
              </a:rPr>
              <a:t>intercept </a:t>
            </a:r>
            <a:r>
              <a:rPr sz="1100" spc="100" dirty="0">
                <a:cs typeface="PMingLiU"/>
              </a:rPr>
              <a:t>but </a:t>
            </a:r>
            <a:r>
              <a:rPr sz="1100" spc="55" dirty="0">
                <a:cs typeface="PMingLiU"/>
              </a:rPr>
              <a:t>no predictors.</a:t>
            </a:r>
            <a:endParaRPr sz="1100">
              <a:cs typeface="PMingLiU"/>
            </a:endParaRPr>
          </a:p>
          <a:p>
            <a:pPr marL="144780" marR="8699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5" dirty="0">
                <a:cs typeface="PMingLiU"/>
              </a:rPr>
              <a:t>Fit </a:t>
            </a:r>
            <a:r>
              <a:rPr sz="1100" i="1" spc="-5" dirty="0">
                <a:cs typeface="Times New Roman"/>
              </a:rPr>
              <a:t>p </a:t>
            </a:r>
            <a:r>
              <a:rPr sz="1100" spc="45" dirty="0">
                <a:cs typeface="PMingLiU"/>
              </a:rPr>
              <a:t>simple </a:t>
            </a:r>
            <a:r>
              <a:rPr sz="1100" spc="50" dirty="0">
                <a:cs typeface="PMingLiU"/>
              </a:rPr>
              <a:t>linear </a:t>
            </a:r>
            <a:r>
              <a:rPr sz="1100" spc="40" dirty="0">
                <a:cs typeface="PMingLiU"/>
              </a:rPr>
              <a:t>regressions </a:t>
            </a:r>
            <a:r>
              <a:rPr sz="1100" spc="85" dirty="0">
                <a:cs typeface="PMingLiU"/>
              </a:rPr>
              <a:t>and add </a:t>
            </a:r>
            <a:r>
              <a:rPr sz="1100" spc="80" dirty="0">
                <a:cs typeface="PMingLiU"/>
              </a:rPr>
              <a:t>to the </a:t>
            </a:r>
            <a:r>
              <a:rPr sz="1100" spc="40" dirty="0">
                <a:cs typeface="PMingLiU"/>
              </a:rPr>
              <a:t>null </a:t>
            </a:r>
            <a:r>
              <a:rPr sz="1100" spc="55" dirty="0">
                <a:cs typeface="PMingLiU"/>
              </a:rPr>
              <a:t>model 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variable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results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lowest</a:t>
            </a:r>
            <a:r>
              <a:rPr sz="1100" spc="10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RSS.</a:t>
            </a:r>
            <a:endParaRPr sz="1100">
              <a:cs typeface="PMingLiU"/>
            </a:endParaRPr>
          </a:p>
          <a:p>
            <a:pPr marL="144780" marR="7556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80" dirty="0">
                <a:cs typeface="PMingLiU"/>
              </a:rPr>
              <a:t>Add to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model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variable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results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lowest  </a:t>
            </a:r>
            <a:r>
              <a:rPr sz="1100" spc="55" dirty="0">
                <a:cs typeface="PMingLiU"/>
              </a:rPr>
              <a:t>RSS </a:t>
            </a:r>
            <a:r>
              <a:rPr sz="1100" spc="70" dirty="0">
                <a:cs typeface="PMingLiU"/>
              </a:rPr>
              <a:t>amongst </a:t>
            </a:r>
            <a:r>
              <a:rPr sz="1100" spc="35" dirty="0">
                <a:cs typeface="PMingLiU"/>
              </a:rPr>
              <a:t>all </a:t>
            </a:r>
            <a:r>
              <a:rPr sz="1100" spc="45" dirty="0">
                <a:cs typeface="PMingLiU"/>
              </a:rPr>
              <a:t>two-variable</a:t>
            </a:r>
            <a:r>
              <a:rPr sz="1100" spc="13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models.</a:t>
            </a:r>
            <a:endParaRPr sz="11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Continue until </a:t>
            </a:r>
            <a:r>
              <a:rPr sz="1100" spc="45" dirty="0">
                <a:cs typeface="PMingLiU"/>
              </a:rPr>
              <a:t>some </a:t>
            </a:r>
            <a:r>
              <a:rPr sz="1100" spc="60" dirty="0">
                <a:cs typeface="PMingLiU"/>
              </a:rPr>
              <a:t>stopping </a:t>
            </a:r>
            <a:r>
              <a:rPr sz="1100" spc="50" dirty="0">
                <a:cs typeface="PMingLiU"/>
              </a:rPr>
              <a:t>rule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satisfied, </a:t>
            </a:r>
            <a:r>
              <a:rPr sz="1100" spc="3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example  </a:t>
            </a:r>
            <a:r>
              <a:rPr sz="1100" spc="60" dirty="0">
                <a:cs typeface="PMingLiU"/>
              </a:rPr>
              <a:t>when </a:t>
            </a:r>
            <a:r>
              <a:rPr sz="1100" spc="35" dirty="0">
                <a:cs typeface="PMingLiU"/>
              </a:rPr>
              <a:t>all </a:t>
            </a:r>
            <a:r>
              <a:rPr sz="1100" spc="55" dirty="0">
                <a:cs typeface="PMingLiU"/>
              </a:rPr>
              <a:t>remaining </a:t>
            </a:r>
            <a:r>
              <a:rPr sz="1100" spc="45" dirty="0">
                <a:cs typeface="PMingLiU"/>
              </a:rPr>
              <a:t>variables have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p-value </a:t>
            </a:r>
            <a:r>
              <a:rPr sz="1100" spc="50" dirty="0">
                <a:cs typeface="PMingLiU"/>
              </a:rPr>
              <a:t>above </a:t>
            </a:r>
            <a:r>
              <a:rPr sz="1100" spc="45" dirty="0">
                <a:cs typeface="PMingLiU"/>
              </a:rPr>
              <a:t>some  </a:t>
            </a:r>
            <a:r>
              <a:rPr sz="1100" spc="60" dirty="0">
                <a:cs typeface="PMingLiU"/>
              </a:rPr>
              <a:t>threshold.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250" y="211465"/>
            <a:ext cx="15151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3333B2"/>
                </a:solidFill>
                <a:latin typeface="+mn-lt"/>
                <a:cs typeface="Georgia"/>
              </a:rPr>
              <a:t>Backward</a:t>
            </a:r>
            <a:r>
              <a:rPr sz="1400" spc="8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+mn-lt"/>
                <a:cs typeface="Georgia"/>
              </a:rPr>
              <a:t>selection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965464"/>
            <a:ext cx="3769360" cy="173015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Start </a:t>
            </a:r>
            <a:r>
              <a:rPr sz="1100" spc="70" dirty="0">
                <a:cs typeface="PMingLiU"/>
              </a:rPr>
              <a:t>with </a:t>
            </a:r>
            <a:r>
              <a:rPr sz="1100" spc="35" dirty="0">
                <a:cs typeface="PMingLiU"/>
              </a:rPr>
              <a:t>all </a:t>
            </a:r>
            <a:r>
              <a:rPr sz="1100" spc="45" dirty="0">
                <a:cs typeface="PMingLiU"/>
              </a:rPr>
              <a:t>variables in </a:t>
            </a:r>
            <a:r>
              <a:rPr sz="1100" spc="80" dirty="0">
                <a:cs typeface="PMingLiU"/>
              </a:rPr>
              <a:t>the</a:t>
            </a:r>
            <a:r>
              <a:rPr sz="1100" spc="16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model.</a:t>
            </a:r>
            <a:endParaRPr sz="11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45" dirty="0">
                <a:cs typeface="PMingLiU"/>
              </a:rPr>
              <a:t>Remove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variable </a:t>
            </a:r>
            <a:r>
              <a:rPr sz="1100" spc="70" dirty="0">
                <a:cs typeface="PMingLiU"/>
              </a:rPr>
              <a:t>with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largest </a:t>
            </a:r>
            <a:r>
              <a:rPr sz="1100" spc="45" dirty="0">
                <a:cs typeface="PMingLiU"/>
              </a:rPr>
              <a:t>p-value </a:t>
            </a:r>
            <a:r>
              <a:rPr sz="1100" spc="-10" dirty="0">
                <a:cs typeface="PMingLiU"/>
              </a:rPr>
              <a:t>— </a:t>
            </a:r>
            <a:r>
              <a:rPr sz="1100" spc="110" dirty="0">
                <a:cs typeface="PMingLiU"/>
              </a:rPr>
              <a:t>that </a:t>
            </a:r>
            <a:r>
              <a:rPr sz="1100" spc="25" dirty="0">
                <a:cs typeface="PMingLiU"/>
              </a:rPr>
              <a:t>is, </a:t>
            </a:r>
            <a:r>
              <a:rPr sz="1100" spc="80" dirty="0">
                <a:cs typeface="PMingLiU"/>
              </a:rPr>
              <a:t>the  </a:t>
            </a:r>
            <a:r>
              <a:rPr sz="1100" spc="45" dirty="0">
                <a:cs typeface="PMingLiU"/>
              </a:rPr>
              <a:t>variable </a:t>
            </a:r>
            <a:r>
              <a:rPr sz="1100" spc="110" dirty="0">
                <a:cs typeface="PMingLiU"/>
              </a:rPr>
              <a:t>that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least </a:t>
            </a:r>
            <a:r>
              <a:rPr sz="1100" spc="60" dirty="0">
                <a:cs typeface="PMingLiU"/>
              </a:rPr>
              <a:t>statistically</a:t>
            </a:r>
            <a:r>
              <a:rPr sz="1100" spc="13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significant.</a:t>
            </a:r>
            <a:endParaRPr sz="1100">
              <a:cs typeface="PMingLiU"/>
            </a:endParaRPr>
          </a:p>
          <a:p>
            <a:pPr marL="144780" marR="63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new </a:t>
            </a:r>
            <a:r>
              <a:rPr sz="1100" spc="35" dirty="0">
                <a:cs typeface="PMingLiU"/>
              </a:rPr>
              <a:t>(</a:t>
            </a:r>
            <a:r>
              <a:rPr sz="1100" i="1" spc="35" dirty="0">
                <a:cs typeface="Times New Roman"/>
              </a:rPr>
              <a:t>p </a:t>
            </a:r>
            <a:r>
              <a:rPr sz="1100" i="1" spc="-40" dirty="0">
                <a:cs typeface="Meiryo"/>
              </a:rPr>
              <a:t>− </a:t>
            </a:r>
            <a:r>
              <a:rPr sz="1100" spc="45" dirty="0">
                <a:cs typeface="PMingLiU"/>
              </a:rPr>
              <a:t>1)-variable </a:t>
            </a:r>
            <a:r>
              <a:rPr sz="1100" spc="55" dirty="0">
                <a:cs typeface="PMingLiU"/>
              </a:rPr>
              <a:t>model </a:t>
            </a:r>
            <a:r>
              <a:rPr sz="1100" spc="20" dirty="0">
                <a:cs typeface="PMingLiU"/>
              </a:rPr>
              <a:t>is </a:t>
            </a:r>
            <a:r>
              <a:rPr sz="1100" spc="35" dirty="0">
                <a:cs typeface="PMingLiU"/>
              </a:rPr>
              <a:t>fit, </a:t>
            </a: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variable </a:t>
            </a:r>
            <a:r>
              <a:rPr sz="1100" spc="70" dirty="0">
                <a:cs typeface="PMingLiU"/>
              </a:rPr>
              <a:t>with 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largest </a:t>
            </a:r>
            <a:r>
              <a:rPr sz="1100" spc="45" dirty="0">
                <a:cs typeface="PMingLiU"/>
              </a:rPr>
              <a:t>p-value </a:t>
            </a:r>
            <a:r>
              <a:rPr sz="1100" spc="20" dirty="0">
                <a:cs typeface="PMingLiU"/>
              </a:rPr>
              <a:t>is</a:t>
            </a:r>
            <a:r>
              <a:rPr sz="1100" spc="114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removed.</a:t>
            </a:r>
            <a:endParaRPr sz="1100">
              <a:cs typeface="PMingLiU"/>
            </a:endParaRPr>
          </a:p>
          <a:p>
            <a:pPr marL="144780" marR="5778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Continue until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stopping </a:t>
            </a:r>
            <a:r>
              <a:rPr sz="1100" spc="50" dirty="0">
                <a:cs typeface="PMingLiU"/>
              </a:rPr>
              <a:t>rule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reached. For </a:t>
            </a:r>
            <a:r>
              <a:rPr sz="1100" spc="55" dirty="0">
                <a:cs typeface="PMingLiU"/>
              </a:rPr>
              <a:t>instance, </a:t>
            </a:r>
            <a:r>
              <a:rPr sz="1100" spc="15" dirty="0">
                <a:cs typeface="PMingLiU"/>
              </a:rPr>
              <a:t>we  </a:t>
            </a:r>
            <a:r>
              <a:rPr sz="1100" spc="70" dirty="0">
                <a:cs typeface="PMingLiU"/>
              </a:rPr>
              <a:t>may stop </a:t>
            </a:r>
            <a:r>
              <a:rPr sz="1100" spc="60" dirty="0">
                <a:cs typeface="PMingLiU"/>
              </a:rPr>
              <a:t>when </a:t>
            </a:r>
            <a:r>
              <a:rPr sz="1100" spc="35" dirty="0">
                <a:cs typeface="PMingLiU"/>
              </a:rPr>
              <a:t>all </a:t>
            </a:r>
            <a:r>
              <a:rPr sz="1100" spc="55" dirty="0">
                <a:cs typeface="PMingLiU"/>
              </a:rPr>
              <a:t>remaining </a:t>
            </a:r>
            <a:r>
              <a:rPr sz="1100" spc="45" dirty="0">
                <a:cs typeface="PMingLiU"/>
              </a:rPr>
              <a:t>variables have </a:t>
            </a:r>
            <a:r>
              <a:rPr sz="1100" spc="85" dirty="0">
                <a:cs typeface="PMingLiU"/>
              </a:rPr>
              <a:t>a</a:t>
            </a:r>
            <a:r>
              <a:rPr sz="1100" spc="22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significant</a:t>
            </a:r>
            <a:endParaRPr sz="1100">
              <a:cs typeface="PMingLiU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100" spc="45" dirty="0">
                <a:cs typeface="PMingLiU"/>
              </a:rPr>
              <a:t>p-value </a:t>
            </a:r>
            <a:r>
              <a:rPr sz="1100" spc="40" dirty="0">
                <a:cs typeface="PMingLiU"/>
              </a:rPr>
              <a:t>defined </a:t>
            </a:r>
            <a:r>
              <a:rPr sz="1100" spc="55" dirty="0">
                <a:cs typeface="PMingLiU"/>
              </a:rPr>
              <a:t>by </a:t>
            </a:r>
            <a:r>
              <a:rPr sz="1100" spc="45" dirty="0">
                <a:cs typeface="PMingLiU"/>
              </a:rPr>
              <a:t>some </a:t>
            </a:r>
            <a:r>
              <a:rPr sz="1100" spc="30" dirty="0">
                <a:cs typeface="PMingLiU"/>
              </a:rPr>
              <a:t>significance</a:t>
            </a:r>
            <a:r>
              <a:rPr sz="1100" spc="18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threshold.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006" y="211465"/>
            <a:ext cx="13487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Linear</a:t>
            </a:r>
            <a:r>
              <a:rPr sz="1400" spc="7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regression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758" y="500543"/>
            <a:ext cx="3368675" cy="7226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2880" marR="177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55" dirty="0">
                <a:cs typeface="PMingLiU"/>
              </a:rPr>
              <a:t>Linear </a:t>
            </a:r>
            <a:r>
              <a:rPr sz="1100" spc="40" dirty="0">
                <a:cs typeface="PMingLiU"/>
              </a:rPr>
              <a:t>regression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simple </a:t>
            </a:r>
            <a:r>
              <a:rPr sz="1100" spc="65" dirty="0">
                <a:cs typeface="PMingLiU"/>
              </a:rPr>
              <a:t>approach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supervised  </a:t>
            </a:r>
            <a:r>
              <a:rPr sz="1100" spc="50" dirty="0">
                <a:cs typeface="PMingLiU"/>
              </a:rPr>
              <a:t>learning. </a:t>
            </a:r>
            <a:r>
              <a:rPr sz="1100" spc="90" dirty="0">
                <a:cs typeface="PMingLiU"/>
              </a:rPr>
              <a:t>It </a:t>
            </a:r>
            <a:r>
              <a:rPr sz="1100" spc="55" dirty="0">
                <a:cs typeface="PMingLiU"/>
              </a:rPr>
              <a:t>assumes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dependence </a:t>
            </a:r>
            <a:r>
              <a:rPr sz="1100" spc="5" dirty="0">
                <a:cs typeface="PMingLiU"/>
              </a:rPr>
              <a:t>of </a:t>
            </a:r>
            <a:r>
              <a:rPr sz="1100" i="1" spc="20" dirty="0">
                <a:cs typeface="Times New Roman"/>
              </a:rPr>
              <a:t>Y </a:t>
            </a:r>
            <a:r>
              <a:rPr sz="1100" spc="55" dirty="0">
                <a:cs typeface="PMingLiU"/>
              </a:rPr>
              <a:t>on  </a:t>
            </a:r>
            <a:r>
              <a:rPr sz="1100" i="1" spc="95" dirty="0">
                <a:cs typeface="Times New Roman"/>
              </a:rPr>
              <a:t>X</a:t>
            </a:r>
            <a:r>
              <a:rPr sz="1200" spc="142" baseline="-10416" dirty="0">
                <a:cs typeface="Tahoma"/>
              </a:rPr>
              <a:t>1</a:t>
            </a:r>
            <a:r>
              <a:rPr sz="1100" i="1" spc="95" dirty="0">
                <a:cs typeface="Times New Roman"/>
              </a:rPr>
              <a:t>,</a:t>
            </a:r>
            <a:r>
              <a:rPr sz="1100" i="1" spc="-100" dirty="0">
                <a:cs typeface="Times New Roman"/>
              </a:rPr>
              <a:t> </a:t>
            </a:r>
            <a:r>
              <a:rPr sz="1100" i="1" spc="95" dirty="0">
                <a:cs typeface="Times New Roman"/>
              </a:rPr>
              <a:t>X</a:t>
            </a:r>
            <a:r>
              <a:rPr sz="1200" spc="142" baseline="-10416" dirty="0">
                <a:cs typeface="Tahoma"/>
              </a:rPr>
              <a:t>2</a:t>
            </a:r>
            <a:r>
              <a:rPr sz="1100" i="1" spc="9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75" dirty="0">
                <a:cs typeface="Times New Roman"/>
              </a:rPr>
              <a:t>X</a:t>
            </a:r>
            <a:r>
              <a:rPr sz="1200" i="1" spc="112" baseline="-10416" dirty="0">
                <a:cs typeface="Verdana"/>
              </a:rPr>
              <a:t>p</a:t>
            </a:r>
            <a:r>
              <a:rPr sz="1200" i="1" spc="195" baseline="-10416" dirty="0">
                <a:cs typeface="Verdana"/>
              </a:rPr>
              <a:t> </a:t>
            </a:r>
            <a:r>
              <a:rPr sz="1100" spc="20" dirty="0">
                <a:cs typeface="PMingLiU"/>
              </a:rPr>
              <a:t>is</a:t>
            </a:r>
            <a:r>
              <a:rPr sz="1100" spc="7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linear.</a:t>
            </a:r>
            <a:endParaRPr sz="1100">
              <a:cs typeface="PMingLiU"/>
            </a:endParaRPr>
          </a:p>
          <a:p>
            <a:pPr marL="182880" indent="-132715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60" dirty="0">
                <a:cs typeface="PMingLiU"/>
              </a:rPr>
              <a:t>True </a:t>
            </a:r>
            <a:r>
              <a:rPr sz="1100" spc="40" dirty="0">
                <a:cs typeface="PMingLiU"/>
              </a:rPr>
              <a:t>regression </a:t>
            </a:r>
            <a:r>
              <a:rPr sz="1100" spc="50" dirty="0">
                <a:cs typeface="PMingLiU"/>
              </a:rPr>
              <a:t>functions </a:t>
            </a:r>
            <a:r>
              <a:rPr sz="1100" spc="60" dirty="0">
                <a:cs typeface="PMingLiU"/>
              </a:rPr>
              <a:t>are </a:t>
            </a:r>
            <a:r>
              <a:rPr sz="1100" spc="50" dirty="0">
                <a:cs typeface="PMingLiU"/>
              </a:rPr>
              <a:t>never</a:t>
            </a:r>
            <a:r>
              <a:rPr sz="1100" spc="17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linear!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6895" y="2512011"/>
            <a:ext cx="1701164" cy="0"/>
          </a:xfrm>
          <a:custGeom>
            <a:avLst/>
            <a:gdLst/>
            <a:ahLst/>
            <a:cxnLst/>
            <a:rect l="l" t="t" r="r" b="b"/>
            <a:pathLst>
              <a:path w="1701164">
                <a:moveTo>
                  <a:pt x="0" y="0"/>
                </a:moveTo>
                <a:lnTo>
                  <a:pt x="1701094" y="0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6895" y="2512011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239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3944" y="2512011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239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0939" y="2512011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239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7989" y="2512011"/>
            <a:ext cx="0" cy="36830"/>
          </a:xfrm>
          <a:custGeom>
            <a:avLst/>
            <a:gdLst/>
            <a:ahLst/>
            <a:cxnLst/>
            <a:rect l="l" t="t" r="r" b="b"/>
            <a:pathLst>
              <a:path h="36830">
                <a:moveTo>
                  <a:pt x="0" y="0"/>
                </a:moveTo>
                <a:lnTo>
                  <a:pt x="0" y="36239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87408" y="2569371"/>
            <a:ext cx="590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4466" y="2569371"/>
            <a:ext cx="590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1475" y="2569371"/>
            <a:ext cx="590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8534" y="2569371"/>
            <a:ext cx="5905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0" dirty="0">
                <a:latin typeface="Arial"/>
                <a:cs typeface="Arial"/>
              </a:rPr>
              <a:t>8</a:t>
            </a:r>
            <a:endParaRPr sz="4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42652" y="1409367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1060218"/>
                </a:moveTo>
                <a:lnTo>
                  <a:pt x="0" y="0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6412" y="246958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239" y="0"/>
                </a:moveTo>
                <a:lnTo>
                  <a:pt x="0" y="0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6412" y="2204556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239" y="0"/>
                </a:moveTo>
                <a:lnTo>
                  <a:pt x="0" y="0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412" y="1939479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239" y="0"/>
                </a:moveTo>
                <a:lnTo>
                  <a:pt x="0" y="0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6412" y="1674396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239" y="0"/>
                </a:moveTo>
                <a:lnTo>
                  <a:pt x="0" y="0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6412" y="140936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36239" y="0"/>
                </a:moveTo>
                <a:lnTo>
                  <a:pt x="0" y="0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8308" y="2440083"/>
            <a:ext cx="93345" cy="5905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Arial"/>
                <a:cs typeface="Arial"/>
              </a:rPr>
              <a:t>3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8308" y="2175044"/>
            <a:ext cx="93345" cy="5905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8308" y="1909958"/>
            <a:ext cx="93345" cy="5905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Arial"/>
                <a:cs typeface="Arial"/>
              </a:rPr>
              <a:t>5</a:t>
            </a:r>
            <a:endParaRPr sz="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8308" y="1644868"/>
            <a:ext cx="93345" cy="5905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8308" y="1379830"/>
            <a:ext cx="93345" cy="5905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Arial"/>
                <a:cs typeface="Arial"/>
              </a:rPr>
              <a:t>7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42652" y="1366940"/>
            <a:ext cx="2449830" cy="1145540"/>
          </a:xfrm>
          <a:custGeom>
            <a:avLst/>
            <a:gdLst/>
            <a:ahLst/>
            <a:cxnLst/>
            <a:rect l="l" t="t" r="r" b="b"/>
            <a:pathLst>
              <a:path w="2449829" h="1145539">
                <a:moveTo>
                  <a:pt x="0" y="1145070"/>
                </a:moveTo>
                <a:lnTo>
                  <a:pt x="2449579" y="1145070"/>
                </a:lnTo>
                <a:lnTo>
                  <a:pt x="2449579" y="0"/>
                </a:lnTo>
                <a:lnTo>
                  <a:pt x="0" y="0"/>
                </a:lnTo>
                <a:lnTo>
                  <a:pt x="0" y="1145070"/>
                </a:lnTo>
              </a:path>
            </a:pathLst>
          </a:custGeom>
          <a:ln w="37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34601" y="2714315"/>
            <a:ext cx="6604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15" dirty="0">
                <a:latin typeface="Arial"/>
                <a:cs typeface="Arial"/>
              </a:rPr>
              <a:t>X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3362" y="1878134"/>
            <a:ext cx="93345" cy="123189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Arial"/>
                <a:cs typeface="Arial"/>
              </a:rPr>
              <a:t>f(X)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75117" y="1460301"/>
            <a:ext cx="1985010" cy="967740"/>
          </a:xfrm>
          <a:custGeom>
            <a:avLst/>
            <a:gdLst/>
            <a:ahLst/>
            <a:cxnLst/>
            <a:rect l="l" t="t" r="r" b="b"/>
            <a:pathLst>
              <a:path w="1985010" h="967739">
                <a:moveTo>
                  <a:pt x="0" y="967513"/>
                </a:moveTo>
                <a:lnTo>
                  <a:pt x="40111" y="949847"/>
                </a:lnTo>
                <a:lnTo>
                  <a:pt x="80222" y="931978"/>
                </a:lnTo>
                <a:lnTo>
                  <a:pt x="120286" y="914013"/>
                </a:lnTo>
                <a:lnTo>
                  <a:pt x="160398" y="895691"/>
                </a:lnTo>
                <a:lnTo>
                  <a:pt x="200455" y="877070"/>
                </a:lnTo>
                <a:lnTo>
                  <a:pt x="240567" y="857996"/>
                </a:lnTo>
                <a:lnTo>
                  <a:pt x="280685" y="838366"/>
                </a:lnTo>
                <a:lnTo>
                  <a:pt x="320742" y="818189"/>
                </a:lnTo>
                <a:lnTo>
                  <a:pt x="360853" y="797355"/>
                </a:lnTo>
                <a:lnTo>
                  <a:pt x="400965" y="775708"/>
                </a:lnTo>
                <a:lnTo>
                  <a:pt x="441029" y="753263"/>
                </a:lnTo>
                <a:lnTo>
                  <a:pt x="481140" y="729864"/>
                </a:lnTo>
                <a:lnTo>
                  <a:pt x="521252" y="705503"/>
                </a:lnTo>
                <a:lnTo>
                  <a:pt x="561309" y="680039"/>
                </a:lnTo>
                <a:lnTo>
                  <a:pt x="601420" y="653817"/>
                </a:lnTo>
                <a:lnTo>
                  <a:pt x="641485" y="627189"/>
                </a:lnTo>
                <a:lnTo>
                  <a:pt x="661567" y="613855"/>
                </a:lnTo>
                <a:lnTo>
                  <a:pt x="701625" y="587585"/>
                </a:lnTo>
                <a:lnTo>
                  <a:pt x="741743" y="562067"/>
                </a:lnTo>
                <a:lnTo>
                  <a:pt x="781847" y="537808"/>
                </a:lnTo>
                <a:lnTo>
                  <a:pt x="821911" y="515261"/>
                </a:lnTo>
                <a:lnTo>
                  <a:pt x="862023" y="494928"/>
                </a:lnTo>
                <a:lnTo>
                  <a:pt x="902134" y="477160"/>
                </a:lnTo>
                <a:lnTo>
                  <a:pt x="942198" y="462567"/>
                </a:lnTo>
                <a:lnTo>
                  <a:pt x="982310" y="451392"/>
                </a:lnTo>
                <a:lnTo>
                  <a:pt x="1022367" y="443493"/>
                </a:lnTo>
                <a:lnTo>
                  <a:pt x="1062479" y="438308"/>
                </a:lnTo>
                <a:lnTo>
                  <a:pt x="1102597" y="435242"/>
                </a:lnTo>
                <a:lnTo>
                  <a:pt x="1142654" y="433732"/>
                </a:lnTo>
                <a:lnTo>
                  <a:pt x="1182765" y="433272"/>
                </a:lnTo>
                <a:lnTo>
                  <a:pt x="1202801" y="433272"/>
                </a:lnTo>
                <a:lnTo>
                  <a:pt x="1222877" y="433326"/>
                </a:lnTo>
                <a:lnTo>
                  <a:pt x="1242905" y="433326"/>
                </a:lnTo>
                <a:lnTo>
                  <a:pt x="1283024" y="433076"/>
                </a:lnTo>
                <a:lnTo>
                  <a:pt x="1323081" y="431864"/>
                </a:lnTo>
                <a:lnTo>
                  <a:pt x="1363192" y="429251"/>
                </a:lnTo>
                <a:lnTo>
                  <a:pt x="1403256" y="424615"/>
                </a:lnTo>
                <a:lnTo>
                  <a:pt x="1443368" y="417426"/>
                </a:lnTo>
                <a:lnTo>
                  <a:pt x="1483479" y="407104"/>
                </a:lnTo>
                <a:lnTo>
                  <a:pt x="1523543" y="393465"/>
                </a:lnTo>
                <a:lnTo>
                  <a:pt x="1563655" y="376354"/>
                </a:lnTo>
                <a:lnTo>
                  <a:pt x="1603759" y="355919"/>
                </a:lnTo>
                <a:lnTo>
                  <a:pt x="1643823" y="332066"/>
                </a:lnTo>
                <a:lnTo>
                  <a:pt x="1683935" y="304836"/>
                </a:lnTo>
                <a:lnTo>
                  <a:pt x="1724046" y="274241"/>
                </a:lnTo>
                <a:lnTo>
                  <a:pt x="1764110" y="240215"/>
                </a:lnTo>
                <a:lnTo>
                  <a:pt x="1804222" y="202872"/>
                </a:lnTo>
                <a:lnTo>
                  <a:pt x="1844279" y="162205"/>
                </a:lnTo>
                <a:lnTo>
                  <a:pt x="1884397" y="118574"/>
                </a:lnTo>
                <a:lnTo>
                  <a:pt x="1924509" y="72472"/>
                </a:lnTo>
                <a:lnTo>
                  <a:pt x="1964566" y="24509"/>
                </a:lnTo>
                <a:lnTo>
                  <a:pt x="1984649" y="0"/>
                </a:lnTo>
              </a:path>
            </a:pathLst>
          </a:custGeom>
          <a:ln w="1132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75117" y="1582950"/>
            <a:ext cx="1985010" cy="801370"/>
          </a:xfrm>
          <a:custGeom>
            <a:avLst/>
            <a:gdLst/>
            <a:ahLst/>
            <a:cxnLst/>
            <a:rect l="l" t="t" r="r" b="b"/>
            <a:pathLst>
              <a:path w="1985010" h="801369">
                <a:moveTo>
                  <a:pt x="0" y="800928"/>
                </a:moveTo>
                <a:lnTo>
                  <a:pt x="20082" y="792820"/>
                </a:lnTo>
                <a:lnTo>
                  <a:pt x="40111" y="784717"/>
                </a:lnTo>
                <a:lnTo>
                  <a:pt x="60146" y="776669"/>
                </a:lnTo>
                <a:lnTo>
                  <a:pt x="80222" y="768560"/>
                </a:lnTo>
                <a:lnTo>
                  <a:pt x="100251" y="760465"/>
                </a:lnTo>
                <a:lnTo>
                  <a:pt x="120286" y="752356"/>
                </a:lnTo>
                <a:lnTo>
                  <a:pt x="140362" y="744308"/>
                </a:lnTo>
                <a:lnTo>
                  <a:pt x="160398" y="736206"/>
                </a:lnTo>
                <a:lnTo>
                  <a:pt x="180426" y="728097"/>
                </a:lnTo>
                <a:lnTo>
                  <a:pt x="200455" y="719995"/>
                </a:lnTo>
                <a:lnTo>
                  <a:pt x="220538" y="711947"/>
                </a:lnTo>
                <a:lnTo>
                  <a:pt x="240567" y="703845"/>
                </a:lnTo>
                <a:lnTo>
                  <a:pt x="260602" y="695736"/>
                </a:lnTo>
                <a:lnTo>
                  <a:pt x="280685" y="687634"/>
                </a:lnTo>
                <a:lnTo>
                  <a:pt x="300713" y="679586"/>
                </a:lnTo>
                <a:lnTo>
                  <a:pt x="320742" y="671477"/>
                </a:lnTo>
                <a:lnTo>
                  <a:pt x="340825" y="663381"/>
                </a:lnTo>
                <a:lnTo>
                  <a:pt x="360853" y="655272"/>
                </a:lnTo>
                <a:lnTo>
                  <a:pt x="380882" y="647224"/>
                </a:lnTo>
                <a:lnTo>
                  <a:pt x="400965" y="639122"/>
                </a:lnTo>
                <a:lnTo>
                  <a:pt x="421000" y="631013"/>
                </a:lnTo>
                <a:lnTo>
                  <a:pt x="441029" y="622911"/>
                </a:lnTo>
                <a:lnTo>
                  <a:pt x="461105" y="614863"/>
                </a:lnTo>
                <a:lnTo>
                  <a:pt x="481140" y="606761"/>
                </a:lnTo>
                <a:lnTo>
                  <a:pt x="501169" y="598652"/>
                </a:lnTo>
                <a:lnTo>
                  <a:pt x="521252" y="590557"/>
                </a:lnTo>
                <a:lnTo>
                  <a:pt x="541280" y="582502"/>
                </a:lnTo>
                <a:lnTo>
                  <a:pt x="561309" y="574400"/>
                </a:lnTo>
                <a:lnTo>
                  <a:pt x="581392" y="566298"/>
                </a:lnTo>
                <a:lnTo>
                  <a:pt x="601420" y="558189"/>
                </a:lnTo>
                <a:lnTo>
                  <a:pt x="621456" y="550141"/>
                </a:lnTo>
                <a:lnTo>
                  <a:pt x="641485" y="542038"/>
                </a:lnTo>
                <a:lnTo>
                  <a:pt x="661567" y="533930"/>
                </a:lnTo>
                <a:lnTo>
                  <a:pt x="681596" y="525827"/>
                </a:lnTo>
                <a:lnTo>
                  <a:pt x="701625" y="517779"/>
                </a:lnTo>
                <a:lnTo>
                  <a:pt x="721707" y="509677"/>
                </a:lnTo>
                <a:lnTo>
                  <a:pt x="741743" y="501575"/>
                </a:lnTo>
                <a:lnTo>
                  <a:pt x="761771" y="493473"/>
                </a:lnTo>
                <a:lnTo>
                  <a:pt x="781847" y="485418"/>
                </a:lnTo>
                <a:lnTo>
                  <a:pt x="801883" y="477316"/>
                </a:lnTo>
                <a:lnTo>
                  <a:pt x="821911" y="469214"/>
                </a:lnTo>
                <a:lnTo>
                  <a:pt x="841994" y="461105"/>
                </a:lnTo>
                <a:lnTo>
                  <a:pt x="862023" y="453057"/>
                </a:lnTo>
                <a:lnTo>
                  <a:pt x="882058" y="444955"/>
                </a:lnTo>
                <a:lnTo>
                  <a:pt x="902134" y="436853"/>
                </a:lnTo>
                <a:lnTo>
                  <a:pt x="922163" y="428750"/>
                </a:lnTo>
                <a:lnTo>
                  <a:pt x="942198" y="420696"/>
                </a:lnTo>
                <a:lnTo>
                  <a:pt x="962281" y="412594"/>
                </a:lnTo>
                <a:lnTo>
                  <a:pt x="982310" y="404491"/>
                </a:lnTo>
                <a:lnTo>
                  <a:pt x="1002338" y="396389"/>
                </a:lnTo>
                <a:lnTo>
                  <a:pt x="1022367" y="388334"/>
                </a:lnTo>
                <a:lnTo>
                  <a:pt x="1042450" y="380232"/>
                </a:lnTo>
                <a:lnTo>
                  <a:pt x="1062479" y="372130"/>
                </a:lnTo>
                <a:lnTo>
                  <a:pt x="1082514" y="364021"/>
                </a:lnTo>
                <a:lnTo>
                  <a:pt x="1102597" y="355973"/>
                </a:lnTo>
                <a:lnTo>
                  <a:pt x="1122625" y="347871"/>
                </a:lnTo>
                <a:lnTo>
                  <a:pt x="1142654" y="339769"/>
                </a:lnTo>
                <a:lnTo>
                  <a:pt x="1162737" y="331667"/>
                </a:lnTo>
                <a:lnTo>
                  <a:pt x="1182765" y="323612"/>
                </a:lnTo>
                <a:lnTo>
                  <a:pt x="1202801" y="315510"/>
                </a:lnTo>
                <a:lnTo>
                  <a:pt x="1222877" y="307408"/>
                </a:lnTo>
                <a:lnTo>
                  <a:pt x="1242905" y="299305"/>
                </a:lnTo>
                <a:lnTo>
                  <a:pt x="1262941" y="291251"/>
                </a:lnTo>
                <a:lnTo>
                  <a:pt x="1283024" y="283149"/>
                </a:lnTo>
                <a:lnTo>
                  <a:pt x="1303052" y="275046"/>
                </a:lnTo>
                <a:lnTo>
                  <a:pt x="1323081" y="266937"/>
                </a:lnTo>
                <a:lnTo>
                  <a:pt x="1343164" y="258889"/>
                </a:lnTo>
                <a:lnTo>
                  <a:pt x="1363192" y="250787"/>
                </a:lnTo>
                <a:lnTo>
                  <a:pt x="1383221" y="242685"/>
                </a:lnTo>
                <a:lnTo>
                  <a:pt x="1403256" y="234583"/>
                </a:lnTo>
                <a:lnTo>
                  <a:pt x="1423339" y="226528"/>
                </a:lnTo>
                <a:lnTo>
                  <a:pt x="1443368" y="218426"/>
                </a:lnTo>
                <a:lnTo>
                  <a:pt x="1463396" y="210324"/>
                </a:lnTo>
                <a:lnTo>
                  <a:pt x="1483479" y="202222"/>
                </a:lnTo>
                <a:lnTo>
                  <a:pt x="1503508" y="194167"/>
                </a:lnTo>
                <a:lnTo>
                  <a:pt x="1523543" y="186065"/>
                </a:lnTo>
                <a:lnTo>
                  <a:pt x="1543619" y="177963"/>
                </a:lnTo>
                <a:lnTo>
                  <a:pt x="1563655" y="169854"/>
                </a:lnTo>
                <a:lnTo>
                  <a:pt x="1583683" y="161806"/>
                </a:lnTo>
                <a:lnTo>
                  <a:pt x="1603759" y="153704"/>
                </a:lnTo>
                <a:lnTo>
                  <a:pt x="1623795" y="145601"/>
                </a:lnTo>
                <a:lnTo>
                  <a:pt x="1643823" y="137499"/>
                </a:lnTo>
                <a:lnTo>
                  <a:pt x="1663906" y="129444"/>
                </a:lnTo>
                <a:lnTo>
                  <a:pt x="1683935" y="121342"/>
                </a:lnTo>
                <a:lnTo>
                  <a:pt x="1703964" y="113240"/>
                </a:lnTo>
                <a:lnTo>
                  <a:pt x="1724046" y="105138"/>
                </a:lnTo>
                <a:lnTo>
                  <a:pt x="1744082" y="97083"/>
                </a:lnTo>
                <a:lnTo>
                  <a:pt x="1764110" y="88981"/>
                </a:lnTo>
                <a:lnTo>
                  <a:pt x="1784193" y="80879"/>
                </a:lnTo>
                <a:lnTo>
                  <a:pt x="1804222" y="72777"/>
                </a:lnTo>
                <a:lnTo>
                  <a:pt x="1824250" y="64722"/>
                </a:lnTo>
                <a:lnTo>
                  <a:pt x="1844279" y="56620"/>
                </a:lnTo>
                <a:lnTo>
                  <a:pt x="1864362" y="48518"/>
                </a:lnTo>
                <a:lnTo>
                  <a:pt x="1884397" y="40416"/>
                </a:lnTo>
                <a:lnTo>
                  <a:pt x="1904426" y="32361"/>
                </a:lnTo>
                <a:lnTo>
                  <a:pt x="1924509" y="24259"/>
                </a:lnTo>
                <a:lnTo>
                  <a:pt x="1944537" y="16156"/>
                </a:lnTo>
                <a:lnTo>
                  <a:pt x="1964566" y="8054"/>
                </a:lnTo>
                <a:lnTo>
                  <a:pt x="1984649" y="0"/>
                </a:lnTo>
              </a:path>
            </a:pathLst>
          </a:custGeom>
          <a:ln w="1132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1858" y="2905073"/>
            <a:ext cx="369697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although </a:t>
            </a:r>
            <a:r>
              <a:rPr sz="1100" spc="75" dirty="0">
                <a:cs typeface="PMingLiU"/>
              </a:rPr>
              <a:t>it </a:t>
            </a:r>
            <a:r>
              <a:rPr sz="1100" spc="70" dirty="0">
                <a:cs typeface="PMingLiU"/>
              </a:rPr>
              <a:t>may </a:t>
            </a:r>
            <a:r>
              <a:rPr sz="1100" spc="45" dirty="0">
                <a:cs typeface="PMingLiU"/>
              </a:rPr>
              <a:t>seem </a:t>
            </a:r>
            <a:r>
              <a:rPr sz="1100" spc="30" dirty="0">
                <a:cs typeface="PMingLiU"/>
              </a:rPr>
              <a:t>overly </a:t>
            </a:r>
            <a:r>
              <a:rPr sz="1100" spc="45" dirty="0">
                <a:cs typeface="PMingLiU"/>
              </a:rPr>
              <a:t>simplistic, </a:t>
            </a:r>
            <a:r>
              <a:rPr sz="1100" spc="50" dirty="0">
                <a:cs typeface="PMingLiU"/>
              </a:rPr>
              <a:t>linear </a:t>
            </a:r>
            <a:r>
              <a:rPr sz="1100" spc="40" dirty="0">
                <a:cs typeface="PMingLiU"/>
              </a:rPr>
              <a:t>regression </a:t>
            </a:r>
            <a:r>
              <a:rPr sz="1100" spc="20" dirty="0">
                <a:cs typeface="PMingLiU"/>
              </a:rPr>
              <a:t>is  </a:t>
            </a:r>
            <a:r>
              <a:rPr sz="1100" spc="55" dirty="0">
                <a:cs typeface="PMingLiU"/>
              </a:rPr>
              <a:t>extremely </a:t>
            </a:r>
            <a:r>
              <a:rPr sz="1100" spc="35" dirty="0">
                <a:cs typeface="PMingLiU"/>
              </a:rPr>
              <a:t>useful </a:t>
            </a:r>
            <a:r>
              <a:rPr sz="1100" spc="90" dirty="0">
                <a:cs typeface="PMingLiU"/>
              </a:rPr>
              <a:t>both </a:t>
            </a:r>
            <a:r>
              <a:rPr sz="1100" spc="55" dirty="0">
                <a:cs typeface="PMingLiU"/>
              </a:rPr>
              <a:t>conceptually </a:t>
            </a:r>
            <a:r>
              <a:rPr sz="1100" spc="85" dirty="0">
                <a:cs typeface="PMingLiU"/>
              </a:rPr>
              <a:t>and</a:t>
            </a:r>
            <a:r>
              <a:rPr sz="1100" spc="15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practically.</a:t>
            </a:r>
            <a:endParaRPr sz="1100">
              <a:cs typeface="PMingLiU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0983" y="211465"/>
            <a:ext cx="22866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Model </a:t>
            </a:r>
            <a:r>
              <a:rPr sz="1400" spc="-30">
                <a:solidFill>
                  <a:srgbClr val="3333B2"/>
                </a:solidFill>
                <a:latin typeface="+mn-lt"/>
                <a:cs typeface="Georgia"/>
              </a:rPr>
              <a:t>selection </a:t>
            </a:r>
            <a:r>
              <a:rPr sz="1400" spc="-35">
                <a:solidFill>
                  <a:srgbClr val="3333B2"/>
                </a:solidFill>
                <a:latin typeface="+mn-lt"/>
                <a:cs typeface="Georgia"/>
              </a:rPr>
              <a:t>continued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058" y="1113458"/>
            <a:ext cx="3780154" cy="12420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5580" marR="10858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spc="75" dirty="0">
                <a:cs typeface="PMingLiU"/>
              </a:rPr>
              <a:t>Later </a:t>
            </a:r>
            <a:r>
              <a:rPr sz="1100" spc="15" dirty="0">
                <a:cs typeface="PMingLiU"/>
              </a:rPr>
              <a:t>we </a:t>
            </a:r>
            <a:r>
              <a:rPr sz="1100" spc="40" dirty="0">
                <a:cs typeface="PMingLiU"/>
              </a:rPr>
              <a:t>discuss </a:t>
            </a:r>
            <a:r>
              <a:rPr sz="1100" spc="60" dirty="0">
                <a:cs typeface="PMingLiU"/>
              </a:rPr>
              <a:t>more systematic </a:t>
            </a:r>
            <a:r>
              <a:rPr sz="1100" spc="55" dirty="0">
                <a:cs typeface="PMingLiU"/>
              </a:rPr>
              <a:t>criteria </a:t>
            </a:r>
            <a:r>
              <a:rPr sz="1100" spc="30" dirty="0">
                <a:cs typeface="PMingLiU"/>
              </a:rPr>
              <a:t>for </a:t>
            </a:r>
            <a:r>
              <a:rPr sz="1100" spc="40" dirty="0">
                <a:cs typeface="PMingLiU"/>
              </a:rPr>
              <a:t>choosing </a:t>
            </a:r>
            <a:r>
              <a:rPr sz="1100" spc="85">
                <a:cs typeface="PMingLiU"/>
              </a:rPr>
              <a:t>an </a:t>
            </a:r>
            <a:r>
              <a:rPr sz="1100" spc="-75">
                <a:cs typeface="PMingLiU"/>
              </a:rPr>
              <a:t>“</a:t>
            </a:r>
            <a:r>
              <a:rPr sz="1100" spc="-75" dirty="0">
                <a:cs typeface="PMingLiU"/>
              </a:rPr>
              <a:t>optimal” </a:t>
            </a:r>
            <a:r>
              <a:rPr sz="1100" spc="70" dirty="0">
                <a:cs typeface="PMingLiU"/>
              </a:rPr>
              <a:t>member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100" dirty="0">
                <a:cs typeface="PMingLiU"/>
              </a:rPr>
              <a:t>path </a:t>
            </a:r>
            <a:r>
              <a:rPr sz="1100" spc="5" dirty="0">
                <a:cs typeface="PMingLiU"/>
              </a:rPr>
              <a:t>of </a:t>
            </a:r>
            <a:r>
              <a:rPr sz="1100" spc="50" dirty="0">
                <a:cs typeface="PMingLiU"/>
              </a:rPr>
              <a:t>models </a:t>
            </a:r>
            <a:r>
              <a:rPr sz="1100" spc="65" dirty="0">
                <a:cs typeface="PMingLiU"/>
              </a:rPr>
              <a:t>produced </a:t>
            </a:r>
            <a:r>
              <a:rPr sz="1100" spc="55" dirty="0">
                <a:cs typeface="PMingLiU"/>
              </a:rPr>
              <a:t>by  </a:t>
            </a:r>
            <a:r>
              <a:rPr sz="1100" spc="50" dirty="0">
                <a:cs typeface="PMingLiU"/>
              </a:rPr>
              <a:t>forward </a:t>
            </a:r>
            <a:r>
              <a:rPr sz="1100" spc="55" dirty="0">
                <a:cs typeface="PMingLiU"/>
              </a:rPr>
              <a:t>or </a:t>
            </a:r>
            <a:r>
              <a:rPr sz="1100" spc="60" dirty="0">
                <a:cs typeface="PMingLiU"/>
              </a:rPr>
              <a:t>backward </a:t>
            </a:r>
            <a:r>
              <a:rPr sz="1100" spc="45" dirty="0">
                <a:cs typeface="PMingLiU"/>
              </a:rPr>
              <a:t>stepwise</a:t>
            </a:r>
            <a:r>
              <a:rPr sz="1100" spc="13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selection.</a:t>
            </a:r>
            <a:endParaRPr sz="1100"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B2"/>
              </a:buClr>
              <a:buFont typeface="Meiryo"/>
              <a:buChar char="•"/>
            </a:pPr>
            <a:endParaRPr sz="1050">
              <a:cs typeface="PMingLiU"/>
            </a:endParaRPr>
          </a:p>
          <a:p>
            <a:pPr marL="195580" marR="43180" indent="-132715">
              <a:lnSpc>
                <a:spcPct val="102600"/>
              </a:lnSpc>
              <a:buClr>
                <a:srgbClr val="3333B2"/>
              </a:buClr>
              <a:buSzPct val="90909"/>
              <a:buFont typeface="Meiryo"/>
              <a:buChar char="•"/>
              <a:tabLst>
                <a:tab pos="196215" algn="l"/>
              </a:tabLst>
            </a:pPr>
            <a:r>
              <a:rPr sz="1100" spc="60" dirty="0">
                <a:cs typeface="PMingLiU"/>
              </a:rPr>
              <a:t>These </a:t>
            </a:r>
            <a:r>
              <a:rPr sz="1100" spc="45" dirty="0">
                <a:cs typeface="PMingLiU"/>
              </a:rPr>
              <a:t>include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Mallow’s </a:t>
            </a:r>
            <a:r>
              <a:rPr sz="1100" i="1" spc="20" dirty="0">
                <a:solidFill>
                  <a:srgbClr val="009900"/>
                </a:solidFill>
                <a:cs typeface="Times New Roman"/>
              </a:rPr>
              <a:t>C</a:t>
            </a:r>
            <a:r>
              <a:rPr sz="1200" i="1" spc="30" baseline="-10416" dirty="0">
                <a:solidFill>
                  <a:srgbClr val="009900"/>
                </a:solidFill>
                <a:cs typeface="Verdana"/>
              </a:rPr>
              <a:t>p</a:t>
            </a:r>
            <a:r>
              <a:rPr sz="1100" spc="20" dirty="0">
                <a:cs typeface="PMingLiU"/>
              </a:rPr>
              <a:t>,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Akaike information criterion  </a:t>
            </a:r>
            <a:r>
              <a:rPr sz="1100" i="1" spc="50" dirty="0">
                <a:solidFill>
                  <a:srgbClr val="009900"/>
                </a:solidFill>
                <a:cs typeface="Palatino Linotype"/>
              </a:rPr>
              <a:t>(AIC)</a:t>
            </a:r>
            <a:r>
              <a:rPr sz="1100" spc="50" dirty="0">
                <a:cs typeface="PMingLiU"/>
              </a:rPr>
              <a:t>, </a:t>
            </a:r>
            <a:r>
              <a:rPr sz="1100" i="1" spc="40" dirty="0">
                <a:solidFill>
                  <a:srgbClr val="009900"/>
                </a:solidFill>
                <a:cs typeface="Palatino Linotype"/>
              </a:rPr>
              <a:t>Bayesian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information criterion </a:t>
            </a:r>
            <a:r>
              <a:rPr sz="1100" i="1" spc="65" dirty="0">
                <a:solidFill>
                  <a:srgbClr val="009900"/>
                </a:solidFill>
                <a:cs typeface="Palatino Linotype"/>
              </a:rPr>
              <a:t>(BIC)</a:t>
            </a:r>
            <a:r>
              <a:rPr sz="1100" spc="65" dirty="0">
                <a:cs typeface="PMingLiU"/>
              </a:rPr>
              <a:t>,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adjusted </a:t>
            </a:r>
            <a:r>
              <a:rPr sz="1100" i="1" spc="70" dirty="0">
                <a:solidFill>
                  <a:srgbClr val="009900"/>
                </a:solidFill>
                <a:cs typeface="Times New Roman"/>
              </a:rPr>
              <a:t>R</a:t>
            </a:r>
            <a:r>
              <a:rPr sz="1200" spc="104" baseline="27777" dirty="0">
                <a:solidFill>
                  <a:srgbClr val="009900"/>
                </a:solidFill>
                <a:cs typeface="Tahoma"/>
              </a:rPr>
              <a:t>2 </a:t>
            </a:r>
            <a:r>
              <a:rPr sz="800" spc="70" dirty="0">
                <a:cs typeface="Tahoma"/>
              </a:rPr>
              <a:t> </a:t>
            </a:r>
            <a:r>
              <a:rPr sz="1100" spc="85" dirty="0">
                <a:cs typeface="PMingLiU"/>
              </a:rPr>
              <a:t>and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Cross-validation</a:t>
            </a:r>
            <a:r>
              <a:rPr sz="1100" i="1" spc="9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65" dirty="0">
                <a:solidFill>
                  <a:srgbClr val="009900"/>
                </a:solidFill>
                <a:cs typeface="Palatino Linotype"/>
              </a:rPr>
              <a:t>(CV)</a:t>
            </a:r>
            <a:r>
              <a:rPr sz="1100" spc="65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314" y="206908"/>
            <a:ext cx="3638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3333B2"/>
                </a:solidFill>
                <a:latin typeface="+mn-lt"/>
                <a:cs typeface="Georgia"/>
              </a:rPr>
              <a:t>Other </a:t>
            </a:r>
            <a:r>
              <a:rPr sz="1400" spc="-20" dirty="0">
                <a:solidFill>
                  <a:srgbClr val="3333B2"/>
                </a:solidFill>
                <a:latin typeface="+mn-lt"/>
                <a:cs typeface="Georgia"/>
              </a:rPr>
              <a:t>Considerations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in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Regression</a:t>
            </a:r>
            <a:r>
              <a:rPr sz="1400" spc="6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Model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22274"/>
            <a:ext cx="3695700" cy="10756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i="1" spc="10" dirty="0">
                <a:solidFill>
                  <a:srgbClr val="009900"/>
                </a:solidFill>
                <a:cs typeface="Palatino Linotype"/>
              </a:rPr>
              <a:t>Qualitative</a:t>
            </a:r>
            <a:r>
              <a:rPr sz="1100" i="1" spc="11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Predictors</a:t>
            </a:r>
            <a:endParaRPr sz="1100">
              <a:cs typeface="Palatino Linotype"/>
            </a:endParaRPr>
          </a:p>
          <a:p>
            <a:pPr marL="289560" marR="5080" indent="-132715">
              <a:lnSpc>
                <a:spcPct val="102600"/>
              </a:lnSpc>
              <a:spcBef>
                <a:spcPts val="59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45" dirty="0">
                <a:cs typeface="PMingLiU"/>
              </a:rPr>
              <a:t>Some </a:t>
            </a:r>
            <a:r>
              <a:rPr sz="1100" spc="60" dirty="0">
                <a:cs typeface="PMingLiU"/>
              </a:rPr>
              <a:t>predictors are </a:t>
            </a:r>
            <a:r>
              <a:rPr sz="1100" spc="80" dirty="0">
                <a:cs typeface="PMingLiU"/>
              </a:rPr>
              <a:t>not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quantitative </a:t>
            </a:r>
            <a:r>
              <a:rPr sz="1100" spc="100" dirty="0">
                <a:cs typeface="PMingLiU"/>
              </a:rPr>
              <a:t>but </a:t>
            </a:r>
            <a:r>
              <a:rPr sz="1100" spc="60" dirty="0">
                <a:cs typeface="PMingLiU"/>
              </a:rPr>
              <a:t>are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qualitative</a:t>
            </a:r>
            <a:r>
              <a:rPr sz="1100" spc="15" dirty="0">
                <a:cs typeface="PMingLiU"/>
              </a:rPr>
              <a:t>,  </a:t>
            </a:r>
            <a:r>
              <a:rPr sz="1100" spc="65" dirty="0">
                <a:cs typeface="PMingLiU"/>
              </a:rPr>
              <a:t>taking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discrete </a:t>
            </a:r>
            <a:r>
              <a:rPr sz="1100" spc="60" dirty="0">
                <a:cs typeface="PMingLiU"/>
              </a:rPr>
              <a:t>set </a:t>
            </a:r>
            <a:r>
              <a:rPr sz="1100" spc="5" dirty="0">
                <a:cs typeface="PMingLiU"/>
              </a:rPr>
              <a:t>of</a:t>
            </a:r>
            <a:r>
              <a:rPr sz="1100" spc="11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values.</a:t>
            </a:r>
            <a:endParaRPr sz="1100">
              <a:cs typeface="PMingLiU"/>
            </a:endParaRPr>
          </a:p>
          <a:p>
            <a:pPr marL="289560" marR="249554" indent="-13271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60" dirty="0">
                <a:cs typeface="PMingLiU"/>
              </a:rPr>
              <a:t>These are </a:t>
            </a:r>
            <a:r>
              <a:rPr sz="1100" spc="35" dirty="0">
                <a:cs typeface="PMingLiU"/>
              </a:rPr>
              <a:t>also </a:t>
            </a:r>
            <a:r>
              <a:rPr sz="1100" spc="40" dirty="0">
                <a:cs typeface="PMingLiU"/>
              </a:rPr>
              <a:t>called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categorical </a:t>
            </a:r>
            <a:r>
              <a:rPr sz="1100" spc="60" dirty="0">
                <a:cs typeface="PMingLiU"/>
              </a:rPr>
              <a:t>predictors </a:t>
            </a:r>
            <a:r>
              <a:rPr sz="1100" spc="55" dirty="0">
                <a:cs typeface="PMingLiU"/>
              </a:rPr>
              <a:t>or </a:t>
            </a:r>
            <a:r>
              <a:rPr sz="1100" i="1" spc="40" dirty="0">
                <a:solidFill>
                  <a:srgbClr val="009900"/>
                </a:solidFill>
                <a:cs typeface="Palatino Linotype"/>
              </a:rPr>
              <a:t>factor 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variables</a:t>
            </a:r>
            <a:r>
              <a:rPr sz="1100" spc="20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58" y="1716215"/>
            <a:ext cx="379439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25" dirty="0">
                <a:cs typeface="PMingLiU"/>
              </a:rPr>
              <a:t>See </a:t>
            </a:r>
            <a:r>
              <a:rPr sz="1100" spc="3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example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scatterplot </a:t>
            </a:r>
            <a:r>
              <a:rPr sz="1100" spc="80" dirty="0">
                <a:cs typeface="PMingLiU"/>
              </a:rPr>
              <a:t>matrix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credit</a:t>
            </a:r>
            <a:r>
              <a:rPr sz="1100" spc="25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card</a:t>
            </a:r>
            <a:endParaRPr sz="1100"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986" y="1821731"/>
            <a:ext cx="3618229" cy="10375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spc="95" dirty="0">
                <a:cs typeface="PMingLiU"/>
              </a:rPr>
              <a:t>data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next</a:t>
            </a:r>
            <a:r>
              <a:rPr sz="1100" spc="7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slide.</a:t>
            </a:r>
            <a:endParaRPr sz="1100">
              <a:cs typeface="PMingLiU"/>
            </a:endParaRP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sz="1100" spc="65" dirty="0">
                <a:cs typeface="PMingLiU"/>
              </a:rPr>
              <a:t>In addition </a:t>
            </a:r>
            <a:r>
              <a:rPr sz="1100" spc="80" dirty="0">
                <a:cs typeface="PMingLiU"/>
              </a:rPr>
              <a:t>to the </a:t>
            </a:r>
            <a:r>
              <a:rPr sz="1100" spc="25" dirty="0">
                <a:cs typeface="PMingLiU"/>
              </a:rPr>
              <a:t>7 </a:t>
            </a:r>
            <a:r>
              <a:rPr sz="1100" spc="70" dirty="0">
                <a:cs typeface="PMingLiU"/>
              </a:rPr>
              <a:t>quantitative </a:t>
            </a:r>
            <a:r>
              <a:rPr sz="1100" spc="45" dirty="0">
                <a:cs typeface="PMingLiU"/>
              </a:rPr>
              <a:t>variables shown, </a:t>
            </a:r>
            <a:r>
              <a:rPr sz="1100" spc="70" dirty="0">
                <a:cs typeface="PMingLiU"/>
              </a:rPr>
              <a:t>there </a:t>
            </a:r>
            <a:r>
              <a:rPr sz="1100" spc="60" dirty="0">
                <a:cs typeface="PMingLiU"/>
              </a:rPr>
              <a:t>are  </a:t>
            </a:r>
            <a:r>
              <a:rPr sz="1100" spc="45" dirty="0">
                <a:cs typeface="PMingLiU"/>
              </a:rPr>
              <a:t>four </a:t>
            </a:r>
            <a:r>
              <a:rPr sz="1100" spc="60" dirty="0">
                <a:cs typeface="PMingLiU"/>
              </a:rPr>
              <a:t>qualitative </a:t>
            </a:r>
            <a:r>
              <a:rPr sz="1100" spc="40" dirty="0">
                <a:cs typeface="PMingLiU"/>
              </a:rPr>
              <a:t>variables: </a:t>
            </a:r>
            <a:r>
              <a:rPr sz="1100" spc="-70" dirty="0">
                <a:solidFill>
                  <a:srgbClr val="990000"/>
                </a:solidFill>
                <a:cs typeface="Courier New"/>
              </a:rPr>
              <a:t>gender</a:t>
            </a:r>
            <a:r>
              <a:rPr sz="1100" spc="-70" dirty="0">
                <a:cs typeface="PMingLiU"/>
              </a:rPr>
              <a:t>,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student </a:t>
            </a:r>
            <a:r>
              <a:rPr sz="1100" spc="80" dirty="0">
                <a:cs typeface="PMingLiU"/>
              </a:rPr>
              <a:t>(student  </a:t>
            </a:r>
            <a:r>
              <a:rPr sz="1100" spc="75" dirty="0">
                <a:cs typeface="PMingLiU"/>
              </a:rPr>
              <a:t>status),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status </a:t>
            </a:r>
            <a:r>
              <a:rPr sz="1100" spc="75" dirty="0">
                <a:cs typeface="PMingLiU"/>
              </a:rPr>
              <a:t>(marital status), </a:t>
            </a:r>
            <a:r>
              <a:rPr sz="1100" spc="85" dirty="0">
                <a:cs typeface="PMingLiU"/>
              </a:rPr>
              <a:t>and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ethnicity  </a:t>
            </a:r>
            <a:r>
              <a:rPr sz="1100" spc="65" dirty="0">
                <a:cs typeface="PMingLiU"/>
              </a:rPr>
              <a:t>(Caucasian, </a:t>
            </a:r>
            <a:r>
              <a:rPr sz="1100" spc="50" dirty="0">
                <a:cs typeface="PMingLiU"/>
              </a:rPr>
              <a:t>African </a:t>
            </a:r>
            <a:r>
              <a:rPr sz="1100" spc="60" dirty="0">
                <a:cs typeface="PMingLiU"/>
              </a:rPr>
              <a:t>American </a:t>
            </a:r>
            <a:r>
              <a:rPr sz="1100" spc="75" dirty="0">
                <a:cs typeface="PMingLiU"/>
              </a:rPr>
              <a:t>(AA) </a:t>
            </a:r>
            <a:r>
              <a:rPr sz="1100" spc="55" dirty="0">
                <a:cs typeface="PMingLiU"/>
              </a:rPr>
              <a:t>or</a:t>
            </a:r>
            <a:r>
              <a:rPr sz="1100" spc="114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Asian).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777" y="211465"/>
            <a:ext cx="14103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3333B2"/>
                </a:solidFill>
                <a:latin typeface="+mn-lt"/>
                <a:cs typeface="Georgia"/>
              </a:rPr>
              <a:t>Credit </a:t>
            </a:r>
            <a:r>
              <a:rPr sz="1400" spc="10" dirty="0">
                <a:solidFill>
                  <a:srgbClr val="3333B2"/>
                </a:solidFill>
                <a:latin typeface="+mn-lt"/>
                <a:cs typeface="Georgia"/>
              </a:rPr>
              <a:t>Card</a:t>
            </a:r>
            <a:r>
              <a:rPr sz="1400" spc="-13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+mn-lt"/>
                <a:cs typeface="Georgia"/>
              </a:rPr>
              <a:t>Data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33587" name="object 335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pic>
        <p:nvPicPr>
          <p:cNvPr id="33589" name="Picture 33588">
            <a:extLst>
              <a:ext uri="{FF2B5EF4-FFF2-40B4-BE49-F238E27FC236}">
                <a16:creationId xmlns:a16="http://schemas.microsoft.com/office/drawing/2014/main" id="{4D84F38A-3161-48CB-BB79-0090E2D1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55940"/>
            <a:ext cx="2876311" cy="27971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141" y="211465"/>
            <a:ext cx="28028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+mn-lt"/>
                <a:cs typeface="Georgia"/>
              </a:rPr>
              <a:t>Qualitative </a:t>
            </a:r>
            <a:r>
              <a:rPr sz="1400" spc="-15" dirty="0">
                <a:solidFill>
                  <a:srgbClr val="3333B2"/>
                </a:solidFill>
                <a:latin typeface="+mn-lt"/>
                <a:cs typeface="Georgia"/>
              </a:rPr>
              <a:t>Predictors </a:t>
            </a:r>
            <a:r>
              <a:rPr sz="1400" spc="200" dirty="0">
                <a:solidFill>
                  <a:srgbClr val="3333B2"/>
                </a:solidFill>
                <a:latin typeface="+mn-lt"/>
                <a:cs typeface="Georgia"/>
              </a:rPr>
              <a:t>—</a:t>
            </a:r>
            <a:r>
              <a:rPr sz="1400" spc="7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continued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405" y="720571"/>
            <a:ext cx="387096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60" dirty="0">
                <a:cs typeface="PMingLiU"/>
              </a:rPr>
              <a:t>Example: </a:t>
            </a:r>
            <a:r>
              <a:rPr sz="1100" spc="50" dirty="0">
                <a:cs typeface="PMingLiU"/>
              </a:rPr>
              <a:t>investigate </a:t>
            </a:r>
            <a:r>
              <a:rPr sz="1100" spc="30" dirty="0">
                <a:cs typeface="PMingLiU"/>
              </a:rPr>
              <a:t>differences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credit </a:t>
            </a:r>
            <a:r>
              <a:rPr sz="1100" spc="70" dirty="0">
                <a:cs typeface="PMingLiU"/>
              </a:rPr>
              <a:t>card </a:t>
            </a:r>
            <a:r>
              <a:rPr sz="1100" spc="55" dirty="0">
                <a:cs typeface="PMingLiU"/>
              </a:rPr>
              <a:t>balance between  </a:t>
            </a:r>
            <a:r>
              <a:rPr sz="1100" spc="50" dirty="0">
                <a:cs typeface="PMingLiU"/>
              </a:rPr>
              <a:t>males </a:t>
            </a:r>
            <a:r>
              <a:rPr sz="1100" spc="85" dirty="0">
                <a:cs typeface="PMingLiU"/>
              </a:rPr>
              <a:t>and </a:t>
            </a:r>
            <a:r>
              <a:rPr sz="1100" spc="35" dirty="0">
                <a:cs typeface="PMingLiU"/>
              </a:rPr>
              <a:t>females, </a:t>
            </a:r>
            <a:r>
              <a:rPr sz="1100" spc="45" dirty="0">
                <a:cs typeface="PMingLiU"/>
              </a:rPr>
              <a:t>ignoring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other </a:t>
            </a:r>
            <a:r>
              <a:rPr sz="1100" spc="45" dirty="0">
                <a:cs typeface="PMingLiU"/>
              </a:rPr>
              <a:t>variables. </a:t>
            </a:r>
            <a:r>
              <a:rPr sz="1100" spc="35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create </a:t>
            </a:r>
            <a:r>
              <a:rPr sz="1100" spc="85" dirty="0">
                <a:cs typeface="PMingLiU"/>
              </a:rPr>
              <a:t>a  </a:t>
            </a:r>
            <a:r>
              <a:rPr sz="1100" spc="50" dirty="0">
                <a:cs typeface="PMingLiU"/>
              </a:rPr>
              <a:t>new</a:t>
            </a:r>
            <a:r>
              <a:rPr sz="1100" spc="7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variable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8742" y="1517115"/>
            <a:ext cx="622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5" dirty="0">
                <a:latin typeface="Verdana"/>
                <a:cs typeface="Verdana"/>
              </a:rPr>
              <a:t>i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9558" y="1459012"/>
            <a:ext cx="2940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30" dirty="0">
                <a:cs typeface="Times New Roman"/>
              </a:rPr>
              <a:t>x</a:t>
            </a:r>
            <a:r>
              <a:rPr sz="1100" i="1" spc="28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endParaRPr sz="1100"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6415" y="1222094"/>
            <a:ext cx="137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7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8023" y="1322194"/>
            <a:ext cx="95250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spc="25" dirty="0">
                <a:cs typeface="PMingLiU"/>
              </a:rPr>
              <a:t>1</a:t>
            </a:r>
            <a:endParaRPr sz="110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100" spc="25" dirty="0">
                <a:cs typeface="PMingLiU"/>
              </a:rPr>
              <a:t>0</a:t>
            </a:r>
            <a:endParaRPr sz="1100"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0360" y="1322194"/>
            <a:ext cx="1723671" cy="414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1100" dirty="0">
                <a:cs typeface="PMingLiU"/>
              </a:rPr>
              <a:t>if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 </a:t>
            </a:r>
            <a:r>
              <a:rPr sz="1100" spc="60" dirty="0">
                <a:cs typeface="PMingLiU"/>
              </a:rPr>
              <a:t>person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female  </a:t>
            </a:r>
            <a:r>
              <a:rPr sz="1100" dirty="0">
                <a:cs typeface="PMingLiU"/>
              </a:rPr>
              <a:t>if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 </a:t>
            </a:r>
            <a:r>
              <a:rPr sz="1100" spc="60" dirty="0">
                <a:cs typeface="PMingLiU"/>
              </a:rPr>
              <a:t>person </a:t>
            </a:r>
            <a:r>
              <a:rPr sz="1100" spc="20" dirty="0">
                <a:cs typeface="PMingLiU"/>
              </a:rPr>
              <a:t>is</a:t>
            </a:r>
            <a:r>
              <a:rPr sz="1100" spc="10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male</a:t>
            </a:r>
            <a:endParaRPr sz="1100"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3" y="1880233"/>
            <a:ext cx="131072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cs typeface="PMingLiU"/>
              </a:rPr>
              <a:t>Resulting</a:t>
            </a:r>
            <a:r>
              <a:rPr sz="110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model:</a:t>
            </a:r>
            <a:endParaRPr sz="1100">
              <a:cs typeface="PMingLi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9189" y="2164636"/>
            <a:ext cx="1705661" cy="414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1100" dirty="0">
                <a:cs typeface="PMingLiU"/>
              </a:rPr>
              <a:t>if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 </a:t>
            </a:r>
            <a:r>
              <a:rPr sz="1100" spc="60" dirty="0">
                <a:cs typeface="PMingLiU"/>
              </a:rPr>
              <a:t>person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female  </a:t>
            </a:r>
            <a:r>
              <a:rPr sz="1100" dirty="0">
                <a:cs typeface="PMingLiU"/>
              </a:rPr>
              <a:t>if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 </a:t>
            </a:r>
            <a:r>
              <a:rPr sz="1100" spc="60" dirty="0">
                <a:cs typeface="PMingLiU"/>
              </a:rPr>
              <a:t>person </a:t>
            </a:r>
            <a:r>
              <a:rPr sz="1100" spc="20" dirty="0">
                <a:cs typeface="PMingLiU"/>
              </a:rPr>
              <a:t>is</a:t>
            </a:r>
            <a:r>
              <a:rPr sz="1100" spc="9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male</a:t>
            </a:r>
            <a:r>
              <a:rPr sz="1100" i="1" spc="50" dirty="0">
                <a:cs typeface="Times New Roman"/>
              </a:rPr>
              <a:t>.</a:t>
            </a:r>
            <a:endParaRPr sz="1100"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7294" y="2722688"/>
            <a:ext cx="118626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cs typeface="PMingLiU"/>
              </a:rPr>
              <a:t>Intrepretation?</a:t>
            </a:r>
            <a:endParaRPr sz="1100">
              <a:cs typeface="PMingLiU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D548EC-DDAC-49A7-978B-B5A7FD7C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98" y="2131597"/>
            <a:ext cx="2076450" cy="50486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6838" y="211465"/>
            <a:ext cx="23736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3333B2"/>
                </a:solidFill>
                <a:cs typeface="Georgia"/>
              </a:rPr>
              <a:t>Credit </a:t>
            </a:r>
            <a:r>
              <a:rPr sz="1400" spc="-20" dirty="0">
                <a:solidFill>
                  <a:srgbClr val="3333B2"/>
                </a:solidFill>
                <a:cs typeface="Georgia"/>
              </a:rPr>
              <a:t>card </a:t>
            </a:r>
            <a:r>
              <a:rPr sz="1400" spc="5" dirty="0">
                <a:solidFill>
                  <a:srgbClr val="3333B2"/>
                </a:solidFill>
                <a:cs typeface="Georgia"/>
              </a:rPr>
              <a:t>data </a:t>
            </a:r>
            <a:r>
              <a:rPr sz="1400" spc="200" dirty="0">
                <a:solidFill>
                  <a:srgbClr val="3333B2"/>
                </a:solidFill>
                <a:cs typeface="Georgia"/>
              </a:rPr>
              <a:t>—</a:t>
            </a:r>
            <a:r>
              <a:rPr sz="1400" spc="170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Georgia"/>
              </a:rPr>
              <a:t>continued</a:t>
            </a:r>
            <a:endParaRPr sz="1400"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54644"/>
            <a:ext cx="18053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cs typeface="PMingLiU"/>
              </a:rPr>
              <a:t>Results </a:t>
            </a:r>
            <a:r>
              <a:rPr sz="1100" spc="3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gender</a:t>
            </a:r>
            <a:r>
              <a:rPr sz="1100" spc="8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model:</a:t>
            </a:r>
            <a:endParaRPr sz="1100">
              <a:cs typeface="PMingLiU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55840"/>
              </p:ext>
            </p:extLst>
          </p:nvPr>
        </p:nvGraphicFramePr>
        <p:xfrm>
          <a:off x="357466" y="1604492"/>
          <a:ext cx="4160519" cy="526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+mn-lt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+mn-lt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70" dirty="0">
                          <a:latin typeface="+mn-lt"/>
                          <a:cs typeface="PMingLiU"/>
                        </a:rPr>
                        <a:t>Std.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+mn-lt"/>
                          <a:cs typeface="PMingLiU"/>
                        </a:rPr>
                        <a:t>Error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t-statistic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+mn-lt"/>
                          <a:cs typeface="PMingLiU"/>
                        </a:rPr>
                        <a:t>p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-</a:t>
                      </a:r>
                      <a:r>
                        <a:rPr sz="1100" spc="-65" dirty="0">
                          <a:latin typeface="+mn-lt"/>
                          <a:cs typeface="PMingLiU"/>
                        </a:rPr>
                        <a:t>v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alue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Intercept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509.80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94335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33.13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15.389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gender[Female]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19.73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94335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46.05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0.429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0.6690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306" y="211465"/>
            <a:ext cx="38138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+mn-lt"/>
                <a:cs typeface="Georgia"/>
              </a:rPr>
              <a:t>Qualitative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predictors </a:t>
            </a:r>
            <a:r>
              <a:rPr sz="1400" spc="-5" dirty="0">
                <a:solidFill>
                  <a:srgbClr val="3333B2"/>
                </a:solidFill>
                <a:latin typeface="+mn-lt"/>
                <a:cs typeface="Georgia"/>
              </a:rPr>
              <a:t>with </a:t>
            </a:r>
            <a:r>
              <a:rPr sz="1400" spc="-50" dirty="0">
                <a:solidFill>
                  <a:srgbClr val="3333B2"/>
                </a:solidFill>
                <a:latin typeface="+mn-lt"/>
                <a:cs typeface="Georgia"/>
              </a:rPr>
              <a:t>more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than </a:t>
            </a:r>
            <a:r>
              <a:rPr sz="1400" spc="-30" dirty="0">
                <a:solidFill>
                  <a:srgbClr val="3333B2"/>
                </a:solidFill>
                <a:latin typeface="+mn-lt"/>
                <a:cs typeface="Georgia"/>
              </a:rPr>
              <a:t>two</a:t>
            </a:r>
            <a:r>
              <a:rPr sz="1400" spc="25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+mn-lt"/>
                <a:cs typeface="Georgia"/>
              </a:rPr>
              <a:t>levels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820444"/>
            <a:ext cx="3813810" cy="52379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5" dirty="0">
                <a:cs typeface="PMingLiU"/>
              </a:rPr>
              <a:t>With </a:t>
            </a:r>
            <a:r>
              <a:rPr sz="1100" spc="60" dirty="0">
                <a:cs typeface="PMingLiU"/>
              </a:rPr>
              <a:t>more </a:t>
            </a:r>
            <a:r>
              <a:rPr sz="1100" spc="100" dirty="0">
                <a:cs typeface="PMingLiU"/>
              </a:rPr>
              <a:t>than </a:t>
            </a:r>
            <a:r>
              <a:rPr sz="1100" spc="45" dirty="0">
                <a:cs typeface="PMingLiU"/>
              </a:rPr>
              <a:t>two </a:t>
            </a:r>
            <a:r>
              <a:rPr sz="1100" spc="25" dirty="0">
                <a:cs typeface="PMingLiU"/>
              </a:rPr>
              <a:t>levels, </a:t>
            </a:r>
            <a:r>
              <a:rPr sz="1100" spc="15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create </a:t>
            </a:r>
            <a:r>
              <a:rPr sz="1100" spc="65" dirty="0">
                <a:cs typeface="PMingLiU"/>
              </a:rPr>
              <a:t>additional </a:t>
            </a:r>
            <a:r>
              <a:rPr sz="1100" spc="80" dirty="0">
                <a:cs typeface="PMingLiU"/>
              </a:rPr>
              <a:t>dummy  </a:t>
            </a:r>
            <a:r>
              <a:rPr sz="1100" spc="45" dirty="0">
                <a:cs typeface="PMingLiU"/>
              </a:rPr>
              <a:t>variables. </a:t>
            </a:r>
            <a:r>
              <a:rPr sz="1100" spc="5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example,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ethnicity </a:t>
            </a:r>
            <a:r>
              <a:rPr sz="1100" spc="45" dirty="0">
                <a:cs typeface="PMingLiU"/>
              </a:rPr>
              <a:t>variable </a:t>
            </a:r>
            <a:r>
              <a:rPr sz="1100" spc="15" dirty="0">
                <a:cs typeface="PMingLiU"/>
              </a:rPr>
              <a:t>we  </a:t>
            </a:r>
            <a:r>
              <a:rPr sz="1100" spc="60" dirty="0">
                <a:cs typeface="PMingLiU"/>
              </a:rPr>
              <a:t>create </a:t>
            </a:r>
            <a:r>
              <a:rPr sz="1100" spc="45" dirty="0">
                <a:cs typeface="PMingLiU"/>
              </a:rPr>
              <a:t>two </a:t>
            </a:r>
            <a:r>
              <a:rPr sz="1100" spc="80" dirty="0">
                <a:cs typeface="PMingLiU"/>
              </a:rPr>
              <a:t>dummy </a:t>
            </a:r>
            <a:r>
              <a:rPr sz="1100" spc="45" dirty="0">
                <a:cs typeface="PMingLiU"/>
              </a:rPr>
              <a:t>variables. </a:t>
            </a:r>
            <a:r>
              <a:rPr sz="1100" spc="85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first </a:t>
            </a:r>
            <a:r>
              <a:rPr sz="1100" spc="45" dirty="0">
                <a:cs typeface="PMingLiU"/>
              </a:rPr>
              <a:t>could</a:t>
            </a:r>
            <a:r>
              <a:rPr sz="1100" spc="-35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be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16" y="1643925"/>
            <a:ext cx="1162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5" dirty="0">
                <a:cs typeface="Verdana"/>
              </a:rPr>
              <a:t>i</a:t>
            </a:r>
            <a:r>
              <a:rPr sz="800" spc="-15" dirty="0">
                <a:cs typeface="Tahoma"/>
              </a:rPr>
              <a:t>1</a:t>
            </a:r>
            <a:endParaRPr sz="800"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1531" y="1585822"/>
            <a:ext cx="3479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6695" algn="l"/>
              </a:tabLst>
            </a:pPr>
            <a:r>
              <a:rPr sz="1100" i="1" spc="130" dirty="0">
                <a:cs typeface="Times New Roman"/>
              </a:rPr>
              <a:t>x	</a:t>
            </a:r>
            <a:r>
              <a:rPr sz="1100" spc="260" dirty="0">
                <a:cs typeface="PMingLiU"/>
              </a:rPr>
              <a:t>=</a:t>
            </a:r>
            <a:endParaRPr sz="1100"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160" y="1348903"/>
            <a:ext cx="1371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70" dirty="0">
                <a:cs typeface="Arial"/>
              </a:rPr>
              <a:t> </a:t>
            </a:r>
            <a:endParaRPr sz="1100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3768" y="1449004"/>
            <a:ext cx="95250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spc="25" dirty="0">
                <a:cs typeface="PMingLiU"/>
              </a:rPr>
              <a:t>1</a:t>
            </a:r>
            <a:endParaRPr sz="110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100" spc="25" dirty="0">
                <a:cs typeface="PMingLiU"/>
              </a:rPr>
              <a:t>0</a:t>
            </a:r>
            <a:endParaRPr sz="1100"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6995" y="1449004"/>
            <a:ext cx="1588770" cy="598241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cs typeface="PMingLiU"/>
              </a:rPr>
              <a:t>if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 </a:t>
            </a:r>
            <a:r>
              <a:rPr sz="1100" spc="60" dirty="0">
                <a:cs typeface="PMingLiU"/>
              </a:rPr>
              <a:t>person </a:t>
            </a:r>
            <a:r>
              <a:rPr sz="1100" spc="20" dirty="0">
                <a:cs typeface="PMingLiU"/>
              </a:rPr>
              <a:t>is</a:t>
            </a:r>
            <a:r>
              <a:rPr sz="1100" spc="12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Asian</a:t>
            </a:r>
            <a:endParaRPr sz="110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100" dirty="0">
                <a:cs typeface="PMingLiU"/>
              </a:rPr>
              <a:t>if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 </a:t>
            </a:r>
            <a:r>
              <a:rPr sz="1100" spc="60" dirty="0">
                <a:cs typeface="PMingLiU"/>
              </a:rPr>
              <a:t>person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not</a:t>
            </a:r>
            <a:r>
              <a:rPr sz="1100" spc="16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Asian</a:t>
            </a:r>
            <a:r>
              <a:rPr sz="1100" i="1" spc="50" dirty="0">
                <a:cs typeface="Times New Roman"/>
              </a:rPr>
              <a:t>,</a:t>
            </a:r>
            <a:endParaRPr sz="1100"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506" y="2122403"/>
            <a:ext cx="18330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cs typeface="PMingLiU"/>
              </a:rPr>
              <a:t>and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second could</a:t>
            </a:r>
            <a:r>
              <a:rPr sz="1100" spc="55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be</a:t>
            </a:r>
            <a:endParaRPr sz="1100"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6636" y="2564725"/>
            <a:ext cx="1162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5" dirty="0">
                <a:cs typeface="Verdana"/>
              </a:rPr>
              <a:t>i</a:t>
            </a:r>
            <a:r>
              <a:rPr sz="800" spc="-15" dirty="0">
                <a:cs typeface="Tahoma"/>
              </a:rPr>
              <a:t>2</a:t>
            </a:r>
            <a:endParaRPr sz="800"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7451" y="2506610"/>
            <a:ext cx="3479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6695" algn="l"/>
              </a:tabLst>
            </a:pPr>
            <a:r>
              <a:rPr sz="1100" i="1" spc="130" dirty="0">
                <a:cs typeface="Times New Roman"/>
              </a:rPr>
              <a:t>x	</a:t>
            </a:r>
            <a:r>
              <a:rPr sz="1100" spc="260" dirty="0">
                <a:cs typeface="PMingLiU"/>
              </a:rPr>
              <a:t>=</a:t>
            </a:r>
            <a:endParaRPr sz="1100"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8068" y="2269704"/>
            <a:ext cx="1371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70" dirty="0">
                <a:cs typeface="Arial"/>
              </a:rPr>
              <a:t> </a:t>
            </a:r>
            <a:endParaRPr sz="1100"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9675" y="2369792"/>
            <a:ext cx="95250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spc="25" dirty="0">
                <a:cs typeface="PMingLiU"/>
              </a:rPr>
              <a:t>1</a:t>
            </a:r>
            <a:endParaRPr sz="110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100" spc="25" dirty="0">
                <a:cs typeface="PMingLiU"/>
              </a:rPr>
              <a:t>0</a:t>
            </a:r>
            <a:endParaRPr sz="1100"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2902" y="2369792"/>
            <a:ext cx="1861820" cy="598241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cs typeface="PMingLiU"/>
              </a:rPr>
              <a:t>if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 </a:t>
            </a:r>
            <a:r>
              <a:rPr sz="1100" spc="60" dirty="0">
                <a:cs typeface="PMingLiU"/>
              </a:rPr>
              <a:t>person </a:t>
            </a:r>
            <a:r>
              <a:rPr sz="1100" spc="20" dirty="0">
                <a:cs typeface="PMingLiU"/>
              </a:rPr>
              <a:t>is</a:t>
            </a:r>
            <a:r>
              <a:rPr sz="1100" spc="12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Caucasian</a:t>
            </a:r>
            <a:endParaRPr sz="110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100" dirty="0">
                <a:cs typeface="PMingLiU"/>
              </a:rPr>
              <a:t>if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 </a:t>
            </a:r>
            <a:r>
              <a:rPr sz="1100" spc="60" dirty="0">
                <a:cs typeface="PMingLiU"/>
              </a:rPr>
              <a:t>person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not</a:t>
            </a:r>
            <a:r>
              <a:rPr sz="1100" spc="17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Caucasian</a:t>
            </a:r>
            <a:r>
              <a:rPr sz="1100" i="1" spc="60" dirty="0">
                <a:cs typeface="Times New Roman"/>
              </a:rPr>
              <a:t>.</a:t>
            </a:r>
            <a:endParaRPr sz="1100"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371" y="211465"/>
            <a:ext cx="4051300" cy="111703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23695" marR="5080" indent="-1611630">
              <a:lnSpc>
                <a:spcPct val="106700"/>
              </a:lnSpc>
              <a:spcBef>
                <a:spcPts val="20"/>
              </a:spcBef>
            </a:pPr>
            <a:r>
              <a:rPr sz="1400" dirty="0">
                <a:solidFill>
                  <a:srgbClr val="3333B2"/>
                </a:solidFill>
                <a:cs typeface="Georgia"/>
              </a:rPr>
              <a:t>Qualitative </a:t>
            </a:r>
            <a:r>
              <a:rPr sz="1400" spc="-25" dirty="0">
                <a:solidFill>
                  <a:srgbClr val="3333B2"/>
                </a:solidFill>
                <a:cs typeface="Georgia"/>
              </a:rPr>
              <a:t>predictors </a:t>
            </a:r>
            <a:r>
              <a:rPr sz="1400" spc="-5" dirty="0">
                <a:solidFill>
                  <a:srgbClr val="3333B2"/>
                </a:solidFill>
                <a:cs typeface="Georgia"/>
              </a:rPr>
              <a:t>with </a:t>
            </a:r>
            <a:r>
              <a:rPr sz="1400" spc="-50" dirty="0">
                <a:solidFill>
                  <a:srgbClr val="3333B2"/>
                </a:solidFill>
                <a:cs typeface="Georgia"/>
              </a:rPr>
              <a:t>more </a:t>
            </a:r>
            <a:r>
              <a:rPr sz="1400" spc="-10" dirty="0">
                <a:solidFill>
                  <a:srgbClr val="3333B2"/>
                </a:solidFill>
                <a:cs typeface="Georgia"/>
              </a:rPr>
              <a:t>than </a:t>
            </a:r>
            <a:r>
              <a:rPr sz="1400" spc="-30" dirty="0">
                <a:solidFill>
                  <a:srgbClr val="3333B2"/>
                </a:solidFill>
                <a:cs typeface="Georgia"/>
              </a:rPr>
              <a:t>two levels </a:t>
            </a:r>
            <a:r>
              <a:rPr sz="1400" spc="200" dirty="0">
                <a:solidFill>
                  <a:srgbClr val="3333B2"/>
                </a:solidFill>
                <a:cs typeface="Georgia"/>
              </a:rPr>
              <a:t>—  </a:t>
            </a:r>
            <a:r>
              <a:rPr sz="1400" spc="-30" dirty="0">
                <a:solidFill>
                  <a:srgbClr val="3333B2"/>
                </a:solidFill>
                <a:cs typeface="Georgia"/>
              </a:rPr>
              <a:t>continued.</a:t>
            </a:r>
            <a:endParaRPr sz="1400"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cs typeface="Georgia"/>
            </a:endParaRPr>
          </a:p>
          <a:p>
            <a:pPr marL="358140" marR="154305" indent="-132715">
              <a:lnSpc>
                <a:spcPts val="1100"/>
              </a:lnSpc>
              <a:spcBef>
                <a:spcPts val="120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58775" algn="l"/>
              </a:tabLst>
            </a:pPr>
            <a:r>
              <a:rPr sz="1100" spc="85" dirty="0">
                <a:cs typeface="PMingLiU"/>
              </a:rPr>
              <a:t>Then </a:t>
            </a:r>
            <a:r>
              <a:rPr sz="1100" spc="90" dirty="0">
                <a:cs typeface="PMingLiU"/>
              </a:rPr>
              <a:t>both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these </a:t>
            </a:r>
            <a:r>
              <a:rPr sz="1100" spc="45" dirty="0">
                <a:cs typeface="PMingLiU"/>
              </a:rPr>
              <a:t>variables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55" dirty="0">
                <a:cs typeface="PMingLiU"/>
              </a:rPr>
              <a:t>used </a:t>
            </a:r>
            <a:r>
              <a:rPr sz="1100" spc="45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regression  </a:t>
            </a:r>
            <a:r>
              <a:rPr sz="1100" spc="60" dirty="0">
                <a:cs typeface="PMingLiU"/>
              </a:rPr>
              <a:t>equation,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order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obtain </a:t>
            </a:r>
            <a:r>
              <a:rPr sz="1100" spc="80" dirty="0">
                <a:cs typeface="PMingLiU"/>
              </a:rPr>
              <a:t>the</a:t>
            </a:r>
            <a:r>
              <a:rPr sz="1100" spc="12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</a:t>
            </a:r>
            <a:endParaRPr sz="1100">
              <a:cs typeface="P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95402" y="1598671"/>
            <a:ext cx="1452360" cy="50763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00" spc="10" dirty="0">
                <a:cs typeface="PMingLiU"/>
              </a:rPr>
              <a:t>if </a:t>
            </a:r>
            <a:r>
              <a:rPr sz="900" i="1" spc="90" dirty="0">
                <a:cs typeface="Times New Roman"/>
              </a:rPr>
              <a:t>i</a:t>
            </a:r>
            <a:r>
              <a:rPr sz="900" spc="90" dirty="0">
                <a:cs typeface="PMingLiU"/>
              </a:rPr>
              <a:t>th </a:t>
            </a:r>
            <a:r>
              <a:rPr sz="900" spc="60" dirty="0">
                <a:cs typeface="PMingLiU"/>
              </a:rPr>
              <a:t>person </a:t>
            </a:r>
            <a:r>
              <a:rPr sz="900" spc="25" dirty="0">
                <a:cs typeface="PMingLiU"/>
              </a:rPr>
              <a:t>is</a:t>
            </a:r>
            <a:r>
              <a:rPr sz="900" spc="95" dirty="0">
                <a:cs typeface="PMingLiU"/>
              </a:rPr>
              <a:t> </a:t>
            </a:r>
            <a:r>
              <a:rPr sz="900" spc="60" dirty="0">
                <a:cs typeface="PMingLiU"/>
              </a:rPr>
              <a:t>Asian</a:t>
            </a:r>
            <a:endParaRPr sz="900">
              <a:cs typeface="PMingLiU"/>
            </a:endParaRPr>
          </a:p>
          <a:p>
            <a:pPr marL="12700" marR="5080">
              <a:lnSpc>
                <a:spcPct val="121800"/>
              </a:lnSpc>
            </a:pPr>
            <a:r>
              <a:rPr sz="900" spc="10" dirty="0">
                <a:cs typeface="PMingLiU"/>
              </a:rPr>
              <a:t>if </a:t>
            </a:r>
            <a:r>
              <a:rPr sz="900" i="1" spc="90" dirty="0">
                <a:cs typeface="Times New Roman"/>
              </a:rPr>
              <a:t>i</a:t>
            </a:r>
            <a:r>
              <a:rPr sz="900" spc="90" dirty="0">
                <a:cs typeface="PMingLiU"/>
              </a:rPr>
              <a:t>th </a:t>
            </a:r>
            <a:r>
              <a:rPr sz="900" spc="60" dirty="0">
                <a:cs typeface="PMingLiU"/>
              </a:rPr>
              <a:t>person </a:t>
            </a:r>
            <a:r>
              <a:rPr sz="900" spc="25" dirty="0">
                <a:cs typeface="PMingLiU"/>
              </a:rPr>
              <a:t>is </a:t>
            </a:r>
            <a:r>
              <a:rPr sz="900" spc="65" dirty="0">
                <a:cs typeface="PMingLiU"/>
              </a:rPr>
              <a:t>Caucasian  </a:t>
            </a:r>
            <a:r>
              <a:rPr sz="900" spc="10" dirty="0">
                <a:cs typeface="PMingLiU"/>
              </a:rPr>
              <a:t>if </a:t>
            </a:r>
            <a:r>
              <a:rPr sz="900" i="1" spc="90" dirty="0">
                <a:cs typeface="Times New Roman"/>
              </a:rPr>
              <a:t>i</a:t>
            </a:r>
            <a:r>
              <a:rPr sz="900" spc="90" dirty="0">
                <a:cs typeface="PMingLiU"/>
              </a:rPr>
              <a:t>th </a:t>
            </a:r>
            <a:r>
              <a:rPr sz="900" spc="60" dirty="0">
                <a:cs typeface="PMingLiU"/>
              </a:rPr>
              <a:t>person </a:t>
            </a:r>
            <a:r>
              <a:rPr sz="900" spc="25" dirty="0">
                <a:cs typeface="PMingLiU"/>
              </a:rPr>
              <a:t>is</a:t>
            </a:r>
            <a:r>
              <a:rPr sz="900" spc="100" dirty="0">
                <a:cs typeface="PMingLiU"/>
              </a:rPr>
              <a:t> </a:t>
            </a:r>
            <a:r>
              <a:rPr sz="900" spc="60" dirty="0">
                <a:cs typeface="PMingLiU"/>
              </a:rPr>
              <a:t>AA</a:t>
            </a:r>
            <a:r>
              <a:rPr sz="900" i="1" spc="60" dirty="0">
                <a:cs typeface="Times New Roman"/>
              </a:rPr>
              <a:t>.</a:t>
            </a:r>
            <a:endParaRPr sz="900"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208" y="2360371"/>
            <a:ext cx="360362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75" dirty="0">
                <a:cs typeface="PMingLiU"/>
              </a:rPr>
              <a:t>There </a:t>
            </a:r>
            <a:r>
              <a:rPr sz="1100" spc="20" dirty="0">
                <a:cs typeface="PMingLiU"/>
              </a:rPr>
              <a:t>will </a:t>
            </a:r>
            <a:r>
              <a:rPr sz="1100" spc="40" dirty="0">
                <a:cs typeface="PMingLiU"/>
              </a:rPr>
              <a:t>always </a:t>
            </a:r>
            <a:r>
              <a:rPr sz="1100" spc="70" dirty="0">
                <a:cs typeface="PMingLiU"/>
              </a:rPr>
              <a:t>be </a:t>
            </a:r>
            <a:r>
              <a:rPr sz="1100" spc="45" dirty="0">
                <a:cs typeface="PMingLiU"/>
              </a:rPr>
              <a:t>one </a:t>
            </a:r>
            <a:r>
              <a:rPr sz="1100" spc="25" dirty="0">
                <a:cs typeface="PMingLiU"/>
              </a:rPr>
              <a:t>fewer </a:t>
            </a:r>
            <a:r>
              <a:rPr sz="1100" spc="80" dirty="0">
                <a:cs typeface="PMingLiU"/>
              </a:rPr>
              <a:t>dummy </a:t>
            </a:r>
            <a:r>
              <a:rPr sz="1100" spc="45" dirty="0">
                <a:cs typeface="PMingLiU"/>
              </a:rPr>
              <a:t>variable </a:t>
            </a:r>
            <a:r>
              <a:rPr sz="1100" spc="100" dirty="0">
                <a:cs typeface="PMingLiU"/>
              </a:rPr>
              <a:t>than </a:t>
            </a:r>
            <a:r>
              <a:rPr sz="1100" spc="80" dirty="0">
                <a:cs typeface="PMingLiU"/>
              </a:rPr>
              <a:t>the  </a:t>
            </a:r>
            <a:r>
              <a:rPr sz="1100" spc="70" dirty="0">
                <a:cs typeface="PMingLiU"/>
              </a:rPr>
              <a:t>number </a:t>
            </a:r>
            <a:r>
              <a:rPr sz="1100" spc="5" dirty="0">
                <a:cs typeface="PMingLiU"/>
              </a:rPr>
              <a:t>of </a:t>
            </a:r>
            <a:r>
              <a:rPr sz="1100" spc="25" dirty="0">
                <a:cs typeface="PMingLiU"/>
              </a:rPr>
              <a:t>levels. </a:t>
            </a:r>
            <a:r>
              <a:rPr sz="1100" spc="90" dirty="0">
                <a:cs typeface="PMingLiU"/>
              </a:rPr>
              <a:t>The </a:t>
            </a:r>
            <a:r>
              <a:rPr sz="1100" spc="20" dirty="0">
                <a:cs typeface="PMingLiU"/>
              </a:rPr>
              <a:t>level </a:t>
            </a:r>
            <a:r>
              <a:rPr sz="1100" spc="70" dirty="0">
                <a:cs typeface="PMingLiU"/>
              </a:rPr>
              <a:t>with </a:t>
            </a:r>
            <a:r>
              <a:rPr sz="1100" spc="55" dirty="0">
                <a:cs typeface="PMingLiU"/>
              </a:rPr>
              <a:t>no </a:t>
            </a:r>
            <a:r>
              <a:rPr sz="1100" spc="80" dirty="0">
                <a:cs typeface="PMingLiU"/>
              </a:rPr>
              <a:t>dummy </a:t>
            </a:r>
            <a:r>
              <a:rPr sz="1100" spc="45" dirty="0">
                <a:cs typeface="PMingLiU"/>
              </a:rPr>
              <a:t>variable </a:t>
            </a:r>
            <a:r>
              <a:rPr sz="1100" spc="-10" dirty="0">
                <a:cs typeface="PMingLiU"/>
              </a:rPr>
              <a:t>—  </a:t>
            </a:r>
            <a:r>
              <a:rPr sz="1100" spc="50" dirty="0">
                <a:cs typeface="PMingLiU"/>
              </a:rPr>
              <a:t>African </a:t>
            </a:r>
            <a:r>
              <a:rPr sz="1100" spc="60" dirty="0">
                <a:cs typeface="PMingLiU"/>
              </a:rPr>
              <a:t>American </a:t>
            </a:r>
            <a:r>
              <a:rPr sz="1100" spc="50" dirty="0">
                <a:cs typeface="PMingLiU"/>
              </a:rPr>
              <a:t>in </a:t>
            </a:r>
            <a:r>
              <a:rPr sz="1100" spc="65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example </a:t>
            </a:r>
            <a:r>
              <a:rPr sz="1100" spc="-10" dirty="0">
                <a:cs typeface="PMingLiU"/>
              </a:rPr>
              <a:t>—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known as </a:t>
            </a:r>
            <a:r>
              <a:rPr sz="1100" spc="80" dirty="0">
                <a:cs typeface="PMingLiU"/>
              </a:rPr>
              <a:t>the </a:t>
            </a:r>
            <a:r>
              <a:rPr sz="1100" spc="80" dirty="0">
                <a:solidFill>
                  <a:srgbClr val="009900"/>
                </a:solidFill>
                <a:cs typeface="PMingLiU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baseline</a:t>
            </a:r>
            <a:r>
              <a:rPr sz="1100" spc="20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B083A2-04C2-4E93-8CDE-FAE17271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08" y="1521883"/>
            <a:ext cx="2381250" cy="62716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76" y="211465"/>
            <a:ext cx="16097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3333B2"/>
                </a:solidFill>
                <a:cs typeface="Georgia"/>
              </a:rPr>
              <a:t>Results </a:t>
            </a:r>
            <a:r>
              <a:rPr sz="1400" spc="-40" dirty="0">
                <a:solidFill>
                  <a:srgbClr val="3333B2"/>
                </a:solidFill>
                <a:cs typeface="Georgia"/>
              </a:rPr>
              <a:t>for</a:t>
            </a:r>
            <a:r>
              <a:rPr sz="1400" spc="-75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-10" dirty="0">
                <a:solidFill>
                  <a:srgbClr val="3333B2"/>
                </a:solidFill>
                <a:cs typeface="Georgia"/>
              </a:rPr>
              <a:t>ethnicity</a:t>
            </a:r>
            <a:endParaRPr sz="1400"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04280"/>
              </p:ext>
            </p:extLst>
          </p:nvPr>
        </p:nvGraphicFramePr>
        <p:xfrm>
          <a:off x="319798" y="1196975"/>
          <a:ext cx="3967479" cy="566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2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65"/>
                        </a:lnSpc>
                      </a:pPr>
                      <a:r>
                        <a:rPr sz="900" dirty="0">
                          <a:latin typeface="+mn-lt"/>
                          <a:cs typeface="PMingLiU"/>
                        </a:rPr>
                        <a:t>C</a:t>
                      </a:r>
                      <a:r>
                        <a:rPr sz="900" spc="25" dirty="0">
                          <a:latin typeface="+mn-lt"/>
                          <a:cs typeface="PMingLiU"/>
                        </a:rPr>
                        <a:t>o</a:t>
                      </a:r>
                      <a:r>
                        <a:rPr sz="900" spc="-5" dirty="0">
                          <a:latin typeface="+mn-lt"/>
                          <a:cs typeface="PMingLiU"/>
                        </a:rPr>
                        <a:t>e</a:t>
                      </a:r>
                      <a:r>
                        <a:rPr sz="900" dirty="0">
                          <a:latin typeface="+mn-lt"/>
                          <a:cs typeface="PMingLiU"/>
                        </a:rPr>
                        <a:t>fficie</a:t>
                      </a:r>
                      <a:r>
                        <a:rPr sz="900" spc="-25" dirty="0">
                          <a:latin typeface="+mn-lt"/>
                          <a:cs typeface="PMingLiU"/>
                        </a:rPr>
                        <a:t>n</a:t>
                      </a:r>
                      <a:r>
                        <a:rPr sz="900" dirty="0">
                          <a:latin typeface="+mn-lt"/>
                          <a:cs typeface="PMingLiU"/>
                        </a:rPr>
                        <a:t>t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70" dirty="0">
                          <a:latin typeface="+mn-lt"/>
                          <a:cs typeface="PMingLiU"/>
                        </a:rPr>
                        <a:t>Std.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965"/>
                        </a:lnSpc>
                      </a:pPr>
                      <a:r>
                        <a:rPr sz="900" spc="75" dirty="0">
                          <a:latin typeface="+mn-lt"/>
                          <a:cs typeface="PMingLiU"/>
                        </a:rPr>
                        <a:t>Error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65"/>
                        </a:lnSpc>
                      </a:pPr>
                      <a:r>
                        <a:rPr sz="900" dirty="0">
                          <a:latin typeface="+mn-lt"/>
                          <a:cs typeface="PMingLiU"/>
                        </a:rPr>
                        <a:t>t-statistic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965"/>
                        </a:lnSpc>
                      </a:pPr>
                      <a:r>
                        <a:rPr sz="900" dirty="0">
                          <a:latin typeface="+mn-lt"/>
                          <a:cs typeface="PMingLiU"/>
                        </a:rPr>
                        <a:t>p-</a:t>
                      </a:r>
                      <a:r>
                        <a:rPr sz="900" spc="-55" dirty="0">
                          <a:latin typeface="+mn-lt"/>
                          <a:cs typeface="PMingLiU"/>
                        </a:rPr>
                        <a:t>v</a:t>
                      </a:r>
                      <a:r>
                        <a:rPr sz="900" dirty="0">
                          <a:latin typeface="+mn-lt"/>
                          <a:cs typeface="PMingLiU"/>
                        </a:rPr>
                        <a:t>alue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098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sz="900" spc="-7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Intercept</a:t>
                      </a:r>
                      <a:endParaRPr sz="9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65"/>
                        </a:lnSpc>
                      </a:pPr>
                      <a:r>
                        <a:rPr sz="900" dirty="0">
                          <a:latin typeface="+mn-lt"/>
                          <a:cs typeface="PMingLiU"/>
                        </a:rPr>
                        <a:t>531.00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44805">
                        <a:lnSpc>
                          <a:spcPts val="965"/>
                        </a:lnSpc>
                      </a:pPr>
                      <a:r>
                        <a:rPr sz="900" spc="35" dirty="0">
                          <a:latin typeface="+mn-lt"/>
                          <a:cs typeface="PMingLiU"/>
                        </a:rPr>
                        <a:t>46.32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65"/>
                        </a:lnSpc>
                      </a:pPr>
                      <a:r>
                        <a:rPr sz="900" dirty="0">
                          <a:latin typeface="+mn-lt"/>
                          <a:cs typeface="PMingLiU"/>
                        </a:rPr>
                        <a:t>11.</a:t>
                      </a:r>
                      <a:r>
                        <a:rPr sz="900" spc="-5" dirty="0">
                          <a:latin typeface="+mn-lt"/>
                          <a:cs typeface="PMingLiU"/>
                        </a:rPr>
                        <a:t>4</a:t>
                      </a:r>
                      <a:r>
                        <a:rPr sz="900" dirty="0">
                          <a:latin typeface="+mn-lt"/>
                          <a:cs typeface="PMingLiU"/>
                        </a:rPr>
                        <a:t>64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65"/>
                        </a:lnSpc>
                      </a:pPr>
                      <a:r>
                        <a:rPr sz="9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900" i="1" spc="-6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900" spc="3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900" i="1" spc="3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900" spc="35" dirty="0">
                          <a:latin typeface="+mn-lt"/>
                          <a:cs typeface="PMingLiU"/>
                        </a:rPr>
                        <a:t>0001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72"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spc="-7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ethnicity[Asian]</a:t>
                      </a:r>
                      <a:endParaRPr sz="9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+mn-lt"/>
                          <a:cs typeface="PMingLiU"/>
                        </a:rPr>
                        <a:t>-18.69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44805">
                        <a:lnSpc>
                          <a:spcPts val="950"/>
                        </a:lnSpc>
                      </a:pPr>
                      <a:r>
                        <a:rPr sz="900" spc="35" dirty="0">
                          <a:latin typeface="+mn-lt"/>
                          <a:cs typeface="PMingLiU"/>
                        </a:rPr>
                        <a:t>65.02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+mn-lt"/>
                          <a:cs typeface="PMingLiU"/>
                        </a:rPr>
                        <a:t>-0.287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+mn-lt"/>
                          <a:cs typeface="PMingLiU"/>
                        </a:rPr>
                        <a:t>0.7740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321">
                <a:tc>
                  <a:txBody>
                    <a:bodyPr/>
                    <a:lstStyle/>
                    <a:p>
                      <a:pPr marL="75565">
                        <a:lnSpc>
                          <a:spcPts val="950"/>
                        </a:lnSpc>
                      </a:pPr>
                      <a:r>
                        <a:rPr sz="900" spc="-7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ethnicity[Caucasian]</a:t>
                      </a:r>
                      <a:endParaRPr sz="9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+mn-lt"/>
                          <a:cs typeface="PMingLiU"/>
                        </a:rPr>
                        <a:t>-12.50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44805">
                        <a:lnSpc>
                          <a:spcPts val="950"/>
                        </a:lnSpc>
                      </a:pPr>
                      <a:r>
                        <a:rPr sz="900" spc="35" dirty="0">
                          <a:latin typeface="+mn-lt"/>
                          <a:cs typeface="PMingLiU"/>
                        </a:rPr>
                        <a:t>56.68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+mn-lt"/>
                          <a:cs typeface="PMingLiU"/>
                        </a:rPr>
                        <a:t>-0.221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950"/>
                        </a:lnSpc>
                      </a:pPr>
                      <a:r>
                        <a:rPr sz="900" dirty="0">
                          <a:latin typeface="+mn-lt"/>
                          <a:cs typeface="PMingLiU"/>
                        </a:rPr>
                        <a:t>0.8260</a:t>
                      </a:r>
                      <a:endParaRPr sz="9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878" y="211465"/>
            <a:ext cx="24803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latin typeface="+mn-lt"/>
                <a:cs typeface="Georgia"/>
              </a:rPr>
              <a:t>Extensions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of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Linear</a:t>
            </a:r>
            <a:r>
              <a:rPr sz="1400" spc="24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Model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406" y="663575"/>
            <a:ext cx="4180256" cy="23105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Removing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additive assumption: </a:t>
            </a:r>
            <a:r>
              <a:rPr sz="1100" i="1" spc="25">
                <a:solidFill>
                  <a:srgbClr val="009900"/>
                </a:solidFill>
                <a:cs typeface="Palatino Linotype"/>
              </a:rPr>
              <a:t>interactions</a:t>
            </a:r>
            <a:r>
              <a:rPr sz="1100" i="1" spc="-80">
                <a:solidFill>
                  <a:srgbClr val="009900"/>
                </a:solidFill>
                <a:cs typeface="Palatino Linotype"/>
              </a:rPr>
              <a:t> </a:t>
            </a:r>
            <a:r>
              <a:rPr lang="en-US" sz="1100" i="1" spc="-8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spc="85">
                <a:cs typeface="PMingLiU"/>
              </a:rPr>
              <a:t>and</a:t>
            </a:r>
            <a:r>
              <a:rPr lang="en-US" sz="1100" spc="85">
                <a:cs typeface="PMingLiU"/>
              </a:rPr>
              <a:t> </a:t>
            </a:r>
            <a:r>
              <a:rPr sz="1100" i="1" spc="15">
                <a:solidFill>
                  <a:srgbClr val="009900"/>
                </a:solidFill>
                <a:cs typeface="Palatino Linotype"/>
              </a:rPr>
              <a:t>nonlinearity</a:t>
            </a:r>
            <a:endParaRPr sz="1100" dirty="0">
              <a:cs typeface="Palatino Linotype"/>
            </a:endParaRPr>
          </a:p>
          <a:p>
            <a:pPr marL="25400">
              <a:lnSpc>
                <a:spcPct val="100000"/>
              </a:lnSpc>
              <a:spcBef>
                <a:spcPts val="630"/>
              </a:spcBef>
            </a:pPr>
            <a:r>
              <a:rPr sz="1100" i="1" spc="30" dirty="0">
                <a:solidFill>
                  <a:srgbClr val="009900"/>
                </a:solidFill>
                <a:cs typeface="Palatino Linotype"/>
              </a:rPr>
              <a:t>Interactions:</a:t>
            </a:r>
            <a:endParaRPr sz="1100" dirty="0">
              <a:cs typeface="Palatino Linotype"/>
            </a:endParaRPr>
          </a:p>
          <a:p>
            <a:pPr marL="302260" marR="431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02895" algn="l"/>
              </a:tabLst>
            </a:pPr>
            <a:r>
              <a:rPr sz="1100" spc="65" dirty="0">
                <a:cs typeface="PMingLiU"/>
              </a:rPr>
              <a:t>In our </a:t>
            </a:r>
            <a:r>
              <a:rPr sz="1100" spc="50" dirty="0">
                <a:cs typeface="PMingLiU"/>
              </a:rPr>
              <a:t>previous analysis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Advertising </a:t>
            </a:r>
            <a:r>
              <a:rPr lang="en-US" sz="1100" spc="-90">
                <a:solidFill>
                  <a:srgbClr val="990000"/>
                </a:solidFill>
                <a:cs typeface="Courier New"/>
              </a:rPr>
              <a:t> </a:t>
            </a:r>
            <a:r>
              <a:rPr sz="1100" spc="85">
                <a:cs typeface="PMingLiU"/>
              </a:rPr>
              <a:t>data</a:t>
            </a:r>
            <a:r>
              <a:rPr sz="1100" spc="85" dirty="0">
                <a:cs typeface="PMingLiU"/>
              </a:rPr>
              <a:t>, </a:t>
            </a:r>
            <a:r>
              <a:rPr sz="1100" spc="15">
                <a:cs typeface="PMingLiU"/>
              </a:rPr>
              <a:t>we </a:t>
            </a:r>
            <a:r>
              <a:rPr sz="1100" spc="60">
                <a:cs typeface="PMingLiU"/>
              </a:rPr>
              <a:t>assumed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effect </a:t>
            </a:r>
            <a:r>
              <a:rPr sz="1100" spc="55" dirty="0">
                <a:cs typeface="PMingLiU"/>
              </a:rPr>
              <a:t>on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sales </a:t>
            </a:r>
            <a:r>
              <a:rPr lang="en-US" sz="1100" spc="-90">
                <a:solidFill>
                  <a:srgbClr val="990000"/>
                </a:solidFill>
                <a:cs typeface="Courier New"/>
              </a:rPr>
              <a:t> </a:t>
            </a:r>
            <a:r>
              <a:rPr sz="1100" spc="5">
                <a:cs typeface="PMingLiU"/>
              </a:rPr>
              <a:t>of </a:t>
            </a:r>
            <a:r>
              <a:rPr sz="1100" spc="45" dirty="0">
                <a:cs typeface="PMingLiU"/>
              </a:rPr>
              <a:t>increasing one  </a:t>
            </a:r>
            <a:r>
              <a:rPr sz="1100" spc="55" dirty="0">
                <a:cs typeface="PMingLiU"/>
              </a:rPr>
              <a:t>advertising </a:t>
            </a:r>
            <a:r>
              <a:rPr sz="1100" spc="70" dirty="0">
                <a:cs typeface="PMingLiU"/>
              </a:rPr>
              <a:t>medium </a:t>
            </a:r>
            <a:r>
              <a:rPr sz="1100" spc="20" dirty="0">
                <a:cs typeface="PMingLiU"/>
              </a:rPr>
              <a:t>is </a:t>
            </a:r>
            <a:r>
              <a:rPr sz="1100" spc="65" dirty="0">
                <a:cs typeface="PMingLiU"/>
              </a:rPr>
              <a:t>independent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amount </a:t>
            </a:r>
            <a:r>
              <a:rPr sz="1100" spc="70" dirty="0">
                <a:cs typeface="PMingLiU"/>
              </a:rPr>
              <a:t>spent </a:t>
            </a:r>
            <a:r>
              <a:rPr sz="1100" spc="55" dirty="0">
                <a:cs typeface="PMingLiU"/>
              </a:rPr>
              <a:t>on 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other</a:t>
            </a:r>
            <a:r>
              <a:rPr sz="1100" spc="6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media.</a:t>
            </a:r>
            <a:endParaRPr sz="1100" dirty="0">
              <a:cs typeface="PMingLiU"/>
            </a:endParaRPr>
          </a:p>
          <a:p>
            <a:pPr marL="3022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302895" algn="l"/>
              </a:tabLst>
            </a:pPr>
            <a:r>
              <a:rPr sz="1100" spc="50" dirty="0">
                <a:cs typeface="PMingLiU"/>
              </a:rPr>
              <a:t>For </a:t>
            </a:r>
            <a:r>
              <a:rPr sz="1100" spc="55" dirty="0">
                <a:cs typeface="PMingLiU"/>
              </a:rPr>
              <a:t>example,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linear</a:t>
            </a:r>
            <a:r>
              <a:rPr sz="1100" spc="11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</a:t>
            </a:r>
            <a:endParaRPr sz="1100" dirty="0">
              <a:cs typeface="PMingLiU"/>
            </a:endParaRPr>
          </a:p>
          <a:p>
            <a:pPr marL="302260" marR="74930">
              <a:lnSpc>
                <a:spcPct val="102600"/>
              </a:lnSpc>
              <a:spcBef>
                <a:spcPts val="1100"/>
              </a:spcBef>
            </a:pPr>
            <a:endParaRPr lang="en-US" sz="1100" spc="70">
              <a:cs typeface="PMingLiU"/>
            </a:endParaRPr>
          </a:p>
          <a:p>
            <a:pPr marL="302260" marR="74930">
              <a:lnSpc>
                <a:spcPct val="102600"/>
              </a:lnSpc>
              <a:spcBef>
                <a:spcPts val="1100"/>
              </a:spcBef>
            </a:pPr>
            <a:endParaRPr lang="en-US" sz="1100" spc="70" dirty="0">
              <a:cs typeface="PMingLiU"/>
            </a:endParaRPr>
          </a:p>
          <a:p>
            <a:pPr marL="302260" marR="74930">
              <a:lnSpc>
                <a:spcPct val="102600"/>
              </a:lnSpc>
              <a:spcBef>
                <a:spcPts val="1100"/>
              </a:spcBef>
            </a:pPr>
            <a:r>
              <a:rPr sz="1100" spc="70" dirty="0">
                <a:cs typeface="PMingLiU"/>
              </a:rPr>
              <a:t>states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average </a:t>
            </a:r>
            <a:r>
              <a:rPr sz="1100" spc="25" dirty="0">
                <a:cs typeface="PMingLiU"/>
              </a:rPr>
              <a:t>effect </a:t>
            </a:r>
            <a:r>
              <a:rPr sz="1100" spc="55" dirty="0">
                <a:cs typeface="PMingLiU"/>
              </a:rPr>
              <a:t>on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sales </a:t>
            </a:r>
            <a:r>
              <a:rPr lang="en-US" sz="1100" spc="-90">
                <a:solidFill>
                  <a:srgbClr val="990000"/>
                </a:solidFill>
                <a:cs typeface="Courier New"/>
              </a:rPr>
              <a:t>  </a:t>
            </a:r>
            <a:r>
              <a:rPr sz="1100" spc="5">
                <a:cs typeface="PMingLiU"/>
              </a:rPr>
              <a:t>of </a:t>
            </a:r>
            <a:r>
              <a:rPr sz="1100" spc="85" dirty="0">
                <a:cs typeface="PMingLiU"/>
              </a:rPr>
              <a:t>a </a:t>
            </a:r>
            <a:r>
              <a:rPr sz="1100" spc="60">
                <a:cs typeface="PMingLiU"/>
              </a:rPr>
              <a:t>one-unit </a:t>
            </a:r>
            <a:r>
              <a:rPr sz="1100" spc="45">
                <a:cs typeface="PMingLiU"/>
              </a:rPr>
              <a:t>increase </a:t>
            </a:r>
            <a:r>
              <a:rPr sz="1100" spc="50" dirty="0">
                <a:cs typeface="PMingLiU"/>
              </a:rPr>
              <a:t>in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TV </a:t>
            </a:r>
            <a:r>
              <a:rPr sz="1100" spc="20" dirty="0">
                <a:cs typeface="PMingLiU"/>
              </a:rPr>
              <a:t>is </a:t>
            </a:r>
            <a:r>
              <a:rPr sz="1100" spc="40" dirty="0">
                <a:cs typeface="PMingLiU"/>
              </a:rPr>
              <a:t>always </a:t>
            </a:r>
            <a:r>
              <a:rPr sz="1100" i="1" spc="45" dirty="0">
                <a:cs typeface="Times New Roman"/>
              </a:rPr>
              <a:t>β</a:t>
            </a:r>
            <a:r>
              <a:rPr sz="1200" spc="67" baseline="-10416" dirty="0">
                <a:cs typeface="Tahoma"/>
              </a:rPr>
              <a:t>1</a:t>
            </a:r>
            <a:r>
              <a:rPr sz="1100" spc="45" dirty="0">
                <a:cs typeface="PMingLiU"/>
              </a:rPr>
              <a:t>, regardless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amount </a:t>
            </a:r>
            <a:r>
              <a:rPr sz="1100" spc="70">
                <a:cs typeface="PMingLiU"/>
              </a:rPr>
              <a:t>spent </a:t>
            </a:r>
            <a:r>
              <a:rPr sz="1100" spc="55">
                <a:cs typeface="PMingLiU"/>
              </a:rPr>
              <a:t>on</a:t>
            </a:r>
            <a:r>
              <a:rPr lang="en-US" sz="1100" spc="70">
                <a:cs typeface="PMingLiU"/>
              </a:rPr>
              <a:t> </a:t>
            </a:r>
            <a:r>
              <a:rPr sz="1100" spc="-70">
                <a:solidFill>
                  <a:srgbClr val="990000"/>
                </a:solidFill>
                <a:cs typeface="Courier New"/>
              </a:rPr>
              <a:t>radio</a:t>
            </a:r>
            <a:r>
              <a:rPr sz="1100" spc="-70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FF909-289D-4FAF-BE95-1D8957F3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9" y="2111375"/>
            <a:ext cx="3219450" cy="3411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683" y="211465"/>
            <a:ext cx="19989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Interactions </a:t>
            </a:r>
            <a:r>
              <a:rPr sz="1400" spc="200" dirty="0">
                <a:solidFill>
                  <a:srgbClr val="3333B2"/>
                </a:solidFill>
                <a:latin typeface="+mn-lt"/>
                <a:cs typeface="Georgia"/>
              </a:rPr>
              <a:t>—</a:t>
            </a:r>
            <a:r>
              <a:rPr sz="1400" spc="-8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continued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39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450" y="739775"/>
            <a:ext cx="3730625" cy="222112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17081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100" dirty="0">
                <a:cs typeface="PMingLiU"/>
              </a:rPr>
              <a:t>But </a:t>
            </a:r>
            <a:r>
              <a:rPr sz="1100" spc="55" dirty="0">
                <a:cs typeface="PMingLiU"/>
              </a:rPr>
              <a:t>suppose </a:t>
            </a:r>
            <a:r>
              <a:rPr sz="1100" spc="110" dirty="0">
                <a:cs typeface="PMingLiU"/>
              </a:rPr>
              <a:t>that </a:t>
            </a:r>
            <a:r>
              <a:rPr sz="1100" spc="55" dirty="0">
                <a:cs typeface="PMingLiU"/>
              </a:rPr>
              <a:t>spending </a:t>
            </a:r>
            <a:r>
              <a:rPr sz="1100" spc="60" dirty="0">
                <a:cs typeface="PMingLiU"/>
              </a:rPr>
              <a:t>money </a:t>
            </a:r>
            <a:r>
              <a:rPr sz="1100" spc="55" dirty="0">
                <a:cs typeface="PMingLiU"/>
              </a:rPr>
              <a:t>on </a:t>
            </a:r>
            <a:r>
              <a:rPr sz="1100" spc="60" dirty="0">
                <a:cs typeface="PMingLiU"/>
              </a:rPr>
              <a:t>radio </a:t>
            </a:r>
            <a:r>
              <a:rPr sz="1100" spc="55" dirty="0">
                <a:cs typeface="PMingLiU"/>
              </a:rPr>
              <a:t>advertising  </a:t>
            </a:r>
            <a:r>
              <a:rPr sz="1100" spc="60" dirty="0">
                <a:cs typeface="PMingLiU"/>
              </a:rPr>
              <a:t>actually </a:t>
            </a:r>
            <a:r>
              <a:rPr sz="1100" spc="45" dirty="0">
                <a:cs typeface="PMingLiU"/>
              </a:rPr>
              <a:t>increases </a:t>
            </a:r>
            <a:r>
              <a:rPr sz="1100" spc="80" dirty="0">
                <a:cs typeface="PMingLiU"/>
              </a:rPr>
              <a:t>the </a:t>
            </a:r>
            <a:r>
              <a:rPr sz="1100" spc="30" dirty="0">
                <a:cs typeface="PMingLiU"/>
              </a:rPr>
              <a:t>effectiveness </a:t>
            </a:r>
            <a:r>
              <a:rPr sz="1100" spc="5" dirty="0">
                <a:cs typeface="PMingLiU"/>
              </a:rPr>
              <a:t>of </a:t>
            </a:r>
            <a:r>
              <a:rPr sz="1100" spc="110" dirty="0">
                <a:cs typeface="PMingLiU"/>
              </a:rPr>
              <a:t>TV </a:t>
            </a:r>
            <a:r>
              <a:rPr sz="1100" spc="55" dirty="0">
                <a:cs typeface="PMingLiU"/>
              </a:rPr>
              <a:t>advertising, </a:t>
            </a:r>
            <a:r>
              <a:rPr sz="1100" spc="25" dirty="0">
                <a:cs typeface="PMingLiU"/>
              </a:rPr>
              <a:t>so  </a:t>
            </a:r>
            <a:r>
              <a:rPr sz="1100" spc="110" dirty="0">
                <a:cs typeface="PMingLiU"/>
              </a:rPr>
              <a:t>that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slope </a:t>
            </a:r>
            <a:r>
              <a:rPr sz="1100" spc="85" dirty="0">
                <a:cs typeface="PMingLiU"/>
              </a:rPr>
              <a:t>term </a:t>
            </a:r>
            <a:r>
              <a:rPr sz="1100" spc="30" dirty="0">
                <a:cs typeface="PMingLiU"/>
              </a:rPr>
              <a:t>for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TV </a:t>
            </a:r>
            <a:r>
              <a:rPr sz="1100" spc="55" dirty="0">
                <a:cs typeface="PMingLiU"/>
              </a:rPr>
              <a:t>should </a:t>
            </a:r>
            <a:r>
              <a:rPr sz="1100" spc="45" dirty="0">
                <a:cs typeface="PMingLiU"/>
              </a:rPr>
              <a:t>increase </a:t>
            </a:r>
            <a:r>
              <a:rPr sz="1100" spc="55" dirty="0">
                <a:cs typeface="PMingLiU"/>
              </a:rPr>
              <a:t>as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radio </a:t>
            </a:r>
            <a:r>
              <a:rPr sz="1100" spc="-90" dirty="0">
                <a:cs typeface="Courier New"/>
              </a:rPr>
              <a:t> </a:t>
            </a:r>
            <a:r>
              <a:rPr sz="1100" spc="40">
                <a:cs typeface="PMingLiU"/>
              </a:rPr>
              <a:t>increases.</a:t>
            </a:r>
            <a:endParaRPr lang="en-US" sz="1100" spc="40">
              <a:cs typeface="PMingLiU"/>
            </a:endParaRPr>
          </a:p>
          <a:p>
            <a:pPr marL="144780" marR="17081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this situation, </a:t>
            </a:r>
            <a:r>
              <a:rPr sz="1100" spc="35" dirty="0">
                <a:cs typeface="PMingLiU"/>
              </a:rPr>
              <a:t>given </a:t>
            </a:r>
            <a:r>
              <a:rPr sz="1100" spc="85" dirty="0">
                <a:cs typeface="PMingLiU"/>
              </a:rPr>
              <a:t>a </a:t>
            </a:r>
            <a:r>
              <a:rPr sz="1100" spc="25" dirty="0">
                <a:cs typeface="PMingLiU"/>
              </a:rPr>
              <a:t>fixed </a:t>
            </a:r>
            <a:r>
              <a:rPr sz="1100" spc="75" dirty="0">
                <a:cs typeface="PMingLiU"/>
              </a:rPr>
              <a:t>budget </a:t>
            </a:r>
            <a:r>
              <a:rPr sz="1100" spc="5" dirty="0">
                <a:cs typeface="PMingLiU"/>
              </a:rPr>
              <a:t>of </a:t>
            </a:r>
            <a:r>
              <a:rPr sz="1100" spc="25" dirty="0">
                <a:cs typeface="PMingLiU"/>
              </a:rPr>
              <a:t>$100</a:t>
            </a:r>
            <a:r>
              <a:rPr sz="1100" i="1" spc="25" dirty="0">
                <a:cs typeface="Times New Roman"/>
              </a:rPr>
              <a:t>, </a:t>
            </a:r>
            <a:r>
              <a:rPr sz="1100" spc="30" dirty="0">
                <a:cs typeface="PMingLiU"/>
              </a:rPr>
              <a:t>000,  </a:t>
            </a:r>
            <a:r>
              <a:rPr sz="1100" spc="60" dirty="0">
                <a:cs typeface="PMingLiU"/>
              </a:rPr>
              <a:t>spending </a:t>
            </a:r>
            <a:r>
              <a:rPr sz="1100" spc="40" dirty="0">
                <a:cs typeface="PMingLiU"/>
              </a:rPr>
              <a:t>half </a:t>
            </a:r>
            <a:r>
              <a:rPr sz="1100" spc="55" dirty="0">
                <a:cs typeface="PMingLiU"/>
              </a:rPr>
              <a:t>on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radio </a:t>
            </a:r>
            <a:r>
              <a:rPr sz="1100" spc="85" dirty="0">
                <a:cs typeface="PMingLiU"/>
              </a:rPr>
              <a:t>and </a:t>
            </a:r>
            <a:r>
              <a:rPr sz="1100" spc="40" dirty="0">
                <a:cs typeface="PMingLiU"/>
              </a:rPr>
              <a:t>half </a:t>
            </a:r>
            <a:r>
              <a:rPr sz="1100" spc="55" dirty="0">
                <a:cs typeface="PMingLiU"/>
              </a:rPr>
              <a:t>on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TV</a:t>
            </a:r>
            <a:r>
              <a:rPr sz="1100" spc="-355">
                <a:solidFill>
                  <a:srgbClr val="990000"/>
                </a:solidFill>
                <a:cs typeface="Courier New"/>
              </a:rPr>
              <a:t> </a:t>
            </a:r>
            <a:r>
              <a:rPr lang="en-US" sz="1100" spc="-355">
                <a:solidFill>
                  <a:srgbClr val="990000"/>
                </a:solidFill>
                <a:cs typeface="Courier New"/>
              </a:rPr>
              <a:t>  </a:t>
            </a:r>
            <a:r>
              <a:rPr sz="1100" spc="70">
                <a:cs typeface="PMingLiU"/>
              </a:rPr>
              <a:t>may </a:t>
            </a:r>
            <a:r>
              <a:rPr sz="1100" spc="45" dirty="0">
                <a:cs typeface="PMingLiU"/>
              </a:rPr>
              <a:t>increase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sales </a:t>
            </a:r>
            <a:r>
              <a:rPr sz="1100" spc="-90" dirty="0">
                <a:cs typeface="Courier New"/>
              </a:rPr>
              <a:t> </a:t>
            </a:r>
            <a:r>
              <a:rPr sz="1100" spc="60" dirty="0">
                <a:cs typeface="PMingLiU"/>
              </a:rPr>
              <a:t>more </a:t>
            </a:r>
            <a:r>
              <a:rPr sz="1100" spc="100" dirty="0">
                <a:cs typeface="PMingLiU"/>
              </a:rPr>
              <a:t>than </a:t>
            </a:r>
            <a:r>
              <a:rPr sz="1100" spc="55" dirty="0">
                <a:cs typeface="PMingLiU"/>
              </a:rPr>
              <a:t>allocating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entire </a:t>
            </a:r>
            <a:r>
              <a:rPr sz="1100" spc="80" dirty="0">
                <a:cs typeface="PMingLiU"/>
              </a:rPr>
              <a:t>amount to </a:t>
            </a:r>
            <a:r>
              <a:rPr sz="1100" spc="60" dirty="0">
                <a:cs typeface="PMingLiU"/>
              </a:rPr>
              <a:t>either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TV </a:t>
            </a:r>
            <a:r>
              <a:rPr sz="1100" spc="55" dirty="0">
                <a:cs typeface="PMingLiU"/>
              </a:rPr>
              <a:t>or </a:t>
            </a:r>
            <a:r>
              <a:rPr sz="1100" spc="80">
                <a:cs typeface="PMingLiU"/>
              </a:rPr>
              <a:t>to </a:t>
            </a:r>
            <a:r>
              <a:rPr sz="1100" spc="-70">
                <a:solidFill>
                  <a:srgbClr val="990000"/>
                </a:solidFill>
                <a:cs typeface="Courier New"/>
              </a:rPr>
              <a:t>radio</a:t>
            </a:r>
            <a:r>
              <a:rPr sz="1100" spc="-70">
                <a:cs typeface="PMingLiU"/>
              </a:rPr>
              <a:t>.</a:t>
            </a:r>
            <a:endParaRPr lang="en-US" sz="1100" spc="-7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marR="29464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marketing, </a:t>
            </a:r>
            <a:r>
              <a:rPr sz="1100" spc="65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known as </a:t>
            </a:r>
            <a:r>
              <a:rPr sz="1100" spc="85" dirty="0">
                <a:cs typeface="PMingLiU"/>
              </a:rPr>
              <a:t>a </a:t>
            </a:r>
            <a:r>
              <a:rPr sz="1100" i="1" spc="-5" dirty="0">
                <a:solidFill>
                  <a:srgbClr val="009900"/>
                </a:solidFill>
                <a:cs typeface="Palatino Linotype"/>
              </a:rPr>
              <a:t>synergy </a:t>
            </a:r>
            <a:r>
              <a:rPr sz="1100" spc="25" dirty="0">
                <a:cs typeface="PMingLiU"/>
              </a:rPr>
              <a:t>effect,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in  </a:t>
            </a:r>
            <a:r>
              <a:rPr sz="1100" spc="60" dirty="0">
                <a:cs typeface="PMingLiU"/>
              </a:rPr>
              <a:t>statistics </a:t>
            </a:r>
            <a:r>
              <a:rPr sz="1100" spc="75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45" dirty="0">
                <a:cs typeface="PMingLiU"/>
              </a:rPr>
              <a:t>referred </a:t>
            </a:r>
            <a:r>
              <a:rPr sz="1100" spc="80" dirty="0">
                <a:cs typeface="PMingLiU"/>
              </a:rPr>
              <a:t>to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an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interaction</a:t>
            </a:r>
            <a:r>
              <a:rPr sz="1100" i="1" spc="21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spc="25" dirty="0">
                <a:cs typeface="PMingLiU"/>
              </a:rPr>
              <a:t>effect.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529" y="211465"/>
            <a:ext cx="32473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Linear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regression for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 </a:t>
            </a:r>
            <a:r>
              <a:rPr sz="1400" spc="-20" dirty="0">
                <a:solidFill>
                  <a:srgbClr val="3333B2"/>
                </a:solidFill>
                <a:latin typeface="+mn-lt"/>
                <a:cs typeface="Georgia"/>
              </a:rPr>
              <a:t>advertising</a:t>
            </a:r>
            <a:r>
              <a:rPr sz="1400" spc="-17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+mn-lt"/>
                <a:cs typeface="Georgia"/>
              </a:rPr>
              <a:t>data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83562"/>
            <a:ext cx="3836035" cy="212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2284">
              <a:lnSpc>
                <a:spcPct val="147900"/>
              </a:lnSpc>
              <a:spcBef>
                <a:spcPts val="100"/>
              </a:spcBef>
            </a:pPr>
            <a:r>
              <a:rPr sz="1100" spc="55" dirty="0">
                <a:cs typeface="PMingLiU"/>
              </a:rPr>
              <a:t>Consider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advertising </a:t>
            </a:r>
            <a:r>
              <a:rPr sz="1100" spc="95" dirty="0">
                <a:cs typeface="PMingLiU"/>
              </a:rPr>
              <a:t>data </a:t>
            </a:r>
            <a:r>
              <a:rPr sz="1100" spc="45" dirty="0">
                <a:cs typeface="PMingLiU"/>
              </a:rPr>
              <a:t>shown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spc="75" dirty="0">
                <a:cs typeface="PMingLiU"/>
              </a:rPr>
              <a:t>next </a:t>
            </a:r>
            <a:r>
              <a:rPr sz="1100" spc="35" dirty="0">
                <a:cs typeface="PMingLiU"/>
              </a:rPr>
              <a:t>slide.  </a:t>
            </a:r>
            <a:r>
              <a:rPr sz="1100" spc="60" dirty="0">
                <a:cs typeface="PMingLiU"/>
              </a:rPr>
              <a:t>Questions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might</a:t>
            </a:r>
            <a:r>
              <a:rPr sz="1100" spc="14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ask:</a:t>
            </a:r>
            <a:endParaRPr sz="1100">
              <a:cs typeface="PMingLiU"/>
            </a:endParaRPr>
          </a:p>
          <a:p>
            <a:pPr marL="289560" marR="23241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35" dirty="0">
                <a:cs typeface="PMingLiU"/>
              </a:rPr>
              <a:t>Is </a:t>
            </a:r>
            <a:r>
              <a:rPr sz="1100" spc="70" dirty="0">
                <a:cs typeface="PMingLiU"/>
              </a:rPr>
              <a:t>there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relationship between advertising </a:t>
            </a:r>
            <a:r>
              <a:rPr sz="1100" spc="75" dirty="0">
                <a:cs typeface="PMingLiU"/>
              </a:rPr>
              <a:t>budget </a:t>
            </a:r>
            <a:r>
              <a:rPr sz="1100" spc="85" dirty="0">
                <a:cs typeface="PMingLiU"/>
              </a:rPr>
              <a:t>and  </a:t>
            </a:r>
            <a:r>
              <a:rPr sz="1100" spc="40" dirty="0">
                <a:cs typeface="PMingLiU"/>
              </a:rPr>
              <a:t>sales?</a:t>
            </a:r>
            <a:endParaRPr sz="1100">
              <a:cs typeface="PMingLiU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35" dirty="0">
                <a:cs typeface="PMingLiU"/>
              </a:rPr>
              <a:t>How </a:t>
            </a:r>
            <a:r>
              <a:rPr sz="1100" spc="65" dirty="0">
                <a:cs typeface="PMingLiU"/>
              </a:rPr>
              <a:t>strong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relationship between advertising </a:t>
            </a:r>
            <a:r>
              <a:rPr sz="1100" spc="75" dirty="0">
                <a:cs typeface="PMingLiU"/>
              </a:rPr>
              <a:t>budget  </a:t>
            </a:r>
            <a:r>
              <a:rPr sz="1100" spc="85" dirty="0">
                <a:cs typeface="PMingLiU"/>
              </a:rPr>
              <a:t>and</a:t>
            </a:r>
            <a:r>
              <a:rPr sz="1100" spc="7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sales?</a:t>
            </a:r>
            <a:endParaRPr sz="110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65" dirty="0">
                <a:cs typeface="PMingLiU"/>
              </a:rPr>
              <a:t>Which </a:t>
            </a:r>
            <a:r>
              <a:rPr sz="1100" spc="60" dirty="0">
                <a:cs typeface="PMingLiU"/>
              </a:rPr>
              <a:t>media </a:t>
            </a:r>
            <a:r>
              <a:rPr sz="1100" spc="65" dirty="0">
                <a:cs typeface="PMingLiU"/>
              </a:rPr>
              <a:t>contribute </a:t>
            </a:r>
            <a:r>
              <a:rPr sz="1100" spc="80" dirty="0">
                <a:cs typeface="PMingLiU"/>
              </a:rPr>
              <a:t>to</a:t>
            </a:r>
            <a:r>
              <a:rPr sz="1100" spc="10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sales?</a:t>
            </a:r>
            <a:endParaRPr sz="110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35" dirty="0">
                <a:cs typeface="PMingLiU"/>
              </a:rPr>
              <a:t>How </a:t>
            </a:r>
            <a:r>
              <a:rPr sz="1100" spc="60" dirty="0">
                <a:cs typeface="PMingLiU"/>
              </a:rPr>
              <a:t>accurately </a:t>
            </a:r>
            <a:r>
              <a:rPr sz="1100" spc="65" dirty="0">
                <a:cs typeface="PMingLiU"/>
              </a:rPr>
              <a:t>can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predict future</a:t>
            </a:r>
            <a:r>
              <a:rPr sz="1100" spc="20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sales?</a:t>
            </a:r>
            <a:endParaRPr sz="110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35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relationship</a:t>
            </a:r>
            <a:r>
              <a:rPr sz="1100" spc="10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linear?</a:t>
            </a:r>
            <a:endParaRPr sz="110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spc="35" dirty="0">
                <a:cs typeface="PMingLiU"/>
              </a:rPr>
              <a:t>Is </a:t>
            </a:r>
            <a:r>
              <a:rPr sz="1100" spc="70" dirty="0">
                <a:cs typeface="PMingLiU"/>
              </a:rPr>
              <a:t>there </a:t>
            </a:r>
            <a:r>
              <a:rPr sz="1100" spc="50" dirty="0">
                <a:cs typeface="PMingLiU"/>
              </a:rPr>
              <a:t>synergy </a:t>
            </a:r>
            <a:r>
              <a:rPr sz="1100" spc="65" dirty="0">
                <a:cs typeface="PMingLiU"/>
              </a:rPr>
              <a:t>among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advertising</a:t>
            </a:r>
            <a:r>
              <a:rPr sz="1100" spc="14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media?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500" y="211465"/>
            <a:ext cx="28409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Interaction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in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 Advertising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dirty="0">
                <a:solidFill>
                  <a:srgbClr val="3333B2"/>
                </a:solidFill>
                <a:latin typeface="+mn-lt"/>
                <a:cs typeface="Georgia"/>
              </a:rPr>
              <a:t>data?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47099" y="864911"/>
            <a:ext cx="1935316" cy="1337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7556" y="799013"/>
            <a:ext cx="19939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spc="-1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650" spc="-3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650" spc="5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650" spc="-5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650" spc="-4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endParaRPr sz="6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49175" y="1800729"/>
            <a:ext cx="697865" cy="31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spc="50" dirty="0">
                <a:solidFill>
                  <a:srgbClr val="231F20"/>
                </a:solidFill>
                <a:latin typeface="Tahoma"/>
                <a:cs typeface="Tahoma"/>
              </a:rPr>
              <a:t>TV</a:t>
            </a:r>
            <a:endParaRPr sz="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650" spc="1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650" spc="-3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650" spc="-25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650" spc="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650" spc="-3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endParaRPr sz="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349092"/>
            <a:ext cx="3852545" cy="866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cs typeface="PMingLiU"/>
              </a:rPr>
              <a:t>When </a:t>
            </a:r>
            <a:r>
              <a:rPr sz="1100" spc="20" dirty="0">
                <a:cs typeface="PMingLiU"/>
              </a:rPr>
              <a:t>levels </a:t>
            </a:r>
            <a:r>
              <a:rPr sz="1100" spc="5" dirty="0">
                <a:cs typeface="PMingLiU"/>
              </a:rPr>
              <a:t>of </a:t>
            </a:r>
            <a:r>
              <a:rPr sz="1100" spc="60" dirty="0">
                <a:cs typeface="PMingLiU"/>
              </a:rPr>
              <a:t>either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TV </a:t>
            </a:r>
            <a:r>
              <a:rPr sz="1100" spc="55" dirty="0">
                <a:cs typeface="PMingLiU"/>
              </a:rPr>
              <a:t>or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radio </a:t>
            </a:r>
            <a:r>
              <a:rPr lang="en-US" sz="1100" spc="-90">
                <a:solidFill>
                  <a:srgbClr val="990000"/>
                </a:solidFill>
                <a:cs typeface="Courier New"/>
              </a:rPr>
              <a:t> </a:t>
            </a:r>
            <a:r>
              <a:rPr sz="1100" spc="60">
                <a:cs typeface="PMingLiU"/>
              </a:rPr>
              <a:t>are </a:t>
            </a:r>
            <a:r>
              <a:rPr sz="1100" spc="20" dirty="0">
                <a:cs typeface="PMingLiU"/>
              </a:rPr>
              <a:t>low, </a:t>
            </a:r>
            <a:r>
              <a:rPr sz="1100" spc="80" dirty="0">
                <a:cs typeface="PMingLiU"/>
              </a:rPr>
              <a:t>then the true</a:t>
            </a:r>
            <a:r>
              <a:rPr sz="1100" spc="-85" dirty="0">
                <a:cs typeface="PMingLiU"/>
              </a:rPr>
              <a:t>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sales</a:t>
            </a:r>
            <a:endParaRPr sz="1100"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60" dirty="0">
                <a:cs typeface="PMingLiU"/>
              </a:rPr>
              <a:t>are </a:t>
            </a:r>
            <a:r>
              <a:rPr sz="1100" spc="25" dirty="0">
                <a:cs typeface="PMingLiU"/>
              </a:rPr>
              <a:t>lower </a:t>
            </a:r>
            <a:r>
              <a:rPr sz="1100" spc="100" dirty="0">
                <a:cs typeface="PMingLiU"/>
              </a:rPr>
              <a:t>than </a:t>
            </a:r>
            <a:r>
              <a:rPr sz="1100" spc="60" dirty="0">
                <a:cs typeface="PMingLiU"/>
              </a:rPr>
              <a:t>predicted </a:t>
            </a:r>
            <a:r>
              <a:rPr sz="1100" spc="55" dirty="0">
                <a:cs typeface="PMingLiU"/>
              </a:rPr>
              <a:t>by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linear</a:t>
            </a:r>
            <a:r>
              <a:rPr sz="1100" spc="140" dirty="0">
                <a:cs typeface="PMingLiU"/>
              </a:rPr>
              <a:t> </a:t>
            </a:r>
            <a:r>
              <a:rPr sz="1100" spc="55">
                <a:cs typeface="PMingLiU"/>
              </a:rPr>
              <a:t>model.</a:t>
            </a:r>
            <a:endParaRPr lang="en-US" sz="1100" spc="55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1100">
              <a:cs typeface="PMingLiU"/>
            </a:endParaRPr>
          </a:p>
          <a:p>
            <a:pPr marL="12700" marR="48260">
              <a:lnSpc>
                <a:spcPct val="102699"/>
              </a:lnSpc>
            </a:pPr>
            <a:r>
              <a:rPr sz="1100" spc="100" dirty="0">
                <a:cs typeface="PMingLiU"/>
              </a:rPr>
              <a:t>But </a:t>
            </a:r>
            <a:r>
              <a:rPr sz="1100" spc="60" dirty="0">
                <a:cs typeface="PMingLiU"/>
              </a:rPr>
              <a:t>when </a:t>
            </a:r>
            <a:r>
              <a:rPr sz="1100" spc="55" dirty="0">
                <a:cs typeface="PMingLiU"/>
              </a:rPr>
              <a:t>advertising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split between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two </a:t>
            </a:r>
            <a:r>
              <a:rPr sz="1100" spc="60" dirty="0">
                <a:cs typeface="PMingLiU"/>
              </a:rPr>
              <a:t>media, </a:t>
            </a:r>
            <a:r>
              <a:rPr sz="1100" spc="80" dirty="0">
                <a:cs typeface="PMingLiU"/>
              </a:rPr>
              <a:t>then </a:t>
            </a:r>
            <a:r>
              <a:rPr sz="1100" spc="80">
                <a:cs typeface="PMingLiU"/>
              </a:rPr>
              <a:t>the </a:t>
            </a:r>
            <a:r>
              <a:rPr sz="1100" spc="55">
                <a:cs typeface="PMingLiU"/>
              </a:rPr>
              <a:t>model </a:t>
            </a:r>
            <a:r>
              <a:rPr sz="1100" spc="70" dirty="0">
                <a:cs typeface="PMingLiU"/>
              </a:rPr>
              <a:t>tends </a:t>
            </a:r>
            <a:r>
              <a:rPr sz="1100" spc="80" dirty="0">
                <a:cs typeface="PMingLiU"/>
              </a:rPr>
              <a:t>to </a:t>
            </a:r>
            <a:r>
              <a:rPr sz="1100" spc="70" dirty="0">
                <a:cs typeface="PMingLiU"/>
              </a:rPr>
              <a:t>underestimate</a:t>
            </a:r>
            <a:r>
              <a:rPr sz="1100" spc="85" dirty="0">
                <a:cs typeface="PMingLiU"/>
              </a:rPr>
              <a:t> </a:t>
            </a:r>
            <a:r>
              <a:rPr sz="1100" spc="-70" dirty="0">
                <a:solidFill>
                  <a:srgbClr val="990000"/>
                </a:solidFill>
                <a:cs typeface="Courier New"/>
              </a:rPr>
              <a:t>sales</a:t>
            </a:r>
            <a:r>
              <a:rPr sz="1100" spc="-70" dirty="0">
                <a:cs typeface="PMingLiU"/>
              </a:rPr>
              <a:t>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356" y="211465"/>
            <a:ext cx="33674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Modelling interactions </a:t>
            </a:r>
            <a:r>
              <a:rPr sz="1400" spc="200" dirty="0">
                <a:solidFill>
                  <a:srgbClr val="3333B2"/>
                </a:solidFill>
                <a:latin typeface="+mn-lt"/>
                <a:cs typeface="Georgia"/>
              </a:rPr>
              <a:t>—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Advertising</a:t>
            </a:r>
            <a:r>
              <a:rPr sz="1400" spc="4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+mn-lt"/>
                <a:cs typeface="Georgia"/>
              </a:rPr>
              <a:t>data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98346"/>
            <a:ext cx="3953510" cy="1024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Model </a:t>
            </a:r>
            <a:r>
              <a:rPr sz="1100" spc="60" dirty="0">
                <a:cs typeface="PMingLiU"/>
              </a:rPr>
              <a:t>takes </a:t>
            </a:r>
            <a:r>
              <a:rPr sz="1100" spc="80" dirty="0">
                <a:cs typeface="PMingLiU"/>
              </a:rPr>
              <a:t>the</a:t>
            </a:r>
            <a:r>
              <a:rPr sz="1100" spc="11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form</a:t>
            </a:r>
            <a:endParaRPr sz="1100"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cs typeface="PMingLiU"/>
            </a:endParaRPr>
          </a:p>
          <a:p>
            <a:pPr marL="86995">
              <a:lnSpc>
                <a:spcPct val="100000"/>
              </a:lnSpc>
            </a:pPr>
            <a:r>
              <a:rPr sz="1100" spc="-90" dirty="0">
                <a:solidFill>
                  <a:srgbClr val="990000"/>
                </a:solidFill>
                <a:cs typeface="Courier New"/>
              </a:rPr>
              <a:t>sales</a:t>
            </a:r>
            <a:r>
              <a:rPr sz="1100" spc="330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710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</a:t>
            </a:r>
            <a:r>
              <a:rPr sz="1200" spc="6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1</a:t>
            </a:r>
            <a:r>
              <a:rPr sz="1200" spc="60" baseline="-10416" dirty="0">
                <a:cs typeface="Tahoma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TV</a:t>
            </a:r>
            <a:r>
              <a:rPr sz="1100" spc="-420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2</a:t>
            </a:r>
            <a:r>
              <a:rPr sz="1200" spc="60" baseline="-10416" dirty="0">
                <a:cs typeface="Tahoma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radio</a:t>
            </a:r>
            <a:r>
              <a:rPr sz="1100" spc="-420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50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3</a:t>
            </a:r>
            <a:r>
              <a:rPr sz="1200" spc="60" baseline="-10416" dirty="0">
                <a:cs typeface="Tahoma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60" dirty="0">
                <a:cs typeface="PMingLiU"/>
              </a:rPr>
              <a:t>(</a:t>
            </a:r>
            <a:r>
              <a:rPr sz="1100" spc="-60" dirty="0">
                <a:solidFill>
                  <a:srgbClr val="990000"/>
                </a:solidFill>
                <a:cs typeface="Courier New"/>
              </a:rPr>
              <a:t>radio</a:t>
            </a:r>
            <a:r>
              <a:rPr sz="1100" spc="-420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35" dirty="0">
                <a:solidFill>
                  <a:srgbClr val="990000"/>
                </a:solidFill>
                <a:cs typeface="Courier New"/>
              </a:rPr>
              <a:t>TV</a:t>
            </a:r>
            <a:r>
              <a:rPr sz="1100" spc="-35" dirty="0">
                <a:cs typeface="PMingLiU"/>
              </a:rPr>
              <a:t>)</a:t>
            </a:r>
            <a:r>
              <a:rPr sz="1100" spc="-4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-235" dirty="0">
                <a:cs typeface="Times New Roman"/>
              </a:rPr>
              <a:t>E</a:t>
            </a:r>
            <a:endParaRPr sz="1100">
              <a:cs typeface="Times New Roman"/>
            </a:endParaRPr>
          </a:p>
          <a:p>
            <a:pPr marL="250190" algn="ctr">
              <a:lnSpc>
                <a:spcPct val="100000"/>
              </a:lnSpc>
              <a:spcBef>
                <a:spcPts val="335"/>
              </a:spcBef>
            </a:pPr>
            <a:r>
              <a:rPr sz="1100" spc="260" dirty="0">
                <a:cs typeface="PMingLiU"/>
              </a:rPr>
              <a:t>=</a:t>
            </a:r>
            <a:r>
              <a:rPr sz="1100" spc="700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</a:t>
            </a:r>
            <a:r>
              <a:rPr sz="1200" spc="6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(</a:t>
            </a:r>
            <a:r>
              <a:rPr sz="1100" i="1" spc="40" dirty="0">
                <a:cs typeface="Times New Roman"/>
              </a:rPr>
              <a:t>β</a:t>
            </a:r>
            <a:r>
              <a:rPr sz="1200" spc="60" baseline="-10416" dirty="0">
                <a:cs typeface="Tahoma"/>
              </a:rPr>
              <a:t>1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3</a:t>
            </a:r>
            <a:r>
              <a:rPr sz="1200" spc="60" baseline="-10416" dirty="0">
                <a:cs typeface="Tahoma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60" dirty="0">
                <a:solidFill>
                  <a:srgbClr val="990000"/>
                </a:solidFill>
                <a:cs typeface="Courier New"/>
              </a:rPr>
              <a:t>radio</a:t>
            </a:r>
            <a:r>
              <a:rPr sz="1100" spc="-60" dirty="0">
                <a:cs typeface="PMingLiU"/>
              </a:rPr>
              <a:t>)</a:t>
            </a:r>
            <a:r>
              <a:rPr sz="1100" spc="-45" dirty="0">
                <a:cs typeface="PMingLiU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TV</a:t>
            </a:r>
            <a:r>
              <a:rPr sz="1100" spc="-420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2</a:t>
            </a:r>
            <a:r>
              <a:rPr sz="1200" spc="52" baseline="-10416" dirty="0">
                <a:cs typeface="Tahoma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radio</a:t>
            </a:r>
            <a:r>
              <a:rPr sz="1100" spc="-420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-105" dirty="0">
                <a:cs typeface="Times New Roman"/>
              </a:rPr>
              <a:t>E.</a:t>
            </a:r>
            <a:endParaRPr sz="1100"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sz="1100" spc="55" dirty="0">
                <a:cs typeface="PMingLiU"/>
              </a:rPr>
              <a:t>Results:</a:t>
            </a:r>
            <a:endParaRPr sz="1100">
              <a:cs typeface="PMingLiU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2324"/>
              </p:ext>
            </p:extLst>
          </p:nvPr>
        </p:nvGraphicFramePr>
        <p:xfrm>
          <a:off x="403097" y="1908657"/>
          <a:ext cx="3796663" cy="870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+mn-lt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+mn-lt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70" dirty="0">
                          <a:latin typeface="+mn-lt"/>
                          <a:cs typeface="PMingLiU"/>
                        </a:rPr>
                        <a:t>Std.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+mn-lt"/>
                          <a:cs typeface="PMingLiU"/>
                        </a:rPr>
                        <a:t>Error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t-statistic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+mn-lt"/>
                          <a:cs typeface="PMingLiU"/>
                        </a:rPr>
                        <a:t>p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-</a:t>
                      </a:r>
                      <a:r>
                        <a:rPr sz="1100" spc="-65" dirty="0">
                          <a:latin typeface="+mn-lt"/>
                          <a:cs typeface="PMingLiU"/>
                        </a:rPr>
                        <a:t>v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alue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36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Intercept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6.7502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94335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0.248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27.23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TV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0.0191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94335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0.002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12.70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340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radio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0.0289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94335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0.009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3.24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0.0014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501">
                <a:tc>
                  <a:txBody>
                    <a:bodyPr/>
                    <a:lstStyle/>
                    <a:p>
                      <a:pPr marL="75565">
                        <a:lnSpc>
                          <a:spcPts val="1185"/>
                        </a:lnSpc>
                      </a:pPr>
                      <a:r>
                        <a:rPr sz="1100" spc="-85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TV</a:t>
                      </a:r>
                      <a:r>
                        <a:rPr sz="1100" i="1" spc="-85" dirty="0">
                          <a:latin typeface="+mn-lt"/>
                          <a:cs typeface="Meiryo"/>
                        </a:rPr>
                        <a:t>×</a:t>
                      </a:r>
                      <a:r>
                        <a:rPr sz="1100" spc="-85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radio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85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0.0011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94335">
                        <a:lnSpc>
                          <a:spcPts val="1185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0.000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85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20.73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85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5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 dirty="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6224" y="211465"/>
            <a:ext cx="11156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latin typeface="+mn-lt"/>
                <a:cs typeface="Georgia"/>
              </a:rPr>
              <a:t>Interpretation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0050" y="815975"/>
            <a:ext cx="4077704" cy="191090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75590" marR="32131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6225" algn="l"/>
              </a:tabLst>
            </a:pPr>
            <a:r>
              <a:rPr sz="1100" spc="90" dirty="0">
                <a:latin typeface="+mn-lt"/>
              </a:rPr>
              <a:t>The </a:t>
            </a:r>
            <a:r>
              <a:rPr sz="1100" spc="55" dirty="0">
                <a:latin typeface="+mn-lt"/>
              </a:rPr>
              <a:t>results </a:t>
            </a:r>
            <a:r>
              <a:rPr sz="1100" spc="50" dirty="0">
                <a:latin typeface="+mn-lt"/>
              </a:rPr>
              <a:t>in </a:t>
            </a:r>
            <a:r>
              <a:rPr sz="1100" spc="65" dirty="0">
                <a:latin typeface="+mn-lt"/>
              </a:rPr>
              <a:t>this </a:t>
            </a:r>
            <a:r>
              <a:rPr sz="1100" spc="70" dirty="0">
                <a:latin typeface="+mn-lt"/>
              </a:rPr>
              <a:t>table </a:t>
            </a:r>
            <a:r>
              <a:rPr sz="1100" spc="45" dirty="0">
                <a:latin typeface="+mn-lt"/>
              </a:rPr>
              <a:t>suggests </a:t>
            </a:r>
            <a:r>
              <a:rPr sz="1100" spc="110" dirty="0">
                <a:latin typeface="+mn-lt"/>
              </a:rPr>
              <a:t>that </a:t>
            </a:r>
            <a:r>
              <a:rPr sz="1100" spc="60" dirty="0">
                <a:latin typeface="+mn-lt"/>
              </a:rPr>
              <a:t>interactions are  </a:t>
            </a:r>
            <a:r>
              <a:rPr sz="1100" spc="80">
                <a:latin typeface="+mn-lt"/>
              </a:rPr>
              <a:t>important.</a:t>
            </a:r>
            <a:endParaRPr lang="en-US" sz="1100" spc="80">
              <a:latin typeface="+mn-lt"/>
            </a:endParaRPr>
          </a:p>
          <a:p>
            <a:pPr marL="275590" marR="32131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6225" algn="l"/>
              </a:tabLst>
            </a:pPr>
            <a:endParaRPr sz="1100" dirty="0">
              <a:latin typeface="+mn-lt"/>
            </a:endParaRPr>
          </a:p>
          <a:p>
            <a:pPr marL="275590" marR="8636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6225" algn="l"/>
              </a:tabLst>
            </a:pPr>
            <a:r>
              <a:rPr sz="1100" spc="90" dirty="0">
                <a:latin typeface="+mn-lt"/>
              </a:rPr>
              <a:t>The </a:t>
            </a:r>
            <a:r>
              <a:rPr sz="1100" spc="45" dirty="0">
                <a:latin typeface="+mn-lt"/>
              </a:rPr>
              <a:t>p-value </a:t>
            </a:r>
            <a:r>
              <a:rPr sz="1100" spc="30" dirty="0">
                <a:latin typeface="+mn-lt"/>
              </a:rPr>
              <a:t>for </a:t>
            </a:r>
            <a:r>
              <a:rPr sz="1100" spc="80" dirty="0">
                <a:latin typeface="+mn-lt"/>
              </a:rPr>
              <a:t>the </a:t>
            </a:r>
            <a:r>
              <a:rPr sz="1100" spc="60" dirty="0">
                <a:latin typeface="+mn-lt"/>
              </a:rPr>
              <a:t>interaction </a:t>
            </a:r>
            <a:r>
              <a:rPr sz="1100" spc="85">
                <a:latin typeface="+mn-lt"/>
              </a:rPr>
              <a:t>term </a:t>
            </a:r>
            <a:r>
              <a:rPr sz="1100" spc="-85">
                <a:solidFill>
                  <a:srgbClr val="990000"/>
                </a:solidFill>
                <a:latin typeface="+mn-lt"/>
                <a:cs typeface="Courier New"/>
              </a:rPr>
              <a:t>TV</a:t>
            </a:r>
            <a:r>
              <a:rPr lang="en-US" sz="1100" spc="-85">
                <a:solidFill>
                  <a:srgbClr val="990000"/>
                </a:solidFill>
                <a:latin typeface="+mn-lt"/>
                <a:cs typeface="Courier New"/>
              </a:rPr>
              <a:t> </a:t>
            </a:r>
            <a:r>
              <a:rPr sz="1100" i="1" spc="-85">
                <a:latin typeface="+mn-lt"/>
                <a:cs typeface="Meiryo"/>
              </a:rPr>
              <a:t>×</a:t>
            </a:r>
            <a:r>
              <a:rPr lang="en-US" sz="1100" i="1" spc="-85">
                <a:latin typeface="+mn-lt"/>
                <a:cs typeface="Meiryo"/>
              </a:rPr>
              <a:t> </a:t>
            </a:r>
            <a:r>
              <a:rPr sz="1100" spc="-85">
                <a:solidFill>
                  <a:srgbClr val="990000"/>
                </a:solidFill>
                <a:latin typeface="+mn-lt"/>
                <a:cs typeface="Courier New"/>
              </a:rPr>
              <a:t>radio </a:t>
            </a:r>
            <a:r>
              <a:rPr sz="1100" spc="20" dirty="0">
                <a:latin typeface="+mn-lt"/>
              </a:rPr>
              <a:t>is  </a:t>
            </a:r>
            <a:r>
              <a:rPr sz="1100" spc="55" dirty="0">
                <a:latin typeface="+mn-lt"/>
              </a:rPr>
              <a:t>extremely </a:t>
            </a:r>
            <a:r>
              <a:rPr sz="1100" spc="20" dirty="0">
                <a:latin typeface="+mn-lt"/>
              </a:rPr>
              <a:t>low, </a:t>
            </a:r>
            <a:r>
              <a:rPr sz="1100" spc="55" dirty="0">
                <a:latin typeface="+mn-lt"/>
              </a:rPr>
              <a:t>indicating </a:t>
            </a:r>
            <a:r>
              <a:rPr sz="1100" spc="110" dirty="0">
                <a:latin typeface="+mn-lt"/>
              </a:rPr>
              <a:t>that </a:t>
            </a:r>
            <a:r>
              <a:rPr sz="1100" spc="70" dirty="0">
                <a:latin typeface="+mn-lt"/>
              </a:rPr>
              <a:t>there </a:t>
            </a:r>
            <a:r>
              <a:rPr sz="1100" spc="20" dirty="0">
                <a:latin typeface="+mn-lt"/>
              </a:rPr>
              <a:t>is </a:t>
            </a:r>
            <a:r>
              <a:rPr sz="1100" spc="65" dirty="0">
                <a:latin typeface="+mn-lt"/>
              </a:rPr>
              <a:t>strong </a:t>
            </a:r>
            <a:r>
              <a:rPr sz="1100" spc="40" dirty="0">
                <a:latin typeface="+mn-lt"/>
              </a:rPr>
              <a:t>evidence </a:t>
            </a:r>
            <a:r>
              <a:rPr sz="1100" spc="30" dirty="0">
                <a:latin typeface="+mn-lt"/>
              </a:rPr>
              <a:t>for</a:t>
            </a:r>
            <a:endParaRPr lang="en-US" sz="1100" spc="90" dirty="0">
              <a:latin typeface="+mn-lt"/>
            </a:endParaRPr>
          </a:p>
          <a:p>
            <a:pPr marL="275590" marR="177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6225" algn="l"/>
              </a:tabLst>
            </a:pPr>
            <a:endParaRPr lang="en-US" sz="1100" spc="90" dirty="0">
              <a:latin typeface="+mn-lt"/>
            </a:endParaRPr>
          </a:p>
          <a:p>
            <a:pPr marL="275590" marR="177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6225" algn="l"/>
              </a:tabLst>
            </a:pPr>
            <a:endParaRPr lang="en-US" spc="90" dirty="0">
              <a:latin typeface="+mn-lt"/>
            </a:endParaRPr>
          </a:p>
          <a:p>
            <a:pPr marL="275590" marR="177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6225" algn="l"/>
              </a:tabLst>
            </a:pPr>
            <a:r>
              <a:rPr sz="1100" spc="90" dirty="0">
                <a:latin typeface="+mn-lt"/>
              </a:rPr>
              <a:t>The </a:t>
            </a:r>
            <a:r>
              <a:rPr sz="1100" i="1" spc="70" dirty="0">
                <a:latin typeface="+mn-lt"/>
                <a:cs typeface="Times New Roman"/>
              </a:rPr>
              <a:t>R</a:t>
            </a:r>
            <a:r>
              <a:rPr sz="1200" spc="104" baseline="27777" dirty="0">
                <a:latin typeface="+mn-lt"/>
                <a:cs typeface="Tahoma"/>
              </a:rPr>
              <a:t>2 </a:t>
            </a:r>
            <a:r>
              <a:rPr sz="1100" spc="30" dirty="0">
                <a:latin typeface="+mn-lt"/>
              </a:rPr>
              <a:t>for </a:t>
            </a:r>
            <a:r>
              <a:rPr sz="1100" spc="80" dirty="0">
                <a:latin typeface="+mn-lt"/>
              </a:rPr>
              <a:t>the </a:t>
            </a:r>
            <a:r>
              <a:rPr sz="1100" spc="60" dirty="0">
                <a:latin typeface="+mn-lt"/>
              </a:rPr>
              <a:t>interaction </a:t>
            </a:r>
            <a:r>
              <a:rPr sz="1100" spc="55" dirty="0">
                <a:latin typeface="+mn-lt"/>
              </a:rPr>
              <a:t>model </a:t>
            </a:r>
            <a:r>
              <a:rPr sz="1100" spc="20" dirty="0">
                <a:latin typeface="+mn-lt"/>
              </a:rPr>
              <a:t>is </a:t>
            </a:r>
            <a:r>
              <a:rPr sz="1100" spc="30" dirty="0">
                <a:latin typeface="+mn-lt"/>
              </a:rPr>
              <a:t>96</a:t>
            </a:r>
            <a:r>
              <a:rPr sz="1100" i="1" spc="30" dirty="0">
                <a:latin typeface="+mn-lt"/>
                <a:cs typeface="Times New Roman"/>
              </a:rPr>
              <a:t>.</a:t>
            </a:r>
            <a:r>
              <a:rPr sz="1100" spc="30" dirty="0">
                <a:latin typeface="+mn-lt"/>
              </a:rPr>
              <a:t>8%, </a:t>
            </a:r>
            <a:r>
              <a:rPr sz="1100" spc="65" dirty="0">
                <a:latin typeface="+mn-lt"/>
              </a:rPr>
              <a:t>compared </a:t>
            </a:r>
            <a:r>
              <a:rPr sz="1100" spc="80" dirty="0">
                <a:latin typeface="+mn-lt"/>
              </a:rPr>
              <a:t>to  </a:t>
            </a:r>
            <a:r>
              <a:rPr sz="1100" spc="45" dirty="0">
                <a:latin typeface="+mn-lt"/>
              </a:rPr>
              <a:t>only </a:t>
            </a:r>
            <a:r>
              <a:rPr sz="1100" spc="30" dirty="0">
                <a:latin typeface="+mn-lt"/>
              </a:rPr>
              <a:t>89</a:t>
            </a:r>
            <a:r>
              <a:rPr sz="1100" i="1" spc="30" dirty="0">
                <a:latin typeface="+mn-lt"/>
                <a:cs typeface="Times New Roman"/>
              </a:rPr>
              <a:t>.</a:t>
            </a:r>
            <a:r>
              <a:rPr sz="1100" spc="30" dirty="0">
                <a:latin typeface="+mn-lt"/>
              </a:rPr>
              <a:t>7% for </a:t>
            </a:r>
            <a:r>
              <a:rPr sz="1100" spc="80" dirty="0">
                <a:latin typeface="+mn-lt"/>
              </a:rPr>
              <a:t>the </a:t>
            </a:r>
            <a:r>
              <a:rPr sz="1100" spc="55" dirty="0">
                <a:latin typeface="+mn-lt"/>
              </a:rPr>
              <a:t>model </a:t>
            </a:r>
            <a:r>
              <a:rPr sz="1100" spc="110" dirty="0">
                <a:latin typeface="+mn-lt"/>
              </a:rPr>
              <a:t>that </a:t>
            </a:r>
            <a:r>
              <a:rPr sz="1100" spc="60" dirty="0">
                <a:latin typeface="+mn-lt"/>
              </a:rPr>
              <a:t>predicts </a:t>
            </a:r>
            <a:r>
              <a:rPr sz="1100" spc="-90" dirty="0">
                <a:solidFill>
                  <a:srgbClr val="990000"/>
                </a:solidFill>
                <a:latin typeface="+mn-lt"/>
                <a:cs typeface="Courier New"/>
              </a:rPr>
              <a:t>sales </a:t>
            </a:r>
            <a:r>
              <a:rPr sz="1100" spc="45" dirty="0">
                <a:latin typeface="+mn-lt"/>
              </a:rPr>
              <a:t>using </a:t>
            </a:r>
            <a:r>
              <a:rPr sz="1100" spc="-90" dirty="0">
                <a:solidFill>
                  <a:srgbClr val="990000"/>
                </a:solidFill>
                <a:latin typeface="+mn-lt"/>
                <a:cs typeface="Courier New"/>
              </a:rPr>
              <a:t>TV</a:t>
            </a:r>
            <a:r>
              <a:rPr sz="1100" spc="-335" dirty="0">
                <a:solidFill>
                  <a:srgbClr val="990000"/>
                </a:solidFill>
                <a:latin typeface="+mn-lt"/>
                <a:cs typeface="Courier New"/>
              </a:rPr>
              <a:t> </a:t>
            </a:r>
            <a:r>
              <a:rPr sz="1100" spc="85" dirty="0">
                <a:latin typeface="+mn-lt"/>
              </a:rPr>
              <a:t>and </a:t>
            </a:r>
            <a:r>
              <a:rPr sz="1100" spc="85" dirty="0">
                <a:solidFill>
                  <a:srgbClr val="990000"/>
                </a:solidFill>
                <a:latin typeface="+mn-lt"/>
              </a:rPr>
              <a:t> </a:t>
            </a:r>
            <a:r>
              <a:rPr sz="1100" spc="-90" dirty="0">
                <a:solidFill>
                  <a:srgbClr val="990000"/>
                </a:solidFill>
                <a:latin typeface="+mn-lt"/>
                <a:cs typeface="Courier New"/>
              </a:rPr>
              <a:t>radio </a:t>
            </a:r>
            <a:r>
              <a:rPr sz="1100" spc="75" dirty="0">
                <a:latin typeface="+mn-lt"/>
              </a:rPr>
              <a:t>without </a:t>
            </a:r>
            <a:r>
              <a:rPr sz="1100" spc="85" dirty="0">
                <a:latin typeface="+mn-lt"/>
              </a:rPr>
              <a:t>an </a:t>
            </a:r>
            <a:r>
              <a:rPr sz="1100" spc="60" dirty="0">
                <a:latin typeface="+mn-lt"/>
              </a:rPr>
              <a:t>interaction</a:t>
            </a:r>
            <a:r>
              <a:rPr sz="1100" spc="-150" dirty="0">
                <a:latin typeface="+mn-lt"/>
              </a:rPr>
              <a:t> </a:t>
            </a:r>
            <a:r>
              <a:rPr sz="1100" spc="75" dirty="0">
                <a:latin typeface="+mn-lt"/>
              </a:rPr>
              <a:t>term.</a:t>
            </a:r>
            <a:endParaRPr sz="1100" dirty="0">
              <a:latin typeface="+mn-lt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5501E-718A-4087-82CE-BC7E5FE4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882775"/>
            <a:ext cx="822364" cy="19946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939" y="211465"/>
            <a:ext cx="21666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latin typeface="+mn-lt"/>
                <a:cs typeface="Georgia"/>
              </a:rPr>
              <a:t>Interpretation </a:t>
            </a:r>
            <a:r>
              <a:rPr sz="1400" spc="200" dirty="0">
                <a:solidFill>
                  <a:srgbClr val="3333B2"/>
                </a:solidFill>
                <a:latin typeface="+mn-lt"/>
                <a:cs typeface="Georgia"/>
              </a:rPr>
              <a:t>—</a:t>
            </a:r>
            <a:r>
              <a:rPr sz="1400" spc="-9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continued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364" y="739775"/>
            <a:ext cx="3747770" cy="238655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2880" marR="431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65" dirty="0">
                <a:cs typeface="PMingLiU"/>
              </a:rPr>
              <a:t>means </a:t>
            </a:r>
            <a:r>
              <a:rPr sz="1100" spc="110" dirty="0">
                <a:cs typeface="PMingLiU"/>
              </a:rPr>
              <a:t>that </a:t>
            </a:r>
            <a:r>
              <a:rPr sz="1100" spc="35" dirty="0">
                <a:cs typeface="PMingLiU"/>
              </a:rPr>
              <a:t>(96</a:t>
            </a:r>
            <a:r>
              <a:rPr sz="1100" i="1" spc="35" dirty="0">
                <a:cs typeface="Times New Roman"/>
              </a:rPr>
              <a:t>.</a:t>
            </a:r>
            <a:r>
              <a:rPr sz="1100" spc="35" dirty="0">
                <a:cs typeface="PMingLiU"/>
              </a:rPr>
              <a:t>8 </a:t>
            </a:r>
            <a:r>
              <a:rPr sz="1100" i="1" spc="-40" dirty="0">
                <a:cs typeface="Meiryo"/>
              </a:rPr>
              <a:t>− </a:t>
            </a:r>
            <a:r>
              <a:rPr sz="1100" spc="55" dirty="0">
                <a:cs typeface="PMingLiU"/>
              </a:rPr>
              <a:t>89</a:t>
            </a:r>
            <a:r>
              <a:rPr sz="1100" i="1" spc="55" dirty="0">
                <a:cs typeface="Times New Roman"/>
              </a:rPr>
              <a:t>.</a:t>
            </a:r>
            <a:r>
              <a:rPr sz="1100" spc="55" dirty="0">
                <a:cs typeface="PMingLiU"/>
              </a:rPr>
              <a:t>7)</a:t>
            </a:r>
            <a:r>
              <a:rPr sz="1100" i="1" spc="55" dirty="0">
                <a:cs typeface="Times New Roman"/>
              </a:rPr>
              <a:t>/</a:t>
            </a:r>
            <a:r>
              <a:rPr sz="1100" spc="55" dirty="0">
                <a:cs typeface="PMingLiU"/>
              </a:rPr>
              <a:t>(100 </a:t>
            </a:r>
            <a:r>
              <a:rPr sz="1100" i="1" spc="-40" dirty="0">
                <a:cs typeface="Meiryo"/>
              </a:rPr>
              <a:t>− </a:t>
            </a:r>
            <a:r>
              <a:rPr sz="1100" spc="35" dirty="0">
                <a:cs typeface="PMingLiU"/>
              </a:rPr>
              <a:t>89</a:t>
            </a:r>
            <a:r>
              <a:rPr sz="1100" i="1" spc="35" dirty="0">
                <a:cs typeface="Times New Roman"/>
              </a:rPr>
              <a:t>.</a:t>
            </a:r>
            <a:r>
              <a:rPr sz="1100" spc="35" dirty="0">
                <a:cs typeface="PMingLiU"/>
              </a:rPr>
              <a:t>7) </a:t>
            </a:r>
            <a:r>
              <a:rPr sz="1100" spc="260" dirty="0">
                <a:cs typeface="PMingLiU"/>
              </a:rPr>
              <a:t>= </a:t>
            </a:r>
            <a:r>
              <a:rPr sz="1100" spc="35" dirty="0">
                <a:cs typeface="PMingLiU"/>
              </a:rPr>
              <a:t>69%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variability </a:t>
            </a:r>
            <a:r>
              <a:rPr sz="1100" spc="50">
                <a:cs typeface="PMingLiU"/>
              </a:rPr>
              <a:t>in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sales</a:t>
            </a:r>
            <a:r>
              <a:rPr lang="en-US" sz="1100" spc="-90">
                <a:solidFill>
                  <a:srgbClr val="990000"/>
                </a:solidFill>
                <a:cs typeface="Courier New"/>
              </a:rPr>
              <a:t>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remains after </a:t>
            </a:r>
            <a:r>
              <a:rPr sz="1100" spc="50" dirty="0">
                <a:cs typeface="PMingLiU"/>
              </a:rPr>
              <a:t>fitting </a:t>
            </a:r>
            <a:r>
              <a:rPr sz="1100" spc="80" dirty="0">
                <a:cs typeface="PMingLiU"/>
              </a:rPr>
              <a:t>the</a:t>
            </a:r>
            <a:r>
              <a:rPr sz="1100" spc="-5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additive  </a:t>
            </a:r>
            <a:r>
              <a:rPr sz="1100" spc="55" dirty="0">
                <a:cs typeface="PMingLiU"/>
              </a:rPr>
              <a:t>model </a:t>
            </a:r>
            <a:r>
              <a:rPr sz="1100" spc="65" dirty="0">
                <a:cs typeface="PMingLiU"/>
              </a:rPr>
              <a:t>has </a:t>
            </a:r>
            <a:r>
              <a:rPr sz="1100" spc="60" dirty="0">
                <a:cs typeface="PMingLiU"/>
              </a:rPr>
              <a:t>been </a:t>
            </a:r>
            <a:r>
              <a:rPr sz="1100" spc="50" dirty="0">
                <a:cs typeface="PMingLiU"/>
              </a:rPr>
              <a:t>explained </a:t>
            </a:r>
            <a:r>
              <a:rPr sz="1100" spc="55" dirty="0">
                <a:cs typeface="PMingLiU"/>
              </a:rPr>
              <a:t>by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interaction</a:t>
            </a:r>
            <a:r>
              <a:rPr sz="1100" spc="180" dirty="0">
                <a:cs typeface="PMingLiU"/>
              </a:rPr>
              <a:t> </a:t>
            </a:r>
            <a:r>
              <a:rPr sz="1100" spc="75">
                <a:cs typeface="PMingLiU"/>
              </a:rPr>
              <a:t>term.</a:t>
            </a:r>
            <a:endParaRPr lang="en-US" sz="1100" spc="75">
              <a:cs typeface="PMingLiU"/>
            </a:endParaRPr>
          </a:p>
          <a:p>
            <a:pPr marL="182880" marR="431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endParaRPr sz="1100">
              <a:cs typeface="PMingLiU"/>
            </a:endParaRPr>
          </a:p>
          <a:p>
            <a:pPr marL="182880" marR="230504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25" dirty="0">
                <a:cs typeface="PMingLiU"/>
              </a:rPr>
              <a:t>coefficient </a:t>
            </a:r>
            <a:r>
              <a:rPr sz="1100" spc="65" dirty="0">
                <a:cs typeface="PMingLiU"/>
              </a:rPr>
              <a:t>estimates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table </a:t>
            </a:r>
            <a:r>
              <a:rPr sz="1100" spc="50" dirty="0">
                <a:cs typeface="PMingLiU"/>
              </a:rPr>
              <a:t>suggest </a:t>
            </a:r>
            <a:r>
              <a:rPr sz="1100" spc="110" dirty="0">
                <a:cs typeface="PMingLiU"/>
              </a:rPr>
              <a:t>that </a:t>
            </a:r>
            <a:r>
              <a:rPr sz="1100" spc="85" dirty="0">
                <a:cs typeface="PMingLiU"/>
              </a:rPr>
              <a:t>an  </a:t>
            </a:r>
            <a:r>
              <a:rPr sz="1100" spc="45" dirty="0">
                <a:cs typeface="PMingLiU"/>
              </a:rPr>
              <a:t>increase </a:t>
            </a:r>
            <a:r>
              <a:rPr sz="1100" spc="50" dirty="0">
                <a:cs typeface="PMingLiU"/>
              </a:rPr>
              <a:t>in </a:t>
            </a:r>
            <a:r>
              <a:rPr sz="1100" spc="110" dirty="0">
                <a:cs typeface="PMingLiU"/>
              </a:rPr>
              <a:t>TV </a:t>
            </a:r>
            <a:r>
              <a:rPr sz="1100" spc="55" dirty="0">
                <a:cs typeface="PMingLiU"/>
              </a:rPr>
              <a:t>advertising </a:t>
            </a:r>
            <a:r>
              <a:rPr sz="1100" spc="5" dirty="0">
                <a:cs typeface="PMingLiU"/>
              </a:rPr>
              <a:t>of </a:t>
            </a:r>
            <a:r>
              <a:rPr sz="1100" spc="25" dirty="0">
                <a:cs typeface="PMingLiU"/>
              </a:rPr>
              <a:t>$1</a:t>
            </a:r>
            <a:r>
              <a:rPr sz="1100" i="1" spc="25" dirty="0">
                <a:cs typeface="Times New Roman"/>
              </a:rPr>
              <a:t>, </a:t>
            </a:r>
            <a:r>
              <a:rPr sz="1100" spc="25" dirty="0">
                <a:cs typeface="PMingLiU"/>
              </a:rPr>
              <a:t>000 </a:t>
            </a:r>
            <a:r>
              <a:rPr sz="1100" spc="20" dirty="0">
                <a:cs typeface="PMingLiU"/>
              </a:rPr>
              <a:t>is </a:t>
            </a:r>
            <a:r>
              <a:rPr sz="1100" spc="55" dirty="0">
                <a:cs typeface="PMingLiU"/>
              </a:rPr>
              <a:t>associated </a:t>
            </a:r>
            <a:r>
              <a:rPr sz="1100" spc="70" dirty="0">
                <a:cs typeface="PMingLiU"/>
              </a:rPr>
              <a:t>with  </a:t>
            </a:r>
            <a:r>
              <a:rPr sz="1100" spc="50" dirty="0">
                <a:cs typeface="PMingLiU"/>
              </a:rPr>
              <a:t>increased </a:t>
            </a:r>
            <a:r>
              <a:rPr sz="1100" spc="35">
                <a:cs typeface="PMingLiU"/>
              </a:rPr>
              <a:t>sales</a:t>
            </a:r>
            <a:r>
              <a:rPr sz="1100" spc="95">
                <a:cs typeface="PMingLiU"/>
              </a:rPr>
              <a:t> </a:t>
            </a:r>
            <a:r>
              <a:rPr sz="1100" spc="5">
                <a:cs typeface="PMingLiU"/>
              </a:rPr>
              <a:t>of</a:t>
            </a:r>
            <a:endParaRPr lang="en-US" sz="1100" spc="5">
              <a:cs typeface="PMingLiU"/>
            </a:endParaRPr>
          </a:p>
          <a:p>
            <a:pPr marL="182880" marR="230504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endParaRPr sz="1100">
              <a:cs typeface="PMingLiU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cs typeface="PMingLiU"/>
              </a:rPr>
              <a:t>(</a:t>
            </a:r>
            <a:r>
              <a:rPr sz="1100" i="1" spc="-70" dirty="0">
                <a:cs typeface="Times New Roman"/>
              </a:rPr>
              <a:t>β</a:t>
            </a:r>
            <a:r>
              <a:rPr sz="1650" spc="-104" baseline="15151" dirty="0">
                <a:cs typeface="PMingLiU"/>
              </a:rPr>
              <a:t>ˆ</a:t>
            </a:r>
            <a:r>
              <a:rPr sz="1200" spc="-104" baseline="-10416" dirty="0">
                <a:cs typeface="Tahoma"/>
              </a:rPr>
              <a:t>1</a:t>
            </a:r>
            <a:r>
              <a:rPr sz="1200" spc="6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50" dirty="0">
                <a:cs typeface="PMingLiU"/>
              </a:rPr>
              <a:t> </a:t>
            </a:r>
            <a:r>
              <a:rPr sz="1100" i="1" spc="-120" dirty="0">
                <a:cs typeface="Times New Roman"/>
              </a:rPr>
              <a:t>β</a:t>
            </a:r>
            <a:r>
              <a:rPr sz="1650" spc="-179" baseline="15151" dirty="0">
                <a:cs typeface="PMingLiU"/>
              </a:rPr>
              <a:t>ˆ</a:t>
            </a:r>
            <a:r>
              <a:rPr sz="1200" spc="-179" baseline="-10416" dirty="0">
                <a:cs typeface="Tahoma"/>
              </a:rPr>
              <a:t>3</a:t>
            </a:r>
            <a:r>
              <a:rPr sz="1200" spc="-135" baseline="-10416" dirty="0">
                <a:cs typeface="Tahoma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60" dirty="0">
                <a:solidFill>
                  <a:srgbClr val="990000"/>
                </a:solidFill>
                <a:cs typeface="Courier New"/>
              </a:rPr>
              <a:t>radio</a:t>
            </a:r>
            <a:r>
              <a:rPr sz="1100" spc="-60" dirty="0">
                <a:cs typeface="PMingLiU"/>
              </a:rPr>
              <a:t>)</a:t>
            </a:r>
            <a:r>
              <a:rPr sz="1100" spc="-45" dirty="0">
                <a:cs typeface="PMingLiU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25" dirty="0">
                <a:cs typeface="PMingLiU"/>
              </a:rPr>
              <a:t>1000</a:t>
            </a:r>
            <a:r>
              <a:rPr sz="1100" spc="1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19</a:t>
            </a:r>
            <a:r>
              <a:rPr sz="1100" spc="-4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1</a:t>
            </a:r>
            <a:r>
              <a:rPr sz="1100" i="1" spc="25" dirty="0">
                <a:cs typeface="Times New Roman"/>
              </a:rPr>
              <a:t>.</a:t>
            </a:r>
            <a:r>
              <a:rPr sz="1100" spc="25" dirty="0">
                <a:cs typeface="PMingLiU"/>
              </a:rPr>
              <a:t>1</a:t>
            </a:r>
            <a:r>
              <a:rPr sz="1100" spc="-45" dirty="0">
                <a:cs typeface="PMingLiU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radio</a:t>
            </a:r>
            <a:r>
              <a:rPr sz="1100" spc="-300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spc="65">
                <a:cs typeface="PMingLiU"/>
              </a:rPr>
              <a:t>units.</a:t>
            </a:r>
            <a:endParaRPr lang="en-US" sz="1100" spc="65">
              <a:cs typeface="PMingLiU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endParaRPr sz="1100">
              <a:cs typeface="PMingLiU"/>
            </a:endParaRPr>
          </a:p>
          <a:p>
            <a:pPr marL="182880" marR="56324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80" dirty="0">
                <a:cs typeface="PMingLiU"/>
              </a:rPr>
              <a:t>An </a:t>
            </a:r>
            <a:r>
              <a:rPr sz="1100" spc="45" dirty="0">
                <a:cs typeface="PMingLiU"/>
              </a:rPr>
              <a:t>increase </a:t>
            </a:r>
            <a:r>
              <a:rPr sz="1100" spc="50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radio </a:t>
            </a:r>
            <a:r>
              <a:rPr sz="1100" spc="55" dirty="0">
                <a:cs typeface="PMingLiU"/>
              </a:rPr>
              <a:t>advertising </a:t>
            </a:r>
            <a:r>
              <a:rPr sz="1100" spc="5" dirty="0">
                <a:cs typeface="PMingLiU"/>
              </a:rPr>
              <a:t>of </a:t>
            </a:r>
            <a:r>
              <a:rPr sz="1100" spc="25" dirty="0">
                <a:cs typeface="PMingLiU"/>
              </a:rPr>
              <a:t>$1</a:t>
            </a:r>
            <a:r>
              <a:rPr sz="1100" i="1" spc="25" dirty="0">
                <a:cs typeface="Times New Roman"/>
              </a:rPr>
              <a:t>, </a:t>
            </a:r>
            <a:r>
              <a:rPr sz="1100" spc="25" dirty="0">
                <a:cs typeface="PMingLiU"/>
              </a:rPr>
              <a:t>000 </a:t>
            </a:r>
            <a:r>
              <a:rPr sz="1100" spc="20" dirty="0">
                <a:cs typeface="PMingLiU"/>
              </a:rPr>
              <a:t>will </a:t>
            </a:r>
            <a:r>
              <a:rPr sz="1100" spc="70" dirty="0">
                <a:cs typeface="PMingLiU"/>
              </a:rPr>
              <a:t>be  </a:t>
            </a:r>
            <a:r>
              <a:rPr sz="1100" spc="55" dirty="0">
                <a:cs typeface="PMingLiU"/>
              </a:rPr>
              <a:t>associated </a:t>
            </a:r>
            <a:r>
              <a:rPr sz="1100" spc="70" dirty="0">
                <a:cs typeface="PMingLiU"/>
              </a:rPr>
              <a:t>with </a:t>
            </a:r>
            <a:r>
              <a:rPr sz="1100" spc="85" dirty="0">
                <a:cs typeface="PMingLiU"/>
              </a:rPr>
              <a:t>an </a:t>
            </a:r>
            <a:r>
              <a:rPr sz="1100" spc="45" dirty="0">
                <a:cs typeface="PMingLiU"/>
              </a:rPr>
              <a:t>increase </a:t>
            </a:r>
            <a:r>
              <a:rPr sz="1100" spc="50" dirty="0">
                <a:cs typeface="PMingLiU"/>
              </a:rPr>
              <a:t>in </a:t>
            </a:r>
            <a:r>
              <a:rPr sz="1100" spc="35" dirty="0">
                <a:cs typeface="PMingLiU"/>
              </a:rPr>
              <a:t>sales</a:t>
            </a:r>
            <a:r>
              <a:rPr sz="1100" spc="135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</a:t>
            </a:r>
            <a:endParaRPr sz="1100">
              <a:cs typeface="PMingLiU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sz="1100" spc="-70" dirty="0">
                <a:cs typeface="PMingLiU"/>
              </a:rPr>
              <a:t>(</a:t>
            </a:r>
            <a:r>
              <a:rPr sz="1100" i="1" spc="-70" dirty="0">
                <a:cs typeface="Times New Roman"/>
              </a:rPr>
              <a:t>β</a:t>
            </a:r>
            <a:r>
              <a:rPr sz="1650" spc="-104" baseline="15151" dirty="0">
                <a:cs typeface="PMingLiU"/>
              </a:rPr>
              <a:t>ˆ</a:t>
            </a:r>
            <a:r>
              <a:rPr sz="1200" spc="-104" baseline="-10416" dirty="0">
                <a:cs typeface="Tahoma"/>
              </a:rPr>
              <a:t>2</a:t>
            </a:r>
            <a:r>
              <a:rPr sz="1200" spc="60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50" dirty="0">
                <a:cs typeface="PMingLiU"/>
              </a:rPr>
              <a:t> </a:t>
            </a:r>
            <a:r>
              <a:rPr sz="1100" i="1" spc="-120" dirty="0">
                <a:cs typeface="Times New Roman"/>
              </a:rPr>
              <a:t>β</a:t>
            </a:r>
            <a:r>
              <a:rPr sz="1650" spc="-179" baseline="15151" dirty="0">
                <a:cs typeface="PMingLiU"/>
              </a:rPr>
              <a:t>ˆ</a:t>
            </a:r>
            <a:r>
              <a:rPr sz="1200" spc="-179" baseline="-10416" dirty="0">
                <a:cs typeface="Tahoma"/>
              </a:rPr>
              <a:t>3</a:t>
            </a:r>
            <a:r>
              <a:rPr sz="1200" spc="-135" baseline="-10416" dirty="0">
                <a:cs typeface="Tahoma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35" dirty="0">
                <a:solidFill>
                  <a:srgbClr val="990000"/>
                </a:solidFill>
                <a:cs typeface="Courier New"/>
              </a:rPr>
              <a:t>TV</a:t>
            </a:r>
            <a:r>
              <a:rPr sz="1100" spc="-35" dirty="0">
                <a:cs typeface="PMingLiU"/>
              </a:rPr>
              <a:t>)</a:t>
            </a:r>
            <a:r>
              <a:rPr sz="1100" spc="-45" dirty="0">
                <a:cs typeface="PMingLiU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25" dirty="0">
                <a:cs typeface="PMingLiU"/>
              </a:rPr>
              <a:t>1000</a:t>
            </a:r>
            <a:r>
              <a:rPr sz="1100" spc="1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29</a:t>
            </a:r>
            <a:r>
              <a:rPr sz="1100" spc="-4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1</a:t>
            </a:r>
            <a:r>
              <a:rPr sz="1100" i="1" spc="25" dirty="0">
                <a:cs typeface="Times New Roman"/>
              </a:rPr>
              <a:t>.</a:t>
            </a:r>
            <a:r>
              <a:rPr sz="1100" spc="25" dirty="0">
                <a:cs typeface="PMingLiU"/>
              </a:rPr>
              <a:t>1</a:t>
            </a:r>
            <a:r>
              <a:rPr sz="1100" spc="-45" dirty="0">
                <a:cs typeface="PMingLiU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TV</a:t>
            </a:r>
            <a:r>
              <a:rPr sz="1100" spc="-300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spc="65" dirty="0">
                <a:cs typeface="PMingLiU"/>
              </a:rPr>
              <a:t>units.</a:t>
            </a:r>
            <a:endParaRPr sz="1100">
              <a:cs typeface="PMingLiU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715" y="211465"/>
            <a:ext cx="7778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Hierar</a:t>
            </a:r>
            <a:r>
              <a:rPr sz="1400" spc="-75" dirty="0">
                <a:solidFill>
                  <a:srgbClr val="3333B2"/>
                </a:solidFill>
                <a:latin typeface="+mn-lt"/>
                <a:cs typeface="Georgia"/>
              </a:rPr>
              <a:t>c</a:t>
            </a:r>
            <a:r>
              <a:rPr sz="1400" spc="-80" dirty="0">
                <a:solidFill>
                  <a:srgbClr val="3333B2"/>
                </a:solidFill>
                <a:latin typeface="+mn-lt"/>
                <a:cs typeface="Georgia"/>
              </a:rPr>
              <a:t>h</a:t>
            </a:r>
            <a:r>
              <a:rPr sz="1400" spc="50" dirty="0">
                <a:solidFill>
                  <a:srgbClr val="3333B2"/>
                </a:solidFill>
                <a:latin typeface="+mn-lt"/>
                <a:cs typeface="Georgia"/>
              </a:rPr>
              <a:t>y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1078076"/>
            <a:ext cx="3702685" cy="1518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55" dirty="0">
                <a:cs typeface="PMingLiU"/>
              </a:rPr>
              <a:t>Sometimes </a:t>
            </a:r>
            <a:r>
              <a:rPr sz="1100" spc="75" dirty="0">
                <a:cs typeface="PMingLiU"/>
              </a:rPr>
              <a:t>it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case </a:t>
            </a:r>
            <a:r>
              <a:rPr sz="1100" spc="110" dirty="0">
                <a:cs typeface="PMingLiU"/>
              </a:rPr>
              <a:t>that </a:t>
            </a:r>
            <a:r>
              <a:rPr sz="1100" spc="85" dirty="0">
                <a:cs typeface="PMingLiU"/>
              </a:rPr>
              <a:t>an </a:t>
            </a:r>
            <a:r>
              <a:rPr sz="1100" spc="60" dirty="0">
                <a:cs typeface="PMingLiU"/>
              </a:rPr>
              <a:t>interaction </a:t>
            </a:r>
            <a:r>
              <a:rPr sz="1100" spc="85" dirty="0">
                <a:cs typeface="PMingLiU"/>
              </a:rPr>
              <a:t>term </a:t>
            </a:r>
            <a:r>
              <a:rPr sz="1100" spc="65" dirty="0">
                <a:cs typeface="PMingLiU"/>
              </a:rPr>
              <a:t>has </a:t>
            </a:r>
            <a:r>
              <a:rPr sz="1100" spc="85" dirty="0">
                <a:cs typeface="PMingLiU"/>
              </a:rPr>
              <a:t>a  </a:t>
            </a:r>
            <a:r>
              <a:rPr sz="1100" spc="45" dirty="0">
                <a:cs typeface="PMingLiU"/>
              </a:rPr>
              <a:t>very small p-value, </a:t>
            </a:r>
            <a:r>
              <a:rPr sz="1100" spc="100" dirty="0">
                <a:cs typeface="PMingLiU"/>
              </a:rPr>
              <a:t>but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associated </a:t>
            </a:r>
            <a:r>
              <a:rPr sz="1100" spc="70" dirty="0">
                <a:cs typeface="PMingLiU"/>
              </a:rPr>
              <a:t>main </a:t>
            </a:r>
            <a:r>
              <a:rPr sz="1100" spc="25" dirty="0">
                <a:cs typeface="PMingLiU"/>
              </a:rPr>
              <a:t>effects </a:t>
            </a:r>
            <a:r>
              <a:rPr sz="1100" spc="60" dirty="0">
                <a:cs typeface="PMingLiU"/>
              </a:rPr>
              <a:t>(in </a:t>
            </a:r>
            <a:r>
              <a:rPr sz="1100" spc="65" dirty="0">
                <a:cs typeface="PMingLiU"/>
              </a:rPr>
              <a:t>this  </a:t>
            </a:r>
            <a:r>
              <a:rPr sz="1100" spc="40" dirty="0">
                <a:cs typeface="PMingLiU"/>
              </a:rPr>
              <a:t>case,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TV </a:t>
            </a:r>
            <a:r>
              <a:rPr sz="1100" spc="85" dirty="0">
                <a:cs typeface="PMingLiU"/>
              </a:rPr>
              <a:t>and </a:t>
            </a:r>
            <a:r>
              <a:rPr sz="1100" spc="-60" dirty="0">
                <a:solidFill>
                  <a:srgbClr val="990000"/>
                </a:solidFill>
                <a:cs typeface="Courier New"/>
              </a:rPr>
              <a:t>radio</a:t>
            </a:r>
            <a:r>
              <a:rPr sz="1100" spc="-60" dirty="0">
                <a:cs typeface="PMingLiU"/>
              </a:rPr>
              <a:t>) </a:t>
            </a:r>
            <a:r>
              <a:rPr sz="1100" spc="55" dirty="0">
                <a:cs typeface="PMingLiU"/>
              </a:rPr>
              <a:t>do</a:t>
            </a:r>
            <a:r>
              <a:rPr sz="1100" spc="15" dirty="0">
                <a:cs typeface="PMingLiU"/>
              </a:rPr>
              <a:t> </a:t>
            </a:r>
            <a:r>
              <a:rPr sz="1100" spc="70">
                <a:cs typeface="PMingLiU"/>
              </a:rPr>
              <a:t>not.</a:t>
            </a:r>
            <a:endParaRPr lang="en-US" sz="1100" spc="7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endParaRPr sz="110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hierarchy</a:t>
            </a:r>
            <a:r>
              <a:rPr sz="1100" i="1" spc="9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principle</a:t>
            </a:r>
            <a:r>
              <a:rPr sz="1100" spc="20" dirty="0">
                <a:cs typeface="PMingLiU"/>
              </a:rPr>
              <a:t>:</a:t>
            </a:r>
            <a:endParaRPr sz="1100">
              <a:cs typeface="PMingLiU"/>
            </a:endParaRPr>
          </a:p>
          <a:p>
            <a:pPr marL="144780" marR="207010" algn="just">
              <a:lnSpc>
                <a:spcPct val="102600"/>
              </a:lnSpc>
              <a:spcBef>
                <a:spcPts val="595"/>
              </a:spcBef>
            </a:pPr>
            <a:r>
              <a:rPr sz="1100" i="1" spc="40" dirty="0">
                <a:cs typeface="Palatino Linotype"/>
              </a:rPr>
              <a:t>If </a:t>
            </a:r>
            <a:r>
              <a:rPr sz="1100" i="1" dirty="0">
                <a:cs typeface="Palatino Linotype"/>
              </a:rPr>
              <a:t>we </a:t>
            </a:r>
            <a:r>
              <a:rPr sz="1100" i="1" spc="15" dirty="0">
                <a:cs typeface="Palatino Linotype"/>
              </a:rPr>
              <a:t>include </a:t>
            </a:r>
            <a:r>
              <a:rPr sz="1100" i="1" spc="35" dirty="0">
                <a:cs typeface="Palatino Linotype"/>
              </a:rPr>
              <a:t>an </a:t>
            </a:r>
            <a:r>
              <a:rPr sz="1100" i="1" spc="25" dirty="0">
                <a:cs typeface="Palatino Linotype"/>
              </a:rPr>
              <a:t>interaction </a:t>
            </a:r>
            <a:r>
              <a:rPr sz="1100" i="1" spc="10" dirty="0">
                <a:cs typeface="Palatino Linotype"/>
              </a:rPr>
              <a:t>in </a:t>
            </a:r>
            <a:r>
              <a:rPr sz="1100" i="1" spc="65" dirty="0">
                <a:cs typeface="Palatino Linotype"/>
              </a:rPr>
              <a:t>a </a:t>
            </a:r>
            <a:r>
              <a:rPr sz="1100" i="1" spc="25" dirty="0">
                <a:cs typeface="Palatino Linotype"/>
              </a:rPr>
              <a:t>model, </a:t>
            </a:r>
            <a:r>
              <a:rPr sz="1100" i="1" dirty="0">
                <a:cs typeface="Palatino Linotype"/>
              </a:rPr>
              <a:t>we </a:t>
            </a:r>
            <a:r>
              <a:rPr sz="1100" i="1" spc="5" dirty="0">
                <a:cs typeface="Palatino Linotype"/>
              </a:rPr>
              <a:t>should </a:t>
            </a:r>
            <a:r>
              <a:rPr sz="1100" i="1" spc="30" dirty="0">
                <a:cs typeface="Palatino Linotype"/>
              </a:rPr>
              <a:t>also  </a:t>
            </a:r>
            <a:r>
              <a:rPr sz="1100" i="1" spc="15" dirty="0">
                <a:cs typeface="Palatino Linotype"/>
              </a:rPr>
              <a:t>include </a:t>
            </a:r>
            <a:r>
              <a:rPr sz="1100" i="1" spc="25" dirty="0">
                <a:cs typeface="Palatino Linotype"/>
              </a:rPr>
              <a:t>the </a:t>
            </a:r>
            <a:r>
              <a:rPr sz="1100" i="1" spc="30" dirty="0">
                <a:cs typeface="Palatino Linotype"/>
              </a:rPr>
              <a:t>main effects, </a:t>
            </a:r>
            <a:r>
              <a:rPr sz="1100" i="1" spc="25" dirty="0">
                <a:cs typeface="Palatino Linotype"/>
              </a:rPr>
              <a:t>even if the </a:t>
            </a:r>
            <a:r>
              <a:rPr sz="1100" i="1" spc="10" dirty="0">
                <a:cs typeface="Palatino Linotype"/>
              </a:rPr>
              <a:t>p-values </a:t>
            </a:r>
            <a:r>
              <a:rPr sz="1100" i="1" spc="25" dirty="0">
                <a:cs typeface="Palatino Linotype"/>
              </a:rPr>
              <a:t>associated  </a:t>
            </a:r>
            <a:r>
              <a:rPr sz="1100" i="1" spc="-10" dirty="0">
                <a:cs typeface="Palatino Linotype"/>
              </a:rPr>
              <a:t>with </a:t>
            </a:r>
            <a:r>
              <a:rPr sz="1100" i="1" spc="25" dirty="0">
                <a:cs typeface="Palatino Linotype"/>
              </a:rPr>
              <a:t>their </a:t>
            </a:r>
            <a:r>
              <a:rPr sz="1100" i="1" spc="20" dirty="0">
                <a:cs typeface="Palatino Linotype"/>
              </a:rPr>
              <a:t>coefficients </a:t>
            </a:r>
            <a:r>
              <a:rPr sz="1100" i="1" spc="35" dirty="0">
                <a:cs typeface="Palatino Linotype"/>
              </a:rPr>
              <a:t>are </a:t>
            </a:r>
            <a:r>
              <a:rPr sz="1100" i="1" spc="20" dirty="0">
                <a:cs typeface="Palatino Linotype"/>
              </a:rPr>
              <a:t>not</a:t>
            </a:r>
            <a:r>
              <a:rPr sz="1100" i="1" spc="235" dirty="0">
                <a:cs typeface="Palatino Linotype"/>
              </a:rPr>
              <a:t> </a:t>
            </a:r>
            <a:r>
              <a:rPr sz="1100" i="1" spc="10" dirty="0">
                <a:cs typeface="Palatino Linotype"/>
              </a:rPr>
              <a:t>significant.</a:t>
            </a:r>
            <a:endParaRPr sz="1100">
              <a:cs typeface="Palatino Linotyp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9430" y="211465"/>
            <a:ext cx="18288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Hierarchy </a:t>
            </a:r>
            <a:r>
              <a:rPr sz="1400" spc="200" dirty="0">
                <a:solidFill>
                  <a:srgbClr val="3333B2"/>
                </a:solidFill>
                <a:latin typeface="+mn-lt"/>
                <a:cs typeface="Georgia"/>
              </a:rPr>
              <a:t>—</a:t>
            </a:r>
            <a:r>
              <a:rPr sz="1400" spc="-7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continued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0946" y="1035201"/>
            <a:ext cx="3888206" cy="1318438"/>
          </a:xfrm>
          <a:prstGeom prst="rect">
            <a:avLst/>
          </a:prstGeom>
        </p:spPr>
        <p:txBody>
          <a:bodyPr vert="horz" wrap="square" lIns="0" tIns="228663" rIns="0" bIns="0" rtlCol="0">
            <a:spAutoFit/>
          </a:bodyPr>
          <a:lstStyle/>
          <a:p>
            <a:pPr marL="27559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6225" algn="l"/>
              </a:tabLst>
            </a:pPr>
            <a:r>
              <a:rPr sz="1100" spc="90" dirty="0">
                <a:latin typeface="+mn-lt"/>
              </a:rPr>
              <a:t>The </a:t>
            </a:r>
            <a:r>
              <a:rPr sz="1100" spc="60" dirty="0">
                <a:latin typeface="+mn-lt"/>
              </a:rPr>
              <a:t>rationale </a:t>
            </a:r>
            <a:r>
              <a:rPr sz="1100" spc="30" dirty="0">
                <a:latin typeface="+mn-lt"/>
              </a:rPr>
              <a:t>for </a:t>
            </a:r>
            <a:r>
              <a:rPr sz="1100" spc="65" dirty="0">
                <a:latin typeface="+mn-lt"/>
              </a:rPr>
              <a:t>this </a:t>
            </a:r>
            <a:r>
              <a:rPr sz="1100" spc="45" dirty="0">
                <a:latin typeface="+mn-lt"/>
              </a:rPr>
              <a:t>principle </a:t>
            </a:r>
            <a:r>
              <a:rPr sz="1100" spc="20" dirty="0">
                <a:latin typeface="+mn-lt"/>
              </a:rPr>
              <a:t>is </a:t>
            </a:r>
            <a:r>
              <a:rPr sz="1100" spc="110" dirty="0">
                <a:latin typeface="+mn-lt"/>
              </a:rPr>
              <a:t>that </a:t>
            </a:r>
            <a:r>
              <a:rPr sz="1100" spc="60" dirty="0">
                <a:latin typeface="+mn-lt"/>
              </a:rPr>
              <a:t>interactions are </a:t>
            </a:r>
            <a:r>
              <a:rPr sz="1100" spc="85" dirty="0">
                <a:latin typeface="+mn-lt"/>
              </a:rPr>
              <a:t>hard  </a:t>
            </a:r>
            <a:r>
              <a:rPr sz="1100" spc="80" dirty="0">
                <a:latin typeface="+mn-lt"/>
              </a:rPr>
              <a:t>to </a:t>
            </a:r>
            <a:r>
              <a:rPr sz="1100" spc="70" dirty="0">
                <a:latin typeface="+mn-lt"/>
              </a:rPr>
              <a:t>interpret </a:t>
            </a:r>
            <a:r>
              <a:rPr sz="1100" spc="50" dirty="0">
                <a:latin typeface="+mn-lt"/>
              </a:rPr>
              <a:t>in </a:t>
            </a:r>
            <a:r>
              <a:rPr sz="1100" spc="85" dirty="0">
                <a:latin typeface="+mn-lt"/>
              </a:rPr>
              <a:t>a </a:t>
            </a:r>
            <a:r>
              <a:rPr sz="1100" spc="55" dirty="0">
                <a:latin typeface="+mn-lt"/>
              </a:rPr>
              <a:t>model </a:t>
            </a:r>
            <a:r>
              <a:rPr sz="1100" spc="75" dirty="0">
                <a:latin typeface="+mn-lt"/>
              </a:rPr>
              <a:t>without </a:t>
            </a:r>
            <a:r>
              <a:rPr sz="1100" spc="70" dirty="0">
                <a:latin typeface="+mn-lt"/>
              </a:rPr>
              <a:t>main </a:t>
            </a:r>
            <a:r>
              <a:rPr sz="1100" spc="25" dirty="0">
                <a:latin typeface="+mn-lt"/>
              </a:rPr>
              <a:t>effects </a:t>
            </a:r>
            <a:r>
              <a:rPr sz="1100" spc="-10" dirty="0">
                <a:latin typeface="+mn-lt"/>
              </a:rPr>
              <a:t>— </a:t>
            </a:r>
            <a:r>
              <a:rPr sz="1100" spc="65" dirty="0">
                <a:latin typeface="+mn-lt"/>
              </a:rPr>
              <a:t>their  </a:t>
            </a:r>
            <a:r>
              <a:rPr sz="1100" spc="60" dirty="0">
                <a:latin typeface="+mn-lt"/>
              </a:rPr>
              <a:t>meaning </a:t>
            </a:r>
            <a:r>
              <a:rPr sz="1100" spc="20" dirty="0">
                <a:latin typeface="+mn-lt"/>
              </a:rPr>
              <a:t>is</a:t>
            </a:r>
            <a:r>
              <a:rPr sz="1100" spc="85" dirty="0">
                <a:latin typeface="+mn-lt"/>
              </a:rPr>
              <a:t> </a:t>
            </a:r>
            <a:r>
              <a:rPr sz="1100" spc="55">
                <a:latin typeface="+mn-lt"/>
              </a:rPr>
              <a:t>changed.</a:t>
            </a:r>
            <a:endParaRPr lang="en-US" sz="1100" spc="55">
              <a:latin typeface="+mn-lt"/>
            </a:endParaRPr>
          </a:p>
          <a:p>
            <a:pPr marL="27559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6225" algn="l"/>
              </a:tabLst>
            </a:pPr>
            <a:endParaRPr sz="1100">
              <a:latin typeface="+mn-lt"/>
            </a:endParaRPr>
          </a:p>
          <a:p>
            <a:pPr marL="275590" marR="1905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76225" algn="l"/>
              </a:tabLst>
            </a:pPr>
            <a:r>
              <a:rPr sz="1100" spc="25" dirty="0">
                <a:latin typeface="+mn-lt"/>
              </a:rPr>
              <a:t>Specifically, </a:t>
            </a:r>
            <a:r>
              <a:rPr sz="1100" spc="80" dirty="0">
                <a:latin typeface="+mn-lt"/>
              </a:rPr>
              <a:t>the </a:t>
            </a:r>
            <a:r>
              <a:rPr sz="1100" spc="60" dirty="0">
                <a:latin typeface="+mn-lt"/>
              </a:rPr>
              <a:t>interaction </a:t>
            </a:r>
            <a:r>
              <a:rPr sz="1100" spc="75" dirty="0">
                <a:latin typeface="+mn-lt"/>
              </a:rPr>
              <a:t>terms </a:t>
            </a:r>
            <a:r>
              <a:rPr sz="1100" spc="35" dirty="0">
                <a:latin typeface="+mn-lt"/>
              </a:rPr>
              <a:t>also </a:t>
            </a:r>
            <a:r>
              <a:rPr sz="1100" spc="60" dirty="0">
                <a:latin typeface="+mn-lt"/>
              </a:rPr>
              <a:t>contain </a:t>
            </a:r>
            <a:r>
              <a:rPr sz="1100" spc="70" dirty="0">
                <a:latin typeface="+mn-lt"/>
              </a:rPr>
              <a:t>main </a:t>
            </a:r>
            <a:r>
              <a:rPr sz="1100" spc="25" dirty="0">
                <a:latin typeface="+mn-lt"/>
              </a:rPr>
              <a:t>effects,  </a:t>
            </a:r>
            <a:r>
              <a:rPr sz="1100" dirty="0">
                <a:latin typeface="+mn-lt"/>
              </a:rPr>
              <a:t>if </a:t>
            </a:r>
            <a:r>
              <a:rPr sz="1100" spc="80" dirty="0">
                <a:latin typeface="+mn-lt"/>
              </a:rPr>
              <a:t>the </a:t>
            </a:r>
            <a:r>
              <a:rPr sz="1100" spc="55" dirty="0">
                <a:latin typeface="+mn-lt"/>
              </a:rPr>
              <a:t>model </a:t>
            </a:r>
            <a:r>
              <a:rPr sz="1100" spc="65" dirty="0">
                <a:latin typeface="+mn-lt"/>
              </a:rPr>
              <a:t>has </a:t>
            </a:r>
            <a:r>
              <a:rPr sz="1100" spc="55" dirty="0">
                <a:latin typeface="+mn-lt"/>
              </a:rPr>
              <a:t>no </a:t>
            </a:r>
            <a:r>
              <a:rPr sz="1100" spc="70" dirty="0">
                <a:latin typeface="+mn-lt"/>
              </a:rPr>
              <a:t>main </a:t>
            </a:r>
            <a:r>
              <a:rPr sz="1100" spc="25" dirty="0">
                <a:latin typeface="+mn-lt"/>
              </a:rPr>
              <a:t>effect</a:t>
            </a:r>
            <a:r>
              <a:rPr sz="1100" spc="195" dirty="0">
                <a:latin typeface="+mn-lt"/>
              </a:rPr>
              <a:t> </a:t>
            </a:r>
            <a:r>
              <a:rPr sz="1100" spc="65" dirty="0">
                <a:latin typeface="+mn-lt"/>
              </a:rPr>
              <a:t>terms.</a:t>
            </a:r>
            <a:endParaRPr sz="1100">
              <a:latin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987" y="206375"/>
            <a:ext cx="4007463" cy="18021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16710" marR="5080" indent="-1583690">
              <a:lnSpc>
                <a:spcPct val="106700"/>
              </a:lnSpc>
              <a:spcBef>
                <a:spcPts val="20"/>
              </a:spcBef>
            </a:pPr>
            <a:r>
              <a:rPr sz="1400" spc="-25" dirty="0">
                <a:solidFill>
                  <a:srgbClr val="3333B2"/>
                </a:solidFill>
                <a:cs typeface="Georgia"/>
              </a:rPr>
              <a:t>Interactions </a:t>
            </a:r>
            <a:r>
              <a:rPr sz="1400" spc="-30" dirty="0">
                <a:solidFill>
                  <a:srgbClr val="3333B2"/>
                </a:solidFill>
                <a:cs typeface="Georgia"/>
              </a:rPr>
              <a:t>between </a:t>
            </a:r>
            <a:r>
              <a:rPr sz="1400" spc="-10" dirty="0">
                <a:solidFill>
                  <a:srgbClr val="3333B2"/>
                </a:solidFill>
                <a:cs typeface="Georgia"/>
              </a:rPr>
              <a:t>qualitative </a:t>
            </a:r>
            <a:r>
              <a:rPr sz="1400" spc="-30">
                <a:solidFill>
                  <a:srgbClr val="3333B2"/>
                </a:solidFill>
                <a:cs typeface="Georgia"/>
              </a:rPr>
              <a:t>and </a:t>
            </a:r>
            <a:r>
              <a:rPr sz="1400" spc="-10">
                <a:solidFill>
                  <a:srgbClr val="3333B2"/>
                </a:solidFill>
                <a:cs typeface="Georgia"/>
              </a:rPr>
              <a:t>quantitative</a:t>
            </a:r>
            <a:r>
              <a:rPr lang="en-US" sz="1400" spc="-10">
                <a:solidFill>
                  <a:srgbClr val="3333B2"/>
                </a:solidFill>
                <a:cs typeface="Georgia"/>
              </a:rPr>
              <a:t> </a:t>
            </a:r>
            <a:r>
              <a:rPr sz="1400" spc="-25">
                <a:solidFill>
                  <a:srgbClr val="3333B2"/>
                </a:solidFill>
                <a:cs typeface="Georgia"/>
              </a:rPr>
              <a:t>variables</a:t>
            </a:r>
            <a:endParaRPr sz="1400"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cs typeface="Georgia"/>
            </a:endParaRPr>
          </a:p>
          <a:p>
            <a:pPr marL="12700" marR="267970">
              <a:lnSpc>
                <a:spcPct val="102600"/>
              </a:lnSpc>
              <a:spcBef>
                <a:spcPts val="800"/>
              </a:spcBef>
            </a:pPr>
            <a:r>
              <a:rPr sz="1100" spc="55" dirty="0">
                <a:cs typeface="PMingLiU"/>
              </a:rPr>
              <a:t>Consider </a:t>
            </a:r>
            <a:r>
              <a:rPr sz="1100" spc="80">
                <a:cs typeface="PMingLiU"/>
              </a:rPr>
              <a:t>the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Credit</a:t>
            </a:r>
            <a:r>
              <a:rPr lang="en-US" sz="1100" spc="-90">
                <a:solidFill>
                  <a:srgbClr val="990000"/>
                </a:solidFill>
                <a:cs typeface="Courier New"/>
              </a:rPr>
              <a:t> 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 </a:t>
            </a:r>
            <a:r>
              <a:rPr sz="1100" spc="95" dirty="0">
                <a:cs typeface="PMingLiU"/>
              </a:rPr>
              <a:t>data </a:t>
            </a:r>
            <a:r>
              <a:rPr sz="1100" spc="55" dirty="0">
                <a:cs typeface="PMingLiU"/>
              </a:rPr>
              <a:t>set,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suppose </a:t>
            </a:r>
            <a:r>
              <a:rPr sz="1100" spc="110" dirty="0">
                <a:cs typeface="PMingLiU"/>
              </a:rPr>
              <a:t>that </a:t>
            </a:r>
            <a:r>
              <a:rPr sz="1100" spc="15" dirty="0">
                <a:cs typeface="PMingLiU"/>
              </a:rPr>
              <a:t>we </a:t>
            </a:r>
            <a:r>
              <a:rPr sz="1100" spc="40" dirty="0">
                <a:cs typeface="PMingLiU"/>
              </a:rPr>
              <a:t>wish</a:t>
            </a:r>
            <a:r>
              <a:rPr sz="1100" spc="-40" dirty="0">
                <a:cs typeface="PMingLiU"/>
              </a:rPr>
              <a:t> </a:t>
            </a:r>
            <a:r>
              <a:rPr sz="1100" spc="80" dirty="0">
                <a:cs typeface="PMingLiU"/>
              </a:rPr>
              <a:t>to  </a:t>
            </a:r>
            <a:r>
              <a:rPr sz="1100" spc="65" dirty="0">
                <a:cs typeface="PMingLiU"/>
              </a:rPr>
              <a:t>predict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balance </a:t>
            </a:r>
            <a:r>
              <a:rPr lang="en-US" sz="1100" spc="-90">
                <a:solidFill>
                  <a:srgbClr val="990000"/>
                </a:solidFill>
                <a:cs typeface="Courier New"/>
              </a:rPr>
              <a:t>  </a:t>
            </a:r>
            <a:r>
              <a:rPr sz="1100" spc="45">
                <a:cs typeface="PMingLiU"/>
              </a:rPr>
              <a:t>using </a:t>
            </a:r>
            <a:r>
              <a:rPr sz="1100" spc="-90">
                <a:solidFill>
                  <a:srgbClr val="990000"/>
                </a:solidFill>
                <a:cs typeface="Courier New"/>
              </a:rPr>
              <a:t>income </a:t>
            </a:r>
            <a:r>
              <a:rPr lang="en-US" sz="1100" spc="-90">
                <a:solidFill>
                  <a:srgbClr val="990000"/>
                </a:solidFill>
                <a:cs typeface="Courier New"/>
              </a:rPr>
              <a:t> </a:t>
            </a:r>
            <a:r>
              <a:rPr sz="1100" spc="70">
                <a:cs typeface="PMingLiU"/>
              </a:rPr>
              <a:t>(</a:t>
            </a:r>
            <a:r>
              <a:rPr sz="1100" spc="70" dirty="0">
                <a:cs typeface="PMingLiU"/>
              </a:rPr>
              <a:t>quantitative) </a:t>
            </a:r>
            <a:r>
              <a:rPr sz="1100" spc="85" dirty="0">
                <a:cs typeface="PMingLiU"/>
              </a:rPr>
              <a:t>and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student  </a:t>
            </a:r>
            <a:r>
              <a:rPr sz="1100" spc="60" dirty="0">
                <a:cs typeface="PMingLiU"/>
              </a:rPr>
              <a:t>(</a:t>
            </a:r>
            <a:r>
              <a:rPr sz="1100" spc="60">
                <a:cs typeface="PMingLiU"/>
              </a:rPr>
              <a:t>qualitative).</a:t>
            </a:r>
            <a:endParaRPr lang="en-US" sz="1100" spc="60">
              <a:cs typeface="PMingLiU"/>
            </a:endParaRPr>
          </a:p>
          <a:p>
            <a:pPr marL="12700" marR="267970">
              <a:lnSpc>
                <a:spcPct val="102600"/>
              </a:lnSpc>
              <a:spcBef>
                <a:spcPts val="800"/>
              </a:spcBef>
            </a:pPr>
            <a:endParaRPr lang="en-GB" sz="110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en-GB" sz="1100" spc="90">
                <a:cs typeface="PMingLiU"/>
              </a:rPr>
              <a:t>Without </a:t>
            </a:r>
            <a:r>
              <a:rPr lang="en-GB" sz="1100" spc="85">
                <a:cs typeface="PMingLiU"/>
              </a:rPr>
              <a:t>an </a:t>
            </a:r>
            <a:r>
              <a:rPr lang="en-GB" sz="1100" spc="60">
                <a:cs typeface="PMingLiU"/>
              </a:rPr>
              <a:t>interaction </a:t>
            </a:r>
            <a:r>
              <a:rPr lang="en-GB" sz="1100" spc="75">
                <a:cs typeface="PMingLiU"/>
              </a:rPr>
              <a:t>term, </a:t>
            </a:r>
            <a:r>
              <a:rPr lang="en-GB" sz="1100" spc="80">
                <a:cs typeface="PMingLiU"/>
              </a:rPr>
              <a:t>the </a:t>
            </a:r>
            <a:r>
              <a:rPr lang="en-GB" sz="1100" spc="55">
                <a:cs typeface="PMingLiU"/>
              </a:rPr>
              <a:t>model </a:t>
            </a:r>
            <a:r>
              <a:rPr lang="en-GB" sz="1100" spc="60">
                <a:cs typeface="PMingLiU"/>
              </a:rPr>
              <a:t>takes </a:t>
            </a:r>
            <a:r>
              <a:rPr lang="en-GB" sz="1100" spc="80">
                <a:cs typeface="PMingLiU"/>
              </a:rPr>
              <a:t>the</a:t>
            </a:r>
            <a:r>
              <a:rPr lang="en-GB" sz="1100" spc="95">
                <a:cs typeface="PMingLiU"/>
              </a:rPr>
              <a:t> </a:t>
            </a:r>
            <a:r>
              <a:rPr lang="en-GB" sz="1100" spc="50">
                <a:cs typeface="PMingLiU"/>
              </a:rPr>
              <a:t>form</a:t>
            </a:r>
            <a:endParaRPr lang="en-GB" sz="1100">
              <a:cs typeface="PMingLiU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09850" y="2329699"/>
            <a:ext cx="1677304" cy="34560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335"/>
              </a:spcBef>
            </a:pPr>
            <a:r>
              <a:rPr sz="900" spc="10" dirty="0">
                <a:cs typeface="PMingLiU"/>
              </a:rPr>
              <a:t>if </a:t>
            </a:r>
            <a:r>
              <a:rPr sz="900" i="1" spc="90" dirty="0">
                <a:cs typeface="Times New Roman"/>
              </a:rPr>
              <a:t>i</a:t>
            </a:r>
            <a:r>
              <a:rPr sz="900" spc="90" dirty="0">
                <a:cs typeface="PMingLiU"/>
              </a:rPr>
              <a:t>th </a:t>
            </a:r>
            <a:r>
              <a:rPr sz="900" spc="60" dirty="0">
                <a:cs typeface="PMingLiU"/>
              </a:rPr>
              <a:t>person </a:t>
            </a:r>
            <a:r>
              <a:rPr sz="900" spc="25" dirty="0">
                <a:cs typeface="PMingLiU"/>
              </a:rPr>
              <a:t>is </a:t>
            </a:r>
            <a:r>
              <a:rPr sz="900" spc="80" dirty="0">
                <a:cs typeface="PMingLiU"/>
              </a:rPr>
              <a:t>a</a:t>
            </a:r>
            <a:r>
              <a:rPr sz="900" spc="145" dirty="0">
                <a:cs typeface="PMingLiU"/>
              </a:rPr>
              <a:t> </a:t>
            </a:r>
            <a:r>
              <a:rPr sz="900" spc="75" dirty="0">
                <a:cs typeface="PMingLiU"/>
              </a:rPr>
              <a:t>student</a:t>
            </a:r>
            <a:endParaRPr sz="90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spc="10" dirty="0">
                <a:cs typeface="PMingLiU"/>
              </a:rPr>
              <a:t>if </a:t>
            </a:r>
            <a:r>
              <a:rPr sz="900" i="1" spc="90" dirty="0">
                <a:cs typeface="Times New Roman"/>
              </a:rPr>
              <a:t>i</a:t>
            </a:r>
            <a:r>
              <a:rPr sz="900" spc="90" dirty="0">
                <a:cs typeface="PMingLiU"/>
              </a:rPr>
              <a:t>th </a:t>
            </a:r>
            <a:r>
              <a:rPr sz="900" spc="60" dirty="0">
                <a:cs typeface="PMingLiU"/>
              </a:rPr>
              <a:t>person </a:t>
            </a:r>
            <a:r>
              <a:rPr sz="900" spc="25" dirty="0">
                <a:cs typeface="PMingLiU"/>
              </a:rPr>
              <a:t>is </a:t>
            </a:r>
            <a:r>
              <a:rPr sz="900" spc="80" dirty="0">
                <a:cs typeface="PMingLiU"/>
              </a:rPr>
              <a:t>not a</a:t>
            </a:r>
            <a:r>
              <a:rPr sz="900" spc="135" dirty="0">
                <a:cs typeface="PMingLiU"/>
              </a:rPr>
              <a:t> </a:t>
            </a:r>
            <a:r>
              <a:rPr sz="900" spc="75" dirty="0">
                <a:cs typeface="PMingLiU"/>
              </a:rPr>
              <a:t>student</a:t>
            </a:r>
            <a:endParaRPr sz="900"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9488" y="2752109"/>
            <a:ext cx="1714465" cy="34560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00" spc="10" dirty="0">
                <a:cs typeface="PMingLiU"/>
              </a:rPr>
              <a:t>if </a:t>
            </a:r>
            <a:r>
              <a:rPr sz="900" i="1" spc="90" dirty="0">
                <a:cs typeface="Times New Roman"/>
              </a:rPr>
              <a:t>i</a:t>
            </a:r>
            <a:r>
              <a:rPr sz="900" spc="90" dirty="0">
                <a:cs typeface="PMingLiU"/>
              </a:rPr>
              <a:t>th </a:t>
            </a:r>
            <a:r>
              <a:rPr sz="900" spc="60" dirty="0">
                <a:cs typeface="PMingLiU"/>
              </a:rPr>
              <a:t>person </a:t>
            </a:r>
            <a:r>
              <a:rPr sz="900" spc="25" dirty="0">
                <a:cs typeface="PMingLiU"/>
              </a:rPr>
              <a:t>is </a:t>
            </a:r>
            <a:r>
              <a:rPr sz="900" spc="80" dirty="0">
                <a:cs typeface="PMingLiU"/>
              </a:rPr>
              <a:t>a</a:t>
            </a:r>
            <a:r>
              <a:rPr sz="900" spc="150" dirty="0">
                <a:cs typeface="PMingLiU"/>
              </a:rPr>
              <a:t> </a:t>
            </a:r>
            <a:r>
              <a:rPr sz="900" spc="75" dirty="0">
                <a:cs typeface="PMingLiU"/>
              </a:rPr>
              <a:t>student</a:t>
            </a:r>
            <a:endParaRPr sz="90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spc="10" dirty="0">
                <a:cs typeface="PMingLiU"/>
              </a:rPr>
              <a:t>if </a:t>
            </a:r>
            <a:r>
              <a:rPr sz="900" i="1" spc="90" dirty="0">
                <a:cs typeface="Times New Roman"/>
              </a:rPr>
              <a:t>i</a:t>
            </a:r>
            <a:r>
              <a:rPr sz="900" spc="90" dirty="0">
                <a:cs typeface="PMingLiU"/>
              </a:rPr>
              <a:t>th </a:t>
            </a:r>
            <a:r>
              <a:rPr sz="900" spc="60" dirty="0">
                <a:cs typeface="PMingLiU"/>
              </a:rPr>
              <a:t>person </a:t>
            </a:r>
            <a:r>
              <a:rPr sz="900" spc="25" dirty="0">
                <a:cs typeface="PMingLiU"/>
              </a:rPr>
              <a:t>is </a:t>
            </a:r>
            <a:r>
              <a:rPr sz="900" spc="80" dirty="0">
                <a:cs typeface="PMingLiU"/>
              </a:rPr>
              <a:t>not a</a:t>
            </a:r>
            <a:r>
              <a:rPr sz="900" spc="130" dirty="0">
                <a:cs typeface="PMingLiU"/>
              </a:rPr>
              <a:t> </a:t>
            </a:r>
            <a:r>
              <a:rPr sz="900" spc="70" dirty="0">
                <a:cs typeface="PMingLiU"/>
              </a:rPr>
              <a:t>student</a:t>
            </a:r>
            <a:r>
              <a:rPr sz="900" i="1" spc="70" dirty="0">
                <a:cs typeface="Times New Roman"/>
              </a:rPr>
              <a:t>.</a:t>
            </a:r>
            <a:endParaRPr sz="900">
              <a:cs typeface="Times New Roman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FDAA49-7054-4034-B434-C3E4CD4A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80" y="2285048"/>
            <a:ext cx="2315978" cy="93412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56347"/>
            <a:ext cx="26435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95" dirty="0">
                <a:latin typeface="+mn-lt"/>
              </a:rPr>
              <a:t>With </a:t>
            </a:r>
            <a:r>
              <a:rPr spc="55" dirty="0">
                <a:latin typeface="+mn-lt"/>
              </a:rPr>
              <a:t>interactions, </a:t>
            </a:r>
            <a:r>
              <a:rPr spc="75" dirty="0">
                <a:latin typeface="+mn-lt"/>
              </a:rPr>
              <a:t>it </a:t>
            </a:r>
            <a:r>
              <a:rPr spc="60" dirty="0">
                <a:latin typeface="+mn-lt"/>
              </a:rPr>
              <a:t>takes </a:t>
            </a:r>
            <a:r>
              <a:rPr spc="80" dirty="0">
                <a:latin typeface="+mn-lt"/>
              </a:rPr>
              <a:t>the</a:t>
            </a:r>
            <a:r>
              <a:rPr spc="70" dirty="0">
                <a:latin typeface="+mn-lt"/>
              </a:rPr>
              <a:t> </a:t>
            </a:r>
            <a:r>
              <a:rPr spc="50" dirty="0">
                <a:latin typeface="+mn-lt"/>
              </a:rPr>
              <a:t>form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6947F-46FF-40A5-9B93-B26C6E3B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4" y="1342202"/>
            <a:ext cx="4419600" cy="103297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491844" y="2035175"/>
            <a:ext cx="3879215" cy="90659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02030">
              <a:lnSpc>
                <a:spcPct val="100000"/>
              </a:lnSpc>
              <a:spcBef>
                <a:spcPts val="459"/>
              </a:spcBef>
              <a:tabLst>
                <a:tab pos="2926080" algn="l"/>
              </a:tabLst>
            </a:pPr>
            <a:endParaRPr lang="en-GB" sz="650" dirty="0"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60"/>
              </a:spcBef>
            </a:pPr>
            <a:r>
              <a:rPr lang="en-GB" sz="1100" spc="70">
                <a:cs typeface="PMingLiU"/>
              </a:rPr>
              <a:t>Credit </a:t>
            </a:r>
            <a:r>
              <a:rPr lang="en-GB" sz="1100" spc="80">
                <a:cs typeface="PMingLiU"/>
              </a:rPr>
              <a:t>data </a:t>
            </a:r>
          </a:p>
          <a:p>
            <a:pPr marL="12700" marR="5080">
              <a:lnSpc>
                <a:spcPct val="102600"/>
              </a:lnSpc>
              <a:spcBef>
                <a:spcPts val="560"/>
              </a:spcBef>
            </a:pPr>
            <a:r>
              <a:rPr lang="en-GB" sz="1100" spc="40">
                <a:cs typeface="PMingLiU"/>
              </a:rPr>
              <a:t>Left</a:t>
            </a:r>
            <a:r>
              <a:rPr lang="en-GB" sz="1100" spc="40" dirty="0">
                <a:cs typeface="PMingLiU"/>
              </a:rPr>
              <a:t>: </a:t>
            </a:r>
            <a:r>
              <a:rPr lang="en-GB" sz="1100" spc="55" dirty="0">
                <a:cs typeface="PMingLiU"/>
              </a:rPr>
              <a:t>no </a:t>
            </a:r>
            <a:r>
              <a:rPr lang="en-GB" sz="1100" spc="60" dirty="0">
                <a:cs typeface="PMingLiU"/>
              </a:rPr>
              <a:t>interaction </a:t>
            </a:r>
            <a:r>
              <a:rPr lang="en-GB" sz="1100" spc="55" dirty="0">
                <a:cs typeface="PMingLiU"/>
              </a:rPr>
              <a:t>between </a:t>
            </a:r>
            <a:r>
              <a:rPr lang="en-GB" sz="1100" spc="-90" dirty="0">
                <a:solidFill>
                  <a:srgbClr val="990000"/>
                </a:solidFill>
                <a:cs typeface="Courier New"/>
              </a:rPr>
              <a:t>income </a:t>
            </a:r>
            <a:r>
              <a:rPr lang="en-GB" sz="1100" spc="85" dirty="0">
                <a:cs typeface="PMingLiU"/>
              </a:rPr>
              <a:t>and </a:t>
            </a:r>
            <a:r>
              <a:rPr lang="en-GB" sz="1100" spc="-75" dirty="0">
                <a:solidFill>
                  <a:srgbClr val="990000"/>
                </a:solidFill>
                <a:cs typeface="Courier New"/>
              </a:rPr>
              <a:t>student</a:t>
            </a:r>
            <a:r>
              <a:rPr lang="en-GB" sz="1100" spc="-75">
                <a:cs typeface="PMingLiU"/>
              </a:rPr>
              <a:t>.  </a:t>
            </a:r>
          </a:p>
          <a:p>
            <a:pPr marL="12700" marR="5080">
              <a:lnSpc>
                <a:spcPct val="102600"/>
              </a:lnSpc>
              <a:spcBef>
                <a:spcPts val="560"/>
              </a:spcBef>
            </a:pPr>
            <a:r>
              <a:rPr lang="en-GB" sz="1100" spc="60">
                <a:cs typeface="PMingLiU"/>
              </a:rPr>
              <a:t>Right</a:t>
            </a:r>
            <a:r>
              <a:rPr lang="en-GB" sz="1100" spc="60" dirty="0">
                <a:cs typeface="PMingLiU"/>
              </a:rPr>
              <a:t>: </a:t>
            </a:r>
            <a:r>
              <a:rPr lang="en-GB" sz="1100" spc="70" dirty="0">
                <a:cs typeface="PMingLiU"/>
              </a:rPr>
              <a:t>with </a:t>
            </a:r>
            <a:r>
              <a:rPr lang="en-GB" sz="1100" spc="85" dirty="0">
                <a:cs typeface="PMingLiU"/>
              </a:rPr>
              <a:t>an </a:t>
            </a:r>
            <a:r>
              <a:rPr lang="en-GB" sz="1100" spc="60" dirty="0">
                <a:cs typeface="PMingLiU"/>
              </a:rPr>
              <a:t>interaction </a:t>
            </a:r>
            <a:r>
              <a:rPr lang="en-GB" sz="1100" spc="85" dirty="0">
                <a:cs typeface="PMingLiU"/>
              </a:rPr>
              <a:t>term </a:t>
            </a:r>
            <a:r>
              <a:rPr lang="en-GB" sz="1100" spc="55" dirty="0">
                <a:cs typeface="PMingLiU"/>
              </a:rPr>
              <a:t>between </a:t>
            </a:r>
            <a:r>
              <a:rPr lang="en-GB" sz="1100" spc="-90" dirty="0">
                <a:solidFill>
                  <a:srgbClr val="990000"/>
                </a:solidFill>
                <a:cs typeface="Courier New"/>
              </a:rPr>
              <a:t>income </a:t>
            </a:r>
            <a:r>
              <a:rPr lang="en-GB" sz="1100" spc="85" dirty="0">
                <a:cs typeface="PMingLiU"/>
              </a:rPr>
              <a:t>and</a:t>
            </a:r>
            <a:r>
              <a:rPr lang="en-GB" sz="1100" spc="45" dirty="0">
                <a:cs typeface="PMingLiU"/>
              </a:rPr>
              <a:t> </a:t>
            </a:r>
            <a:r>
              <a:rPr lang="en-GB" sz="1100" spc="-75" dirty="0">
                <a:solidFill>
                  <a:srgbClr val="990000"/>
                </a:solidFill>
                <a:cs typeface="Courier New"/>
              </a:rPr>
              <a:t>student</a:t>
            </a:r>
            <a:r>
              <a:rPr lang="en-GB" sz="1100" spc="-75" dirty="0">
                <a:cs typeface="PMingLiU"/>
              </a:rPr>
              <a:t>.</a:t>
            </a:r>
            <a:endParaRPr lang="en-GB" sz="1100" dirty="0">
              <a:cs typeface="PMingLiU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D534D4F-FEAF-4B8C-B2E6-8C7ABB44B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" y="53975"/>
            <a:ext cx="4362450" cy="191920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583" y="68169"/>
            <a:ext cx="24206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Non-linear </a:t>
            </a:r>
            <a:r>
              <a:rPr sz="1400" spc="-30" dirty="0">
                <a:solidFill>
                  <a:srgbClr val="3333B2"/>
                </a:solidFill>
                <a:latin typeface="+mn-lt"/>
                <a:cs typeface="Georgia"/>
              </a:rPr>
              <a:t>effects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of</a:t>
            </a:r>
            <a:r>
              <a:rPr sz="1400" spc="9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predictors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49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E2D41CF-63FD-4C5D-B347-0B52BCF7D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676971"/>
            <a:ext cx="3827949" cy="2665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13AD2-4A92-440B-9A99-B2343AD634D1}"/>
              </a:ext>
            </a:extLst>
          </p:cNvPr>
          <p:cNvSpPr txBox="1"/>
          <p:nvPr/>
        </p:nvSpPr>
        <p:spPr>
          <a:xfrm>
            <a:off x="546938" y="348688"/>
            <a:ext cx="351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Polynomial regression on Auto data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9189" y="211465"/>
            <a:ext cx="13290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333B2"/>
                </a:solidFill>
                <a:cs typeface="Georgia"/>
              </a:rPr>
              <a:t>Advertising</a:t>
            </a:r>
            <a:r>
              <a:rPr sz="1400" spc="80" dirty="0">
                <a:solidFill>
                  <a:srgbClr val="3333B2"/>
                </a:solidFill>
                <a:cs typeface="Georgia"/>
              </a:rPr>
              <a:t> </a:t>
            </a:r>
            <a:r>
              <a:rPr sz="1400" spc="5" dirty="0">
                <a:solidFill>
                  <a:srgbClr val="3333B2"/>
                </a:solidFill>
                <a:cs typeface="Georgia"/>
              </a:rPr>
              <a:t>data</a:t>
            </a:r>
            <a:endParaRPr sz="1400"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362" y="2498708"/>
            <a:ext cx="364490" cy="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20" dirty="0">
                <a:latin typeface="Arial"/>
                <a:cs typeface="Arial"/>
              </a:rPr>
              <a:t>0 50</a:t>
            </a:r>
            <a:r>
              <a:rPr sz="400" spc="85" dirty="0">
                <a:latin typeface="Arial"/>
                <a:cs typeface="Arial"/>
              </a:rPr>
              <a:t> </a:t>
            </a:r>
            <a:r>
              <a:rPr sz="400" spc="20" dirty="0"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899" y="2498708"/>
            <a:ext cx="118110" cy="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20" dirty="0"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7075" y="2498708"/>
            <a:ext cx="118110" cy="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20" dirty="0">
                <a:latin typeface="Arial"/>
                <a:cs typeface="Arial"/>
              </a:rPr>
              <a:t>300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625" y="1053003"/>
            <a:ext cx="926126" cy="142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8832" y="2195883"/>
            <a:ext cx="81280" cy="5651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832" y="1926593"/>
            <a:ext cx="81280" cy="87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832" y="1672818"/>
            <a:ext cx="81280" cy="87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15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832" y="1418971"/>
            <a:ext cx="81280" cy="87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20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832" y="1165124"/>
            <a:ext cx="81280" cy="87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25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8120" y="2630698"/>
            <a:ext cx="96520" cy="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20" dirty="0">
                <a:latin typeface="Arial"/>
                <a:cs typeface="Arial"/>
              </a:rPr>
              <a:t>TV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842" y="1669720"/>
            <a:ext cx="81280" cy="16446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Sales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2671" y="2498708"/>
            <a:ext cx="898525" cy="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20" dirty="0">
                <a:latin typeface="Arial"/>
                <a:cs typeface="Arial"/>
              </a:rPr>
              <a:t>0 10 20 30 40</a:t>
            </a:r>
            <a:r>
              <a:rPr sz="400" spc="50" dirty="0">
                <a:latin typeface="Arial"/>
                <a:cs typeface="Arial"/>
              </a:rPr>
              <a:t> </a:t>
            </a:r>
            <a:r>
              <a:rPr sz="400" spc="20" dirty="0"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15062" y="1053003"/>
            <a:ext cx="926061" cy="142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13272" y="2195883"/>
            <a:ext cx="81280" cy="5651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3272" y="1926593"/>
            <a:ext cx="81280" cy="87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3272" y="1672818"/>
            <a:ext cx="81280" cy="87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15</a:t>
            </a:r>
            <a:endParaRPr sz="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3272" y="1418971"/>
            <a:ext cx="81280" cy="87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20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3272" y="1165124"/>
            <a:ext cx="81280" cy="87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25</a:t>
            </a:r>
            <a:endParaRPr sz="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5438" y="2630698"/>
            <a:ext cx="170815" cy="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Arial"/>
                <a:cs typeface="Arial"/>
              </a:rPr>
              <a:t>Radio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1281" y="1669720"/>
            <a:ext cx="81280" cy="16446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Sales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44955" y="2498708"/>
            <a:ext cx="808355" cy="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20" dirty="0">
                <a:latin typeface="Arial"/>
                <a:cs typeface="Arial"/>
              </a:rPr>
              <a:t>0 20 40 60 80</a:t>
            </a:r>
            <a:r>
              <a:rPr sz="400" spc="145" dirty="0">
                <a:latin typeface="Arial"/>
                <a:cs typeface="Arial"/>
              </a:rPr>
              <a:t> </a:t>
            </a:r>
            <a:r>
              <a:rPr sz="400" spc="20" dirty="0"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09428" y="1053003"/>
            <a:ext cx="926129" cy="142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07638" y="2195883"/>
            <a:ext cx="81280" cy="5651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107638" y="1926593"/>
            <a:ext cx="81280" cy="87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07638" y="1672818"/>
            <a:ext cx="81280" cy="87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15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7638" y="1418971"/>
            <a:ext cx="81280" cy="87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20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07638" y="1165124"/>
            <a:ext cx="81280" cy="87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25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1956" y="2630698"/>
            <a:ext cx="305435" cy="92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Arial"/>
                <a:cs typeface="Arial"/>
              </a:rPr>
              <a:t>Newspaper</a:t>
            </a:r>
            <a:endParaRPr sz="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75647" y="1669720"/>
            <a:ext cx="81280" cy="16446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dirty="0">
                <a:latin typeface="Arial"/>
                <a:cs typeface="Arial"/>
              </a:rPr>
              <a:t>Sales</a:t>
            </a:r>
            <a:endParaRPr sz="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194" y="690497"/>
            <a:ext cx="3663950" cy="814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spc="30" dirty="0">
                <a:cs typeface="PMingLiU"/>
              </a:rPr>
              <a:t>figure </a:t>
            </a:r>
            <a:r>
              <a:rPr sz="1100" spc="45" dirty="0">
                <a:cs typeface="PMingLiU"/>
              </a:rPr>
              <a:t>suggests</a:t>
            </a:r>
            <a:r>
              <a:rPr sz="1100" spc="100" dirty="0">
                <a:cs typeface="PMingLiU"/>
              </a:rPr>
              <a:t> </a:t>
            </a:r>
            <a:r>
              <a:rPr sz="1100" spc="110" dirty="0">
                <a:cs typeface="PMingLiU"/>
              </a:rPr>
              <a:t>that</a:t>
            </a:r>
            <a:endParaRPr sz="1100"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cs typeface="PMingLiU"/>
            </a:endParaRPr>
          </a:p>
          <a:p>
            <a:pPr marL="376555">
              <a:lnSpc>
                <a:spcPct val="100000"/>
              </a:lnSpc>
            </a:pPr>
            <a:r>
              <a:rPr sz="1100" spc="-90" dirty="0">
                <a:solidFill>
                  <a:srgbClr val="990000"/>
                </a:solidFill>
                <a:cs typeface="Courier New"/>
              </a:rPr>
              <a:t>mpg</a:t>
            </a:r>
            <a:r>
              <a:rPr sz="1100" spc="-360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</a:t>
            </a:r>
            <a:r>
              <a:rPr sz="1200" spc="67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1</a:t>
            </a:r>
            <a:r>
              <a:rPr sz="1200" spc="60" baseline="-10416" dirty="0">
                <a:cs typeface="Tahoma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5" dirty="0">
                <a:cs typeface="Meiryo"/>
              </a:rPr>
              <a:t>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horsepower</a:t>
            </a:r>
            <a:r>
              <a:rPr sz="1100" spc="-415" dirty="0">
                <a:solidFill>
                  <a:srgbClr val="990000"/>
                </a:solidFill>
                <a:cs typeface="Courier New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2</a:t>
            </a:r>
            <a:r>
              <a:rPr sz="1200" spc="60" baseline="-10416" dirty="0">
                <a:cs typeface="Tahoma"/>
              </a:rPr>
              <a:t> </a:t>
            </a:r>
            <a:r>
              <a:rPr sz="1100" i="1" spc="-40" dirty="0">
                <a:cs typeface="Meiryo"/>
              </a:rPr>
              <a:t>×</a:t>
            </a:r>
            <a:r>
              <a:rPr sz="1100" i="1" spc="-130" dirty="0">
                <a:cs typeface="Meiryo"/>
              </a:rPr>
              <a:t> </a:t>
            </a:r>
            <a:r>
              <a:rPr sz="1100" spc="-85" dirty="0">
                <a:solidFill>
                  <a:srgbClr val="990000"/>
                </a:solidFill>
                <a:cs typeface="Courier New"/>
              </a:rPr>
              <a:t>horsepower</a:t>
            </a:r>
            <a:r>
              <a:rPr sz="1200" spc="-127" baseline="27777" dirty="0">
                <a:solidFill>
                  <a:srgbClr val="990000"/>
                </a:solidFill>
                <a:cs typeface="Tahoma"/>
              </a:rPr>
              <a:t>2</a:t>
            </a:r>
            <a:r>
              <a:rPr sz="1200" spc="60" baseline="27777" dirty="0">
                <a:solidFill>
                  <a:srgbClr val="990000"/>
                </a:solidFill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-235" dirty="0">
                <a:cs typeface="Times New Roman"/>
              </a:rPr>
              <a:t>E</a:t>
            </a:r>
            <a:endParaRPr sz="1100"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sz="1100" spc="70" dirty="0">
                <a:cs typeface="PMingLiU"/>
              </a:rPr>
              <a:t>may </a:t>
            </a:r>
            <a:r>
              <a:rPr sz="1100" spc="50" dirty="0">
                <a:cs typeface="PMingLiU"/>
              </a:rPr>
              <a:t>provide </a:t>
            </a:r>
            <a:r>
              <a:rPr sz="1100" spc="85" dirty="0">
                <a:cs typeface="PMingLiU"/>
              </a:rPr>
              <a:t>a better</a:t>
            </a:r>
            <a:r>
              <a:rPr sz="1100" spc="9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fit.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50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33588"/>
              </p:ext>
            </p:extLst>
          </p:nvPr>
        </p:nvGraphicFramePr>
        <p:xfrm>
          <a:off x="357466" y="1800809"/>
          <a:ext cx="3928742" cy="698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C</a:t>
                      </a:r>
                      <a:r>
                        <a:rPr sz="1100" spc="30" dirty="0">
                          <a:latin typeface="+mn-lt"/>
                          <a:cs typeface="PMingLiU"/>
                        </a:rPr>
                        <a:t>o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efficie</a:t>
                      </a:r>
                      <a:r>
                        <a:rPr sz="1100" spc="-35" dirty="0">
                          <a:latin typeface="+mn-lt"/>
                          <a:cs typeface="PMingLiU"/>
                        </a:rPr>
                        <a:t>n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t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Std.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190"/>
                        </a:lnSpc>
                      </a:pPr>
                      <a:r>
                        <a:rPr sz="1100" spc="75" dirty="0">
                          <a:latin typeface="+mn-lt"/>
                          <a:cs typeface="PMingLiU"/>
                        </a:rPr>
                        <a:t>Error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t-statistic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p-</a:t>
                      </a:r>
                      <a:r>
                        <a:rPr sz="1100" spc="-60" dirty="0">
                          <a:latin typeface="+mn-lt"/>
                          <a:cs typeface="PMingLiU"/>
                        </a:rPr>
                        <a:t>v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alue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4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Intercept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56.9001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9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1.8004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9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31.6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9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6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90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horsepower</a:t>
                      </a:r>
                      <a:endParaRPr sz="1100">
                        <a:latin typeface="+mn-lt"/>
                        <a:cs typeface="Courier New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-0.4662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0.0311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-15</a:t>
                      </a:r>
                      <a:r>
                        <a:rPr sz="1100" spc="-5" dirty="0">
                          <a:latin typeface="+mn-lt"/>
                          <a:cs typeface="PMingLiU"/>
                        </a:rPr>
                        <a:t>.</a:t>
                      </a:r>
                      <a:r>
                        <a:rPr sz="1100" dirty="0">
                          <a:latin typeface="+mn-lt"/>
                          <a:cs typeface="PMingLiU"/>
                        </a:rPr>
                        <a:t>0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6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</a:pPr>
                      <a:r>
                        <a:rPr sz="1100" spc="-85" dirty="0">
                          <a:solidFill>
                            <a:srgbClr val="990000"/>
                          </a:solidFill>
                          <a:latin typeface="+mn-lt"/>
                          <a:cs typeface="Courier New"/>
                        </a:rPr>
                        <a:t>horsepower</a:t>
                      </a:r>
                      <a:r>
                        <a:rPr sz="1200" spc="-127" baseline="27777" dirty="0">
                          <a:solidFill>
                            <a:srgbClr val="990000"/>
                          </a:solidFill>
                          <a:latin typeface="+mn-lt"/>
                          <a:cs typeface="Tahoma"/>
                        </a:rPr>
                        <a:t>2</a:t>
                      </a:r>
                      <a:endParaRPr sz="1200" baseline="27777">
                        <a:latin typeface="+mn-lt"/>
                        <a:cs typeface="Tahom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0.0012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ts val="1170"/>
                        </a:lnSpc>
                      </a:pPr>
                      <a:r>
                        <a:rPr sz="1100" spc="30" dirty="0">
                          <a:latin typeface="+mn-lt"/>
                          <a:cs typeface="PMingLiU"/>
                        </a:rPr>
                        <a:t>0.0001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170"/>
                        </a:lnSpc>
                      </a:pPr>
                      <a:r>
                        <a:rPr sz="1100" dirty="0">
                          <a:latin typeface="+mn-lt"/>
                          <a:cs typeface="PMingLiU"/>
                        </a:rPr>
                        <a:t>10.1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170"/>
                        </a:lnSpc>
                      </a:pPr>
                      <a:r>
                        <a:rPr sz="1100" i="1" spc="105" dirty="0">
                          <a:latin typeface="+mn-lt"/>
                          <a:cs typeface="Times New Roman"/>
                        </a:rPr>
                        <a:t>&lt;</a:t>
                      </a:r>
                      <a:r>
                        <a:rPr sz="1100" i="1" spc="-6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</a:t>
                      </a:r>
                      <a:r>
                        <a:rPr sz="1100" i="1" spc="25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1100" spc="25" dirty="0">
                          <a:latin typeface="+mn-lt"/>
                          <a:cs typeface="PMingLiU"/>
                        </a:rPr>
                        <a:t>0001</a:t>
                      </a:r>
                      <a:endParaRPr sz="1100">
                        <a:latin typeface="+mn-lt"/>
                        <a:cs typeface="PMingLiU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860" y="211465"/>
            <a:ext cx="181419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+mn-lt"/>
                <a:cs typeface="Georgia"/>
              </a:rPr>
              <a:t>What </a:t>
            </a:r>
            <a:r>
              <a:rPr sz="1400" spc="-60" dirty="0">
                <a:solidFill>
                  <a:srgbClr val="3333B2"/>
                </a:solidFill>
                <a:latin typeface="+mn-lt"/>
                <a:cs typeface="Georgia"/>
              </a:rPr>
              <a:t>we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did </a:t>
            </a:r>
            <a:r>
              <a:rPr sz="1400" spc="-15" dirty="0">
                <a:solidFill>
                  <a:srgbClr val="3333B2"/>
                </a:solidFill>
                <a:latin typeface="+mn-lt"/>
                <a:cs typeface="Georgia"/>
              </a:rPr>
              <a:t>not</a:t>
            </a:r>
            <a:r>
              <a:rPr sz="1400" spc="-5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cover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51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866" y="1044575"/>
            <a:ext cx="3866921" cy="13605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cs typeface="PMingLiU"/>
              </a:rPr>
              <a:t>Outliers</a:t>
            </a:r>
            <a:endParaRPr sz="1100" dirty="0"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65" dirty="0">
                <a:cs typeface="PMingLiU"/>
              </a:rPr>
              <a:t>Non-constant </a:t>
            </a:r>
            <a:r>
              <a:rPr sz="1100" spc="50" dirty="0">
                <a:cs typeface="PMingLiU"/>
              </a:rPr>
              <a:t>variance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error </a:t>
            </a:r>
            <a:r>
              <a:rPr sz="1100" spc="75" dirty="0">
                <a:cs typeface="PMingLiU"/>
              </a:rPr>
              <a:t>terms  </a:t>
            </a:r>
            <a:endParaRPr lang="en-US" sz="1100" spc="75" dirty="0"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50" dirty="0">
                <a:cs typeface="PMingLiU"/>
              </a:rPr>
              <a:t>High </a:t>
            </a:r>
            <a:r>
              <a:rPr sz="1100" spc="35" dirty="0">
                <a:cs typeface="PMingLiU"/>
              </a:rPr>
              <a:t>leverage</a:t>
            </a:r>
            <a:r>
              <a:rPr sz="1100" spc="9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points</a:t>
            </a:r>
            <a:endParaRPr sz="1100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cs typeface="PMingLiU"/>
              </a:rPr>
              <a:t>Collinearity</a:t>
            </a:r>
            <a:endParaRPr sz="1100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endParaRPr lang="en-US" sz="1100" spc="25" dirty="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lang="en-US" sz="1100" spc="25">
                <a:cs typeface="PMingLiU"/>
              </a:rPr>
              <a:t>(See James et al. 2021 section </a:t>
            </a:r>
            <a:r>
              <a:rPr sz="1100" spc="30">
                <a:cs typeface="PMingLiU"/>
              </a:rPr>
              <a:t>3.33</a:t>
            </a:r>
            <a:r>
              <a:rPr lang="en-US" sz="1100" spc="30">
                <a:cs typeface="PMingLiU"/>
              </a:rPr>
              <a:t> if this is new to you – </a:t>
            </a:r>
            <a:r>
              <a:rPr lang="en-US" sz="1100" spc="30" dirty="0">
                <a:cs typeface="PMingLiU"/>
              </a:rPr>
              <a:t>this is important stuff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4110" y="211465"/>
            <a:ext cx="28397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latin typeface="+mn-lt"/>
                <a:cs typeface="Georgia"/>
              </a:rPr>
              <a:t>Generalizations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of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Linear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Model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52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15156" cy="20864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74320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cs typeface="PMingLiU"/>
              </a:rPr>
              <a:t>In </a:t>
            </a:r>
            <a:r>
              <a:rPr sz="1100" spc="60" dirty="0">
                <a:cs typeface="PMingLiU"/>
              </a:rPr>
              <a:t>much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rest </a:t>
            </a:r>
            <a:r>
              <a:rPr sz="1100" spc="5" dirty="0">
                <a:cs typeface="PMingLiU"/>
              </a:rPr>
              <a:t>of </a:t>
            </a:r>
            <a:r>
              <a:rPr sz="1100" spc="65" dirty="0">
                <a:cs typeface="PMingLiU"/>
              </a:rPr>
              <a:t>this </a:t>
            </a:r>
            <a:r>
              <a:rPr lang="en-US" sz="1100" spc="45" dirty="0">
                <a:cs typeface="PMingLiU"/>
              </a:rPr>
              <a:t>module</a:t>
            </a:r>
            <a:r>
              <a:rPr sz="1100" spc="45" dirty="0">
                <a:cs typeface="PMingLiU"/>
              </a:rPr>
              <a:t>, </a:t>
            </a:r>
            <a:r>
              <a:rPr sz="1100" spc="15" dirty="0">
                <a:cs typeface="PMingLiU"/>
              </a:rPr>
              <a:t>we </a:t>
            </a:r>
            <a:r>
              <a:rPr lang="en-US" sz="1100" spc="40" dirty="0">
                <a:cs typeface="PMingLiU"/>
              </a:rPr>
              <a:t>explore</a:t>
            </a:r>
            <a:r>
              <a:rPr sz="1100" spc="40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methods </a:t>
            </a:r>
            <a:r>
              <a:rPr sz="1100" spc="110">
                <a:cs typeface="PMingLiU"/>
              </a:rPr>
              <a:t>that </a:t>
            </a:r>
            <a:r>
              <a:rPr sz="1100" b="1" spc="70">
                <a:cs typeface="PMingLiU"/>
              </a:rPr>
              <a:t>expand </a:t>
            </a:r>
            <a:r>
              <a:rPr sz="1100" b="1" spc="80" dirty="0">
                <a:cs typeface="PMingLiU"/>
              </a:rPr>
              <a:t>the </a:t>
            </a:r>
            <a:r>
              <a:rPr sz="1100" b="1" spc="40" dirty="0">
                <a:cs typeface="PMingLiU"/>
              </a:rPr>
              <a:t>scope </a:t>
            </a:r>
            <a:r>
              <a:rPr sz="1100" b="1" spc="5" dirty="0">
                <a:cs typeface="PMingLiU"/>
              </a:rPr>
              <a:t>of </a:t>
            </a:r>
            <a:r>
              <a:rPr sz="1100" b="1" spc="50" dirty="0">
                <a:cs typeface="PMingLiU"/>
              </a:rPr>
              <a:t>linear models </a:t>
            </a:r>
            <a:r>
              <a:rPr sz="1100" spc="85" dirty="0">
                <a:cs typeface="PMingLiU"/>
              </a:rPr>
              <a:t>and </a:t>
            </a:r>
            <a:r>
              <a:rPr sz="1100" spc="40" dirty="0">
                <a:cs typeface="PMingLiU"/>
              </a:rPr>
              <a:t>how </a:t>
            </a:r>
            <a:r>
              <a:rPr sz="1100" spc="75" dirty="0">
                <a:cs typeface="PMingLiU"/>
              </a:rPr>
              <a:t>they </a:t>
            </a:r>
            <a:r>
              <a:rPr sz="1100" spc="60" dirty="0">
                <a:cs typeface="PMingLiU"/>
              </a:rPr>
              <a:t>are</a:t>
            </a:r>
            <a:r>
              <a:rPr sz="1100" spc="275" dirty="0">
                <a:cs typeface="PMingLiU"/>
              </a:rPr>
              <a:t> </a:t>
            </a:r>
            <a:r>
              <a:rPr sz="1100" spc="30">
                <a:cs typeface="PMingLiU"/>
              </a:rPr>
              <a:t>fit:</a:t>
            </a:r>
            <a:endParaRPr lang="en-US" sz="1100" spc="30">
              <a:cs typeface="PMingLiU"/>
            </a:endParaRPr>
          </a:p>
          <a:p>
            <a:pPr marL="12700" marR="274320">
              <a:lnSpc>
                <a:spcPct val="102600"/>
              </a:lnSpc>
              <a:spcBef>
                <a:spcPts val="55"/>
              </a:spcBef>
            </a:pPr>
            <a:endParaRPr sz="1100" dirty="0">
              <a:cs typeface="PMingLiU"/>
            </a:endParaRPr>
          </a:p>
          <a:p>
            <a:pPr marL="289560" marR="6286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i="1" spc="20" dirty="0">
                <a:solidFill>
                  <a:srgbClr val="009900"/>
                </a:solidFill>
                <a:cs typeface="Palatino Linotype"/>
              </a:rPr>
              <a:t>Classification problems: </a:t>
            </a:r>
            <a:r>
              <a:rPr sz="1100" spc="35" dirty="0">
                <a:cs typeface="PMingLiU"/>
              </a:rPr>
              <a:t>logistic </a:t>
            </a:r>
            <a:r>
              <a:rPr sz="1100" spc="40" dirty="0">
                <a:cs typeface="PMingLiU"/>
              </a:rPr>
              <a:t>regression, </a:t>
            </a:r>
            <a:r>
              <a:rPr sz="1100" spc="80" dirty="0">
                <a:cs typeface="PMingLiU"/>
              </a:rPr>
              <a:t>support </a:t>
            </a:r>
            <a:r>
              <a:rPr sz="1100" spc="50" dirty="0">
                <a:cs typeface="PMingLiU"/>
              </a:rPr>
              <a:t>vector  machines</a:t>
            </a:r>
            <a:endParaRPr sz="1100" dirty="0">
              <a:cs typeface="PMingLiU"/>
            </a:endParaRPr>
          </a:p>
          <a:p>
            <a:pPr marL="289560" marR="16891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i="1" spc="15" dirty="0">
                <a:solidFill>
                  <a:srgbClr val="009900"/>
                </a:solidFill>
                <a:cs typeface="Palatino Linotype"/>
              </a:rPr>
              <a:t>Non-linearity: </a:t>
            </a:r>
            <a:r>
              <a:rPr sz="1100" spc="40" dirty="0">
                <a:cs typeface="PMingLiU"/>
              </a:rPr>
              <a:t>kernel </a:t>
            </a:r>
            <a:r>
              <a:rPr sz="1100" spc="60" dirty="0">
                <a:cs typeface="PMingLiU"/>
              </a:rPr>
              <a:t>smoothing, </a:t>
            </a:r>
            <a:r>
              <a:rPr sz="1100" spc="40" dirty="0">
                <a:cs typeface="PMingLiU"/>
              </a:rPr>
              <a:t>splines </a:t>
            </a:r>
            <a:r>
              <a:rPr sz="1100" spc="85" dirty="0">
                <a:cs typeface="PMingLiU"/>
              </a:rPr>
              <a:t>and </a:t>
            </a:r>
            <a:r>
              <a:rPr sz="1100" spc="45" dirty="0">
                <a:cs typeface="PMingLiU"/>
              </a:rPr>
              <a:t>generalized  </a:t>
            </a:r>
            <a:r>
              <a:rPr sz="1100" spc="60" dirty="0">
                <a:cs typeface="PMingLiU"/>
              </a:rPr>
              <a:t>additive </a:t>
            </a:r>
            <a:r>
              <a:rPr sz="1100" spc="45" dirty="0">
                <a:cs typeface="PMingLiU"/>
              </a:rPr>
              <a:t>models; </a:t>
            </a:r>
            <a:r>
              <a:rPr sz="1100" spc="65" dirty="0">
                <a:cs typeface="PMingLiU"/>
              </a:rPr>
              <a:t>nearest </a:t>
            </a:r>
            <a:r>
              <a:rPr sz="1100" spc="55" dirty="0">
                <a:cs typeface="PMingLiU"/>
              </a:rPr>
              <a:t>neighbor</a:t>
            </a:r>
            <a:r>
              <a:rPr sz="1100" spc="12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methods.</a:t>
            </a:r>
            <a:endParaRPr sz="1100" dirty="0">
              <a:cs typeface="PMingLiU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i="1" spc="30" dirty="0">
                <a:solidFill>
                  <a:srgbClr val="009900"/>
                </a:solidFill>
                <a:cs typeface="Palatino Linotype"/>
              </a:rPr>
              <a:t>Interactions: </a:t>
            </a:r>
            <a:r>
              <a:rPr sz="1100" spc="50" dirty="0">
                <a:cs typeface="PMingLiU"/>
              </a:rPr>
              <a:t>Tree-based </a:t>
            </a:r>
            <a:r>
              <a:rPr sz="1100" spc="70" dirty="0">
                <a:cs typeface="PMingLiU"/>
              </a:rPr>
              <a:t>methods, </a:t>
            </a:r>
            <a:r>
              <a:rPr sz="1100" spc="50" dirty="0">
                <a:cs typeface="PMingLiU"/>
              </a:rPr>
              <a:t>bagging, </a:t>
            </a:r>
            <a:r>
              <a:rPr sz="1100" spc="75" dirty="0">
                <a:cs typeface="PMingLiU"/>
              </a:rPr>
              <a:t>random </a:t>
            </a:r>
            <a:r>
              <a:rPr sz="1100" spc="45" dirty="0">
                <a:cs typeface="PMingLiU"/>
              </a:rPr>
              <a:t>forests  </a:t>
            </a:r>
            <a:r>
              <a:rPr sz="1100" spc="85" dirty="0">
                <a:cs typeface="PMingLiU"/>
              </a:rPr>
              <a:t>and </a:t>
            </a:r>
            <a:r>
              <a:rPr sz="1100" spc="60" dirty="0">
                <a:cs typeface="PMingLiU"/>
              </a:rPr>
              <a:t>boosting (these </a:t>
            </a:r>
            <a:r>
              <a:rPr sz="1100" spc="35" dirty="0">
                <a:cs typeface="PMingLiU"/>
              </a:rPr>
              <a:t>also </a:t>
            </a:r>
            <a:r>
              <a:rPr sz="1100" spc="75" dirty="0">
                <a:cs typeface="PMingLiU"/>
              </a:rPr>
              <a:t>capture</a:t>
            </a:r>
            <a:r>
              <a:rPr sz="1100" spc="14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non-linearities)</a:t>
            </a:r>
            <a:endParaRPr sz="1100" dirty="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90195" algn="l"/>
              </a:tabLst>
            </a:pPr>
            <a:r>
              <a:rPr sz="1100" i="1" dirty="0">
                <a:solidFill>
                  <a:srgbClr val="009900"/>
                </a:solidFill>
                <a:cs typeface="Palatino Linotype"/>
              </a:rPr>
              <a:t>Regularized fitting: </a:t>
            </a:r>
            <a:r>
              <a:rPr sz="1100" spc="50" dirty="0">
                <a:cs typeface="PMingLiU"/>
              </a:rPr>
              <a:t>Ridge </a:t>
            </a:r>
            <a:r>
              <a:rPr sz="1100" spc="40" dirty="0">
                <a:cs typeface="PMingLiU"/>
              </a:rPr>
              <a:t>regression </a:t>
            </a:r>
            <a:r>
              <a:rPr sz="1100" spc="85" dirty="0">
                <a:cs typeface="PMingLiU"/>
              </a:rPr>
              <a:t>and</a:t>
            </a:r>
            <a:r>
              <a:rPr sz="1100" spc="-8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lasso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300" y="211465"/>
            <a:ext cx="40176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3333B2"/>
                </a:solidFill>
                <a:latin typeface="+mn-lt"/>
                <a:cs typeface="Georgia"/>
              </a:rPr>
              <a:t>Simple linear </a:t>
            </a:r>
            <a:r>
              <a:rPr sz="1400" spc="-45" dirty="0">
                <a:solidFill>
                  <a:srgbClr val="3333B2"/>
                </a:solidFill>
                <a:latin typeface="+mn-lt"/>
                <a:cs typeface="Georgia"/>
              </a:rPr>
              <a:t>regression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using </a:t>
            </a:r>
            <a:r>
              <a:rPr sz="1400" spc="-5" dirty="0">
                <a:solidFill>
                  <a:srgbClr val="3333B2"/>
                </a:solidFill>
                <a:latin typeface="+mn-lt"/>
                <a:cs typeface="Georgia"/>
              </a:rPr>
              <a:t>a </a:t>
            </a:r>
            <a:r>
              <a:rPr sz="1400" spc="-35" dirty="0">
                <a:solidFill>
                  <a:srgbClr val="3333B2"/>
                </a:solidFill>
                <a:latin typeface="+mn-lt"/>
                <a:cs typeface="Georgia"/>
              </a:rPr>
              <a:t>single</a:t>
            </a:r>
            <a:r>
              <a:rPr sz="1400" spc="-135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+mn-lt"/>
                <a:cs typeface="Georgia"/>
              </a:rPr>
              <a:t>predictor </a:t>
            </a:r>
            <a:r>
              <a:rPr sz="1400" i="1" spc="160" dirty="0">
                <a:solidFill>
                  <a:srgbClr val="3333B2"/>
                </a:solidFill>
                <a:latin typeface="+mn-lt"/>
                <a:cs typeface="Verdana"/>
              </a:rPr>
              <a:t>X</a:t>
            </a:r>
            <a:r>
              <a:rPr sz="1400" spc="160" dirty="0">
                <a:solidFill>
                  <a:srgbClr val="3333B2"/>
                </a:solidFill>
                <a:latin typeface="+mn-lt"/>
                <a:cs typeface="Georgia"/>
              </a:rPr>
              <a:t>.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357" y="679258"/>
            <a:ext cx="4017645" cy="26105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279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assume </a:t>
            </a:r>
            <a:r>
              <a:rPr sz="1100" spc="85" dirty="0">
                <a:cs typeface="PMingLiU"/>
              </a:rPr>
              <a:t>a</a:t>
            </a:r>
            <a:r>
              <a:rPr sz="1100" spc="12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model</a:t>
            </a:r>
            <a:endParaRPr sz="1100" dirty="0">
              <a:cs typeface="PMingLiU"/>
            </a:endParaRPr>
          </a:p>
          <a:p>
            <a:pPr marL="139700" algn="ctr">
              <a:lnSpc>
                <a:spcPct val="100000"/>
              </a:lnSpc>
              <a:spcBef>
                <a:spcPts val="1130"/>
              </a:spcBef>
            </a:pPr>
            <a:r>
              <a:rPr sz="1100" i="1" spc="20" dirty="0">
                <a:cs typeface="Times New Roman"/>
              </a:rPr>
              <a:t>Y</a:t>
            </a:r>
            <a:r>
              <a:rPr sz="1100" i="1" spc="26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</a:t>
            </a:r>
            <a:r>
              <a:rPr sz="1200" spc="52" baseline="-10416" dirty="0">
                <a:cs typeface="Tahoma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110" dirty="0">
                <a:cs typeface="Times New Roman"/>
              </a:rPr>
              <a:t>β</a:t>
            </a:r>
            <a:r>
              <a:rPr sz="1200" spc="165" baseline="-10416" dirty="0">
                <a:cs typeface="Tahoma"/>
              </a:rPr>
              <a:t>1</a:t>
            </a:r>
            <a:r>
              <a:rPr sz="1100" i="1" spc="110" dirty="0">
                <a:cs typeface="Times New Roman"/>
              </a:rPr>
              <a:t>X</a:t>
            </a:r>
            <a:r>
              <a:rPr sz="1100" i="1" spc="5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50" dirty="0">
                <a:cs typeface="PMingLiU"/>
              </a:rPr>
              <a:t> </a:t>
            </a:r>
            <a:r>
              <a:rPr sz="1100" i="1" spc="-105" dirty="0">
                <a:cs typeface="Times New Roman"/>
              </a:rPr>
              <a:t>E,</a:t>
            </a:r>
            <a:endParaRPr sz="11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cs typeface="Times New Roman"/>
            </a:endParaRPr>
          </a:p>
          <a:p>
            <a:pPr marL="208279" marR="81280">
              <a:lnSpc>
                <a:spcPct val="102600"/>
              </a:lnSpc>
            </a:pPr>
            <a:r>
              <a:rPr sz="1100" spc="50" dirty="0">
                <a:cs typeface="PMingLiU"/>
              </a:rPr>
              <a:t>where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0 </a:t>
            </a:r>
            <a:r>
              <a:rPr sz="1100" spc="85" dirty="0">
                <a:cs typeface="PMingLiU"/>
              </a:rPr>
              <a:t>and </a:t>
            </a:r>
            <a:r>
              <a:rPr sz="1100" i="1" spc="25" dirty="0">
                <a:cs typeface="Times New Roman"/>
              </a:rPr>
              <a:t>β</a:t>
            </a:r>
            <a:r>
              <a:rPr sz="1200" spc="37" baseline="-10416" dirty="0">
                <a:cs typeface="Tahoma"/>
              </a:rPr>
              <a:t>1 </a:t>
            </a:r>
            <a:r>
              <a:rPr sz="1100" spc="60" dirty="0">
                <a:cs typeface="PMingLiU"/>
              </a:rPr>
              <a:t>are </a:t>
            </a:r>
            <a:r>
              <a:rPr sz="1100" spc="45" dirty="0">
                <a:cs typeface="PMingLiU"/>
              </a:rPr>
              <a:t>two </a:t>
            </a:r>
            <a:r>
              <a:rPr sz="1100" spc="60" dirty="0">
                <a:cs typeface="PMingLiU"/>
              </a:rPr>
              <a:t>unknown </a:t>
            </a:r>
            <a:r>
              <a:rPr sz="1100" spc="65" dirty="0">
                <a:cs typeface="PMingLiU"/>
              </a:rPr>
              <a:t>constants </a:t>
            </a:r>
            <a:r>
              <a:rPr sz="1100" spc="110" dirty="0">
                <a:cs typeface="PMingLiU"/>
              </a:rPr>
              <a:t>that </a:t>
            </a:r>
            <a:r>
              <a:rPr sz="1100" spc="60" dirty="0">
                <a:cs typeface="PMingLiU"/>
              </a:rPr>
              <a:t>represent  </a:t>
            </a:r>
            <a:r>
              <a:rPr sz="1100" spc="80" dirty="0">
                <a:cs typeface="PMingLiU"/>
              </a:rPr>
              <a:t>the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intercept </a:t>
            </a:r>
            <a:r>
              <a:rPr sz="1100" spc="85" dirty="0">
                <a:cs typeface="PMingLiU"/>
              </a:rPr>
              <a:t>and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slope</a:t>
            </a:r>
            <a:r>
              <a:rPr sz="1100" spc="20" dirty="0">
                <a:cs typeface="PMingLiU"/>
              </a:rPr>
              <a:t>, </a:t>
            </a:r>
            <a:r>
              <a:rPr sz="1100" spc="35" dirty="0">
                <a:cs typeface="PMingLiU"/>
              </a:rPr>
              <a:t>also </a:t>
            </a:r>
            <a:r>
              <a:rPr sz="1100" spc="55" dirty="0">
                <a:cs typeface="PMingLiU"/>
              </a:rPr>
              <a:t>known as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coefficients </a:t>
            </a:r>
            <a:r>
              <a:rPr sz="1100" spc="55" dirty="0">
                <a:cs typeface="PMingLiU"/>
              </a:rPr>
              <a:t>or 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parameters</a:t>
            </a:r>
            <a:r>
              <a:rPr sz="1100" spc="25" dirty="0">
                <a:cs typeface="PMingLiU"/>
              </a:rPr>
              <a:t>, </a:t>
            </a:r>
            <a:r>
              <a:rPr sz="1100" spc="85" dirty="0">
                <a:cs typeface="PMingLiU"/>
              </a:rPr>
              <a:t>and </a:t>
            </a:r>
            <a:r>
              <a:rPr sz="1100" i="1" spc="-235" dirty="0">
                <a:cs typeface="Times New Roman"/>
              </a:rPr>
              <a:t>E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error</a:t>
            </a:r>
            <a:r>
              <a:rPr sz="1100" spc="165" dirty="0">
                <a:cs typeface="PMingLiU"/>
              </a:rPr>
              <a:t> </a:t>
            </a:r>
            <a:r>
              <a:rPr sz="1100" spc="75" dirty="0">
                <a:cs typeface="PMingLiU"/>
              </a:rPr>
              <a:t>term.</a:t>
            </a:r>
            <a:endParaRPr sz="1100" dirty="0">
              <a:cs typeface="PMingLiU"/>
            </a:endParaRPr>
          </a:p>
          <a:p>
            <a:pPr marL="208279" marR="118745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208915" algn="l"/>
              </a:tabLst>
            </a:pPr>
            <a:r>
              <a:rPr sz="1100" spc="50" dirty="0">
                <a:cs typeface="PMingLiU"/>
              </a:rPr>
              <a:t>Given </a:t>
            </a:r>
            <a:r>
              <a:rPr sz="1100" spc="45" dirty="0">
                <a:cs typeface="PMingLiU"/>
              </a:rPr>
              <a:t>some </a:t>
            </a:r>
            <a:r>
              <a:rPr sz="1100" spc="65" dirty="0">
                <a:cs typeface="PMingLiU"/>
              </a:rPr>
              <a:t>estimates </a:t>
            </a:r>
            <a:r>
              <a:rPr sz="1100" i="1" spc="-120" dirty="0">
                <a:cs typeface="Times New Roman"/>
              </a:rPr>
              <a:t>β</a:t>
            </a:r>
            <a:r>
              <a:rPr sz="1650" spc="-179" baseline="15151" dirty="0">
                <a:cs typeface="PMingLiU"/>
              </a:rPr>
              <a:t>ˆ</a:t>
            </a:r>
            <a:r>
              <a:rPr sz="1200" spc="-179" baseline="-10416" dirty="0">
                <a:cs typeface="Tahoma"/>
              </a:rPr>
              <a:t>0 </a:t>
            </a:r>
            <a:r>
              <a:rPr sz="1100" spc="85" dirty="0">
                <a:cs typeface="PMingLiU"/>
              </a:rPr>
              <a:t>and </a:t>
            </a:r>
            <a:r>
              <a:rPr sz="1100" i="1" spc="-120" dirty="0">
                <a:cs typeface="Times New Roman"/>
              </a:rPr>
              <a:t>β</a:t>
            </a:r>
            <a:r>
              <a:rPr sz="1650" spc="-179" baseline="15151" dirty="0">
                <a:cs typeface="PMingLiU"/>
              </a:rPr>
              <a:t>ˆ</a:t>
            </a:r>
            <a:r>
              <a:rPr sz="1200" spc="-179" baseline="-10416" dirty="0">
                <a:cs typeface="Tahoma"/>
              </a:rPr>
              <a:t>1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model </a:t>
            </a:r>
            <a:r>
              <a:rPr sz="1100" spc="25" dirty="0">
                <a:cs typeface="PMingLiU"/>
              </a:rPr>
              <a:t>coefficients, 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predict future </a:t>
            </a:r>
            <a:r>
              <a:rPr sz="1100" spc="35" dirty="0">
                <a:cs typeface="PMingLiU"/>
              </a:rPr>
              <a:t>sales</a:t>
            </a:r>
            <a:r>
              <a:rPr sz="1100" spc="15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using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cs typeface="PMingLiU"/>
            </a:endParaRPr>
          </a:p>
          <a:p>
            <a:pPr marL="208279" marR="131445">
              <a:lnSpc>
                <a:spcPct val="102699"/>
              </a:lnSpc>
              <a:spcBef>
                <a:spcPts val="1095"/>
              </a:spcBef>
            </a:pPr>
            <a:endParaRPr lang="en-GB" sz="1100" spc="50" dirty="0">
              <a:cs typeface="PMingLiU"/>
            </a:endParaRPr>
          </a:p>
          <a:p>
            <a:pPr marL="208279" marR="131445">
              <a:lnSpc>
                <a:spcPct val="102699"/>
              </a:lnSpc>
              <a:spcBef>
                <a:spcPts val="1095"/>
              </a:spcBef>
            </a:pPr>
            <a:r>
              <a:rPr sz="1100" spc="50" dirty="0">
                <a:cs typeface="PMingLiU"/>
              </a:rPr>
              <a:t>where </a:t>
            </a:r>
            <a:r>
              <a:rPr sz="1100" i="1" spc="-140" dirty="0">
                <a:cs typeface="Times New Roman"/>
              </a:rPr>
              <a:t>y</a:t>
            </a:r>
            <a:r>
              <a:rPr sz="1100" spc="-140" dirty="0">
                <a:cs typeface="PMingLiU"/>
              </a:rPr>
              <a:t>ˆ </a:t>
            </a:r>
            <a:r>
              <a:rPr sz="1100" spc="55" dirty="0">
                <a:cs typeface="PMingLiU"/>
              </a:rPr>
              <a:t>indicates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prediction </a:t>
            </a:r>
            <a:r>
              <a:rPr sz="1100" spc="5" dirty="0">
                <a:cs typeface="PMingLiU"/>
              </a:rPr>
              <a:t>of </a:t>
            </a:r>
            <a:r>
              <a:rPr sz="1100" i="1" spc="20" dirty="0">
                <a:cs typeface="Times New Roman"/>
              </a:rPr>
              <a:t>Y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basis </a:t>
            </a:r>
            <a:r>
              <a:rPr sz="1100" spc="5" dirty="0">
                <a:cs typeface="PMingLiU"/>
              </a:rPr>
              <a:t>of </a:t>
            </a:r>
            <a:r>
              <a:rPr sz="1100" i="1" spc="229" dirty="0">
                <a:cs typeface="Times New Roman"/>
              </a:rPr>
              <a:t>X </a:t>
            </a:r>
            <a:r>
              <a:rPr sz="1100" spc="260" dirty="0">
                <a:cs typeface="PMingLiU"/>
              </a:rPr>
              <a:t>= </a:t>
            </a:r>
            <a:r>
              <a:rPr sz="1100" i="1" spc="85" dirty="0">
                <a:cs typeface="Times New Roman"/>
              </a:rPr>
              <a:t>x</a:t>
            </a:r>
            <a:r>
              <a:rPr sz="1100" spc="85" dirty="0">
                <a:cs typeface="PMingLiU"/>
              </a:rPr>
              <a:t>.  </a:t>
            </a:r>
            <a:endParaRPr lang="en-GB" sz="1100" spc="85" dirty="0">
              <a:cs typeface="PMingLiU"/>
            </a:endParaRPr>
          </a:p>
          <a:p>
            <a:pPr marL="208279" marR="131445">
              <a:lnSpc>
                <a:spcPct val="102699"/>
              </a:lnSpc>
              <a:spcBef>
                <a:spcPts val="1095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hat </a:t>
            </a:r>
            <a:r>
              <a:rPr sz="1100" spc="50" dirty="0">
                <a:cs typeface="PMingLiU"/>
              </a:rPr>
              <a:t>symbol </a:t>
            </a:r>
            <a:r>
              <a:rPr sz="1100" spc="60" dirty="0">
                <a:cs typeface="PMingLiU"/>
              </a:rPr>
              <a:t>denotes </a:t>
            </a:r>
            <a:r>
              <a:rPr sz="1100" spc="85" dirty="0">
                <a:cs typeface="PMingLiU"/>
              </a:rPr>
              <a:t>an </a:t>
            </a:r>
            <a:r>
              <a:rPr sz="1100" spc="70" dirty="0">
                <a:cs typeface="PMingLiU"/>
              </a:rPr>
              <a:t>estimated</a:t>
            </a:r>
            <a:r>
              <a:rPr sz="1100" spc="14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value.</a:t>
            </a:r>
            <a:endParaRPr sz="1100" dirty="0">
              <a:cs typeface="PMingLi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1FC04-070A-49F1-9654-CFC78903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73" y="2263775"/>
            <a:ext cx="1409553" cy="3762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652" y="211465"/>
            <a:ext cx="36112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Estimation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of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parameters </a:t>
            </a:r>
            <a:r>
              <a:rPr sz="1400" dirty="0">
                <a:solidFill>
                  <a:srgbClr val="3333B2"/>
                </a:solidFill>
                <a:latin typeface="+mn-lt"/>
                <a:cs typeface="Georgia"/>
              </a:rPr>
              <a:t>by </a:t>
            </a:r>
            <a:r>
              <a:rPr sz="1400" spc="-15" dirty="0">
                <a:solidFill>
                  <a:srgbClr val="3333B2"/>
                </a:solidFill>
                <a:latin typeface="+mn-lt"/>
                <a:cs typeface="Georgia"/>
              </a:rPr>
              <a:t>least</a:t>
            </a:r>
            <a:r>
              <a:rPr sz="1400" spc="21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squares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458" y="483335"/>
            <a:ext cx="3813810" cy="86863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0180" marR="304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100" spc="70" dirty="0">
                <a:cs typeface="PMingLiU"/>
              </a:rPr>
              <a:t>Let </a:t>
            </a:r>
            <a:r>
              <a:rPr sz="1100" i="1" spc="-100" dirty="0">
                <a:cs typeface="Times New Roman"/>
              </a:rPr>
              <a:t>y</a:t>
            </a:r>
            <a:r>
              <a:rPr sz="1100" spc="-100" dirty="0">
                <a:cs typeface="PMingLiU"/>
              </a:rPr>
              <a:t>ˆ</a:t>
            </a:r>
            <a:r>
              <a:rPr sz="1200" i="1" spc="-150" baseline="-10416" dirty="0">
                <a:cs typeface="Verdana"/>
              </a:rPr>
              <a:t>i </a:t>
            </a:r>
            <a:r>
              <a:rPr sz="1100" spc="260" dirty="0">
                <a:cs typeface="PMingLiU"/>
              </a:rPr>
              <a:t>= </a:t>
            </a:r>
            <a:r>
              <a:rPr sz="1100" i="1" spc="-120" dirty="0">
                <a:cs typeface="Times New Roman"/>
              </a:rPr>
              <a:t>β</a:t>
            </a:r>
            <a:r>
              <a:rPr sz="1650" spc="-179" baseline="15151" dirty="0">
                <a:cs typeface="PMingLiU"/>
              </a:rPr>
              <a:t>ˆ</a:t>
            </a:r>
            <a:r>
              <a:rPr sz="1200" spc="-179" baseline="-10416" dirty="0">
                <a:cs typeface="Tahoma"/>
              </a:rPr>
              <a:t>0 </a:t>
            </a:r>
            <a:r>
              <a:rPr sz="1100" spc="260" dirty="0">
                <a:cs typeface="PMingLiU"/>
              </a:rPr>
              <a:t>+ </a:t>
            </a:r>
            <a:r>
              <a:rPr sz="1100" i="1" spc="-20" dirty="0">
                <a:cs typeface="Times New Roman"/>
              </a:rPr>
              <a:t>β</a:t>
            </a:r>
            <a:r>
              <a:rPr sz="1650" spc="-30" baseline="15151" dirty="0">
                <a:cs typeface="PMingLiU"/>
              </a:rPr>
              <a:t>ˆ</a:t>
            </a:r>
            <a:r>
              <a:rPr sz="1200" spc="-30" baseline="-10416" dirty="0">
                <a:cs typeface="Tahoma"/>
              </a:rPr>
              <a:t>1</a:t>
            </a:r>
            <a:r>
              <a:rPr sz="1100" i="1" spc="-20" dirty="0">
                <a:cs typeface="Times New Roman"/>
              </a:rPr>
              <a:t>x</a:t>
            </a:r>
            <a:r>
              <a:rPr sz="1200" i="1" spc="-30" baseline="-10416" dirty="0">
                <a:cs typeface="Verdana"/>
              </a:rPr>
              <a:t>i </a:t>
            </a:r>
            <a:r>
              <a:rPr lang="en-GB" sz="1200" i="1" spc="-30" baseline="-10416" dirty="0">
                <a:cs typeface="Verdana"/>
              </a:rPr>
              <a:t> </a:t>
            </a:r>
            <a:r>
              <a:rPr sz="1100" spc="70" dirty="0">
                <a:cs typeface="PMingLiU"/>
              </a:rPr>
              <a:t>be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prediction </a:t>
            </a:r>
            <a:r>
              <a:rPr sz="1100" spc="30" dirty="0">
                <a:cs typeface="PMingLiU"/>
              </a:rPr>
              <a:t>for </a:t>
            </a:r>
            <a:r>
              <a:rPr sz="1100" i="1" spc="20" dirty="0">
                <a:cs typeface="Times New Roman"/>
              </a:rPr>
              <a:t>Y </a:t>
            </a:r>
            <a:r>
              <a:rPr sz="1100" spc="60" dirty="0">
                <a:cs typeface="PMingLiU"/>
              </a:rPr>
              <a:t>based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</a:t>
            </a:r>
            <a:r>
              <a:rPr sz="1100" spc="-140" dirty="0">
                <a:cs typeface="PMingLiU"/>
              </a:rPr>
              <a:t>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  </a:t>
            </a:r>
            <a:r>
              <a:rPr sz="1100" spc="40" dirty="0">
                <a:cs typeface="PMingLiU"/>
              </a:rPr>
              <a:t>value </a:t>
            </a:r>
            <a:r>
              <a:rPr sz="1100" spc="5" dirty="0">
                <a:cs typeface="PMingLiU"/>
              </a:rPr>
              <a:t>of </a:t>
            </a:r>
            <a:r>
              <a:rPr sz="1100" i="1" spc="175" dirty="0">
                <a:cs typeface="Times New Roman"/>
              </a:rPr>
              <a:t>X</a:t>
            </a:r>
            <a:r>
              <a:rPr sz="1100" spc="175" dirty="0">
                <a:cs typeface="PMingLiU"/>
              </a:rPr>
              <a:t>. </a:t>
            </a:r>
            <a:r>
              <a:rPr sz="1100" spc="85" dirty="0">
                <a:cs typeface="PMingLiU"/>
              </a:rPr>
              <a:t>Then </a:t>
            </a:r>
            <a:r>
              <a:rPr sz="1100" i="1" spc="40" dirty="0">
                <a:cs typeface="Times New Roman"/>
              </a:rPr>
              <a:t>e</a:t>
            </a:r>
            <a:r>
              <a:rPr sz="1200" i="1" spc="60" baseline="-10416" dirty="0">
                <a:cs typeface="Verdana"/>
              </a:rPr>
              <a:t>i </a:t>
            </a:r>
            <a:r>
              <a:rPr sz="1100" spc="260" dirty="0">
                <a:cs typeface="PMingLiU"/>
              </a:rPr>
              <a:t>= </a:t>
            </a:r>
            <a:r>
              <a:rPr sz="1100" i="1" spc="55" dirty="0">
                <a:cs typeface="Times New Roman"/>
              </a:rPr>
              <a:t>y</a:t>
            </a:r>
            <a:r>
              <a:rPr sz="1200" i="1" spc="82" baseline="-10416" dirty="0">
                <a:cs typeface="Verdana"/>
              </a:rPr>
              <a:t>i </a:t>
            </a:r>
            <a:r>
              <a:rPr sz="1100" i="1" spc="-40" dirty="0">
                <a:cs typeface="Meiryo"/>
              </a:rPr>
              <a:t>− </a:t>
            </a:r>
            <a:r>
              <a:rPr sz="1100" i="1" spc="-100" dirty="0" err="1">
                <a:cs typeface="Times New Roman"/>
              </a:rPr>
              <a:t>y</a:t>
            </a:r>
            <a:r>
              <a:rPr sz="1100" spc="-100" dirty="0" err="1">
                <a:cs typeface="PMingLiU"/>
              </a:rPr>
              <a:t>ˆ</a:t>
            </a:r>
            <a:r>
              <a:rPr sz="1200" i="1" spc="-150" baseline="-10416" dirty="0" err="1">
                <a:cs typeface="Verdana"/>
              </a:rPr>
              <a:t>i</a:t>
            </a:r>
            <a:r>
              <a:rPr sz="1200" i="1" spc="-150" baseline="-10416" dirty="0">
                <a:cs typeface="Verdana"/>
              </a:rPr>
              <a:t> </a:t>
            </a:r>
            <a:r>
              <a:rPr lang="en-GB" sz="1200" i="1" spc="-150" baseline="-10416" dirty="0">
                <a:cs typeface="Verdana"/>
              </a:rPr>
              <a:t> </a:t>
            </a:r>
            <a:r>
              <a:rPr sz="1100" spc="55" dirty="0">
                <a:cs typeface="PMingLiU"/>
              </a:rPr>
              <a:t>represents </a:t>
            </a:r>
            <a:r>
              <a:rPr sz="1100" spc="80" dirty="0">
                <a:cs typeface="PMingLiU"/>
              </a:rPr>
              <a:t>the </a:t>
            </a:r>
            <a:r>
              <a:rPr sz="1100" i="1" spc="95" dirty="0">
                <a:cs typeface="Times New Roman"/>
              </a:rPr>
              <a:t>i</a:t>
            </a:r>
            <a:r>
              <a:rPr sz="1100" spc="95" dirty="0">
                <a:cs typeface="PMingLiU"/>
              </a:rPr>
              <a:t>th</a:t>
            </a:r>
            <a:r>
              <a:rPr sz="1100" spc="-50" dirty="0">
                <a:cs typeface="PMingLiU"/>
              </a:rPr>
              <a:t>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residual</a:t>
            </a:r>
            <a:endParaRPr sz="1100" dirty="0">
              <a:cs typeface="Palatino Linotype"/>
            </a:endParaRPr>
          </a:p>
          <a:p>
            <a:pPr marL="170180" indent="-13271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endParaRPr lang="en-GB" sz="1100" spc="40" dirty="0">
              <a:cs typeface="PMingLiU"/>
            </a:endParaRPr>
          </a:p>
          <a:p>
            <a:pPr marL="170180" indent="-13271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SzPct val="90909"/>
              <a:buFont typeface="Meiryo"/>
              <a:buChar char="•"/>
              <a:tabLst>
                <a:tab pos="17081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30" dirty="0">
                <a:cs typeface="PMingLiU"/>
              </a:rPr>
              <a:t>define </a:t>
            </a:r>
            <a:r>
              <a:rPr sz="1100" spc="80" dirty="0">
                <a:cs typeface="PMingLiU"/>
              </a:rPr>
              <a:t>the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residual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sum </a:t>
            </a:r>
            <a:r>
              <a:rPr sz="1100" i="1" spc="45" dirty="0">
                <a:solidFill>
                  <a:srgbClr val="009900"/>
                </a:solidFill>
                <a:cs typeface="Palatino Linotype"/>
              </a:rPr>
              <a:t>of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squares </a:t>
            </a:r>
            <a:r>
              <a:rPr sz="1100" spc="65" dirty="0">
                <a:cs typeface="PMingLiU"/>
              </a:rPr>
              <a:t>(RSS)</a:t>
            </a:r>
            <a:r>
              <a:rPr sz="1100" spc="-6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as</a:t>
            </a:r>
            <a:endParaRPr sz="1100" dirty="0"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090" y="1161833"/>
            <a:ext cx="4017010" cy="1261243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35"/>
              </a:spcBef>
            </a:pPr>
            <a:endParaRPr lang="en-GB" sz="1100" spc="55" dirty="0">
              <a:cs typeface="PMingLiU"/>
            </a:endParaRPr>
          </a:p>
          <a:p>
            <a:pPr marL="182880">
              <a:lnSpc>
                <a:spcPct val="100000"/>
              </a:lnSpc>
              <a:spcBef>
                <a:spcPts val="635"/>
              </a:spcBef>
            </a:pPr>
            <a:endParaRPr lang="en-GB" sz="1100" spc="55" dirty="0">
              <a:cs typeface="PMingLiU"/>
            </a:endParaRPr>
          </a:p>
          <a:p>
            <a:pPr marL="182880">
              <a:lnSpc>
                <a:spcPct val="100000"/>
              </a:lnSpc>
              <a:spcBef>
                <a:spcPts val="635"/>
              </a:spcBef>
            </a:pPr>
            <a:r>
              <a:rPr sz="1100" spc="55" dirty="0">
                <a:cs typeface="PMingLiU"/>
              </a:rPr>
              <a:t>or </a:t>
            </a:r>
            <a:r>
              <a:rPr sz="1100" spc="45" dirty="0">
                <a:cs typeface="PMingLiU"/>
              </a:rPr>
              <a:t>equivalently</a:t>
            </a:r>
            <a:r>
              <a:rPr sz="1100" spc="9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as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GB" sz="16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2DF912-4727-49DE-9D14-8F61FFF3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9" y="1312810"/>
            <a:ext cx="1417728" cy="24549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85DA94-607B-4937-B91B-370FA81D6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8" y="2166290"/>
            <a:ext cx="4190010" cy="3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3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652" y="211465"/>
            <a:ext cx="36112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Estimation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of </a:t>
            </a:r>
            <a:r>
              <a:rPr sz="1400" spc="-10" dirty="0">
                <a:solidFill>
                  <a:srgbClr val="3333B2"/>
                </a:solidFill>
                <a:latin typeface="+mn-lt"/>
                <a:cs typeface="Georgia"/>
              </a:rPr>
              <a:t>the </a:t>
            </a:r>
            <a:r>
              <a:rPr sz="1400" spc="-25" dirty="0">
                <a:solidFill>
                  <a:srgbClr val="3333B2"/>
                </a:solidFill>
                <a:latin typeface="+mn-lt"/>
                <a:cs typeface="Georgia"/>
              </a:rPr>
              <a:t>parameters </a:t>
            </a:r>
            <a:r>
              <a:rPr sz="1400" dirty="0">
                <a:solidFill>
                  <a:srgbClr val="3333B2"/>
                </a:solidFill>
                <a:latin typeface="+mn-lt"/>
                <a:cs typeface="Georgia"/>
              </a:rPr>
              <a:t>by </a:t>
            </a:r>
            <a:r>
              <a:rPr sz="1400" spc="-15" dirty="0">
                <a:solidFill>
                  <a:srgbClr val="3333B2"/>
                </a:solidFill>
                <a:latin typeface="+mn-lt"/>
                <a:cs typeface="Georgia"/>
              </a:rPr>
              <a:t>least</a:t>
            </a:r>
            <a:r>
              <a:rPr sz="1400" spc="21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+mn-lt"/>
                <a:cs typeface="Georgia"/>
              </a:rPr>
              <a:t>squares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902" y="843446"/>
            <a:ext cx="4017010" cy="41998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2880" indent="-132715">
              <a:lnSpc>
                <a:spcPct val="100000"/>
              </a:lnSpc>
              <a:buClr>
                <a:srgbClr val="3333B2"/>
              </a:buClr>
              <a:buSzPct val="90909"/>
              <a:buFont typeface="Meiryo"/>
              <a:buChar char="•"/>
              <a:tabLst>
                <a:tab pos="1835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least squares </a:t>
            </a:r>
            <a:r>
              <a:rPr sz="1100" spc="65" dirty="0">
                <a:cs typeface="PMingLiU"/>
              </a:rPr>
              <a:t>approach </a:t>
            </a:r>
            <a:r>
              <a:rPr sz="1100" spc="35" dirty="0">
                <a:cs typeface="PMingLiU"/>
              </a:rPr>
              <a:t>chooses </a:t>
            </a:r>
            <a:r>
              <a:rPr sz="1100" i="1" spc="-120" dirty="0">
                <a:cs typeface="Times New Roman"/>
              </a:rPr>
              <a:t>β</a:t>
            </a:r>
            <a:r>
              <a:rPr sz="1650" spc="-179" baseline="15151" dirty="0">
                <a:cs typeface="PMingLiU"/>
              </a:rPr>
              <a:t>ˆ</a:t>
            </a:r>
            <a:r>
              <a:rPr sz="1200" spc="-179" baseline="-10416" dirty="0">
                <a:cs typeface="Tahoma"/>
              </a:rPr>
              <a:t>0   </a:t>
            </a:r>
            <a:r>
              <a:rPr sz="1100" spc="85" dirty="0">
                <a:cs typeface="PMingLiU"/>
              </a:rPr>
              <a:t>and </a:t>
            </a:r>
            <a:r>
              <a:rPr sz="1100" i="1" spc="-120" dirty="0">
                <a:cs typeface="Times New Roman"/>
              </a:rPr>
              <a:t>β</a:t>
            </a:r>
            <a:r>
              <a:rPr sz="1650" spc="-179" baseline="15151" dirty="0">
                <a:cs typeface="PMingLiU"/>
              </a:rPr>
              <a:t>ˆ</a:t>
            </a:r>
            <a:r>
              <a:rPr sz="1200" spc="-179" baseline="-10416" dirty="0">
                <a:cs typeface="Tahoma"/>
              </a:rPr>
              <a:t>1 </a:t>
            </a:r>
            <a:r>
              <a:rPr sz="1200" spc="15" baseline="-10416" dirty="0">
                <a:cs typeface="Tahoma"/>
              </a:rPr>
              <a:t> </a:t>
            </a:r>
            <a:r>
              <a:rPr sz="1100" spc="80" dirty="0">
                <a:cs typeface="PMingLiU"/>
              </a:rPr>
              <a:t>to</a:t>
            </a:r>
            <a:r>
              <a:rPr sz="1100" spc="204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minimize</a:t>
            </a:r>
            <a:r>
              <a:rPr lang="en-GB" sz="1100" spc="80" dirty="0">
                <a:cs typeface="PMingLiU"/>
              </a:rPr>
              <a:t> the </a:t>
            </a:r>
            <a:r>
              <a:rPr lang="en-GB" sz="1100" spc="50" dirty="0">
                <a:cs typeface="PMingLiU"/>
              </a:rPr>
              <a:t>RSS.</a:t>
            </a:r>
            <a:endParaRPr sz="1100" dirty="0"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395" y="1532905"/>
            <a:ext cx="31921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minimizing </a:t>
            </a:r>
            <a:r>
              <a:rPr sz="1100" spc="40" dirty="0">
                <a:cs typeface="PMingLiU"/>
              </a:rPr>
              <a:t>values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45" dirty="0">
                <a:cs typeface="PMingLiU"/>
              </a:rPr>
              <a:t>shown </a:t>
            </a:r>
            <a:r>
              <a:rPr sz="1100" spc="80" dirty="0">
                <a:cs typeface="PMingLiU"/>
              </a:rPr>
              <a:t>to</a:t>
            </a:r>
            <a:r>
              <a:rPr sz="1100" spc="160" dirty="0">
                <a:cs typeface="PMingLiU"/>
              </a:rPr>
              <a:t> </a:t>
            </a:r>
            <a:r>
              <a:rPr sz="1100" spc="70" dirty="0">
                <a:cs typeface="PMingLiU"/>
              </a:rPr>
              <a:t>be</a:t>
            </a:r>
            <a:endParaRPr sz="1100" dirty="0">
              <a:cs typeface="PMingLiU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3F4467E-D595-461F-A823-DC52B55A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45" y="1896166"/>
            <a:ext cx="2048182" cy="76252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715FA20-F7A7-46AA-B035-20790AF96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895311"/>
            <a:ext cx="1219200" cy="34762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81024AB-A782-4F19-BAA4-A3061709A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989" y="2901417"/>
            <a:ext cx="1149476" cy="34762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CC3B131-9A0A-433E-A20E-27EEDB873C9C}"/>
              </a:ext>
            </a:extLst>
          </p:cNvPr>
          <p:cNvSpPr txBox="1"/>
          <p:nvPr/>
        </p:nvSpPr>
        <p:spPr>
          <a:xfrm>
            <a:off x="98054" y="2901417"/>
            <a:ext cx="1292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spc="90" dirty="0">
                <a:cs typeface="PMingLiU"/>
              </a:rPr>
              <a:t>Sample means:</a:t>
            </a:r>
            <a:endParaRPr lang="en-GB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360" y="190943"/>
            <a:ext cx="20942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latin typeface="+mn-lt"/>
                <a:cs typeface="Georgia"/>
              </a:rPr>
              <a:t>Example: advertising</a:t>
            </a:r>
            <a:r>
              <a:rPr sz="1400" spc="80" dirty="0">
                <a:solidFill>
                  <a:srgbClr val="3333B2"/>
                </a:solidFill>
                <a:latin typeface="+mn-lt"/>
                <a:cs typeface="Georgia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+mn-lt"/>
                <a:cs typeface="Georgia"/>
              </a:rPr>
              <a:t>data</a:t>
            </a:r>
            <a:endParaRPr sz="1400">
              <a:latin typeface="+mn-lt"/>
              <a:cs typeface="Georgia"/>
            </a:endParaRPr>
          </a:p>
        </p:txBody>
      </p:sp>
      <p:sp>
        <p:nvSpPr>
          <p:cNvPr id="1033" name="object 1033"/>
          <p:cNvSpPr txBox="1"/>
          <p:nvPr/>
        </p:nvSpPr>
        <p:spPr>
          <a:xfrm>
            <a:off x="347294" y="2492375"/>
            <a:ext cx="4180610" cy="523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least squares </a:t>
            </a:r>
            <a:r>
              <a:rPr sz="1100" spc="35" dirty="0">
                <a:cs typeface="PMingLiU"/>
              </a:rPr>
              <a:t>fit </a:t>
            </a:r>
            <a:r>
              <a:rPr sz="1100" spc="30" dirty="0">
                <a:cs typeface="PMingLiU"/>
              </a:rPr>
              <a:t>for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regression </a:t>
            </a:r>
            <a:r>
              <a:rPr sz="1100" spc="5" dirty="0">
                <a:cs typeface="PMingLiU"/>
              </a:rPr>
              <a:t>of </a:t>
            </a:r>
            <a:r>
              <a:rPr sz="1100" spc="-90" dirty="0">
                <a:solidFill>
                  <a:srgbClr val="990000"/>
                </a:solidFill>
                <a:cs typeface="Courier New"/>
              </a:rPr>
              <a:t>sales </a:t>
            </a:r>
            <a:r>
              <a:rPr sz="1100" spc="60" dirty="0">
                <a:cs typeface="PMingLiU"/>
              </a:rPr>
              <a:t>onto</a:t>
            </a:r>
            <a:r>
              <a:rPr sz="1100" spc="80" dirty="0">
                <a:cs typeface="PMingLiU"/>
              </a:rPr>
              <a:t> </a:t>
            </a:r>
            <a:r>
              <a:rPr sz="1100" spc="-50" dirty="0">
                <a:solidFill>
                  <a:srgbClr val="990000"/>
                </a:solidFill>
                <a:cs typeface="Courier New"/>
              </a:rPr>
              <a:t>TV</a:t>
            </a:r>
            <a:r>
              <a:rPr sz="1100" spc="-50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65" dirty="0">
                <a:cs typeface="PMingLiU"/>
              </a:rPr>
              <a:t>In this </a:t>
            </a:r>
            <a:r>
              <a:rPr sz="1100" spc="40" dirty="0">
                <a:cs typeface="PMingLiU"/>
              </a:rPr>
              <a:t>case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linear </a:t>
            </a:r>
            <a:r>
              <a:rPr sz="1100" spc="35" dirty="0">
                <a:cs typeface="PMingLiU"/>
              </a:rPr>
              <a:t>fit </a:t>
            </a:r>
            <a:r>
              <a:rPr sz="1100" spc="70" dirty="0">
                <a:cs typeface="PMingLiU"/>
              </a:rPr>
              <a:t>captures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essence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relationship,  </a:t>
            </a:r>
            <a:r>
              <a:rPr sz="1100" spc="70" dirty="0">
                <a:cs typeface="PMingLiU"/>
              </a:rPr>
              <a:t>although </a:t>
            </a:r>
            <a:r>
              <a:rPr sz="1100" spc="75" dirty="0">
                <a:cs typeface="PMingLiU"/>
              </a:rPr>
              <a:t>it </a:t>
            </a:r>
            <a:r>
              <a:rPr sz="1100" spc="15" dirty="0">
                <a:cs typeface="PMingLiU"/>
              </a:rPr>
              <a:t>is </a:t>
            </a:r>
            <a:r>
              <a:rPr sz="1100" spc="65" dirty="0">
                <a:cs typeface="PMingLiU"/>
              </a:rPr>
              <a:t>somewhat </a:t>
            </a:r>
            <a:r>
              <a:rPr sz="1100" spc="35" dirty="0">
                <a:cs typeface="PMingLiU"/>
              </a:rPr>
              <a:t>deficient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left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</a:t>
            </a:r>
            <a:r>
              <a:rPr sz="1100" spc="32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plot.</a:t>
            </a:r>
            <a:endParaRPr sz="1100" dirty="0">
              <a:cs typeface="PMingLiU"/>
            </a:endParaRPr>
          </a:p>
        </p:txBody>
      </p:sp>
      <p:sp>
        <p:nvSpPr>
          <p:cNvPr id="1034" name="object 10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9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48</a:t>
            </a:r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4459FBC6-87F8-4764-8559-15C45FFB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87375"/>
            <a:ext cx="2743200" cy="18196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3220</Words>
  <Application>Microsoft Office PowerPoint</Application>
  <PresentationFormat>Custom</PresentationFormat>
  <Paragraphs>561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Meiryo</vt:lpstr>
      <vt:lpstr>PMingLiU</vt:lpstr>
      <vt:lpstr>Arial</vt:lpstr>
      <vt:lpstr>Calibri</vt:lpstr>
      <vt:lpstr>Cambria</vt:lpstr>
      <vt:lpstr>Tahoma</vt:lpstr>
      <vt:lpstr>Times New Roman</vt:lpstr>
      <vt:lpstr>Verdana</vt:lpstr>
      <vt:lpstr>Office Theme</vt:lpstr>
      <vt:lpstr>Statistical Analysis for  Data Science C7081</vt:lpstr>
      <vt:lpstr>03: Linear regression</vt:lpstr>
      <vt:lpstr>Linear regression</vt:lpstr>
      <vt:lpstr>Linear regression for the advertising data</vt:lpstr>
      <vt:lpstr>PowerPoint Presentation</vt:lpstr>
      <vt:lpstr>Simple linear regression using a single predictor X.</vt:lpstr>
      <vt:lpstr>Estimation of the parameters by least squares</vt:lpstr>
      <vt:lpstr>Estimation of the parameters by least squares</vt:lpstr>
      <vt:lpstr>Example: advertising data</vt:lpstr>
      <vt:lpstr>Assessing the Accuracy of the Coefficient Estimates</vt:lpstr>
      <vt:lpstr>Confidence intervals — continued</vt:lpstr>
      <vt:lpstr>Hypothesis testing</vt:lpstr>
      <vt:lpstr>Hypothesis testing — continued</vt:lpstr>
      <vt:lpstr>PowerPoint Presentation</vt:lpstr>
      <vt:lpstr>Assessing the Overall Accuracy of the Model</vt:lpstr>
      <vt:lpstr>Assessing the Overall Accuracy of the Model</vt:lpstr>
      <vt:lpstr>PowerPoint Presentation</vt:lpstr>
      <vt:lpstr>Multiple Linear Regression</vt:lpstr>
      <vt:lpstr>Interpreting regression coefficients</vt:lpstr>
      <vt:lpstr>The woes of (interpreting) regression coefficients</vt:lpstr>
      <vt:lpstr>Two quotes by famous Statisticians</vt:lpstr>
      <vt:lpstr>Estimation and Prediction for Multiple Regression</vt:lpstr>
      <vt:lpstr>PowerPoint Presentation</vt:lpstr>
      <vt:lpstr>PowerPoint Presentation</vt:lpstr>
      <vt:lpstr>Some important questions</vt:lpstr>
      <vt:lpstr>Is at least one predictor useful?</vt:lpstr>
      <vt:lpstr>Deciding on the important variables</vt:lpstr>
      <vt:lpstr>Forward selection</vt:lpstr>
      <vt:lpstr>Backward selection</vt:lpstr>
      <vt:lpstr>Model selection continued</vt:lpstr>
      <vt:lpstr>Other Considerations in the Regression Model</vt:lpstr>
      <vt:lpstr>Credit Card Data</vt:lpstr>
      <vt:lpstr>Qualitative Predictors — continued</vt:lpstr>
      <vt:lpstr>PowerPoint Presentation</vt:lpstr>
      <vt:lpstr>Qualitative predictors with more than two levels</vt:lpstr>
      <vt:lpstr>PowerPoint Presentation</vt:lpstr>
      <vt:lpstr>PowerPoint Presentation</vt:lpstr>
      <vt:lpstr>Extensions of the Linear Model</vt:lpstr>
      <vt:lpstr>Interactions — continued</vt:lpstr>
      <vt:lpstr>Interaction in the Advertising data?</vt:lpstr>
      <vt:lpstr>Modelling interactions — Advertising data</vt:lpstr>
      <vt:lpstr>Interpretation</vt:lpstr>
      <vt:lpstr>Interpretation — continued</vt:lpstr>
      <vt:lpstr>Hierarchy</vt:lpstr>
      <vt:lpstr>Hierarchy — continued</vt:lpstr>
      <vt:lpstr>PowerPoint Presentation</vt:lpstr>
      <vt:lpstr>With interactions, it takes the form</vt:lpstr>
      <vt:lpstr>PowerPoint Presentation</vt:lpstr>
      <vt:lpstr>Non-linear effects of predictors</vt:lpstr>
      <vt:lpstr>PowerPoint Presentation</vt:lpstr>
      <vt:lpstr>What we did not cover</vt:lpstr>
      <vt:lpstr>Generalizations of the Linear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for  Data Science C7081</dc:title>
  <cp:lastModifiedBy>Ed Harris</cp:lastModifiedBy>
  <cp:revision>18</cp:revision>
  <dcterms:created xsi:type="dcterms:W3CDTF">2020-09-17T10:02:23Z</dcterms:created>
  <dcterms:modified xsi:type="dcterms:W3CDTF">2021-09-26T07:20:21Z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2020-09-17T00:00:00Z</vt:filetime>
  </property>
</Properties>
</file>