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26" r:id="rId2"/>
    <p:sldId id="32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328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333" r:id="rId28"/>
    <p:sldId id="279" r:id="rId29"/>
    <p:sldId id="329" r:id="rId30"/>
    <p:sldId id="280" r:id="rId31"/>
    <p:sldId id="281" r:id="rId32"/>
    <p:sldId id="282" r:id="rId33"/>
    <p:sldId id="283" r:id="rId34"/>
    <p:sldId id="284" r:id="rId35"/>
    <p:sldId id="330" r:id="rId36"/>
    <p:sldId id="285" r:id="rId37"/>
    <p:sldId id="286" r:id="rId38"/>
    <p:sldId id="287" r:id="rId39"/>
    <p:sldId id="331" r:id="rId40"/>
    <p:sldId id="288" r:id="rId41"/>
    <p:sldId id="289" r:id="rId42"/>
    <p:sldId id="290" r:id="rId43"/>
    <p:sldId id="291" r:id="rId44"/>
    <p:sldId id="332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2" d="100"/>
          <a:sy n="192" d="100"/>
        </p:scale>
        <p:origin x="1508" y="1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7180" y="211465"/>
            <a:ext cx="1575739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1058" y="868501"/>
            <a:ext cx="3792220" cy="1510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4228" y="3342078"/>
            <a:ext cx="313689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" Target="slide3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" y="78584"/>
            <a:ext cx="4495800" cy="961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2050" b="1" i="0" spc="-35" dirty="0">
                <a:solidFill>
                  <a:srgbClr val="0000FF"/>
                </a:solidFill>
                <a:latin typeface="+mn-lt"/>
                <a:cs typeface="Georgia"/>
              </a:rPr>
              <a:t>Statistical</a:t>
            </a:r>
            <a:r>
              <a:rPr sz="2050" b="1" i="0" spc="170" dirty="0">
                <a:solidFill>
                  <a:srgbClr val="0000FF"/>
                </a:solidFill>
                <a:latin typeface="+mn-lt"/>
                <a:cs typeface="Georgia"/>
              </a:rPr>
              <a:t> </a:t>
            </a:r>
            <a: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  <a:t>Analysis for </a:t>
            </a:r>
            <a:b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</a:br>
            <a: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  <a:t>Data Science</a:t>
            </a:r>
            <a:b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</a:br>
            <a: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  <a:t>C7081</a:t>
            </a:r>
            <a:endParaRPr sz="2050" dirty="0">
              <a:latin typeface="+mn-lt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6936" y="2016018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9304" y="2126603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2938" y="2136970"/>
            <a:ext cx="170815" cy="342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225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marL="106680">
              <a:lnSpc>
                <a:spcPts val="1225"/>
              </a:lnSpc>
            </a:pPr>
            <a:r>
              <a:rPr sz="1100" b="1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1897" y="2462965"/>
            <a:ext cx="240029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650" spc="15" baseline="-35353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187" baseline="-3535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4844" y="2306302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9266" y="2783201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9465" y="2451445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4495" y="1196975"/>
            <a:ext cx="1798356" cy="1824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7577" y="2155397"/>
            <a:ext cx="123189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1650" spc="-157" baseline="-22727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10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8112" y="1690016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6388" y="2307445"/>
            <a:ext cx="64769" cy="56007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87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8441" y="1400881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8361" y="1367476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5540" y="2363897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9525" y="2020621"/>
            <a:ext cx="457834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30200" algn="l"/>
              </a:tabLst>
            </a:pPr>
            <a:r>
              <a:rPr sz="1650" spc="15" baseline="2525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1650" spc="-60" baseline="-12626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4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42875" y="1852439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8403" y="1900824"/>
            <a:ext cx="66802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650" spc="-75" baseline="-505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75" baseline="-20202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650" spc="-157" baseline="32828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57" baseline="7575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650" spc="15" baseline="25252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650" spc="-44" baseline="2525" dirty="0">
                <a:solidFill>
                  <a:srgbClr val="FF0000"/>
                </a:solidFill>
                <a:latin typeface="Arial"/>
                <a:cs typeface="Arial"/>
              </a:rPr>
              <a:t>••</a:t>
            </a:r>
            <a:r>
              <a:rPr sz="1650" spc="52" baseline="25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spc="15" baseline="-757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650" baseline="-7575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19617" y="1414705"/>
            <a:ext cx="125730" cy="4781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marL="62230">
              <a:lnSpc>
                <a:spcPct val="100000"/>
              </a:lnSpc>
              <a:spcBef>
                <a:spcPts val="88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97676" y="1891605"/>
            <a:ext cx="50038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20040" algn="l"/>
              </a:tabLst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1100" spc="-1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65" baseline="-20202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65" baseline="252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65" baseline="-17676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650" baseline="-17676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33380" y="1907738"/>
            <a:ext cx="97155" cy="47942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56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35466" y="2401909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44907" y="1928468"/>
            <a:ext cx="300990" cy="49784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spc="15" baseline="-20202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277" baseline="-2020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spc="15" baseline="505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650" baseline="5050">
              <a:latin typeface="Arial"/>
              <a:cs typeface="Arial"/>
            </a:endParaRPr>
          </a:p>
          <a:p>
            <a:pPr marL="172720">
              <a:lnSpc>
                <a:spcPct val="100000"/>
              </a:lnSpc>
              <a:spcBef>
                <a:spcPts val="540"/>
              </a:spcBef>
            </a:pPr>
            <a:r>
              <a:rPr sz="1650" spc="-52" baseline="-757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3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35572" y="1111202"/>
            <a:ext cx="9389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GB" sz="1100" i="1" spc="20" dirty="0">
                <a:cs typeface="Palatino Linotype"/>
              </a:rPr>
              <a:t>Ed Harris</a:t>
            </a:r>
          </a:p>
        </p:txBody>
      </p:sp>
      <p:pic>
        <p:nvPicPr>
          <p:cNvPr id="1028" name="Picture 4" descr="aerial view of two harvesters on brown field">
            <a:extLst>
              <a:ext uri="{FF2B5EF4-FFF2-40B4-BE49-F238E27FC236}">
                <a16:creationId xmlns:a16="http://schemas.microsoft.com/office/drawing/2014/main" id="{D456B97F-E656-4A43-9C2C-8B28167B6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282" y="1414705"/>
            <a:ext cx="1544368" cy="123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ite and purple flowers in tilt shift lens">
            <a:extLst>
              <a:ext uri="{FF2B5EF4-FFF2-40B4-BE49-F238E27FC236}">
                <a16:creationId xmlns:a16="http://schemas.microsoft.com/office/drawing/2014/main" id="{72C35FBE-A262-4E12-9DFD-B7187BE79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531" y="2090360"/>
            <a:ext cx="823475" cy="123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9691" y="211465"/>
            <a:ext cx="294830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5" dirty="0">
                <a:latin typeface="+mn-lt"/>
              </a:rPr>
              <a:t>Drawbacks </a:t>
            </a:r>
            <a:r>
              <a:rPr spc="-40" dirty="0">
                <a:latin typeface="+mn-lt"/>
              </a:rPr>
              <a:t>of </a:t>
            </a:r>
            <a:r>
              <a:rPr spc="-20" dirty="0">
                <a:latin typeface="+mn-lt"/>
              </a:rPr>
              <a:t>validation </a:t>
            </a:r>
            <a:r>
              <a:rPr spc="-15" dirty="0">
                <a:latin typeface="+mn-lt"/>
              </a:rPr>
              <a:t>set</a:t>
            </a:r>
            <a:r>
              <a:rPr spc="305" dirty="0">
                <a:latin typeface="+mn-lt"/>
              </a:rPr>
              <a:t> </a:t>
            </a:r>
            <a:r>
              <a:rPr spc="-30" dirty="0">
                <a:latin typeface="+mn-lt"/>
              </a:rPr>
              <a:t>approach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10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5835" y="663575"/>
            <a:ext cx="3748393" cy="239546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16891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validation </a:t>
            </a:r>
            <a:r>
              <a:rPr sz="1100" spc="65" dirty="0">
                <a:cs typeface="PMingLiU"/>
              </a:rPr>
              <a:t>estimate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test </a:t>
            </a:r>
            <a:r>
              <a:rPr sz="1100" spc="55" dirty="0">
                <a:cs typeface="PMingLiU"/>
              </a:rPr>
              <a:t>error </a:t>
            </a:r>
            <a:r>
              <a:rPr sz="1100" spc="65" dirty="0">
                <a:cs typeface="PMingLiU"/>
              </a:rPr>
              <a:t>can </a:t>
            </a:r>
            <a:r>
              <a:rPr sz="1100" spc="70" dirty="0">
                <a:cs typeface="PMingLiU"/>
              </a:rPr>
              <a:t>be </a:t>
            </a:r>
            <a:r>
              <a:rPr sz="1100" spc="45" dirty="0">
                <a:cs typeface="PMingLiU"/>
              </a:rPr>
              <a:t>highly  variable, </a:t>
            </a:r>
            <a:r>
              <a:rPr sz="1100" spc="60" dirty="0">
                <a:cs typeface="PMingLiU"/>
              </a:rPr>
              <a:t>depending </a:t>
            </a:r>
            <a:r>
              <a:rPr sz="1100" spc="55" dirty="0">
                <a:cs typeface="PMingLiU"/>
              </a:rPr>
              <a:t>on </a:t>
            </a:r>
            <a:r>
              <a:rPr sz="1100" spc="40" dirty="0">
                <a:cs typeface="PMingLiU"/>
              </a:rPr>
              <a:t>precisely </a:t>
            </a:r>
            <a:r>
              <a:rPr sz="1100" spc="45" dirty="0">
                <a:cs typeface="PMingLiU"/>
              </a:rPr>
              <a:t>which </a:t>
            </a:r>
            <a:r>
              <a:rPr sz="1100" spc="50" dirty="0">
                <a:cs typeface="PMingLiU"/>
              </a:rPr>
              <a:t>observations </a:t>
            </a:r>
            <a:r>
              <a:rPr sz="1100" spc="60" dirty="0">
                <a:cs typeface="PMingLiU"/>
              </a:rPr>
              <a:t>are  </a:t>
            </a:r>
            <a:r>
              <a:rPr sz="1100" spc="50" dirty="0">
                <a:cs typeface="PMingLiU"/>
              </a:rPr>
              <a:t>included in </a:t>
            </a:r>
            <a:r>
              <a:rPr sz="1100" spc="8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training </a:t>
            </a:r>
            <a:r>
              <a:rPr sz="1100" spc="60" dirty="0">
                <a:cs typeface="PMingLiU"/>
              </a:rPr>
              <a:t>set </a:t>
            </a:r>
            <a:r>
              <a:rPr sz="1100" spc="85" dirty="0">
                <a:cs typeface="PMingLiU"/>
              </a:rPr>
              <a:t>and </a:t>
            </a:r>
            <a:r>
              <a:rPr sz="1100" spc="45" dirty="0">
                <a:cs typeface="PMingLiU"/>
              </a:rPr>
              <a:t>which </a:t>
            </a:r>
            <a:r>
              <a:rPr sz="1100" spc="50" dirty="0">
                <a:cs typeface="PMingLiU"/>
              </a:rPr>
              <a:t>observations </a:t>
            </a:r>
            <a:r>
              <a:rPr sz="1100" spc="60" dirty="0">
                <a:cs typeface="PMingLiU"/>
              </a:rPr>
              <a:t>are  </a:t>
            </a:r>
            <a:r>
              <a:rPr sz="1100" spc="50" dirty="0">
                <a:cs typeface="PMingLiU"/>
              </a:rPr>
              <a:t>included in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validation</a:t>
            </a:r>
            <a:r>
              <a:rPr sz="1100" spc="114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set.</a:t>
            </a:r>
            <a:endParaRPr lang="en-US" sz="1100" spc="55" dirty="0">
              <a:cs typeface="PMingLiU"/>
            </a:endParaRPr>
          </a:p>
          <a:p>
            <a:pPr marL="144780" marR="16891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65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validation </a:t>
            </a:r>
            <a:r>
              <a:rPr sz="1100" spc="60" dirty="0">
                <a:cs typeface="PMingLiU"/>
              </a:rPr>
              <a:t>approach, </a:t>
            </a:r>
            <a:r>
              <a:rPr sz="1100" spc="45" dirty="0">
                <a:cs typeface="PMingLiU"/>
              </a:rPr>
              <a:t>only </a:t>
            </a:r>
            <a:r>
              <a:rPr sz="1100" spc="85" dirty="0">
                <a:cs typeface="PMingLiU"/>
              </a:rPr>
              <a:t>a </a:t>
            </a:r>
            <a:r>
              <a:rPr sz="1100" spc="65" dirty="0">
                <a:cs typeface="PMingLiU"/>
              </a:rPr>
              <a:t>subset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 </a:t>
            </a:r>
            <a:r>
              <a:rPr sz="1100" spc="50" dirty="0">
                <a:cs typeface="PMingLiU"/>
              </a:rPr>
              <a:t>observations </a:t>
            </a:r>
            <a:r>
              <a:rPr sz="1100" spc="-10" dirty="0">
                <a:cs typeface="PMingLiU"/>
              </a:rPr>
              <a:t>— </a:t>
            </a:r>
            <a:r>
              <a:rPr sz="1100" spc="60" dirty="0">
                <a:cs typeface="PMingLiU"/>
              </a:rPr>
              <a:t>those </a:t>
            </a:r>
            <a:r>
              <a:rPr sz="1100" spc="110" dirty="0">
                <a:cs typeface="PMingLiU"/>
              </a:rPr>
              <a:t>that </a:t>
            </a:r>
            <a:r>
              <a:rPr sz="1100" spc="60" dirty="0">
                <a:cs typeface="PMingLiU"/>
              </a:rPr>
              <a:t>are </a:t>
            </a:r>
            <a:r>
              <a:rPr sz="1100" spc="50" dirty="0">
                <a:cs typeface="PMingLiU"/>
              </a:rPr>
              <a:t>included in </a:t>
            </a:r>
            <a:r>
              <a:rPr sz="1100" spc="8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training </a:t>
            </a:r>
            <a:r>
              <a:rPr sz="1100" spc="60" dirty="0">
                <a:cs typeface="PMingLiU"/>
              </a:rPr>
              <a:t>set  </a:t>
            </a:r>
            <a:r>
              <a:rPr sz="1100" spc="80" dirty="0">
                <a:cs typeface="PMingLiU"/>
              </a:rPr>
              <a:t>rather </a:t>
            </a:r>
            <a:r>
              <a:rPr sz="1100" spc="100" dirty="0">
                <a:cs typeface="PMingLiU"/>
              </a:rPr>
              <a:t>than </a:t>
            </a:r>
            <a:r>
              <a:rPr sz="1100" spc="50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validation </a:t>
            </a:r>
            <a:r>
              <a:rPr sz="1100" spc="60" dirty="0">
                <a:cs typeface="PMingLiU"/>
              </a:rPr>
              <a:t>set </a:t>
            </a:r>
            <a:r>
              <a:rPr sz="1100" spc="-10" dirty="0">
                <a:cs typeface="PMingLiU"/>
              </a:rPr>
              <a:t>— </a:t>
            </a:r>
            <a:r>
              <a:rPr sz="1100" spc="60" dirty="0">
                <a:cs typeface="PMingLiU"/>
              </a:rPr>
              <a:t>are </a:t>
            </a:r>
            <a:r>
              <a:rPr sz="1100" spc="55" dirty="0">
                <a:cs typeface="PMingLiU"/>
              </a:rPr>
              <a:t>used </a:t>
            </a:r>
            <a:r>
              <a:rPr sz="1100" spc="80" dirty="0">
                <a:cs typeface="PMingLiU"/>
              </a:rPr>
              <a:t>to </a:t>
            </a:r>
            <a:r>
              <a:rPr sz="1100" spc="35" dirty="0">
                <a:cs typeface="PMingLiU"/>
              </a:rPr>
              <a:t>fit </a:t>
            </a:r>
            <a:r>
              <a:rPr sz="1100" spc="80">
                <a:cs typeface="PMingLiU"/>
              </a:rPr>
              <a:t>the </a:t>
            </a:r>
            <a:r>
              <a:rPr sz="1100" spc="55">
                <a:cs typeface="PMingLiU"/>
              </a:rPr>
              <a:t>model</a:t>
            </a:r>
            <a:r>
              <a:rPr sz="1100" spc="55" dirty="0">
                <a:cs typeface="PMingLiU"/>
              </a:rPr>
              <a:t>.</a:t>
            </a:r>
            <a:endParaRPr lang="en-US" sz="1100" spc="55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61594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70" dirty="0">
                <a:cs typeface="PMingLiU"/>
              </a:rPr>
              <a:t>This </a:t>
            </a:r>
            <a:r>
              <a:rPr sz="1100" spc="45" dirty="0">
                <a:cs typeface="PMingLiU"/>
              </a:rPr>
              <a:t>suggests </a:t>
            </a:r>
            <a:r>
              <a:rPr sz="1100" spc="110" dirty="0">
                <a:cs typeface="PMingLiU"/>
              </a:rPr>
              <a:t>that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validation </a:t>
            </a:r>
            <a:r>
              <a:rPr sz="1100" spc="60" dirty="0">
                <a:cs typeface="PMingLiU"/>
              </a:rPr>
              <a:t>set </a:t>
            </a:r>
            <a:r>
              <a:rPr sz="1100" spc="55" dirty="0">
                <a:cs typeface="PMingLiU"/>
              </a:rPr>
              <a:t>error </a:t>
            </a:r>
            <a:r>
              <a:rPr sz="1100" spc="70" dirty="0">
                <a:cs typeface="PMingLiU"/>
              </a:rPr>
              <a:t>may </a:t>
            </a:r>
            <a:r>
              <a:rPr sz="1100" spc="80" dirty="0">
                <a:cs typeface="PMingLiU"/>
              </a:rPr>
              <a:t>tend </a:t>
            </a:r>
            <a:r>
              <a:rPr sz="1100" spc="80">
                <a:cs typeface="PMingLiU"/>
              </a:rPr>
              <a:t>to </a:t>
            </a:r>
            <a:r>
              <a:rPr sz="1100" i="1" spc="20">
                <a:solidFill>
                  <a:srgbClr val="009900"/>
                </a:solidFill>
                <a:cs typeface="Times New Roman"/>
              </a:rPr>
              <a:t>overestimate </a:t>
            </a:r>
            <a:r>
              <a:rPr sz="1100" spc="80" dirty="0">
                <a:cs typeface="PMingLiU"/>
              </a:rPr>
              <a:t>the test </a:t>
            </a:r>
            <a:r>
              <a:rPr sz="1100" spc="55" dirty="0">
                <a:cs typeface="PMingLiU"/>
              </a:rPr>
              <a:t>error </a:t>
            </a:r>
            <a:r>
              <a:rPr sz="1100" spc="30" dirty="0">
                <a:cs typeface="PMingLiU"/>
              </a:rPr>
              <a:t>for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model </a:t>
            </a:r>
            <a:r>
              <a:rPr sz="1100" spc="35" dirty="0">
                <a:cs typeface="PMingLiU"/>
              </a:rPr>
              <a:t>fit </a:t>
            </a:r>
            <a:r>
              <a:rPr sz="1100" spc="55" dirty="0">
                <a:cs typeface="PMingLiU"/>
              </a:rPr>
              <a:t>on </a:t>
            </a:r>
            <a:r>
              <a:rPr sz="1100" spc="80" dirty="0">
                <a:cs typeface="PMingLiU"/>
              </a:rPr>
              <a:t>the </a:t>
            </a:r>
            <a:r>
              <a:rPr sz="1100" spc="55">
                <a:cs typeface="PMingLiU"/>
              </a:rPr>
              <a:t>entire </a:t>
            </a:r>
            <a:r>
              <a:rPr sz="1100" spc="95">
                <a:cs typeface="PMingLiU"/>
              </a:rPr>
              <a:t>data </a:t>
            </a:r>
            <a:r>
              <a:rPr sz="1100" spc="55" dirty="0">
                <a:cs typeface="PMingLiU"/>
              </a:rPr>
              <a:t>set.</a:t>
            </a:r>
            <a:r>
              <a:rPr sz="1100" spc="170" dirty="0">
                <a:cs typeface="PMingLiU"/>
              </a:rPr>
              <a:t> </a:t>
            </a:r>
            <a:r>
              <a:rPr sz="1100" i="1" spc="55" dirty="0">
                <a:solidFill>
                  <a:srgbClr val="009900"/>
                </a:solidFill>
                <a:cs typeface="Times New Roman"/>
              </a:rPr>
              <a:t>Why</a:t>
            </a:r>
            <a:r>
              <a:rPr lang="en-US" sz="1100" i="1" spc="55" dirty="0">
                <a:solidFill>
                  <a:srgbClr val="009900"/>
                </a:solidFill>
                <a:cs typeface="Times New Roman"/>
              </a:rPr>
              <a:t>..</a:t>
            </a:r>
            <a:r>
              <a:rPr sz="1100" i="1" spc="55" dirty="0">
                <a:solidFill>
                  <a:srgbClr val="009900"/>
                </a:solidFill>
                <a:cs typeface="Times New Roman"/>
              </a:rPr>
              <a:t>?</a:t>
            </a:r>
            <a:endParaRPr sz="1100" dirty="0"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346" y="211465"/>
            <a:ext cx="185673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i="1" spc="30" dirty="0">
                <a:latin typeface="+mn-lt"/>
                <a:cs typeface="Times New Roman"/>
              </a:rPr>
              <a:t>K</a:t>
            </a:r>
            <a:r>
              <a:rPr spc="30" dirty="0">
                <a:latin typeface="+mn-lt"/>
              </a:rPr>
              <a:t>-fold</a:t>
            </a:r>
            <a:r>
              <a:rPr spc="80" dirty="0">
                <a:latin typeface="+mn-lt"/>
              </a:rPr>
              <a:t> </a:t>
            </a:r>
            <a:r>
              <a:rPr spc="-20" dirty="0">
                <a:latin typeface="+mn-lt"/>
              </a:rPr>
              <a:t>Cross-validation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11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049" y="663575"/>
            <a:ext cx="4000011" cy="233313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SzPct val="90909"/>
              <a:tabLst>
                <a:tab pos="145415" algn="l"/>
              </a:tabLst>
            </a:pPr>
            <a:r>
              <a:rPr lang="en-US" sz="1100" i="1" spc="35" dirty="0">
                <a:solidFill>
                  <a:srgbClr val="009900"/>
                </a:solidFill>
                <a:cs typeface="Times New Roman"/>
              </a:rPr>
              <a:t>W</a:t>
            </a:r>
            <a:r>
              <a:rPr sz="1100" i="1" spc="35" dirty="0">
                <a:solidFill>
                  <a:srgbClr val="009900"/>
                </a:solidFill>
                <a:cs typeface="Times New Roman"/>
              </a:rPr>
              <a:t>idely </a:t>
            </a:r>
            <a:r>
              <a:rPr sz="1100" i="1" dirty="0">
                <a:solidFill>
                  <a:srgbClr val="009900"/>
                </a:solidFill>
                <a:cs typeface="Times New Roman"/>
              </a:rPr>
              <a:t>used </a:t>
            </a:r>
            <a:r>
              <a:rPr sz="1100" i="1" spc="-5" dirty="0">
                <a:solidFill>
                  <a:srgbClr val="009900"/>
                </a:solidFill>
                <a:cs typeface="Times New Roman"/>
              </a:rPr>
              <a:t>approach </a:t>
            </a:r>
            <a:r>
              <a:rPr sz="1100" spc="30" dirty="0">
                <a:cs typeface="PMingLiU"/>
              </a:rPr>
              <a:t>for </a:t>
            </a:r>
            <a:r>
              <a:rPr sz="1100" spc="65" dirty="0">
                <a:cs typeface="PMingLiU"/>
              </a:rPr>
              <a:t>estimating </a:t>
            </a:r>
            <a:r>
              <a:rPr sz="1100" spc="80" dirty="0">
                <a:cs typeface="PMingLiU"/>
              </a:rPr>
              <a:t>test</a:t>
            </a:r>
            <a:r>
              <a:rPr sz="1100" spc="-135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error.</a:t>
            </a:r>
            <a:endParaRPr lang="en-US" sz="1100" spc="55" dirty="0"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70" dirty="0">
                <a:cs typeface="PMingLiU"/>
              </a:rPr>
              <a:t>Estimates </a:t>
            </a:r>
            <a:r>
              <a:rPr sz="1100" spc="65" dirty="0">
                <a:cs typeface="PMingLiU"/>
              </a:rPr>
              <a:t>can </a:t>
            </a:r>
            <a:r>
              <a:rPr sz="1100" spc="70" dirty="0">
                <a:cs typeface="PMingLiU"/>
              </a:rPr>
              <a:t>be </a:t>
            </a:r>
            <a:r>
              <a:rPr sz="1100" spc="55" dirty="0">
                <a:cs typeface="PMingLiU"/>
              </a:rPr>
              <a:t>used </a:t>
            </a:r>
            <a:r>
              <a:rPr sz="1100" spc="80" dirty="0">
                <a:cs typeface="PMingLiU"/>
              </a:rPr>
              <a:t>to </a:t>
            </a:r>
            <a:r>
              <a:rPr sz="1100" spc="40" dirty="0">
                <a:cs typeface="PMingLiU"/>
              </a:rPr>
              <a:t>select </a:t>
            </a:r>
            <a:r>
              <a:rPr sz="1100" spc="75" dirty="0">
                <a:cs typeface="PMingLiU"/>
              </a:rPr>
              <a:t>best </a:t>
            </a:r>
            <a:r>
              <a:rPr sz="1100" spc="55" dirty="0">
                <a:cs typeface="PMingLiU"/>
              </a:rPr>
              <a:t>model, </a:t>
            </a:r>
            <a:r>
              <a:rPr sz="1100" spc="85" dirty="0">
                <a:cs typeface="PMingLiU"/>
              </a:rPr>
              <a:t>and </a:t>
            </a:r>
            <a:r>
              <a:rPr sz="1100" spc="80" dirty="0">
                <a:cs typeface="PMingLiU"/>
              </a:rPr>
              <a:t>to </a:t>
            </a:r>
            <a:r>
              <a:rPr sz="1100" spc="20" dirty="0">
                <a:cs typeface="PMingLiU"/>
              </a:rPr>
              <a:t>give </a:t>
            </a:r>
            <a:r>
              <a:rPr sz="1100" spc="85" dirty="0">
                <a:cs typeface="PMingLiU"/>
              </a:rPr>
              <a:t>an  </a:t>
            </a:r>
            <a:r>
              <a:rPr sz="1100" spc="50" dirty="0">
                <a:cs typeface="PMingLiU"/>
              </a:rPr>
              <a:t>idea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test </a:t>
            </a:r>
            <a:r>
              <a:rPr sz="1100" spc="55" dirty="0">
                <a:cs typeface="PMingLiU"/>
              </a:rPr>
              <a:t>error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30" dirty="0">
                <a:cs typeface="PMingLiU"/>
              </a:rPr>
              <a:t>final </a:t>
            </a:r>
            <a:r>
              <a:rPr sz="1100" spc="40" dirty="0">
                <a:cs typeface="PMingLiU"/>
              </a:rPr>
              <a:t>chosen</a:t>
            </a:r>
            <a:r>
              <a:rPr sz="1100" spc="295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model.</a:t>
            </a:r>
            <a:endParaRPr lang="en-US" sz="1100" spc="55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25781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60" dirty="0">
                <a:cs typeface="PMingLiU"/>
              </a:rPr>
              <a:t>Idea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to </a:t>
            </a:r>
            <a:r>
              <a:rPr sz="1100" spc="65" dirty="0">
                <a:cs typeface="PMingLiU"/>
              </a:rPr>
              <a:t>randomly </a:t>
            </a:r>
            <a:r>
              <a:rPr sz="1100" spc="45" dirty="0">
                <a:cs typeface="PMingLiU"/>
              </a:rPr>
              <a:t>divide </a:t>
            </a:r>
            <a:r>
              <a:rPr sz="1100" spc="80" dirty="0">
                <a:cs typeface="PMingLiU"/>
              </a:rPr>
              <a:t>the </a:t>
            </a:r>
            <a:r>
              <a:rPr sz="1100" spc="95" dirty="0">
                <a:cs typeface="PMingLiU"/>
              </a:rPr>
              <a:t>data </a:t>
            </a:r>
            <a:r>
              <a:rPr sz="1100" spc="55" dirty="0">
                <a:cs typeface="PMingLiU"/>
              </a:rPr>
              <a:t>into </a:t>
            </a:r>
            <a:r>
              <a:rPr sz="1100" i="1" spc="190" dirty="0">
                <a:cs typeface="Times New Roman"/>
              </a:rPr>
              <a:t>K </a:t>
            </a:r>
            <a:r>
              <a:rPr sz="1100" spc="40" dirty="0">
                <a:cs typeface="PMingLiU"/>
              </a:rPr>
              <a:t>equal-sized  </a:t>
            </a:r>
            <a:r>
              <a:rPr sz="1100" spc="75" dirty="0">
                <a:cs typeface="PMingLiU"/>
              </a:rPr>
              <a:t>parts. </a:t>
            </a:r>
            <a:r>
              <a:rPr sz="1100" spc="40" dirty="0">
                <a:cs typeface="PMingLiU"/>
              </a:rPr>
              <a:t>We </a:t>
            </a:r>
            <a:r>
              <a:rPr sz="1100" spc="30" dirty="0">
                <a:cs typeface="PMingLiU"/>
              </a:rPr>
              <a:t>leave </a:t>
            </a:r>
            <a:r>
              <a:rPr sz="1100" spc="80" dirty="0">
                <a:cs typeface="PMingLiU"/>
              </a:rPr>
              <a:t>out </a:t>
            </a:r>
            <a:r>
              <a:rPr sz="1100" spc="95" dirty="0">
                <a:cs typeface="PMingLiU"/>
              </a:rPr>
              <a:t>part </a:t>
            </a:r>
            <a:r>
              <a:rPr sz="1100" i="1" spc="75" dirty="0">
                <a:cs typeface="Times New Roman"/>
              </a:rPr>
              <a:t>k</a:t>
            </a:r>
            <a:r>
              <a:rPr sz="1100" spc="75" dirty="0">
                <a:cs typeface="PMingLiU"/>
              </a:rPr>
              <a:t>, </a:t>
            </a:r>
            <a:r>
              <a:rPr sz="1100" spc="35" dirty="0">
                <a:cs typeface="PMingLiU"/>
              </a:rPr>
              <a:t>fit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model </a:t>
            </a:r>
            <a:r>
              <a:rPr sz="1100" spc="80" dirty="0">
                <a:cs typeface="PMingLiU"/>
              </a:rPr>
              <a:t>to the</a:t>
            </a:r>
            <a:r>
              <a:rPr sz="1100" spc="-50" dirty="0">
                <a:cs typeface="PMingLiU"/>
              </a:rPr>
              <a:t> </a:t>
            </a:r>
            <a:r>
              <a:rPr sz="1100" spc="70" dirty="0">
                <a:cs typeface="PMingLiU"/>
              </a:rPr>
              <a:t>other</a:t>
            </a:r>
            <a:endParaRPr sz="1100" dirty="0">
              <a:cs typeface="PMingLiU"/>
            </a:endParaRPr>
          </a:p>
          <a:p>
            <a:pPr marL="144780" marR="145415">
              <a:lnSpc>
                <a:spcPct val="102699"/>
              </a:lnSpc>
            </a:pPr>
            <a:r>
              <a:rPr sz="1100" i="1" spc="190" dirty="0">
                <a:cs typeface="Times New Roman"/>
              </a:rPr>
              <a:t>K </a:t>
            </a:r>
            <a:r>
              <a:rPr sz="1100" i="1" spc="204" dirty="0">
                <a:cs typeface="Arial"/>
              </a:rPr>
              <a:t>−</a:t>
            </a:r>
            <a:r>
              <a:rPr sz="1100" i="1" spc="-100" dirty="0">
                <a:cs typeface="Arial"/>
              </a:rPr>
              <a:t> </a:t>
            </a:r>
            <a:r>
              <a:rPr sz="1100" spc="25" dirty="0">
                <a:cs typeface="PMingLiU"/>
              </a:rPr>
              <a:t>1 </a:t>
            </a:r>
            <a:r>
              <a:rPr sz="1100" spc="80" dirty="0">
                <a:cs typeface="PMingLiU"/>
              </a:rPr>
              <a:t>parts </a:t>
            </a:r>
            <a:r>
              <a:rPr sz="1100" spc="55" dirty="0">
                <a:cs typeface="PMingLiU"/>
              </a:rPr>
              <a:t>(combined), </a:t>
            </a:r>
            <a:r>
              <a:rPr sz="1100" spc="85" dirty="0">
                <a:cs typeface="PMingLiU"/>
              </a:rPr>
              <a:t>and </a:t>
            </a:r>
            <a:r>
              <a:rPr sz="1100" spc="80" dirty="0">
                <a:cs typeface="PMingLiU"/>
              </a:rPr>
              <a:t>then </a:t>
            </a:r>
            <a:r>
              <a:rPr sz="1100" spc="70" dirty="0">
                <a:cs typeface="PMingLiU"/>
              </a:rPr>
              <a:t>obtain </a:t>
            </a:r>
            <a:r>
              <a:rPr sz="1100" spc="55" dirty="0">
                <a:cs typeface="PMingLiU"/>
              </a:rPr>
              <a:t>predictions </a:t>
            </a:r>
            <a:r>
              <a:rPr sz="1100" spc="30" dirty="0">
                <a:cs typeface="PMingLiU"/>
              </a:rPr>
              <a:t>for 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left-out </a:t>
            </a:r>
            <a:r>
              <a:rPr sz="1100" i="1" spc="110" dirty="0">
                <a:cs typeface="Times New Roman"/>
              </a:rPr>
              <a:t>k</a:t>
            </a:r>
            <a:r>
              <a:rPr sz="1100" spc="110" dirty="0">
                <a:cs typeface="PMingLiU"/>
              </a:rPr>
              <a:t>th</a:t>
            </a:r>
            <a:r>
              <a:rPr sz="1100" spc="90" dirty="0">
                <a:cs typeface="PMingLiU"/>
              </a:rPr>
              <a:t> </a:t>
            </a:r>
            <a:r>
              <a:rPr sz="1100" spc="85" dirty="0">
                <a:cs typeface="PMingLiU"/>
              </a:rPr>
              <a:t>part.</a:t>
            </a:r>
            <a:endParaRPr lang="en-US" sz="1100" spc="85" dirty="0">
              <a:cs typeface="PMingLiU"/>
            </a:endParaRPr>
          </a:p>
          <a:p>
            <a:pPr marL="144780" marR="145415">
              <a:lnSpc>
                <a:spcPct val="102699"/>
              </a:lnSpc>
            </a:pPr>
            <a:endParaRPr sz="1100" dirty="0">
              <a:cs typeface="PMingLiU"/>
            </a:endParaRPr>
          </a:p>
          <a:p>
            <a:pPr marL="144780" marR="30480" indent="-132715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70" dirty="0">
                <a:cs typeface="PMingLiU"/>
              </a:rPr>
              <a:t>This</a:t>
            </a:r>
            <a:r>
              <a:rPr sz="1100" spc="75" dirty="0">
                <a:cs typeface="PMingLiU"/>
              </a:rPr>
              <a:t> </a:t>
            </a:r>
            <a:r>
              <a:rPr sz="1100" spc="20" dirty="0">
                <a:cs typeface="PMingLiU"/>
              </a:rPr>
              <a:t>is</a:t>
            </a:r>
            <a:r>
              <a:rPr sz="1100" spc="75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done</a:t>
            </a:r>
            <a:r>
              <a:rPr sz="1100" spc="8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in</a:t>
            </a:r>
            <a:r>
              <a:rPr sz="1100" spc="75" dirty="0">
                <a:cs typeface="PMingLiU"/>
              </a:rPr>
              <a:t> </a:t>
            </a:r>
            <a:r>
              <a:rPr sz="1100" spc="95" dirty="0">
                <a:cs typeface="PMingLiU"/>
              </a:rPr>
              <a:t>turn</a:t>
            </a:r>
            <a:r>
              <a:rPr sz="1100" spc="75" dirty="0">
                <a:cs typeface="PMingLiU"/>
              </a:rPr>
              <a:t> </a:t>
            </a:r>
            <a:r>
              <a:rPr sz="1100" spc="30" dirty="0">
                <a:cs typeface="PMingLiU"/>
              </a:rPr>
              <a:t>for</a:t>
            </a:r>
            <a:r>
              <a:rPr sz="1100" spc="80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each</a:t>
            </a:r>
            <a:r>
              <a:rPr sz="1100" spc="75" dirty="0">
                <a:cs typeface="PMingLiU"/>
              </a:rPr>
              <a:t> </a:t>
            </a:r>
            <a:r>
              <a:rPr sz="1100" spc="95" dirty="0">
                <a:cs typeface="PMingLiU"/>
              </a:rPr>
              <a:t>part</a:t>
            </a:r>
            <a:r>
              <a:rPr sz="1100" spc="80" dirty="0">
                <a:cs typeface="PMingLiU"/>
              </a:rPr>
              <a:t> </a:t>
            </a:r>
            <a:r>
              <a:rPr sz="1100" i="1" spc="75" dirty="0">
                <a:cs typeface="Times New Roman"/>
              </a:rPr>
              <a:t>k</a:t>
            </a:r>
            <a:r>
              <a:rPr sz="1100" i="1" spc="60" dirty="0">
                <a:cs typeface="Times New Roman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15" dirty="0">
                <a:cs typeface="PMingLiU"/>
              </a:rPr>
              <a:t> </a:t>
            </a:r>
            <a:r>
              <a:rPr sz="1100" spc="25" dirty="0">
                <a:cs typeface="PMingLiU"/>
              </a:rPr>
              <a:t>1</a:t>
            </a:r>
            <a:r>
              <a:rPr sz="1100" i="1" spc="25" dirty="0">
                <a:cs typeface="Times New Roman"/>
              </a:rPr>
              <a:t>,</a:t>
            </a:r>
            <a:r>
              <a:rPr sz="1100" i="1" spc="-90" dirty="0">
                <a:cs typeface="Times New Roman"/>
              </a:rPr>
              <a:t> </a:t>
            </a:r>
            <a:r>
              <a:rPr sz="1100" spc="25" dirty="0">
                <a:cs typeface="PMingLiU"/>
              </a:rPr>
              <a:t>2</a:t>
            </a:r>
            <a:r>
              <a:rPr sz="1100" i="1" spc="25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155" dirty="0">
                <a:cs typeface="Times New Roman"/>
              </a:rPr>
              <a:t>K</a:t>
            </a:r>
            <a:r>
              <a:rPr sz="1100" spc="155" dirty="0">
                <a:cs typeface="PMingLiU"/>
              </a:rPr>
              <a:t>,</a:t>
            </a:r>
            <a:r>
              <a:rPr sz="1100" spc="80" dirty="0">
                <a:cs typeface="PMingLiU"/>
              </a:rPr>
              <a:t> </a:t>
            </a:r>
            <a:r>
              <a:rPr sz="1100" spc="85" dirty="0">
                <a:cs typeface="PMingLiU"/>
              </a:rPr>
              <a:t>and</a:t>
            </a:r>
            <a:r>
              <a:rPr sz="1100" spc="75" dirty="0">
                <a:cs typeface="PMingLiU"/>
              </a:rPr>
              <a:t> </a:t>
            </a:r>
            <a:r>
              <a:rPr sz="1100" spc="80" dirty="0">
                <a:cs typeface="PMingLiU"/>
              </a:rPr>
              <a:t>then  the </a:t>
            </a:r>
            <a:r>
              <a:rPr sz="1100" spc="55" dirty="0">
                <a:cs typeface="PMingLiU"/>
              </a:rPr>
              <a:t>results </a:t>
            </a:r>
            <a:r>
              <a:rPr sz="1100" spc="60" dirty="0">
                <a:cs typeface="PMingLiU"/>
              </a:rPr>
              <a:t>are</a:t>
            </a:r>
            <a:r>
              <a:rPr sz="1100" spc="8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combined.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505" y="211465"/>
            <a:ext cx="256032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i="1" spc="30" dirty="0">
                <a:latin typeface="+mn-lt"/>
                <a:cs typeface="Times New Roman"/>
              </a:rPr>
              <a:t>K</a:t>
            </a:r>
            <a:r>
              <a:rPr spc="30" dirty="0">
                <a:latin typeface="+mn-lt"/>
              </a:rPr>
              <a:t>-fold </a:t>
            </a:r>
            <a:r>
              <a:rPr spc="-20" dirty="0">
                <a:latin typeface="+mn-lt"/>
              </a:rPr>
              <a:t>Cross-validation </a:t>
            </a:r>
            <a:r>
              <a:rPr spc="-35" dirty="0">
                <a:latin typeface="+mn-lt"/>
              </a:rPr>
              <a:t>in</a:t>
            </a:r>
            <a:r>
              <a:rPr spc="15" dirty="0">
                <a:latin typeface="+mn-lt"/>
              </a:rPr>
              <a:t> </a:t>
            </a:r>
            <a:r>
              <a:rPr spc="-10" dirty="0">
                <a:latin typeface="+mn-lt"/>
              </a:rPr>
              <a:t>detail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12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27950"/>
              </p:ext>
            </p:extLst>
          </p:nvPr>
        </p:nvGraphicFramePr>
        <p:xfrm>
          <a:off x="781050" y="1802127"/>
          <a:ext cx="3082289" cy="449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9226"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200" spc="5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Validation</a:t>
                      </a:r>
                      <a:endParaRPr sz="1200">
                        <a:latin typeface="+mn-lt"/>
                        <a:cs typeface="Times New Roman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200" spc="5" dirty="0">
                          <a:latin typeface="+mn-lt"/>
                          <a:cs typeface="Times New Roman"/>
                        </a:rPr>
                        <a:t>Train</a:t>
                      </a:r>
                      <a:endParaRPr sz="1200">
                        <a:latin typeface="+mn-lt"/>
                        <a:cs typeface="Times New Roman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200" spc="5" dirty="0">
                          <a:latin typeface="+mn-lt"/>
                          <a:cs typeface="Times New Roman"/>
                        </a:rPr>
                        <a:t>Train</a:t>
                      </a:r>
                      <a:endParaRPr sz="1200">
                        <a:latin typeface="+mn-lt"/>
                        <a:cs typeface="Times New Roman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200" spc="5" dirty="0">
                          <a:latin typeface="+mn-lt"/>
                          <a:cs typeface="Times New Roman"/>
                        </a:rPr>
                        <a:t>Train</a:t>
                      </a:r>
                      <a:endParaRPr sz="1200">
                        <a:latin typeface="+mn-lt"/>
                        <a:cs typeface="Times New Roman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200" spc="5" dirty="0">
                          <a:latin typeface="+mn-lt"/>
                          <a:cs typeface="Times New Roman"/>
                        </a:rPr>
                        <a:t>Train</a:t>
                      </a:r>
                      <a:endParaRPr sz="1200">
                        <a:latin typeface="+mn-lt"/>
                        <a:cs typeface="Times New Roman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47294" y="1144357"/>
            <a:ext cx="3591560" cy="65017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5" dirty="0">
                <a:cs typeface="PMingLiU"/>
              </a:rPr>
              <a:t>Divide </a:t>
            </a:r>
            <a:r>
              <a:rPr sz="1100" spc="95" dirty="0">
                <a:cs typeface="PMingLiU"/>
              </a:rPr>
              <a:t>data </a:t>
            </a:r>
            <a:r>
              <a:rPr sz="1100" spc="55" dirty="0">
                <a:cs typeface="PMingLiU"/>
              </a:rPr>
              <a:t>into </a:t>
            </a:r>
            <a:r>
              <a:rPr sz="1100" i="1" spc="190" dirty="0">
                <a:cs typeface="Times New Roman"/>
              </a:rPr>
              <a:t>K </a:t>
            </a:r>
            <a:r>
              <a:rPr sz="1100" spc="55" dirty="0">
                <a:cs typeface="PMingLiU"/>
              </a:rPr>
              <a:t>roughly </a:t>
            </a:r>
            <a:r>
              <a:rPr sz="1100" spc="40" dirty="0">
                <a:cs typeface="PMingLiU"/>
              </a:rPr>
              <a:t>equal-sized </a:t>
            </a:r>
            <a:r>
              <a:rPr sz="1100" spc="80" dirty="0">
                <a:cs typeface="PMingLiU"/>
              </a:rPr>
              <a:t>parts </a:t>
            </a:r>
            <a:r>
              <a:rPr sz="1100" spc="130" dirty="0">
                <a:cs typeface="PMingLiU"/>
              </a:rPr>
              <a:t>(</a:t>
            </a:r>
            <a:r>
              <a:rPr sz="1100" i="1" spc="130" dirty="0">
                <a:cs typeface="Times New Roman"/>
              </a:rPr>
              <a:t>K </a:t>
            </a:r>
            <a:r>
              <a:rPr sz="1100" spc="260" dirty="0">
                <a:cs typeface="PMingLiU"/>
              </a:rPr>
              <a:t>= </a:t>
            </a:r>
            <a:r>
              <a:rPr sz="1100" spc="25" dirty="0">
                <a:cs typeface="PMingLiU"/>
              </a:rPr>
              <a:t>5</a:t>
            </a:r>
            <a:r>
              <a:rPr sz="1100" spc="-110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here)</a:t>
            </a:r>
            <a:endParaRPr sz="1100">
              <a:cs typeface="PMingLiU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cs typeface="PMingLiU"/>
            </a:endParaRPr>
          </a:p>
          <a:p>
            <a:pPr marL="883919">
              <a:lnSpc>
                <a:spcPct val="100000"/>
              </a:lnSpc>
              <a:tabLst>
                <a:tab pos="1590040" algn="l"/>
                <a:tab pos="2103755" algn="l"/>
                <a:tab pos="2617470" algn="l"/>
                <a:tab pos="3130550" algn="l"/>
              </a:tabLst>
            </a:pPr>
            <a:r>
              <a:rPr sz="1200" spc="5" dirty="0">
                <a:solidFill>
                  <a:srgbClr val="FF0000"/>
                </a:solidFill>
                <a:cs typeface="Times New Roman"/>
              </a:rPr>
              <a:t>1	</a:t>
            </a:r>
            <a:r>
              <a:rPr sz="1200" spc="5" dirty="0">
                <a:cs typeface="Times New Roman"/>
              </a:rPr>
              <a:t>2	3	4	5</a:t>
            </a:r>
            <a:endParaRPr sz="1200"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4720" y="211465"/>
            <a:ext cx="8991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>
                <a:latin typeface="+mn-lt"/>
              </a:rPr>
              <a:t>The</a:t>
            </a:r>
            <a:r>
              <a:rPr spc="60" dirty="0">
                <a:latin typeface="+mn-lt"/>
              </a:rPr>
              <a:t> </a:t>
            </a:r>
            <a:r>
              <a:rPr spc="-15" dirty="0">
                <a:latin typeface="+mn-lt"/>
              </a:rPr>
              <a:t>details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13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1058" y="745488"/>
            <a:ext cx="3683000" cy="1076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5580" marR="558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96215" algn="l"/>
              </a:tabLst>
            </a:pPr>
            <a:r>
              <a:rPr sz="1100" spc="70" dirty="0">
                <a:cs typeface="PMingLiU"/>
              </a:rPr>
              <a:t>Let </a:t>
            </a:r>
            <a:r>
              <a:rPr sz="1100" spc="80" dirty="0">
                <a:cs typeface="PMingLiU"/>
              </a:rPr>
              <a:t>the</a:t>
            </a:r>
            <a:r>
              <a:rPr sz="1100" spc="75" dirty="0">
                <a:cs typeface="PMingLiU"/>
              </a:rPr>
              <a:t> </a:t>
            </a:r>
            <a:r>
              <a:rPr sz="1100" i="1" spc="190" dirty="0">
                <a:cs typeface="Times New Roman"/>
              </a:rPr>
              <a:t>K</a:t>
            </a:r>
            <a:r>
              <a:rPr sz="1100" i="1" spc="165" dirty="0">
                <a:cs typeface="Times New Roman"/>
              </a:rPr>
              <a:t> </a:t>
            </a:r>
            <a:r>
              <a:rPr sz="1100" spc="80" dirty="0">
                <a:cs typeface="PMingLiU"/>
              </a:rPr>
              <a:t>parts</a:t>
            </a:r>
            <a:r>
              <a:rPr sz="1100" spc="75" dirty="0">
                <a:cs typeface="PMingLiU"/>
              </a:rPr>
              <a:t> </a:t>
            </a:r>
            <a:r>
              <a:rPr sz="1100" spc="70" dirty="0">
                <a:cs typeface="PMingLiU"/>
              </a:rPr>
              <a:t>be</a:t>
            </a:r>
            <a:r>
              <a:rPr sz="1100" spc="75" dirty="0">
                <a:cs typeface="PMingLiU"/>
              </a:rPr>
              <a:t> </a:t>
            </a:r>
            <a:r>
              <a:rPr sz="1100" i="1" spc="55" dirty="0">
                <a:cs typeface="Times New Roman"/>
              </a:rPr>
              <a:t>C</a:t>
            </a:r>
            <a:r>
              <a:rPr sz="1200" spc="82" baseline="-10416" dirty="0">
                <a:cs typeface="PMingLiU"/>
              </a:rPr>
              <a:t>1</a:t>
            </a:r>
            <a:r>
              <a:rPr sz="1100" i="1" spc="55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55" dirty="0">
                <a:cs typeface="Times New Roman"/>
              </a:rPr>
              <a:t>C</a:t>
            </a:r>
            <a:r>
              <a:rPr sz="1200" spc="82" baseline="-10416" dirty="0">
                <a:cs typeface="PMingLiU"/>
              </a:rPr>
              <a:t>2</a:t>
            </a:r>
            <a:r>
              <a:rPr sz="1100" i="1" spc="55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110" dirty="0">
                <a:cs typeface="Times New Roman"/>
              </a:rPr>
              <a:t>C</a:t>
            </a:r>
            <a:r>
              <a:rPr sz="1200" i="1" spc="165" baseline="-10416" dirty="0">
                <a:cs typeface="Times New Roman"/>
              </a:rPr>
              <a:t>K</a:t>
            </a:r>
            <a:r>
              <a:rPr sz="1200" i="1" spc="-142" baseline="-10416" dirty="0">
                <a:cs typeface="Times New Roman"/>
              </a:rPr>
              <a:t> </a:t>
            </a:r>
            <a:r>
              <a:rPr sz="1100" spc="40" dirty="0">
                <a:cs typeface="PMingLiU"/>
              </a:rPr>
              <a:t>,</a:t>
            </a:r>
            <a:r>
              <a:rPr sz="1100" spc="7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where</a:t>
            </a:r>
            <a:r>
              <a:rPr sz="1100" spc="75" dirty="0">
                <a:cs typeface="PMingLiU"/>
              </a:rPr>
              <a:t> </a:t>
            </a:r>
            <a:r>
              <a:rPr sz="1100" i="1" spc="65" dirty="0">
                <a:cs typeface="Times New Roman"/>
              </a:rPr>
              <a:t>C</a:t>
            </a:r>
            <a:r>
              <a:rPr sz="1200" i="1" spc="97" baseline="-13888" dirty="0">
                <a:cs typeface="Times New Roman"/>
              </a:rPr>
              <a:t>k</a:t>
            </a:r>
            <a:r>
              <a:rPr sz="1200" i="1" spc="345" baseline="-13888" dirty="0">
                <a:cs typeface="Times New Roman"/>
              </a:rPr>
              <a:t> </a:t>
            </a:r>
            <a:r>
              <a:rPr sz="1100" spc="60" dirty="0">
                <a:cs typeface="PMingLiU"/>
              </a:rPr>
              <a:t>denotes</a:t>
            </a:r>
            <a:r>
              <a:rPr sz="1100" spc="75" dirty="0">
                <a:cs typeface="PMingLiU"/>
              </a:rPr>
              <a:t> </a:t>
            </a:r>
            <a:r>
              <a:rPr sz="1100" spc="80" dirty="0">
                <a:cs typeface="PMingLiU"/>
              </a:rPr>
              <a:t>the  </a:t>
            </a:r>
            <a:r>
              <a:rPr sz="1100" spc="40" dirty="0">
                <a:cs typeface="PMingLiU"/>
              </a:rPr>
              <a:t>indices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observations in </a:t>
            </a:r>
            <a:r>
              <a:rPr sz="1100" spc="95" dirty="0">
                <a:cs typeface="PMingLiU"/>
              </a:rPr>
              <a:t>part </a:t>
            </a:r>
            <a:r>
              <a:rPr sz="1100" i="1" spc="75" dirty="0">
                <a:cs typeface="Times New Roman"/>
              </a:rPr>
              <a:t>k</a:t>
            </a:r>
            <a:r>
              <a:rPr sz="1100" spc="75" dirty="0">
                <a:cs typeface="PMingLiU"/>
              </a:rPr>
              <a:t>. There </a:t>
            </a:r>
            <a:r>
              <a:rPr sz="1100" spc="60" dirty="0">
                <a:cs typeface="PMingLiU"/>
              </a:rPr>
              <a:t>are </a:t>
            </a:r>
            <a:r>
              <a:rPr sz="1100" i="1" spc="95" dirty="0">
                <a:cs typeface="Times New Roman"/>
              </a:rPr>
              <a:t>n</a:t>
            </a:r>
            <a:r>
              <a:rPr sz="1200" i="1" spc="142" baseline="-13888" dirty="0">
                <a:cs typeface="Times New Roman"/>
              </a:rPr>
              <a:t>k </a:t>
            </a:r>
            <a:r>
              <a:rPr sz="800" i="1" spc="95" dirty="0">
                <a:cs typeface="Times New Roman"/>
              </a:rPr>
              <a:t> </a:t>
            </a:r>
            <a:r>
              <a:rPr sz="1100" spc="50" dirty="0">
                <a:cs typeface="PMingLiU"/>
              </a:rPr>
              <a:t>observations in </a:t>
            </a:r>
            <a:r>
              <a:rPr sz="1100" spc="95" dirty="0">
                <a:cs typeface="PMingLiU"/>
              </a:rPr>
              <a:t>part </a:t>
            </a:r>
            <a:r>
              <a:rPr sz="1100" i="1" spc="60" dirty="0">
                <a:cs typeface="Times New Roman"/>
              </a:rPr>
              <a:t>k</a:t>
            </a:r>
            <a:r>
              <a:rPr sz="1100" spc="60" dirty="0">
                <a:cs typeface="PMingLiU"/>
              </a:rPr>
              <a:t>: </a:t>
            </a:r>
            <a:r>
              <a:rPr sz="1100" dirty="0">
                <a:cs typeface="PMingLiU"/>
              </a:rPr>
              <a:t>if </a:t>
            </a:r>
            <a:r>
              <a:rPr sz="1100" i="1" spc="140" dirty="0">
                <a:cs typeface="Times New Roman"/>
              </a:rPr>
              <a:t>N </a:t>
            </a:r>
            <a:r>
              <a:rPr sz="1100" spc="20" dirty="0">
                <a:cs typeface="PMingLiU"/>
              </a:rPr>
              <a:t>is </a:t>
            </a:r>
            <a:r>
              <a:rPr sz="1100" spc="85" dirty="0">
                <a:cs typeface="PMingLiU"/>
              </a:rPr>
              <a:t>a </a:t>
            </a:r>
            <a:r>
              <a:rPr sz="1100" spc="55" dirty="0">
                <a:cs typeface="PMingLiU"/>
              </a:rPr>
              <a:t>multiple </a:t>
            </a:r>
            <a:r>
              <a:rPr sz="1100" spc="5" dirty="0">
                <a:cs typeface="PMingLiU"/>
              </a:rPr>
              <a:t>of </a:t>
            </a:r>
            <a:r>
              <a:rPr sz="1100" i="1" spc="155" dirty="0">
                <a:cs typeface="Times New Roman"/>
              </a:rPr>
              <a:t>K</a:t>
            </a:r>
            <a:r>
              <a:rPr sz="1100" spc="155" dirty="0">
                <a:cs typeface="PMingLiU"/>
              </a:rPr>
              <a:t>,</a:t>
            </a:r>
            <a:r>
              <a:rPr sz="1100" spc="175" dirty="0">
                <a:cs typeface="PMingLiU"/>
              </a:rPr>
              <a:t> </a:t>
            </a:r>
            <a:r>
              <a:rPr sz="1100" spc="80" dirty="0">
                <a:cs typeface="PMingLiU"/>
              </a:rPr>
              <a:t>then</a:t>
            </a:r>
            <a:endParaRPr sz="1100" dirty="0">
              <a:cs typeface="PMingLiU"/>
            </a:endParaRPr>
          </a:p>
          <a:p>
            <a:pPr marL="195580">
              <a:lnSpc>
                <a:spcPct val="100000"/>
              </a:lnSpc>
              <a:spcBef>
                <a:spcPts val="35"/>
              </a:spcBef>
            </a:pPr>
            <a:r>
              <a:rPr sz="1100" i="1" spc="95" dirty="0">
                <a:cs typeface="Times New Roman"/>
              </a:rPr>
              <a:t>n</a:t>
            </a:r>
            <a:r>
              <a:rPr sz="1200" i="1" spc="142" baseline="-13888" dirty="0">
                <a:cs typeface="Times New Roman"/>
              </a:rPr>
              <a:t>k </a:t>
            </a:r>
            <a:r>
              <a:rPr sz="1100" spc="260" dirty="0">
                <a:cs typeface="PMingLiU"/>
              </a:rPr>
              <a:t>=</a:t>
            </a:r>
            <a:r>
              <a:rPr sz="1100" spc="85" dirty="0">
                <a:cs typeface="PMingLiU"/>
              </a:rPr>
              <a:t> </a:t>
            </a:r>
            <a:r>
              <a:rPr sz="1100" i="1" spc="160" dirty="0">
                <a:cs typeface="Times New Roman"/>
              </a:rPr>
              <a:t>n/</a:t>
            </a:r>
            <a:r>
              <a:rPr sz="1100" i="1" spc="160">
                <a:cs typeface="Times New Roman"/>
              </a:rPr>
              <a:t>K</a:t>
            </a:r>
            <a:r>
              <a:rPr sz="1100" spc="160">
                <a:cs typeface="PMingLiU"/>
              </a:rPr>
              <a:t>.</a:t>
            </a:r>
            <a:endParaRPr lang="en-US" sz="1100" spc="160">
              <a:cs typeface="PMingLiU"/>
            </a:endParaRPr>
          </a:p>
          <a:p>
            <a:pPr marL="195580">
              <a:lnSpc>
                <a:spcPct val="100000"/>
              </a:lnSpc>
              <a:spcBef>
                <a:spcPts val="35"/>
              </a:spcBef>
            </a:pPr>
            <a:endParaRPr sz="1100" dirty="0">
              <a:cs typeface="PMingLiU"/>
            </a:endParaRPr>
          </a:p>
          <a:p>
            <a:pPr marL="195580" indent="-13271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96215" algn="l"/>
              </a:tabLst>
            </a:pPr>
            <a:r>
              <a:rPr sz="1100" spc="80" dirty="0">
                <a:cs typeface="PMingLiU"/>
              </a:rPr>
              <a:t>Compute</a:t>
            </a:r>
            <a:endParaRPr sz="1100" dirty="0">
              <a:cs typeface="PMingLiU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23276" y="222127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85" dirty="0">
                <a:latin typeface="Times New Roman"/>
                <a:cs typeface="Times New Roman"/>
              </a:rPr>
              <a:t>k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3073" y="2158833"/>
            <a:ext cx="93599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0" dirty="0">
                <a:cs typeface="PMingLiU"/>
              </a:rPr>
              <a:t>where </a:t>
            </a:r>
            <a:r>
              <a:rPr sz="1100" spc="70" dirty="0">
                <a:cs typeface="PMingLiU"/>
              </a:rPr>
              <a:t>MSE</a:t>
            </a:r>
            <a:r>
              <a:rPr sz="1100" spc="135" dirty="0">
                <a:cs typeface="PMingLiU"/>
              </a:rPr>
              <a:t> </a:t>
            </a:r>
            <a:r>
              <a:rPr lang="en-US" sz="1100" spc="135" dirty="0">
                <a:cs typeface="PMingLiU"/>
              </a:rPr>
              <a:t> </a:t>
            </a:r>
            <a:r>
              <a:rPr sz="1100" spc="260" dirty="0">
                <a:cs typeface="PMingLiU"/>
              </a:rPr>
              <a:t>=</a:t>
            </a:r>
            <a:endParaRPr sz="1100" dirty="0">
              <a:cs typeface="PMingLiU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73022" y="2057474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44" dirty="0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29700" y="2158834"/>
            <a:ext cx="2034539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0" dirty="0">
                <a:cs typeface="PMingLiU"/>
              </a:rPr>
              <a:t> </a:t>
            </a:r>
            <a:r>
              <a:rPr sz="1100" spc="85" dirty="0">
                <a:cs typeface="PMingLiU"/>
              </a:rPr>
              <a:t>and </a:t>
            </a:r>
            <a:r>
              <a:rPr sz="1100" i="1" spc="-140" dirty="0">
                <a:cs typeface="Times New Roman"/>
              </a:rPr>
              <a:t>y</a:t>
            </a:r>
            <a:r>
              <a:rPr sz="1100" spc="-140" dirty="0">
                <a:cs typeface="PMingLiU"/>
              </a:rPr>
              <a:t>ˆ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the </a:t>
            </a:r>
            <a:r>
              <a:rPr sz="1100" spc="35" dirty="0">
                <a:cs typeface="PMingLiU"/>
              </a:rPr>
              <a:t>fit</a:t>
            </a:r>
            <a:r>
              <a:rPr sz="1100" spc="-90" dirty="0">
                <a:cs typeface="PMingLiU"/>
              </a:rPr>
              <a:t> </a:t>
            </a:r>
            <a:r>
              <a:rPr sz="1100" spc="30" dirty="0">
                <a:cs typeface="PMingLiU"/>
              </a:rPr>
              <a:t>for</a:t>
            </a:r>
            <a:endParaRPr sz="1100" dirty="0">
              <a:cs typeface="PMingLiU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1058" y="2368117"/>
            <a:ext cx="4036059" cy="65338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434"/>
              </a:spcBef>
            </a:pPr>
            <a:r>
              <a:rPr sz="1100" spc="50" dirty="0">
                <a:cs typeface="PMingLiU"/>
              </a:rPr>
              <a:t>observation </a:t>
            </a:r>
            <a:r>
              <a:rPr sz="1100" i="1" spc="55" dirty="0">
                <a:cs typeface="Times New Roman"/>
              </a:rPr>
              <a:t>i</a:t>
            </a:r>
            <a:r>
              <a:rPr sz="1100" spc="55" dirty="0">
                <a:cs typeface="PMingLiU"/>
              </a:rPr>
              <a:t>, </a:t>
            </a:r>
            <a:r>
              <a:rPr sz="1100" spc="65" dirty="0">
                <a:cs typeface="PMingLiU"/>
              </a:rPr>
              <a:t>obtained </a:t>
            </a:r>
            <a:r>
              <a:rPr sz="1100" spc="45" dirty="0">
                <a:cs typeface="PMingLiU"/>
              </a:rPr>
              <a:t>from </a:t>
            </a:r>
            <a:r>
              <a:rPr sz="1100" spc="80" dirty="0">
                <a:cs typeface="PMingLiU"/>
              </a:rPr>
              <a:t>the </a:t>
            </a:r>
            <a:r>
              <a:rPr sz="1100" spc="95" dirty="0">
                <a:cs typeface="PMingLiU"/>
              </a:rPr>
              <a:t>data </a:t>
            </a:r>
            <a:r>
              <a:rPr sz="1100" spc="70" dirty="0">
                <a:cs typeface="PMingLiU"/>
              </a:rPr>
              <a:t>with </a:t>
            </a:r>
            <a:r>
              <a:rPr sz="1100" spc="95" dirty="0">
                <a:cs typeface="PMingLiU"/>
              </a:rPr>
              <a:t>part </a:t>
            </a:r>
            <a:r>
              <a:rPr sz="1100" i="1" spc="75" dirty="0">
                <a:cs typeface="Times New Roman"/>
              </a:rPr>
              <a:t>k</a:t>
            </a:r>
            <a:r>
              <a:rPr sz="1100" i="1" spc="265" dirty="0">
                <a:cs typeface="Times New Roman"/>
              </a:rPr>
              <a:t> </a:t>
            </a:r>
            <a:r>
              <a:rPr sz="1100" spc="45">
                <a:cs typeface="PMingLiU"/>
              </a:rPr>
              <a:t>removed.</a:t>
            </a:r>
            <a:endParaRPr lang="en-US" sz="1100" spc="45">
              <a:cs typeface="PMingLiU"/>
            </a:endParaRPr>
          </a:p>
          <a:p>
            <a:pPr marL="144780">
              <a:lnSpc>
                <a:spcPct val="100000"/>
              </a:lnSpc>
              <a:spcBef>
                <a:spcPts val="434"/>
              </a:spcBef>
            </a:pPr>
            <a:endParaRPr sz="1100" dirty="0"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65" dirty="0">
                <a:cs typeface="PMingLiU"/>
              </a:rPr>
              <a:t>Setting </a:t>
            </a:r>
            <a:r>
              <a:rPr sz="1100" i="1" spc="190" dirty="0">
                <a:cs typeface="Times New Roman"/>
              </a:rPr>
              <a:t>K </a:t>
            </a:r>
            <a:r>
              <a:rPr sz="1100" spc="260" dirty="0">
                <a:cs typeface="PMingLiU"/>
              </a:rPr>
              <a:t>= </a:t>
            </a:r>
            <a:r>
              <a:rPr sz="1100" i="1" spc="100" dirty="0">
                <a:cs typeface="Times New Roman"/>
              </a:rPr>
              <a:t>n </a:t>
            </a:r>
            <a:r>
              <a:rPr sz="1100" spc="35" dirty="0">
                <a:cs typeface="PMingLiU"/>
              </a:rPr>
              <a:t>yields </a:t>
            </a:r>
            <a:r>
              <a:rPr sz="1100" i="1" spc="40" dirty="0">
                <a:cs typeface="Times New Roman"/>
              </a:rPr>
              <a:t>n</a:t>
            </a:r>
            <a:r>
              <a:rPr sz="1100" spc="40" dirty="0">
                <a:cs typeface="PMingLiU"/>
              </a:rPr>
              <a:t>-fold </a:t>
            </a:r>
            <a:r>
              <a:rPr sz="1100" spc="55" dirty="0">
                <a:cs typeface="PMingLiU"/>
              </a:rPr>
              <a:t>or </a:t>
            </a:r>
            <a:r>
              <a:rPr sz="1100" i="1" spc="5" dirty="0">
                <a:solidFill>
                  <a:srgbClr val="009900"/>
                </a:solidFill>
                <a:cs typeface="Times New Roman"/>
              </a:rPr>
              <a:t>leave-one</a:t>
            </a:r>
            <a:r>
              <a:rPr sz="1100" i="1" spc="-135" dirty="0">
                <a:solidFill>
                  <a:srgbClr val="009900"/>
                </a:solidFill>
                <a:cs typeface="Times New Roman"/>
              </a:rPr>
              <a:t> </a:t>
            </a:r>
            <a:r>
              <a:rPr sz="1100" i="1" spc="30" dirty="0">
                <a:solidFill>
                  <a:srgbClr val="009900"/>
                </a:solidFill>
                <a:cs typeface="Times New Roman"/>
              </a:rPr>
              <a:t>out</a:t>
            </a:r>
            <a:endParaRPr sz="1100" dirty="0"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5676" y="3008118"/>
            <a:ext cx="166433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5" dirty="0">
                <a:solidFill>
                  <a:srgbClr val="009900"/>
                </a:solidFill>
                <a:cs typeface="Times New Roman"/>
              </a:rPr>
              <a:t>cross-validation</a:t>
            </a:r>
            <a:r>
              <a:rPr sz="1100" i="1" spc="30" dirty="0">
                <a:solidFill>
                  <a:srgbClr val="009900"/>
                </a:solidFill>
                <a:cs typeface="Times New Roman"/>
              </a:rPr>
              <a:t> </a:t>
            </a:r>
            <a:r>
              <a:rPr sz="1100" spc="75" dirty="0">
                <a:cs typeface="PMingLiU"/>
              </a:rPr>
              <a:t>(LOOCV).</a:t>
            </a:r>
            <a:endParaRPr sz="1100" dirty="0">
              <a:cs typeface="PMingLiU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B21C414-9747-497F-9E3B-960CD3461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178" y="1541213"/>
            <a:ext cx="1511730" cy="56726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493DAE5-9E18-42CE-90A1-8BC3FB28E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803" y="2185241"/>
            <a:ext cx="1003053" cy="16409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7106" y="211465"/>
            <a:ext cx="15335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0" dirty="0">
                <a:latin typeface="+mn-lt"/>
              </a:rPr>
              <a:t>A </a:t>
            </a:r>
            <a:r>
              <a:rPr spc="-35" dirty="0">
                <a:latin typeface="+mn-lt"/>
              </a:rPr>
              <a:t>nice </a:t>
            </a:r>
            <a:r>
              <a:rPr spc="-20" dirty="0">
                <a:latin typeface="+mn-lt"/>
              </a:rPr>
              <a:t>special</a:t>
            </a:r>
            <a:r>
              <a:rPr spc="-65" dirty="0">
                <a:latin typeface="+mn-lt"/>
              </a:rPr>
              <a:t> </a:t>
            </a:r>
            <a:r>
              <a:rPr spc="-40" dirty="0">
                <a:latin typeface="+mn-lt"/>
              </a:rPr>
              <a:t>case!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14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562545"/>
            <a:ext cx="4036059" cy="52379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95" dirty="0">
                <a:cs typeface="PMingLiU"/>
              </a:rPr>
              <a:t>With </a:t>
            </a:r>
            <a:r>
              <a:rPr sz="1100" spc="50" dirty="0">
                <a:cs typeface="PMingLiU"/>
              </a:rPr>
              <a:t>least-squares linear </a:t>
            </a:r>
            <a:r>
              <a:rPr sz="1100" spc="55" dirty="0">
                <a:cs typeface="PMingLiU"/>
              </a:rPr>
              <a:t>or polynomial </a:t>
            </a:r>
            <a:r>
              <a:rPr sz="1100" spc="40" dirty="0">
                <a:cs typeface="PMingLiU"/>
              </a:rPr>
              <a:t>regression, </a:t>
            </a:r>
            <a:r>
              <a:rPr sz="1100" spc="85" dirty="0">
                <a:cs typeface="PMingLiU"/>
              </a:rPr>
              <a:t>an  </a:t>
            </a:r>
            <a:r>
              <a:rPr sz="1100" spc="60" dirty="0">
                <a:cs typeface="PMingLiU"/>
              </a:rPr>
              <a:t>amazing </a:t>
            </a:r>
            <a:r>
              <a:rPr sz="1100" spc="75" dirty="0">
                <a:cs typeface="PMingLiU"/>
              </a:rPr>
              <a:t>shortcut </a:t>
            </a:r>
            <a:r>
              <a:rPr sz="1100" spc="50" dirty="0">
                <a:cs typeface="PMingLiU"/>
              </a:rPr>
              <a:t>makes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cost </a:t>
            </a:r>
            <a:r>
              <a:rPr sz="1100" spc="5" dirty="0">
                <a:cs typeface="PMingLiU"/>
              </a:rPr>
              <a:t>of </a:t>
            </a:r>
            <a:r>
              <a:rPr sz="1100" spc="85" dirty="0">
                <a:cs typeface="PMingLiU"/>
              </a:rPr>
              <a:t>LOOCV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same </a:t>
            </a:r>
            <a:r>
              <a:rPr sz="1100" spc="55" dirty="0">
                <a:cs typeface="PMingLiU"/>
              </a:rPr>
              <a:t>as  </a:t>
            </a:r>
            <a:r>
              <a:rPr sz="1100" spc="110" dirty="0">
                <a:cs typeface="PMingLiU"/>
              </a:rPr>
              <a:t>that </a:t>
            </a:r>
            <a:r>
              <a:rPr sz="1100" spc="5" dirty="0">
                <a:cs typeface="PMingLiU"/>
              </a:rPr>
              <a:t>of </a:t>
            </a:r>
            <a:r>
              <a:rPr sz="1100" spc="85" dirty="0">
                <a:cs typeface="PMingLiU"/>
              </a:rPr>
              <a:t>a </a:t>
            </a:r>
            <a:r>
              <a:rPr sz="1100" spc="30" dirty="0">
                <a:cs typeface="PMingLiU"/>
              </a:rPr>
              <a:t>single </a:t>
            </a:r>
            <a:r>
              <a:rPr sz="1100" spc="55" dirty="0">
                <a:cs typeface="PMingLiU"/>
              </a:rPr>
              <a:t>model </a:t>
            </a:r>
            <a:r>
              <a:rPr sz="1100" spc="15" dirty="0">
                <a:cs typeface="PMingLiU"/>
              </a:rPr>
              <a:t>fit! </a:t>
            </a:r>
            <a:r>
              <a:rPr sz="1100" spc="90" dirty="0">
                <a:cs typeface="PMingLiU"/>
              </a:rPr>
              <a:t>The </a:t>
            </a:r>
            <a:r>
              <a:rPr sz="1100" spc="20" dirty="0">
                <a:cs typeface="PMingLiU"/>
              </a:rPr>
              <a:t>following </a:t>
            </a:r>
            <a:r>
              <a:rPr sz="1100" spc="50" dirty="0">
                <a:cs typeface="PMingLiU"/>
              </a:rPr>
              <a:t>formula</a:t>
            </a:r>
            <a:r>
              <a:rPr sz="1100" spc="114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holds:</a:t>
            </a:r>
            <a:endParaRPr sz="1100">
              <a:cs typeface="PMingLiU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9980" y="1744190"/>
            <a:ext cx="4061092" cy="147367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2880" marR="178435">
              <a:lnSpc>
                <a:spcPct val="102600"/>
              </a:lnSpc>
              <a:spcBef>
                <a:spcPts val="55"/>
              </a:spcBef>
            </a:pPr>
            <a:r>
              <a:rPr sz="1100" spc="50" dirty="0">
                <a:cs typeface="PMingLiU"/>
              </a:rPr>
              <a:t>where </a:t>
            </a:r>
            <a:r>
              <a:rPr sz="1100" i="1" spc="-100" dirty="0">
                <a:cs typeface="Times New Roman"/>
              </a:rPr>
              <a:t>y</a:t>
            </a:r>
            <a:r>
              <a:rPr sz="1100" spc="-100" dirty="0">
                <a:cs typeface="PMingLiU"/>
              </a:rPr>
              <a:t>ˆ</a:t>
            </a:r>
            <a:r>
              <a:rPr sz="1200" i="1" spc="-150" baseline="-10416" dirty="0">
                <a:cs typeface="Times New Roman"/>
              </a:rPr>
              <a:t>i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the </a:t>
            </a:r>
            <a:r>
              <a:rPr sz="1100" i="1" spc="95" dirty="0">
                <a:cs typeface="Times New Roman"/>
              </a:rPr>
              <a:t>i</a:t>
            </a:r>
            <a:r>
              <a:rPr sz="1100" spc="95" dirty="0">
                <a:cs typeface="PMingLiU"/>
              </a:rPr>
              <a:t>th </a:t>
            </a:r>
            <a:r>
              <a:rPr sz="1100" spc="60" dirty="0">
                <a:cs typeface="PMingLiU"/>
              </a:rPr>
              <a:t>fitted </a:t>
            </a:r>
            <a:r>
              <a:rPr sz="1100" spc="40" dirty="0">
                <a:cs typeface="PMingLiU"/>
              </a:rPr>
              <a:t>value </a:t>
            </a:r>
            <a:r>
              <a:rPr sz="1100" spc="50" dirty="0">
                <a:cs typeface="PMingLiU"/>
              </a:rPr>
              <a:t>from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original </a:t>
            </a:r>
            <a:r>
              <a:rPr sz="1100" spc="55" dirty="0">
                <a:cs typeface="PMingLiU"/>
              </a:rPr>
              <a:t>least  squares </a:t>
            </a:r>
            <a:r>
              <a:rPr sz="1100" spc="35" dirty="0">
                <a:cs typeface="PMingLiU"/>
              </a:rPr>
              <a:t>fit, </a:t>
            </a:r>
            <a:r>
              <a:rPr sz="1100" spc="85" dirty="0">
                <a:cs typeface="PMingLiU"/>
              </a:rPr>
              <a:t>and </a:t>
            </a:r>
            <a:r>
              <a:rPr sz="1100" i="1" spc="70" dirty="0">
                <a:cs typeface="Times New Roman"/>
              </a:rPr>
              <a:t>h</a:t>
            </a:r>
            <a:r>
              <a:rPr sz="1200" i="1" spc="104" baseline="-10416" dirty="0">
                <a:cs typeface="Times New Roman"/>
              </a:rPr>
              <a:t>i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the </a:t>
            </a:r>
            <a:r>
              <a:rPr sz="1100" spc="35" dirty="0">
                <a:cs typeface="PMingLiU"/>
              </a:rPr>
              <a:t>leverage </a:t>
            </a:r>
            <a:r>
              <a:rPr sz="1100" spc="55" dirty="0">
                <a:cs typeface="PMingLiU"/>
              </a:rPr>
              <a:t>(diagonal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</a:t>
            </a:r>
            <a:r>
              <a:rPr lang="en-US" sz="1100" spc="80" dirty="0">
                <a:cs typeface="PMingLiU"/>
              </a:rPr>
              <a:t> “hat” </a:t>
            </a:r>
            <a:r>
              <a:rPr sz="1100" spc="70" dirty="0">
                <a:cs typeface="PMingLiU"/>
              </a:rPr>
              <a:t>matrix; </a:t>
            </a:r>
            <a:r>
              <a:rPr sz="1100" spc="25" dirty="0">
                <a:cs typeface="PMingLiU"/>
              </a:rPr>
              <a:t>see </a:t>
            </a:r>
            <a:r>
              <a:rPr lang="en-US" sz="1100" spc="65" dirty="0">
                <a:cs typeface="PMingLiU"/>
              </a:rPr>
              <a:t>Ch05 ISL</a:t>
            </a:r>
            <a:r>
              <a:rPr sz="1100" spc="65" dirty="0">
                <a:cs typeface="PMingLiU"/>
              </a:rPr>
              <a:t> </a:t>
            </a:r>
            <a:r>
              <a:rPr sz="1100" spc="30" dirty="0">
                <a:cs typeface="PMingLiU"/>
              </a:rPr>
              <a:t>for </a:t>
            </a:r>
            <a:r>
              <a:rPr sz="1100" spc="55" dirty="0">
                <a:cs typeface="PMingLiU"/>
              </a:rPr>
              <a:t>details.) </a:t>
            </a:r>
            <a:r>
              <a:rPr sz="1100" spc="70" dirty="0">
                <a:cs typeface="PMingLiU"/>
              </a:rPr>
              <a:t>This </a:t>
            </a:r>
            <a:r>
              <a:rPr sz="1100" spc="20" dirty="0">
                <a:cs typeface="PMingLiU"/>
              </a:rPr>
              <a:t>is like </a:t>
            </a:r>
            <a:r>
              <a:rPr sz="1100" spc="8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ordinary  MSE, </a:t>
            </a:r>
            <a:r>
              <a:rPr sz="1100" spc="60" dirty="0">
                <a:cs typeface="PMingLiU"/>
              </a:rPr>
              <a:t>except </a:t>
            </a:r>
            <a:r>
              <a:rPr sz="1100" spc="80" dirty="0">
                <a:cs typeface="PMingLiU"/>
              </a:rPr>
              <a:t>the </a:t>
            </a:r>
            <a:r>
              <a:rPr sz="1100" i="1" spc="95" dirty="0">
                <a:cs typeface="Times New Roman"/>
              </a:rPr>
              <a:t>i</a:t>
            </a:r>
            <a:r>
              <a:rPr sz="1100" spc="95" dirty="0">
                <a:cs typeface="PMingLiU"/>
              </a:rPr>
              <a:t>th </a:t>
            </a:r>
            <a:r>
              <a:rPr sz="1100" spc="50" dirty="0">
                <a:cs typeface="PMingLiU"/>
              </a:rPr>
              <a:t>residual </a:t>
            </a:r>
            <a:r>
              <a:rPr sz="1100" spc="20" dirty="0">
                <a:cs typeface="PMingLiU"/>
              </a:rPr>
              <a:t>is </a:t>
            </a:r>
            <a:r>
              <a:rPr sz="1100" spc="50" dirty="0">
                <a:cs typeface="PMingLiU"/>
              </a:rPr>
              <a:t>divided </a:t>
            </a:r>
            <a:r>
              <a:rPr sz="1100" spc="55" dirty="0">
                <a:cs typeface="PMingLiU"/>
              </a:rPr>
              <a:t>by </a:t>
            </a:r>
            <a:r>
              <a:rPr sz="1100" spc="25" dirty="0">
                <a:cs typeface="PMingLiU"/>
              </a:rPr>
              <a:t>1 </a:t>
            </a:r>
            <a:r>
              <a:rPr sz="1100" i="1" spc="204" dirty="0">
                <a:cs typeface="Arial"/>
              </a:rPr>
              <a:t>−</a:t>
            </a:r>
            <a:r>
              <a:rPr sz="1100" i="1" spc="-10" dirty="0">
                <a:cs typeface="Arial"/>
              </a:rPr>
              <a:t> </a:t>
            </a:r>
            <a:r>
              <a:rPr sz="1100" i="1" spc="75" dirty="0">
                <a:cs typeface="Times New Roman"/>
              </a:rPr>
              <a:t>h</a:t>
            </a:r>
            <a:r>
              <a:rPr sz="1200" i="1" spc="112" baseline="-10416" dirty="0">
                <a:cs typeface="Times New Roman"/>
              </a:rPr>
              <a:t>i</a:t>
            </a:r>
            <a:r>
              <a:rPr sz="1100" spc="75" dirty="0">
                <a:cs typeface="PMingLiU"/>
              </a:rPr>
              <a:t>.</a:t>
            </a:r>
            <a:endParaRPr sz="1100" dirty="0">
              <a:cs typeface="PMingLiU"/>
            </a:endParaRPr>
          </a:p>
          <a:p>
            <a:pPr marL="182880" marR="30480" indent="-132715" algn="just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83515" algn="l"/>
              </a:tabLst>
            </a:pPr>
            <a:r>
              <a:rPr sz="1100" spc="85" dirty="0">
                <a:cs typeface="PMingLiU"/>
              </a:rPr>
              <a:t>LOOCV </a:t>
            </a:r>
            <a:r>
              <a:rPr sz="1100" spc="55" dirty="0">
                <a:cs typeface="PMingLiU"/>
              </a:rPr>
              <a:t>sometimes </a:t>
            </a:r>
            <a:r>
              <a:rPr sz="1100" spc="35" dirty="0">
                <a:cs typeface="PMingLiU"/>
              </a:rPr>
              <a:t>useful, </a:t>
            </a:r>
            <a:r>
              <a:rPr sz="1100" spc="100" dirty="0">
                <a:cs typeface="PMingLiU"/>
              </a:rPr>
              <a:t>but </a:t>
            </a:r>
            <a:r>
              <a:rPr sz="1100" spc="50" dirty="0">
                <a:cs typeface="PMingLiU"/>
              </a:rPr>
              <a:t>typically </a:t>
            </a:r>
            <a:r>
              <a:rPr sz="1100" spc="-55" dirty="0">
                <a:cs typeface="PMingLiU"/>
              </a:rPr>
              <a:t>doesn’t </a:t>
            </a:r>
            <a:r>
              <a:rPr sz="1100" i="1" spc="10" dirty="0">
                <a:solidFill>
                  <a:srgbClr val="009900"/>
                </a:solidFill>
                <a:cs typeface="Times New Roman"/>
              </a:rPr>
              <a:t>shake </a:t>
            </a:r>
            <a:r>
              <a:rPr sz="1100" i="1" spc="20" dirty="0">
                <a:solidFill>
                  <a:srgbClr val="009900"/>
                </a:solidFill>
                <a:cs typeface="Times New Roman"/>
              </a:rPr>
              <a:t>up </a:t>
            </a:r>
            <a:r>
              <a:rPr sz="1100" i="1" spc="20" dirty="0">
                <a:cs typeface="Times New Roman"/>
              </a:rPr>
              <a:t> </a:t>
            </a:r>
            <a:r>
              <a:rPr sz="1100" spc="80" dirty="0">
                <a:cs typeface="PMingLiU"/>
              </a:rPr>
              <a:t>the </a:t>
            </a:r>
            <a:r>
              <a:rPr sz="1100" spc="95" dirty="0">
                <a:cs typeface="PMingLiU"/>
              </a:rPr>
              <a:t>data </a:t>
            </a:r>
            <a:r>
              <a:rPr sz="1100" spc="55" dirty="0">
                <a:cs typeface="PMingLiU"/>
              </a:rPr>
              <a:t>enough. </a:t>
            </a:r>
            <a:r>
              <a:rPr sz="1100" spc="9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estimates </a:t>
            </a:r>
            <a:r>
              <a:rPr sz="1100" spc="50" dirty="0">
                <a:cs typeface="PMingLiU"/>
              </a:rPr>
              <a:t>from </a:t>
            </a:r>
            <a:r>
              <a:rPr sz="1100" spc="45" dirty="0">
                <a:cs typeface="PMingLiU"/>
              </a:rPr>
              <a:t>each </a:t>
            </a:r>
            <a:r>
              <a:rPr sz="1100" spc="30" dirty="0">
                <a:cs typeface="PMingLiU"/>
              </a:rPr>
              <a:t>fold </a:t>
            </a:r>
            <a:r>
              <a:rPr sz="1100" spc="60" dirty="0">
                <a:cs typeface="PMingLiU"/>
              </a:rPr>
              <a:t>are </a:t>
            </a:r>
            <a:r>
              <a:rPr sz="1100" spc="45" dirty="0">
                <a:cs typeface="PMingLiU"/>
              </a:rPr>
              <a:t>highly  </a:t>
            </a:r>
            <a:r>
              <a:rPr sz="1100" spc="55" dirty="0">
                <a:cs typeface="PMingLiU"/>
              </a:rPr>
              <a:t>correlated </a:t>
            </a:r>
            <a:r>
              <a:rPr sz="1100" spc="85" dirty="0">
                <a:cs typeface="PMingLiU"/>
              </a:rPr>
              <a:t>and </a:t>
            </a:r>
            <a:r>
              <a:rPr sz="1100" spc="50" dirty="0">
                <a:cs typeface="PMingLiU"/>
              </a:rPr>
              <a:t>hence </a:t>
            </a:r>
            <a:r>
              <a:rPr sz="1100" spc="65" dirty="0">
                <a:cs typeface="PMingLiU"/>
              </a:rPr>
              <a:t>their </a:t>
            </a:r>
            <a:r>
              <a:rPr sz="1100" spc="45" dirty="0">
                <a:cs typeface="PMingLiU"/>
              </a:rPr>
              <a:t>average </a:t>
            </a:r>
            <a:r>
              <a:rPr sz="1100" spc="65" dirty="0">
                <a:cs typeface="PMingLiU"/>
              </a:rPr>
              <a:t>can </a:t>
            </a:r>
            <a:r>
              <a:rPr sz="1100" spc="45" dirty="0">
                <a:cs typeface="PMingLiU"/>
              </a:rPr>
              <a:t>have </a:t>
            </a:r>
            <a:r>
              <a:rPr sz="1100" spc="55" dirty="0">
                <a:cs typeface="PMingLiU"/>
              </a:rPr>
              <a:t>high</a:t>
            </a:r>
            <a:r>
              <a:rPr sz="1100" spc="21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variance.</a:t>
            </a:r>
            <a:endParaRPr sz="1100" dirty="0">
              <a:cs typeface="PMingLiU"/>
            </a:endParaRPr>
          </a:p>
          <a:p>
            <a:pPr marL="182880" indent="-13335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83515" algn="l"/>
              </a:tabLst>
            </a:pPr>
            <a:r>
              <a:rPr sz="1100" spc="85" dirty="0">
                <a:cs typeface="PMingLiU"/>
              </a:rPr>
              <a:t>a better </a:t>
            </a:r>
            <a:r>
              <a:rPr sz="1100" spc="30" dirty="0">
                <a:cs typeface="PMingLiU"/>
              </a:rPr>
              <a:t>choice </a:t>
            </a:r>
            <a:r>
              <a:rPr sz="1100" spc="20" dirty="0">
                <a:cs typeface="PMingLiU"/>
              </a:rPr>
              <a:t>is </a:t>
            </a:r>
            <a:r>
              <a:rPr sz="1100" i="1" spc="190" dirty="0">
                <a:cs typeface="Times New Roman"/>
              </a:rPr>
              <a:t>K </a:t>
            </a:r>
            <a:r>
              <a:rPr sz="1100" spc="260" dirty="0">
                <a:cs typeface="PMingLiU"/>
              </a:rPr>
              <a:t>= </a:t>
            </a:r>
            <a:r>
              <a:rPr sz="1100" spc="25" dirty="0">
                <a:cs typeface="PMingLiU"/>
              </a:rPr>
              <a:t>5 </a:t>
            </a:r>
            <a:r>
              <a:rPr sz="1100" spc="55" dirty="0">
                <a:cs typeface="PMingLiU"/>
              </a:rPr>
              <a:t>or</a:t>
            </a:r>
            <a:r>
              <a:rPr sz="1100" spc="-135" dirty="0">
                <a:cs typeface="PMingLiU"/>
              </a:rPr>
              <a:t> </a:t>
            </a:r>
            <a:r>
              <a:rPr sz="1100" spc="30" dirty="0">
                <a:cs typeface="PMingLiU"/>
              </a:rPr>
              <a:t>10.</a:t>
            </a:r>
            <a:endParaRPr sz="1100" dirty="0">
              <a:cs typeface="PMingLiU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EDED6CB-7ECB-4608-8B33-812D00A19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26" y="1149908"/>
            <a:ext cx="1733647" cy="54285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2636" y="211465"/>
            <a:ext cx="15430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3333B2"/>
                </a:solidFill>
                <a:cs typeface="Georgia"/>
              </a:rPr>
              <a:t>Auto </a:t>
            </a:r>
            <a:r>
              <a:rPr sz="1400" spc="5" dirty="0">
                <a:solidFill>
                  <a:srgbClr val="3333B2"/>
                </a:solidFill>
                <a:cs typeface="Georgia"/>
              </a:rPr>
              <a:t>data</a:t>
            </a:r>
            <a:r>
              <a:rPr sz="1400" spc="200" dirty="0">
                <a:solidFill>
                  <a:srgbClr val="3333B2"/>
                </a:solidFill>
                <a:cs typeface="Georgia"/>
              </a:rPr>
              <a:t> </a:t>
            </a:r>
            <a:r>
              <a:rPr sz="1400" spc="-20" dirty="0">
                <a:solidFill>
                  <a:srgbClr val="3333B2"/>
                </a:solidFill>
                <a:cs typeface="Georgia"/>
              </a:rPr>
              <a:t>revisited</a:t>
            </a:r>
            <a:endParaRPr sz="1400">
              <a:cs typeface="Georgia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15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80ADA53A-2257-433D-B804-9EF7FA215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908602"/>
            <a:ext cx="3959365" cy="177016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76" y="211465"/>
            <a:ext cx="41338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3333B2"/>
                </a:solidFill>
                <a:cs typeface="Georgia"/>
              </a:rPr>
              <a:t>True </a:t>
            </a:r>
            <a:r>
              <a:rPr sz="1400" spc="-30" dirty="0">
                <a:solidFill>
                  <a:srgbClr val="3333B2"/>
                </a:solidFill>
                <a:cs typeface="Georgia"/>
              </a:rPr>
              <a:t>and </a:t>
            </a:r>
            <a:r>
              <a:rPr sz="1400" spc="-20" dirty="0">
                <a:solidFill>
                  <a:srgbClr val="3333B2"/>
                </a:solidFill>
                <a:cs typeface="Georgia"/>
              </a:rPr>
              <a:t>estimated </a:t>
            </a:r>
            <a:r>
              <a:rPr sz="1400" dirty="0">
                <a:solidFill>
                  <a:srgbClr val="3333B2"/>
                </a:solidFill>
                <a:cs typeface="Georgia"/>
              </a:rPr>
              <a:t>test </a:t>
            </a:r>
            <a:r>
              <a:rPr sz="1400" spc="5" dirty="0">
                <a:solidFill>
                  <a:srgbClr val="3333B2"/>
                </a:solidFill>
                <a:cs typeface="Georgia"/>
              </a:rPr>
              <a:t>MSE </a:t>
            </a:r>
            <a:r>
              <a:rPr sz="1400" spc="-40" dirty="0">
                <a:solidFill>
                  <a:srgbClr val="3333B2"/>
                </a:solidFill>
                <a:cs typeface="Georgia"/>
              </a:rPr>
              <a:t>for </a:t>
            </a:r>
            <a:r>
              <a:rPr sz="1400" spc="-10" dirty="0">
                <a:solidFill>
                  <a:srgbClr val="3333B2"/>
                </a:solidFill>
                <a:cs typeface="Georgia"/>
              </a:rPr>
              <a:t>the </a:t>
            </a:r>
            <a:r>
              <a:rPr sz="1400" spc="-30" dirty="0">
                <a:solidFill>
                  <a:srgbClr val="3333B2"/>
                </a:solidFill>
                <a:cs typeface="Georgia"/>
              </a:rPr>
              <a:t>simulated</a:t>
            </a:r>
            <a:r>
              <a:rPr sz="1400" spc="-55" dirty="0">
                <a:solidFill>
                  <a:srgbClr val="3333B2"/>
                </a:solidFill>
                <a:cs typeface="Georgia"/>
              </a:rPr>
              <a:t> </a:t>
            </a:r>
            <a:r>
              <a:rPr sz="1400" spc="5" dirty="0">
                <a:solidFill>
                  <a:srgbClr val="3333B2"/>
                </a:solidFill>
                <a:cs typeface="Georgia"/>
              </a:rPr>
              <a:t>data</a:t>
            </a:r>
            <a:endParaRPr sz="1400">
              <a:cs typeface="Georgia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16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E4960B1F-3FD0-4515-A82C-A7082AB4F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56" y="1047890"/>
            <a:ext cx="3505200" cy="155305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567D3E9C-E471-4FFF-849A-27EA08075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448353"/>
            <a:ext cx="1066800" cy="596222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BC4EC7B-A8C3-49C5-926A-C218FEE80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480" y="445037"/>
            <a:ext cx="1074753" cy="602853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77416FDA-091F-447B-8803-5EEC5811A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4663" y="453593"/>
            <a:ext cx="1079932" cy="60452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A17B68F9-7C27-4929-B8DA-5F56D5EC4503}"/>
              </a:ext>
            </a:extLst>
          </p:cNvPr>
          <p:cNvSpPr txBox="1"/>
          <p:nvPr/>
        </p:nvSpPr>
        <p:spPr>
          <a:xfrm>
            <a:off x="394592" y="2572637"/>
            <a:ext cx="3962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100" b="0" i="1" u="none" strike="noStrike" baseline="0" dirty="0">
                <a:solidFill>
                  <a:srgbClr val="131413"/>
                </a:solidFill>
              </a:rPr>
              <a:t>True and estimated test MSE for the simulated data sets. The true test MSE is shown in blue, the LOOCV estimate is shown as a black dashed line, and the </a:t>
            </a:r>
            <a:r>
              <a:rPr lang="en-GB" sz="1100" b="0" i="0" u="none" strike="noStrike" baseline="0" dirty="0">
                <a:solidFill>
                  <a:srgbClr val="131413"/>
                </a:solidFill>
              </a:rPr>
              <a:t>10</a:t>
            </a:r>
            <a:r>
              <a:rPr lang="en-GB" sz="1100" b="0" i="1" u="none" strike="noStrike" baseline="0" dirty="0">
                <a:solidFill>
                  <a:srgbClr val="131413"/>
                </a:solidFill>
              </a:rPr>
              <a:t>-fold CV estimate is shown in orange. The crosses indicate the minimum of each of the MSE curves.</a:t>
            </a:r>
            <a:endParaRPr lang="en-GB" sz="11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312" y="211465"/>
            <a:ext cx="27012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5" dirty="0">
                <a:latin typeface="+mn-lt"/>
              </a:rPr>
              <a:t>Other </a:t>
            </a:r>
            <a:r>
              <a:rPr spc="-45" dirty="0">
                <a:latin typeface="+mn-lt"/>
              </a:rPr>
              <a:t>issues </a:t>
            </a:r>
            <a:r>
              <a:rPr spc="-5" dirty="0">
                <a:latin typeface="+mn-lt"/>
              </a:rPr>
              <a:t>with</a:t>
            </a:r>
            <a:r>
              <a:rPr spc="125" dirty="0">
                <a:latin typeface="+mn-lt"/>
              </a:rPr>
              <a:t> </a:t>
            </a:r>
            <a:r>
              <a:rPr spc="-20" dirty="0">
                <a:latin typeface="+mn-lt"/>
              </a:rPr>
              <a:t>Cross-validation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17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7697" y="968375"/>
            <a:ext cx="3652520" cy="169456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35" dirty="0">
                <a:cs typeface="PMingLiU"/>
              </a:rPr>
              <a:t>Since </a:t>
            </a:r>
            <a:r>
              <a:rPr sz="1100" spc="45" dirty="0">
                <a:cs typeface="PMingLiU"/>
              </a:rPr>
              <a:t>each </a:t>
            </a:r>
            <a:r>
              <a:rPr sz="1100" spc="65" dirty="0">
                <a:cs typeface="PMingLiU"/>
              </a:rPr>
              <a:t>training </a:t>
            </a:r>
            <a:r>
              <a:rPr sz="1100" spc="60" dirty="0">
                <a:cs typeface="PMingLiU"/>
              </a:rPr>
              <a:t>set </a:t>
            </a:r>
            <a:r>
              <a:rPr sz="1100" spc="20" dirty="0">
                <a:cs typeface="PMingLiU"/>
              </a:rPr>
              <a:t>is </a:t>
            </a:r>
            <a:r>
              <a:rPr sz="1100" spc="45" dirty="0">
                <a:cs typeface="PMingLiU"/>
              </a:rPr>
              <a:t>only </a:t>
            </a:r>
            <a:r>
              <a:rPr sz="1100" spc="130" dirty="0">
                <a:cs typeface="PMingLiU"/>
              </a:rPr>
              <a:t>(</a:t>
            </a:r>
            <a:r>
              <a:rPr sz="1100" i="1" spc="130" dirty="0">
                <a:cs typeface="Times New Roman"/>
              </a:rPr>
              <a:t>K </a:t>
            </a:r>
            <a:r>
              <a:rPr sz="1100" i="1" spc="204" dirty="0">
                <a:cs typeface="Arial"/>
              </a:rPr>
              <a:t>− </a:t>
            </a:r>
            <a:r>
              <a:rPr sz="1100" spc="130" dirty="0">
                <a:cs typeface="PMingLiU"/>
              </a:rPr>
              <a:t>1)</a:t>
            </a:r>
            <a:r>
              <a:rPr sz="1100" i="1" spc="130" dirty="0">
                <a:cs typeface="Times New Roman"/>
              </a:rPr>
              <a:t>/K </a:t>
            </a:r>
            <a:r>
              <a:rPr sz="1100" spc="55" dirty="0">
                <a:cs typeface="PMingLiU"/>
              </a:rPr>
              <a:t>as </a:t>
            </a:r>
            <a:r>
              <a:rPr sz="1100" spc="40" dirty="0">
                <a:cs typeface="PMingLiU"/>
              </a:rPr>
              <a:t>big </a:t>
            </a:r>
            <a:r>
              <a:rPr sz="1100" spc="55" dirty="0">
                <a:cs typeface="PMingLiU"/>
              </a:rPr>
              <a:t>as </a:t>
            </a:r>
            <a:r>
              <a:rPr sz="1100" spc="80" dirty="0">
                <a:cs typeface="PMingLiU"/>
              </a:rPr>
              <a:t>the  </a:t>
            </a:r>
            <a:r>
              <a:rPr sz="1100" spc="45" dirty="0">
                <a:cs typeface="PMingLiU"/>
              </a:rPr>
              <a:t>original </a:t>
            </a:r>
            <a:r>
              <a:rPr sz="1100" spc="65" dirty="0">
                <a:cs typeface="PMingLiU"/>
              </a:rPr>
              <a:t>training </a:t>
            </a:r>
            <a:r>
              <a:rPr sz="1100" spc="55" dirty="0">
                <a:cs typeface="PMingLiU"/>
              </a:rPr>
              <a:t>set, </a:t>
            </a:r>
            <a:r>
              <a:rPr sz="1100" spc="8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estimates </a:t>
            </a:r>
            <a:r>
              <a:rPr sz="1100" spc="5" dirty="0">
                <a:cs typeface="PMingLiU"/>
              </a:rPr>
              <a:t>of </a:t>
            </a:r>
            <a:r>
              <a:rPr sz="1100" spc="55" dirty="0">
                <a:cs typeface="PMingLiU"/>
              </a:rPr>
              <a:t>prediction error </a:t>
            </a:r>
            <a:r>
              <a:rPr sz="1100" spc="20" dirty="0">
                <a:cs typeface="PMingLiU"/>
              </a:rPr>
              <a:t>will  </a:t>
            </a:r>
            <a:r>
              <a:rPr sz="1100" spc="50" dirty="0">
                <a:cs typeface="PMingLiU"/>
              </a:rPr>
              <a:t>typically </a:t>
            </a:r>
            <a:r>
              <a:rPr sz="1100" spc="70" dirty="0">
                <a:cs typeface="PMingLiU"/>
              </a:rPr>
              <a:t>be </a:t>
            </a:r>
            <a:r>
              <a:rPr sz="1100" spc="50" dirty="0">
                <a:cs typeface="PMingLiU"/>
              </a:rPr>
              <a:t>biased </a:t>
            </a:r>
            <a:r>
              <a:rPr sz="1100" spc="65" dirty="0">
                <a:cs typeface="PMingLiU"/>
              </a:rPr>
              <a:t>upward.</a:t>
            </a:r>
            <a:r>
              <a:rPr sz="1100" spc="245" dirty="0">
                <a:cs typeface="PMingLiU"/>
              </a:rPr>
              <a:t> </a:t>
            </a:r>
            <a:r>
              <a:rPr sz="1100" i="1" spc="55" dirty="0">
                <a:solidFill>
                  <a:srgbClr val="009900"/>
                </a:solidFill>
                <a:cs typeface="Times New Roman"/>
              </a:rPr>
              <a:t>Why?</a:t>
            </a:r>
            <a:endParaRPr lang="en-US" sz="1100" i="1" spc="55" dirty="0">
              <a:solidFill>
                <a:srgbClr val="009900"/>
              </a:solidFill>
              <a:cs typeface="Times New Roman"/>
            </a:endParaRPr>
          </a:p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 dirty="0">
              <a:cs typeface="Times New Roman"/>
            </a:endParaRPr>
          </a:p>
          <a:p>
            <a:pPr marL="144780" marR="10795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70" dirty="0">
                <a:cs typeface="PMingLiU"/>
              </a:rPr>
              <a:t>This </a:t>
            </a:r>
            <a:r>
              <a:rPr sz="1100" spc="50" dirty="0">
                <a:cs typeface="PMingLiU"/>
              </a:rPr>
              <a:t>bias </a:t>
            </a:r>
            <a:r>
              <a:rPr sz="1100" spc="20" dirty="0">
                <a:cs typeface="PMingLiU"/>
              </a:rPr>
              <a:t>is </a:t>
            </a:r>
            <a:r>
              <a:rPr sz="1100" spc="50" dirty="0">
                <a:cs typeface="PMingLiU"/>
              </a:rPr>
              <a:t>minimized </a:t>
            </a:r>
            <a:r>
              <a:rPr sz="1100" spc="60" dirty="0">
                <a:cs typeface="PMingLiU"/>
              </a:rPr>
              <a:t>when </a:t>
            </a:r>
            <a:r>
              <a:rPr sz="1100" i="1" spc="190" dirty="0">
                <a:cs typeface="Times New Roman"/>
              </a:rPr>
              <a:t>K </a:t>
            </a:r>
            <a:r>
              <a:rPr sz="1100" spc="260" dirty="0">
                <a:cs typeface="PMingLiU"/>
              </a:rPr>
              <a:t>= </a:t>
            </a:r>
            <a:r>
              <a:rPr sz="1100" i="1" spc="100" dirty="0">
                <a:cs typeface="Times New Roman"/>
              </a:rPr>
              <a:t>n </a:t>
            </a:r>
            <a:r>
              <a:rPr sz="1100" spc="75" dirty="0">
                <a:cs typeface="PMingLiU"/>
              </a:rPr>
              <a:t>(LOOCV), </a:t>
            </a:r>
            <a:r>
              <a:rPr sz="1100" spc="100" dirty="0">
                <a:cs typeface="PMingLiU"/>
              </a:rPr>
              <a:t>but</a:t>
            </a:r>
            <a:r>
              <a:rPr sz="1100" spc="-114" dirty="0">
                <a:cs typeface="PMingLiU"/>
              </a:rPr>
              <a:t> </a:t>
            </a:r>
            <a:r>
              <a:rPr sz="1100" spc="65" dirty="0">
                <a:cs typeface="PMingLiU"/>
              </a:rPr>
              <a:t>this  estimate has </a:t>
            </a:r>
            <a:r>
              <a:rPr sz="1100" spc="55" dirty="0">
                <a:cs typeface="PMingLiU"/>
              </a:rPr>
              <a:t>high </a:t>
            </a:r>
            <a:r>
              <a:rPr sz="1100" spc="45" dirty="0">
                <a:cs typeface="PMingLiU"/>
              </a:rPr>
              <a:t>variance, </a:t>
            </a:r>
            <a:r>
              <a:rPr sz="1100" spc="55" dirty="0">
                <a:cs typeface="PMingLiU"/>
              </a:rPr>
              <a:t>as </a:t>
            </a:r>
            <a:r>
              <a:rPr sz="1100" spc="70" dirty="0">
                <a:cs typeface="PMingLiU"/>
              </a:rPr>
              <a:t>noted</a:t>
            </a:r>
            <a:r>
              <a:rPr sz="1100" spc="170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earlier.</a:t>
            </a:r>
            <a:endParaRPr lang="en-US" sz="1100" spc="45" dirty="0">
              <a:cs typeface="PMingLiU"/>
            </a:endParaRPr>
          </a:p>
          <a:p>
            <a:pPr marL="144780" marR="10795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51562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i="1" spc="190" dirty="0">
                <a:cs typeface="Times New Roman"/>
              </a:rPr>
              <a:t>K </a:t>
            </a:r>
            <a:r>
              <a:rPr sz="1100" spc="260" dirty="0">
                <a:cs typeface="PMingLiU"/>
              </a:rPr>
              <a:t>= </a:t>
            </a:r>
            <a:r>
              <a:rPr sz="1100" spc="25" dirty="0">
                <a:cs typeface="PMingLiU"/>
              </a:rPr>
              <a:t>5 </a:t>
            </a:r>
            <a:r>
              <a:rPr sz="1100" spc="55" dirty="0">
                <a:cs typeface="PMingLiU"/>
              </a:rPr>
              <a:t>or </a:t>
            </a:r>
            <a:r>
              <a:rPr sz="1100" spc="25" dirty="0">
                <a:cs typeface="PMingLiU"/>
              </a:rPr>
              <a:t>10 </a:t>
            </a:r>
            <a:r>
              <a:rPr sz="1100" spc="45" dirty="0">
                <a:cs typeface="PMingLiU"/>
              </a:rPr>
              <a:t>provides </a:t>
            </a:r>
            <a:r>
              <a:rPr sz="1100" spc="85" dirty="0">
                <a:cs typeface="PMingLiU"/>
              </a:rPr>
              <a:t>a </a:t>
            </a:r>
            <a:r>
              <a:rPr sz="1100" spc="55" dirty="0">
                <a:cs typeface="PMingLiU"/>
              </a:rPr>
              <a:t>good </a:t>
            </a:r>
            <a:r>
              <a:rPr sz="1100" spc="50" dirty="0">
                <a:cs typeface="PMingLiU"/>
              </a:rPr>
              <a:t>compromise </a:t>
            </a:r>
            <a:r>
              <a:rPr sz="1100" spc="30" dirty="0">
                <a:cs typeface="PMingLiU"/>
              </a:rPr>
              <a:t>for</a:t>
            </a:r>
            <a:r>
              <a:rPr sz="1100" spc="-70" dirty="0">
                <a:cs typeface="PMingLiU"/>
              </a:rPr>
              <a:t> </a:t>
            </a:r>
            <a:r>
              <a:rPr sz="1100" spc="65" dirty="0">
                <a:cs typeface="PMingLiU"/>
              </a:rPr>
              <a:t>this  </a:t>
            </a:r>
            <a:r>
              <a:rPr sz="1100" spc="45" dirty="0">
                <a:cs typeface="PMingLiU"/>
              </a:rPr>
              <a:t>bias-variance</a:t>
            </a:r>
            <a:r>
              <a:rPr sz="1100" spc="70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tradeoff.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547" y="211465"/>
            <a:ext cx="34645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+mn-lt"/>
              </a:rPr>
              <a:t>Cross-Validation </a:t>
            </a:r>
            <a:r>
              <a:rPr spc="-40" dirty="0">
                <a:latin typeface="+mn-lt"/>
              </a:rPr>
              <a:t>for </a:t>
            </a:r>
            <a:r>
              <a:rPr spc="-15" dirty="0">
                <a:latin typeface="+mn-lt"/>
              </a:rPr>
              <a:t>Classification</a:t>
            </a:r>
            <a:r>
              <a:rPr spc="-130" dirty="0">
                <a:latin typeface="+mn-lt"/>
              </a:rPr>
              <a:t> </a:t>
            </a:r>
            <a:r>
              <a:rPr spc="-25" dirty="0">
                <a:latin typeface="+mn-lt"/>
              </a:rPr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6458" y="503922"/>
            <a:ext cx="3709670" cy="10936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70815" algn="l"/>
              </a:tabLst>
            </a:pPr>
            <a:r>
              <a:rPr sz="1100" spc="40" dirty="0">
                <a:cs typeface="PMingLiU"/>
              </a:rPr>
              <a:t>We </a:t>
            </a:r>
            <a:r>
              <a:rPr sz="1100" spc="45" dirty="0">
                <a:cs typeface="PMingLiU"/>
              </a:rPr>
              <a:t>divide </a:t>
            </a:r>
            <a:r>
              <a:rPr sz="1100" spc="80" dirty="0">
                <a:cs typeface="PMingLiU"/>
              </a:rPr>
              <a:t>the </a:t>
            </a:r>
            <a:r>
              <a:rPr sz="1100" spc="95" dirty="0">
                <a:cs typeface="PMingLiU"/>
              </a:rPr>
              <a:t>data </a:t>
            </a:r>
            <a:r>
              <a:rPr sz="1100" spc="55" dirty="0">
                <a:cs typeface="PMingLiU"/>
              </a:rPr>
              <a:t>into </a:t>
            </a:r>
            <a:r>
              <a:rPr sz="1100" i="1" spc="190" dirty="0">
                <a:cs typeface="Times New Roman"/>
              </a:rPr>
              <a:t>K </a:t>
            </a:r>
            <a:r>
              <a:rPr sz="1100" spc="55" dirty="0">
                <a:cs typeface="PMingLiU"/>
              </a:rPr>
              <a:t>roughly </a:t>
            </a:r>
            <a:r>
              <a:rPr sz="1100" spc="40" dirty="0">
                <a:cs typeface="PMingLiU"/>
              </a:rPr>
              <a:t>equal-sized</a:t>
            </a:r>
            <a:r>
              <a:rPr sz="1100" spc="145" dirty="0">
                <a:cs typeface="PMingLiU"/>
              </a:rPr>
              <a:t> </a:t>
            </a:r>
            <a:r>
              <a:rPr sz="1100" spc="80" dirty="0">
                <a:cs typeface="PMingLiU"/>
              </a:rPr>
              <a:t>parts</a:t>
            </a:r>
            <a:endParaRPr sz="1100" dirty="0">
              <a:cs typeface="PMingLiU"/>
            </a:endParaRPr>
          </a:p>
          <a:p>
            <a:pPr marL="170180" marR="55880">
              <a:lnSpc>
                <a:spcPct val="102600"/>
              </a:lnSpc>
            </a:pPr>
            <a:r>
              <a:rPr sz="1100" i="1" spc="55" dirty="0">
                <a:cs typeface="Times New Roman"/>
              </a:rPr>
              <a:t>C</a:t>
            </a:r>
            <a:r>
              <a:rPr sz="1200" spc="82" baseline="-10416" dirty="0">
                <a:cs typeface="PMingLiU"/>
              </a:rPr>
              <a:t>1</a:t>
            </a:r>
            <a:r>
              <a:rPr sz="1100" i="1" spc="55" dirty="0">
                <a:cs typeface="Times New Roman"/>
              </a:rPr>
              <a:t>,</a:t>
            </a:r>
            <a:r>
              <a:rPr sz="1100" i="1" spc="-100" dirty="0">
                <a:cs typeface="Times New Roman"/>
              </a:rPr>
              <a:t> </a:t>
            </a:r>
            <a:r>
              <a:rPr sz="1100" i="1" spc="55" dirty="0">
                <a:cs typeface="Times New Roman"/>
              </a:rPr>
              <a:t>C</a:t>
            </a:r>
            <a:r>
              <a:rPr sz="1200" spc="82" baseline="-10416" dirty="0">
                <a:cs typeface="PMingLiU"/>
              </a:rPr>
              <a:t>2</a:t>
            </a:r>
            <a:r>
              <a:rPr sz="1100" i="1" spc="55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110" dirty="0">
                <a:cs typeface="Times New Roman"/>
              </a:rPr>
              <a:t>C</a:t>
            </a:r>
            <a:r>
              <a:rPr sz="1200" i="1" spc="165" baseline="-10416" dirty="0">
                <a:cs typeface="Times New Roman"/>
              </a:rPr>
              <a:t>K</a:t>
            </a:r>
            <a:r>
              <a:rPr sz="1200" i="1" spc="-142" baseline="-10416" dirty="0">
                <a:cs typeface="Times New Roman"/>
              </a:rPr>
              <a:t> </a:t>
            </a:r>
            <a:r>
              <a:rPr sz="1100" spc="40" dirty="0">
                <a:cs typeface="PMingLiU"/>
              </a:rPr>
              <a:t>.</a:t>
            </a:r>
            <a:r>
              <a:rPr sz="1100" spc="195" dirty="0">
                <a:cs typeface="PMingLiU"/>
              </a:rPr>
              <a:t> </a:t>
            </a:r>
            <a:r>
              <a:rPr sz="1100" i="1" spc="65" dirty="0">
                <a:cs typeface="Times New Roman"/>
              </a:rPr>
              <a:t>C</a:t>
            </a:r>
            <a:r>
              <a:rPr sz="1200" i="1" spc="97" baseline="-13888" dirty="0">
                <a:cs typeface="Times New Roman"/>
              </a:rPr>
              <a:t>k</a:t>
            </a:r>
            <a:r>
              <a:rPr sz="1200" i="1" spc="345" baseline="-13888" dirty="0">
                <a:cs typeface="Times New Roman"/>
              </a:rPr>
              <a:t> </a:t>
            </a:r>
            <a:r>
              <a:rPr sz="1100" spc="60" dirty="0">
                <a:cs typeface="PMingLiU"/>
              </a:rPr>
              <a:t>denotes</a:t>
            </a:r>
            <a:r>
              <a:rPr sz="1100" spc="75" dirty="0">
                <a:cs typeface="PMingLiU"/>
              </a:rPr>
              <a:t> </a:t>
            </a:r>
            <a:r>
              <a:rPr sz="1100" spc="80" dirty="0">
                <a:cs typeface="PMingLiU"/>
              </a:rPr>
              <a:t>the</a:t>
            </a:r>
            <a:r>
              <a:rPr sz="1100" spc="75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indices</a:t>
            </a:r>
            <a:r>
              <a:rPr sz="1100" spc="75" dirty="0">
                <a:cs typeface="PMingLiU"/>
              </a:rPr>
              <a:t> </a:t>
            </a:r>
            <a:r>
              <a:rPr sz="1100" spc="5" dirty="0">
                <a:cs typeface="PMingLiU"/>
              </a:rPr>
              <a:t>of</a:t>
            </a:r>
            <a:r>
              <a:rPr sz="1100" spc="75" dirty="0">
                <a:cs typeface="PMingLiU"/>
              </a:rPr>
              <a:t> </a:t>
            </a:r>
            <a:r>
              <a:rPr sz="1100" spc="80" dirty="0">
                <a:cs typeface="PMingLiU"/>
              </a:rPr>
              <a:t>the</a:t>
            </a:r>
            <a:r>
              <a:rPr sz="1100" spc="7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observations  in </a:t>
            </a:r>
            <a:r>
              <a:rPr sz="1100" spc="95" dirty="0">
                <a:cs typeface="PMingLiU"/>
              </a:rPr>
              <a:t>part </a:t>
            </a:r>
            <a:r>
              <a:rPr sz="1100" i="1" spc="75" dirty="0">
                <a:cs typeface="Times New Roman"/>
              </a:rPr>
              <a:t>k</a:t>
            </a:r>
            <a:r>
              <a:rPr sz="1100" spc="75" dirty="0">
                <a:cs typeface="PMingLiU"/>
              </a:rPr>
              <a:t>. There </a:t>
            </a:r>
            <a:r>
              <a:rPr sz="1100" spc="60" dirty="0">
                <a:cs typeface="PMingLiU"/>
              </a:rPr>
              <a:t>are </a:t>
            </a:r>
            <a:r>
              <a:rPr sz="1100" i="1" spc="95" dirty="0">
                <a:cs typeface="Times New Roman"/>
              </a:rPr>
              <a:t>n</a:t>
            </a:r>
            <a:r>
              <a:rPr sz="1200" i="1" spc="142" baseline="-13888" dirty="0">
                <a:cs typeface="Times New Roman"/>
              </a:rPr>
              <a:t>k </a:t>
            </a:r>
            <a:r>
              <a:rPr sz="1100" spc="50" dirty="0">
                <a:cs typeface="PMingLiU"/>
              </a:rPr>
              <a:t>observations in </a:t>
            </a:r>
            <a:r>
              <a:rPr sz="1100" spc="95" dirty="0">
                <a:cs typeface="PMingLiU"/>
              </a:rPr>
              <a:t>part </a:t>
            </a:r>
            <a:r>
              <a:rPr sz="1100" i="1" spc="60" dirty="0">
                <a:cs typeface="Times New Roman"/>
              </a:rPr>
              <a:t>k</a:t>
            </a:r>
            <a:r>
              <a:rPr sz="1100" spc="60" dirty="0">
                <a:cs typeface="PMingLiU"/>
              </a:rPr>
              <a:t>: </a:t>
            </a:r>
            <a:r>
              <a:rPr sz="1100" dirty="0">
                <a:cs typeface="PMingLiU"/>
              </a:rPr>
              <a:t>if </a:t>
            </a:r>
            <a:r>
              <a:rPr sz="1100" i="1" spc="100" dirty="0">
                <a:cs typeface="Times New Roman"/>
              </a:rPr>
              <a:t>n </a:t>
            </a:r>
            <a:r>
              <a:rPr sz="1100" spc="20" dirty="0">
                <a:cs typeface="PMingLiU"/>
              </a:rPr>
              <a:t>is </a:t>
            </a:r>
            <a:r>
              <a:rPr sz="1100" spc="85" dirty="0">
                <a:cs typeface="PMingLiU"/>
              </a:rPr>
              <a:t>a  </a:t>
            </a:r>
            <a:r>
              <a:rPr sz="1100" spc="55" dirty="0">
                <a:cs typeface="PMingLiU"/>
              </a:rPr>
              <a:t>multiple </a:t>
            </a:r>
            <a:r>
              <a:rPr sz="1100" spc="5" dirty="0">
                <a:cs typeface="PMingLiU"/>
              </a:rPr>
              <a:t>of </a:t>
            </a:r>
            <a:r>
              <a:rPr sz="1100" i="1" spc="155" dirty="0">
                <a:cs typeface="Times New Roman"/>
              </a:rPr>
              <a:t>K</a:t>
            </a:r>
            <a:r>
              <a:rPr sz="1100" spc="155" dirty="0">
                <a:cs typeface="PMingLiU"/>
              </a:rPr>
              <a:t>, </a:t>
            </a:r>
            <a:r>
              <a:rPr sz="1100" spc="80" dirty="0">
                <a:cs typeface="PMingLiU"/>
              </a:rPr>
              <a:t>then </a:t>
            </a:r>
            <a:r>
              <a:rPr sz="1100" i="1" spc="95" dirty="0">
                <a:cs typeface="Times New Roman"/>
              </a:rPr>
              <a:t>n</a:t>
            </a:r>
            <a:r>
              <a:rPr sz="1200" i="1" spc="142" baseline="-13888" dirty="0">
                <a:cs typeface="Times New Roman"/>
              </a:rPr>
              <a:t>k </a:t>
            </a:r>
            <a:r>
              <a:rPr sz="1100" spc="260" dirty="0">
                <a:cs typeface="PMingLiU"/>
              </a:rPr>
              <a:t>=</a:t>
            </a:r>
            <a:r>
              <a:rPr sz="1100" spc="85" dirty="0">
                <a:cs typeface="PMingLiU"/>
              </a:rPr>
              <a:t> </a:t>
            </a:r>
            <a:r>
              <a:rPr sz="1100" i="1" spc="160" dirty="0">
                <a:cs typeface="Times New Roman"/>
              </a:rPr>
              <a:t>n/K</a:t>
            </a:r>
            <a:r>
              <a:rPr sz="1100" spc="160" dirty="0">
                <a:cs typeface="PMingLiU"/>
              </a:rPr>
              <a:t>.</a:t>
            </a:r>
            <a:endParaRPr sz="1100" dirty="0">
              <a:cs typeface="PMingLiU"/>
            </a:endParaRPr>
          </a:p>
          <a:p>
            <a:pPr marL="170180" indent="-13335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70815" algn="l"/>
              </a:tabLst>
            </a:pPr>
            <a:endParaRPr lang="en-US" sz="1100" spc="80" dirty="0">
              <a:cs typeface="PMingLiU"/>
            </a:endParaRPr>
          </a:p>
          <a:p>
            <a:pPr marL="170180" indent="-13335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70815" algn="l"/>
              </a:tabLst>
            </a:pPr>
            <a:r>
              <a:rPr sz="1100" spc="80" dirty="0">
                <a:cs typeface="PMingLiU"/>
              </a:rPr>
              <a:t>Compute</a:t>
            </a:r>
            <a:endParaRPr sz="1100" dirty="0">
              <a:cs typeface="PMingLiU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2450" y="2187575"/>
            <a:ext cx="84010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0" dirty="0">
                <a:cs typeface="PMingLiU"/>
              </a:rPr>
              <a:t>where</a:t>
            </a:r>
            <a:endParaRPr sz="1100" dirty="0">
              <a:cs typeface="PMingLiU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77581" y="1763685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44" dirty="0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18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B13C89D-BD86-4009-9AC1-A5AE4066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574645"/>
            <a:ext cx="1603462" cy="5698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9B562B6-A110-4888-8B3D-692ED8027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42" y="2408513"/>
            <a:ext cx="2413105" cy="3167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547" y="211465"/>
            <a:ext cx="34645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+mn-lt"/>
              </a:rPr>
              <a:t>Cross-Validation </a:t>
            </a:r>
            <a:r>
              <a:rPr spc="-40" dirty="0">
                <a:latin typeface="+mn-lt"/>
              </a:rPr>
              <a:t>for </a:t>
            </a:r>
            <a:r>
              <a:rPr spc="-15" dirty="0">
                <a:latin typeface="+mn-lt"/>
              </a:rPr>
              <a:t>Classification</a:t>
            </a:r>
            <a:r>
              <a:rPr spc="-130" dirty="0">
                <a:latin typeface="+mn-lt"/>
              </a:rPr>
              <a:t> </a:t>
            </a:r>
            <a:r>
              <a:rPr spc="-25" dirty="0">
                <a:latin typeface="+mn-lt"/>
              </a:rPr>
              <a:t>Problems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91858" y="878934"/>
            <a:ext cx="3108592" cy="165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2880" indent="-132715">
              <a:lnSpc>
                <a:spcPts val="1225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835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estimated </a:t>
            </a:r>
            <a:r>
              <a:rPr sz="1100" spc="85" dirty="0">
                <a:cs typeface="PMingLiU"/>
              </a:rPr>
              <a:t>standard </a:t>
            </a:r>
            <a:r>
              <a:rPr sz="1100" spc="60" dirty="0">
                <a:cs typeface="PMingLiU"/>
              </a:rPr>
              <a:t>deviation </a:t>
            </a:r>
            <a:r>
              <a:rPr sz="1100" spc="5" dirty="0">
                <a:cs typeface="PMingLiU"/>
              </a:rPr>
              <a:t>of </a:t>
            </a:r>
            <a:r>
              <a:rPr sz="1100" spc="120" dirty="0">
                <a:cs typeface="PMingLiU"/>
              </a:rPr>
              <a:t>CV</a:t>
            </a:r>
            <a:r>
              <a:rPr sz="1200" i="1" spc="179" baseline="-10416" dirty="0">
                <a:cs typeface="Times New Roman"/>
              </a:rPr>
              <a:t>K</a:t>
            </a:r>
            <a:r>
              <a:rPr sz="1200" i="1" spc="419" baseline="-10416" dirty="0">
                <a:cs typeface="Times New Roman"/>
              </a:rPr>
              <a:t> </a:t>
            </a:r>
            <a:r>
              <a:rPr sz="1100" spc="20" dirty="0">
                <a:cs typeface="PMingLiU"/>
              </a:rPr>
              <a:t>is</a:t>
            </a:r>
            <a:endParaRPr sz="1100" dirty="0">
              <a:cs typeface="PMingLiU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19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428307" y="2187575"/>
            <a:ext cx="3606800" cy="349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70" dirty="0">
                <a:cs typeface="PMingLiU"/>
              </a:rPr>
              <a:t>This </a:t>
            </a:r>
            <a:r>
              <a:rPr sz="1100" spc="20" dirty="0">
                <a:cs typeface="PMingLiU"/>
              </a:rPr>
              <a:t>is </a:t>
            </a:r>
            <a:r>
              <a:rPr sz="1100" spc="85" dirty="0">
                <a:cs typeface="PMingLiU"/>
              </a:rPr>
              <a:t>a </a:t>
            </a:r>
            <a:r>
              <a:rPr sz="1100" spc="35" dirty="0">
                <a:cs typeface="PMingLiU"/>
              </a:rPr>
              <a:t>useful </a:t>
            </a:r>
            <a:r>
              <a:rPr sz="1100" spc="65" dirty="0">
                <a:cs typeface="PMingLiU"/>
              </a:rPr>
              <a:t>estimate, </a:t>
            </a:r>
            <a:r>
              <a:rPr sz="1100" spc="100" dirty="0">
                <a:cs typeface="PMingLiU"/>
              </a:rPr>
              <a:t>but </a:t>
            </a:r>
            <a:r>
              <a:rPr sz="1100" spc="60" dirty="0">
                <a:cs typeface="PMingLiU"/>
              </a:rPr>
              <a:t>strictly </a:t>
            </a:r>
            <a:r>
              <a:rPr sz="1100" spc="50" dirty="0">
                <a:cs typeface="PMingLiU"/>
              </a:rPr>
              <a:t>speaking, </a:t>
            </a:r>
            <a:r>
              <a:rPr sz="1100" spc="80" dirty="0">
                <a:cs typeface="PMingLiU"/>
              </a:rPr>
              <a:t>not </a:t>
            </a:r>
            <a:r>
              <a:rPr sz="1100" spc="60" dirty="0">
                <a:cs typeface="PMingLiU"/>
              </a:rPr>
              <a:t>quite  </a:t>
            </a:r>
            <a:r>
              <a:rPr sz="1100" spc="40" dirty="0">
                <a:cs typeface="PMingLiU"/>
              </a:rPr>
              <a:t>valid. </a:t>
            </a:r>
            <a:r>
              <a:rPr sz="1100" i="1" spc="70" dirty="0">
                <a:solidFill>
                  <a:srgbClr val="009900"/>
                </a:solidFill>
                <a:cs typeface="Times New Roman"/>
              </a:rPr>
              <a:t>Why</a:t>
            </a:r>
            <a:r>
              <a:rPr sz="1100" i="1" spc="-55" dirty="0">
                <a:solidFill>
                  <a:srgbClr val="009900"/>
                </a:solidFill>
                <a:cs typeface="Times New Roman"/>
              </a:rPr>
              <a:t> </a:t>
            </a:r>
            <a:r>
              <a:rPr sz="1100" i="1" spc="30" dirty="0">
                <a:solidFill>
                  <a:srgbClr val="009900"/>
                </a:solidFill>
                <a:cs typeface="Times New Roman"/>
              </a:rPr>
              <a:t>not?</a:t>
            </a:r>
            <a:endParaRPr sz="1100" dirty="0">
              <a:cs typeface="Times New Roman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2F4A80F-187C-40AB-9610-75D2FFF02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175555"/>
            <a:ext cx="3067050" cy="84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0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700" y="194434"/>
            <a:ext cx="3429000" cy="64568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en-GB" sz="2050" b="1" i="0" spc="-35" dirty="0">
                <a:solidFill>
                  <a:srgbClr val="0000FF"/>
                </a:solidFill>
                <a:latin typeface="+mn-lt"/>
                <a:cs typeface="Georgia"/>
              </a:rPr>
              <a:t>05: Cross validation and bootstrapping</a:t>
            </a:r>
            <a:endParaRPr sz="2050" dirty="0">
              <a:latin typeface="+mn-lt"/>
              <a:cs typeface="Georg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C6F2E-2F19-4CC2-BAA7-52F10933B1B7}"/>
              </a:ext>
            </a:extLst>
          </p:cNvPr>
          <p:cNvSpPr txBox="1"/>
          <p:nvPr/>
        </p:nvSpPr>
        <p:spPr>
          <a:xfrm>
            <a:off x="266700" y="1003190"/>
            <a:ext cx="4495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GB" sz="1400" b="0" i="0" dirty="0">
                <a:solidFill>
                  <a:srgbClr val="000000"/>
                </a:solidFill>
                <a:effectLst/>
              </a:rPr>
              <a:t>“Experts often possess more data than judgment.”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9A2CD-36EC-4C26-8EA6-A281FBCBB804}"/>
              </a:ext>
            </a:extLst>
          </p:cNvPr>
          <p:cNvSpPr txBox="1"/>
          <p:nvPr/>
        </p:nvSpPr>
        <p:spPr>
          <a:xfrm>
            <a:off x="323850" y="1361043"/>
            <a:ext cx="1809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de-DE" sz="1800" b="0" i="0" u="none" strike="noStrike" baseline="0" dirty="0">
                <a:solidFill>
                  <a:srgbClr val="231F20"/>
                </a:solidFill>
                <a:cs typeface="Arial" panose="020B0604020202020204" pitchFamily="34" charset="0"/>
              </a:rPr>
              <a:t>-</a:t>
            </a:r>
            <a:r>
              <a:rPr lang="en-GB" sz="1800" b="0" i="0" dirty="0">
                <a:solidFill>
                  <a:srgbClr val="000000"/>
                </a:solidFill>
                <a:effectLst/>
              </a:rPr>
              <a:t>Colin Powell</a:t>
            </a:r>
          </a:p>
        </p:txBody>
      </p:sp>
      <p:pic>
        <p:nvPicPr>
          <p:cNvPr id="1026" name="Picture 2" descr="Colin Powell - Education, Quotes &amp; Book - Biography">
            <a:extLst>
              <a:ext uri="{FF2B5EF4-FFF2-40B4-BE49-F238E27FC236}">
                <a16:creationId xmlns:a16="http://schemas.microsoft.com/office/drawing/2014/main" id="{E6710C8E-1632-4C44-B526-9FAD2FE6F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1501775"/>
            <a:ext cx="1654175" cy="165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511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146" y="211465"/>
            <a:ext cx="26631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+mn-lt"/>
              </a:rPr>
              <a:t>Cross-validation: right </a:t>
            </a:r>
            <a:r>
              <a:rPr spc="-30" dirty="0">
                <a:latin typeface="+mn-lt"/>
              </a:rPr>
              <a:t>and</a:t>
            </a:r>
            <a:r>
              <a:rPr spc="-95" dirty="0">
                <a:latin typeface="+mn-lt"/>
              </a:rPr>
              <a:t> </a:t>
            </a:r>
            <a:r>
              <a:rPr spc="-35" dirty="0">
                <a:latin typeface="+mn-lt"/>
              </a:rPr>
              <a:t>wrong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20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839432"/>
            <a:ext cx="3708400" cy="20408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55" dirty="0">
                <a:cs typeface="PMingLiU"/>
              </a:rPr>
              <a:t>Consider </a:t>
            </a:r>
            <a:r>
              <a:rPr sz="1100" spc="85" dirty="0">
                <a:cs typeface="PMingLiU"/>
              </a:rPr>
              <a:t>a </a:t>
            </a:r>
            <a:r>
              <a:rPr sz="1100" spc="45" dirty="0">
                <a:cs typeface="PMingLiU"/>
              </a:rPr>
              <a:t>simple </a:t>
            </a:r>
            <a:r>
              <a:rPr sz="1100" spc="25" dirty="0">
                <a:cs typeface="PMingLiU"/>
              </a:rPr>
              <a:t>classifier </a:t>
            </a:r>
            <a:r>
              <a:rPr sz="1100" spc="55" dirty="0">
                <a:cs typeface="PMingLiU"/>
              </a:rPr>
              <a:t>applied </a:t>
            </a:r>
            <a:r>
              <a:rPr sz="1100" spc="80" dirty="0">
                <a:cs typeface="PMingLiU"/>
              </a:rPr>
              <a:t>to </a:t>
            </a:r>
            <a:r>
              <a:rPr sz="1100" spc="45" dirty="0">
                <a:cs typeface="PMingLiU"/>
              </a:rPr>
              <a:t>some </a:t>
            </a:r>
            <a:r>
              <a:rPr sz="1100" spc="35" dirty="0">
                <a:cs typeface="PMingLiU"/>
              </a:rPr>
              <a:t>two-class </a:t>
            </a:r>
            <a:r>
              <a:rPr sz="1100" spc="80" dirty="0">
                <a:cs typeface="PMingLiU"/>
              </a:rPr>
              <a:t>data:</a:t>
            </a:r>
            <a:endParaRPr sz="1100">
              <a:cs typeface="PMingLiU"/>
            </a:endParaRPr>
          </a:p>
          <a:p>
            <a:pPr marL="422275" marR="27940" lvl="1" indent="-168275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AutoNum type="arabicPeriod"/>
              <a:tabLst>
                <a:tab pos="422275" algn="l"/>
              </a:tabLst>
            </a:pPr>
            <a:r>
              <a:rPr sz="1000" spc="70" dirty="0">
                <a:cs typeface="PMingLiU"/>
              </a:rPr>
              <a:t>Starting </a:t>
            </a:r>
            <a:r>
              <a:rPr sz="1000" spc="65" dirty="0">
                <a:cs typeface="PMingLiU"/>
              </a:rPr>
              <a:t>with </a:t>
            </a:r>
            <a:r>
              <a:rPr sz="1000" spc="25" dirty="0">
                <a:cs typeface="PMingLiU"/>
              </a:rPr>
              <a:t>5000 </a:t>
            </a:r>
            <a:r>
              <a:rPr sz="1000" spc="55" dirty="0">
                <a:cs typeface="PMingLiU"/>
              </a:rPr>
              <a:t>predictors </a:t>
            </a:r>
            <a:r>
              <a:rPr sz="1000" spc="80" dirty="0">
                <a:cs typeface="PMingLiU"/>
              </a:rPr>
              <a:t>and </a:t>
            </a:r>
            <a:r>
              <a:rPr sz="1000" spc="25" dirty="0">
                <a:cs typeface="PMingLiU"/>
              </a:rPr>
              <a:t>50 </a:t>
            </a:r>
            <a:r>
              <a:rPr sz="1000" spc="45" dirty="0">
                <a:cs typeface="PMingLiU"/>
              </a:rPr>
              <a:t>samples, </a:t>
            </a:r>
            <a:r>
              <a:rPr sz="1000" spc="35" dirty="0">
                <a:cs typeface="PMingLiU"/>
              </a:rPr>
              <a:t>find </a:t>
            </a:r>
            <a:r>
              <a:rPr sz="1000" spc="75" dirty="0">
                <a:cs typeface="PMingLiU"/>
              </a:rPr>
              <a:t>the </a:t>
            </a:r>
            <a:r>
              <a:rPr sz="1000" spc="25" dirty="0">
                <a:cs typeface="PMingLiU"/>
              </a:rPr>
              <a:t>100  </a:t>
            </a:r>
            <a:r>
              <a:rPr sz="1000" spc="55" dirty="0">
                <a:cs typeface="PMingLiU"/>
              </a:rPr>
              <a:t>predictors </a:t>
            </a:r>
            <a:r>
              <a:rPr sz="1000" spc="50" dirty="0">
                <a:cs typeface="PMingLiU"/>
              </a:rPr>
              <a:t>having </a:t>
            </a:r>
            <a:r>
              <a:rPr sz="1000" spc="75" dirty="0">
                <a:cs typeface="PMingLiU"/>
              </a:rPr>
              <a:t>the </a:t>
            </a:r>
            <a:r>
              <a:rPr sz="1000" spc="50" dirty="0">
                <a:cs typeface="PMingLiU"/>
              </a:rPr>
              <a:t>largest correlation </a:t>
            </a:r>
            <a:r>
              <a:rPr sz="1000" spc="65" dirty="0">
                <a:cs typeface="PMingLiU"/>
              </a:rPr>
              <a:t>with </a:t>
            </a:r>
            <a:r>
              <a:rPr sz="1000" spc="75" dirty="0">
                <a:cs typeface="PMingLiU"/>
              </a:rPr>
              <a:t>the </a:t>
            </a:r>
            <a:r>
              <a:rPr sz="1000" spc="35" dirty="0">
                <a:cs typeface="PMingLiU"/>
              </a:rPr>
              <a:t>class  </a:t>
            </a:r>
            <a:r>
              <a:rPr sz="1000" spc="40" dirty="0">
                <a:cs typeface="PMingLiU"/>
              </a:rPr>
              <a:t>labels.</a:t>
            </a:r>
            <a:endParaRPr sz="1000">
              <a:cs typeface="PMingLiU"/>
            </a:endParaRPr>
          </a:p>
          <a:p>
            <a:pPr marL="422275" marR="30480" lvl="1" indent="-168275">
              <a:lnSpc>
                <a:spcPts val="1200"/>
              </a:lnSpc>
              <a:spcBef>
                <a:spcPts val="30"/>
              </a:spcBef>
              <a:buClr>
                <a:srgbClr val="3333B2"/>
              </a:buClr>
              <a:buAutoNum type="arabicPeriod"/>
              <a:tabLst>
                <a:tab pos="422275" algn="l"/>
              </a:tabLst>
            </a:pPr>
            <a:r>
              <a:rPr sz="1000" spc="35" dirty="0">
                <a:cs typeface="PMingLiU"/>
              </a:rPr>
              <a:t>We </a:t>
            </a:r>
            <a:r>
              <a:rPr sz="1000" spc="75" dirty="0">
                <a:cs typeface="PMingLiU"/>
              </a:rPr>
              <a:t>then </a:t>
            </a:r>
            <a:r>
              <a:rPr sz="1000" spc="60" dirty="0">
                <a:cs typeface="PMingLiU"/>
              </a:rPr>
              <a:t>apply </a:t>
            </a:r>
            <a:r>
              <a:rPr sz="1000" spc="80" dirty="0">
                <a:cs typeface="PMingLiU"/>
              </a:rPr>
              <a:t>a </a:t>
            </a:r>
            <a:r>
              <a:rPr sz="1000" spc="25" dirty="0">
                <a:cs typeface="PMingLiU"/>
              </a:rPr>
              <a:t>classifier </a:t>
            </a:r>
            <a:r>
              <a:rPr sz="1000" spc="45" dirty="0">
                <a:cs typeface="PMingLiU"/>
              </a:rPr>
              <a:t>such </a:t>
            </a:r>
            <a:r>
              <a:rPr sz="1000" spc="50" dirty="0">
                <a:cs typeface="PMingLiU"/>
              </a:rPr>
              <a:t>as </a:t>
            </a:r>
            <a:r>
              <a:rPr sz="1000" spc="35" dirty="0">
                <a:cs typeface="PMingLiU"/>
              </a:rPr>
              <a:t>logistic </a:t>
            </a:r>
            <a:r>
              <a:rPr sz="1000" spc="40" dirty="0">
                <a:cs typeface="PMingLiU"/>
              </a:rPr>
              <a:t>regression, </a:t>
            </a:r>
            <a:r>
              <a:rPr sz="1000" spc="45" dirty="0">
                <a:cs typeface="PMingLiU"/>
              </a:rPr>
              <a:t>using  only </a:t>
            </a:r>
            <a:r>
              <a:rPr sz="1000" spc="55" dirty="0">
                <a:cs typeface="PMingLiU"/>
              </a:rPr>
              <a:t>these </a:t>
            </a:r>
            <a:r>
              <a:rPr sz="1000" spc="25" dirty="0">
                <a:cs typeface="PMingLiU"/>
              </a:rPr>
              <a:t>100</a:t>
            </a:r>
            <a:r>
              <a:rPr sz="1000" spc="105" dirty="0">
                <a:cs typeface="PMingLiU"/>
              </a:rPr>
              <a:t> </a:t>
            </a:r>
            <a:r>
              <a:rPr sz="1000" spc="55" dirty="0">
                <a:cs typeface="PMingLiU"/>
              </a:rPr>
              <a:t>predictors.</a:t>
            </a:r>
            <a:endParaRPr sz="1000">
              <a:cs typeface="PMingLiU"/>
            </a:endParaRPr>
          </a:p>
          <a:p>
            <a:pPr marL="144780" marR="387985">
              <a:lnSpc>
                <a:spcPct val="102699"/>
              </a:lnSpc>
              <a:spcBef>
                <a:spcPts val="770"/>
              </a:spcBef>
            </a:pPr>
            <a:r>
              <a:rPr sz="1100" spc="35" dirty="0">
                <a:cs typeface="PMingLiU"/>
              </a:rPr>
              <a:t>How </a:t>
            </a:r>
            <a:r>
              <a:rPr sz="1100" spc="55" dirty="0">
                <a:cs typeface="PMingLiU"/>
              </a:rPr>
              <a:t>do </a:t>
            </a:r>
            <a:r>
              <a:rPr sz="1100" spc="15" dirty="0">
                <a:cs typeface="PMingLiU"/>
              </a:rPr>
              <a:t>we </a:t>
            </a:r>
            <a:r>
              <a:rPr sz="1100" spc="65" dirty="0">
                <a:cs typeface="PMingLiU"/>
              </a:rPr>
              <a:t>estimate </a:t>
            </a:r>
            <a:r>
              <a:rPr sz="1100" spc="80" dirty="0">
                <a:cs typeface="PMingLiU"/>
              </a:rPr>
              <a:t>the test </a:t>
            </a:r>
            <a:r>
              <a:rPr sz="1100" spc="60" dirty="0">
                <a:cs typeface="PMingLiU"/>
              </a:rPr>
              <a:t>set </a:t>
            </a:r>
            <a:r>
              <a:rPr sz="1100" spc="55" dirty="0">
                <a:cs typeface="PMingLiU"/>
              </a:rPr>
              <a:t>performance </a:t>
            </a:r>
            <a:r>
              <a:rPr sz="1100" spc="5" dirty="0">
                <a:cs typeface="PMingLiU"/>
              </a:rPr>
              <a:t>of </a:t>
            </a:r>
            <a:r>
              <a:rPr sz="1100" spc="65" dirty="0">
                <a:cs typeface="PMingLiU"/>
              </a:rPr>
              <a:t>this  </a:t>
            </a:r>
            <a:r>
              <a:rPr sz="1100" spc="30" dirty="0">
                <a:cs typeface="PMingLiU"/>
              </a:rPr>
              <a:t>classifier?</a:t>
            </a:r>
            <a:endParaRPr sz="1100">
              <a:cs typeface="PMingLiU"/>
            </a:endParaRPr>
          </a:p>
          <a:p>
            <a:pPr marL="144780" marR="101600">
              <a:lnSpc>
                <a:spcPct val="102699"/>
              </a:lnSpc>
              <a:spcBef>
                <a:spcPts val="595"/>
              </a:spcBef>
            </a:pPr>
            <a:r>
              <a:rPr sz="1100" spc="90" dirty="0">
                <a:cs typeface="PMingLiU"/>
              </a:rPr>
              <a:t>Can </a:t>
            </a:r>
            <a:r>
              <a:rPr sz="1100" spc="15" dirty="0">
                <a:cs typeface="PMingLiU"/>
              </a:rPr>
              <a:t>we </a:t>
            </a:r>
            <a:r>
              <a:rPr sz="1100" spc="65" dirty="0">
                <a:cs typeface="PMingLiU"/>
              </a:rPr>
              <a:t>apply </a:t>
            </a:r>
            <a:r>
              <a:rPr sz="1100" spc="45" dirty="0">
                <a:cs typeface="PMingLiU"/>
              </a:rPr>
              <a:t>cross-validation </a:t>
            </a:r>
            <a:r>
              <a:rPr sz="1100" spc="50" dirty="0">
                <a:cs typeface="PMingLiU"/>
              </a:rPr>
              <a:t>in </a:t>
            </a:r>
            <a:r>
              <a:rPr sz="1100" spc="65" dirty="0">
                <a:cs typeface="PMingLiU"/>
              </a:rPr>
              <a:t>step </a:t>
            </a:r>
            <a:r>
              <a:rPr sz="1100" spc="35" dirty="0">
                <a:cs typeface="PMingLiU"/>
              </a:rPr>
              <a:t>2, </a:t>
            </a:r>
            <a:r>
              <a:rPr sz="1100" spc="55" dirty="0">
                <a:cs typeface="PMingLiU"/>
              </a:rPr>
              <a:t>forgetting </a:t>
            </a:r>
            <a:r>
              <a:rPr sz="1100" spc="90" dirty="0">
                <a:cs typeface="PMingLiU"/>
              </a:rPr>
              <a:t>about  </a:t>
            </a:r>
            <a:r>
              <a:rPr sz="1100" spc="65" dirty="0">
                <a:cs typeface="PMingLiU"/>
              </a:rPr>
              <a:t>step</a:t>
            </a:r>
            <a:r>
              <a:rPr sz="1100" spc="70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1?</a:t>
            </a:r>
            <a:endParaRPr sz="1100">
              <a:cs typeface="PMingLiU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0272" y="211465"/>
            <a:ext cx="3473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3333B2"/>
                </a:solidFill>
                <a:cs typeface="Georgia"/>
              </a:rPr>
              <a:t>NO!</a:t>
            </a:r>
            <a:endParaRPr sz="1400"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21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050" y="739775"/>
            <a:ext cx="4114800" cy="217251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7810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70" dirty="0">
                <a:cs typeface="PMingLiU"/>
              </a:rPr>
              <a:t>This </a:t>
            </a:r>
            <a:r>
              <a:rPr sz="1100" spc="45" dirty="0">
                <a:cs typeface="PMingLiU"/>
              </a:rPr>
              <a:t>would </a:t>
            </a:r>
            <a:r>
              <a:rPr sz="1100" spc="40" dirty="0">
                <a:cs typeface="PMingLiU"/>
              </a:rPr>
              <a:t>ignore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fact </a:t>
            </a:r>
            <a:r>
              <a:rPr sz="1100" spc="110" dirty="0">
                <a:cs typeface="PMingLiU"/>
              </a:rPr>
              <a:t>that </a:t>
            </a:r>
            <a:r>
              <a:rPr sz="1100" spc="50" dirty="0">
                <a:cs typeface="PMingLiU"/>
              </a:rPr>
              <a:t>in </a:t>
            </a:r>
            <a:r>
              <a:rPr sz="1100" spc="70" dirty="0">
                <a:cs typeface="PMingLiU"/>
              </a:rPr>
              <a:t>Step </a:t>
            </a:r>
            <a:r>
              <a:rPr sz="1100" spc="35" dirty="0">
                <a:cs typeface="PMingLiU"/>
              </a:rPr>
              <a:t>1,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procedure </a:t>
            </a:r>
            <a:r>
              <a:rPr sz="1100" spc="60" dirty="0">
                <a:solidFill>
                  <a:srgbClr val="009900"/>
                </a:solidFill>
                <a:cs typeface="PMingLiU"/>
              </a:rPr>
              <a:t> </a:t>
            </a:r>
            <a:r>
              <a:rPr sz="1100" i="1" spc="10" dirty="0">
                <a:solidFill>
                  <a:srgbClr val="009900"/>
                </a:solidFill>
                <a:cs typeface="Times New Roman"/>
              </a:rPr>
              <a:t>has </a:t>
            </a:r>
            <a:r>
              <a:rPr sz="1100" i="1" spc="-10" dirty="0">
                <a:solidFill>
                  <a:srgbClr val="009900"/>
                </a:solidFill>
                <a:cs typeface="Times New Roman"/>
              </a:rPr>
              <a:t>already </a:t>
            </a:r>
            <a:r>
              <a:rPr sz="1100" i="1" spc="10" dirty="0">
                <a:solidFill>
                  <a:srgbClr val="009900"/>
                </a:solidFill>
                <a:cs typeface="Times New Roman"/>
              </a:rPr>
              <a:t>seen </a:t>
            </a:r>
            <a:r>
              <a:rPr sz="1100" i="1" spc="25" dirty="0">
                <a:solidFill>
                  <a:srgbClr val="009900"/>
                </a:solidFill>
                <a:cs typeface="Times New Roman"/>
              </a:rPr>
              <a:t>the </a:t>
            </a:r>
            <a:r>
              <a:rPr sz="1100" i="1" spc="-25" dirty="0">
                <a:solidFill>
                  <a:srgbClr val="009900"/>
                </a:solidFill>
                <a:cs typeface="Times New Roman"/>
              </a:rPr>
              <a:t>labels </a:t>
            </a:r>
            <a:r>
              <a:rPr sz="1100" i="1" spc="15" dirty="0">
                <a:solidFill>
                  <a:srgbClr val="009900"/>
                </a:solidFill>
                <a:cs typeface="Times New Roman"/>
              </a:rPr>
              <a:t>of </a:t>
            </a:r>
            <a:r>
              <a:rPr sz="1100" i="1" spc="25" dirty="0">
                <a:solidFill>
                  <a:srgbClr val="009900"/>
                </a:solidFill>
                <a:cs typeface="Times New Roman"/>
              </a:rPr>
              <a:t>the </a:t>
            </a:r>
            <a:r>
              <a:rPr sz="1100" i="1" spc="20" dirty="0">
                <a:solidFill>
                  <a:srgbClr val="009900"/>
                </a:solidFill>
                <a:cs typeface="Times New Roman"/>
              </a:rPr>
              <a:t>training data</a:t>
            </a:r>
            <a:r>
              <a:rPr sz="1100" spc="20" dirty="0">
                <a:cs typeface="PMingLiU"/>
              </a:rPr>
              <a:t> </a:t>
            </a:r>
            <a:r>
              <a:rPr sz="1100" spc="85" dirty="0">
                <a:cs typeface="PMingLiU"/>
              </a:rPr>
              <a:t>and </a:t>
            </a:r>
            <a:r>
              <a:rPr sz="1100" spc="75" dirty="0">
                <a:cs typeface="PMingLiU"/>
              </a:rPr>
              <a:t>made  </a:t>
            </a:r>
            <a:r>
              <a:rPr sz="1100" spc="45" dirty="0">
                <a:cs typeface="PMingLiU"/>
              </a:rPr>
              <a:t>use </a:t>
            </a:r>
            <a:r>
              <a:rPr sz="1100" spc="5" dirty="0">
                <a:cs typeface="PMingLiU"/>
              </a:rPr>
              <a:t>of </a:t>
            </a:r>
            <a:r>
              <a:rPr sz="1100" spc="75" dirty="0">
                <a:cs typeface="PMingLiU"/>
              </a:rPr>
              <a:t>them. </a:t>
            </a:r>
            <a:r>
              <a:rPr sz="1100" spc="70" dirty="0">
                <a:cs typeface="PMingLiU"/>
              </a:rPr>
              <a:t>This </a:t>
            </a:r>
            <a:r>
              <a:rPr sz="1100" spc="20" dirty="0">
                <a:cs typeface="PMingLiU"/>
              </a:rPr>
              <a:t>is </a:t>
            </a:r>
            <a:r>
              <a:rPr sz="1100" spc="85" dirty="0">
                <a:cs typeface="PMingLiU"/>
              </a:rPr>
              <a:t>a </a:t>
            </a:r>
            <a:r>
              <a:rPr sz="1100" spc="50" dirty="0">
                <a:cs typeface="PMingLiU"/>
              </a:rPr>
              <a:t>form </a:t>
            </a:r>
            <a:r>
              <a:rPr sz="1100" spc="5" dirty="0">
                <a:cs typeface="PMingLiU"/>
              </a:rPr>
              <a:t>of </a:t>
            </a:r>
            <a:r>
              <a:rPr sz="1100" spc="65" dirty="0">
                <a:cs typeface="PMingLiU"/>
              </a:rPr>
              <a:t>training </a:t>
            </a:r>
            <a:r>
              <a:rPr sz="1100" spc="85" dirty="0">
                <a:cs typeface="PMingLiU"/>
              </a:rPr>
              <a:t>and </a:t>
            </a:r>
            <a:r>
              <a:rPr sz="1100" spc="80" dirty="0">
                <a:cs typeface="PMingLiU"/>
              </a:rPr>
              <a:t>must </a:t>
            </a:r>
            <a:r>
              <a:rPr sz="1100" spc="70" dirty="0">
                <a:cs typeface="PMingLiU"/>
              </a:rPr>
              <a:t>be  </a:t>
            </a:r>
            <a:r>
              <a:rPr sz="1100" spc="50" dirty="0">
                <a:cs typeface="PMingLiU"/>
              </a:rPr>
              <a:t>included in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validation</a:t>
            </a:r>
            <a:r>
              <a:rPr sz="1100" spc="114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process.</a:t>
            </a:r>
            <a:endParaRPr lang="en-US" sz="1100" spc="45" dirty="0">
              <a:cs typeface="PMingLiU"/>
            </a:endParaRPr>
          </a:p>
          <a:p>
            <a:pPr marL="144780" marR="7810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It </a:t>
            </a:r>
            <a:r>
              <a:rPr sz="1100" spc="20" dirty="0">
                <a:cs typeface="PMingLiU"/>
              </a:rPr>
              <a:t>is </a:t>
            </a:r>
            <a:r>
              <a:rPr sz="1100" spc="45" dirty="0">
                <a:cs typeface="PMingLiU"/>
              </a:rPr>
              <a:t>easy </a:t>
            </a:r>
            <a:r>
              <a:rPr sz="1100" spc="80" dirty="0">
                <a:cs typeface="PMingLiU"/>
              </a:rPr>
              <a:t>to </a:t>
            </a:r>
            <a:r>
              <a:rPr sz="1100" spc="55" dirty="0">
                <a:cs typeface="PMingLiU"/>
              </a:rPr>
              <a:t>simulate </a:t>
            </a:r>
            <a:r>
              <a:rPr sz="1100" spc="45" dirty="0">
                <a:cs typeface="PMingLiU"/>
              </a:rPr>
              <a:t>realistic </a:t>
            </a:r>
            <a:r>
              <a:rPr sz="1100" spc="95" dirty="0">
                <a:cs typeface="PMingLiU"/>
              </a:rPr>
              <a:t>data </a:t>
            </a:r>
            <a:r>
              <a:rPr sz="1100" spc="70" dirty="0">
                <a:cs typeface="PMingLiU"/>
              </a:rPr>
              <a:t>with </a:t>
            </a:r>
            <a:r>
              <a:rPr sz="1100" spc="80" dirty="0">
                <a:cs typeface="PMingLiU"/>
              </a:rPr>
              <a:t>the </a:t>
            </a:r>
            <a:r>
              <a:rPr sz="1100" spc="35" dirty="0">
                <a:cs typeface="PMingLiU"/>
              </a:rPr>
              <a:t>class </a:t>
            </a:r>
            <a:r>
              <a:rPr sz="1100" spc="45" dirty="0">
                <a:cs typeface="PMingLiU"/>
              </a:rPr>
              <a:t>labels  </a:t>
            </a:r>
            <a:r>
              <a:rPr sz="1100" spc="65" dirty="0">
                <a:cs typeface="PMingLiU"/>
              </a:rPr>
              <a:t>independent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outcome, </a:t>
            </a:r>
            <a:r>
              <a:rPr sz="1100" spc="25" dirty="0">
                <a:cs typeface="PMingLiU"/>
              </a:rPr>
              <a:t>so </a:t>
            </a:r>
            <a:r>
              <a:rPr sz="1100" spc="110" dirty="0">
                <a:cs typeface="PMingLiU"/>
              </a:rPr>
              <a:t>that </a:t>
            </a:r>
            <a:r>
              <a:rPr sz="1100" spc="80" dirty="0">
                <a:cs typeface="PMingLiU"/>
              </a:rPr>
              <a:t>true test </a:t>
            </a:r>
            <a:r>
              <a:rPr sz="1100" spc="55" dirty="0">
                <a:cs typeface="PMingLiU"/>
              </a:rPr>
              <a:t>error </a:t>
            </a:r>
            <a:r>
              <a:rPr sz="1100" spc="80" dirty="0">
                <a:cs typeface="PMingLiU"/>
              </a:rPr>
              <a:t>=</a:t>
            </a:r>
            <a:r>
              <a:rPr lang="en-US" sz="1100" spc="80" dirty="0">
                <a:cs typeface="PMingLiU"/>
              </a:rPr>
              <a:t> </a:t>
            </a:r>
            <a:r>
              <a:rPr sz="1100" spc="80" dirty="0">
                <a:cs typeface="PMingLiU"/>
              </a:rPr>
              <a:t>50%,  </a:t>
            </a:r>
            <a:r>
              <a:rPr sz="1100" spc="100" dirty="0">
                <a:cs typeface="PMingLiU"/>
              </a:rPr>
              <a:t>but </a:t>
            </a:r>
            <a:r>
              <a:rPr sz="1100" spc="80" dirty="0">
                <a:cs typeface="PMingLiU"/>
              </a:rPr>
              <a:t>the </a:t>
            </a:r>
            <a:r>
              <a:rPr sz="1100" spc="85" dirty="0">
                <a:cs typeface="PMingLiU"/>
              </a:rPr>
              <a:t>CV </a:t>
            </a:r>
            <a:r>
              <a:rPr sz="1100" spc="55" dirty="0">
                <a:cs typeface="PMingLiU"/>
              </a:rPr>
              <a:t>error </a:t>
            </a:r>
            <a:r>
              <a:rPr sz="1100" spc="65" dirty="0">
                <a:cs typeface="PMingLiU"/>
              </a:rPr>
              <a:t>estimate </a:t>
            </a:r>
            <a:r>
              <a:rPr sz="1100" spc="110" dirty="0">
                <a:cs typeface="PMingLiU"/>
              </a:rPr>
              <a:t>that </a:t>
            </a:r>
            <a:r>
              <a:rPr sz="1100" spc="40" dirty="0">
                <a:cs typeface="PMingLiU"/>
              </a:rPr>
              <a:t>ignores </a:t>
            </a:r>
            <a:r>
              <a:rPr sz="1100" spc="70" dirty="0">
                <a:cs typeface="PMingLiU"/>
              </a:rPr>
              <a:t>Step </a:t>
            </a:r>
            <a:r>
              <a:rPr sz="1100" spc="25" dirty="0">
                <a:cs typeface="PMingLiU"/>
              </a:rPr>
              <a:t>1 </a:t>
            </a:r>
            <a:r>
              <a:rPr sz="1100" spc="20" dirty="0">
                <a:cs typeface="PMingLiU"/>
              </a:rPr>
              <a:t>is</a:t>
            </a:r>
            <a:r>
              <a:rPr sz="1100" spc="145" dirty="0">
                <a:cs typeface="PMingLiU"/>
              </a:rPr>
              <a:t> </a:t>
            </a:r>
            <a:r>
              <a:rPr sz="1100" spc="20" dirty="0">
                <a:cs typeface="PMingLiU"/>
              </a:rPr>
              <a:t>zero!</a:t>
            </a:r>
            <a:endParaRPr sz="1100" dirty="0">
              <a:cs typeface="PMingLiU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sz="1100" i="1" spc="50" dirty="0">
                <a:solidFill>
                  <a:srgbClr val="009900"/>
                </a:solidFill>
                <a:cs typeface="Times New Roman"/>
              </a:rPr>
              <a:t>Try </a:t>
            </a:r>
            <a:r>
              <a:rPr sz="1100" i="1" spc="30" dirty="0">
                <a:solidFill>
                  <a:srgbClr val="009900"/>
                </a:solidFill>
                <a:cs typeface="Times New Roman"/>
              </a:rPr>
              <a:t>to </a:t>
            </a:r>
            <a:r>
              <a:rPr sz="1100" i="1" spc="5" dirty="0">
                <a:solidFill>
                  <a:srgbClr val="009900"/>
                </a:solidFill>
                <a:cs typeface="Times New Roman"/>
              </a:rPr>
              <a:t>do </a:t>
            </a:r>
            <a:r>
              <a:rPr sz="1100" i="1" spc="25" dirty="0">
                <a:solidFill>
                  <a:srgbClr val="009900"/>
                </a:solidFill>
                <a:cs typeface="Times New Roman"/>
              </a:rPr>
              <a:t>this</a:t>
            </a:r>
            <a:r>
              <a:rPr sz="1100" i="1" spc="85" dirty="0">
                <a:solidFill>
                  <a:srgbClr val="009900"/>
                </a:solidFill>
                <a:cs typeface="Times New Roman"/>
              </a:rPr>
              <a:t> </a:t>
            </a:r>
            <a:r>
              <a:rPr sz="1100" i="1" spc="15" dirty="0">
                <a:solidFill>
                  <a:srgbClr val="009900"/>
                </a:solidFill>
                <a:cs typeface="Times New Roman"/>
              </a:rPr>
              <a:t>yourself</a:t>
            </a:r>
            <a:endParaRPr lang="en-US" sz="1100" i="1" spc="15" dirty="0">
              <a:solidFill>
                <a:srgbClr val="009900"/>
              </a:solidFill>
              <a:cs typeface="Times New Roman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endParaRPr sz="1100" dirty="0">
              <a:cs typeface="Times New Roman"/>
            </a:endParaRPr>
          </a:p>
          <a:p>
            <a:pPr marL="144780" marR="489584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40" dirty="0">
                <a:cs typeface="PMingLiU"/>
              </a:rPr>
              <a:t>We </a:t>
            </a:r>
            <a:r>
              <a:rPr sz="1100" spc="45" dirty="0">
                <a:cs typeface="PMingLiU"/>
              </a:rPr>
              <a:t>have </a:t>
            </a:r>
            <a:r>
              <a:rPr sz="1100" spc="40" dirty="0">
                <a:cs typeface="PMingLiU"/>
              </a:rPr>
              <a:t>seen </a:t>
            </a:r>
            <a:r>
              <a:rPr sz="1100" spc="65" dirty="0">
                <a:cs typeface="PMingLiU"/>
              </a:rPr>
              <a:t>this </a:t>
            </a:r>
            <a:r>
              <a:rPr sz="1100" spc="55" dirty="0">
                <a:cs typeface="PMingLiU"/>
              </a:rPr>
              <a:t>error </a:t>
            </a:r>
            <a:r>
              <a:rPr sz="1100" spc="75" dirty="0">
                <a:cs typeface="PMingLiU"/>
              </a:rPr>
              <a:t>made </a:t>
            </a:r>
            <a:r>
              <a:rPr sz="1100" spc="50" dirty="0">
                <a:cs typeface="PMingLiU"/>
              </a:rPr>
              <a:t>in </a:t>
            </a:r>
            <a:r>
              <a:rPr sz="1100" spc="75" dirty="0">
                <a:cs typeface="PMingLiU"/>
              </a:rPr>
              <a:t>many </a:t>
            </a:r>
            <a:r>
              <a:rPr sz="1100" spc="55" dirty="0">
                <a:cs typeface="PMingLiU"/>
              </a:rPr>
              <a:t>high </a:t>
            </a:r>
            <a:r>
              <a:rPr sz="1100" spc="30" dirty="0">
                <a:cs typeface="PMingLiU"/>
              </a:rPr>
              <a:t>profile  </a:t>
            </a:r>
            <a:r>
              <a:rPr sz="1100" spc="40" dirty="0">
                <a:cs typeface="PMingLiU"/>
              </a:rPr>
              <a:t>genomics</a:t>
            </a:r>
            <a:r>
              <a:rPr sz="1100" spc="70" dirty="0">
                <a:cs typeface="PMingLiU"/>
              </a:rPr>
              <a:t> </a:t>
            </a:r>
            <a:r>
              <a:rPr sz="1100" spc="65" dirty="0">
                <a:cs typeface="PMingLiU"/>
              </a:rPr>
              <a:t>papers.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rake approves/disapproves meme template blank">
            <a:extLst>
              <a:ext uri="{FF2B5EF4-FFF2-40B4-BE49-F238E27FC236}">
                <a16:creationId xmlns:a16="http://schemas.microsoft.com/office/drawing/2014/main" id="{204B94E8-62D5-46A9-9AE5-9947B819A6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30"/>
          <a:stretch/>
        </p:blipFill>
        <p:spPr bwMode="auto">
          <a:xfrm>
            <a:off x="323850" y="627733"/>
            <a:ext cx="1143000" cy="230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175" y="211465"/>
            <a:ext cx="21532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15" dirty="0">
                <a:latin typeface="+mn-lt"/>
              </a:rPr>
              <a:t>The </a:t>
            </a:r>
            <a:r>
              <a:rPr spc="-40" dirty="0">
                <a:latin typeface="+mn-lt"/>
              </a:rPr>
              <a:t>Wrong </a:t>
            </a:r>
            <a:r>
              <a:rPr spc="-30" dirty="0">
                <a:latin typeface="+mn-lt"/>
              </a:rPr>
              <a:t>and </a:t>
            </a:r>
            <a:r>
              <a:rPr dirty="0">
                <a:latin typeface="+mn-lt"/>
              </a:rPr>
              <a:t>Right</a:t>
            </a:r>
            <a:r>
              <a:rPr spc="-75" dirty="0">
                <a:latin typeface="+mn-lt"/>
              </a:rPr>
              <a:t> </a:t>
            </a:r>
            <a:r>
              <a:rPr spc="-15" dirty="0">
                <a:latin typeface="+mn-lt"/>
              </a:rPr>
              <a:t>Way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22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3988" y="1120775"/>
            <a:ext cx="2990215" cy="131510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SzPct val="90909"/>
              <a:tabLst>
                <a:tab pos="145415" algn="l"/>
              </a:tabLst>
            </a:pPr>
            <a:r>
              <a:rPr sz="1100" i="1" spc="20" dirty="0">
                <a:solidFill>
                  <a:srgbClr val="009900"/>
                </a:solidFill>
                <a:cs typeface="Times New Roman"/>
              </a:rPr>
              <a:t>Wrong: </a:t>
            </a:r>
            <a:r>
              <a:rPr sz="1100" spc="60" dirty="0">
                <a:cs typeface="PMingLiU"/>
              </a:rPr>
              <a:t>Apply </a:t>
            </a:r>
            <a:r>
              <a:rPr sz="1100" spc="45" dirty="0">
                <a:cs typeface="PMingLiU"/>
              </a:rPr>
              <a:t>cross-validation </a:t>
            </a:r>
            <a:r>
              <a:rPr sz="1100" spc="50" dirty="0">
                <a:cs typeface="PMingLiU"/>
              </a:rPr>
              <a:t>in </a:t>
            </a:r>
            <a:r>
              <a:rPr sz="1100" spc="65" dirty="0">
                <a:cs typeface="PMingLiU"/>
              </a:rPr>
              <a:t>step</a:t>
            </a:r>
            <a:r>
              <a:rPr sz="1100" spc="45" dirty="0">
                <a:cs typeface="PMingLiU"/>
              </a:rPr>
              <a:t> </a:t>
            </a:r>
            <a:r>
              <a:rPr sz="1100" spc="35" dirty="0">
                <a:cs typeface="PMingLiU"/>
              </a:rPr>
              <a:t>2.</a:t>
            </a:r>
            <a:endParaRPr lang="en-US" sz="1100" spc="35" dirty="0">
              <a:cs typeface="PMingLiU"/>
            </a:endParaRPr>
          </a:p>
          <a:p>
            <a:pPr marL="120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SzPct val="90909"/>
              <a:tabLst>
                <a:tab pos="145415" algn="l"/>
              </a:tabLst>
            </a:pPr>
            <a:endParaRPr lang="en-US" sz="1100" spc="35" dirty="0">
              <a:cs typeface="PMingLiU"/>
            </a:endParaRPr>
          </a:p>
          <a:p>
            <a:pPr marL="120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SzPct val="90909"/>
              <a:tabLst>
                <a:tab pos="145415" algn="l"/>
              </a:tabLst>
            </a:pPr>
            <a:endParaRPr lang="en-US" sz="1100" spc="35" dirty="0">
              <a:cs typeface="PMingLiU"/>
            </a:endParaRPr>
          </a:p>
          <a:p>
            <a:pPr marL="120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SzPct val="90909"/>
              <a:tabLst>
                <a:tab pos="145415" algn="l"/>
              </a:tabLst>
            </a:pPr>
            <a:endParaRPr lang="en-US" sz="1100" spc="35" dirty="0">
              <a:cs typeface="PMingLiU"/>
            </a:endParaRPr>
          </a:p>
          <a:p>
            <a:pPr marL="120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SzPct val="90909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20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90909"/>
              <a:tabLst>
                <a:tab pos="145415" algn="l"/>
              </a:tabLst>
            </a:pPr>
            <a:r>
              <a:rPr sz="1100" i="1" spc="15" dirty="0">
                <a:solidFill>
                  <a:srgbClr val="009900"/>
                </a:solidFill>
                <a:cs typeface="Times New Roman"/>
              </a:rPr>
              <a:t>Right: </a:t>
            </a:r>
            <a:r>
              <a:rPr sz="1100" spc="60" dirty="0">
                <a:cs typeface="PMingLiU"/>
              </a:rPr>
              <a:t>Apply </a:t>
            </a:r>
            <a:r>
              <a:rPr sz="1100" spc="45" dirty="0">
                <a:cs typeface="PMingLiU"/>
              </a:rPr>
              <a:t>cross-validation </a:t>
            </a:r>
            <a:r>
              <a:rPr sz="1100" spc="80" dirty="0">
                <a:cs typeface="PMingLiU"/>
              </a:rPr>
              <a:t>to </a:t>
            </a:r>
            <a:r>
              <a:rPr sz="1100" spc="60" dirty="0">
                <a:cs typeface="PMingLiU"/>
              </a:rPr>
              <a:t>steps </a:t>
            </a:r>
            <a:r>
              <a:rPr sz="1100" spc="25" dirty="0">
                <a:cs typeface="PMingLiU"/>
              </a:rPr>
              <a:t>1 </a:t>
            </a:r>
            <a:r>
              <a:rPr sz="1100" spc="85" dirty="0">
                <a:cs typeface="PMingLiU"/>
              </a:rPr>
              <a:t>and</a:t>
            </a:r>
            <a:r>
              <a:rPr sz="1100" spc="95" dirty="0">
                <a:cs typeface="PMingLiU"/>
              </a:rPr>
              <a:t> </a:t>
            </a:r>
            <a:r>
              <a:rPr sz="1100" spc="35" dirty="0">
                <a:cs typeface="PMingLiU"/>
              </a:rPr>
              <a:t>2.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0232" y="211465"/>
            <a:ext cx="94741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3333B2"/>
                </a:solidFill>
                <a:cs typeface="Georgia"/>
              </a:rPr>
              <a:t>Wrong</a:t>
            </a:r>
            <a:r>
              <a:rPr sz="1400" spc="70" dirty="0">
                <a:solidFill>
                  <a:srgbClr val="3333B2"/>
                </a:solidFill>
                <a:cs typeface="Georgia"/>
              </a:rPr>
              <a:t> </a:t>
            </a:r>
            <a:r>
              <a:rPr sz="1400" spc="-15" dirty="0">
                <a:solidFill>
                  <a:srgbClr val="3333B2"/>
                </a:solidFill>
                <a:cs typeface="Georgia"/>
              </a:rPr>
              <a:t>Way</a:t>
            </a:r>
            <a:endParaRPr sz="1400"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98459" y="1216574"/>
            <a:ext cx="0" cy="1441450"/>
          </a:xfrm>
          <a:custGeom>
            <a:avLst/>
            <a:gdLst/>
            <a:ahLst/>
            <a:cxnLst/>
            <a:rect l="l" t="t" r="r" b="b"/>
            <a:pathLst>
              <a:path h="1441450">
                <a:moveTo>
                  <a:pt x="0" y="0"/>
                </a:moveTo>
                <a:lnTo>
                  <a:pt x="0" y="1441354"/>
                </a:lnTo>
              </a:path>
            </a:pathLst>
          </a:custGeom>
          <a:ln w="3203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23425" y="992060"/>
            <a:ext cx="0" cy="153670"/>
          </a:xfrm>
          <a:custGeom>
            <a:avLst/>
            <a:gdLst/>
            <a:ahLst/>
            <a:cxnLst/>
            <a:rect l="l" t="t" r="r" b="b"/>
            <a:pathLst>
              <a:path h="153669">
                <a:moveTo>
                  <a:pt x="0" y="0"/>
                </a:moveTo>
                <a:lnTo>
                  <a:pt x="0" y="153670"/>
                </a:lnTo>
              </a:path>
            </a:pathLst>
          </a:custGeom>
          <a:ln w="3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10610" y="1094001"/>
            <a:ext cx="26034" cy="51435"/>
          </a:xfrm>
          <a:custGeom>
            <a:avLst/>
            <a:gdLst/>
            <a:ahLst/>
            <a:cxnLst/>
            <a:rect l="l" t="t" r="r" b="b"/>
            <a:pathLst>
              <a:path w="26035" h="51434">
                <a:moveTo>
                  <a:pt x="0" y="0"/>
                </a:moveTo>
                <a:lnTo>
                  <a:pt x="12813" y="51246"/>
                </a:lnTo>
                <a:lnTo>
                  <a:pt x="25627" y="0"/>
                </a:lnTo>
              </a:path>
            </a:pathLst>
          </a:custGeom>
          <a:ln w="3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9431" y="1889950"/>
            <a:ext cx="278130" cy="0"/>
          </a:xfrm>
          <a:custGeom>
            <a:avLst/>
            <a:gdLst/>
            <a:ahLst/>
            <a:cxnLst/>
            <a:rect l="l" t="t" r="r" b="b"/>
            <a:pathLst>
              <a:path w="278130">
                <a:moveTo>
                  <a:pt x="0" y="0"/>
                </a:moveTo>
                <a:lnTo>
                  <a:pt x="2780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9431" y="1888045"/>
            <a:ext cx="276860" cy="0"/>
          </a:xfrm>
          <a:custGeom>
            <a:avLst/>
            <a:gdLst/>
            <a:ahLst/>
            <a:cxnLst/>
            <a:rect l="l" t="t" r="r" b="b"/>
            <a:pathLst>
              <a:path w="276859">
                <a:moveTo>
                  <a:pt x="0" y="0"/>
                </a:moveTo>
                <a:lnTo>
                  <a:pt x="27638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9194" y="1876388"/>
            <a:ext cx="51435" cy="26034"/>
          </a:xfrm>
          <a:custGeom>
            <a:avLst/>
            <a:gdLst/>
            <a:ahLst/>
            <a:cxnLst/>
            <a:rect l="l" t="t" r="r" b="b"/>
            <a:pathLst>
              <a:path w="51434" h="26035">
                <a:moveTo>
                  <a:pt x="0" y="25627"/>
                </a:moveTo>
                <a:lnTo>
                  <a:pt x="51247" y="12813"/>
                </a:lnTo>
                <a:lnTo>
                  <a:pt x="0" y="0"/>
                </a:lnTo>
              </a:path>
            </a:pathLst>
          </a:custGeom>
          <a:ln w="3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53946" y="1761082"/>
            <a:ext cx="544830" cy="0"/>
          </a:xfrm>
          <a:custGeom>
            <a:avLst/>
            <a:gdLst/>
            <a:ahLst/>
            <a:cxnLst/>
            <a:rect l="l" t="t" r="r" b="b"/>
            <a:pathLst>
              <a:path w="544830">
                <a:moveTo>
                  <a:pt x="0" y="0"/>
                </a:moveTo>
                <a:lnTo>
                  <a:pt x="544513" y="0"/>
                </a:lnTo>
              </a:path>
            </a:pathLst>
          </a:custGeom>
          <a:ln w="3203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53946" y="2017324"/>
            <a:ext cx="544830" cy="0"/>
          </a:xfrm>
          <a:custGeom>
            <a:avLst/>
            <a:gdLst/>
            <a:ahLst/>
            <a:cxnLst/>
            <a:rect l="l" t="t" r="r" b="b"/>
            <a:pathLst>
              <a:path w="544830">
                <a:moveTo>
                  <a:pt x="0" y="0"/>
                </a:moveTo>
                <a:lnTo>
                  <a:pt x="544513" y="0"/>
                </a:lnTo>
              </a:path>
            </a:pathLst>
          </a:custGeom>
          <a:ln w="3203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3946" y="1504839"/>
            <a:ext cx="544830" cy="0"/>
          </a:xfrm>
          <a:custGeom>
            <a:avLst/>
            <a:gdLst/>
            <a:ahLst/>
            <a:cxnLst/>
            <a:rect l="l" t="t" r="r" b="b"/>
            <a:pathLst>
              <a:path w="544830">
                <a:moveTo>
                  <a:pt x="0" y="0"/>
                </a:moveTo>
                <a:lnTo>
                  <a:pt x="544513" y="0"/>
                </a:lnTo>
              </a:path>
            </a:pathLst>
          </a:custGeom>
          <a:ln w="3203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3946" y="2305596"/>
            <a:ext cx="544830" cy="0"/>
          </a:xfrm>
          <a:custGeom>
            <a:avLst/>
            <a:gdLst/>
            <a:ahLst/>
            <a:cxnLst/>
            <a:rect l="l" t="t" r="r" b="b"/>
            <a:pathLst>
              <a:path w="544830">
                <a:moveTo>
                  <a:pt x="0" y="0"/>
                </a:moveTo>
                <a:lnTo>
                  <a:pt x="544513" y="0"/>
                </a:lnTo>
              </a:path>
            </a:pathLst>
          </a:custGeom>
          <a:ln w="3203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98076" y="1636055"/>
            <a:ext cx="254310" cy="235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5459" y="1400639"/>
            <a:ext cx="285750" cy="456565"/>
          </a:xfrm>
          <a:custGeom>
            <a:avLst/>
            <a:gdLst/>
            <a:ahLst/>
            <a:cxnLst/>
            <a:rect l="l" t="t" r="r" b="b"/>
            <a:pathLst>
              <a:path w="285750" h="456564">
                <a:moveTo>
                  <a:pt x="285326" y="456535"/>
                </a:moveTo>
                <a:lnTo>
                  <a:pt x="0" y="0"/>
                </a:lnTo>
              </a:path>
            </a:pathLst>
          </a:custGeom>
          <a:ln w="3203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34447" y="1351019"/>
            <a:ext cx="31115" cy="50165"/>
          </a:xfrm>
          <a:custGeom>
            <a:avLst/>
            <a:gdLst/>
            <a:ahLst/>
            <a:cxnLst/>
            <a:rect l="l" t="t" r="r" b="b"/>
            <a:pathLst>
              <a:path w="31115" h="50165">
                <a:moveTo>
                  <a:pt x="31011" y="49619"/>
                </a:moveTo>
                <a:lnTo>
                  <a:pt x="0" y="0"/>
                </a:lnTo>
              </a:path>
            </a:pathLst>
          </a:custGeom>
          <a:ln w="3203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34333" y="1350667"/>
            <a:ext cx="38100" cy="50165"/>
          </a:xfrm>
          <a:custGeom>
            <a:avLst/>
            <a:gdLst/>
            <a:ahLst/>
            <a:cxnLst/>
            <a:rect l="l" t="t" r="r" b="b"/>
            <a:pathLst>
              <a:path w="38100" h="50165">
                <a:moveTo>
                  <a:pt x="38010" y="36304"/>
                </a:moveTo>
                <a:lnTo>
                  <a:pt x="0" y="0"/>
                </a:lnTo>
                <a:lnTo>
                  <a:pt x="16226" y="49971"/>
                </a:lnTo>
              </a:path>
            </a:pathLst>
          </a:custGeom>
          <a:ln w="3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17291" y="1857174"/>
            <a:ext cx="233679" cy="207645"/>
          </a:xfrm>
          <a:custGeom>
            <a:avLst/>
            <a:gdLst/>
            <a:ahLst/>
            <a:cxnLst/>
            <a:rect l="l" t="t" r="r" b="b"/>
            <a:pathLst>
              <a:path w="233680" h="207644">
                <a:moveTo>
                  <a:pt x="233494" y="0"/>
                </a:moveTo>
                <a:lnTo>
                  <a:pt x="0" y="207553"/>
                </a:lnTo>
              </a:path>
            </a:pathLst>
          </a:custGeom>
          <a:ln w="3203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68049" y="2064727"/>
            <a:ext cx="49530" cy="43815"/>
          </a:xfrm>
          <a:custGeom>
            <a:avLst/>
            <a:gdLst/>
            <a:ahLst/>
            <a:cxnLst/>
            <a:rect l="l" t="t" r="r" b="b"/>
            <a:pathLst>
              <a:path w="49530" h="43814">
                <a:moveTo>
                  <a:pt x="49241" y="0"/>
                </a:moveTo>
                <a:lnTo>
                  <a:pt x="0" y="43770"/>
                </a:lnTo>
              </a:path>
            </a:pathLst>
          </a:custGeom>
          <a:ln w="3203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67638" y="2064727"/>
            <a:ext cx="46990" cy="44450"/>
          </a:xfrm>
          <a:custGeom>
            <a:avLst/>
            <a:gdLst/>
            <a:ahLst/>
            <a:cxnLst/>
            <a:rect l="l" t="t" r="r" b="b"/>
            <a:pathLst>
              <a:path w="46990" h="44450">
                <a:moveTo>
                  <a:pt x="29471" y="0"/>
                </a:moveTo>
                <a:lnTo>
                  <a:pt x="0" y="43989"/>
                </a:lnTo>
                <a:lnTo>
                  <a:pt x="46550" y="19218"/>
                </a:lnTo>
              </a:path>
            </a:pathLst>
          </a:custGeom>
          <a:ln w="3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91559" y="1825141"/>
            <a:ext cx="259715" cy="518795"/>
          </a:xfrm>
          <a:custGeom>
            <a:avLst/>
            <a:gdLst/>
            <a:ahLst/>
            <a:cxnLst/>
            <a:rect l="l" t="t" r="r" b="b"/>
            <a:pathLst>
              <a:path w="259714" h="518794">
                <a:moveTo>
                  <a:pt x="259225" y="0"/>
                </a:moveTo>
                <a:lnTo>
                  <a:pt x="0" y="518463"/>
                </a:lnTo>
              </a:path>
            </a:pathLst>
          </a:custGeom>
          <a:ln w="3203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66025" y="2343605"/>
            <a:ext cx="26034" cy="51435"/>
          </a:xfrm>
          <a:custGeom>
            <a:avLst/>
            <a:gdLst/>
            <a:ahLst/>
            <a:cxnLst/>
            <a:rect l="l" t="t" r="r" b="b"/>
            <a:pathLst>
              <a:path w="26034" h="51435">
                <a:moveTo>
                  <a:pt x="25534" y="0"/>
                </a:moveTo>
                <a:lnTo>
                  <a:pt x="0" y="51070"/>
                </a:lnTo>
              </a:path>
            </a:pathLst>
          </a:custGeom>
          <a:ln w="3203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65510" y="2343605"/>
            <a:ext cx="34290" cy="52069"/>
          </a:xfrm>
          <a:custGeom>
            <a:avLst/>
            <a:gdLst/>
            <a:ahLst/>
            <a:cxnLst/>
            <a:rect l="l" t="t" r="r" b="b"/>
            <a:pathLst>
              <a:path w="34290" h="52069">
                <a:moveTo>
                  <a:pt x="11098" y="0"/>
                </a:moveTo>
                <a:lnTo>
                  <a:pt x="0" y="51675"/>
                </a:lnTo>
                <a:lnTo>
                  <a:pt x="34167" y="11529"/>
                </a:lnTo>
              </a:path>
            </a:pathLst>
          </a:custGeom>
          <a:ln w="3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9885" y="1184536"/>
            <a:ext cx="3011170" cy="1473835"/>
          </a:xfrm>
          <a:custGeom>
            <a:avLst/>
            <a:gdLst/>
            <a:ahLst/>
            <a:cxnLst/>
            <a:rect l="l" t="t" r="r" b="b"/>
            <a:pathLst>
              <a:path w="3011170" h="1473835">
                <a:moveTo>
                  <a:pt x="0" y="1473391"/>
                </a:moveTo>
                <a:lnTo>
                  <a:pt x="3010835" y="1473391"/>
                </a:lnTo>
                <a:lnTo>
                  <a:pt x="3010835" y="0"/>
                </a:lnTo>
                <a:lnTo>
                  <a:pt x="0" y="0"/>
                </a:lnTo>
                <a:lnTo>
                  <a:pt x="0" y="1473391"/>
                </a:lnTo>
                <a:close/>
              </a:path>
            </a:pathLst>
          </a:custGeom>
          <a:ln w="3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92908" y="1184536"/>
            <a:ext cx="128270" cy="1473835"/>
          </a:xfrm>
          <a:custGeom>
            <a:avLst/>
            <a:gdLst/>
            <a:ahLst/>
            <a:cxnLst/>
            <a:rect l="l" t="t" r="r" b="b"/>
            <a:pathLst>
              <a:path w="128270" h="1473835">
                <a:moveTo>
                  <a:pt x="0" y="1473391"/>
                </a:moveTo>
                <a:lnTo>
                  <a:pt x="128121" y="1473391"/>
                </a:lnTo>
                <a:lnTo>
                  <a:pt x="128121" y="0"/>
                </a:lnTo>
                <a:lnTo>
                  <a:pt x="0" y="0"/>
                </a:lnTo>
                <a:lnTo>
                  <a:pt x="0" y="1473391"/>
                </a:lnTo>
                <a:close/>
              </a:path>
            </a:pathLst>
          </a:custGeom>
          <a:ln w="3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10185" y="1056830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50"/>
                </a:lnTo>
              </a:path>
            </a:pathLst>
          </a:custGeom>
          <a:ln w="3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97375" y="1126032"/>
            <a:ext cx="26034" cy="51435"/>
          </a:xfrm>
          <a:custGeom>
            <a:avLst/>
            <a:gdLst/>
            <a:ahLst/>
            <a:cxnLst/>
            <a:rect l="l" t="t" r="r" b="b"/>
            <a:pathLst>
              <a:path w="26034" h="51434">
                <a:moveTo>
                  <a:pt x="0" y="0"/>
                </a:moveTo>
                <a:lnTo>
                  <a:pt x="12809" y="51246"/>
                </a:lnTo>
                <a:lnTo>
                  <a:pt x="25623" y="0"/>
                </a:lnTo>
              </a:path>
            </a:pathLst>
          </a:custGeom>
          <a:ln w="3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56969" y="1056412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835"/>
                </a:lnTo>
              </a:path>
            </a:pathLst>
          </a:custGeom>
          <a:ln w="3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44155" y="1094001"/>
            <a:ext cx="26034" cy="51435"/>
          </a:xfrm>
          <a:custGeom>
            <a:avLst/>
            <a:gdLst/>
            <a:ahLst/>
            <a:cxnLst/>
            <a:rect l="l" t="t" r="r" b="b"/>
            <a:pathLst>
              <a:path w="26035" h="51434">
                <a:moveTo>
                  <a:pt x="0" y="0"/>
                </a:moveTo>
                <a:lnTo>
                  <a:pt x="12813" y="51246"/>
                </a:lnTo>
                <a:lnTo>
                  <a:pt x="25618" y="0"/>
                </a:lnTo>
              </a:path>
            </a:pathLst>
          </a:custGeom>
          <a:ln w="3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152650" y="785606"/>
            <a:ext cx="588446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cs typeface="Times New Roman"/>
              </a:rPr>
              <a:t>Predictors</a:t>
            </a:r>
            <a:endParaRPr sz="1000">
              <a:cs typeface="Times New Roma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23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913391" y="1764725"/>
            <a:ext cx="589765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cs typeface="Times New Roman"/>
              </a:rPr>
              <a:t>CV</a:t>
            </a:r>
            <a:r>
              <a:rPr sz="1000" spc="-50" dirty="0">
                <a:cs typeface="Times New Roman"/>
              </a:rPr>
              <a:t> </a:t>
            </a:r>
            <a:r>
              <a:rPr sz="1000" dirty="0">
                <a:cs typeface="Times New Roman"/>
              </a:rPr>
              <a:t>folds</a:t>
            </a:r>
            <a:endParaRPr sz="1000"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3665" y="729453"/>
            <a:ext cx="947419" cy="324961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31750" algn="ctr">
              <a:lnSpc>
                <a:spcPct val="105100"/>
              </a:lnSpc>
              <a:spcBef>
                <a:spcPts val="65"/>
              </a:spcBef>
            </a:pPr>
            <a:r>
              <a:rPr sz="1000" dirty="0">
                <a:cs typeface="Times New Roman"/>
              </a:rPr>
              <a:t>Selected</a:t>
            </a:r>
            <a:r>
              <a:rPr sz="1000" spc="-70" dirty="0">
                <a:cs typeface="Times New Roman"/>
              </a:rPr>
              <a:t> </a:t>
            </a:r>
            <a:r>
              <a:rPr sz="1000">
                <a:cs typeface="Times New Roman"/>
              </a:rPr>
              <a:t>set of</a:t>
            </a:r>
            <a:r>
              <a:rPr sz="1000" spc="-50">
                <a:cs typeface="Times New Roman"/>
              </a:rPr>
              <a:t> </a:t>
            </a:r>
            <a:r>
              <a:rPr sz="1000" dirty="0">
                <a:cs typeface="Times New Roman"/>
              </a:rPr>
              <a:t>predictors</a:t>
            </a:r>
            <a:endParaRPr sz="1000"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2668" y="1683833"/>
            <a:ext cx="487628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cs typeface="Times New Roman"/>
              </a:rPr>
              <a:t>Samples</a:t>
            </a:r>
            <a:endParaRPr sz="1000"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74551" y="856441"/>
            <a:ext cx="539207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cs typeface="Times New Roman"/>
              </a:rPr>
              <a:t>Outcome</a:t>
            </a:r>
            <a:endParaRPr sz="1000"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1370" y="211465"/>
            <a:ext cx="86550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3333B2"/>
                </a:solidFill>
                <a:cs typeface="Georgia"/>
              </a:rPr>
              <a:t>Right</a:t>
            </a:r>
            <a:r>
              <a:rPr sz="1400" spc="60" dirty="0">
                <a:solidFill>
                  <a:srgbClr val="3333B2"/>
                </a:solidFill>
                <a:cs typeface="Georgia"/>
              </a:rPr>
              <a:t> </a:t>
            </a:r>
            <a:r>
              <a:rPr sz="1400" spc="-15" dirty="0">
                <a:solidFill>
                  <a:srgbClr val="3333B2"/>
                </a:solidFill>
                <a:cs typeface="Georgia"/>
              </a:rPr>
              <a:t>Way</a:t>
            </a:r>
            <a:endParaRPr sz="1400"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8099" y="1036290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0"/>
                </a:moveTo>
                <a:lnTo>
                  <a:pt x="0" y="53886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8099" y="1090177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72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8183" y="1090177"/>
            <a:ext cx="20320" cy="40005"/>
          </a:xfrm>
          <a:custGeom>
            <a:avLst/>
            <a:gdLst/>
            <a:ahLst/>
            <a:cxnLst/>
            <a:rect l="l" t="t" r="r" b="b"/>
            <a:pathLst>
              <a:path w="20319" h="40005">
                <a:moveTo>
                  <a:pt x="0" y="0"/>
                </a:moveTo>
                <a:lnTo>
                  <a:pt x="9916" y="39672"/>
                </a:lnTo>
                <a:lnTo>
                  <a:pt x="198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99540" y="1011488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688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99540" y="1090177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72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89617" y="1090177"/>
            <a:ext cx="20320" cy="40005"/>
          </a:xfrm>
          <a:custGeom>
            <a:avLst/>
            <a:gdLst/>
            <a:ahLst/>
            <a:cxnLst/>
            <a:rect l="l" t="t" r="r" b="b"/>
            <a:pathLst>
              <a:path w="20319" h="40005">
                <a:moveTo>
                  <a:pt x="0" y="0"/>
                </a:moveTo>
                <a:lnTo>
                  <a:pt x="9922" y="39672"/>
                </a:lnTo>
                <a:lnTo>
                  <a:pt x="198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2993" y="1705777"/>
            <a:ext cx="217804" cy="0"/>
          </a:xfrm>
          <a:custGeom>
            <a:avLst/>
            <a:gdLst/>
            <a:ahLst/>
            <a:cxnLst/>
            <a:rect l="l" t="t" r="r" b="b"/>
            <a:pathLst>
              <a:path w="217804">
                <a:moveTo>
                  <a:pt x="0" y="0"/>
                </a:moveTo>
                <a:lnTo>
                  <a:pt x="217546" y="0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0864" y="1695864"/>
            <a:ext cx="40005" cy="20320"/>
          </a:xfrm>
          <a:custGeom>
            <a:avLst/>
            <a:gdLst/>
            <a:ahLst/>
            <a:cxnLst/>
            <a:rect l="l" t="t" r="r" b="b"/>
            <a:pathLst>
              <a:path w="40004" h="20319">
                <a:moveTo>
                  <a:pt x="0" y="19836"/>
                </a:moveTo>
                <a:lnTo>
                  <a:pt x="39674" y="9913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4528" y="2028128"/>
            <a:ext cx="421640" cy="0"/>
          </a:xfrm>
          <a:custGeom>
            <a:avLst/>
            <a:gdLst/>
            <a:ahLst/>
            <a:cxnLst/>
            <a:rect l="l" t="t" r="r" b="b"/>
            <a:pathLst>
              <a:path w="421640">
                <a:moveTo>
                  <a:pt x="0" y="0"/>
                </a:moveTo>
                <a:lnTo>
                  <a:pt x="421532" y="0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56469" y="1160263"/>
            <a:ext cx="0" cy="868044"/>
          </a:xfrm>
          <a:custGeom>
            <a:avLst/>
            <a:gdLst/>
            <a:ahLst/>
            <a:cxnLst/>
            <a:rect l="l" t="t" r="r" b="b"/>
            <a:pathLst>
              <a:path h="868044">
                <a:moveTo>
                  <a:pt x="0" y="0"/>
                </a:moveTo>
                <a:lnTo>
                  <a:pt x="0" y="867865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74738" y="2102516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5">
                <a:moveTo>
                  <a:pt x="0" y="0"/>
                </a:moveTo>
                <a:lnTo>
                  <a:pt x="0" y="177870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74738" y="2280387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74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64824" y="2280387"/>
            <a:ext cx="20320" cy="40005"/>
          </a:xfrm>
          <a:custGeom>
            <a:avLst/>
            <a:gdLst/>
            <a:ahLst/>
            <a:cxnLst/>
            <a:rect l="l" t="t" r="r" b="b"/>
            <a:pathLst>
              <a:path w="20319" h="40005">
                <a:moveTo>
                  <a:pt x="0" y="0"/>
                </a:moveTo>
                <a:lnTo>
                  <a:pt x="9913" y="39674"/>
                </a:lnTo>
                <a:lnTo>
                  <a:pt x="198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5342" y="1135469"/>
            <a:ext cx="2355850" cy="892810"/>
          </a:xfrm>
          <a:custGeom>
            <a:avLst/>
            <a:gdLst/>
            <a:ahLst/>
            <a:cxnLst/>
            <a:rect l="l" t="t" r="r" b="b"/>
            <a:pathLst>
              <a:path w="2355850" h="892810">
                <a:moveTo>
                  <a:pt x="0" y="892659"/>
                </a:moveTo>
                <a:lnTo>
                  <a:pt x="2355634" y="892659"/>
                </a:lnTo>
                <a:lnTo>
                  <a:pt x="2355634" y="0"/>
                </a:lnTo>
                <a:lnTo>
                  <a:pt x="0" y="0"/>
                </a:lnTo>
                <a:lnTo>
                  <a:pt x="0" y="8926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5342" y="1780165"/>
            <a:ext cx="2355850" cy="0"/>
          </a:xfrm>
          <a:custGeom>
            <a:avLst/>
            <a:gdLst/>
            <a:ahLst/>
            <a:cxnLst/>
            <a:rect l="l" t="t" r="r" b="b"/>
            <a:pathLst>
              <a:path w="2355850">
                <a:moveTo>
                  <a:pt x="0" y="0"/>
                </a:moveTo>
                <a:lnTo>
                  <a:pt x="2355632" y="0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5342" y="1333840"/>
            <a:ext cx="2355850" cy="0"/>
          </a:xfrm>
          <a:custGeom>
            <a:avLst/>
            <a:gdLst/>
            <a:ahLst/>
            <a:cxnLst/>
            <a:rect l="l" t="t" r="r" b="b"/>
            <a:pathLst>
              <a:path w="2355850">
                <a:moveTo>
                  <a:pt x="0" y="0"/>
                </a:moveTo>
                <a:lnTo>
                  <a:pt x="2355632" y="0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5342" y="1557002"/>
            <a:ext cx="2355850" cy="0"/>
          </a:xfrm>
          <a:custGeom>
            <a:avLst/>
            <a:gdLst/>
            <a:ahLst/>
            <a:cxnLst/>
            <a:rect l="l" t="t" r="r" b="b"/>
            <a:pathLst>
              <a:path w="2355850">
                <a:moveTo>
                  <a:pt x="0" y="0"/>
                </a:moveTo>
                <a:lnTo>
                  <a:pt x="2355632" y="0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0546" y="2350477"/>
            <a:ext cx="2405380" cy="297815"/>
          </a:xfrm>
          <a:custGeom>
            <a:avLst/>
            <a:gdLst/>
            <a:ahLst/>
            <a:cxnLst/>
            <a:rect l="l" t="t" r="r" b="b"/>
            <a:pathLst>
              <a:path w="2405380" h="297814">
                <a:moveTo>
                  <a:pt x="0" y="297552"/>
                </a:moveTo>
                <a:lnTo>
                  <a:pt x="2405220" y="297552"/>
                </a:lnTo>
                <a:lnTo>
                  <a:pt x="2405220" y="0"/>
                </a:lnTo>
                <a:lnTo>
                  <a:pt x="0" y="0"/>
                </a:lnTo>
                <a:lnTo>
                  <a:pt x="0" y="29755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56469" y="2350477"/>
            <a:ext cx="0" cy="273050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2757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13731" y="2350477"/>
            <a:ext cx="74930" cy="273050"/>
          </a:xfrm>
          <a:custGeom>
            <a:avLst/>
            <a:gdLst/>
            <a:ahLst/>
            <a:cxnLst/>
            <a:rect l="l" t="t" r="r" b="b"/>
            <a:pathLst>
              <a:path w="74929" h="273050">
                <a:moveTo>
                  <a:pt x="0" y="272757"/>
                </a:moveTo>
                <a:lnTo>
                  <a:pt x="74387" y="272757"/>
                </a:lnTo>
                <a:lnTo>
                  <a:pt x="74387" y="0"/>
                </a:lnTo>
                <a:lnTo>
                  <a:pt x="0" y="0"/>
                </a:lnTo>
                <a:lnTo>
                  <a:pt x="0" y="27275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13731" y="1011488"/>
            <a:ext cx="0" cy="29209"/>
          </a:xfrm>
          <a:custGeom>
            <a:avLst/>
            <a:gdLst/>
            <a:ahLst/>
            <a:cxnLst/>
            <a:rect l="l" t="t" r="r" b="b"/>
            <a:pathLst>
              <a:path h="29209">
                <a:moveTo>
                  <a:pt x="0" y="0"/>
                </a:moveTo>
                <a:lnTo>
                  <a:pt x="0" y="290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13731" y="1040582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03808" y="1040582"/>
            <a:ext cx="20320" cy="40005"/>
          </a:xfrm>
          <a:custGeom>
            <a:avLst/>
            <a:gdLst/>
            <a:ahLst/>
            <a:cxnLst/>
            <a:rect l="l" t="t" r="r" b="b"/>
            <a:pathLst>
              <a:path w="20320" h="40005">
                <a:moveTo>
                  <a:pt x="0" y="0"/>
                </a:moveTo>
                <a:lnTo>
                  <a:pt x="9922" y="39672"/>
                </a:lnTo>
                <a:lnTo>
                  <a:pt x="1984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55912" y="1615190"/>
            <a:ext cx="182880" cy="73660"/>
          </a:xfrm>
          <a:custGeom>
            <a:avLst/>
            <a:gdLst/>
            <a:ahLst/>
            <a:cxnLst/>
            <a:rect l="l" t="t" r="r" b="b"/>
            <a:pathLst>
              <a:path w="182879" h="73660">
                <a:moveTo>
                  <a:pt x="182655" y="0"/>
                </a:moveTo>
                <a:lnTo>
                  <a:pt x="0" y="73067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95575" y="1688258"/>
            <a:ext cx="60960" cy="24765"/>
          </a:xfrm>
          <a:custGeom>
            <a:avLst/>
            <a:gdLst/>
            <a:ahLst/>
            <a:cxnLst/>
            <a:rect l="l" t="t" r="r" b="b"/>
            <a:pathLst>
              <a:path w="60960" h="24764">
                <a:moveTo>
                  <a:pt x="60336" y="0"/>
                </a:moveTo>
                <a:lnTo>
                  <a:pt x="0" y="24136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95569" y="1688258"/>
            <a:ext cx="40640" cy="24765"/>
          </a:xfrm>
          <a:custGeom>
            <a:avLst/>
            <a:gdLst/>
            <a:ahLst/>
            <a:cxnLst/>
            <a:rect l="l" t="t" r="r" b="b"/>
            <a:pathLst>
              <a:path w="40639" h="24764">
                <a:moveTo>
                  <a:pt x="33063" y="0"/>
                </a:moveTo>
                <a:lnTo>
                  <a:pt x="0" y="24137"/>
                </a:lnTo>
                <a:lnTo>
                  <a:pt x="40336" y="185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57727" y="1506088"/>
            <a:ext cx="153035" cy="51435"/>
          </a:xfrm>
          <a:custGeom>
            <a:avLst/>
            <a:gdLst/>
            <a:ahLst/>
            <a:cxnLst/>
            <a:rect l="l" t="t" r="r" b="b"/>
            <a:pathLst>
              <a:path w="153035" h="51434">
                <a:moveTo>
                  <a:pt x="152744" y="5091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92965" y="1484500"/>
            <a:ext cx="64769" cy="21590"/>
          </a:xfrm>
          <a:custGeom>
            <a:avLst/>
            <a:gdLst/>
            <a:ahLst/>
            <a:cxnLst/>
            <a:rect l="l" t="t" r="r" b="b"/>
            <a:pathLst>
              <a:path w="64770" h="21590">
                <a:moveTo>
                  <a:pt x="64761" y="2158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92597" y="1484267"/>
            <a:ext cx="41275" cy="22225"/>
          </a:xfrm>
          <a:custGeom>
            <a:avLst/>
            <a:gdLst/>
            <a:ahLst/>
            <a:cxnLst/>
            <a:rect l="l" t="t" r="r" b="b"/>
            <a:pathLst>
              <a:path w="41275" h="22225">
                <a:moveTo>
                  <a:pt x="40659" y="2981"/>
                </a:moveTo>
                <a:lnTo>
                  <a:pt x="0" y="0"/>
                </a:lnTo>
                <a:lnTo>
                  <a:pt x="34383" y="218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41485" y="1202252"/>
            <a:ext cx="220979" cy="353695"/>
          </a:xfrm>
          <a:custGeom>
            <a:avLst/>
            <a:gdLst/>
            <a:ahLst/>
            <a:cxnLst/>
            <a:rect l="l" t="t" r="r" b="b"/>
            <a:pathLst>
              <a:path w="220979" h="353694">
                <a:moveTo>
                  <a:pt x="220888" y="35343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17472" y="1163831"/>
            <a:ext cx="24130" cy="38735"/>
          </a:xfrm>
          <a:custGeom>
            <a:avLst/>
            <a:gdLst/>
            <a:ahLst/>
            <a:cxnLst/>
            <a:rect l="l" t="t" r="r" b="b"/>
            <a:pathLst>
              <a:path w="24129" h="38734">
                <a:moveTo>
                  <a:pt x="24012" y="3842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17390" y="1163576"/>
            <a:ext cx="29845" cy="38735"/>
          </a:xfrm>
          <a:custGeom>
            <a:avLst/>
            <a:gdLst/>
            <a:ahLst/>
            <a:cxnLst/>
            <a:rect l="l" t="t" r="r" b="b"/>
            <a:pathLst>
              <a:path w="29845" h="38734">
                <a:moveTo>
                  <a:pt x="29426" y="28097"/>
                </a:moveTo>
                <a:lnTo>
                  <a:pt x="0" y="0"/>
                </a:lnTo>
                <a:lnTo>
                  <a:pt x="12562" y="386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55742" y="1662801"/>
            <a:ext cx="212090" cy="233045"/>
          </a:xfrm>
          <a:custGeom>
            <a:avLst/>
            <a:gdLst/>
            <a:ahLst/>
            <a:cxnLst/>
            <a:rect l="l" t="t" r="r" b="b"/>
            <a:pathLst>
              <a:path w="212089" h="233044">
                <a:moveTo>
                  <a:pt x="211587" y="0"/>
                </a:moveTo>
                <a:lnTo>
                  <a:pt x="0" y="232751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23054" y="1895552"/>
            <a:ext cx="33020" cy="36195"/>
          </a:xfrm>
          <a:custGeom>
            <a:avLst/>
            <a:gdLst/>
            <a:ahLst/>
            <a:cxnLst/>
            <a:rect l="l" t="t" r="r" b="b"/>
            <a:pathLst>
              <a:path w="33020" h="36194">
                <a:moveTo>
                  <a:pt x="32688" y="0"/>
                </a:moveTo>
                <a:lnTo>
                  <a:pt x="0" y="35957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23011" y="1895552"/>
            <a:ext cx="34290" cy="36195"/>
          </a:xfrm>
          <a:custGeom>
            <a:avLst/>
            <a:gdLst/>
            <a:ahLst/>
            <a:cxnLst/>
            <a:rect l="l" t="t" r="r" b="b"/>
            <a:pathLst>
              <a:path w="34289" h="36194">
                <a:moveTo>
                  <a:pt x="19171" y="0"/>
                </a:moveTo>
                <a:lnTo>
                  <a:pt x="0" y="36038"/>
                </a:lnTo>
                <a:lnTo>
                  <a:pt x="33718" y="132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08585" y="1682304"/>
            <a:ext cx="304800" cy="772795"/>
          </a:xfrm>
          <a:custGeom>
            <a:avLst/>
            <a:gdLst/>
            <a:ahLst/>
            <a:cxnLst/>
            <a:rect l="l" t="t" r="r" b="b"/>
            <a:pathLst>
              <a:path w="304800" h="772794">
                <a:moveTo>
                  <a:pt x="304369" y="0"/>
                </a:moveTo>
                <a:lnTo>
                  <a:pt x="0" y="772648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92612" y="2454953"/>
            <a:ext cx="16510" cy="40640"/>
          </a:xfrm>
          <a:custGeom>
            <a:avLst/>
            <a:gdLst/>
            <a:ahLst/>
            <a:cxnLst/>
            <a:rect l="l" t="t" r="r" b="b"/>
            <a:pathLst>
              <a:path w="16510" h="40639">
                <a:moveTo>
                  <a:pt x="15973" y="0"/>
                </a:moveTo>
                <a:lnTo>
                  <a:pt x="0" y="40548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92597" y="2454953"/>
            <a:ext cx="23495" cy="41275"/>
          </a:xfrm>
          <a:custGeom>
            <a:avLst/>
            <a:gdLst/>
            <a:ahLst/>
            <a:cxnLst/>
            <a:rect l="l" t="t" r="r" b="b"/>
            <a:pathLst>
              <a:path w="23495" h="41275">
                <a:moveTo>
                  <a:pt x="5289" y="0"/>
                </a:moveTo>
                <a:lnTo>
                  <a:pt x="0" y="40664"/>
                </a:lnTo>
                <a:lnTo>
                  <a:pt x="23472" y="72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3387699" y="1134229"/>
          <a:ext cx="99060" cy="8926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3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1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1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9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24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837905" y="831056"/>
            <a:ext cx="570793" cy="15324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cs typeface="Times New Roman"/>
              </a:rPr>
              <a:t>Predictors</a:t>
            </a:r>
            <a:endParaRPr sz="900"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29633" y="1491518"/>
            <a:ext cx="471745" cy="15324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cs typeface="Times New Roman"/>
              </a:rPr>
              <a:t>Samples</a:t>
            </a:r>
            <a:endParaRPr sz="900"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93221" y="710969"/>
            <a:ext cx="718337" cy="30360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ctr">
              <a:lnSpc>
                <a:spcPct val="108500"/>
              </a:lnSpc>
              <a:spcBef>
                <a:spcPts val="70"/>
              </a:spcBef>
            </a:pPr>
            <a:r>
              <a:rPr sz="900" spc="5" dirty="0">
                <a:cs typeface="Times New Roman"/>
              </a:rPr>
              <a:t>Selected set  of</a:t>
            </a:r>
            <a:r>
              <a:rPr sz="900" spc="-55" dirty="0">
                <a:cs typeface="Times New Roman"/>
              </a:rPr>
              <a:t> </a:t>
            </a:r>
            <a:r>
              <a:rPr sz="900" spc="5" dirty="0">
                <a:cs typeface="Times New Roman"/>
              </a:rPr>
              <a:t>predictors</a:t>
            </a:r>
            <a:endParaRPr sz="900"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42440" y="850732"/>
            <a:ext cx="475799" cy="15324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cs typeface="Times New Roman"/>
              </a:rPr>
              <a:t>Outcome</a:t>
            </a:r>
            <a:endParaRPr sz="900"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911754" y="1434133"/>
            <a:ext cx="313688" cy="29174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900" spc="10" dirty="0">
                <a:cs typeface="Times New Roman"/>
              </a:rPr>
              <a:t>CV</a:t>
            </a:r>
            <a:r>
              <a:rPr sz="900" spc="-45" dirty="0">
                <a:cs typeface="Times New Roman"/>
              </a:rPr>
              <a:t> </a:t>
            </a:r>
            <a:r>
              <a:rPr sz="900" spc="5" dirty="0">
                <a:cs typeface="Times New Roman"/>
              </a:rPr>
              <a:t>folds</a:t>
            </a:r>
            <a:endParaRPr sz="900"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9694" y="211465"/>
            <a:ext cx="11684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15" dirty="0">
                <a:latin typeface="+mn-lt"/>
              </a:rPr>
              <a:t>The</a:t>
            </a:r>
            <a:r>
              <a:rPr spc="80" dirty="0">
                <a:latin typeface="+mn-lt"/>
              </a:rPr>
              <a:t> </a:t>
            </a:r>
            <a:r>
              <a:rPr dirty="0">
                <a:latin typeface="+mn-lt"/>
              </a:rPr>
              <a:t>Bootstrap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25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76250" y="815975"/>
            <a:ext cx="3792220" cy="1769471"/>
          </a:xfrm>
          <a:prstGeom prst="rect">
            <a:avLst/>
          </a:prstGeom>
        </p:spPr>
        <p:txBody>
          <a:bodyPr vert="horz" wrap="square" lIns="0" tIns="326529" rIns="0" bIns="0" rtlCol="0">
            <a:spAutoFit/>
          </a:bodyPr>
          <a:lstStyle/>
          <a:p>
            <a:pPr marL="1955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96215" algn="l"/>
              </a:tabLst>
            </a:pPr>
            <a:r>
              <a:rPr sz="1100" spc="90" dirty="0">
                <a:latin typeface="+mn-lt"/>
              </a:rPr>
              <a:t>The </a:t>
            </a:r>
            <a:r>
              <a:rPr sz="1100" i="1" spc="-5" dirty="0">
                <a:solidFill>
                  <a:srgbClr val="009900"/>
                </a:solidFill>
                <a:latin typeface="+mn-lt"/>
                <a:cs typeface="Times New Roman"/>
              </a:rPr>
              <a:t>bootstrap </a:t>
            </a:r>
            <a:r>
              <a:rPr sz="1100" spc="20" dirty="0">
                <a:latin typeface="+mn-lt"/>
              </a:rPr>
              <a:t>is </a:t>
            </a:r>
            <a:r>
              <a:rPr sz="1100" spc="85" dirty="0">
                <a:latin typeface="+mn-lt"/>
              </a:rPr>
              <a:t>a </a:t>
            </a:r>
            <a:r>
              <a:rPr sz="1100" spc="25" dirty="0">
                <a:latin typeface="+mn-lt"/>
              </a:rPr>
              <a:t>flexible </a:t>
            </a:r>
            <a:r>
              <a:rPr sz="1100" spc="85" dirty="0">
                <a:latin typeface="+mn-lt"/>
              </a:rPr>
              <a:t>and </a:t>
            </a:r>
            <a:r>
              <a:rPr sz="1100" spc="35" dirty="0">
                <a:latin typeface="+mn-lt"/>
              </a:rPr>
              <a:t>powerful </a:t>
            </a:r>
            <a:r>
              <a:rPr sz="1100" spc="60" dirty="0">
                <a:latin typeface="+mn-lt"/>
              </a:rPr>
              <a:t>statistical </a:t>
            </a:r>
            <a:r>
              <a:rPr sz="1100" spc="55" dirty="0">
                <a:latin typeface="+mn-lt"/>
              </a:rPr>
              <a:t>tool </a:t>
            </a:r>
            <a:r>
              <a:rPr sz="1100" spc="110" dirty="0">
                <a:latin typeface="+mn-lt"/>
              </a:rPr>
              <a:t>that  </a:t>
            </a:r>
            <a:r>
              <a:rPr sz="1100" spc="65" dirty="0">
                <a:latin typeface="+mn-lt"/>
              </a:rPr>
              <a:t>can </a:t>
            </a:r>
            <a:r>
              <a:rPr sz="1100" spc="70" dirty="0">
                <a:latin typeface="+mn-lt"/>
              </a:rPr>
              <a:t>be </a:t>
            </a:r>
            <a:r>
              <a:rPr sz="1100" spc="55" dirty="0">
                <a:latin typeface="+mn-lt"/>
              </a:rPr>
              <a:t>used </a:t>
            </a:r>
            <a:r>
              <a:rPr sz="1100" spc="80" dirty="0">
                <a:latin typeface="+mn-lt"/>
              </a:rPr>
              <a:t>to </a:t>
            </a:r>
            <a:r>
              <a:rPr sz="1100" spc="60" dirty="0">
                <a:latin typeface="+mn-lt"/>
              </a:rPr>
              <a:t>quantify </a:t>
            </a:r>
            <a:r>
              <a:rPr sz="1100" spc="80" dirty="0">
                <a:latin typeface="+mn-lt"/>
              </a:rPr>
              <a:t>the </a:t>
            </a:r>
            <a:r>
              <a:rPr sz="1100" spc="70" dirty="0">
                <a:latin typeface="+mn-lt"/>
              </a:rPr>
              <a:t>uncertainty </a:t>
            </a:r>
            <a:r>
              <a:rPr sz="1100" spc="55" dirty="0">
                <a:latin typeface="+mn-lt"/>
              </a:rPr>
              <a:t>associated </a:t>
            </a:r>
            <a:r>
              <a:rPr sz="1100" spc="70" dirty="0">
                <a:latin typeface="+mn-lt"/>
              </a:rPr>
              <a:t>with </a:t>
            </a:r>
            <a:r>
              <a:rPr sz="1100" spc="85" dirty="0">
                <a:latin typeface="+mn-lt"/>
              </a:rPr>
              <a:t>a  </a:t>
            </a:r>
            <a:r>
              <a:rPr sz="1100" spc="35" dirty="0">
                <a:latin typeface="+mn-lt"/>
              </a:rPr>
              <a:t>given </a:t>
            </a:r>
            <a:r>
              <a:rPr sz="1100" spc="70" dirty="0">
                <a:latin typeface="+mn-lt"/>
              </a:rPr>
              <a:t>estimator </a:t>
            </a:r>
            <a:r>
              <a:rPr sz="1100" spc="55" dirty="0">
                <a:latin typeface="+mn-lt"/>
              </a:rPr>
              <a:t>or </a:t>
            </a:r>
            <a:r>
              <a:rPr sz="1100" spc="60" dirty="0">
                <a:latin typeface="+mn-lt"/>
              </a:rPr>
              <a:t>statistical </a:t>
            </a:r>
            <a:r>
              <a:rPr sz="1100" spc="50" dirty="0">
                <a:latin typeface="+mn-lt"/>
              </a:rPr>
              <a:t>learning</a:t>
            </a:r>
            <a:r>
              <a:rPr sz="1100" spc="155" dirty="0">
                <a:latin typeface="+mn-lt"/>
              </a:rPr>
              <a:t> </a:t>
            </a:r>
            <a:r>
              <a:rPr sz="1100" spc="75" dirty="0">
                <a:latin typeface="+mn-lt"/>
              </a:rPr>
              <a:t>method.</a:t>
            </a:r>
            <a:endParaRPr lang="en-US" sz="1100" spc="75" dirty="0">
              <a:latin typeface="+mn-lt"/>
            </a:endParaRPr>
          </a:p>
          <a:p>
            <a:pPr marL="1955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96215" algn="l"/>
              </a:tabLst>
            </a:pPr>
            <a:endParaRPr sz="1100" dirty="0">
              <a:latin typeface="+mn-lt"/>
              <a:cs typeface="Times New Roman"/>
            </a:endParaRPr>
          </a:p>
          <a:p>
            <a:pPr marL="195580" marR="20447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96215" algn="l"/>
              </a:tabLst>
            </a:pPr>
            <a:r>
              <a:rPr sz="1100" spc="50" dirty="0">
                <a:latin typeface="+mn-lt"/>
              </a:rPr>
              <a:t>For </a:t>
            </a:r>
            <a:r>
              <a:rPr sz="1100" spc="55" dirty="0">
                <a:latin typeface="+mn-lt"/>
              </a:rPr>
              <a:t>example, </a:t>
            </a:r>
            <a:r>
              <a:rPr sz="1100" spc="75" dirty="0">
                <a:latin typeface="+mn-lt"/>
              </a:rPr>
              <a:t>it </a:t>
            </a:r>
            <a:r>
              <a:rPr sz="1100" spc="65" dirty="0">
                <a:latin typeface="+mn-lt"/>
              </a:rPr>
              <a:t>can </a:t>
            </a:r>
            <a:r>
              <a:rPr sz="1100" spc="50" dirty="0">
                <a:latin typeface="+mn-lt"/>
              </a:rPr>
              <a:t>provide </a:t>
            </a:r>
            <a:r>
              <a:rPr sz="1100" spc="85" dirty="0">
                <a:latin typeface="+mn-lt"/>
              </a:rPr>
              <a:t>an </a:t>
            </a:r>
            <a:r>
              <a:rPr sz="1100" spc="65" dirty="0">
                <a:latin typeface="+mn-lt"/>
              </a:rPr>
              <a:t>estimate </a:t>
            </a:r>
            <a:r>
              <a:rPr sz="1100" spc="5" dirty="0">
                <a:latin typeface="+mn-lt"/>
              </a:rPr>
              <a:t>of </a:t>
            </a:r>
            <a:r>
              <a:rPr sz="1100" spc="80" dirty="0">
                <a:latin typeface="+mn-lt"/>
              </a:rPr>
              <a:t>the </a:t>
            </a:r>
            <a:r>
              <a:rPr sz="1100" spc="85" dirty="0">
                <a:latin typeface="+mn-lt"/>
              </a:rPr>
              <a:t>standard  </a:t>
            </a:r>
            <a:r>
              <a:rPr sz="1100" spc="55" dirty="0">
                <a:latin typeface="+mn-lt"/>
              </a:rPr>
              <a:t>error </a:t>
            </a:r>
            <a:r>
              <a:rPr sz="1100" spc="5" dirty="0">
                <a:latin typeface="+mn-lt"/>
              </a:rPr>
              <a:t>of </a:t>
            </a:r>
            <a:r>
              <a:rPr sz="1100" spc="85" dirty="0">
                <a:latin typeface="+mn-lt"/>
              </a:rPr>
              <a:t>a </a:t>
            </a:r>
            <a:r>
              <a:rPr sz="1100" spc="25" dirty="0">
                <a:latin typeface="+mn-lt"/>
              </a:rPr>
              <a:t>coefficient, </a:t>
            </a:r>
            <a:r>
              <a:rPr sz="1100" spc="55" dirty="0">
                <a:latin typeface="+mn-lt"/>
              </a:rPr>
              <a:t>or </a:t>
            </a:r>
            <a:r>
              <a:rPr sz="1100" spc="85" dirty="0">
                <a:latin typeface="+mn-lt"/>
              </a:rPr>
              <a:t>a </a:t>
            </a:r>
            <a:r>
              <a:rPr sz="1100" spc="35" dirty="0">
                <a:latin typeface="+mn-lt"/>
              </a:rPr>
              <a:t>confidence </a:t>
            </a:r>
            <a:r>
              <a:rPr sz="1100" spc="50" dirty="0">
                <a:latin typeface="+mn-lt"/>
              </a:rPr>
              <a:t>interval </a:t>
            </a:r>
            <a:r>
              <a:rPr sz="1100" spc="30" dirty="0">
                <a:latin typeface="+mn-lt"/>
              </a:rPr>
              <a:t>for </a:t>
            </a:r>
            <a:r>
              <a:rPr sz="1100" spc="110" dirty="0">
                <a:latin typeface="+mn-lt"/>
              </a:rPr>
              <a:t>that  </a:t>
            </a:r>
            <a:r>
              <a:rPr sz="1100" spc="25" dirty="0">
                <a:latin typeface="+mn-lt"/>
              </a:rPr>
              <a:t>coefficient.</a:t>
            </a:r>
            <a:endParaRPr sz="1100" dirty="0">
              <a:latin typeface="+mn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2761" y="211465"/>
            <a:ext cx="26822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+mn-lt"/>
              </a:rPr>
              <a:t>Where </a:t>
            </a:r>
            <a:r>
              <a:rPr spc="-40" dirty="0">
                <a:latin typeface="+mn-lt"/>
              </a:rPr>
              <a:t>does </a:t>
            </a:r>
            <a:r>
              <a:rPr spc="-10" dirty="0">
                <a:latin typeface="+mn-lt"/>
              </a:rPr>
              <a:t>the </a:t>
            </a:r>
            <a:r>
              <a:rPr spc="-45" dirty="0">
                <a:latin typeface="+mn-lt"/>
              </a:rPr>
              <a:t>name </a:t>
            </a:r>
            <a:r>
              <a:rPr spc="-35" dirty="0">
                <a:latin typeface="+mn-lt"/>
              </a:rPr>
              <a:t>came</a:t>
            </a:r>
            <a:r>
              <a:rPr spc="-175" dirty="0">
                <a:latin typeface="+mn-lt"/>
              </a:rPr>
              <a:t> </a:t>
            </a:r>
            <a:r>
              <a:rPr spc="-40" dirty="0">
                <a:latin typeface="+mn-lt"/>
              </a:rPr>
              <a:t>from?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26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pic>
        <p:nvPicPr>
          <p:cNvPr id="4098" name="Picture 2" descr="Baron Münchhausen | Hanoverian storyteller | Britannica">
            <a:extLst>
              <a:ext uri="{FF2B5EF4-FFF2-40B4-BE49-F238E27FC236}">
                <a16:creationId xmlns:a16="http://schemas.microsoft.com/office/drawing/2014/main" id="{6DDC6AF0-BBF3-4F99-A3E1-C86A7ABE6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663575"/>
            <a:ext cx="2002342" cy="252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2761" y="211465"/>
            <a:ext cx="26822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+mn-lt"/>
              </a:rPr>
              <a:t>Where </a:t>
            </a:r>
            <a:r>
              <a:rPr spc="-40" dirty="0">
                <a:latin typeface="+mn-lt"/>
              </a:rPr>
              <a:t>does </a:t>
            </a:r>
            <a:r>
              <a:rPr spc="-10" dirty="0">
                <a:latin typeface="+mn-lt"/>
              </a:rPr>
              <a:t>the </a:t>
            </a:r>
            <a:r>
              <a:rPr spc="-45" dirty="0">
                <a:latin typeface="+mn-lt"/>
              </a:rPr>
              <a:t>name </a:t>
            </a:r>
            <a:r>
              <a:rPr spc="-35" dirty="0">
                <a:latin typeface="+mn-lt"/>
              </a:rPr>
              <a:t>came</a:t>
            </a:r>
            <a:r>
              <a:rPr spc="-175" dirty="0">
                <a:latin typeface="+mn-lt"/>
              </a:rPr>
              <a:t> </a:t>
            </a:r>
            <a:r>
              <a:rPr spc="-40" dirty="0">
                <a:latin typeface="+mn-lt"/>
              </a:rPr>
              <a:t>from?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27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0471" y="616738"/>
            <a:ext cx="3766820" cy="14682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14287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use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85" dirty="0">
                <a:cs typeface="PMingLiU"/>
              </a:rPr>
              <a:t>term </a:t>
            </a:r>
            <a:r>
              <a:rPr sz="1100" spc="80" dirty="0">
                <a:cs typeface="PMingLiU"/>
              </a:rPr>
              <a:t>bootstrap </a:t>
            </a:r>
            <a:r>
              <a:rPr sz="1100" spc="40" dirty="0">
                <a:cs typeface="PMingLiU"/>
              </a:rPr>
              <a:t>derives </a:t>
            </a:r>
            <a:r>
              <a:rPr sz="1100" spc="50" dirty="0">
                <a:cs typeface="PMingLiU"/>
              </a:rPr>
              <a:t>from </a:t>
            </a:r>
            <a:r>
              <a:rPr sz="1100" spc="8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phrase </a:t>
            </a:r>
            <a:r>
              <a:rPr sz="1100" i="1" spc="30" dirty="0">
                <a:solidFill>
                  <a:srgbClr val="009900"/>
                </a:solidFill>
                <a:cs typeface="Times New Roman"/>
              </a:rPr>
              <a:t>to  </a:t>
            </a:r>
            <a:r>
              <a:rPr sz="1100" i="1" spc="10" dirty="0">
                <a:solidFill>
                  <a:srgbClr val="009900"/>
                </a:solidFill>
                <a:cs typeface="Times New Roman"/>
              </a:rPr>
              <a:t>pull </a:t>
            </a:r>
            <a:r>
              <a:rPr sz="1100" i="1" spc="15" dirty="0">
                <a:solidFill>
                  <a:srgbClr val="009900"/>
                </a:solidFill>
                <a:cs typeface="Times New Roman"/>
              </a:rPr>
              <a:t>oneself </a:t>
            </a:r>
            <a:r>
              <a:rPr sz="1100" i="1" spc="20" dirty="0">
                <a:solidFill>
                  <a:srgbClr val="009900"/>
                </a:solidFill>
                <a:cs typeface="Times New Roman"/>
              </a:rPr>
              <a:t>up </a:t>
            </a:r>
            <a:r>
              <a:rPr sz="1100" i="1" spc="-5" dirty="0">
                <a:solidFill>
                  <a:srgbClr val="009900"/>
                </a:solidFill>
                <a:cs typeface="Times New Roman"/>
              </a:rPr>
              <a:t>by </a:t>
            </a:r>
            <a:r>
              <a:rPr sz="1100" i="1" spc="10" dirty="0">
                <a:solidFill>
                  <a:srgbClr val="009900"/>
                </a:solidFill>
                <a:cs typeface="Times New Roman"/>
              </a:rPr>
              <a:t>one’s </a:t>
            </a:r>
            <a:r>
              <a:rPr sz="1100" i="1" dirty="0">
                <a:solidFill>
                  <a:srgbClr val="009900"/>
                </a:solidFill>
                <a:cs typeface="Times New Roman"/>
              </a:rPr>
              <a:t>bootstraps</a:t>
            </a:r>
            <a:r>
              <a:rPr sz="1100" dirty="0">
                <a:cs typeface="PMingLiU"/>
              </a:rPr>
              <a:t>, </a:t>
            </a:r>
            <a:r>
              <a:rPr sz="1100" spc="40" dirty="0">
                <a:cs typeface="PMingLiU"/>
              </a:rPr>
              <a:t>widely </a:t>
            </a:r>
            <a:r>
              <a:rPr sz="1100" spc="80" dirty="0">
                <a:cs typeface="PMingLiU"/>
              </a:rPr>
              <a:t>thought to </a:t>
            </a:r>
            <a:r>
              <a:rPr sz="1100" spc="70" dirty="0">
                <a:cs typeface="PMingLiU"/>
              </a:rPr>
              <a:t>be  </a:t>
            </a:r>
            <a:r>
              <a:rPr sz="1100" spc="60" dirty="0">
                <a:cs typeface="PMingLiU"/>
              </a:rPr>
              <a:t>based </a:t>
            </a:r>
            <a:r>
              <a:rPr sz="1100" spc="55" dirty="0">
                <a:cs typeface="PMingLiU"/>
              </a:rPr>
              <a:t>on </a:t>
            </a:r>
            <a:r>
              <a:rPr sz="1100" spc="45" dirty="0">
                <a:cs typeface="PMingLiU"/>
              </a:rPr>
              <a:t>one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eighteenth </a:t>
            </a:r>
            <a:r>
              <a:rPr sz="1100" spc="65" dirty="0">
                <a:cs typeface="PMingLiU"/>
              </a:rPr>
              <a:t>century </a:t>
            </a:r>
            <a:r>
              <a:rPr sz="1100" spc="-75">
                <a:cs typeface="PMingLiU"/>
              </a:rPr>
              <a:t>“The</a:t>
            </a:r>
            <a:r>
              <a:rPr lang="en-US" sz="1100" spc="-75">
                <a:cs typeface="PMingLiU"/>
              </a:rPr>
              <a:t>   </a:t>
            </a:r>
            <a:r>
              <a:rPr sz="1100" spc="-75">
                <a:cs typeface="PMingLiU"/>
              </a:rPr>
              <a:t> </a:t>
            </a:r>
            <a:r>
              <a:rPr sz="1100" spc="50" dirty="0">
                <a:cs typeface="PMingLiU"/>
              </a:rPr>
              <a:t>Surprising  </a:t>
            </a:r>
            <a:r>
              <a:rPr sz="1100" spc="60" dirty="0">
                <a:cs typeface="PMingLiU"/>
              </a:rPr>
              <a:t>Adventures </a:t>
            </a:r>
            <a:r>
              <a:rPr sz="1100" spc="5" dirty="0">
                <a:cs typeface="PMingLiU"/>
              </a:rPr>
              <a:t>of </a:t>
            </a:r>
            <a:r>
              <a:rPr sz="1100" b="1" spc="70" dirty="0">
                <a:cs typeface="PMingLiU"/>
              </a:rPr>
              <a:t>Baron </a:t>
            </a:r>
            <a:r>
              <a:rPr sz="1100" b="1" spc="5" dirty="0">
                <a:cs typeface="PMingLiU"/>
              </a:rPr>
              <a:t>Munchausen</a:t>
            </a:r>
            <a:r>
              <a:rPr sz="1100" spc="5" dirty="0">
                <a:cs typeface="PMingLiU"/>
              </a:rPr>
              <a:t>” </a:t>
            </a:r>
            <a:r>
              <a:rPr sz="1100" spc="55" dirty="0">
                <a:cs typeface="PMingLiU"/>
              </a:rPr>
              <a:t>by </a:t>
            </a:r>
            <a:r>
              <a:rPr sz="1100" spc="70" dirty="0">
                <a:cs typeface="PMingLiU"/>
              </a:rPr>
              <a:t>Rudolph </a:t>
            </a:r>
            <a:r>
              <a:rPr sz="1100" spc="55" dirty="0">
                <a:cs typeface="PMingLiU"/>
              </a:rPr>
              <a:t>Erich  </a:t>
            </a:r>
            <a:r>
              <a:rPr sz="1100" spc="60" dirty="0">
                <a:cs typeface="PMingLiU"/>
              </a:rPr>
              <a:t>Raspe:</a:t>
            </a:r>
            <a:endParaRPr sz="1100" dirty="0">
              <a:cs typeface="PMingLiU"/>
            </a:endParaRPr>
          </a:p>
          <a:p>
            <a:pPr marL="144780" marR="129539">
              <a:lnSpc>
                <a:spcPct val="102600"/>
              </a:lnSpc>
              <a:spcBef>
                <a:spcPts val="600"/>
              </a:spcBef>
            </a:pPr>
            <a:r>
              <a:rPr sz="1100" i="1" spc="60" dirty="0">
                <a:cs typeface="Times New Roman"/>
              </a:rPr>
              <a:t>The </a:t>
            </a:r>
            <a:r>
              <a:rPr sz="1100" i="1" spc="25" dirty="0">
                <a:cs typeface="Times New Roman"/>
              </a:rPr>
              <a:t>Baron </a:t>
            </a:r>
            <a:r>
              <a:rPr sz="1100" i="1" spc="5" dirty="0">
                <a:cs typeface="Times New Roman"/>
              </a:rPr>
              <a:t>had </a:t>
            </a:r>
            <a:r>
              <a:rPr sz="1100" i="1" spc="15" dirty="0">
                <a:cs typeface="Times New Roman"/>
              </a:rPr>
              <a:t>fallen </a:t>
            </a:r>
            <a:r>
              <a:rPr sz="1100" i="1" spc="30" dirty="0">
                <a:cs typeface="Times New Roman"/>
              </a:rPr>
              <a:t>to </a:t>
            </a:r>
            <a:r>
              <a:rPr sz="1100" i="1" spc="25" dirty="0">
                <a:cs typeface="Times New Roman"/>
              </a:rPr>
              <a:t>the </a:t>
            </a:r>
            <a:r>
              <a:rPr sz="1100" i="1" spc="15" dirty="0">
                <a:cs typeface="Times New Roman"/>
              </a:rPr>
              <a:t>bottom of </a:t>
            </a:r>
            <a:r>
              <a:rPr sz="1100" i="1" spc="5" dirty="0">
                <a:cs typeface="Times New Roman"/>
              </a:rPr>
              <a:t>a </a:t>
            </a:r>
            <a:r>
              <a:rPr sz="1100" i="1" spc="-5" dirty="0">
                <a:cs typeface="Times New Roman"/>
              </a:rPr>
              <a:t>deep </a:t>
            </a:r>
            <a:r>
              <a:rPr sz="1100" i="1" spc="10" dirty="0">
                <a:cs typeface="Times New Roman"/>
              </a:rPr>
              <a:t>lake. </a:t>
            </a:r>
            <a:r>
              <a:rPr sz="1100" i="1" spc="45" dirty="0">
                <a:cs typeface="Times New Roman"/>
              </a:rPr>
              <a:t>Just  </a:t>
            </a:r>
            <a:r>
              <a:rPr sz="1100" i="1" spc="15" dirty="0">
                <a:cs typeface="Times New Roman"/>
              </a:rPr>
              <a:t>when </a:t>
            </a:r>
            <a:r>
              <a:rPr sz="1100" i="1" spc="40" dirty="0">
                <a:cs typeface="Times New Roman"/>
              </a:rPr>
              <a:t>it </a:t>
            </a:r>
            <a:r>
              <a:rPr sz="1100" i="1" spc="-20" dirty="0">
                <a:cs typeface="Times New Roman"/>
              </a:rPr>
              <a:t>looked </a:t>
            </a:r>
            <a:r>
              <a:rPr sz="1100" i="1" spc="5" dirty="0">
                <a:cs typeface="Times New Roman"/>
              </a:rPr>
              <a:t>like </a:t>
            </a:r>
            <a:r>
              <a:rPr sz="1100" i="1" dirty="0">
                <a:cs typeface="Times New Roman"/>
              </a:rPr>
              <a:t>all </a:t>
            </a:r>
            <a:r>
              <a:rPr sz="1100" i="1" spc="5" dirty="0">
                <a:cs typeface="Times New Roman"/>
              </a:rPr>
              <a:t>was </a:t>
            </a:r>
            <a:r>
              <a:rPr sz="1100" i="1" spc="20" dirty="0">
                <a:cs typeface="Times New Roman"/>
              </a:rPr>
              <a:t>lost, </a:t>
            </a:r>
            <a:r>
              <a:rPr sz="1100" i="1" spc="10" dirty="0">
                <a:cs typeface="Times New Roman"/>
              </a:rPr>
              <a:t>he </a:t>
            </a:r>
            <a:r>
              <a:rPr sz="1100" i="1" spc="15" dirty="0">
                <a:cs typeface="Times New Roman"/>
              </a:rPr>
              <a:t>thought </a:t>
            </a:r>
            <a:r>
              <a:rPr sz="1100" i="1" spc="30" dirty="0">
                <a:cs typeface="Times New Roman"/>
              </a:rPr>
              <a:t>to </a:t>
            </a:r>
            <a:r>
              <a:rPr sz="1100" i="1" spc="15" dirty="0">
                <a:cs typeface="Times New Roman"/>
              </a:rPr>
              <a:t>pick </a:t>
            </a:r>
            <a:r>
              <a:rPr sz="1100" i="1" spc="20" dirty="0">
                <a:cs typeface="Times New Roman"/>
              </a:rPr>
              <a:t>himself  up </a:t>
            </a:r>
            <a:r>
              <a:rPr sz="1100" i="1" spc="-5" dirty="0">
                <a:cs typeface="Times New Roman"/>
              </a:rPr>
              <a:t>by </a:t>
            </a:r>
            <a:r>
              <a:rPr sz="1100" i="1" spc="15" dirty="0">
                <a:cs typeface="Times New Roman"/>
              </a:rPr>
              <a:t>his </a:t>
            </a:r>
            <a:r>
              <a:rPr sz="1100" i="1" spc="20" dirty="0">
                <a:cs typeface="Times New Roman"/>
              </a:rPr>
              <a:t>own</a:t>
            </a:r>
            <a:r>
              <a:rPr sz="1100" i="1" spc="150" dirty="0">
                <a:cs typeface="Times New Roman"/>
              </a:rPr>
              <a:t> </a:t>
            </a:r>
            <a:r>
              <a:rPr sz="1100" i="1" dirty="0">
                <a:cs typeface="Times New Roman"/>
              </a:rPr>
              <a:t>bootstraps.</a:t>
            </a:r>
            <a:endParaRPr sz="1100" dirty="0">
              <a:cs typeface="Times New Roman"/>
            </a:endParaRPr>
          </a:p>
        </p:txBody>
      </p:sp>
      <p:pic>
        <p:nvPicPr>
          <p:cNvPr id="4098" name="Picture 2" descr="Baron Münchhausen | Hanoverian storyteller | Britannica">
            <a:extLst>
              <a:ext uri="{FF2B5EF4-FFF2-40B4-BE49-F238E27FC236}">
                <a16:creationId xmlns:a16="http://schemas.microsoft.com/office/drawing/2014/main" id="{6DDC6AF0-BBF3-4F99-A3E1-C86A7ABE6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363" y="2152368"/>
            <a:ext cx="943036" cy="118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10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6793" y="211465"/>
            <a:ext cx="14128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110" dirty="0">
                <a:latin typeface="+mn-lt"/>
              </a:rPr>
              <a:t>A </a:t>
            </a:r>
            <a:r>
              <a:rPr spc="-40" dirty="0">
                <a:latin typeface="+mn-lt"/>
              </a:rPr>
              <a:t>simple</a:t>
            </a:r>
            <a:r>
              <a:rPr spc="80" dirty="0">
                <a:latin typeface="+mn-lt"/>
              </a:rPr>
              <a:t> </a:t>
            </a:r>
            <a:r>
              <a:rPr spc="-25" dirty="0">
                <a:latin typeface="+mn-lt"/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250" y="892175"/>
            <a:ext cx="3547745" cy="12814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55" dirty="0">
                <a:cs typeface="PMingLiU"/>
              </a:rPr>
              <a:t>Suppose </a:t>
            </a:r>
            <a:r>
              <a:rPr sz="1100" spc="110" dirty="0">
                <a:cs typeface="PMingLiU"/>
              </a:rPr>
              <a:t>that </a:t>
            </a:r>
            <a:r>
              <a:rPr sz="1100" spc="15" dirty="0">
                <a:cs typeface="PMingLiU"/>
              </a:rPr>
              <a:t>we </a:t>
            </a:r>
            <a:r>
              <a:rPr sz="1100" spc="40" dirty="0">
                <a:cs typeface="PMingLiU"/>
              </a:rPr>
              <a:t>wish </a:t>
            </a:r>
            <a:r>
              <a:rPr sz="1100" spc="80" dirty="0">
                <a:cs typeface="PMingLiU"/>
              </a:rPr>
              <a:t>to </a:t>
            </a:r>
            <a:r>
              <a:rPr sz="1100" spc="45" dirty="0">
                <a:cs typeface="PMingLiU"/>
              </a:rPr>
              <a:t>invest </a:t>
            </a:r>
            <a:r>
              <a:rPr sz="1100" spc="85" dirty="0">
                <a:cs typeface="PMingLiU"/>
              </a:rPr>
              <a:t>a </a:t>
            </a:r>
            <a:r>
              <a:rPr sz="1100" spc="25" dirty="0">
                <a:cs typeface="PMingLiU"/>
              </a:rPr>
              <a:t>fixed </a:t>
            </a:r>
            <a:r>
              <a:rPr sz="1100" spc="70" dirty="0">
                <a:cs typeface="PMingLiU"/>
              </a:rPr>
              <a:t>sum </a:t>
            </a:r>
            <a:r>
              <a:rPr sz="1100" spc="5" dirty="0">
                <a:cs typeface="PMingLiU"/>
              </a:rPr>
              <a:t>of </a:t>
            </a:r>
            <a:r>
              <a:rPr sz="1100" spc="60" dirty="0">
                <a:cs typeface="PMingLiU"/>
              </a:rPr>
              <a:t>money </a:t>
            </a:r>
            <a:r>
              <a:rPr sz="1100" spc="50" dirty="0">
                <a:cs typeface="PMingLiU"/>
              </a:rPr>
              <a:t>in  </a:t>
            </a:r>
            <a:r>
              <a:rPr sz="1100" spc="45" dirty="0">
                <a:cs typeface="PMingLiU"/>
              </a:rPr>
              <a:t>two </a:t>
            </a:r>
            <a:r>
              <a:rPr sz="1100" spc="40" dirty="0">
                <a:cs typeface="PMingLiU"/>
              </a:rPr>
              <a:t>financial </a:t>
            </a:r>
            <a:r>
              <a:rPr sz="1100" spc="55" dirty="0">
                <a:cs typeface="PMingLiU"/>
              </a:rPr>
              <a:t>assets </a:t>
            </a:r>
            <a:r>
              <a:rPr sz="1100" spc="110" dirty="0">
                <a:cs typeface="PMingLiU"/>
              </a:rPr>
              <a:t>that </a:t>
            </a:r>
            <a:r>
              <a:rPr sz="1100" spc="40" dirty="0">
                <a:cs typeface="PMingLiU"/>
              </a:rPr>
              <a:t>yield </a:t>
            </a:r>
            <a:r>
              <a:rPr sz="1100" spc="75" dirty="0">
                <a:cs typeface="PMingLiU"/>
              </a:rPr>
              <a:t>returns </a:t>
            </a:r>
            <a:r>
              <a:rPr sz="1100" spc="5" dirty="0">
                <a:cs typeface="PMingLiU"/>
              </a:rPr>
              <a:t>of </a:t>
            </a:r>
            <a:r>
              <a:rPr sz="1100" i="1" spc="229" dirty="0">
                <a:cs typeface="Times New Roman"/>
              </a:rPr>
              <a:t>X </a:t>
            </a:r>
            <a:r>
              <a:rPr sz="1100" spc="85" dirty="0">
                <a:cs typeface="PMingLiU"/>
              </a:rPr>
              <a:t>and </a:t>
            </a:r>
            <a:r>
              <a:rPr sz="1100" i="1" spc="20" dirty="0">
                <a:cs typeface="Times New Roman"/>
              </a:rPr>
              <a:t>Y </a:t>
            </a:r>
            <a:r>
              <a:rPr sz="1100" spc="40" dirty="0">
                <a:cs typeface="PMingLiU"/>
              </a:rPr>
              <a:t>,  respectively, </a:t>
            </a:r>
            <a:r>
              <a:rPr sz="1100" spc="50" dirty="0">
                <a:cs typeface="PMingLiU"/>
              </a:rPr>
              <a:t>where </a:t>
            </a:r>
            <a:r>
              <a:rPr sz="1100" i="1" spc="229" dirty="0">
                <a:cs typeface="Times New Roman"/>
              </a:rPr>
              <a:t>X </a:t>
            </a:r>
            <a:r>
              <a:rPr sz="1100" spc="85" dirty="0">
                <a:cs typeface="PMingLiU"/>
              </a:rPr>
              <a:t>and </a:t>
            </a:r>
            <a:r>
              <a:rPr sz="1100" i="1" spc="20" dirty="0">
                <a:cs typeface="Times New Roman"/>
              </a:rPr>
              <a:t>Y </a:t>
            </a:r>
            <a:r>
              <a:rPr sz="1100" spc="60" dirty="0">
                <a:cs typeface="PMingLiU"/>
              </a:rPr>
              <a:t>are </a:t>
            </a:r>
            <a:r>
              <a:rPr sz="1100" spc="75" dirty="0">
                <a:cs typeface="PMingLiU"/>
              </a:rPr>
              <a:t>random</a:t>
            </a:r>
            <a:r>
              <a:rPr sz="1100" spc="100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quantities.</a:t>
            </a:r>
            <a:endParaRPr lang="en-US" sz="1100" spc="60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lang="en-US" sz="1100" spc="60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30480" indent="-132715">
              <a:lnSpc>
                <a:spcPct val="102699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40" dirty="0">
                <a:cs typeface="PMingLiU"/>
              </a:rPr>
              <a:t>We </a:t>
            </a:r>
            <a:r>
              <a:rPr sz="1100" spc="20" dirty="0">
                <a:cs typeface="PMingLiU"/>
              </a:rPr>
              <a:t>will </a:t>
            </a:r>
            <a:r>
              <a:rPr sz="1100" spc="45" dirty="0">
                <a:cs typeface="PMingLiU"/>
              </a:rPr>
              <a:t>invest </a:t>
            </a:r>
            <a:r>
              <a:rPr sz="1100" spc="85" dirty="0">
                <a:cs typeface="PMingLiU"/>
              </a:rPr>
              <a:t>a </a:t>
            </a:r>
            <a:r>
              <a:rPr sz="1100" spc="55" dirty="0">
                <a:cs typeface="PMingLiU"/>
              </a:rPr>
              <a:t>fraction </a:t>
            </a:r>
            <a:r>
              <a:rPr sz="1100" i="1" spc="114" dirty="0">
                <a:cs typeface="Times New Roman"/>
              </a:rPr>
              <a:t>α </a:t>
            </a:r>
            <a:r>
              <a:rPr sz="1100" spc="5" dirty="0">
                <a:cs typeface="PMingLiU"/>
              </a:rPr>
              <a:t>of </a:t>
            </a:r>
            <a:r>
              <a:rPr sz="1100" spc="65" dirty="0">
                <a:cs typeface="PMingLiU"/>
              </a:rPr>
              <a:t>our </a:t>
            </a:r>
            <a:r>
              <a:rPr sz="1100" spc="60" dirty="0">
                <a:cs typeface="PMingLiU"/>
              </a:rPr>
              <a:t>money </a:t>
            </a:r>
            <a:r>
              <a:rPr sz="1100" spc="50" dirty="0">
                <a:cs typeface="PMingLiU"/>
              </a:rPr>
              <a:t>in </a:t>
            </a:r>
            <a:r>
              <a:rPr sz="1100" i="1" spc="175" dirty="0">
                <a:cs typeface="Times New Roman"/>
              </a:rPr>
              <a:t>X</a:t>
            </a:r>
            <a:r>
              <a:rPr sz="1100" spc="175" dirty="0">
                <a:cs typeface="PMingLiU"/>
              </a:rPr>
              <a:t>, </a:t>
            </a:r>
            <a:r>
              <a:rPr sz="1100" spc="85" dirty="0">
                <a:cs typeface="PMingLiU"/>
              </a:rPr>
              <a:t>and </a:t>
            </a:r>
            <a:r>
              <a:rPr sz="1100" spc="20" dirty="0">
                <a:cs typeface="PMingLiU"/>
              </a:rPr>
              <a:t>will  </a:t>
            </a:r>
            <a:r>
              <a:rPr sz="1100" spc="45" dirty="0">
                <a:cs typeface="PMingLiU"/>
              </a:rPr>
              <a:t>invest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remaining </a:t>
            </a:r>
            <a:r>
              <a:rPr sz="1100" spc="25" dirty="0">
                <a:cs typeface="PMingLiU"/>
              </a:rPr>
              <a:t>1 </a:t>
            </a:r>
            <a:r>
              <a:rPr sz="1100" i="1" spc="204" dirty="0">
                <a:cs typeface="Arial"/>
              </a:rPr>
              <a:t>−</a:t>
            </a:r>
            <a:r>
              <a:rPr sz="1100" i="1" spc="-155" dirty="0">
                <a:cs typeface="Arial"/>
              </a:rPr>
              <a:t> </a:t>
            </a:r>
            <a:r>
              <a:rPr sz="1100" i="1" spc="114" dirty="0">
                <a:cs typeface="Times New Roman"/>
              </a:rPr>
              <a:t>α </a:t>
            </a:r>
            <a:r>
              <a:rPr sz="1100" spc="50" dirty="0">
                <a:cs typeface="PMingLiU"/>
              </a:rPr>
              <a:t>in </a:t>
            </a:r>
            <a:r>
              <a:rPr sz="1100" i="1" spc="20" dirty="0">
                <a:cs typeface="Times New Roman"/>
              </a:rPr>
              <a:t>Y </a:t>
            </a:r>
            <a:r>
              <a:rPr sz="1100" spc="40" dirty="0">
                <a:cs typeface="PMingLiU"/>
              </a:rPr>
              <a:t>.</a:t>
            </a:r>
            <a:endParaRPr sz="1100" dirty="0">
              <a:cs typeface="PMingLiU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28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6793" y="211465"/>
            <a:ext cx="14128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0" dirty="0">
                <a:latin typeface="+mn-lt"/>
              </a:rPr>
              <a:t>A </a:t>
            </a:r>
            <a:r>
              <a:rPr spc="-40" dirty="0">
                <a:latin typeface="+mn-lt"/>
              </a:rPr>
              <a:t>simple</a:t>
            </a:r>
            <a:r>
              <a:rPr spc="80" dirty="0">
                <a:latin typeface="+mn-lt"/>
              </a:rPr>
              <a:t> </a:t>
            </a:r>
            <a:r>
              <a:rPr spc="-25" dirty="0">
                <a:latin typeface="+mn-lt"/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625169"/>
            <a:ext cx="3547745" cy="112024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177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40" dirty="0">
                <a:cs typeface="PMingLiU"/>
              </a:rPr>
              <a:t>We wish </a:t>
            </a:r>
            <a:r>
              <a:rPr sz="1100" spc="80" dirty="0">
                <a:cs typeface="PMingLiU"/>
              </a:rPr>
              <a:t>to </a:t>
            </a:r>
            <a:r>
              <a:rPr sz="1100" spc="35" dirty="0">
                <a:cs typeface="PMingLiU"/>
              </a:rPr>
              <a:t>choose </a:t>
            </a:r>
            <a:r>
              <a:rPr sz="1100" i="1" spc="114" dirty="0">
                <a:cs typeface="Times New Roman"/>
              </a:rPr>
              <a:t>α </a:t>
            </a:r>
            <a:r>
              <a:rPr sz="1100" spc="80" dirty="0">
                <a:cs typeface="PMingLiU"/>
              </a:rPr>
              <a:t>to </a:t>
            </a:r>
            <a:r>
              <a:rPr sz="1100" spc="45" dirty="0">
                <a:cs typeface="PMingLiU"/>
              </a:rPr>
              <a:t>minimize </a:t>
            </a:r>
            <a:r>
              <a:rPr sz="1100" spc="80" dirty="0">
                <a:cs typeface="PMingLiU"/>
              </a:rPr>
              <a:t>the total </a:t>
            </a:r>
            <a:r>
              <a:rPr sz="1100" spc="45" dirty="0">
                <a:cs typeface="PMingLiU"/>
              </a:rPr>
              <a:t>risk, </a:t>
            </a:r>
            <a:r>
              <a:rPr sz="1100" spc="55" dirty="0">
                <a:cs typeface="PMingLiU"/>
              </a:rPr>
              <a:t>or  </a:t>
            </a:r>
            <a:r>
              <a:rPr sz="1100" spc="45" dirty="0">
                <a:cs typeface="PMingLiU"/>
              </a:rPr>
              <a:t>variance, </a:t>
            </a:r>
            <a:r>
              <a:rPr sz="1100" spc="5" dirty="0">
                <a:cs typeface="PMingLiU"/>
              </a:rPr>
              <a:t>of </a:t>
            </a:r>
            <a:r>
              <a:rPr sz="1100" spc="65" dirty="0">
                <a:cs typeface="PMingLiU"/>
              </a:rPr>
              <a:t>our </a:t>
            </a:r>
            <a:r>
              <a:rPr sz="1100" spc="55" dirty="0">
                <a:cs typeface="PMingLiU"/>
              </a:rPr>
              <a:t>investment. </a:t>
            </a:r>
            <a:r>
              <a:rPr sz="1100" spc="65" dirty="0">
                <a:cs typeface="PMingLiU"/>
              </a:rPr>
              <a:t>In </a:t>
            </a:r>
            <a:r>
              <a:rPr sz="1100" spc="70" dirty="0">
                <a:cs typeface="PMingLiU"/>
              </a:rPr>
              <a:t>other </a:t>
            </a:r>
            <a:r>
              <a:rPr sz="1100" spc="45" dirty="0">
                <a:cs typeface="PMingLiU"/>
              </a:rPr>
              <a:t>words, </a:t>
            </a:r>
            <a:r>
              <a:rPr sz="1100" spc="15" dirty="0">
                <a:cs typeface="PMingLiU"/>
              </a:rPr>
              <a:t>we </a:t>
            </a:r>
            <a:r>
              <a:rPr sz="1100" spc="70" dirty="0">
                <a:cs typeface="PMingLiU"/>
              </a:rPr>
              <a:t>want </a:t>
            </a:r>
            <a:r>
              <a:rPr sz="1100" spc="80" dirty="0">
                <a:cs typeface="PMingLiU"/>
              </a:rPr>
              <a:t>to  </a:t>
            </a:r>
            <a:r>
              <a:rPr sz="1100" spc="45" dirty="0">
                <a:cs typeface="PMingLiU"/>
              </a:rPr>
              <a:t>minimize</a:t>
            </a:r>
            <a:r>
              <a:rPr sz="1100" spc="70" dirty="0">
                <a:cs typeface="PMingLiU"/>
              </a:rPr>
              <a:t> </a:t>
            </a:r>
            <a:r>
              <a:rPr sz="1100" spc="95" dirty="0">
                <a:cs typeface="PMingLiU"/>
              </a:rPr>
              <a:t>Var(</a:t>
            </a:r>
            <a:r>
              <a:rPr sz="1100" i="1" spc="95" dirty="0">
                <a:cs typeface="Times New Roman"/>
              </a:rPr>
              <a:t>αX</a:t>
            </a:r>
            <a:r>
              <a:rPr sz="1100" i="1" spc="50" dirty="0">
                <a:cs typeface="Times New Roman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(1</a:t>
            </a:r>
            <a:r>
              <a:rPr sz="1100" spc="-45" dirty="0">
                <a:cs typeface="PMingLiU"/>
              </a:rPr>
              <a:t> </a:t>
            </a:r>
            <a:r>
              <a:rPr sz="1100" i="1" spc="204" dirty="0">
                <a:cs typeface="Arial"/>
              </a:rPr>
              <a:t>−</a:t>
            </a:r>
            <a:r>
              <a:rPr sz="1100" i="1" spc="-65" dirty="0">
                <a:cs typeface="Arial"/>
              </a:rPr>
              <a:t> </a:t>
            </a:r>
            <a:r>
              <a:rPr sz="1100" i="1" spc="70" dirty="0">
                <a:cs typeface="Times New Roman"/>
              </a:rPr>
              <a:t>α</a:t>
            </a:r>
            <a:r>
              <a:rPr sz="1100" spc="70" dirty="0">
                <a:cs typeface="PMingLiU"/>
              </a:rPr>
              <a:t>)</a:t>
            </a:r>
            <a:r>
              <a:rPr sz="1100" i="1" spc="70" dirty="0">
                <a:cs typeface="Times New Roman"/>
              </a:rPr>
              <a:t>Y</a:t>
            </a:r>
            <a:r>
              <a:rPr sz="1100" i="1" spc="-35" dirty="0">
                <a:cs typeface="Times New Roman"/>
              </a:rPr>
              <a:t> </a:t>
            </a:r>
            <a:r>
              <a:rPr sz="1100" spc="60" dirty="0">
                <a:cs typeface="PMingLiU"/>
              </a:rPr>
              <a:t>).</a:t>
            </a:r>
            <a:endParaRPr lang="en-US" sz="1100" spc="60" dirty="0">
              <a:cs typeface="PMingLiU"/>
            </a:endParaRPr>
          </a:p>
          <a:p>
            <a:pPr marL="144780" marR="177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62230" indent="-132715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70" dirty="0">
                <a:cs typeface="PMingLiU"/>
              </a:rPr>
              <a:t>One </a:t>
            </a:r>
            <a:r>
              <a:rPr sz="1100" spc="65" dirty="0">
                <a:cs typeface="PMingLiU"/>
              </a:rPr>
              <a:t>can </a:t>
            </a:r>
            <a:r>
              <a:rPr sz="1100" spc="35" dirty="0">
                <a:cs typeface="PMingLiU"/>
              </a:rPr>
              <a:t>show </a:t>
            </a:r>
            <a:r>
              <a:rPr sz="1100" spc="110" dirty="0">
                <a:cs typeface="PMingLiU"/>
              </a:rPr>
              <a:t>that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value </a:t>
            </a:r>
            <a:r>
              <a:rPr sz="1100" spc="110" dirty="0">
                <a:cs typeface="PMingLiU"/>
              </a:rPr>
              <a:t>that </a:t>
            </a:r>
            <a:r>
              <a:rPr sz="1100" spc="45" dirty="0">
                <a:cs typeface="PMingLiU"/>
              </a:rPr>
              <a:t>minimizes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risk </a:t>
            </a:r>
            <a:r>
              <a:rPr sz="1100" spc="20" dirty="0">
                <a:cs typeface="PMingLiU"/>
              </a:rPr>
              <a:t>is  </a:t>
            </a:r>
            <a:r>
              <a:rPr sz="1100" spc="35" dirty="0">
                <a:cs typeface="PMingLiU"/>
              </a:rPr>
              <a:t>given</a:t>
            </a:r>
            <a:r>
              <a:rPr sz="1100" spc="7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by</a:t>
            </a:r>
            <a:endParaRPr sz="1100" dirty="0">
              <a:cs typeface="PMingLiU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29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58533" y="2873375"/>
            <a:ext cx="3655695" cy="14497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ts val="969"/>
              </a:lnSpc>
              <a:spcBef>
                <a:spcPts val="90"/>
              </a:spcBef>
            </a:pPr>
            <a:r>
              <a:rPr sz="1100" spc="50" dirty="0">
                <a:cs typeface="PMingLiU"/>
              </a:rPr>
              <a:t>where</a:t>
            </a:r>
            <a:endParaRPr sz="1100" dirty="0">
              <a:cs typeface="PMingLiU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8153F3-5695-4DB2-8FA9-4282FC5E7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885490"/>
            <a:ext cx="2035256" cy="6879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044A59B-1C6E-4500-BA72-EE50F13FF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202" y="2873375"/>
            <a:ext cx="2228850" cy="17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2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387" y="211465"/>
            <a:ext cx="27711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+mn-lt"/>
              </a:rPr>
              <a:t>Cross-validation </a:t>
            </a:r>
            <a:r>
              <a:rPr spc="-30" dirty="0">
                <a:latin typeface="+mn-lt"/>
              </a:rPr>
              <a:t>and </a:t>
            </a:r>
            <a:r>
              <a:rPr spc="-10" dirty="0">
                <a:latin typeface="+mn-lt"/>
              </a:rPr>
              <a:t>the</a:t>
            </a:r>
            <a:r>
              <a:rPr spc="85" dirty="0">
                <a:latin typeface="+mn-lt"/>
              </a:rPr>
              <a:t> </a:t>
            </a:r>
            <a:r>
              <a:rPr dirty="0">
                <a:latin typeface="+mn-lt"/>
              </a:rPr>
              <a:t>Bootstrap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003" y="892175"/>
            <a:ext cx="3862447" cy="18689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499109" indent="-132715">
              <a:lnSpc>
                <a:spcPct val="102699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lang="en-US" sz="1100" spc="65" dirty="0">
                <a:cs typeface="PMingLiU"/>
              </a:rPr>
              <a:t>Here </a:t>
            </a:r>
            <a:r>
              <a:rPr sz="1100" spc="15" dirty="0">
                <a:cs typeface="PMingLiU"/>
              </a:rPr>
              <a:t>we </a:t>
            </a:r>
            <a:r>
              <a:rPr lang="en-US" sz="1100" spc="15" dirty="0">
                <a:cs typeface="PMingLiU"/>
              </a:rPr>
              <a:t>will </a:t>
            </a:r>
            <a:r>
              <a:rPr sz="1100" spc="40" dirty="0">
                <a:cs typeface="PMingLiU"/>
              </a:rPr>
              <a:t>discuss </a:t>
            </a:r>
            <a:r>
              <a:rPr sz="1100" spc="45" dirty="0">
                <a:cs typeface="PMingLiU"/>
              </a:rPr>
              <a:t>two </a:t>
            </a:r>
            <a:r>
              <a:rPr sz="1100" i="1" spc="10" dirty="0">
                <a:solidFill>
                  <a:srgbClr val="009900"/>
                </a:solidFill>
                <a:cs typeface="Times New Roman"/>
              </a:rPr>
              <a:t>resampling </a:t>
            </a:r>
            <a:r>
              <a:rPr sz="1100" spc="65" dirty="0">
                <a:cs typeface="PMingLiU"/>
              </a:rPr>
              <a:t>methods:  </a:t>
            </a:r>
            <a:r>
              <a:rPr sz="1100" b="1" spc="45" dirty="0">
                <a:cs typeface="PMingLiU"/>
              </a:rPr>
              <a:t>cross-validation</a:t>
            </a:r>
            <a:r>
              <a:rPr sz="1100" spc="45" dirty="0">
                <a:cs typeface="PMingLiU"/>
              </a:rPr>
              <a:t> </a:t>
            </a:r>
            <a:r>
              <a:rPr sz="1100" spc="85" dirty="0">
                <a:cs typeface="PMingLiU"/>
              </a:rPr>
              <a:t>and </a:t>
            </a:r>
            <a:r>
              <a:rPr sz="1100" spc="80" dirty="0">
                <a:cs typeface="PMingLiU"/>
              </a:rPr>
              <a:t>the</a:t>
            </a:r>
            <a:r>
              <a:rPr sz="1100" spc="90" dirty="0">
                <a:cs typeface="PMingLiU"/>
              </a:rPr>
              <a:t> </a:t>
            </a:r>
            <a:r>
              <a:rPr sz="1100" b="1" spc="80" dirty="0">
                <a:cs typeface="PMingLiU"/>
              </a:rPr>
              <a:t>bootstrap</a:t>
            </a:r>
            <a:r>
              <a:rPr sz="1100" spc="80" dirty="0">
                <a:cs typeface="PMingLiU"/>
              </a:rPr>
              <a:t>.</a:t>
            </a:r>
            <a:endParaRPr lang="en-US" sz="1100" spc="80" dirty="0">
              <a:cs typeface="PMingLiU"/>
            </a:endParaRPr>
          </a:p>
          <a:p>
            <a:pPr marL="144780" marR="499109" indent="-132715">
              <a:lnSpc>
                <a:spcPct val="102699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60" dirty="0">
                <a:cs typeface="PMingLiU"/>
              </a:rPr>
              <a:t>These </a:t>
            </a:r>
            <a:r>
              <a:rPr sz="1100" spc="75" dirty="0">
                <a:cs typeface="PMingLiU"/>
              </a:rPr>
              <a:t>methods </a:t>
            </a:r>
            <a:r>
              <a:rPr sz="1100" b="1" spc="40" dirty="0">
                <a:cs typeface="PMingLiU"/>
              </a:rPr>
              <a:t>re</a:t>
            </a:r>
            <a:r>
              <a:rPr lang="en-US" sz="1100" b="1" spc="40" dirty="0">
                <a:cs typeface="PMingLiU"/>
              </a:rPr>
              <a:t>-</a:t>
            </a:r>
            <a:r>
              <a:rPr sz="1100" b="1" spc="40" dirty="0">
                <a:cs typeface="PMingLiU"/>
              </a:rPr>
              <a:t>fit </a:t>
            </a:r>
            <a:r>
              <a:rPr sz="1100" b="1" spc="85" dirty="0">
                <a:cs typeface="PMingLiU"/>
              </a:rPr>
              <a:t>a </a:t>
            </a:r>
            <a:r>
              <a:rPr sz="1100" b="1" spc="55" dirty="0">
                <a:cs typeface="PMingLiU"/>
              </a:rPr>
              <a:t>model </a:t>
            </a:r>
            <a:r>
              <a:rPr sz="1100" b="1" spc="5" dirty="0">
                <a:cs typeface="PMingLiU"/>
              </a:rPr>
              <a:t>of </a:t>
            </a:r>
            <a:r>
              <a:rPr sz="1100" b="1" spc="60" dirty="0">
                <a:cs typeface="PMingLiU"/>
              </a:rPr>
              <a:t>interest </a:t>
            </a:r>
            <a:r>
              <a:rPr sz="1100" spc="80" dirty="0">
                <a:cs typeface="PMingLiU"/>
              </a:rPr>
              <a:t>to </a:t>
            </a:r>
            <a:r>
              <a:rPr sz="1100" spc="50" dirty="0">
                <a:cs typeface="PMingLiU"/>
              </a:rPr>
              <a:t>samples formed  from </a:t>
            </a:r>
            <a:r>
              <a:rPr sz="1100" spc="8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training </a:t>
            </a:r>
            <a:r>
              <a:rPr sz="1100" spc="55" dirty="0">
                <a:cs typeface="PMingLiU"/>
              </a:rPr>
              <a:t>set, </a:t>
            </a:r>
            <a:r>
              <a:rPr sz="1100" spc="50" dirty="0">
                <a:cs typeface="PMingLiU"/>
              </a:rPr>
              <a:t>in </a:t>
            </a:r>
            <a:r>
              <a:rPr sz="1100" spc="60" dirty="0">
                <a:cs typeface="PMingLiU"/>
              </a:rPr>
              <a:t>order </a:t>
            </a:r>
            <a:r>
              <a:rPr sz="1100" spc="80" dirty="0">
                <a:cs typeface="PMingLiU"/>
              </a:rPr>
              <a:t>to </a:t>
            </a:r>
            <a:r>
              <a:rPr sz="1100" spc="70" dirty="0">
                <a:cs typeface="PMingLiU"/>
              </a:rPr>
              <a:t>obtain </a:t>
            </a:r>
            <a:r>
              <a:rPr sz="1100" spc="65" dirty="0">
                <a:cs typeface="PMingLiU"/>
              </a:rPr>
              <a:t>additional  </a:t>
            </a:r>
            <a:r>
              <a:rPr sz="1100" spc="60" dirty="0">
                <a:cs typeface="PMingLiU"/>
              </a:rPr>
              <a:t>information </a:t>
            </a:r>
            <a:r>
              <a:rPr sz="1100" spc="90" dirty="0">
                <a:cs typeface="PMingLiU"/>
              </a:rPr>
              <a:t>about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fitted </a:t>
            </a:r>
            <a:r>
              <a:rPr sz="1100" spc="55" dirty="0">
                <a:cs typeface="PMingLiU"/>
              </a:rPr>
              <a:t>model.</a:t>
            </a:r>
            <a:endParaRPr lang="en-US" sz="1100" spc="55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4953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50" dirty="0">
                <a:cs typeface="PMingLiU"/>
              </a:rPr>
              <a:t>For </a:t>
            </a:r>
            <a:r>
              <a:rPr sz="1100" spc="55" dirty="0">
                <a:cs typeface="PMingLiU"/>
              </a:rPr>
              <a:t>example, </a:t>
            </a:r>
            <a:r>
              <a:rPr sz="1100" spc="75" dirty="0">
                <a:cs typeface="PMingLiU"/>
              </a:rPr>
              <a:t>they </a:t>
            </a:r>
            <a:r>
              <a:rPr sz="1100" spc="50" dirty="0">
                <a:cs typeface="PMingLiU"/>
              </a:rPr>
              <a:t>provide </a:t>
            </a:r>
            <a:r>
              <a:rPr sz="1100" b="1" spc="65" dirty="0">
                <a:cs typeface="PMingLiU"/>
              </a:rPr>
              <a:t>estimates </a:t>
            </a:r>
            <a:r>
              <a:rPr sz="1100" b="1" spc="5" dirty="0">
                <a:cs typeface="PMingLiU"/>
              </a:rPr>
              <a:t>of </a:t>
            </a:r>
            <a:r>
              <a:rPr sz="1100" b="1" spc="65" dirty="0">
                <a:cs typeface="PMingLiU"/>
              </a:rPr>
              <a:t>test-set </a:t>
            </a:r>
            <a:r>
              <a:rPr sz="1100" b="1" spc="55" dirty="0">
                <a:cs typeface="PMingLiU"/>
              </a:rPr>
              <a:t>prediction  error</a:t>
            </a:r>
            <a:r>
              <a:rPr sz="1100" spc="55" dirty="0">
                <a:cs typeface="PMingLiU"/>
              </a:rPr>
              <a:t>, </a:t>
            </a:r>
            <a:r>
              <a:rPr sz="1100" spc="85" dirty="0">
                <a:cs typeface="PMingLiU"/>
              </a:rPr>
              <a:t>and </a:t>
            </a:r>
            <a:r>
              <a:rPr sz="1100" spc="80" dirty="0">
                <a:cs typeface="PMingLiU"/>
              </a:rPr>
              <a:t>the </a:t>
            </a:r>
            <a:r>
              <a:rPr sz="1100" b="1" spc="85" dirty="0">
                <a:cs typeface="PMingLiU"/>
              </a:rPr>
              <a:t>standard </a:t>
            </a:r>
            <a:r>
              <a:rPr sz="1100" b="1" spc="60" dirty="0">
                <a:cs typeface="PMingLiU"/>
              </a:rPr>
              <a:t>deviation </a:t>
            </a:r>
            <a:r>
              <a:rPr sz="1100" spc="85" dirty="0">
                <a:cs typeface="PMingLiU"/>
              </a:rPr>
              <a:t>and </a:t>
            </a:r>
            <a:r>
              <a:rPr sz="1100" b="1" spc="50" dirty="0">
                <a:cs typeface="PMingLiU"/>
              </a:rPr>
              <a:t>bias</a:t>
            </a:r>
            <a:r>
              <a:rPr sz="1100" spc="50" dirty="0">
                <a:cs typeface="PMingLiU"/>
              </a:rPr>
              <a:t> </a:t>
            </a:r>
            <a:r>
              <a:rPr sz="1100" spc="5" dirty="0">
                <a:cs typeface="PMingLiU"/>
              </a:rPr>
              <a:t>of </a:t>
            </a:r>
            <a:r>
              <a:rPr sz="1100" spc="65" dirty="0">
                <a:cs typeface="PMingLiU"/>
              </a:rPr>
              <a:t>our </a:t>
            </a:r>
            <a:r>
              <a:rPr sz="1100" spc="75" dirty="0">
                <a:cs typeface="PMingLiU"/>
              </a:rPr>
              <a:t>parameter</a:t>
            </a:r>
            <a:r>
              <a:rPr sz="1100" spc="70" dirty="0">
                <a:cs typeface="PMingLiU"/>
              </a:rPr>
              <a:t> </a:t>
            </a:r>
            <a:r>
              <a:rPr sz="1100" spc="65" dirty="0">
                <a:cs typeface="PMingLiU"/>
              </a:rPr>
              <a:t>estimates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476250" y="1730375"/>
            <a:ext cx="3775075" cy="35394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465" marR="203200">
              <a:lnSpc>
                <a:spcPct val="102699"/>
              </a:lnSpc>
              <a:spcBef>
                <a:spcPts val="295"/>
              </a:spcBef>
              <a:buClr>
                <a:srgbClr val="3333B2"/>
              </a:buClr>
              <a:buSzPct val="90909"/>
              <a:tabLst>
                <a:tab pos="170815" algn="l"/>
              </a:tabLst>
            </a:pPr>
            <a:r>
              <a:rPr lang="en-US" sz="1100" spc="40">
                <a:cs typeface="PMingLiU"/>
              </a:rPr>
              <a:t>But, w</a:t>
            </a:r>
            <a:r>
              <a:rPr sz="1100" spc="40">
                <a:cs typeface="PMingLiU"/>
              </a:rPr>
              <a:t>e </a:t>
            </a:r>
            <a:r>
              <a:rPr sz="1100" spc="65">
                <a:cs typeface="PMingLiU"/>
              </a:rPr>
              <a:t>can estimate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value </a:t>
            </a:r>
            <a:r>
              <a:rPr sz="1100" spc="5" dirty="0">
                <a:cs typeface="PMingLiU"/>
              </a:rPr>
              <a:t>of </a:t>
            </a:r>
            <a:r>
              <a:rPr sz="1100" i="1" spc="114" dirty="0">
                <a:cs typeface="Times New Roman"/>
              </a:rPr>
              <a:t>α </a:t>
            </a:r>
            <a:r>
              <a:rPr sz="1100" spc="110" dirty="0">
                <a:cs typeface="PMingLiU"/>
              </a:rPr>
              <a:t>that </a:t>
            </a:r>
            <a:r>
              <a:rPr sz="1100" spc="45" dirty="0">
                <a:cs typeface="PMingLiU"/>
              </a:rPr>
              <a:t>minimizes </a:t>
            </a:r>
            <a:r>
              <a:rPr sz="1100" spc="80" dirty="0">
                <a:cs typeface="PMingLiU"/>
              </a:rPr>
              <a:t>the  </a:t>
            </a:r>
            <a:r>
              <a:rPr sz="1100" spc="50" dirty="0">
                <a:cs typeface="PMingLiU"/>
              </a:rPr>
              <a:t>variance </a:t>
            </a:r>
            <a:r>
              <a:rPr sz="1100" spc="5" dirty="0">
                <a:cs typeface="PMingLiU"/>
              </a:rPr>
              <a:t>of </a:t>
            </a:r>
            <a:r>
              <a:rPr sz="1100" spc="65" dirty="0">
                <a:cs typeface="PMingLiU"/>
              </a:rPr>
              <a:t>our </a:t>
            </a:r>
            <a:r>
              <a:rPr sz="1100" spc="60" dirty="0">
                <a:cs typeface="PMingLiU"/>
              </a:rPr>
              <a:t>investment</a:t>
            </a:r>
            <a:r>
              <a:rPr sz="1100" spc="170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using</a:t>
            </a:r>
            <a:endParaRPr sz="1100" dirty="0">
              <a:cs typeface="PMingLiU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30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70C007D-9DA6-4D36-8768-DCB386DF6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207" y="2276514"/>
            <a:ext cx="1739982" cy="706433"/>
          </a:xfrm>
          <a:prstGeom prst="rect">
            <a:avLst/>
          </a:prstGeom>
        </p:spPr>
      </p:pic>
      <p:sp>
        <p:nvSpPr>
          <p:cNvPr id="31" name="object 2">
            <a:extLst>
              <a:ext uri="{FF2B5EF4-FFF2-40B4-BE49-F238E27FC236}">
                <a16:creationId xmlns:a16="http://schemas.microsoft.com/office/drawing/2014/main" id="{72DEF14C-C6DC-4F3D-AEE9-F8A5ABE4DA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6793" y="211465"/>
            <a:ext cx="14128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0" dirty="0">
                <a:latin typeface="+mn-lt"/>
              </a:rPr>
              <a:t>A </a:t>
            </a:r>
            <a:r>
              <a:rPr spc="-40" dirty="0">
                <a:latin typeface="+mn-lt"/>
              </a:rPr>
              <a:t>simple</a:t>
            </a:r>
            <a:r>
              <a:rPr spc="80" dirty="0">
                <a:latin typeface="+mn-lt"/>
              </a:rPr>
              <a:t> </a:t>
            </a:r>
            <a:r>
              <a:rPr spc="-25" dirty="0">
                <a:latin typeface="+mn-lt"/>
              </a:rPr>
              <a:t>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556D90-604D-4CD9-88DA-CF8DDDE2C8D0}"/>
              </a:ext>
            </a:extLst>
          </p:cNvPr>
          <p:cNvSpPr txBox="1"/>
          <p:nvPr/>
        </p:nvSpPr>
        <p:spPr>
          <a:xfrm>
            <a:off x="628650" y="1123169"/>
            <a:ext cx="3337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We typically do not know the true variance of variables</a:t>
            </a:r>
            <a:endParaRPr lang="en-GB" sz="11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object 88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31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sp>
        <p:nvSpPr>
          <p:cNvPr id="882" name="object 882"/>
          <p:cNvSpPr txBox="1"/>
          <p:nvPr/>
        </p:nvSpPr>
        <p:spPr>
          <a:xfrm>
            <a:off x="347294" y="2565556"/>
            <a:ext cx="3701415" cy="623376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500" dirty="0"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sz="1100" i="1" spc="20" dirty="0">
                <a:cs typeface="Times New Roman"/>
              </a:rPr>
              <a:t>Each </a:t>
            </a:r>
            <a:r>
              <a:rPr sz="1100" i="1" dirty="0">
                <a:cs typeface="Times New Roman"/>
              </a:rPr>
              <a:t>panel </a:t>
            </a:r>
            <a:r>
              <a:rPr sz="1100" i="1" spc="10" dirty="0">
                <a:cs typeface="Times New Roman"/>
              </a:rPr>
              <a:t>displays </a:t>
            </a:r>
            <a:r>
              <a:rPr sz="1100" spc="25" dirty="0">
                <a:cs typeface="PMingLiU"/>
              </a:rPr>
              <a:t>100 </a:t>
            </a:r>
            <a:r>
              <a:rPr sz="1100" i="1" spc="15" dirty="0">
                <a:cs typeface="Times New Roman"/>
              </a:rPr>
              <a:t>simulated </a:t>
            </a:r>
            <a:r>
              <a:rPr sz="1100" i="1" spc="25" dirty="0">
                <a:cs typeface="Times New Roman"/>
              </a:rPr>
              <a:t>returns </a:t>
            </a:r>
            <a:r>
              <a:rPr sz="1100" i="1" spc="20" dirty="0">
                <a:cs typeface="Times New Roman"/>
              </a:rPr>
              <a:t>for </a:t>
            </a:r>
            <a:r>
              <a:rPr sz="1100" i="1" spc="35" dirty="0">
                <a:cs typeface="Times New Roman"/>
              </a:rPr>
              <a:t>investments </a:t>
            </a:r>
            <a:r>
              <a:rPr sz="1100" i="1" spc="229" dirty="0">
                <a:cs typeface="Times New Roman"/>
              </a:rPr>
              <a:t>X  </a:t>
            </a:r>
            <a:r>
              <a:rPr sz="1100" i="1" spc="25" dirty="0">
                <a:cs typeface="Times New Roman"/>
              </a:rPr>
              <a:t>and </a:t>
            </a:r>
            <a:r>
              <a:rPr sz="1100" i="1" spc="20" dirty="0">
                <a:cs typeface="Times New Roman"/>
              </a:rPr>
              <a:t>Y </a:t>
            </a:r>
            <a:r>
              <a:rPr sz="1100" i="1" spc="55" dirty="0">
                <a:cs typeface="Times New Roman"/>
              </a:rPr>
              <a:t>. </a:t>
            </a:r>
            <a:r>
              <a:rPr sz="1100" i="1" spc="5" dirty="0">
                <a:cs typeface="Times New Roman"/>
              </a:rPr>
              <a:t>From </a:t>
            </a:r>
            <a:r>
              <a:rPr sz="1100" i="1" spc="15" dirty="0">
                <a:cs typeface="Times New Roman"/>
              </a:rPr>
              <a:t>left </a:t>
            </a:r>
            <a:r>
              <a:rPr sz="1100" i="1" spc="30" dirty="0">
                <a:cs typeface="Times New Roman"/>
              </a:rPr>
              <a:t>to </a:t>
            </a:r>
            <a:r>
              <a:rPr sz="1100" i="1" spc="15" dirty="0">
                <a:cs typeface="Times New Roman"/>
              </a:rPr>
              <a:t>right </a:t>
            </a:r>
            <a:r>
              <a:rPr sz="1100" i="1" spc="25" dirty="0">
                <a:cs typeface="Times New Roman"/>
              </a:rPr>
              <a:t>and </a:t>
            </a:r>
            <a:r>
              <a:rPr sz="1100" i="1" spc="20" dirty="0">
                <a:cs typeface="Times New Roman"/>
              </a:rPr>
              <a:t>top </a:t>
            </a:r>
            <a:r>
              <a:rPr sz="1100" i="1" spc="30" dirty="0">
                <a:cs typeface="Times New Roman"/>
              </a:rPr>
              <a:t>to </a:t>
            </a:r>
            <a:r>
              <a:rPr sz="1100" i="1" spc="25" dirty="0">
                <a:cs typeface="Times New Roman"/>
              </a:rPr>
              <a:t>bottom, the </a:t>
            </a:r>
            <a:r>
              <a:rPr sz="1100" i="1" spc="10" dirty="0">
                <a:cs typeface="Times New Roman"/>
              </a:rPr>
              <a:t>resulting  </a:t>
            </a:r>
            <a:r>
              <a:rPr sz="1100" i="1" spc="30" dirty="0">
                <a:cs typeface="Times New Roman"/>
              </a:rPr>
              <a:t>estimates </a:t>
            </a:r>
            <a:r>
              <a:rPr sz="1100" i="1" spc="20" dirty="0">
                <a:cs typeface="Times New Roman"/>
              </a:rPr>
              <a:t>for </a:t>
            </a:r>
            <a:r>
              <a:rPr sz="1100" i="1" spc="114" dirty="0">
                <a:cs typeface="Times New Roman"/>
              </a:rPr>
              <a:t>α </a:t>
            </a:r>
            <a:r>
              <a:rPr sz="1100" i="1" spc="-5" dirty="0">
                <a:cs typeface="Times New Roman"/>
              </a:rPr>
              <a:t>are </a:t>
            </a:r>
            <a:r>
              <a:rPr sz="1100" spc="30" dirty="0">
                <a:cs typeface="PMingLiU"/>
              </a:rPr>
              <a:t>0</a:t>
            </a:r>
            <a:r>
              <a:rPr sz="1100" i="1" spc="30" dirty="0">
                <a:cs typeface="Times New Roman"/>
              </a:rPr>
              <a:t>.</a:t>
            </a:r>
            <a:r>
              <a:rPr sz="1100" spc="30" dirty="0">
                <a:cs typeface="PMingLiU"/>
              </a:rPr>
              <a:t>576</a:t>
            </a:r>
            <a:r>
              <a:rPr sz="1100" i="1" spc="30" dirty="0">
                <a:cs typeface="Times New Roman"/>
              </a:rPr>
              <a:t>, </a:t>
            </a:r>
            <a:r>
              <a:rPr sz="1100" spc="30" dirty="0">
                <a:cs typeface="PMingLiU"/>
              </a:rPr>
              <a:t>0</a:t>
            </a:r>
            <a:r>
              <a:rPr sz="1100" i="1" spc="30" dirty="0">
                <a:cs typeface="Times New Roman"/>
              </a:rPr>
              <a:t>.</a:t>
            </a:r>
            <a:r>
              <a:rPr sz="1100" spc="30" dirty="0">
                <a:cs typeface="PMingLiU"/>
              </a:rPr>
              <a:t>532</a:t>
            </a:r>
            <a:r>
              <a:rPr sz="1100" i="1" spc="30" dirty="0">
                <a:cs typeface="Times New Roman"/>
              </a:rPr>
              <a:t>, </a:t>
            </a:r>
            <a:r>
              <a:rPr sz="1100" spc="30" dirty="0">
                <a:cs typeface="PMingLiU"/>
              </a:rPr>
              <a:t>0</a:t>
            </a:r>
            <a:r>
              <a:rPr sz="1100" i="1" spc="30" dirty="0">
                <a:cs typeface="Times New Roman"/>
              </a:rPr>
              <a:t>.</a:t>
            </a:r>
            <a:r>
              <a:rPr sz="1100" spc="30" dirty="0">
                <a:cs typeface="PMingLiU"/>
              </a:rPr>
              <a:t>657</a:t>
            </a:r>
            <a:r>
              <a:rPr sz="1100" i="1" spc="30" dirty="0">
                <a:cs typeface="Times New Roman"/>
              </a:rPr>
              <a:t>, </a:t>
            </a:r>
            <a:r>
              <a:rPr sz="1100" i="1" spc="25" dirty="0">
                <a:cs typeface="Times New Roman"/>
              </a:rPr>
              <a:t>and</a:t>
            </a:r>
            <a:r>
              <a:rPr sz="1100" i="1" spc="110" dirty="0">
                <a:cs typeface="Times New Roman"/>
              </a:rPr>
              <a:t> </a:t>
            </a:r>
            <a:r>
              <a:rPr sz="1100" spc="30" dirty="0">
                <a:cs typeface="PMingLiU"/>
              </a:rPr>
              <a:t>0</a:t>
            </a:r>
            <a:r>
              <a:rPr sz="1100" i="1" spc="30" dirty="0">
                <a:cs typeface="Times New Roman"/>
              </a:rPr>
              <a:t>.</a:t>
            </a:r>
            <a:r>
              <a:rPr sz="1100" spc="30" dirty="0">
                <a:cs typeface="PMingLiU"/>
              </a:rPr>
              <a:t>651</a:t>
            </a:r>
            <a:r>
              <a:rPr sz="1100" i="1" spc="30" dirty="0">
                <a:cs typeface="Times New Roman"/>
              </a:rPr>
              <a:t>.</a:t>
            </a:r>
            <a:endParaRPr sz="1100" dirty="0">
              <a:cs typeface="Times New Roman"/>
            </a:endParaRPr>
          </a:p>
        </p:txBody>
      </p:sp>
      <p:sp>
        <p:nvSpPr>
          <p:cNvPr id="887" name="object 2">
            <a:extLst>
              <a:ext uri="{FF2B5EF4-FFF2-40B4-BE49-F238E27FC236}">
                <a16:creationId xmlns:a16="http://schemas.microsoft.com/office/drawing/2014/main" id="{6FBBC6D1-6337-433B-BE93-C8B2A1E665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6793" y="211465"/>
            <a:ext cx="14128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110" dirty="0">
                <a:latin typeface="+mn-lt"/>
              </a:rPr>
              <a:t>A </a:t>
            </a:r>
            <a:r>
              <a:rPr spc="-40" dirty="0">
                <a:latin typeface="+mn-lt"/>
              </a:rPr>
              <a:t>simple</a:t>
            </a:r>
            <a:r>
              <a:rPr spc="80" dirty="0">
                <a:latin typeface="+mn-lt"/>
              </a:rPr>
              <a:t> </a:t>
            </a:r>
            <a:r>
              <a:rPr spc="-25" dirty="0">
                <a:latin typeface="+mn-lt"/>
              </a:rPr>
              <a:t>example</a:t>
            </a:r>
          </a:p>
        </p:txBody>
      </p:sp>
      <p:pic>
        <p:nvPicPr>
          <p:cNvPr id="889" name="Picture 888">
            <a:extLst>
              <a:ext uri="{FF2B5EF4-FFF2-40B4-BE49-F238E27FC236}">
                <a16:creationId xmlns:a16="http://schemas.microsoft.com/office/drawing/2014/main" id="{DAEC190E-E870-4417-A454-77F263291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6" y="585239"/>
            <a:ext cx="2067167" cy="196140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32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5580" marR="558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96215" algn="l"/>
              </a:tabLst>
            </a:pPr>
            <a:r>
              <a:rPr sz="1100" spc="40" dirty="0">
                <a:latin typeface="+mn-lt"/>
              </a:rPr>
              <a:t>To </a:t>
            </a:r>
            <a:r>
              <a:rPr sz="1100" spc="65" dirty="0">
                <a:latin typeface="+mn-lt"/>
              </a:rPr>
              <a:t>estimate </a:t>
            </a:r>
            <a:r>
              <a:rPr sz="1100" spc="80" dirty="0">
                <a:latin typeface="+mn-lt"/>
              </a:rPr>
              <a:t>the </a:t>
            </a:r>
            <a:r>
              <a:rPr sz="1100" spc="85" dirty="0">
                <a:latin typeface="+mn-lt"/>
              </a:rPr>
              <a:t>standard </a:t>
            </a:r>
            <a:r>
              <a:rPr sz="1100" spc="60" dirty="0">
                <a:latin typeface="+mn-lt"/>
              </a:rPr>
              <a:t>deviation </a:t>
            </a:r>
            <a:r>
              <a:rPr sz="1100" spc="5" dirty="0">
                <a:latin typeface="+mn-lt"/>
              </a:rPr>
              <a:t>of </a:t>
            </a:r>
            <a:r>
              <a:rPr sz="1100" i="1" spc="-80" dirty="0">
                <a:latin typeface="+mn-lt"/>
                <a:cs typeface="Times New Roman"/>
              </a:rPr>
              <a:t>α</a:t>
            </a:r>
            <a:r>
              <a:rPr sz="1100" spc="-80" dirty="0">
                <a:latin typeface="+mn-lt"/>
              </a:rPr>
              <a:t>ˆ, </a:t>
            </a:r>
            <a:r>
              <a:rPr sz="1100" spc="15" dirty="0">
                <a:latin typeface="+mn-lt"/>
              </a:rPr>
              <a:t>we </a:t>
            </a:r>
            <a:r>
              <a:rPr sz="1100" spc="70" dirty="0">
                <a:latin typeface="+mn-lt"/>
              </a:rPr>
              <a:t>repeated </a:t>
            </a:r>
            <a:r>
              <a:rPr sz="1100" spc="80" dirty="0">
                <a:latin typeface="+mn-lt"/>
              </a:rPr>
              <a:t>the  </a:t>
            </a:r>
            <a:r>
              <a:rPr sz="1100" spc="45" dirty="0">
                <a:latin typeface="+mn-lt"/>
              </a:rPr>
              <a:t>process </a:t>
            </a:r>
            <a:r>
              <a:rPr sz="1100" spc="5" dirty="0">
                <a:latin typeface="+mn-lt"/>
              </a:rPr>
              <a:t>of </a:t>
            </a:r>
            <a:r>
              <a:rPr sz="1100" spc="55" dirty="0">
                <a:latin typeface="+mn-lt"/>
              </a:rPr>
              <a:t>simulating </a:t>
            </a:r>
            <a:r>
              <a:rPr sz="1100" spc="25" dirty="0">
                <a:latin typeface="+mn-lt"/>
              </a:rPr>
              <a:t>100 </a:t>
            </a:r>
            <a:r>
              <a:rPr sz="1100" spc="60" dirty="0">
                <a:latin typeface="+mn-lt"/>
              </a:rPr>
              <a:t>paired </a:t>
            </a:r>
            <a:r>
              <a:rPr sz="1100" spc="50" dirty="0">
                <a:latin typeface="+mn-lt"/>
              </a:rPr>
              <a:t>observations </a:t>
            </a:r>
            <a:r>
              <a:rPr sz="1100" spc="5" dirty="0">
                <a:latin typeface="+mn-lt"/>
              </a:rPr>
              <a:t>of </a:t>
            </a:r>
            <a:r>
              <a:rPr sz="1100" i="1" spc="229" dirty="0">
                <a:latin typeface="+mn-lt"/>
                <a:cs typeface="Times New Roman"/>
              </a:rPr>
              <a:t>X </a:t>
            </a:r>
            <a:r>
              <a:rPr sz="1100" spc="85" dirty="0">
                <a:latin typeface="+mn-lt"/>
              </a:rPr>
              <a:t>and </a:t>
            </a:r>
            <a:r>
              <a:rPr sz="1100" i="1" spc="20" dirty="0">
                <a:latin typeface="+mn-lt"/>
                <a:cs typeface="Times New Roman"/>
              </a:rPr>
              <a:t>Y </a:t>
            </a:r>
            <a:r>
              <a:rPr sz="1100" spc="40" dirty="0">
                <a:latin typeface="+mn-lt"/>
              </a:rPr>
              <a:t>,  </a:t>
            </a:r>
            <a:r>
              <a:rPr sz="1100" spc="85" dirty="0">
                <a:latin typeface="+mn-lt"/>
              </a:rPr>
              <a:t>and </a:t>
            </a:r>
            <a:r>
              <a:rPr sz="1100" spc="65" dirty="0">
                <a:latin typeface="+mn-lt"/>
              </a:rPr>
              <a:t>estimating </a:t>
            </a:r>
            <a:r>
              <a:rPr sz="1100" i="1" spc="114" dirty="0">
                <a:latin typeface="+mn-lt"/>
                <a:cs typeface="Times New Roman"/>
              </a:rPr>
              <a:t>α </a:t>
            </a:r>
            <a:r>
              <a:rPr sz="1100" spc="30" dirty="0">
                <a:latin typeface="+mn-lt"/>
              </a:rPr>
              <a:t>1,000</a:t>
            </a:r>
            <a:r>
              <a:rPr sz="1100" spc="50" dirty="0">
                <a:latin typeface="+mn-lt"/>
              </a:rPr>
              <a:t> </a:t>
            </a:r>
            <a:r>
              <a:rPr sz="1100" spc="55" dirty="0">
                <a:latin typeface="+mn-lt"/>
              </a:rPr>
              <a:t>times.</a:t>
            </a:r>
            <a:endParaRPr sz="1100" dirty="0">
              <a:latin typeface="+mn-lt"/>
              <a:cs typeface="Times New Roman"/>
            </a:endParaRPr>
          </a:p>
          <a:p>
            <a:pPr marL="195580" marR="113664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96215" algn="l"/>
              </a:tabLst>
            </a:pPr>
            <a:r>
              <a:rPr sz="1100" spc="40" dirty="0">
                <a:latin typeface="+mn-lt"/>
              </a:rPr>
              <a:t>We </a:t>
            </a:r>
            <a:r>
              <a:rPr sz="1100" spc="65" dirty="0">
                <a:latin typeface="+mn-lt"/>
              </a:rPr>
              <a:t>thereby obtained </a:t>
            </a:r>
            <a:r>
              <a:rPr sz="1100" spc="30" dirty="0">
                <a:latin typeface="+mn-lt"/>
              </a:rPr>
              <a:t>1,000 </a:t>
            </a:r>
            <a:r>
              <a:rPr sz="1100" spc="65" dirty="0">
                <a:latin typeface="+mn-lt"/>
              </a:rPr>
              <a:t>estimates </a:t>
            </a:r>
            <a:r>
              <a:rPr sz="1100" spc="30" dirty="0">
                <a:latin typeface="+mn-lt"/>
              </a:rPr>
              <a:t>for </a:t>
            </a:r>
            <a:r>
              <a:rPr sz="1100" i="1" spc="80" dirty="0">
                <a:latin typeface="+mn-lt"/>
                <a:cs typeface="Times New Roman"/>
              </a:rPr>
              <a:t>α</a:t>
            </a:r>
            <a:r>
              <a:rPr sz="1100" spc="80" dirty="0">
                <a:latin typeface="+mn-lt"/>
              </a:rPr>
              <a:t>, </a:t>
            </a:r>
            <a:r>
              <a:rPr sz="1100" spc="45" dirty="0">
                <a:latin typeface="+mn-lt"/>
              </a:rPr>
              <a:t>which </a:t>
            </a:r>
            <a:r>
              <a:rPr sz="1100" spc="15" dirty="0">
                <a:latin typeface="+mn-lt"/>
              </a:rPr>
              <a:t>we </a:t>
            </a:r>
            <a:r>
              <a:rPr sz="1100" spc="65" dirty="0">
                <a:latin typeface="+mn-lt"/>
              </a:rPr>
              <a:t>can  </a:t>
            </a:r>
            <a:r>
              <a:rPr sz="1100" spc="35" dirty="0">
                <a:latin typeface="+mn-lt"/>
              </a:rPr>
              <a:t>call</a:t>
            </a:r>
            <a:r>
              <a:rPr sz="1100" spc="70" dirty="0">
                <a:latin typeface="+mn-lt"/>
              </a:rPr>
              <a:t> </a:t>
            </a:r>
            <a:r>
              <a:rPr sz="1100" i="1" spc="-45" dirty="0">
                <a:latin typeface="+mn-lt"/>
                <a:cs typeface="Times New Roman"/>
              </a:rPr>
              <a:t>α</a:t>
            </a:r>
            <a:r>
              <a:rPr sz="1100" spc="-45" dirty="0">
                <a:latin typeface="+mn-lt"/>
              </a:rPr>
              <a:t>ˆ</a:t>
            </a:r>
            <a:r>
              <a:rPr sz="1200" spc="-67" baseline="-10416" dirty="0">
                <a:latin typeface="+mn-lt"/>
              </a:rPr>
              <a:t>1</a:t>
            </a:r>
            <a:r>
              <a:rPr sz="1100" i="1" spc="-45" dirty="0">
                <a:latin typeface="+mn-lt"/>
                <a:cs typeface="Times New Roman"/>
              </a:rPr>
              <a:t>,</a:t>
            </a:r>
            <a:r>
              <a:rPr sz="1100" i="1" spc="-95" dirty="0">
                <a:latin typeface="+mn-lt"/>
                <a:cs typeface="Times New Roman"/>
              </a:rPr>
              <a:t> </a:t>
            </a:r>
            <a:r>
              <a:rPr sz="1100" i="1" spc="-45" dirty="0">
                <a:latin typeface="+mn-lt"/>
                <a:cs typeface="Times New Roman"/>
              </a:rPr>
              <a:t>α</a:t>
            </a:r>
            <a:r>
              <a:rPr sz="1100" spc="-45" dirty="0">
                <a:latin typeface="+mn-lt"/>
              </a:rPr>
              <a:t>ˆ</a:t>
            </a:r>
            <a:r>
              <a:rPr sz="1200" spc="-67" baseline="-10416" dirty="0">
                <a:latin typeface="+mn-lt"/>
              </a:rPr>
              <a:t>2</a:t>
            </a:r>
            <a:r>
              <a:rPr sz="1100" i="1" spc="-45" dirty="0">
                <a:latin typeface="+mn-lt"/>
                <a:cs typeface="Times New Roman"/>
              </a:rPr>
              <a:t>,</a:t>
            </a:r>
            <a:r>
              <a:rPr sz="1100" i="1" spc="-95" dirty="0">
                <a:latin typeface="+mn-lt"/>
                <a:cs typeface="Times New Roman"/>
              </a:rPr>
              <a:t> </a:t>
            </a:r>
            <a:r>
              <a:rPr sz="1100" i="1" spc="25" dirty="0">
                <a:latin typeface="+mn-lt"/>
                <a:cs typeface="Times New Roman"/>
              </a:rPr>
              <a:t>.</a:t>
            </a:r>
            <a:r>
              <a:rPr sz="1100" i="1" spc="-95" dirty="0">
                <a:latin typeface="+mn-lt"/>
                <a:cs typeface="Times New Roman"/>
              </a:rPr>
              <a:t> </a:t>
            </a:r>
            <a:r>
              <a:rPr sz="1100" i="1" spc="25" dirty="0">
                <a:latin typeface="+mn-lt"/>
                <a:cs typeface="Times New Roman"/>
              </a:rPr>
              <a:t>.</a:t>
            </a:r>
            <a:r>
              <a:rPr sz="1100" i="1" spc="-95" dirty="0">
                <a:latin typeface="+mn-lt"/>
                <a:cs typeface="Times New Roman"/>
              </a:rPr>
              <a:t> </a:t>
            </a:r>
            <a:r>
              <a:rPr sz="1100" i="1" spc="25" dirty="0">
                <a:latin typeface="+mn-lt"/>
                <a:cs typeface="Times New Roman"/>
              </a:rPr>
              <a:t>.</a:t>
            </a:r>
            <a:r>
              <a:rPr sz="1100" i="1" spc="-95" dirty="0">
                <a:latin typeface="+mn-lt"/>
                <a:cs typeface="Times New Roman"/>
              </a:rPr>
              <a:t> </a:t>
            </a:r>
            <a:r>
              <a:rPr sz="1100" i="1" spc="25" dirty="0">
                <a:latin typeface="+mn-lt"/>
                <a:cs typeface="Times New Roman"/>
              </a:rPr>
              <a:t>,</a:t>
            </a:r>
            <a:r>
              <a:rPr sz="1100" i="1" spc="-95" dirty="0">
                <a:latin typeface="+mn-lt"/>
                <a:cs typeface="Times New Roman"/>
              </a:rPr>
              <a:t> </a:t>
            </a:r>
            <a:r>
              <a:rPr sz="1100" i="1" spc="-5" dirty="0">
                <a:latin typeface="+mn-lt"/>
                <a:cs typeface="Times New Roman"/>
              </a:rPr>
              <a:t>α</a:t>
            </a:r>
            <a:r>
              <a:rPr sz="1100" spc="-5" dirty="0">
                <a:latin typeface="+mn-lt"/>
              </a:rPr>
              <a:t>ˆ</a:t>
            </a:r>
            <a:r>
              <a:rPr sz="1200" spc="-7" baseline="-10416" dirty="0">
                <a:latin typeface="+mn-lt"/>
              </a:rPr>
              <a:t>1000</a:t>
            </a:r>
            <a:r>
              <a:rPr sz="1100" spc="-5" dirty="0">
                <a:latin typeface="+mn-lt"/>
              </a:rPr>
              <a:t>.</a:t>
            </a:r>
            <a:endParaRPr sz="1100" dirty="0">
              <a:latin typeface="+mn-lt"/>
              <a:cs typeface="Times New Roman"/>
            </a:endParaRPr>
          </a:p>
          <a:p>
            <a:pPr marL="195580" marR="22352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96215" algn="l"/>
              </a:tabLst>
            </a:pPr>
            <a:r>
              <a:rPr sz="1100" spc="90" dirty="0">
                <a:latin typeface="+mn-lt"/>
              </a:rPr>
              <a:t>The </a:t>
            </a:r>
            <a:r>
              <a:rPr sz="1100" spc="55" dirty="0">
                <a:latin typeface="+mn-lt"/>
              </a:rPr>
              <a:t>left-hand </a:t>
            </a:r>
            <a:r>
              <a:rPr sz="1100" spc="60" dirty="0">
                <a:latin typeface="+mn-lt"/>
              </a:rPr>
              <a:t>panel </a:t>
            </a:r>
            <a:r>
              <a:rPr sz="1100" spc="5" dirty="0">
                <a:latin typeface="+mn-lt"/>
              </a:rPr>
              <a:t>of </a:t>
            </a:r>
            <a:r>
              <a:rPr sz="1100" spc="80" dirty="0">
                <a:latin typeface="+mn-lt"/>
              </a:rPr>
              <a:t>the </a:t>
            </a:r>
            <a:r>
              <a:rPr sz="1100" spc="60" dirty="0">
                <a:latin typeface="+mn-lt"/>
              </a:rPr>
              <a:t>Figure </a:t>
            </a:r>
            <a:r>
              <a:rPr sz="1100" spc="55" dirty="0">
                <a:latin typeface="+mn-lt"/>
              </a:rPr>
              <a:t>on </a:t>
            </a:r>
            <a:r>
              <a:rPr sz="1100" spc="30" dirty="0">
                <a:latin typeface="+mn-lt"/>
              </a:rPr>
              <a:t>slide </a:t>
            </a:r>
            <a:r>
              <a:rPr sz="1100" spc="25" dirty="0">
                <a:latin typeface="+mn-lt"/>
                <a:hlinkClick r:id="rId2" action="ppaction://hlinksldjump"/>
              </a:rPr>
              <a:t>29 </a:t>
            </a:r>
            <a:r>
              <a:rPr sz="1100" spc="45" dirty="0">
                <a:latin typeface="+mn-lt"/>
              </a:rPr>
              <a:t>displays </a:t>
            </a:r>
            <a:r>
              <a:rPr sz="1100" spc="85" dirty="0">
                <a:latin typeface="+mn-lt"/>
              </a:rPr>
              <a:t>a  </a:t>
            </a:r>
            <a:r>
              <a:rPr sz="1100" spc="65" dirty="0">
                <a:latin typeface="+mn-lt"/>
              </a:rPr>
              <a:t>histogram </a:t>
            </a:r>
            <a:r>
              <a:rPr sz="1100" spc="5" dirty="0">
                <a:latin typeface="+mn-lt"/>
              </a:rPr>
              <a:t>of </a:t>
            </a:r>
            <a:r>
              <a:rPr sz="1100" spc="80" dirty="0">
                <a:latin typeface="+mn-lt"/>
              </a:rPr>
              <a:t>the </a:t>
            </a:r>
            <a:r>
              <a:rPr sz="1100" spc="55" dirty="0">
                <a:latin typeface="+mn-lt"/>
              </a:rPr>
              <a:t>resulting</a:t>
            </a:r>
            <a:r>
              <a:rPr sz="1100" spc="145" dirty="0">
                <a:latin typeface="+mn-lt"/>
              </a:rPr>
              <a:t> </a:t>
            </a:r>
            <a:r>
              <a:rPr sz="1100" spc="60" dirty="0">
                <a:latin typeface="+mn-lt"/>
              </a:rPr>
              <a:t>estimates.</a:t>
            </a:r>
            <a:endParaRPr sz="1100" dirty="0">
              <a:latin typeface="+mn-lt"/>
            </a:endParaRPr>
          </a:p>
          <a:p>
            <a:pPr marL="195580" indent="-13271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96215" algn="l"/>
              </a:tabLst>
            </a:pPr>
            <a:r>
              <a:rPr sz="1100" spc="50" dirty="0">
                <a:latin typeface="+mn-lt"/>
              </a:rPr>
              <a:t>For </a:t>
            </a:r>
            <a:r>
              <a:rPr sz="1100" spc="60" dirty="0">
                <a:latin typeface="+mn-lt"/>
              </a:rPr>
              <a:t>these </a:t>
            </a:r>
            <a:r>
              <a:rPr sz="1100" spc="50" dirty="0">
                <a:latin typeface="+mn-lt"/>
              </a:rPr>
              <a:t>simulations </a:t>
            </a:r>
            <a:r>
              <a:rPr sz="1100" spc="80" dirty="0">
                <a:latin typeface="+mn-lt"/>
              </a:rPr>
              <a:t>the </a:t>
            </a:r>
            <a:r>
              <a:rPr sz="1100" spc="70" dirty="0">
                <a:latin typeface="+mn-lt"/>
              </a:rPr>
              <a:t>parameters </a:t>
            </a:r>
            <a:r>
              <a:rPr sz="1100" spc="35" dirty="0">
                <a:latin typeface="+mn-lt"/>
              </a:rPr>
              <a:t>were </a:t>
            </a:r>
            <a:r>
              <a:rPr sz="1100" spc="60" dirty="0">
                <a:latin typeface="+mn-lt"/>
              </a:rPr>
              <a:t>set</a:t>
            </a:r>
            <a:r>
              <a:rPr sz="1100" spc="190" dirty="0">
                <a:latin typeface="+mn-lt"/>
              </a:rPr>
              <a:t> </a:t>
            </a:r>
            <a:r>
              <a:rPr sz="1100" spc="80" dirty="0">
                <a:latin typeface="+mn-lt"/>
              </a:rPr>
              <a:t>to</a:t>
            </a:r>
            <a:endParaRPr sz="1100" dirty="0">
              <a:latin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554" y="2437357"/>
            <a:ext cx="5854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9905" algn="l"/>
              </a:tabLst>
            </a:pPr>
            <a:r>
              <a:rPr sz="800" i="1" spc="204" dirty="0">
                <a:latin typeface="Times New Roman"/>
                <a:cs typeface="Times New Roman"/>
              </a:rPr>
              <a:t>X	</a:t>
            </a:r>
            <a:r>
              <a:rPr sz="800" i="1" spc="45" dirty="0">
                <a:latin typeface="Times New Roman"/>
                <a:cs typeface="Times New Roman"/>
              </a:rPr>
              <a:t>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8995" y="2358973"/>
            <a:ext cx="350456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80" dirty="0">
                <a:cs typeface="Times New Roman"/>
              </a:rPr>
              <a:t>σ</a:t>
            </a:r>
            <a:r>
              <a:rPr sz="1200" spc="120" baseline="27777" dirty="0">
                <a:cs typeface="PMingLiU"/>
              </a:rPr>
              <a:t>2 </a:t>
            </a:r>
            <a:r>
              <a:rPr sz="1100" spc="260" dirty="0">
                <a:cs typeface="PMingLiU"/>
              </a:rPr>
              <a:t>= </a:t>
            </a:r>
            <a:r>
              <a:rPr sz="1100" spc="25" dirty="0">
                <a:cs typeface="PMingLiU"/>
              </a:rPr>
              <a:t>1</a:t>
            </a:r>
            <a:r>
              <a:rPr sz="1100" i="1" spc="25" dirty="0">
                <a:cs typeface="Times New Roman"/>
              </a:rPr>
              <a:t>, </a:t>
            </a:r>
            <a:r>
              <a:rPr sz="1100" i="1" spc="80" dirty="0">
                <a:cs typeface="Times New Roman"/>
              </a:rPr>
              <a:t>σ</a:t>
            </a:r>
            <a:r>
              <a:rPr sz="1200" spc="120" baseline="27777" dirty="0">
                <a:cs typeface="PMingLiU"/>
              </a:rPr>
              <a:t>2 </a:t>
            </a:r>
            <a:r>
              <a:rPr sz="1100" spc="260" dirty="0">
                <a:cs typeface="PMingLiU"/>
              </a:rPr>
              <a:t>= </a:t>
            </a:r>
            <a:r>
              <a:rPr sz="1100" spc="30" dirty="0">
                <a:cs typeface="PMingLiU"/>
              </a:rPr>
              <a:t>1</a:t>
            </a:r>
            <a:r>
              <a:rPr sz="1100" i="1" spc="30" dirty="0">
                <a:cs typeface="Times New Roman"/>
              </a:rPr>
              <a:t>.</a:t>
            </a:r>
            <a:r>
              <a:rPr sz="1100" spc="30" dirty="0">
                <a:cs typeface="PMingLiU"/>
              </a:rPr>
              <a:t>25, </a:t>
            </a:r>
            <a:r>
              <a:rPr sz="1100" spc="85" dirty="0">
                <a:cs typeface="PMingLiU"/>
              </a:rPr>
              <a:t>and </a:t>
            </a:r>
            <a:r>
              <a:rPr sz="1100" i="1" spc="130" dirty="0">
                <a:cs typeface="Times New Roman"/>
              </a:rPr>
              <a:t>σ</a:t>
            </a:r>
            <a:r>
              <a:rPr sz="1200" i="1" spc="195" baseline="-10416" dirty="0">
                <a:cs typeface="Times New Roman"/>
              </a:rPr>
              <a:t>XY </a:t>
            </a:r>
            <a:r>
              <a:rPr sz="1100" spc="260" dirty="0">
                <a:cs typeface="PMingLiU"/>
              </a:rPr>
              <a:t>=</a:t>
            </a:r>
            <a:r>
              <a:rPr sz="1100" spc="-135" dirty="0">
                <a:cs typeface="PMingLiU"/>
              </a:rPr>
              <a:t> </a:t>
            </a:r>
            <a:r>
              <a:rPr sz="1100" spc="30" dirty="0">
                <a:cs typeface="PMingLiU"/>
              </a:rPr>
              <a:t>0</a:t>
            </a:r>
            <a:r>
              <a:rPr sz="1100" i="1" spc="30" dirty="0">
                <a:cs typeface="Times New Roman"/>
              </a:rPr>
              <a:t>.</a:t>
            </a:r>
            <a:r>
              <a:rPr sz="1100" spc="30" dirty="0">
                <a:cs typeface="PMingLiU"/>
              </a:rPr>
              <a:t>5, </a:t>
            </a:r>
            <a:r>
              <a:rPr sz="1100" spc="85" dirty="0">
                <a:cs typeface="PMingLiU"/>
              </a:rPr>
              <a:t>and </a:t>
            </a:r>
            <a:r>
              <a:rPr sz="1100" spc="25" dirty="0">
                <a:cs typeface="PMingLiU"/>
              </a:rPr>
              <a:t>so </a:t>
            </a:r>
            <a:r>
              <a:rPr sz="1100" spc="15" dirty="0">
                <a:cs typeface="PMingLiU"/>
              </a:rPr>
              <a:t>we </a:t>
            </a:r>
            <a:r>
              <a:rPr sz="1100" spc="45" dirty="0">
                <a:cs typeface="PMingLiU"/>
              </a:rPr>
              <a:t>know </a:t>
            </a:r>
            <a:r>
              <a:rPr sz="1100" spc="110" dirty="0">
                <a:cs typeface="PMingLiU"/>
              </a:rPr>
              <a:t>that</a:t>
            </a:r>
            <a:endParaRPr sz="1100" dirty="0"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395" y="2531045"/>
            <a:ext cx="3203575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cs typeface="PMingLiU"/>
              </a:rPr>
              <a:t>the true </a:t>
            </a:r>
            <a:r>
              <a:rPr sz="1100" spc="40" dirty="0">
                <a:cs typeface="PMingLiU"/>
              </a:rPr>
              <a:t>value </a:t>
            </a:r>
            <a:r>
              <a:rPr sz="1100" spc="5" dirty="0">
                <a:cs typeface="PMingLiU"/>
              </a:rPr>
              <a:t>of </a:t>
            </a:r>
            <a:r>
              <a:rPr sz="1100" i="1" spc="114" dirty="0">
                <a:cs typeface="Times New Roman"/>
              </a:rPr>
              <a:t>α </a:t>
            </a:r>
            <a:r>
              <a:rPr sz="1100" spc="20" dirty="0">
                <a:cs typeface="PMingLiU"/>
              </a:rPr>
              <a:t>is </a:t>
            </a:r>
            <a:r>
              <a:rPr sz="1100" spc="25" dirty="0">
                <a:cs typeface="PMingLiU"/>
              </a:rPr>
              <a:t>0</a:t>
            </a:r>
            <a:r>
              <a:rPr sz="1100" i="1" spc="25" dirty="0">
                <a:cs typeface="Times New Roman"/>
              </a:rPr>
              <a:t>.</a:t>
            </a:r>
            <a:r>
              <a:rPr sz="1100" spc="25" dirty="0">
                <a:cs typeface="PMingLiU"/>
              </a:rPr>
              <a:t>6 </a:t>
            </a:r>
            <a:r>
              <a:rPr sz="1100" spc="65" dirty="0">
                <a:cs typeface="PMingLiU"/>
              </a:rPr>
              <a:t>(indicated </a:t>
            </a:r>
            <a:r>
              <a:rPr sz="1100" spc="55" dirty="0">
                <a:cs typeface="PMingLiU"/>
              </a:rPr>
              <a:t>by </a:t>
            </a:r>
            <a:r>
              <a:rPr sz="1100" spc="8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red</a:t>
            </a:r>
            <a:r>
              <a:rPr sz="1100" spc="270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line).</a:t>
            </a:r>
            <a:endParaRPr sz="1100">
              <a:cs typeface="PMingLiU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67B436F3-ECDD-414D-8916-60A5B5CE18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6793" y="211465"/>
            <a:ext cx="14128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110" dirty="0">
                <a:latin typeface="+mn-lt"/>
              </a:rPr>
              <a:t>A </a:t>
            </a:r>
            <a:r>
              <a:rPr spc="-40" dirty="0">
                <a:latin typeface="+mn-lt"/>
              </a:rPr>
              <a:t>simple</a:t>
            </a:r>
            <a:r>
              <a:rPr spc="80" dirty="0">
                <a:latin typeface="+mn-lt"/>
              </a:rPr>
              <a:t> </a:t>
            </a:r>
            <a:r>
              <a:rPr spc="-25" dirty="0">
                <a:latin typeface="+mn-lt"/>
              </a:rPr>
              <a:t>example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1858" y="513459"/>
            <a:ext cx="2713355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75" dirty="0">
                <a:cs typeface="PMingLiU"/>
              </a:rPr>
              <a:t>mean </a:t>
            </a:r>
            <a:r>
              <a:rPr sz="1100" spc="30" dirty="0">
                <a:cs typeface="PMingLiU"/>
              </a:rPr>
              <a:t>over </a:t>
            </a:r>
            <a:r>
              <a:rPr sz="1100" spc="35" dirty="0">
                <a:cs typeface="PMingLiU"/>
              </a:rPr>
              <a:t>all </a:t>
            </a:r>
            <a:r>
              <a:rPr sz="1100" spc="30" dirty="0">
                <a:cs typeface="PMingLiU"/>
              </a:rPr>
              <a:t>1,000 </a:t>
            </a:r>
            <a:r>
              <a:rPr sz="1100" spc="65" dirty="0">
                <a:cs typeface="PMingLiU"/>
              </a:rPr>
              <a:t>estimates </a:t>
            </a:r>
            <a:r>
              <a:rPr sz="1100" spc="30" dirty="0">
                <a:cs typeface="PMingLiU"/>
              </a:rPr>
              <a:t>for </a:t>
            </a:r>
            <a:r>
              <a:rPr sz="1100" i="1" spc="114" dirty="0">
                <a:cs typeface="Times New Roman"/>
              </a:rPr>
              <a:t>α</a:t>
            </a:r>
            <a:r>
              <a:rPr sz="1100" i="1" spc="220" dirty="0">
                <a:cs typeface="Times New Roman"/>
              </a:rPr>
              <a:t> </a:t>
            </a:r>
            <a:r>
              <a:rPr sz="1100" spc="20" dirty="0">
                <a:cs typeface="PMingLiU"/>
              </a:rPr>
              <a:t>is</a:t>
            </a:r>
            <a:endParaRPr sz="1100">
              <a:cs typeface="PMingLiU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395" y="1322386"/>
            <a:ext cx="3407410" cy="5029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45" dirty="0">
                <a:cs typeface="PMingLiU"/>
              </a:rPr>
              <a:t>very </a:t>
            </a:r>
            <a:r>
              <a:rPr sz="1100" spc="20" dirty="0">
                <a:cs typeface="PMingLiU"/>
              </a:rPr>
              <a:t>close </a:t>
            </a:r>
            <a:r>
              <a:rPr sz="1100" spc="80" dirty="0">
                <a:cs typeface="PMingLiU"/>
              </a:rPr>
              <a:t>to </a:t>
            </a:r>
            <a:r>
              <a:rPr sz="1100" i="1" spc="114" dirty="0">
                <a:cs typeface="Times New Roman"/>
              </a:rPr>
              <a:t>α </a:t>
            </a:r>
            <a:r>
              <a:rPr sz="1100" spc="260" dirty="0">
                <a:cs typeface="PMingLiU"/>
              </a:rPr>
              <a:t>= </a:t>
            </a:r>
            <a:r>
              <a:rPr sz="1100" spc="30" dirty="0">
                <a:cs typeface="PMingLiU"/>
              </a:rPr>
              <a:t>0</a:t>
            </a:r>
            <a:r>
              <a:rPr sz="1100" i="1" spc="30" dirty="0">
                <a:cs typeface="Times New Roman"/>
              </a:rPr>
              <a:t>.</a:t>
            </a:r>
            <a:r>
              <a:rPr sz="1100" spc="30" dirty="0">
                <a:cs typeface="PMingLiU"/>
              </a:rPr>
              <a:t>6, </a:t>
            </a:r>
            <a:r>
              <a:rPr sz="1100" spc="85" dirty="0">
                <a:cs typeface="PMingLiU"/>
              </a:rPr>
              <a:t>and </a:t>
            </a:r>
            <a:r>
              <a:rPr sz="1100" spc="80" dirty="0">
                <a:cs typeface="PMingLiU"/>
              </a:rPr>
              <a:t>the </a:t>
            </a:r>
            <a:r>
              <a:rPr sz="1100" spc="85" dirty="0">
                <a:cs typeface="PMingLiU"/>
              </a:rPr>
              <a:t>standard </a:t>
            </a:r>
            <a:r>
              <a:rPr sz="1100" spc="60" dirty="0">
                <a:cs typeface="PMingLiU"/>
              </a:rPr>
              <a:t>deviation </a:t>
            </a:r>
            <a:r>
              <a:rPr sz="1100" spc="5" dirty="0">
                <a:cs typeface="PMingLiU"/>
              </a:rPr>
              <a:t>of</a:t>
            </a:r>
            <a:r>
              <a:rPr sz="1100" spc="-140" dirty="0">
                <a:cs typeface="PMingLiU"/>
              </a:rPr>
              <a:t> </a:t>
            </a:r>
            <a:r>
              <a:rPr sz="1100" spc="80" dirty="0">
                <a:cs typeface="PMingLiU"/>
              </a:rPr>
              <a:t>the  </a:t>
            </a:r>
            <a:r>
              <a:rPr sz="1100" spc="65" dirty="0">
                <a:cs typeface="PMingLiU"/>
              </a:rPr>
              <a:t>estimates</a:t>
            </a:r>
            <a:r>
              <a:rPr sz="1100" spc="70" dirty="0">
                <a:cs typeface="PMingLiU"/>
              </a:rPr>
              <a:t> </a:t>
            </a:r>
            <a:r>
              <a:rPr sz="1100" spc="20" dirty="0">
                <a:cs typeface="PMingLiU"/>
              </a:rPr>
              <a:t>is</a:t>
            </a:r>
            <a:endParaRPr sz="1100" dirty="0">
              <a:cs typeface="PMingLiU"/>
            </a:endParaRPr>
          </a:p>
          <a:p>
            <a:pPr marL="785495">
              <a:lnSpc>
                <a:spcPts val="1090"/>
              </a:lnSpc>
            </a:pPr>
            <a:endParaRPr sz="1100" dirty="0"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33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91858" y="2350108"/>
            <a:ext cx="3298190" cy="90614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70" dirty="0">
                <a:cs typeface="PMingLiU"/>
              </a:rPr>
              <a:t>This </a:t>
            </a:r>
            <a:r>
              <a:rPr sz="1100" spc="20" dirty="0">
                <a:cs typeface="PMingLiU"/>
              </a:rPr>
              <a:t>gives </a:t>
            </a:r>
            <a:r>
              <a:rPr sz="1100" spc="55" dirty="0">
                <a:cs typeface="PMingLiU"/>
              </a:rPr>
              <a:t>us </a:t>
            </a:r>
            <a:r>
              <a:rPr sz="1100" spc="85" dirty="0">
                <a:cs typeface="PMingLiU"/>
              </a:rPr>
              <a:t>a </a:t>
            </a:r>
            <a:r>
              <a:rPr sz="1100" spc="45" dirty="0">
                <a:cs typeface="PMingLiU"/>
              </a:rPr>
              <a:t>very </a:t>
            </a:r>
            <a:r>
              <a:rPr sz="1100" spc="55" dirty="0">
                <a:cs typeface="PMingLiU"/>
              </a:rPr>
              <a:t>good </a:t>
            </a:r>
            <a:r>
              <a:rPr sz="1100" spc="50" dirty="0">
                <a:cs typeface="PMingLiU"/>
              </a:rPr>
              <a:t>idea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accuracy </a:t>
            </a:r>
            <a:r>
              <a:rPr sz="1100" spc="5" dirty="0">
                <a:cs typeface="PMingLiU"/>
              </a:rPr>
              <a:t>of </a:t>
            </a:r>
            <a:r>
              <a:rPr sz="1100" i="1" spc="-90" dirty="0">
                <a:cs typeface="Times New Roman"/>
              </a:rPr>
              <a:t>α</a:t>
            </a:r>
            <a:r>
              <a:rPr sz="1100" spc="-90" dirty="0">
                <a:cs typeface="PMingLiU"/>
              </a:rPr>
              <a:t>ˆ:  </a:t>
            </a:r>
            <a:r>
              <a:rPr sz="1100" dirty="0">
                <a:cs typeface="PMingLiU"/>
              </a:rPr>
              <a:t>SE(</a:t>
            </a:r>
            <a:r>
              <a:rPr sz="1100" i="1" dirty="0">
                <a:cs typeface="Times New Roman"/>
              </a:rPr>
              <a:t>α</a:t>
            </a:r>
            <a:r>
              <a:rPr sz="1100" dirty="0">
                <a:cs typeface="PMingLiU"/>
              </a:rPr>
              <a:t>ˆ) </a:t>
            </a:r>
            <a:r>
              <a:rPr sz="1100" i="1" spc="240" dirty="0">
                <a:cs typeface="Arial"/>
              </a:rPr>
              <a:t>≈</a:t>
            </a:r>
            <a:r>
              <a:rPr sz="1100" i="1" spc="5" dirty="0">
                <a:cs typeface="Arial"/>
              </a:rPr>
              <a:t> </a:t>
            </a:r>
            <a:r>
              <a:rPr sz="1100" spc="30" dirty="0">
                <a:cs typeface="PMingLiU"/>
              </a:rPr>
              <a:t>0</a:t>
            </a:r>
            <a:r>
              <a:rPr sz="1100" i="1" spc="30" dirty="0">
                <a:cs typeface="Times New Roman"/>
              </a:rPr>
              <a:t>.</a:t>
            </a:r>
            <a:r>
              <a:rPr sz="1100" spc="30" dirty="0">
                <a:cs typeface="PMingLiU"/>
              </a:rPr>
              <a:t>083.</a:t>
            </a:r>
            <a:endParaRPr sz="1100">
              <a:cs typeface="PMingLiU"/>
            </a:endParaRPr>
          </a:p>
          <a:p>
            <a:pPr marL="144780" marR="19685" indent="-132715">
              <a:lnSpc>
                <a:spcPct val="102600"/>
              </a:lnSpc>
              <a:spcBef>
                <a:spcPts val="204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25" dirty="0">
                <a:cs typeface="PMingLiU"/>
              </a:rPr>
              <a:t>So </a:t>
            </a:r>
            <a:r>
              <a:rPr sz="1100" spc="55" dirty="0">
                <a:cs typeface="PMingLiU"/>
              </a:rPr>
              <a:t>roughly </a:t>
            </a:r>
            <a:r>
              <a:rPr sz="1100" spc="50" dirty="0">
                <a:cs typeface="PMingLiU"/>
              </a:rPr>
              <a:t>speaking, </a:t>
            </a:r>
            <a:r>
              <a:rPr sz="1100" spc="30" dirty="0">
                <a:cs typeface="PMingLiU"/>
              </a:rPr>
              <a:t>for </a:t>
            </a:r>
            <a:r>
              <a:rPr sz="1100" spc="85" dirty="0">
                <a:cs typeface="PMingLiU"/>
              </a:rPr>
              <a:t>a </a:t>
            </a:r>
            <a:r>
              <a:rPr sz="1100" spc="75" dirty="0">
                <a:cs typeface="PMingLiU"/>
              </a:rPr>
              <a:t>random </a:t>
            </a:r>
            <a:r>
              <a:rPr sz="1100" spc="55" dirty="0">
                <a:cs typeface="PMingLiU"/>
              </a:rPr>
              <a:t>sample </a:t>
            </a:r>
            <a:r>
              <a:rPr sz="1100" spc="50" dirty="0">
                <a:cs typeface="PMingLiU"/>
              </a:rPr>
              <a:t>from </a:t>
            </a:r>
            <a:r>
              <a:rPr sz="1100" spc="80" dirty="0">
                <a:cs typeface="PMingLiU"/>
              </a:rPr>
              <a:t>the  </a:t>
            </a:r>
            <a:r>
              <a:rPr sz="1100" spc="65" dirty="0">
                <a:cs typeface="PMingLiU"/>
              </a:rPr>
              <a:t>population, </a:t>
            </a:r>
            <a:r>
              <a:rPr sz="1100" spc="15" dirty="0">
                <a:cs typeface="PMingLiU"/>
              </a:rPr>
              <a:t>we </a:t>
            </a:r>
            <a:r>
              <a:rPr sz="1100" spc="45" dirty="0">
                <a:cs typeface="PMingLiU"/>
              </a:rPr>
              <a:t>would </a:t>
            </a:r>
            <a:r>
              <a:rPr sz="1100" spc="65" dirty="0">
                <a:cs typeface="PMingLiU"/>
              </a:rPr>
              <a:t>expect </a:t>
            </a:r>
            <a:r>
              <a:rPr sz="1100" i="1" spc="-170" dirty="0">
                <a:cs typeface="Times New Roman"/>
              </a:rPr>
              <a:t>α</a:t>
            </a:r>
            <a:r>
              <a:rPr sz="1100" spc="-170" dirty="0">
                <a:cs typeface="PMingLiU"/>
              </a:rPr>
              <a:t>ˆ </a:t>
            </a:r>
            <a:r>
              <a:rPr sz="1100" spc="80" dirty="0">
                <a:cs typeface="PMingLiU"/>
              </a:rPr>
              <a:t>to </a:t>
            </a:r>
            <a:r>
              <a:rPr sz="1100" spc="25" dirty="0">
                <a:cs typeface="PMingLiU"/>
              </a:rPr>
              <a:t>differ </a:t>
            </a:r>
            <a:r>
              <a:rPr sz="1100" spc="50" dirty="0">
                <a:cs typeface="PMingLiU"/>
              </a:rPr>
              <a:t>from </a:t>
            </a:r>
            <a:r>
              <a:rPr sz="1100" i="1" spc="114" dirty="0">
                <a:cs typeface="Times New Roman"/>
              </a:rPr>
              <a:t>α </a:t>
            </a:r>
            <a:r>
              <a:rPr sz="1100" spc="55" dirty="0">
                <a:cs typeface="PMingLiU"/>
              </a:rPr>
              <a:t>by  </a:t>
            </a:r>
            <a:r>
              <a:rPr sz="1100" spc="60" dirty="0">
                <a:cs typeface="PMingLiU"/>
              </a:rPr>
              <a:t>approximately </a:t>
            </a:r>
            <a:r>
              <a:rPr sz="1100" spc="30" dirty="0">
                <a:cs typeface="PMingLiU"/>
              </a:rPr>
              <a:t>0</a:t>
            </a:r>
            <a:r>
              <a:rPr sz="1100" i="1" spc="30" dirty="0">
                <a:cs typeface="Times New Roman"/>
              </a:rPr>
              <a:t>.</a:t>
            </a:r>
            <a:r>
              <a:rPr sz="1100" spc="30" dirty="0">
                <a:cs typeface="PMingLiU"/>
              </a:rPr>
              <a:t>08, </a:t>
            </a:r>
            <a:r>
              <a:rPr sz="1100" spc="55" dirty="0">
                <a:cs typeface="PMingLiU"/>
              </a:rPr>
              <a:t>on</a:t>
            </a:r>
            <a:r>
              <a:rPr sz="1100" spc="130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average.</a:t>
            </a:r>
            <a:endParaRPr sz="1100">
              <a:cs typeface="PMingLiU"/>
            </a:endParaRPr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34E215A0-9EA7-44F5-A1BB-05291E9103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6793" y="211465"/>
            <a:ext cx="14128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0" dirty="0">
                <a:latin typeface="+mn-lt"/>
              </a:rPr>
              <a:t>A </a:t>
            </a:r>
            <a:r>
              <a:rPr spc="-40" dirty="0">
                <a:latin typeface="+mn-lt"/>
              </a:rPr>
              <a:t>simple</a:t>
            </a:r>
            <a:r>
              <a:rPr spc="80" dirty="0">
                <a:latin typeface="+mn-lt"/>
              </a:rPr>
              <a:t> </a:t>
            </a:r>
            <a:r>
              <a:rPr spc="-25" dirty="0">
                <a:latin typeface="+mn-lt"/>
              </a:rPr>
              <a:t>example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7B2125D-8B83-4935-B323-7FB82CA7E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796" y="793897"/>
            <a:ext cx="1371600" cy="44731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4C78D4E-40DB-47E3-A7EE-DB78DB6B4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772" y="1730375"/>
            <a:ext cx="1388077" cy="44590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6625" y="211465"/>
            <a:ext cx="5949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>
                <a:latin typeface="+mn-lt"/>
              </a:rPr>
              <a:t>Results</a:t>
            </a:r>
          </a:p>
        </p:txBody>
      </p:sp>
      <p:sp>
        <p:nvSpPr>
          <p:cNvPr id="117" name="object 1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34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sp>
        <p:nvSpPr>
          <p:cNvPr id="116" name="object 116"/>
          <p:cNvSpPr txBox="1"/>
          <p:nvPr/>
        </p:nvSpPr>
        <p:spPr>
          <a:xfrm>
            <a:off x="171450" y="2217685"/>
            <a:ext cx="4343400" cy="10468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i="1" spc="15" dirty="0">
                <a:solidFill>
                  <a:srgbClr val="009900"/>
                </a:solidFill>
                <a:cs typeface="Times New Roman"/>
              </a:rPr>
              <a:t>Left: </a:t>
            </a:r>
            <a:r>
              <a:rPr sz="1100" spc="70" dirty="0">
                <a:cs typeface="PMingLiU"/>
              </a:rPr>
              <a:t>A </a:t>
            </a:r>
            <a:r>
              <a:rPr sz="1100" spc="65" dirty="0">
                <a:cs typeface="PMingLiU"/>
              </a:rPr>
              <a:t>histogram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estimates </a:t>
            </a:r>
            <a:r>
              <a:rPr sz="1100" spc="5" dirty="0">
                <a:cs typeface="PMingLiU"/>
              </a:rPr>
              <a:t>of </a:t>
            </a:r>
            <a:r>
              <a:rPr sz="1100" i="1" spc="114" dirty="0">
                <a:cs typeface="Times New Roman"/>
              </a:rPr>
              <a:t>α </a:t>
            </a:r>
            <a:r>
              <a:rPr sz="1100" spc="65" dirty="0">
                <a:cs typeface="PMingLiU"/>
              </a:rPr>
              <a:t>obtained </a:t>
            </a:r>
            <a:r>
              <a:rPr sz="1100" spc="55" dirty="0">
                <a:cs typeface="PMingLiU"/>
              </a:rPr>
              <a:t>by </a:t>
            </a:r>
            <a:r>
              <a:rPr sz="1100" spc="60" dirty="0">
                <a:cs typeface="PMingLiU"/>
              </a:rPr>
              <a:t>generating  </a:t>
            </a:r>
            <a:r>
              <a:rPr sz="1100" spc="30" dirty="0">
                <a:cs typeface="PMingLiU"/>
              </a:rPr>
              <a:t>1,000 </a:t>
            </a:r>
            <a:r>
              <a:rPr sz="1100" spc="60" dirty="0">
                <a:cs typeface="PMingLiU"/>
              </a:rPr>
              <a:t>simulated </a:t>
            </a:r>
            <a:r>
              <a:rPr sz="1100" spc="95" dirty="0">
                <a:cs typeface="PMingLiU"/>
              </a:rPr>
              <a:t>data </a:t>
            </a:r>
            <a:r>
              <a:rPr sz="1100" spc="50" dirty="0">
                <a:cs typeface="PMingLiU"/>
              </a:rPr>
              <a:t>sets from </a:t>
            </a:r>
            <a:r>
              <a:rPr sz="1100" spc="80" dirty="0">
                <a:cs typeface="PMingLiU"/>
              </a:rPr>
              <a:t>the true </a:t>
            </a:r>
            <a:r>
              <a:rPr sz="1100" spc="65" dirty="0">
                <a:cs typeface="PMingLiU"/>
              </a:rPr>
              <a:t>population. </a:t>
            </a:r>
            <a:r>
              <a:rPr sz="1100" i="1" spc="25" dirty="0">
                <a:solidFill>
                  <a:srgbClr val="009900"/>
                </a:solidFill>
                <a:cs typeface="Times New Roman"/>
              </a:rPr>
              <a:t>Center: </a:t>
            </a:r>
            <a:r>
              <a:rPr sz="1100" spc="70">
                <a:cs typeface="PMingLiU"/>
              </a:rPr>
              <a:t>A </a:t>
            </a:r>
            <a:r>
              <a:rPr sz="1100" spc="65">
                <a:cs typeface="PMingLiU"/>
              </a:rPr>
              <a:t>histogram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estimates </a:t>
            </a:r>
            <a:r>
              <a:rPr sz="1100" spc="5" dirty="0">
                <a:cs typeface="PMingLiU"/>
              </a:rPr>
              <a:t>of </a:t>
            </a:r>
            <a:r>
              <a:rPr sz="1100" i="1" spc="114" dirty="0">
                <a:cs typeface="Times New Roman"/>
              </a:rPr>
              <a:t>α </a:t>
            </a:r>
            <a:r>
              <a:rPr sz="1100" spc="65" dirty="0">
                <a:cs typeface="PMingLiU"/>
              </a:rPr>
              <a:t>obtained </a:t>
            </a:r>
            <a:r>
              <a:rPr sz="1100" spc="50" dirty="0">
                <a:cs typeface="PMingLiU"/>
              </a:rPr>
              <a:t>from </a:t>
            </a:r>
            <a:r>
              <a:rPr sz="1100" spc="30" dirty="0">
                <a:cs typeface="PMingLiU"/>
              </a:rPr>
              <a:t>1,000 </a:t>
            </a:r>
            <a:r>
              <a:rPr sz="1100" spc="80" dirty="0">
                <a:cs typeface="PMingLiU"/>
              </a:rPr>
              <a:t>bootstrap  </a:t>
            </a:r>
            <a:r>
              <a:rPr sz="1100" spc="50" dirty="0">
                <a:cs typeface="PMingLiU"/>
              </a:rPr>
              <a:t>samples from </a:t>
            </a:r>
            <a:r>
              <a:rPr sz="1100" spc="85" dirty="0">
                <a:cs typeface="PMingLiU"/>
              </a:rPr>
              <a:t>a </a:t>
            </a:r>
            <a:r>
              <a:rPr sz="1100" spc="30" dirty="0">
                <a:cs typeface="PMingLiU"/>
              </a:rPr>
              <a:t>single </a:t>
            </a:r>
            <a:r>
              <a:rPr sz="1100" spc="95" dirty="0">
                <a:cs typeface="PMingLiU"/>
              </a:rPr>
              <a:t>data </a:t>
            </a:r>
            <a:r>
              <a:rPr sz="1100" spc="55" dirty="0">
                <a:cs typeface="PMingLiU"/>
              </a:rPr>
              <a:t>set. </a:t>
            </a:r>
            <a:r>
              <a:rPr sz="1100" i="1" spc="15" dirty="0">
                <a:solidFill>
                  <a:srgbClr val="009900"/>
                </a:solidFill>
                <a:cs typeface="Times New Roman"/>
              </a:rPr>
              <a:t>Right: </a:t>
            </a:r>
            <a:r>
              <a:rPr sz="1100" spc="9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estimates </a:t>
            </a:r>
            <a:r>
              <a:rPr sz="1100" spc="5" dirty="0">
                <a:cs typeface="PMingLiU"/>
              </a:rPr>
              <a:t>of </a:t>
            </a:r>
            <a:r>
              <a:rPr sz="1100" i="1" spc="114" dirty="0">
                <a:cs typeface="Times New Roman"/>
              </a:rPr>
              <a:t>α  </a:t>
            </a:r>
            <a:r>
              <a:rPr sz="1100" spc="45" dirty="0">
                <a:cs typeface="PMingLiU"/>
              </a:rPr>
              <a:t>displayed </a:t>
            </a:r>
            <a:r>
              <a:rPr sz="1100" spc="50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left </a:t>
            </a:r>
            <a:r>
              <a:rPr sz="1100" spc="85" dirty="0">
                <a:cs typeface="PMingLiU"/>
              </a:rPr>
              <a:t>and </a:t>
            </a:r>
            <a:r>
              <a:rPr sz="1100" spc="55" dirty="0">
                <a:cs typeface="PMingLiU"/>
              </a:rPr>
              <a:t>center panels </a:t>
            </a:r>
            <a:r>
              <a:rPr sz="1100" spc="60" dirty="0">
                <a:cs typeface="PMingLiU"/>
              </a:rPr>
              <a:t>are </a:t>
            </a:r>
            <a:r>
              <a:rPr sz="1100" spc="45" dirty="0">
                <a:cs typeface="PMingLiU"/>
              </a:rPr>
              <a:t>shown </a:t>
            </a:r>
            <a:r>
              <a:rPr sz="1100" spc="55" dirty="0">
                <a:cs typeface="PMingLiU"/>
              </a:rPr>
              <a:t>as boxplots. </a:t>
            </a:r>
            <a:r>
              <a:rPr sz="1100" spc="65" dirty="0">
                <a:cs typeface="PMingLiU"/>
              </a:rPr>
              <a:t>In  </a:t>
            </a:r>
            <a:r>
              <a:rPr sz="1100" spc="45" dirty="0">
                <a:cs typeface="PMingLiU"/>
              </a:rPr>
              <a:t>each </a:t>
            </a:r>
            <a:r>
              <a:rPr sz="1100" spc="55" dirty="0">
                <a:cs typeface="PMingLiU"/>
              </a:rPr>
              <a:t>panel,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pink </a:t>
            </a:r>
            <a:r>
              <a:rPr sz="1100" spc="35" dirty="0">
                <a:cs typeface="PMingLiU"/>
              </a:rPr>
              <a:t>line </a:t>
            </a:r>
            <a:r>
              <a:rPr sz="1100" spc="55" dirty="0">
                <a:cs typeface="PMingLiU"/>
              </a:rPr>
              <a:t>indicates </a:t>
            </a:r>
            <a:r>
              <a:rPr sz="1100" spc="80" dirty="0">
                <a:cs typeface="PMingLiU"/>
              </a:rPr>
              <a:t>the true </a:t>
            </a:r>
            <a:r>
              <a:rPr sz="1100" spc="40" dirty="0">
                <a:cs typeface="PMingLiU"/>
              </a:rPr>
              <a:t>value </a:t>
            </a:r>
            <a:r>
              <a:rPr sz="1100" spc="5" dirty="0">
                <a:cs typeface="PMingLiU"/>
              </a:rPr>
              <a:t>of</a:t>
            </a:r>
            <a:r>
              <a:rPr sz="1100" spc="220" dirty="0">
                <a:cs typeface="PMingLiU"/>
              </a:rPr>
              <a:t> </a:t>
            </a:r>
            <a:r>
              <a:rPr sz="1100" i="1" spc="80" dirty="0">
                <a:cs typeface="Times New Roman"/>
              </a:rPr>
              <a:t>α</a:t>
            </a:r>
            <a:r>
              <a:rPr sz="1100" spc="80" dirty="0">
                <a:cs typeface="PMingLiU"/>
              </a:rPr>
              <a:t>.</a:t>
            </a:r>
            <a:endParaRPr sz="1100">
              <a:cs typeface="PMingLiU"/>
            </a:endParaRP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E905CC32-F5C4-410E-84E5-CCE5FFCDA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97" y="572963"/>
            <a:ext cx="3600450" cy="151597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369" y="211465"/>
            <a:ext cx="215201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45" dirty="0">
                <a:latin typeface="+mn-lt"/>
              </a:rPr>
              <a:t>Now </a:t>
            </a:r>
            <a:r>
              <a:rPr spc="-20" dirty="0">
                <a:latin typeface="+mn-lt"/>
              </a:rPr>
              <a:t>back </a:t>
            </a:r>
            <a:r>
              <a:rPr dirty="0">
                <a:latin typeface="+mn-lt"/>
              </a:rPr>
              <a:t>to </a:t>
            </a:r>
            <a:r>
              <a:rPr spc="-10" dirty="0">
                <a:latin typeface="+mn-lt"/>
              </a:rPr>
              <a:t>the </a:t>
            </a:r>
            <a:r>
              <a:rPr spc="-25" dirty="0">
                <a:latin typeface="+mn-lt"/>
              </a:rPr>
              <a:t>real</a:t>
            </a:r>
            <a:r>
              <a:rPr spc="65" dirty="0">
                <a:latin typeface="+mn-lt"/>
              </a:rPr>
              <a:t> </a:t>
            </a:r>
            <a:r>
              <a:rPr spc="-40" dirty="0">
                <a:latin typeface="+mn-lt"/>
              </a:rPr>
              <a:t>world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35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250" y="968375"/>
            <a:ext cx="3768090" cy="163044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12382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procedure outlined </a:t>
            </a:r>
            <a:r>
              <a:rPr sz="1100" spc="50" dirty="0">
                <a:cs typeface="PMingLiU"/>
              </a:rPr>
              <a:t>above </a:t>
            </a:r>
            <a:r>
              <a:rPr sz="1100" spc="75" dirty="0">
                <a:cs typeface="PMingLiU"/>
              </a:rPr>
              <a:t>cannot </a:t>
            </a:r>
            <a:r>
              <a:rPr sz="1100" spc="70" dirty="0">
                <a:cs typeface="PMingLiU"/>
              </a:rPr>
              <a:t>be </a:t>
            </a:r>
            <a:r>
              <a:rPr sz="1100" spc="55" dirty="0">
                <a:cs typeface="PMingLiU"/>
              </a:rPr>
              <a:t>applied, because  </a:t>
            </a:r>
            <a:r>
              <a:rPr sz="1100" spc="30" dirty="0">
                <a:cs typeface="PMingLiU"/>
              </a:rPr>
              <a:t>for </a:t>
            </a:r>
            <a:r>
              <a:rPr sz="1100" spc="50" dirty="0">
                <a:cs typeface="PMingLiU"/>
              </a:rPr>
              <a:t>real </a:t>
            </a:r>
            <a:r>
              <a:rPr sz="1100" spc="95" dirty="0">
                <a:cs typeface="PMingLiU"/>
              </a:rPr>
              <a:t>data </a:t>
            </a:r>
            <a:r>
              <a:rPr sz="1100" spc="15" dirty="0">
                <a:cs typeface="PMingLiU"/>
              </a:rPr>
              <a:t>we </a:t>
            </a:r>
            <a:r>
              <a:rPr sz="1100" spc="75" dirty="0">
                <a:cs typeface="PMingLiU"/>
              </a:rPr>
              <a:t>cannot </a:t>
            </a:r>
            <a:r>
              <a:rPr sz="1100" spc="60" dirty="0">
                <a:cs typeface="PMingLiU"/>
              </a:rPr>
              <a:t>generate </a:t>
            </a:r>
            <a:r>
              <a:rPr sz="1100" spc="50" dirty="0">
                <a:cs typeface="PMingLiU"/>
              </a:rPr>
              <a:t>new samples from </a:t>
            </a:r>
            <a:r>
              <a:rPr sz="1100" spc="80" dirty="0" err="1">
                <a:cs typeface="PMingLiU"/>
              </a:rPr>
              <a:t>th</a:t>
            </a:r>
            <a:r>
              <a:rPr lang="en-GB" sz="1100" spc="80" dirty="0">
                <a:cs typeface="PMingLiU"/>
              </a:rPr>
              <a:t>e  </a:t>
            </a:r>
            <a:r>
              <a:rPr sz="1100" spc="45" dirty="0">
                <a:cs typeface="PMingLiU"/>
              </a:rPr>
              <a:t>original</a:t>
            </a:r>
            <a:r>
              <a:rPr sz="1100" spc="70" dirty="0">
                <a:cs typeface="PMingLiU"/>
              </a:rPr>
              <a:t> </a:t>
            </a:r>
            <a:r>
              <a:rPr sz="1100" spc="65" dirty="0">
                <a:cs typeface="PMingLiU"/>
              </a:rPr>
              <a:t>population.</a:t>
            </a:r>
            <a:endParaRPr lang="en-US" sz="1100" spc="65" dirty="0">
              <a:cs typeface="PMingLiU"/>
            </a:endParaRPr>
          </a:p>
          <a:p>
            <a:pPr marL="144780" marR="12382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lang="en-US" sz="1100" spc="65" dirty="0">
              <a:cs typeface="PMingLiU"/>
            </a:endParaRPr>
          </a:p>
          <a:p>
            <a:pPr marL="144780" marR="12382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55244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30" dirty="0">
                <a:cs typeface="PMingLiU"/>
              </a:rPr>
              <a:t>However, </a:t>
            </a:r>
            <a:r>
              <a:rPr sz="1100" spc="80" dirty="0">
                <a:cs typeface="PMingLiU"/>
              </a:rPr>
              <a:t>the bootstrap </a:t>
            </a:r>
            <a:r>
              <a:rPr sz="1100" spc="65" dirty="0">
                <a:cs typeface="PMingLiU"/>
              </a:rPr>
              <a:t>approach </a:t>
            </a:r>
            <a:r>
              <a:rPr sz="1100" spc="30" dirty="0">
                <a:cs typeface="PMingLiU"/>
              </a:rPr>
              <a:t>allows </a:t>
            </a:r>
            <a:r>
              <a:rPr sz="1100" spc="55" dirty="0">
                <a:cs typeface="PMingLiU"/>
              </a:rPr>
              <a:t>us </a:t>
            </a:r>
            <a:r>
              <a:rPr sz="1100" spc="80" dirty="0">
                <a:cs typeface="PMingLiU"/>
              </a:rPr>
              <a:t>to </a:t>
            </a:r>
            <a:r>
              <a:rPr sz="1100" spc="45" dirty="0">
                <a:cs typeface="PMingLiU"/>
              </a:rPr>
              <a:t>use </a:t>
            </a:r>
            <a:r>
              <a:rPr sz="1100" spc="85" dirty="0">
                <a:cs typeface="PMingLiU"/>
              </a:rPr>
              <a:t>a  </a:t>
            </a:r>
            <a:r>
              <a:rPr sz="1100" spc="70" dirty="0">
                <a:cs typeface="PMingLiU"/>
              </a:rPr>
              <a:t>computer </a:t>
            </a:r>
            <a:r>
              <a:rPr sz="1100" spc="80" dirty="0">
                <a:cs typeface="PMingLiU"/>
              </a:rPr>
              <a:t>to </a:t>
            </a:r>
            <a:r>
              <a:rPr sz="1100" spc="50" dirty="0">
                <a:cs typeface="PMingLiU"/>
              </a:rPr>
              <a:t>mimic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process </a:t>
            </a:r>
            <a:r>
              <a:rPr sz="1100" spc="5" dirty="0">
                <a:cs typeface="PMingLiU"/>
              </a:rPr>
              <a:t>of </a:t>
            </a:r>
            <a:r>
              <a:rPr sz="1100" spc="60" dirty="0">
                <a:cs typeface="PMingLiU"/>
              </a:rPr>
              <a:t>obtaining </a:t>
            </a:r>
            <a:r>
              <a:rPr sz="1100" spc="50" dirty="0">
                <a:cs typeface="PMingLiU"/>
              </a:rPr>
              <a:t>new </a:t>
            </a:r>
            <a:r>
              <a:rPr sz="1100" spc="95" dirty="0">
                <a:cs typeface="PMingLiU"/>
              </a:rPr>
              <a:t>data </a:t>
            </a:r>
            <a:r>
              <a:rPr sz="1100" spc="50" dirty="0">
                <a:cs typeface="PMingLiU"/>
              </a:rPr>
              <a:t>sets,  </a:t>
            </a:r>
            <a:r>
              <a:rPr sz="1100" spc="25" dirty="0">
                <a:cs typeface="PMingLiU"/>
              </a:rPr>
              <a:t>so </a:t>
            </a:r>
            <a:r>
              <a:rPr sz="1100" spc="110" dirty="0">
                <a:cs typeface="PMingLiU"/>
              </a:rPr>
              <a:t>that </a:t>
            </a:r>
            <a:r>
              <a:rPr sz="1100" spc="15" dirty="0">
                <a:cs typeface="PMingLiU"/>
              </a:rPr>
              <a:t>we </a:t>
            </a:r>
            <a:r>
              <a:rPr sz="1100" spc="65" dirty="0">
                <a:cs typeface="PMingLiU"/>
              </a:rPr>
              <a:t>can estimate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variability </a:t>
            </a:r>
            <a:r>
              <a:rPr sz="1100" spc="5" dirty="0">
                <a:cs typeface="PMingLiU"/>
              </a:rPr>
              <a:t>of </a:t>
            </a:r>
            <a:r>
              <a:rPr sz="1100" spc="65" dirty="0">
                <a:cs typeface="PMingLiU"/>
              </a:rPr>
              <a:t>our estimate  </a:t>
            </a:r>
            <a:r>
              <a:rPr sz="1100" spc="75" dirty="0">
                <a:cs typeface="PMingLiU"/>
              </a:rPr>
              <a:t>without </a:t>
            </a:r>
            <a:r>
              <a:rPr sz="1100" spc="60" dirty="0">
                <a:cs typeface="PMingLiU"/>
              </a:rPr>
              <a:t>generating </a:t>
            </a:r>
            <a:r>
              <a:rPr sz="1100" spc="65" dirty="0">
                <a:cs typeface="PMingLiU"/>
              </a:rPr>
              <a:t>additional</a:t>
            </a:r>
            <a:r>
              <a:rPr sz="1100" spc="8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samples.</a:t>
            </a:r>
            <a:endParaRPr sz="1100" dirty="0"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1543574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369" y="211465"/>
            <a:ext cx="215201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45" dirty="0">
                <a:latin typeface="+mn-lt"/>
              </a:rPr>
              <a:t>Now </a:t>
            </a:r>
            <a:r>
              <a:rPr spc="-20" dirty="0">
                <a:latin typeface="+mn-lt"/>
              </a:rPr>
              <a:t>back </a:t>
            </a:r>
            <a:r>
              <a:rPr dirty="0">
                <a:latin typeface="+mn-lt"/>
              </a:rPr>
              <a:t>to </a:t>
            </a:r>
            <a:r>
              <a:rPr spc="-10" dirty="0">
                <a:latin typeface="+mn-lt"/>
              </a:rPr>
              <a:t>the </a:t>
            </a:r>
            <a:r>
              <a:rPr spc="-25" dirty="0">
                <a:latin typeface="+mn-lt"/>
              </a:rPr>
              <a:t>real</a:t>
            </a:r>
            <a:r>
              <a:rPr spc="65" dirty="0">
                <a:latin typeface="+mn-lt"/>
              </a:rPr>
              <a:t> </a:t>
            </a:r>
            <a:r>
              <a:rPr spc="-40" dirty="0">
                <a:latin typeface="+mn-lt"/>
              </a:rPr>
              <a:t>world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36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6138" y="968375"/>
            <a:ext cx="3768090" cy="18211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3302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85" dirty="0">
                <a:cs typeface="PMingLiU"/>
              </a:rPr>
              <a:t>Rather </a:t>
            </a:r>
            <a:r>
              <a:rPr sz="1100" spc="100" dirty="0">
                <a:cs typeface="PMingLiU"/>
              </a:rPr>
              <a:t>than </a:t>
            </a:r>
            <a:r>
              <a:rPr sz="1100" spc="65" dirty="0">
                <a:cs typeface="PMingLiU"/>
              </a:rPr>
              <a:t>repeatedly </a:t>
            </a:r>
            <a:r>
              <a:rPr sz="1100" spc="60" dirty="0">
                <a:cs typeface="PMingLiU"/>
              </a:rPr>
              <a:t>obtaining </a:t>
            </a:r>
            <a:r>
              <a:rPr sz="1100" spc="65" dirty="0">
                <a:cs typeface="PMingLiU"/>
              </a:rPr>
              <a:t>independent </a:t>
            </a:r>
            <a:r>
              <a:rPr sz="1100" spc="95" dirty="0">
                <a:cs typeface="PMingLiU"/>
              </a:rPr>
              <a:t>data </a:t>
            </a:r>
            <a:r>
              <a:rPr sz="1100" spc="50" dirty="0">
                <a:cs typeface="PMingLiU"/>
              </a:rPr>
              <a:t>sets  from </a:t>
            </a:r>
            <a:r>
              <a:rPr sz="1100" spc="8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population, </a:t>
            </a:r>
            <a:r>
              <a:rPr sz="1100" spc="15" dirty="0">
                <a:cs typeface="PMingLiU"/>
              </a:rPr>
              <a:t>we </a:t>
            </a:r>
            <a:r>
              <a:rPr sz="1100" spc="65" dirty="0">
                <a:cs typeface="PMingLiU"/>
              </a:rPr>
              <a:t>instead </a:t>
            </a:r>
            <a:r>
              <a:rPr sz="1100" spc="70" dirty="0">
                <a:cs typeface="PMingLiU"/>
              </a:rPr>
              <a:t>obtain </a:t>
            </a:r>
            <a:r>
              <a:rPr sz="1100" spc="65" dirty="0">
                <a:cs typeface="PMingLiU"/>
              </a:rPr>
              <a:t>distinct </a:t>
            </a:r>
            <a:r>
              <a:rPr sz="1100" spc="95" dirty="0">
                <a:cs typeface="PMingLiU"/>
              </a:rPr>
              <a:t>data </a:t>
            </a:r>
            <a:r>
              <a:rPr sz="1100" spc="50" dirty="0">
                <a:cs typeface="PMingLiU"/>
              </a:rPr>
              <a:t>sets  </a:t>
            </a:r>
            <a:r>
              <a:rPr sz="1100" spc="55" dirty="0">
                <a:cs typeface="PMingLiU"/>
              </a:rPr>
              <a:t>by </a:t>
            </a:r>
            <a:r>
              <a:rPr sz="1100" spc="65" dirty="0">
                <a:cs typeface="PMingLiU"/>
              </a:rPr>
              <a:t>repeatedly </a:t>
            </a:r>
            <a:r>
              <a:rPr sz="1100" spc="55" dirty="0">
                <a:cs typeface="PMingLiU"/>
              </a:rPr>
              <a:t>sampling </a:t>
            </a:r>
            <a:r>
              <a:rPr sz="1100" spc="50" dirty="0">
                <a:cs typeface="PMingLiU"/>
              </a:rPr>
              <a:t>observations </a:t>
            </a:r>
            <a:r>
              <a:rPr sz="1100" spc="45" dirty="0">
                <a:cs typeface="PMingLiU"/>
              </a:rPr>
              <a:t>from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original </a:t>
            </a:r>
            <a:r>
              <a:rPr sz="1100" spc="95" dirty="0">
                <a:cs typeface="PMingLiU"/>
              </a:rPr>
              <a:t>data  </a:t>
            </a:r>
            <a:r>
              <a:rPr sz="1100" spc="60" dirty="0">
                <a:cs typeface="PMingLiU"/>
              </a:rPr>
              <a:t>set </a:t>
            </a:r>
            <a:r>
              <a:rPr sz="1100" i="1" spc="20" dirty="0">
                <a:solidFill>
                  <a:srgbClr val="009900"/>
                </a:solidFill>
                <a:cs typeface="Times New Roman"/>
              </a:rPr>
              <a:t>with</a:t>
            </a:r>
            <a:r>
              <a:rPr sz="1100" i="1" spc="125" dirty="0">
                <a:solidFill>
                  <a:srgbClr val="009900"/>
                </a:solidFill>
                <a:cs typeface="Times New Roman"/>
              </a:rPr>
              <a:t> </a:t>
            </a:r>
            <a:r>
              <a:rPr sz="1100" i="1" spc="15" dirty="0">
                <a:solidFill>
                  <a:srgbClr val="009900"/>
                </a:solidFill>
                <a:cs typeface="Times New Roman"/>
              </a:rPr>
              <a:t>replacement</a:t>
            </a:r>
            <a:r>
              <a:rPr sz="1100" spc="15" dirty="0">
                <a:cs typeface="PMingLiU"/>
              </a:rPr>
              <a:t>.</a:t>
            </a:r>
            <a:endParaRPr lang="en-US" sz="1100" spc="15" dirty="0">
              <a:cs typeface="PMingLiU"/>
            </a:endParaRPr>
          </a:p>
          <a:p>
            <a:pPr marL="144780" marR="3302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70" dirty="0">
                <a:cs typeface="PMingLiU"/>
              </a:rPr>
              <a:t>Each </a:t>
            </a:r>
            <a:r>
              <a:rPr sz="1100" spc="5" dirty="0">
                <a:cs typeface="PMingLiU"/>
              </a:rPr>
              <a:t>of </a:t>
            </a:r>
            <a:r>
              <a:rPr sz="1100" spc="60" dirty="0">
                <a:cs typeface="PMingLiU"/>
              </a:rPr>
              <a:t>these </a:t>
            </a:r>
            <a:r>
              <a:rPr sz="1100" spc="20" dirty="0">
                <a:cs typeface="PMingLiU"/>
              </a:rPr>
              <a:t>“bootstrap </a:t>
            </a:r>
            <a:r>
              <a:rPr sz="1100" spc="95" dirty="0">
                <a:cs typeface="PMingLiU"/>
              </a:rPr>
              <a:t>data</a:t>
            </a:r>
            <a:r>
              <a:rPr sz="1100" spc="-70" dirty="0">
                <a:cs typeface="PMingLiU"/>
              </a:rPr>
              <a:t>sets” </a:t>
            </a:r>
            <a:r>
              <a:rPr sz="1100" spc="20" dirty="0">
                <a:cs typeface="PMingLiU"/>
              </a:rPr>
              <a:t>is </a:t>
            </a:r>
            <a:r>
              <a:rPr sz="1100" spc="65" dirty="0">
                <a:cs typeface="PMingLiU"/>
              </a:rPr>
              <a:t>created </a:t>
            </a:r>
            <a:r>
              <a:rPr sz="1100" spc="55" dirty="0">
                <a:cs typeface="PMingLiU"/>
              </a:rPr>
              <a:t>by sampling </a:t>
            </a:r>
            <a:r>
              <a:rPr sz="1100" spc="55" dirty="0">
                <a:solidFill>
                  <a:srgbClr val="009900"/>
                </a:solidFill>
                <a:cs typeface="PMingLiU"/>
              </a:rPr>
              <a:t> </a:t>
            </a:r>
            <a:r>
              <a:rPr sz="1100" i="1" spc="20" dirty="0">
                <a:solidFill>
                  <a:srgbClr val="009900"/>
                </a:solidFill>
                <a:cs typeface="Times New Roman"/>
              </a:rPr>
              <a:t>with </a:t>
            </a:r>
            <a:r>
              <a:rPr sz="1100" i="1" spc="15" dirty="0">
                <a:solidFill>
                  <a:srgbClr val="009900"/>
                </a:solidFill>
                <a:cs typeface="Times New Roman"/>
              </a:rPr>
              <a:t>replacement</a:t>
            </a:r>
            <a:r>
              <a:rPr sz="1100" spc="15" dirty="0">
                <a:cs typeface="PMingLiU"/>
              </a:rPr>
              <a:t> </a:t>
            </a:r>
            <a:r>
              <a:rPr sz="1100" spc="85" dirty="0">
                <a:cs typeface="PMingLiU"/>
              </a:rPr>
              <a:t>and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the </a:t>
            </a:r>
            <a:r>
              <a:rPr sz="1100" i="1" spc="30" dirty="0">
                <a:solidFill>
                  <a:srgbClr val="009900"/>
                </a:solidFill>
                <a:cs typeface="Times New Roman"/>
              </a:rPr>
              <a:t>same </a:t>
            </a:r>
            <a:r>
              <a:rPr sz="1100" i="1" spc="15" dirty="0">
                <a:solidFill>
                  <a:srgbClr val="009900"/>
                </a:solidFill>
                <a:cs typeface="Times New Roman"/>
              </a:rPr>
              <a:t>size </a:t>
            </a:r>
            <a:r>
              <a:rPr sz="1100" spc="55" dirty="0">
                <a:cs typeface="PMingLiU"/>
              </a:rPr>
              <a:t>as </a:t>
            </a:r>
            <a:r>
              <a:rPr sz="1100" spc="65" dirty="0">
                <a:cs typeface="PMingLiU"/>
              </a:rPr>
              <a:t>our </a:t>
            </a:r>
            <a:r>
              <a:rPr sz="1100" spc="45" dirty="0">
                <a:cs typeface="PMingLiU"/>
              </a:rPr>
              <a:t>original  </a:t>
            </a:r>
            <a:r>
              <a:rPr sz="1100" spc="75" dirty="0">
                <a:cs typeface="PMingLiU"/>
              </a:rPr>
              <a:t>dataset. </a:t>
            </a:r>
            <a:r>
              <a:rPr sz="1100" spc="50" dirty="0">
                <a:cs typeface="PMingLiU"/>
              </a:rPr>
              <a:t>As </a:t>
            </a:r>
            <a:r>
              <a:rPr sz="1100" spc="85" dirty="0">
                <a:cs typeface="PMingLiU"/>
              </a:rPr>
              <a:t>a </a:t>
            </a:r>
            <a:r>
              <a:rPr sz="1100" spc="60" dirty="0">
                <a:cs typeface="PMingLiU"/>
              </a:rPr>
              <a:t>result </a:t>
            </a:r>
            <a:r>
              <a:rPr sz="1100" spc="45" dirty="0">
                <a:cs typeface="PMingLiU"/>
              </a:rPr>
              <a:t>some </a:t>
            </a:r>
            <a:r>
              <a:rPr sz="1100" spc="50" dirty="0">
                <a:cs typeface="PMingLiU"/>
              </a:rPr>
              <a:t>observations </a:t>
            </a:r>
            <a:r>
              <a:rPr sz="1100" spc="70" dirty="0">
                <a:cs typeface="PMingLiU"/>
              </a:rPr>
              <a:t>may </a:t>
            </a:r>
            <a:r>
              <a:rPr sz="1100" spc="80" dirty="0">
                <a:cs typeface="PMingLiU"/>
              </a:rPr>
              <a:t>appear </a:t>
            </a:r>
            <a:r>
              <a:rPr sz="1100" spc="60" dirty="0">
                <a:cs typeface="PMingLiU"/>
              </a:rPr>
              <a:t>more  </a:t>
            </a:r>
            <a:r>
              <a:rPr sz="1100" spc="100" dirty="0">
                <a:cs typeface="PMingLiU"/>
              </a:rPr>
              <a:t>than</a:t>
            </a:r>
            <a:r>
              <a:rPr sz="1100" spc="45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once</a:t>
            </a:r>
            <a:r>
              <a:rPr sz="1100" spc="4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in </a:t>
            </a:r>
            <a:r>
              <a:rPr sz="1100" spc="85" dirty="0">
                <a:cs typeface="PMingLiU"/>
              </a:rPr>
              <a:t>a</a:t>
            </a:r>
            <a:r>
              <a:rPr sz="1100" spc="45" dirty="0">
                <a:cs typeface="PMingLiU"/>
              </a:rPr>
              <a:t> </a:t>
            </a:r>
            <a:r>
              <a:rPr sz="1100" spc="35" dirty="0">
                <a:cs typeface="PMingLiU"/>
              </a:rPr>
              <a:t>given</a:t>
            </a:r>
            <a:r>
              <a:rPr sz="1100" spc="50" dirty="0">
                <a:cs typeface="PMingLiU"/>
              </a:rPr>
              <a:t> </a:t>
            </a:r>
            <a:r>
              <a:rPr sz="1100" spc="80" dirty="0">
                <a:cs typeface="PMingLiU"/>
              </a:rPr>
              <a:t>bootstrap</a:t>
            </a:r>
            <a:r>
              <a:rPr sz="1100" spc="45" dirty="0">
                <a:cs typeface="PMingLiU"/>
              </a:rPr>
              <a:t> </a:t>
            </a:r>
            <a:r>
              <a:rPr sz="1100" spc="95" dirty="0">
                <a:cs typeface="PMingLiU"/>
              </a:rPr>
              <a:t>data</a:t>
            </a:r>
            <a:r>
              <a:rPr sz="1100" spc="45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set</a:t>
            </a:r>
            <a:r>
              <a:rPr sz="1100" spc="50" dirty="0">
                <a:cs typeface="PMingLiU"/>
              </a:rPr>
              <a:t> </a:t>
            </a:r>
            <a:r>
              <a:rPr sz="1100" spc="85" dirty="0">
                <a:cs typeface="PMingLiU"/>
              </a:rPr>
              <a:t>and</a:t>
            </a:r>
            <a:r>
              <a:rPr sz="1100" spc="45" dirty="0">
                <a:cs typeface="PMingLiU"/>
              </a:rPr>
              <a:t> some</a:t>
            </a:r>
            <a:r>
              <a:rPr sz="1100" spc="50" dirty="0">
                <a:cs typeface="PMingLiU"/>
              </a:rPr>
              <a:t> </a:t>
            </a:r>
            <a:r>
              <a:rPr sz="1100" spc="80" dirty="0">
                <a:cs typeface="PMingLiU"/>
              </a:rPr>
              <a:t>not</a:t>
            </a:r>
            <a:r>
              <a:rPr sz="1100" spc="45" dirty="0">
                <a:cs typeface="PMingLiU"/>
              </a:rPr>
              <a:t> </a:t>
            </a:r>
            <a:r>
              <a:rPr sz="1100" spc="110" dirty="0">
                <a:cs typeface="PMingLiU"/>
              </a:rPr>
              <a:t>at</a:t>
            </a:r>
            <a:r>
              <a:rPr sz="1100" spc="45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all.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3687" y="211465"/>
            <a:ext cx="26314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5" dirty="0">
                <a:latin typeface="+mn-lt"/>
              </a:rPr>
              <a:t>Example </a:t>
            </a:r>
            <a:r>
              <a:rPr spc="-5" dirty="0">
                <a:latin typeface="+mn-lt"/>
              </a:rPr>
              <a:t>with just </a:t>
            </a:r>
            <a:r>
              <a:rPr spc="-75" dirty="0">
                <a:latin typeface="+mn-lt"/>
              </a:rPr>
              <a:t>3</a:t>
            </a:r>
            <a:r>
              <a:rPr spc="-5" dirty="0">
                <a:latin typeface="+mn-lt"/>
              </a:rPr>
              <a:t> </a:t>
            </a:r>
            <a:r>
              <a:rPr spc="-30" dirty="0">
                <a:latin typeface="+mn-lt"/>
              </a:rPr>
              <a:t>observations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37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247650" y="2469595"/>
            <a:ext cx="4114800" cy="6981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spc="70" dirty="0">
                <a:cs typeface="PMingLiU"/>
              </a:rPr>
              <a:t>T</a:t>
            </a:r>
            <a:r>
              <a:rPr sz="1100" spc="80" dirty="0">
                <a:cs typeface="PMingLiU"/>
              </a:rPr>
              <a:t>he bootstrap </a:t>
            </a:r>
            <a:r>
              <a:rPr sz="1100" spc="65" dirty="0">
                <a:cs typeface="PMingLiU"/>
              </a:rPr>
              <a:t>approach </a:t>
            </a:r>
            <a:r>
              <a:rPr sz="1100" spc="55" dirty="0">
                <a:cs typeface="PMingLiU"/>
              </a:rPr>
              <a:t>on </a:t>
            </a:r>
            <a:r>
              <a:rPr sz="1100" spc="85" dirty="0">
                <a:cs typeface="PMingLiU"/>
              </a:rPr>
              <a:t>a </a:t>
            </a:r>
            <a:r>
              <a:rPr sz="1100" spc="45" dirty="0">
                <a:cs typeface="PMingLiU"/>
              </a:rPr>
              <a:t>small </a:t>
            </a:r>
            <a:r>
              <a:rPr sz="1100" spc="55" dirty="0">
                <a:cs typeface="PMingLiU"/>
              </a:rPr>
              <a:t>sample containing </a:t>
            </a:r>
            <a:r>
              <a:rPr sz="1100" i="1" spc="100" dirty="0">
                <a:cs typeface="Times New Roman"/>
              </a:rPr>
              <a:t>n </a:t>
            </a:r>
            <a:r>
              <a:rPr sz="1100" spc="260" dirty="0">
                <a:cs typeface="PMingLiU"/>
              </a:rPr>
              <a:t>=</a:t>
            </a:r>
            <a:r>
              <a:rPr sz="1100" spc="25" dirty="0">
                <a:cs typeface="PMingLiU"/>
              </a:rPr>
              <a:t>3 </a:t>
            </a:r>
            <a:r>
              <a:rPr sz="1100" spc="50" dirty="0">
                <a:cs typeface="PMingLiU"/>
              </a:rPr>
              <a:t>observations. </a:t>
            </a:r>
            <a:r>
              <a:rPr sz="1100" spc="70" dirty="0">
                <a:cs typeface="PMingLiU"/>
              </a:rPr>
              <a:t>Each </a:t>
            </a:r>
            <a:r>
              <a:rPr sz="1100" spc="80" dirty="0">
                <a:cs typeface="PMingLiU"/>
              </a:rPr>
              <a:t>bootstrap </a:t>
            </a:r>
            <a:r>
              <a:rPr sz="1100" spc="95" dirty="0">
                <a:cs typeface="PMingLiU"/>
              </a:rPr>
              <a:t>data</a:t>
            </a:r>
            <a:r>
              <a:rPr sz="1100" spc="40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set </a:t>
            </a:r>
            <a:r>
              <a:rPr sz="1100" spc="55" dirty="0">
                <a:cs typeface="PMingLiU"/>
              </a:rPr>
              <a:t>contains </a:t>
            </a:r>
            <a:r>
              <a:rPr sz="1100" i="1" spc="100" dirty="0">
                <a:cs typeface="Times New Roman"/>
              </a:rPr>
              <a:t>n </a:t>
            </a:r>
            <a:r>
              <a:rPr sz="1100" spc="50" dirty="0">
                <a:cs typeface="PMingLiU"/>
              </a:rPr>
              <a:t>observations, </a:t>
            </a:r>
            <a:r>
              <a:rPr sz="1100" spc="60" dirty="0">
                <a:cs typeface="PMingLiU"/>
              </a:rPr>
              <a:t>sampled </a:t>
            </a:r>
            <a:r>
              <a:rPr sz="1100" spc="70" dirty="0">
                <a:cs typeface="PMingLiU"/>
              </a:rPr>
              <a:t>with </a:t>
            </a:r>
            <a:r>
              <a:rPr sz="1100" spc="60" dirty="0">
                <a:cs typeface="PMingLiU"/>
              </a:rPr>
              <a:t>replacement </a:t>
            </a:r>
            <a:r>
              <a:rPr sz="1100" spc="50" dirty="0">
                <a:cs typeface="PMingLiU"/>
              </a:rPr>
              <a:t>from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original </a:t>
            </a:r>
            <a:r>
              <a:rPr sz="1100" spc="95" dirty="0">
                <a:cs typeface="PMingLiU"/>
              </a:rPr>
              <a:t>data </a:t>
            </a:r>
            <a:r>
              <a:rPr sz="1100" spc="55" dirty="0">
                <a:cs typeface="PMingLiU"/>
              </a:rPr>
              <a:t>set. </a:t>
            </a:r>
            <a:r>
              <a:rPr sz="1100" spc="70" dirty="0">
                <a:cs typeface="PMingLiU"/>
              </a:rPr>
              <a:t>Each </a:t>
            </a:r>
            <a:r>
              <a:rPr sz="1100" spc="80" dirty="0">
                <a:cs typeface="PMingLiU"/>
              </a:rPr>
              <a:t>bootstrap </a:t>
            </a:r>
            <a:r>
              <a:rPr sz="1100" spc="95" dirty="0">
                <a:cs typeface="PMingLiU"/>
              </a:rPr>
              <a:t>data </a:t>
            </a:r>
            <a:r>
              <a:rPr sz="1100" spc="60" dirty="0">
                <a:cs typeface="PMingLiU"/>
              </a:rPr>
              <a:t>set </a:t>
            </a:r>
            <a:r>
              <a:rPr sz="1100" spc="20" dirty="0">
                <a:cs typeface="PMingLiU"/>
              </a:rPr>
              <a:t>is </a:t>
            </a:r>
            <a:r>
              <a:rPr sz="1100" spc="55" dirty="0">
                <a:cs typeface="PMingLiU"/>
              </a:rPr>
              <a:t>used </a:t>
            </a:r>
            <a:r>
              <a:rPr sz="1100" spc="80" dirty="0">
                <a:cs typeface="PMingLiU"/>
              </a:rPr>
              <a:t>to </a:t>
            </a:r>
            <a:r>
              <a:rPr sz="1100" spc="70" dirty="0">
                <a:cs typeface="PMingLiU"/>
              </a:rPr>
              <a:t>obtain </a:t>
            </a:r>
            <a:r>
              <a:rPr sz="1100" spc="85" dirty="0">
                <a:cs typeface="PMingLiU"/>
              </a:rPr>
              <a:t>an </a:t>
            </a:r>
            <a:r>
              <a:rPr sz="1100" spc="65" dirty="0">
                <a:cs typeface="PMingLiU"/>
              </a:rPr>
              <a:t>estimate </a:t>
            </a:r>
            <a:r>
              <a:rPr sz="1100" spc="5" dirty="0">
                <a:cs typeface="PMingLiU"/>
              </a:rPr>
              <a:t>of</a:t>
            </a:r>
            <a:r>
              <a:rPr sz="1100" spc="80" dirty="0">
                <a:cs typeface="PMingLiU"/>
              </a:rPr>
              <a:t> </a:t>
            </a:r>
            <a:r>
              <a:rPr sz="1100" i="1" spc="114" dirty="0">
                <a:cs typeface="Times New Roman"/>
              </a:rPr>
              <a:t>α</a:t>
            </a:r>
            <a:endParaRPr sz="1100" dirty="0">
              <a:cs typeface="Times New Roman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E04201B1-D19E-47BE-A531-EE4E28B04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520913"/>
            <a:ext cx="2227592" cy="184522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3850" y="892175"/>
            <a:ext cx="3972560" cy="153894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46379" marR="106680" indent="-132715">
              <a:lnSpc>
                <a:spcPct val="102699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47015" algn="l"/>
              </a:tabLst>
            </a:pPr>
            <a:r>
              <a:rPr sz="1100" spc="60" dirty="0">
                <a:cs typeface="PMingLiU"/>
              </a:rPr>
              <a:t>Denoting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first </a:t>
            </a:r>
            <a:r>
              <a:rPr sz="1100" spc="80" dirty="0">
                <a:cs typeface="PMingLiU"/>
              </a:rPr>
              <a:t>bootstrap </a:t>
            </a:r>
            <a:r>
              <a:rPr sz="1100" spc="95" dirty="0">
                <a:cs typeface="PMingLiU"/>
              </a:rPr>
              <a:t>data </a:t>
            </a:r>
            <a:r>
              <a:rPr sz="1100" spc="60" dirty="0">
                <a:cs typeface="PMingLiU"/>
              </a:rPr>
              <a:t>set </a:t>
            </a:r>
            <a:r>
              <a:rPr sz="1100" spc="55" dirty="0">
                <a:cs typeface="PMingLiU"/>
              </a:rPr>
              <a:t>by </a:t>
            </a:r>
            <a:r>
              <a:rPr sz="1100" i="1" spc="65" dirty="0">
                <a:cs typeface="Times New Roman"/>
              </a:rPr>
              <a:t>Z</a:t>
            </a:r>
            <a:r>
              <a:rPr sz="1200" i="1" spc="97" baseline="27777" dirty="0">
                <a:cs typeface="Meiryo"/>
              </a:rPr>
              <a:t>∗</a:t>
            </a:r>
            <a:r>
              <a:rPr sz="1200" spc="97" baseline="27777" dirty="0">
                <a:cs typeface="PMingLiU"/>
              </a:rPr>
              <a:t>1</a:t>
            </a:r>
            <a:r>
              <a:rPr sz="1100" spc="65" dirty="0">
                <a:cs typeface="PMingLiU"/>
              </a:rPr>
              <a:t>, </a:t>
            </a:r>
            <a:r>
              <a:rPr sz="1100" spc="15" dirty="0">
                <a:cs typeface="PMingLiU"/>
              </a:rPr>
              <a:t>we </a:t>
            </a:r>
            <a:r>
              <a:rPr sz="1100" spc="45" dirty="0">
                <a:cs typeface="PMingLiU"/>
              </a:rPr>
              <a:t>use </a:t>
            </a:r>
            <a:r>
              <a:rPr sz="1100" i="1" spc="60" dirty="0">
                <a:cs typeface="Times New Roman"/>
              </a:rPr>
              <a:t>Z</a:t>
            </a:r>
            <a:r>
              <a:rPr sz="1200" i="1" spc="89" baseline="27777" dirty="0">
                <a:cs typeface="Meiryo"/>
              </a:rPr>
              <a:t>∗</a:t>
            </a:r>
            <a:r>
              <a:rPr sz="1200" spc="89" baseline="27777" dirty="0">
                <a:cs typeface="PMingLiU"/>
              </a:rPr>
              <a:t>1 </a:t>
            </a:r>
            <a:r>
              <a:rPr sz="1100" spc="80" dirty="0">
                <a:cs typeface="PMingLiU"/>
              </a:rPr>
              <a:t>to  </a:t>
            </a:r>
            <a:r>
              <a:rPr sz="1100" spc="65" dirty="0">
                <a:cs typeface="PMingLiU"/>
              </a:rPr>
              <a:t>produce </a:t>
            </a:r>
            <a:r>
              <a:rPr sz="1100" spc="85" dirty="0">
                <a:cs typeface="PMingLiU"/>
              </a:rPr>
              <a:t>a </a:t>
            </a:r>
            <a:r>
              <a:rPr sz="1100" spc="50" dirty="0">
                <a:cs typeface="PMingLiU"/>
              </a:rPr>
              <a:t>new </a:t>
            </a:r>
            <a:r>
              <a:rPr sz="1100" spc="80" dirty="0">
                <a:cs typeface="PMingLiU"/>
              </a:rPr>
              <a:t>bootstrap </a:t>
            </a:r>
            <a:r>
              <a:rPr sz="1100" spc="65" dirty="0">
                <a:cs typeface="PMingLiU"/>
              </a:rPr>
              <a:t>estimate </a:t>
            </a:r>
            <a:r>
              <a:rPr sz="1100" spc="30" dirty="0">
                <a:cs typeface="PMingLiU"/>
              </a:rPr>
              <a:t>for </a:t>
            </a:r>
            <a:r>
              <a:rPr sz="1100" i="1" spc="80" dirty="0">
                <a:cs typeface="Times New Roman"/>
              </a:rPr>
              <a:t>α</a:t>
            </a:r>
            <a:r>
              <a:rPr sz="1100" spc="80" dirty="0">
                <a:cs typeface="PMingLiU"/>
              </a:rPr>
              <a:t>, </a:t>
            </a:r>
            <a:r>
              <a:rPr sz="1100" spc="45" dirty="0">
                <a:cs typeface="PMingLiU"/>
              </a:rPr>
              <a:t>which </a:t>
            </a:r>
            <a:r>
              <a:rPr sz="1100" spc="15" dirty="0">
                <a:cs typeface="PMingLiU"/>
              </a:rPr>
              <a:t>we </a:t>
            </a:r>
            <a:r>
              <a:rPr sz="1100" spc="30" dirty="0">
                <a:cs typeface="PMingLiU"/>
              </a:rPr>
              <a:t>call</a:t>
            </a:r>
            <a:r>
              <a:rPr sz="1100" spc="280" dirty="0">
                <a:cs typeface="PMingLiU"/>
              </a:rPr>
              <a:t> </a:t>
            </a:r>
            <a:r>
              <a:rPr sz="1100" i="1" spc="-80" dirty="0">
                <a:cs typeface="Times New Roman"/>
              </a:rPr>
              <a:t>α</a:t>
            </a:r>
            <a:r>
              <a:rPr sz="1100" spc="-80" dirty="0">
                <a:cs typeface="PMingLiU"/>
              </a:rPr>
              <a:t>ˆ</a:t>
            </a:r>
            <a:r>
              <a:rPr sz="1200" i="1" spc="-120" baseline="27777" dirty="0">
                <a:cs typeface="Meiryo"/>
              </a:rPr>
              <a:t>∗</a:t>
            </a:r>
            <a:r>
              <a:rPr sz="1200" spc="-120" baseline="27777" dirty="0">
                <a:cs typeface="PMingLiU"/>
              </a:rPr>
              <a:t>1</a:t>
            </a:r>
            <a:endParaRPr lang="en-US" sz="1200" spc="-120" baseline="27777" dirty="0">
              <a:cs typeface="PMingLiU"/>
            </a:endParaRPr>
          </a:p>
          <a:p>
            <a:pPr marL="246379" marR="106680" indent="-132715">
              <a:lnSpc>
                <a:spcPct val="102699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47015" algn="l"/>
              </a:tabLst>
            </a:pPr>
            <a:endParaRPr lang="en-US" sz="1200" spc="-120" baseline="27777" dirty="0">
              <a:cs typeface="PMingLiU"/>
            </a:endParaRPr>
          </a:p>
          <a:p>
            <a:pPr marL="246379" marR="106680" indent="-132715">
              <a:lnSpc>
                <a:spcPct val="102699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47015" algn="l"/>
              </a:tabLst>
            </a:pPr>
            <a:endParaRPr sz="1200" baseline="27777" dirty="0">
              <a:cs typeface="PMingLiU"/>
            </a:endParaRPr>
          </a:p>
          <a:p>
            <a:pPr marL="246379" marR="15557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47015" algn="l"/>
              </a:tabLst>
            </a:pPr>
            <a:r>
              <a:rPr sz="1100" spc="70" dirty="0">
                <a:cs typeface="PMingLiU"/>
              </a:rPr>
              <a:t>This </a:t>
            </a:r>
            <a:r>
              <a:rPr sz="1100" spc="60" dirty="0">
                <a:cs typeface="PMingLiU"/>
              </a:rPr>
              <a:t>procedure </a:t>
            </a:r>
            <a:r>
              <a:rPr sz="1100" spc="20" dirty="0">
                <a:cs typeface="PMingLiU"/>
              </a:rPr>
              <a:t>is </a:t>
            </a:r>
            <a:r>
              <a:rPr sz="1100" spc="70" dirty="0">
                <a:cs typeface="PMingLiU"/>
              </a:rPr>
              <a:t>repeated </a:t>
            </a:r>
            <a:r>
              <a:rPr sz="1100" i="1" spc="155" dirty="0">
                <a:cs typeface="Times New Roman"/>
              </a:rPr>
              <a:t>B </a:t>
            </a:r>
            <a:r>
              <a:rPr sz="1100" spc="60" dirty="0">
                <a:cs typeface="PMingLiU"/>
              </a:rPr>
              <a:t>times </a:t>
            </a:r>
            <a:r>
              <a:rPr sz="1100" spc="30" dirty="0">
                <a:cs typeface="PMingLiU"/>
              </a:rPr>
              <a:t>for </a:t>
            </a:r>
            <a:r>
              <a:rPr sz="1100" spc="45" dirty="0">
                <a:cs typeface="PMingLiU"/>
              </a:rPr>
              <a:t>some large </a:t>
            </a:r>
            <a:r>
              <a:rPr sz="1100" spc="40" dirty="0">
                <a:cs typeface="PMingLiU"/>
              </a:rPr>
              <a:t>value </a:t>
            </a:r>
            <a:r>
              <a:rPr sz="1100" spc="5" dirty="0">
                <a:cs typeface="PMingLiU"/>
              </a:rPr>
              <a:t>of  </a:t>
            </a:r>
            <a:r>
              <a:rPr sz="1100" i="1" spc="155" dirty="0">
                <a:cs typeface="Times New Roman"/>
              </a:rPr>
              <a:t>B </a:t>
            </a:r>
            <a:r>
              <a:rPr sz="1100" spc="55" dirty="0">
                <a:cs typeface="PMingLiU"/>
              </a:rPr>
              <a:t>(say </a:t>
            </a:r>
            <a:r>
              <a:rPr sz="1100" spc="25" dirty="0">
                <a:cs typeface="PMingLiU"/>
              </a:rPr>
              <a:t>100 </a:t>
            </a:r>
            <a:r>
              <a:rPr sz="1100" spc="55" dirty="0">
                <a:cs typeface="PMingLiU"/>
              </a:rPr>
              <a:t>or </a:t>
            </a:r>
            <a:r>
              <a:rPr sz="1100" spc="35" dirty="0">
                <a:cs typeface="PMingLiU"/>
              </a:rPr>
              <a:t>1000), </a:t>
            </a:r>
            <a:r>
              <a:rPr sz="1100" spc="45" dirty="0">
                <a:cs typeface="PMingLiU"/>
              </a:rPr>
              <a:t>in </a:t>
            </a:r>
            <a:r>
              <a:rPr sz="1100" spc="60" dirty="0">
                <a:cs typeface="PMingLiU"/>
              </a:rPr>
              <a:t>order </a:t>
            </a:r>
            <a:r>
              <a:rPr sz="1100" spc="80" dirty="0">
                <a:cs typeface="PMingLiU"/>
              </a:rPr>
              <a:t>to </a:t>
            </a:r>
            <a:r>
              <a:rPr sz="1100" spc="65" dirty="0">
                <a:cs typeface="PMingLiU"/>
              </a:rPr>
              <a:t>produce </a:t>
            </a:r>
            <a:r>
              <a:rPr sz="1100" i="1" spc="155" dirty="0">
                <a:cs typeface="Times New Roman"/>
              </a:rPr>
              <a:t>B </a:t>
            </a:r>
            <a:r>
              <a:rPr sz="1100" spc="40" dirty="0">
                <a:cs typeface="PMingLiU"/>
              </a:rPr>
              <a:t>different  </a:t>
            </a:r>
            <a:r>
              <a:rPr sz="1100" spc="80" dirty="0">
                <a:cs typeface="PMingLiU"/>
              </a:rPr>
              <a:t>bootstrap </a:t>
            </a:r>
            <a:r>
              <a:rPr sz="1100" spc="95" dirty="0">
                <a:cs typeface="PMingLiU"/>
              </a:rPr>
              <a:t>data </a:t>
            </a:r>
            <a:r>
              <a:rPr sz="1100" spc="50" dirty="0">
                <a:cs typeface="PMingLiU"/>
              </a:rPr>
              <a:t>sets, </a:t>
            </a:r>
            <a:r>
              <a:rPr sz="1100" i="1" spc="60" dirty="0">
                <a:cs typeface="Times New Roman"/>
              </a:rPr>
              <a:t>Z</a:t>
            </a:r>
            <a:r>
              <a:rPr sz="1200" i="1" spc="89" baseline="27777" dirty="0">
                <a:cs typeface="Meiryo"/>
              </a:rPr>
              <a:t>∗</a:t>
            </a:r>
            <a:r>
              <a:rPr sz="1200" spc="89" baseline="27777" dirty="0">
                <a:cs typeface="PMingLiU"/>
              </a:rPr>
              <a:t>1</a:t>
            </a:r>
            <a:r>
              <a:rPr sz="1100" i="1" spc="60" dirty="0">
                <a:cs typeface="Times New Roman"/>
              </a:rPr>
              <a:t>, Z</a:t>
            </a:r>
            <a:r>
              <a:rPr sz="1200" i="1" spc="89" baseline="27777" dirty="0">
                <a:cs typeface="Meiryo"/>
              </a:rPr>
              <a:t>∗</a:t>
            </a:r>
            <a:r>
              <a:rPr sz="1200" spc="89" baseline="27777" dirty="0">
                <a:cs typeface="PMingLiU"/>
              </a:rPr>
              <a:t>2</a:t>
            </a:r>
            <a:r>
              <a:rPr sz="1100" i="1" spc="60" dirty="0">
                <a:cs typeface="Times New Roman"/>
              </a:rPr>
              <a:t>, </a:t>
            </a:r>
            <a:r>
              <a:rPr sz="1100" i="1" spc="25" dirty="0">
                <a:cs typeface="Times New Roman"/>
              </a:rPr>
              <a:t>. . . , </a:t>
            </a:r>
            <a:r>
              <a:rPr sz="1100" i="1" spc="90" dirty="0">
                <a:cs typeface="Times New Roman"/>
              </a:rPr>
              <a:t>Z</a:t>
            </a:r>
            <a:r>
              <a:rPr sz="1200" i="1" spc="135" baseline="27777" dirty="0">
                <a:cs typeface="Meiryo"/>
              </a:rPr>
              <a:t>∗</a:t>
            </a:r>
            <a:r>
              <a:rPr sz="1200" i="1" spc="135" baseline="27777" dirty="0">
                <a:cs typeface="Times New Roman"/>
              </a:rPr>
              <a:t>B </a:t>
            </a:r>
            <a:r>
              <a:rPr sz="1100" spc="40" dirty="0">
                <a:cs typeface="PMingLiU"/>
              </a:rPr>
              <a:t>, </a:t>
            </a:r>
            <a:r>
              <a:rPr sz="1100" spc="85" dirty="0">
                <a:cs typeface="PMingLiU"/>
              </a:rPr>
              <a:t>and </a:t>
            </a:r>
            <a:r>
              <a:rPr sz="1100" i="1" spc="155" dirty="0">
                <a:cs typeface="Times New Roman"/>
              </a:rPr>
              <a:t>B  </a:t>
            </a:r>
            <a:r>
              <a:rPr sz="1100" spc="55" dirty="0">
                <a:cs typeface="PMingLiU"/>
              </a:rPr>
              <a:t>corresponding</a:t>
            </a:r>
            <a:r>
              <a:rPr sz="1100" spc="80" dirty="0">
                <a:cs typeface="PMingLiU"/>
              </a:rPr>
              <a:t> </a:t>
            </a:r>
            <a:r>
              <a:rPr sz="1100" i="1" spc="114" dirty="0">
                <a:cs typeface="Times New Roman"/>
              </a:rPr>
              <a:t>α</a:t>
            </a:r>
            <a:r>
              <a:rPr sz="1100" i="1" spc="90" dirty="0">
                <a:cs typeface="Times New Roman"/>
              </a:rPr>
              <a:t> </a:t>
            </a:r>
            <a:r>
              <a:rPr sz="1100" spc="60" dirty="0">
                <a:cs typeface="PMingLiU"/>
              </a:rPr>
              <a:t>estimates,</a:t>
            </a:r>
            <a:r>
              <a:rPr sz="1100" spc="80" dirty="0">
                <a:cs typeface="PMingLiU"/>
              </a:rPr>
              <a:t> </a:t>
            </a:r>
            <a:r>
              <a:rPr sz="1100" i="1" spc="-50" dirty="0">
                <a:cs typeface="Times New Roman"/>
              </a:rPr>
              <a:t>α</a:t>
            </a:r>
            <a:r>
              <a:rPr sz="1100" spc="-50" dirty="0">
                <a:cs typeface="PMingLiU"/>
              </a:rPr>
              <a:t>ˆ</a:t>
            </a:r>
            <a:r>
              <a:rPr sz="1200" i="1" spc="-75" baseline="27777" dirty="0">
                <a:cs typeface="Meiryo"/>
              </a:rPr>
              <a:t>∗</a:t>
            </a:r>
            <a:r>
              <a:rPr sz="1200" spc="-75" baseline="27777" dirty="0">
                <a:cs typeface="PMingLiU"/>
              </a:rPr>
              <a:t>1</a:t>
            </a:r>
            <a:r>
              <a:rPr sz="1100" i="1" spc="-50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-50" dirty="0">
                <a:cs typeface="Times New Roman"/>
              </a:rPr>
              <a:t>α</a:t>
            </a:r>
            <a:r>
              <a:rPr sz="1100" spc="-50" dirty="0">
                <a:cs typeface="PMingLiU"/>
              </a:rPr>
              <a:t>ˆ</a:t>
            </a:r>
            <a:r>
              <a:rPr sz="1200" i="1" spc="-75" baseline="27777" dirty="0">
                <a:cs typeface="Meiryo"/>
              </a:rPr>
              <a:t>∗</a:t>
            </a:r>
            <a:r>
              <a:rPr sz="1200" spc="-75" baseline="27777" dirty="0">
                <a:cs typeface="PMingLiU"/>
              </a:rPr>
              <a:t>2</a:t>
            </a:r>
            <a:r>
              <a:rPr sz="1100" i="1" spc="-50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-55" dirty="0">
                <a:cs typeface="Times New Roman"/>
              </a:rPr>
              <a:t>α</a:t>
            </a:r>
            <a:r>
              <a:rPr sz="1100" spc="-55" dirty="0">
                <a:cs typeface="PMingLiU"/>
              </a:rPr>
              <a:t>ˆ</a:t>
            </a:r>
            <a:r>
              <a:rPr sz="1200" i="1" spc="-82" baseline="27777" dirty="0">
                <a:cs typeface="Meiryo"/>
              </a:rPr>
              <a:t>∗</a:t>
            </a:r>
            <a:r>
              <a:rPr sz="1200" i="1" spc="-82" baseline="27777" dirty="0">
                <a:cs typeface="Times New Roman"/>
              </a:rPr>
              <a:t>B</a:t>
            </a:r>
            <a:r>
              <a:rPr sz="1200" i="1" spc="-172" baseline="27777" dirty="0">
                <a:cs typeface="Times New Roman"/>
              </a:rPr>
              <a:t> </a:t>
            </a:r>
            <a:r>
              <a:rPr sz="1100" spc="40" dirty="0">
                <a:cs typeface="PMingLiU"/>
              </a:rPr>
              <a:t>.</a:t>
            </a:r>
            <a:endParaRPr sz="1100" dirty="0">
              <a:cs typeface="PMingLiU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38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0997" y="703586"/>
            <a:ext cx="3972560" cy="55066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46379" marR="66865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47015" algn="l"/>
              </a:tabLst>
            </a:pPr>
            <a:r>
              <a:rPr sz="1100" spc="40" dirty="0">
                <a:cs typeface="PMingLiU"/>
              </a:rPr>
              <a:t>We </a:t>
            </a:r>
            <a:r>
              <a:rPr sz="1100" spc="65" dirty="0">
                <a:cs typeface="PMingLiU"/>
              </a:rPr>
              <a:t>estimate </a:t>
            </a:r>
            <a:r>
              <a:rPr sz="1100" spc="80" dirty="0">
                <a:cs typeface="PMingLiU"/>
              </a:rPr>
              <a:t>the </a:t>
            </a:r>
            <a:r>
              <a:rPr sz="1100" spc="85" dirty="0">
                <a:cs typeface="PMingLiU"/>
              </a:rPr>
              <a:t>standard </a:t>
            </a:r>
            <a:r>
              <a:rPr sz="1100" spc="55" dirty="0">
                <a:cs typeface="PMingLiU"/>
              </a:rPr>
              <a:t>error </a:t>
            </a:r>
            <a:r>
              <a:rPr sz="1100" spc="5" dirty="0">
                <a:cs typeface="PMingLiU"/>
              </a:rPr>
              <a:t>of </a:t>
            </a:r>
            <a:r>
              <a:rPr sz="1100" spc="60" dirty="0">
                <a:cs typeface="PMingLiU"/>
              </a:rPr>
              <a:t>these </a:t>
            </a:r>
            <a:r>
              <a:rPr sz="1100" spc="80" dirty="0">
                <a:cs typeface="PMingLiU"/>
              </a:rPr>
              <a:t>bootstrap  </a:t>
            </a:r>
            <a:r>
              <a:rPr sz="1100" spc="65" dirty="0">
                <a:cs typeface="PMingLiU"/>
              </a:rPr>
              <a:t>estimates </a:t>
            </a:r>
            <a:r>
              <a:rPr sz="1100" spc="45" dirty="0">
                <a:cs typeface="PMingLiU"/>
              </a:rPr>
              <a:t>using </a:t>
            </a:r>
            <a:r>
              <a:rPr sz="1100" spc="80" dirty="0">
                <a:cs typeface="PMingLiU"/>
              </a:rPr>
              <a:t>the</a:t>
            </a:r>
            <a:r>
              <a:rPr sz="1100" spc="11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formula</a:t>
            </a:r>
            <a:endParaRPr sz="1100" dirty="0">
              <a:cs typeface="PMingLiU"/>
            </a:endParaRPr>
          </a:p>
          <a:p>
            <a:pPr marR="732790" algn="ctr">
              <a:lnSpc>
                <a:spcPct val="100000"/>
              </a:lnSpc>
              <a:spcBef>
                <a:spcPts val="175"/>
              </a:spcBef>
            </a:pPr>
            <a:endParaRPr sz="1100" dirty="0"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39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81643" y="2263775"/>
            <a:ext cx="375031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7480" marR="431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58115" algn="l"/>
              </a:tabLst>
            </a:pPr>
            <a:r>
              <a:rPr sz="1100" spc="70" dirty="0">
                <a:cs typeface="PMingLiU"/>
              </a:rPr>
              <a:t>This </a:t>
            </a:r>
            <a:r>
              <a:rPr sz="1100" spc="35" dirty="0">
                <a:cs typeface="PMingLiU"/>
              </a:rPr>
              <a:t>serves </a:t>
            </a:r>
            <a:r>
              <a:rPr sz="1100" spc="55" dirty="0">
                <a:cs typeface="PMingLiU"/>
              </a:rPr>
              <a:t>as </a:t>
            </a:r>
            <a:r>
              <a:rPr sz="1100" spc="85" dirty="0">
                <a:cs typeface="PMingLiU"/>
              </a:rPr>
              <a:t>an </a:t>
            </a:r>
            <a:r>
              <a:rPr sz="1100" spc="65" dirty="0">
                <a:cs typeface="PMingLiU"/>
              </a:rPr>
              <a:t>estimate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85" dirty="0">
                <a:cs typeface="PMingLiU"/>
              </a:rPr>
              <a:t>standard </a:t>
            </a:r>
            <a:r>
              <a:rPr sz="1100" spc="55" dirty="0">
                <a:cs typeface="PMingLiU"/>
              </a:rPr>
              <a:t>error </a:t>
            </a:r>
            <a:r>
              <a:rPr sz="1100" spc="5" dirty="0">
                <a:cs typeface="PMingLiU"/>
              </a:rPr>
              <a:t>of </a:t>
            </a:r>
            <a:r>
              <a:rPr sz="1100" i="1" spc="-170" dirty="0">
                <a:cs typeface="Times New Roman"/>
              </a:rPr>
              <a:t>α</a:t>
            </a:r>
            <a:r>
              <a:rPr sz="1100" spc="-170" dirty="0">
                <a:cs typeface="PMingLiU"/>
              </a:rPr>
              <a:t>ˆ  </a:t>
            </a:r>
            <a:r>
              <a:rPr sz="1100" spc="70" dirty="0">
                <a:cs typeface="PMingLiU"/>
              </a:rPr>
              <a:t>estimated </a:t>
            </a:r>
            <a:r>
              <a:rPr sz="1100" spc="50" dirty="0">
                <a:cs typeface="PMingLiU"/>
              </a:rPr>
              <a:t>from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original </a:t>
            </a:r>
            <a:r>
              <a:rPr sz="1100" spc="95" dirty="0">
                <a:cs typeface="PMingLiU"/>
              </a:rPr>
              <a:t>data </a:t>
            </a:r>
            <a:r>
              <a:rPr sz="1100" spc="55" dirty="0">
                <a:cs typeface="PMingLiU"/>
              </a:rPr>
              <a:t>set. </a:t>
            </a:r>
            <a:r>
              <a:rPr sz="1100" spc="25" dirty="0">
                <a:cs typeface="PMingLiU"/>
              </a:rPr>
              <a:t>See </a:t>
            </a:r>
            <a:r>
              <a:rPr sz="1100" spc="55" dirty="0">
                <a:cs typeface="PMingLiU"/>
              </a:rPr>
              <a:t>center </a:t>
            </a:r>
            <a:r>
              <a:rPr sz="1100" spc="85" dirty="0">
                <a:cs typeface="PMingLiU"/>
              </a:rPr>
              <a:t>and </a:t>
            </a:r>
            <a:r>
              <a:rPr sz="1100" spc="60" dirty="0">
                <a:cs typeface="PMingLiU"/>
              </a:rPr>
              <a:t>right  </a:t>
            </a:r>
            <a:r>
              <a:rPr sz="1100" spc="55" dirty="0">
                <a:cs typeface="PMingLiU"/>
              </a:rPr>
              <a:t>panels </a:t>
            </a:r>
            <a:r>
              <a:rPr sz="1100" spc="5" dirty="0">
                <a:cs typeface="PMingLiU"/>
              </a:rPr>
              <a:t>of </a:t>
            </a:r>
            <a:r>
              <a:rPr sz="1100" spc="60" dirty="0">
                <a:cs typeface="PMingLiU"/>
              </a:rPr>
              <a:t>Figure </a:t>
            </a:r>
            <a:r>
              <a:rPr sz="1100" spc="55" dirty="0">
                <a:cs typeface="PMingLiU"/>
              </a:rPr>
              <a:t>on </a:t>
            </a:r>
            <a:r>
              <a:rPr sz="1100" spc="30" dirty="0">
                <a:cs typeface="PMingLiU"/>
              </a:rPr>
              <a:t>slide </a:t>
            </a:r>
            <a:r>
              <a:rPr sz="1100" spc="30" dirty="0">
                <a:cs typeface="PMingLiU"/>
                <a:hlinkClick r:id="rId2" action="ppaction://hlinksldjump"/>
              </a:rPr>
              <a:t>29.</a:t>
            </a:r>
            <a:r>
              <a:rPr sz="1100" spc="30" dirty="0">
                <a:cs typeface="PMingLiU"/>
              </a:rPr>
              <a:t> </a:t>
            </a:r>
            <a:r>
              <a:rPr sz="1100" spc="80" dirty="0">
                <a:cs typeface="PMingLiU"/>
              </a:rPr>
              <a:t>Bootstrap </a:t>
            </a:r>
            <a:r>
              <a:rPr sz="1100" spc="55" dirty="0">
                <a:cs typeface="PMingLiU"/>
              </a:rPr>
              <a:t>results </a:t>
            </a:r>
            <a:r>
              <a:rPr sz="1100" spc="60" dirty="0">
                <a:cs typeface="PMingLiU"/>
              </a:rPr>
              <a:t>are </a:t>
            </a:r>
            <a:r>
              <a:rPr sz="1100" spc="50" dirty="0">
                <a:cs typeface="PMingLiU"/>
              </a:rPr>
              <a:t>in blue.  For </a:t>
            </a:r>
            <a:r>
              <a:rPr sz="1100" spc="65" dirty="0">
                <a:cs typeface="PMingLiU"/>
              </a:rPr>
              <a:t>this </a:t>
            </a:r>
            <a:r>
              <a:rPr sz="1100" spc="55" dirty="0">
                <a:cs typeface="PMingLiU"/>
              </a:rPr>
              <a:t>example </a:t>
            </a:r>
            <a:r>
              <a:rPr sz="1100" spc="95" dirty="0">
                <a:cs typeface="PMingLiU"/>
              </a:rPr>
              <a:t>SE</a:t>
            </a:r>
            <a:r>
              <a:rPr sz="1200" i="1" spc="142" baseline="-10416" dirty="0">
                <a:cs typeface="Times New Roman"/>
              </a:rPr>
              <a:t>B </a:t>
            </a:r>
            <a:r>
              <a:rPr sz="1100" spc="-35" dirty="0">
                <a:cs typeface="PMingLiU"/>
              </a:rPr>
              <a:t>(</a:t>
            </a:r>
            <a:r>
              <a:rPr sz="1100" i="1" spc="-35" dirty="0">
                <a:cs typeface="Times New Roman"/>
              </a:rPr>
              <a:t>α</a:t>
            </a:r>
            <a:r>
              <a:rPr sz="1100" spc="-35" dirty="0">
                <a:cs typeface="PMingLiU"/>
              </a:rPr>
              <a:t>ˆ) </a:t>
            </a:r>
            <a:r>
              <a:rPr sz="1100" spc="260" dirty="0">
                <a:cs typeface="PMingLiU"/>
              </a:rPr>
              <a:t>=</a:t>
            </a:r>
            <a:r>
              <a:rPr sz="1100" spc="-95" dirty="0">
                <a:cs typeface="PMingLiU"/>
              </a:rPr>
              <a:t> </a:t>
            </a:r>
            <a:r>
              <a:rPr sz="1100" spc="25" dirty="0">
                <a:cs typeface="PMingLiU"/>
              </a:rPr>
              <a:t>0</a:t>
            </a:r>
            <a:r>
              <a:rPr sz="1100" i="1" spc="25" dirty="0">
                <a:cs typeface="Times New Roman"/>
              </a:rPr>
              <a:t>.</a:t>
            </a:r>
            <a:r>
              <a:rPr sz="1100" spc="25" dirty="0">
                <a:cs typeface="PMingLiU"/>
              </a:rPr>
              <a:t>087</a:t>
            </a:r>
            <a:r>
              <a:rPr sz="1100" i="1" spc="25" dirty="0">
                <a:cs typeface="Times New Roman"/>
              </a:rPr>
              <a:t>.</a:t>
            </a:r>
            <a:endParaRPr sz="1100">
              <a:cs typeface="Times New Roman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9BBB4B6-E6B2-4440-A472-C2DF4CDC2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35" y="1254250"/>
            <a:ext cx="2560036" cy="70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3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9799" y="211465"/>
            <a:ext cx="25273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+mn-lt"/>
              </a:rPr>
              <a:t>Training Error </a:t>
            </a:r>
            <a:r>
              <a:rPr spc="-35" dirty="0">
                <a:latin typeface="+mn-lt"/>
              </a:rPr>
              <a:t>versus </a:t>
            </a:r>
            <a:r>
              <a:rPr spc="-5" dirty="0">
                <a:latin typeface="+mn-lt"/>
              </a:rPr>
              <a:t>Test</a:t>
            </a:r>
            <a:r>
              <a:rPr spc="225" dirty="0">
                <a:latin typeface="+mn-lt"/>
              </a:rPr>
              <a:t> </a:t>
            </a:r>
            <a:r>
              <a:rPr spc="-40" dirty="0">
                <a:latin typeface="+mn-lt"/>
              </a:rPr>
              <a:t>error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663575"/>
            <a:ext cx="4114800" cy="266675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tabLst>
                <a:tab pos="145415" algn="l"/>
              </a:tabLst>
            </a:pPr>
            <a:r>
              <a:rPr sz="1100" b="1" spc="45" dirty="0">
                <a:cs typeface="PMingLiU"/>
              </a:rPr>
              <a:t>Recall </a:t>
            </a:r>
            <a:r>
              <a:rPr sz="1100" b="1" spc="80" dirty="0">
                <a:cs typeface="PMingLiU"/>
              </a:rPr>
              <a:t>the </a:t>
            </a:r>
            <a:r>
              <a:rPr sz="1100" b="1" spc="60" dirty="0">
                <a:cs typeface="PMingLiU"/>
              </a:rPr>
              <a:t>distinction </a:t>
            </a:r>
            <a:r>
              <a:rPr sz="1100" b="1" spc="55" dirty="0">
                <a:cs typeface="PMingLiU"/>
              </a:rPr>
              <a:t>between </a:t>
            </a:r>
            <a:r>
              <a:rPr sz="1100" b="1" spc="80" dirty="0">
                <a:cs typeface="PMingLiU"/>
              </a:rPr>
              <a:t>the </a:t>
            </a:r>
            <a:r>
              <a:rPr sz="1100" b="1" i="1" spc="35" dirty="0">
                <a:solidFill>
                  <a:srgbClr val="009900"/>
                </a:solidFill>
                <a:cs typeface="Times New Roman"/>
              </a:rPr>
              <a:t>test </a:t>
            </a:r>
            <a:r>
              <a:rPr sz="1100" b="1" i="1" spc="10">
                <a:solidFill>
                  <a:srgbClr val="009900"/>
                </a:solidFill>
                <a:cs typeface="Times New Roman"/>
              </a:rPr>
              <a:t>error </a:t>
            </a:r>
            <a:r>
              <a:rPr sz="1100" b="1" spc="85">
                <a:cs typeface="PMingLiU"/>
              </a:rPr>
              <a:t>and</a:t>
            </a:r>
            <a:r>
              <a:rPr lang="en-US" sz="1100" b="1" spc="280">
                <a:cs typeface="PMingLiU"/>
              </a:rPr>
              <a:t> </a:t>
            </a:r>
            <a:r>
              <a:rPr sz="1100" b="1" spc="80">
                <a:cs typeface="PMingLiU"/>
              </a:rPr>
              <a:t>the</a:t>
            </a:r>
            <a:r>
              <a:rPr lang="en-US" sz="1100" b="1" spc="80">
                <a:cs typeface="PMingLiU"/>
              </a:rPr>
              <a:t> </a:t>
            </a:r>
            <a:r>
              <a:rPr sz="1100" b="1" i="1" spc="20" dirty="0">
                <a:solidFill>
                  <a:srgbClr val="009900"/>
                </a:solidFill>
                <a:cs typeface="Times New Roman"/>
              </a:rPr>
              <a:t>training</a:t>
            </a:r>
            <a:r>
              <a:rPr sz="1100" b="1" i="1" spc="110" dirty="0">
                <a:solidFill>
                  <a:srgbClr val="009900"/>
                </a:solidFill>
                <a:cs typeface="Times New Roman"/>
              </a:rPr>
              <a:t> </a:t>
            </a:r>
            <a:r>
              <a:rPr sz="1100" b="1" i="1" dirty="0">
                <a:solidFill>
                  <a:srgbClr val="009900"/>
                </a:solidFill>
                <a:cs typeface="Times New Roman"/>
              </a:rPr>
              <a:t>error:</a:t>
            </a:r>
            <a:endParaRPr sz="1100" b="1" dirty="0">
              <a:cs typeface="Times New Roman"/>
            </a:endParaRPr>
          </a:p>
          <a:p>
            <a:pPr marL="144780" marR="5080" indent="-132715" algn="just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lang="en-US" sz="1100" spc="90" dirty="0">
              <a:cs typeface="PMingLiU"/>
            </a:endParaRPr>
          </a:p>
          <a:p>
            <a:pPr marL="144780" marR="5080" indent="-132715" algn="just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i="1" spc="35" dirty="0">
                <a:solidFill>
                  <a:srgbClr val="009900"/>
                </a:solidFill>
                <a:cs typeface="Times New Roman"/>
              </a:rPr>
              <a:t>test </a:t>
            </a:r>
            <a:r>
              <a:rPr sz="1100" i="1" spc="10" dirty="0">
                <a:solidFill>
                  <a:srgbClr val="009900"/>
                </a:solidFill>
                <a:cs typeface="Times New Roman"/>
              </a:rPr>
              <a:t>error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average </a:t>
            </a:r>
            <a:r>
              <a:rPr sz="1100" spc="55" dirty="0">
                <a:cs typeface="PMingLiU"/>
              </a:rPr>
              <a:t>error </a:t>
            </a:r>
            <a:r>
              <a:rPr sz="1100" spc="110" dirty="0">
                <a:cs typeface="PMingLiU"/>
              </a:rPr>
              <a:t>that </a:t>
            </a:r>
            <a:r>
              <a:rPr sz="1100" spc="55" dirty="0">
                <a:cs typeface="PMingLiU"/>
              </a:rPr>
              <a:t>results </a:t>
            </a:r>
            <a:r>
              <a:rPr sz="1100" spc="50" dirty="0">
                <a:cs typeface="PMingLiU"/>
              </a:rPr>
              <a:t>from </a:t>
            </a:r>
            <a:r>
              <a:rPr sz="1100" spc="45" dirty="0">
                <a:cs typeface="PMingLiU"/>
              </a:rPr>
              <a:t>using </a:t>
            </a:r>
            <a:r>
              <a:rPr sz="1100" spc="85" dirty="0">
                <a:cs typeface="PMingLiU"/>
              </a:rPr>
              <a:t>a  </a:t>
            </a:r>
            <a:r>
              <a:rPr sz="1100" spc="60" dirty="0">
                <a:cs typeface="PMingLiU"/>
              </a:rPr>
              <a:t>statistical </a:t>
            </a:r>
            <a:r>
              <a:rPr sz="1100" spc="50" dirty="0">
                <a:cs typeface="PMingLiU"/>
              </a:rPr>
              <a:t>learning </a:t>
            </a:r>
            <a:r>
              <a:rPr sz="1100" spc="80" dirty="0">
                <a:cs typeface="PMingLiU"/>
              </a:rPr>
              <a:t>method to </a:t>
            </a:r>
            <a:r>
              <a:rPr sz="1100" spc="65" dirty="0">
                <a:cs typeface="PMingLiU"/>
              </a:rPr>
              <a:t>predict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response </a:t>
            </a:r>
            <a:r>
              <a:rPr sz="1100" spc="55" dirty="0">
                <a:cs typeface="PMingLiU"/>
              </a:rPr>
              <a:t>on </a:t>
            </a:r>
            <a:r>
              <a:rPr sz="1100" spc="85" dirty="0">
                <a:cs typeface="PMingLiU"/>
              </a:rPr>
              <a:t>a</a:t>
            </a:r>
            <a:r>
              <a:rPr sz="1100" spc="-9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new  observation, </a:t>
            </a:r>
            <a:r>
              <a:rPr sz="1100" spc="45" dirty="0">
                <a:cs typeface="PMingLiU"/>
              </a:rPr>
              <a:t>one </a:t>
            </a:r>
            <a:r>
              <a:rPr sz="1100" spc="110" dirty="0">
                <a:cs typeface="PMingLiU"/>
              </a:rPr>
              <a:t>that </a:t>
            </a:r>
            <a:r>
              <a:rPr sz="1100" spc="40" dirty="0">
                <a:cs typeface="PMingLiU"/>
              </a:rPr>
              <a:t>was </a:t>
            </a:r>
            <a:r>
              <a:rPr sz="1100" spc="80" dirty="0">
                <a:cs typeface="PMingLiU"/>
              </a:rPr>
              <a:t>not </a:t>
            </a:r>
            <a:r>
              <a:rPr sz="1100" spc="55" dirty="0">
                <a:cs typeface="PMingLiU"/>
              </a:rPr>
              <a:t>used </a:t>
            </a:r>
            <a:r>
              <a:rPr sz="1100" spc="50" dirty="0">
                <a:cs typeface="PMingLiU"/>
              </a:rPr>
              <a:t>in </a:t>
            </a:r>
            <a:r>
              <a:rPr sz="1100" spc="65" dirty="0">
                <a:cs typeface="PMingLiU"/>
              </a:rPr>
              <a:t>training </a:t>
            </a:r>
            <a:r>
              <a:rPr sz="1100" spc="80" dirty="0">
                <a:cs typeface="PMingLiU"/>
              </a:rPr>
              <a:t>the</a:t>
            </a:r>
            <a:r>
              <a:rPr sz="1100" spc="220" dirty="0">
                <a:cs typeface="PMingLiU"/>
              </a:rPr>
              <a:t> </a:t>
            </a:r>
            <a:r>
              <a:rPr sz="1100" spc="75" dirty="0">
                <a:cs typeface="PMingLiU"/>
              </a:rPr>
              <a:t>method.</a:t>
            </a:r>
            <a:endParaRPr lang="en-US" sz="1100" spc="75" dirty="0">
              <a:cs typeface="PMingLiU"/>
            </a:endParaRPr>
          </a:p>
          <a:p>
            <a:pPr marL="144780" marR="5080" indent="-132715" algn="just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635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65" dirty="0">
                <a:cs typeface="PMingLiU"/>
              </a:rPr>
              <a:t>In contrast, </a:t>
            </a:r>
            <a:r>
              <a:rPr sz="1100" spc="80" dirty="0">
                <a:cs typeface="PMingLiU"/>
              </a:rPr>
              <a:t>the </a:t>
            </a:r>
            <a:r>
              <a:rPr sz="1100" i="1" spc="20" dirty="0">
                <a:solidFill>
                  <a:srgbClr val="009900"/>
                </a:solidFill>
                <a:cs typeface="Times New Roman"/>
              </a:rPr>
              <a:t>training </a:t>
            </a:r>
            <a:r>
              <a:rPr sz="1100" i="1" spc="10" dirty="0">
                <a:solidFill>
                  <a:srgbClr val="009900"/>
                </a:solidFill>
                <a:cs typeface="Times New Roman"/>
              </a:rPr>
              <a:t>error </a:t>
            </a:r>
            <a:r>
              <a:rPr sz="1100" spc="65" dirty="0">
                <a:cs typeface="PMingLiU"/>
              </a:rPr>
              <a:t>can </a:t>
            </a:r>
            <a:r>
              <a:rPr sz="1100" spc="70" dirty="0">
                <a:cs typeface="PMingLiU"/>
              </a:rPr>
              <a:t>be </a:t>
            </a:r>
            <a:r>
              <a:rPr sz="1100" spc="35" dirty="0">
                <a:cs typeface="PMingLiU"/>
              </a:rPr>
              <a:t>easily </a:t>
            </a:r>
            <a:r>
              <a:rPr sz="1100" spc="55" dirty="0">
                <a:cs typeface="PMingLiU"/>
              </a:rPr>
              <a:t>calculated by  applying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statistical </a:t>
            </a:r>
            <a:r>
              <a:rPr sz="1100" spc="50" dirty="0">
                <a:cs typeface="PMingLiU"/>
              </a:rPr>
              <a:t>learning </a:t>
            </a:r>
            <a:r>
              <a:rPr sz="1100" spc="80" dirty="0">
                <a:cs typeface="PMingLiU"/>
              </a:rPr>
              <a:t>method to the </a:t>
            </a:r>
            <a:r>
              <a:rPr sz="1100" spc="50" dirty="0">
                <a:cs typeface="PMingLiU"/>
              </a:rPr>
              <a:t>observations </a:t>
            </a:r>
            <a:r>
              <a:rPr sz="1100" spc="55" dirty="0">
                <a:cs typeface="PMingLiU"/>
              </a:rPr>
              <a:t>used </a:t>
            </a:r>
            <a:r>
              <a:rPr sz="1100" spc="50" dirty="0">
                <a:cs typeface="PMingLiU"/>
              </a:rPr>
              <a:t>in </a:t>
            </a:r>
            <a:r>
              <a:rPr sz="1100" spc="60" dirty="0">
                <a:cs typeface="PMingLiU"/>
              </a:rPr>
              <a:t>its</a:t>
            </a:r>
            <a:r>
              <a:rPr sz="1100" spc="114" dirty="0">
                <a:cs typeface="PMingLiU"/>
              </a:rPr>
              <a:t> </a:t>
            </a:r>
            <a:r>
              <a:rPr sz="1100" spc="65" dirty="0">
                <a:cs typeface="PMingLiU"/>
              </a:rPr>
              <a:t>training.</a:t>
            </a:r>
            <a:endParaRPr lang="en-US" sz="1100" spc="65" dirty="0">
              <a:cs typeface="PMingLiU"/>
            </a:endParaRPr>
          </a:p>
          <a:p>
            <a:pPr marL="144780" marR="635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4635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100" dirty="0">
                <a:cs typeface="PMingLiU"/>
              </a:rPr>
              <a:t>But </a:t>
            </a:r>
            <a:r>
              <a:rPr sz="1100" spc="8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training </a:t>
            </a:r>
            <a:r>
              <a:rPr sz="1100" spc="55" dirty="0">
                <a:cs typeface="PMingLiU"/>
              </a:rPr>
              <a:t>error </a:t>
            </a:r>
            <a:r>
              <a:rPr sz="1100" spc="80" dirty="0">
                <a:cs typeface="PMingLiU"/>
              </a:rPr>
              <a:t>rate </a:t>
            </a:r>
            <a:r>
              <a:rPr sz="1100" spc="50" dirty="0">
                <a:cs typeface="PMingLiU"/>
              </a:rPr>
              <a:t>often </a:t>
            </a:r>
            <a:r>
              <a:rPr sz="1100" spc="20" dirty="0">
                <a:cs typeface="PMingLiU"/>
              </a:rPr>
              <a:t>is </a:t>
            </a:r>
            <a:r>
              <a:rPr sz="1100" spc="60" dirty="0">
                <a:cs typeface="PMingLiU"/>
              </a:rPr>
              <a:t>quite </a:t>
            </a:r>
            <a:r>
              <a:rPr sz="1100" spc="40" dirty="0">
                <a:cs typeface="PMingLiU"/>
              </a:rPr>
              <a:t>different </a:t>
            </a:r>
            <a:r>
              <a:rPr sz="1100" spc="50" dirty="0">
                <a:cs typeface="PMingLiU"/>
              </a:rPr>
              <a:t>from </a:t>
            </a:r>
            <a:r>
              <a:rPr sz="1100" spc="80" dirty="0">
                <a:cs typeface="PMingLiU"/>
              </a:rPr>
              <a:t>the test </a:t>
            </a:r>
            <a:r>
              <a:rPr sz="1100" spc="55" dirty="0">
                <a:cs typeface="PMingLiU"/>
              </a:rPr>
              <a:t>error </a:t>
            </a:r>
            <a:r>
              <a:rPr sz="1100" spc="70" dirty="0">
                <a:cs typeface="PMingLiU"/>
              </a:rPr>
              <a:t>rate, </a:t>
            </a:r>
            <a:r>
              <a:rPr sz="1100" spc="85" dirty="0">
                <a:cs typeface="PMingLiU"/>
              </a:rPr>
              <a:t>and </a:t>
            </a:r>
            <a:r>
              <a:rPr sz="1100" spc="50" dirty="0">
                <a:cs typeface="PMingLiU"/>
              </a:rPr>
              <a:t>in </a:t>
            </a:r>
            <a:r>
              <a:rPr sz="1100" spc="70" dirty="0">
                <a:cs typeface="PMingLiU"/>
              </a:rPr>
              <a:t>particular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former </a:t>
            </a:r>
            <a:r>
              <a:rPr sz="1100" spc="65" dirty="0">
                <a:cs typeface="PMingLiU"/>
              </a:rPr>
              <a:t>can </a:t>
            </a:r>
            <a:r>
              <a:rPr sz="1100" spc="65" dirty="0">
                <a:solidFill>
                  <a:srgbClr val="009900"/>
                </a:solidFill>
                <a:cs typeface="PMingLiU"/>
              </a:rPr>
              <a:t> </a:t>
            </a:r>
            <a:r>
              <a:rPr sz="1100" i="1" spc="10" dirty="0">
                <a:solidFill>
                  <a:srgbClr val="009900"/>
                </a:solidFill>
                <a:cs typeface="Times New Roman"/>
              </a:rPr>
              <a:t>dramatically </a:t>
            </a:r>
            <a:r>
              <a:rPr sz="1100" i="1" spc="25" dirty="0">
                <a:solidFill>
                  <a:srgbClr val="009900"/>
                </a:solidFill>
                <a:cs typeface="Times New Roman"/>
              </a:rPr>
              <a:t>underestimate </a:t>
            </a:r>
            <a:r>
              <a:rPr sz="1100" spc="80" dirty="0">
                <a:cs typeface="PMingLiU"/>
              </a:rPr>
              <a:t>the</a:t>
            </a:r>
            <a:r>
              <a:rPr sz="1100" spc="-40" dirty="0">
                <a:cs typeface="PMingLiU"/>
              </a:rPr>
              <a:t> </a:t>
            </a:r>
            <a:r>
              <a:rPr sz="1100" spc="75" dirty="0">
                <a:cs typeface="PMingLiU"/>
              </a:rPr>
              <a:t>latter.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7889" y="211465"/>
            <a:ext cx="27724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110" dirty="0">
                <a:latin typeface="+mn-lt"/>
              </a:rPr>
              <a:t>A </a:t>
            </a:r>
            <a:r>
              <a:rPr spc="-30" dirty="0">
                <a:latin typeface="+mn-lt"/>
              </a:rPr>
              <a:t>general </a:t>
            </a:r>
            <a:r>
              <a:rPr spc="-15" dirty="0">
                <a:latin typeface="+mn-lt"/>
              </a:rPr>
              <a:t>picture </a:t>
            </a:r>
            <a:r>
              <a:rPr spc="-40" dirty="0">
                <a:latin typeface="+mn-lt"/>
              </a:rPr>
              <a:t>for </a:t>
            </a:r>
            <a:r>
              <a:rPr spc="-10" dirty="0">
                <a:latin typeface="+mn-lt"/>
              </a:rPr>
              <a:t>the</a:t>
            </a:r>
            <a:r>
              <a:rPr spc="-25" dirty="0">
                <a:latin typeface="+mn-lt"/>
              </a:rPr>
              <a:t> </a:t>
            </a:r>
            <a:r>
              <a:rPr spc="-5" dirty="0">
                <a:latin typeface="+mn-lt"/>
              </a:rPr>
              <a:t>bootstrap</a:t>
            </a:r>
          </a:p>
        </p:txBody>
      </p:sp>
      <p:sp>
        <p:nvSpPr>
          <p:cNvPr id="3" name="object 3"/>
          <p:cNvSpPr/>
          <p:nvPr/>
        </p:nvSpPr>
        <p:spPr>
          <a:xfrm>
            <a:off x="1556470" y="2314245"/>
            <a:ext cx="0" cy="269240"/>
          </a:xfrm>
          <a:custGeom>
            <a:avLst/>
            <a:gdLst/>
            <a:ahLst/>
            <a:cxnLst/>
            <a:rect l="l" t="t" r="r" b="b"/>
            <a:pathLst>
              <a:path h="269239">
                <a:moveTo>
                  <a:pt x="0" y="0"/>
                </a:moveTo>
                <a:lnTo>
                  <a:pt x="0" y="2692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5460" y="2539308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0" y="0"/>
                </a:moveTo>
                <a:lnTo>
                  <a:pt x="11009" y="44056"/>
                </a:lnTo>
                <a:lnTo>
                  <a:pt x="2202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86712" y="2231695"/>
            <a:ext cx="0" cy="269240"/>
          </a:xfrm>
          <a:custGeom>
            <a:avLst/>
            <a:gdLst/>
            <a:ahLst/>
            <a:cxnLst/>
            <a:rect l="l" t="t" r="r" b="b"/>
            <a:pathLst>
              <a:path h="269239">
                <a:moveTo>
                  <a:pt x="0" y="0"/>
                </a:moveTo>
                <a:lnTo>
                  <a:pt x="0" y="2692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75703" y="2456710"/>
            <a:ext cx="22225" cy="44450"/>
          </a:xfrm>
          <a:custGeom>
            <a:avLst/>
            <a:gdLst/>
            <a:ahLst/>
            <a:cxnLst/>
            <a:rect l="l" t="t" r="r" b="b"/>
            <a:pathLst>
              <a:path w="22225" h="44450">
                <a:moveTo>
                  <a:pt x="0" y="0"/>
                </a:moveTo>
                <a:lnTo>
                  <a:pt x="11009" y="44052"/>
                </a:lnTo>
                <a:lnTo>
                  <a:pt x="2202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04003" y="1389491"/>
            <a:ext cx="1762760" cy="1597025"/>
          </a:xfrm>
          <a:custGeom>
            <a:avLst/>
            <a:gdLst/>
            <a:ahLst/>
            <a:cxnLst/>
            <a:rect l="l" t="t" r="r" b="b"/>
            <a:pathLst>
              <a:path w="1762760" h="1597025">
                <a:moveTo>
                  <a:pt x="688344" y="0"/>
                </a:moveTo>
                <a:lnTo>
                  <a:pt x="385478" y="192739"/>
                </a:lnTo>
                <a:lnTo>
                  <a:pt x="192739" y="385478"/>
                </a:lnTo>
                <a:lnTo>
                  <a:pt x="55072" y="578218"/>
                </a:lnTo>
                <a:lnTo>
                  <a:pt x="0" y="715885"/>
                </a:lnTo>
                <a:lnTo>
                  <a:pt x="0" y="881086"/>
                </a:lnTo>
                <a:lnTo>
                  <a:pt x="27531" y="963689"/>
                </a:lnTo>
                <a:lnTo>
                  <a:pt x="82603" y="1018756"/>
                </a:lnTo>
                <a:lnTo>
                  <a:pt x="247802" y="1376697"/>
                </a:lnTo>
                <a:lnTo>
                  <a:pt x="385478" y="1459299"/>
                </a:lnTo>
                <a:lnTo>
                  <a:pt x="440542" y="1486831"/>
                </a:lnTo>
                <a:lnTo>
                  <a:pt x="1046283" y="1596969"/>
                </a:lnTo>
                <a:lnTo>
                  <a:pt x="1596961" y="1596969"/>
                </a:lnTo>
                <a:lnTo>
                  <a:pt x="1652033" y="1239028"/>
                </a:lnTo>
                <a:lnTo>
                  <a:pt x="1762168" y="936154"/>
                </a:lnTo>
                <a:lnTo>
                  <a:pt x="1569429" y="385478"/>
                </a:lnTo>
                <a:lnTo>
                  <a:pt x="1321626" y="275343"/>
                </a:lnTo>
                <a:lnTo>
                  <a:pt x="1156418" y="110144"/>
                </a:lnTo>
                <a:lnTo>
                  <a:pt x="1156418" y="82603"/>
                </a:lnTo>
                <a:lnTo>
                  <a:pt x="908616" y="27540"/>
                </a:lnTo>
                <a:lnTo>
                  <a:pt x="68834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0728" y="2177720"/>
            <a:ext cx="264795" cy="0"/>
          </a:xfrm>
          <a:custGeom>
            <a:avLst/>
            <a:gdLst/>
            <a:ahLst/>
            <a:cxnLst/>
            <a:rect l="l" t="t" r="r" b="b"/>
            <a:pathLst>
              <a:path w="264794">
                <a:moveTo>
                  <a:pt x="0" y="0"/>
                </a:moveTo>
                <a:lnTo>
                  <a:pt x="26460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50728" y="2176450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5">
                <a:moveTo>
                  <a:pt x="0" y="0"/>
                </a:moveTo>
                <a:lnTo>
                  <a:pt x="26851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5770" y="2165583"/>
            <a:ext cx="44450" cy="22225"/>
          </a:xfrm>
          <a:custGeom>
            <a:avLst/>
            <a:gdLst/>
            <a:ahLst/>
            <a:cxnLst/>
            <a:rect l="l" t="t" r="r" b="b"/>
            <a:pathLst>
              <a:path w="44450" h="22225">
                <a:moveTo>
                  <a:pt x="0" y="22028"/>
                </a:moveTo>
                <a:lnTo>
                  <a:pt x="44056" y="11013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68343" y="2110515"/>
            <a:ext cx="44450" cy="22225"/>
          </a:xfrm>
          <a:custGeom>
            <a:avLst/>
            <a:gdLst/>
            <a:ahLst/>
            <a:cxnLst/>
            <a:rect l="l" t="t" r="r" b="b"/>
            <a:pathLst>
              <a:path w="44450" h="22225">
                <a:moveTo>
                  <a:pt x="0" y="22028"/>
                </a:moveTo>
                <a:lnTo>
                  <a:pt x="44054" y="11014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0050" y="1378114"/>
            <a:ext cx="1762760" cy="1597025"/>
          </a:xfrm>
          <a:custGeom>
            <a:avLst/>
            <a:gdLst/>
            <a:ahLst/>
            <a:cxnLst/>
            <a:rect l="l" t="t" r="r" b="b"/>
            <a:pathLst>
              <a:path w="1762760" h="1597025">
                <a:moveTo>
                  <a:pt x="688347" y="0"/>
                </a:moveTo>
                <a:lnTo>
                  <a:pt x="385473" y="192739"/>
                </a:lnTo>
                <a:lnTo>
                  <a:pt x="192736" y="385469"/>
                </a:lnTo>
                <a:lnTo>
                  <a:pt x="55067" y="578209"/>
                </a:lnTo>
                <a:lnTo>
                  <a:pt x="0" y="715876"/>
                </a:lnTo>
                <a:lnTo>
                  <a:pt x="0" y="881084"/>
                </a:lnTo>
                <a:lnTo>
                  <a:pt x="27535" y="963687"/>
                </a:lnTo>
                <a:lnTo>
                  <a:pt x="82602" y="1018754"/>
                </a:lnTo>
                <a:lnTo>
                  <a:pt x="247803" y="1376691"/>
                </a:lnTo>
                <a:lnTo>
                  <a:pt x="385473" y="1459294"/>
                </a:lnTo>
                <a:lnTo>
                  <a:pt x="440539" y="1486830"/>
                </a:lnTo>
                <a:lnTo>
                  <a:pt x="1046283" y="1596963"/>
                </a:lnTo>
                <a:lnTo>
                  <a:pt x="1596961" y="1596963"/>
                </a:lnTo>
                <a:lnTo>
                  <a:pt x="1652033" y="1239022"/>
                </a:lnTo>
                <a:lnTo>
                  <a:pt x="1762169" y="936152"/>
                </a:lnTo>
                <a:lnTo>
                  <a:pt x="1569429" y="385469"/>
                </a:lnTo>
                <a:lnTo>
                  <a:pt x="1321627" y="275343"/>
                </a:lnTo>
                <a:lnTo>
                  <a:pt x="1156419" y="110135"/>
                </a:lnTo>
                <a:lnTo>
                  <a:pt x="1156419" y="82603"/>
                </a:lnTo>
                <a:lnTo>
                  <a:pt x="908616" y="27540"/>
                </a:lnTo>
                <a:lnTo>
                  <a:pt x="68834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65560" y="1563662"/>
            <a:ext cx="38354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latin typeface="Times New Roman"/>
                <a:cs typeface="Times New Roman"/>
              </a:rPr>
              <a:t>Real</a:t>
            </a:r>
            <a:r>
              <a:rPr sz="600" spc="-55" dirty="0">
                <a:latin typeface="Times New Roman"/>
                <a:cs typeface="Times New Roman"/>
              </a:rPr>
              <a:t> </a:t>
            </a:r>
            <a:r>
              <a:rPr sz="600" spc="5" dirty="0">
                <a:latin typeface="Times New Roman"/>
                <a:cs typeface="Times New Roman"/>
              </a:rPr>
              <a:t>World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40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93095" y="1866531"/>
            <a:ext cx="321310" cy="18986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ct val="78300"/>
              </a:lnSpc>
              <a:spcBef>
                <a:spcPts val="260"/>
              </a:spcBef>
            </a:pPr>
            <a:r>
              <a:rPr sz="600" dirty="0">
                <a:latin typeface="Times New Roman"/>
                <a:cs typeface="Times New Roman"/>
              </a:rPr>
              <a:t>Random  Sampling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88706" y="1921598"/>
            <a:ext cx="17081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latin typeface="Times New Roman"/>
                <a:cs typeface="Times New Roman"/>
              </a:rPr>
              <a:t>Data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08813" y="1921598"/>
            <a:ext cx="240029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latin typeface="Times New Roman"/>
                <a:cs typeface="Times New Roman"/>
              </a:rPr>
              <a:t>dataset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16078" y="2582413"/>
            <a:ext cx="29527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latin typeface="Times New Roman"/>
                <a:cs typeface="Times New Roman"/>
              </a:rPr>
              <a:t>Estimate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03070" y="1591193"/>
            <a:ext cx="54292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latin typeface="Times New Roman"/>
                <a:cs typeface="Times New Roman"/>
              </a:rPr>
              <a:t>Bootstrap</a:t>
            </a:r>
            <a:r>
              <a:rPr sz="600" spc="-45" dirty="0">
                <a:latin typeface="Times New Roman"/>
                <a:cs typeface="Times New Roman"/>
              </a:rPr>
              <a:t> </a:t>
            </a:r>
            <a:r>
              <a:rPr sz="600" spc="5" dirty="0">
                <a:latin typeface="Times New Roman"/>
                <a:cs typeface="Times New Roman"/>
              </a:rPr>
              <a:t>World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85672" y="1811465"/>
            <a:ext cx="321310" cy="20066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650"/>
              </a:lnSpc>
              <a:spcBef>
                <a:spcPts val="185"/>
              </a:spcBef>
            </a:pPr>
            <a:r>
              <a:rPr sz="600" dirty="0">
                <a:latin typeface="Times New Roman"/>
                <a:cs typeface="Times New Roman"/>
              </a:rPr>
              <a:t>Random  Sampling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08815" y="1839001"/>
            <a:ext cx="32575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latin typeface="Times New Roman"/>
                <a:cs typeface="Times New Roman"/>
              </a:rPr>
              <a:t>Bootstrap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90062" y="2114340"/>
            <a:ext cx="35941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latin typeface="Times New Roman"/>
                <a:cs typeface="Times New Roman"/>
              </a:rPr>
              <a:t>Population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68434" y="2579688"/>
            <a:ext cx="582930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imes New Roman"/>
                <a:cs typeface="Times New Roman"/>
              </a:rPr>
              <a:t>Estimate </a:t>
            </a:r>
            <a:r>
              <a:rPr sz="850" i="1" spc="170" dirty="0">
                <a:solidFill>
                  <a:srgbClr val="231F20"/>
                </a:solidFill>
                <a:latin typeface="Times New Roman"/>
                <a:cs typeface="Times New Roman"/>
              </a:rPr>
              <a:t>f</a:t>
            </a:r>
            <a:r>
              <a:rPr sz="850" i="1" spc="-1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50" spc="7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850" i="1" spc="75" dirty="0">
                <a:solidFill>
                  <a:srgbClr val="231F20"/>
                </a:solidFill>
                <a:latin typeface="Times New Roman"/>
                <a:cs typeface="Times New Roman"/>
              </a:rPr>
              <a:t>Z</a:t>
            </a:r>
            <a:r>
              <a:rPr sz="850" spc="75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63143" y="2469554"/>
            <a:ext cx="703580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imes New Roman"/>
                <a:cs typeface="Times New Roman"/>
              </a:rPr>
              <a:t>Bootstrap </a:t>
            </a:r>
            <a:r>
              <a:rPr sz="1275" i="1" spc="254" baseline="-29411" dirty="0">
                <a:solidFill>
                  <a:srgbClr val="231F20"/>
                </a:solidFill>
                <a:latin typeface="Times New Roman"/>
                <a:cs typeface="Times New Roman"/>
              </a:rPr>
              <a:t>f</a:t>
            </a:r>
            <a:r>
              <a:rPr sz="1275" i="1" spc="-232" baseline="-29411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275" spc="82" baseline="-29411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275" i="1" spc="82" baseline="-29411" dirty="0">
                <a:solidFill>
                  <a:srgbClr val="231F20"/>
                </a:solidFill>
                <a:latin typeface="Times New Roman"/>
                <a:cs typeface="Times New Roman"/>
              </a:rPr>
              <a:t>Z</a:t>
            </a:r>
            <a:r>
              <a:rPr sz="825" i="1" spc="82" baseline="-15151" dirty="0">
                <a:solidFill>
                  <a:srgbClr val="231F20"/>
                </a:solidFill>
                <a:latin typeface="Meiryo"/>
                <a:cs typeface="Meiryo"/>
              </a:rPr>
              <a:t>∗</a:t>
            </a:r>
            <a:r>
              <a:rPr sz="1275" spc="82" baseline="-29411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endParaRPr sz="1275" baseline="-29411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43741" y="2093471"/>
            <a:ext cx="847090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750" i="1" spc="105" dirty="0">
                <a:solidFill>
                  <a:srgbClr val="231F20"/>
                </a:solidFill>
                <a:latin typeface="Times New Roman"/>
                <a:cs typeface="Times New Roman"/>
              </a:rPr>
              <a:t>Z</a:t>
            </a:r>
            <a:r>
              <a:rPr sz="750" i="1" spc="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50" spc="160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7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40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750" i="1" spc="40" dirty="0">
                <a:solidFill>
                  <a:srgbClr val="231F20"/>
                </a:solidFill>
                <a:latin typeface="Times New Roman"/>
                <a:cs typeface="Times New Roman"/>
              </a:rPr>
              <a:t>z</a:t>
            </a:r>
            <a:r>
              <a:rPr sz="825" spc="60" baseline="-10101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750" i="1" spc="40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750" i="1" spc="-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50" i="1" spc="35" dirty="0">
                <a:solidFill>
                  <a:srgbClr val="231F20"/>
                </a:solidFill>
                <a:latin typeface="Times New Roman"/>
                <a:cs typeface="Times New Roman"/>
              </a:rPr>
              <a:t>z</a:t>
            </a:r>
            <a:r>
              <a:rPr sz="825" spc="52" baseline="-10101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750" i="1" spc="35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750" i="1" spc="-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50" i="1" spc="25" dirty="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r>
              <a:rPr sz="750" i="1" spc="-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50" i="1" spc="25" dirty="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r>
              <a:rPr sz="750" i="1" spc="-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50" i="1" spc="25" dirty="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r>
              <a:rPr sz="750" i="1" spc="-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50" i="1" spc="65" dirty="0">
                <a:solidFill>
                  <a:srgbClr val="231F20"/>
                </a:solidFill>
                <a:latin typeface="Times New Roman"/>
                <a:cs typeface="Times New Roman"/>
              </a:rPr>
              <a:t>z</a:t>
            </a:r>
            <a:r>
              <a:rPr sz="825" i="1" spc="97" baseline="-10101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750" spc="65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endParaRPr sz="7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4891" y="2093474"/>
            <a:ext cx="474980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dirty="0">
                <a:latin typeface="Times New Roman"/>
                <a:cs typeface="Times New Roman"/>
              </a:rPr>
              <a:t>Population</a:t>
            </a:r>
            <a:r>
              <a:rPr sz="600" spc="50" dirty="0">
                <a:latin typeface="Times New Roman"/>
                <a:cs typeface="Times New Roman"/>
              </a:rPr>
              <a:t> </a:t>
            </a:r>
            <a:r>
              <a:rPr sz="750" i="1" spc="35" dirty="0">
                <a:solidFill>
                  <a:srgbClr val="231F20"/>
                </a:solidFill>
                <a:latin typeface="Times New Roman"/>
                <a:cs typeface="Times New Roman"/>
              </a:rPr>
              <a:t>P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64661" y="2001855"/>
            <a:ext cx="1642110" cy="1429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70890" algn="l"/>
              </a:tabLst>
            </a:pPr>
            <a:r>
              <a:rPr sz="600">
                <a:latin typeface="Times New Roman"/>
                <a:cs typeface="Times New Roman"/>
              </a:rPr>
              <a:t>Estimated </a:t>
            </a:r>
            <a:r>
              <a:rPr sz="600" spc="105">
                <a:latin typeface="Times New Roman"/>
                <a:cs typeface="Times New Roman"/>
              </a:rPr>
              <a:t> </a:t>
            </a:r>
            <a:r>
              <a:rPr sz="1275" i="1" spc="-127" baseline="-13071">
                <a:solidFill>
                  <a:srgbClr val="231F20"/>
                </a:solidFill>
                <a:latin typeface="Times New Roman"/>
                <a:cs typeface="Times New Roman"/>
              </a:rPr>
              <a:t>P</a:t>
            </a:r>
            <a:r>
              <a:rPr lang="en-US" sz="1275" i="1" spc="-127" baseline="-13071">
                <a:solidFill>
                  <a:srgbClr val="231F20"/>
                </a:solidFill>
                <a:latin typeface="Times New Roman"/>
                <a:cs typeface="Times New Roman"/>
              </a:rPr>
              <a:t>  </a:t>
            </a:r>
            <a:r>
              <a:rPr lang="en-US" sz="850" spc="-85">
                <a:solidFill>
                  <a:srgbClr val="231F2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             </a:t>
            </a:r>
            <a:r>
              <a:rPr sz="1125" i="1" spc="89" baseline="-14814">
                <a:solidFill>
                  <a:srgbClr val="231F20"/>
                </a:solidFill>
                <a:latin typeface="Times New Roman"/>
                <a:cs typeface="Times New Roman"/>
              </a:rPr>
              <a:t>Z</a:t>
            </a:r>
            <a:r>
              <a:rPr sz="825" i="1" spc="89" baseline="5050" dirty="0">
                <a:solidFill>
                  <a:srgbClr val="231F20"/>
                </a:solidFill>
                <a:latin typeface="Meiryo"/>
                <a:cs typeface="Meiryo"/>
              </a:rPr>
              <a:t>∗</a:t>
            </a:r>
            <a:r>
              <a:rPr sz="825" i="1" spc="75" baseline="5050" dirty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sz="1125" spc="240" baseline="-14814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125" spc="-7" baseline="-148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125" spc="-44" baseline="-14814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125" i="1" spc="-44" baseline="-14814" dirty="0">
                <a:solidFill>
                  <a:srgbClr val="231F20"/>
                </a:solidFill>
                <a:latin typeface="Times New Roman"/>
                <a:cs typeface="Times New Roman"/>
              </a:rPr>
              <a:t>z</a:t>
            </a:r>
            <a:r>
              <a:rPr sz="825" spc="-44" baseline="-40404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825" i="1" spc="-44" baseline="5050" dirty="0">
                <a:solidFill>
                  <a:srgbClr val="231F20"/>
                </a:solidFill>
                <a:latin typeface="Meiryo"/>
                <a:cs typeface="Meiryo"/>
              </a:rPr>
              <a:t>∗</a:t>
            </a:r>
            <a:r>
              <a:rPr sz="1125" i="1" spc="-44" baseline="-14814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1125" i="1" spc="-97" baseline="-14814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125" i="1" spc="-75" baseline="-14814" dirty="0">
                <a:solidFill>
                  <a:srgbClr val="231F20"/>
                </a:solidFill>
                <a:latin typeface="Times New Roman"/>
                <a:cs typeface="Times New Roman"/>
              </a:rPr>
              <a:t>z</a:t>
            </a:r>
            <a:r>
              <a:rPr sz="825" spc="-75" baseline="-40404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825" i="1" spc="-75" baseline="5050" dirty="0">
                <a:solidFill>
                  <a:srgbClr val="231F20"/>
                </a:solidFill>
                <a:latin typeface="Meiryo"/>
                <a:cs typeface="Meiryo"/>
              </a:rPr>
              <a:t>∗</a:t>
            </a:r>
            <a:r>
              <a:rPr sz="1125" i="1" spc="-75" baseline="-14814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1125" i="1" spc="-97" baseline="-14814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125" i="1" spc="37" baseline="-14814" dirty="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r>
              <a:rPr sz="1125" i="1" spc="-97" baseline="-14814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125" i="1" spc="37" baseline="-14814" dirty="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r>
              <a:rPr sz="1125" i="1" spc="-104" baseline="-14814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125" i="1" spc="37" baseline="-14814" dirty="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r>
              <a:rPr sz="1125" i="1" spc="-97" baseline="-14814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125" i="1" spc="-127" baseline="-14814" dirty="0">
                <a:solidFill>
                  <a:srgbClr val="231F20"/>
                </a:solidFill>
                <a:latin typeface="Times New Roman"/>
                <a:cs typeface="Times New Roman"/>
              </a:rPr>
              <a:t>z</a:t>
            </a:r>
            <a:r>
              <a:rPr sz="825" i="1" spc="-127" baseline="-40404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825" i="1" spc="-127" baseline="5050" dirty="0">
                <a:solidFill>
                  <a:srgbClr val="231F20"/>
                </a:solidFill>
                <a:latin typeface="Meiryo"/>
                <a:cs typeface="Meiryo"/>
              </a:rPr>
              <a:t>∗</a:t>
            </a:r>
            <a:r>
              <a:rPr sz="825" i="1" spc="-187" baseline="5050" dirty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sz="1125" spc="67" baseline="-14814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endParaRPr sz="1125" baseline="-14814">
              <a:latin typeface="Arial"/>
              <a:cs typeface="Arial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D78246A-CD5C-4CA3-81CD-BAC09D819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899" y="770234"/>
            <a:ext cx="975828" cy="729750"/>
          </a:xfrm>
          <a:prstGeom prst="rect">
            <a:avLst/>
          </a:prstGeom>
        </p:spPr>
      </p:pic>
      <p:sp>
        <p:nvSpPr>
          <p:cNvPr id="30" name="object 9">
            <a:extLst>
              <a:ext uri="{FF2B5EF4-FFF2-40B4-BE49-F238E27FC236}">
                <a16:creationId xmlns:a16="http://schemas.microsoft.com/office/drawing/2014/main" id="{719D1429-31DE-4BBC-AD67-028AE83D039E}"/>
              </a:ext>
            </a:extLst>
          </p:cNvPr>
          <p:cNvSpPr/>
          <p:nvPr/>
        </p:nvSpPr>
        <p:spPr>
          <a:xfrm>
            <a:off x="3044910" y="2119027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5">
                <a:moveTo>
                  <a:pt x="0" y="0"/>
                </a:moveTo>
                <a:lnTo>
                  <a:pt x="26851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0">
            <a:extLst>
              <a:ext uri="{FF2B5EF4-FFF2-40B4-BE49-F238E27FC236}">
                <a16:creationId xmlns:a16="http://schemas.microsoft.com/office/drawing/2014/main" id="{5A5348D6-4B5D-42F1-99C0-0C8DE1E06D2C}"/>
              </a:ext>
            </a:extLst>
          </p:cNvPr>
          <p:cNvSpPr/>
          <p:nvPr/>
        </p:nvSpPr>
        <p:spPr>
          <a:xfrm>
            <a:off x="3269952" y="2108160"/>
            <a:ext cx="44450" cy="22225"/>
          </a:xfrm>
          <a:custGeom>
            <a:avLst/>
            <a:gdLst/>
            <a:ahLst/>
            <a:cxnLst/>
            <a:rect l="l" t="t" r="r" b="b"/>
            <a:pathLst>
              <a:path w="44450" h="22225">
                <a:moveTo>
                  <a:pt x="0" y="22028"/>
                </a:moveTo>
                <a:lnTo>
                  <a:pt x="44056" y="11013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9517" y="211465"/>
            <a:ext cx="19691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15" dirty="0">
                <a:latin typeface="+mn-lt"/>
              </a:rPr>
              <a:t>The </a:t>
            </a:r>
            <a:r>
              <a:rPr spc="-5" dirty="0">
                <a:latin typeface="+mn-lt"/>
              </a:rPr>
              <a:t>bootstrap </a:t>
            </a:r>
            <a:r>
              <a:rPr spc="-35" dirty="0">
                <a:latin typeface="+mn-lt"/>
              </a:rPr>
              <a:t>in</a:t>
            </a:r>
            <a:r>
              <a:rPr spc="-5" dirty="0">
                <a:latin typeface="+mn-lt"/>
              </a:rPr>
              <a:t> </a:t>
            </a:r>
            <a:r>
              <a:rPr spc="-30" dirty="0">
                <a:latin typeface="+mn-lt"/>
              </a:rPr>
              <a:t>general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41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024418"/>
            <a:ext cx="3732529" cy="222112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65" dirty="0">
                <a:cs typeface="PMingLiU"/>
              </a:rPr>
              <a:t>In </a:t>
            </a:r>
            <a:r>
              <a:rPr sz="1100" spc="60" dirty="0">
                <a:cs typeface="PMingLiU"/>
              </a:rPr>
              <a:t>more </a:t>
            </a:r>
            <a:r>
              <a:rPr sz="1100" spc="45" dirty="0">
                <a:cs typeface="PMingLiU"/>
              </a:rPr>
              <a:t>complex </a:t>
            </a:r>
            <a:r>
              <a:rPr sz="1100" spc="95" dirty="0">
                <a:cs typeface="PMingLiU"/>
              </a:rPr>
              <a:t>data </a:t>
            </a:r>
            <a:r>
              <a:rPr sz="1100" spc="60" dirty="0">
                <a:cs typeface="PMingLiU"/>
              </a:rPr>
              <a:t>situations, </a:t>
            </a:r>
            <a:r>
              <a:rPr sz="1100" spc="35" dirty="0">
                <a:cs typeface="PMingLiU"/>
              </a:rPr>
              <a:t>figuring </a:t>
            </a:r>
            <a:r>
              <a:rPr sz="1100" spc="80" dirty="0">
                <a:cs typeface="PMingLiU"/>
              </a:rPr>
              <a:t>out the  </a:t>
            </a:r>
            <a:r>
              <a:rPr sz="1100" spc="70" dirty="0">
                <a:cs typeface="PMingLiU"/>
              </a:rPr>
              <a:t>appropriate </a:t>
            </a:r>
            <a:r>
              <a:rPr sz="1100" spc="40" dirty="0">
                <a:cs typeface="PMingLiU"/>
              </a:rPr>
              <a:t>way </a:t>
            </a:r>
            <a:r>
              <a:rPr sz="1100" spc="80" dirty="0">
                <a:cs typeface="PMingLiU"/>
              </a:rPr>
              <a:t>to </a:t>
            </a:r>
            <a:r>
              <a:rPr sz="1100" spc="60" dirty="0">
                <a:cs typeface="PMingLiU"/>
              </a:rPr>
              <a:t>generate </a:t>
            </a:r>
            <a:r>
              <a:rPr sz="1100" spc="80" dirty="0">
                <a:cs typeface="PMingLiU"/>
              </a:rPr>
              <a:t>bootstrap </a:t>
            </a:r>
            <a:r>
              <a:rPr sz="1100" spc="50" dirty="0">
                <a:cs typeface="PMingLiU"/>
              </a:rPr>
              <a:t>samples </a:t>
            </a:r>
            <a:r>
              <a:rPr sz="1100" spc="65" dirty="0">
                <a:cs typeface="PMingLiU"/>
              </a:rPr>
              <a:t>can </a:t>
            </a:r>
            <a:r>
              <a:rPr sz="1100" spc="50" dirty="0">
                <a:cs typeface="PMingLiU"/>
              </a:rPr>
              <a:t>require  </a:t>
            </a:r>
            <a:r>
              <a:rPr sz="1100" spc="45" dirty="0">
                <a:cs typeface="PMingLiU"/>
              </a:rPr>
              <a:t>some</a:t>
            </a:r>
            <a:r>
              <a:rPr sz="1100" spc="70" dirty="0">
                <a:cs typeface="PMingLiU"/>
              </a:rPr>
              <a:t> </a:t>
            </a:r>
            <a:r>
              <a:rPr sz="1100" spc="75" dirty="0">
                <a:cs typeface="PMingLiU"/>
              </a:rPr>
              <a:t>thought.</a:t>
            </a:r>
            <a:endParaRPr lang="en-US" sz="1100" spc="75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14097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50" dirty="0">
                <a:cs typeface="PMingLiU"/>
              </a:rPr>
              <a:t>For </a:t>
            </a:r>
            <a:r>
              <a:rPr sz="1100" spc="55" dirty="0">
                <a:cs typeface="PMingLiU"/>
              </a:rPr>
              <a:t>example, </a:t>
            </a:r>
            <a:r>
              <a:rPr sz="1100" dirty="0">
                <a:cs typeface="PMingLiU"/>
              </a:rPr>
              <a:t>if </a:t>
            </a:r>
            <a:r>
              <a:rPr sz="1100" spc="80" dirty="0">
                <a:cs typeface="PMingLiU"/>
              </a:rPr>
              <a:t>the </a:t>
            </a:r>
            <a:r>
              <a:rPr sz="1100" spc="95" dirty="0">
                <a:cs typeface="PMingLiU"/>
              </a:rPr>
              <a:t>data </a:t>
            </a:r>
            <a:r>
              <a:rPr sz="1100" spc="20" dirty="0">
                <a:cs typeface="PMingLiU"/>
              </a:rPr>
              <a:t>is </a:t>
            </a:r>
            <a:r>
              <a:rPr sz="1100" spc="85" dirty="0">
                <a:cs typeface="PMingLiU"/>
              </a:rPr>
              <a:t>a </a:t>
            </a:r>
            <a:r>
              <a:rPr sz="1100" spc="70" dirty="0">
                <a:cs typeface="PMingLiU"/>
              </a:rPr>
              <a:t>time </a:t>
            </a:r>
            <a:r>
              <a:rPr sz="1100" spc="35" dirty="0">
                <a:cs typeface="PMingLiU"/>
              </a:rPr>
              <a:t>series, </a:t>
            </a:r>
            <a:r>
              <a:rPr sz="1100" spc="15" dirty="0">
                <a:cs typeface="PMingLiU"/>
              </a:rPr>
              <a:t>we </a:t>
            </a:r>
            <a:r>
              <a:rPr sz="1100" spc="-95" dirty="0">
                <a:cs typeface="PMingLiU"/>
              </a:rPr>
              <a:t>can</a:t>
            </a:r>
            <a:r>
              <a:rPr lang="en-US" sz="1100" spc="-95" dirty="0">
                <a:cs typeface="PMingLiU"/>
              </a:rPr>
              <a:t>no</a:t>
            </a:r>
            <a:r>
              <a:rPr sz="1100" spc="-95" dirty="0">
                <a:cs typeface="PMingLiU"/>
              </a:rPr>
              <a:t>t </a:t>
            </a:r>
            <a:r>
              <a:rPr sz="1100" spc="50" dirty="0">
                <a:cs typeface="PMingLiU"/>
              </a:rPr>
              <a:t>simply  </a:t>
            </a:r>
            <a:r>
              <a:rPr sz="1100" spc="55" dirty="0">
                <a:cs typeface="PMingLiU"/>
              </a:rPr>
              <a:t>sample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observations </a:t>
            </a:r>
            <a:r>
              <a:rPr sz="1100" spc="70" dirty="0">
                <a:cs typeface="PMingLiU"/>
              </a:rPr>
              <a:t>with </a:t>
            </a:r>
            <a:r>
              <a:rPr sz="1100" spc="60" dirty="0">
                <a:cs typeface="PMingLiU"/>
              </a:rPr>
              <a:t>replacement </a:t>
            </a:r>
            <a:r>
              <a:rPr sz="1100" spc="30" dirty="0">
                <a:cs typeface="PMingLiU"/>
              </a:rPr>
              <a:t>(</a:t>
            </a:r>
            <a:r>
              <a:rPr sz="1100" i="1" spc="30" dirty="0">
                <a:solidFill>
                  <a:srgbClr val="009900"/>
                </a:solidFill>
                <a:cs typeface="Times New Roman"/>
              </a:rPr>
              <a:t>why</a:t>
            </a:r>
            <a:r>
              <a:rPr sz="1100" i="1" spc="165" dirty="0">
                <a:solidFill>
                  <a:srgbClr val="009900"/>
                </a:solidFill>
                <a:cs typeface="Times New Roman"/>
              </a:rPr>
              <a:t> </a:t>
            </a:r>
            <a:r>
              <a:rPr sz="1100" i="1" spc="40" dirty="0">
                <a:solidFill>
                  <a:srgbClr val="009900"/>
                </a:solidFill>
                <a:cs typeface="Times New Roman"/>
              </a:rPr>
              <a:t>not?</a:t>
            </a:r>
            <a:r>
              <a:rPr sz="1100" spc="40" dirty="0">
                <a:cs typeface="PMingLiU"/>
              </a:rPr>
              <a:t>).</a:t>
            </a:r>
            <a:endParaRPr lang="en-US" sz="1100" spc="40" dirty="0">
              <a:cs typeface="PMingLiU"/>
            </a:endParaRPr>
          </a:p>
          <a:p>
            <a:pPr marL="144780" marR="14097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10795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40" dirty="0">
                <a:cs typeface="PMingLiU"/>
              </a:rPr>
              <a:t>We </a:t>
            </a:r>
            <a:r>
              <a:rPr sz="1100" spc="65" dirty="0">
                <a:cs typeface="PMingLiU"/>
              </a:rPr>
              <a:t>can instead </a:t>
            </a:r>
            <a:r>
              <a:rPr sz="1100" spc="60" dirty="0">
                <a:cs typeface="PMingLiU"/>
              </a:rPr>
              <a:t>create </a:t>
            </a:r>
            <a:r>
              <a:rPr sz="1100" spc="40" dirty="0">
                <a:cs typeface="PMingLiU"/>
              </a:rPr>
              <a:t>blocks </a:t>
            </a:r>
            <a:r>
              <a:rPr sz="1100" spc="5" dirty="0">
                <a:cs typeface="PMingLiU"/>
              </a:rPr>
              <a:t>of </a:t>
            </a:r>
            <a:r>
              <a:rPr sz="1100" spc="45" dirty="0">
                <a:cs typeface="PMingLiU"/>
              </a:rPr>
              <a:t>consecutive </a:t>
            </a:r>
            <a:r>
              <a:rPr sz="1100" spc="50" dirty="0">
                <a:cs typeface="PMingLiU"/>
              </a:rPr>
              <a:t>observations,  </a:t>
            </a:r>
            <a:r>
              <a:rPr sz="1100" spc="85" dirty="0">
                <a:cs typeface="PMingLiU"/>
              </a:rPr>
              <a:t>and </a:t>
            </a:r>
            <a:r>
              <a:rPr sz="1100" spc="55" dirty="0">
                <a:cs typeface="PMingLiU"/>
              </a:rPr>
              <a:t>sample </a:t>
            </a:r>
            <a:r>
              <a:rPr sz="1100" spc="60" dirty="0">
                <a:cs typeface="PMingLiU"/>
              </a:rPr>
              <a:t>those </a:t>
            </a:r>
            <a:r>
              <a:rPr sz="1100" spc="70" dirty="0">
                <a:cs typeface="PMingLiU"/>
              </a:rPr>
              <a:t>with </a:t>
            </a:r>
            <a:r>
              <a:rPr sz="1100" spc="55" dirty="0">
                <a:cs typeface="PMingLiU"/>
              </a:rPr>
              <a:t>replacements. </a:t>
            </a:r>
            <a:r>
              <a:rPr sz="1100" spc="85" dirty="0">
                <a:cs typeface="PMingLiU"/>
              </a:rPr>
              <a:t>Then </a:t>
            </a:r>
            <a:r>
              <a:rPr sz="1100" spc="15" dirty="0">
                <a:cs typeface="PMingLiU"/>
              </a:rPr>
              <a:t>we </a:t>
            </a:r>
            <a:r>
              <a:rPr sz="1100" spc="70" dirty="0">
                <a:cs typeface="PMingLiU"/>
              </a:rPr>
              <a:t>paste  </a:t>
            </a:r>
            <a:r>
              <a:rPr sz="1100" spc="65" dirty="0">
                <a:cs typeface="PMingLiU"/>
              </a:rPr>
              <a:t>together </a:t>
            </a:r>
            <a:r>
              <a:rPr sz="1100" spc="60" dirty="0">
                <a:cs typeface="PMingLiU"/>
              </a:rPr>
              <a:t>sampled </a:t>
            </a:r>
            <a:r>
              <a:rPr sz="1100" spc="40" dirty="0">
                <a:cs typeface="PMingLiU"/>
              </a:rPr>
              <a:t>blocks </a:t>
            </a:r>
            <a:r>
              <a:rPr sz="1100" spc="80" dirty="0">
                <a:cs typeface="PMingLiU"/>
              </a:rPr>
              <a:t>to </a:t>
            </a:r>
            <a:r>
              <a:rPr sz="1100" spc="70" dirty="0">
                <a:cs typeface="PMingLiU"/>
              </a:rPr>
              <a:t>obtain </a:t>
            </a:r>
            <a:r>
              <a:rPr sz="1100" spc="85" dirty="0">
                <a:cs typeface="PMingLiU"/>
              </a:rPr>
              <a:t>a </a:t>
            </a:r>
            <a:r>
              <a:rPr sz="1100" spc="80" dirty="0">
                <a:cs typeface="PMingLiU"/>
              </a:rPr>
              <a:t>bootstrap</a:t>
            </a:r>
            <a:r>
              <a:rPr sz="1100" spc="160" dirty="0">
                <a:cs typeface="PMingLiU"/>
              </a:rPr>
              <a:t> </a:t>
            </a:r>
            <a:r>
              <a:rPr sz="1100" spc="75" dirty="0">
                <a:cs typeface="PMingLiU"/>
              </a:rPr>
              <a:t>dataset.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1986" y="211465"/>
            <a:ext cx="21850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5" dirty="0">
                <a:latin typeface="+mn-lt"/>
              </a:rPr>
              <a:t>Other </a:t>
            </a:r>
            <a:r>
              <a:rPr spc="-50" dirty="0">
                <a:latin typeface="+mn-lt"/>
              </a:rPr>
              <a:t>uses </a:t>
            </a:r>
            <a:r>
              <a:rPr spc="-40" dirty="0">
                <a:latin typeface="+mn-lt"/>
              </a:rPr>
              <a:t>of </a:t>
            </a:r>
            <a:r>
              <a:rPr spc="-10" dirty="0">
                <a:latin typeface="+mn-lt"/>
              </a:rPr>
              <a:t>the</a:t>
            </a:r>
            <a:r>
              <a:rPr dirty="0">
                <a:latin typeface="+mn-lt"/>
              </a:rPr>
              <a:t> </a:t>
            </a:r>
            <a:r>
              <a:rPr spc="-5" dirty="0">
                <a:latin typeface="+mn-lt"/>
              </a:rPr>
              <a:t>bootstrap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42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450" y="528990"/>
            <a:ext cx="4191000" cy="2545952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65" dirty="0">
                <a:cs typeface="PMingLiU"/>
              </a:rPr>
              <a:t>Primarily </a:t>
            </a:r>
            <a:r>
              <a:rPr sz="1100" spc="55" dirty="0">
                <a:cs typeface="PMingLiU"/>
              </a:rPr>
              <a:t>used </a:t>
            </a:r>
            <a:r>
              <a:rPr sz="1100" spc="80" dirty="0">
                <a:cs typeface="PMingLiU"/>
              </a:rPr>
              <a:t>to </a:t>
            </a:r>
            <a:r>
              <a:rPr sz="1100" spc="70" dirty="0">
                <a:cs typeface="PMingLiU"/>
              </a:rPr>
              <a:t>obtain </a:t>
            </a:r>
            <a:r>
              <a:rPr sz="1100" spc="85" dirty="0">
                <a:cs typeface="PMingLiU"/>
              </a:rPr>
              <a:t>standard </a:t>
            </a:r>
            <a:r>
              <a:rPr sz="1100" spc="50" dirty="0">
                <a:cs typeface="PMingLiU"/>
              </a:rPr>
              <a:t>errors </a:t>
            </a:r>
            <a:r>
              <a:rPr sz="1100" spc="5" dirty="0">
                <a:cs typeface="PMingLiU"/>
              </a:rPr>
              <a:t>of </a:t>
            </a:r>
            <a:r>
              <a:rPr sz="1100" spc="85" dirty="0">
                <a:cs typeface="PMingLiU"/>
              </a:rPr>
              <a:t>an</a:t>
            </a:r>
            <a:r>
              <a:rPr sz="1100" spc="215" dirty="0">
                <a:cs typeface="PMingLiU"/>
              </a:rPr>
              <a:t> </a:t>
            </a:r>
            <a:r>
              <a:rPr sz="1100" spc="65" dirty="0">
                <a:cs typeface="PMingLiU"/>
              </a:rPr>
              <a:t>estimate.</a:t>
            </a:r>
            <a:endParaRPr lang="en-US" sz="1100" spc="65" dirty="0"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35" dirty="0">
                <a:cs typeface="PMingLiU"/>
              </a:rPr>
              <a:t>Also </a:t>
            </a:r>
            <a:r>
              <a:rPr sz="1100" spc="45" dirty="0">
                <a:cs typeface="PMingLiU"/>
              </a:rPr>
              <a:t>provides </a:t>
            </a:r>
            <a:r>
              <a:rPr sz="1100" spc="65" dirty="0">
                <a:cs typeface="PMingLiU"/>
              </a:rPr>
              <a:t>approximate </a:t>
            </a:r>
            <a:r>
              <a:rPr sz="1100" spc="35" dirty="0">
                <a:cs typeface="PMingLiU"/>
              </a:rPr>
              <a:t>confidence </a:t>
            </a:r>
            <a:r>
              <a:rPr sz="1100" spc="45" dirty="0">
                <a:cs typeface="PMingLiU"/>
              </a:rPr>
              <a:t>intervals </a:t>
            </a:r>
            <a:r>
              <a:rPr sz="1100" spc="30" dirty="0">
                <a:cs typeface="PMingLiU"/>
              </a:rPr>
              <a:t>for </a:t>
            </a:r>
            <a:r>
              <a:rPr sz="1100" spc="85" dirty="0">
                <a:cs typeface="PMingLiU"/>
              </a:rPr>
              <a:t>a  </a:t>
            </a:r>
            <a:r>
              <a:rPr sz="1100" spc="65" dirty="0">
                <a:cs typeface="PMingLiU"/>
              </a:rPr>
              <a:t>population </a:t>
            </a:r>
            <a:r>
              <a:rPr sz="1100" spc="75" dirty="0">
                <a:cs typeface="PMingLiU"/>
              </a:rPr>
              <a:t>parameter. </a:t>
            </a:r>
            <a:r>
              <a:rPr sz="1100" spc="50" dirty="0">
                <a:cs typeface="PMingLiU"/>
              </a:rPr>
              <a:t>For </a:t>
            </a:r>
            <a:r>
              <a:rPr sz="1100" spc="55" dirty="0">
                <a:cs typeface="PMingLiU"/>
              </a:rPr>
              <a:t>example, </a:t>
            </a:r>
            <a:r>
              <a:rPr sz="1100" spc="40" dirty="0">
                <a:cs typeface="PMingLiU"/>
              </a:rPr>
              <a:t>looking </a:t>
            </a:r>
            <a:r>
              <a:rPr sz="1100" spc="110" dirty="0">
                <a:cs typeface="PMingLiU"/>
              </a:rPr>
              <a:t>at </a:t>
            </a:r>
            <a:r>
              <a:rPr sz="1100" spc="80" dirty="0">
                <a:cs typeface="PMingLiU"/>
              </a:rPr>
              <a:t>the  </a:t>
            </a:r>
            <a:r>
              <a:rPr sz="1100" spc="65" dirty="0">
                <a:cs typeface="PMingLiU"/>
              </a:rPr>
              <a:t>histogram </a:t>
            </a:r>
            <a:r>
              <a:rPr sz="1100" spc="50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middle </a:t>
            </a:r>
            <a:r>
              <a:rPr sz="1100" spc="60" dirty="0">
                <a:cs typeface="PMingLiU"/>
              </a:rPr>
              <a:t>panel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Figure </a:t>
            </a:r>
            <a:r>
              <a:rPr sz="1100" spc="55" dirty="0">
                <a:cs typeface="PMingLiU"/>
              </a:rPr>
              <a:t>on </a:t>
            </a:r>
            <a:r>
              <a:rPr sz="1100" spc="30" dirty="0">
                <a:cs typeface="PMingLiU"/>
              </a:rPr>
              <a:t>slide </a:t>
            </a:r>
            <a:r>
              <a:rPr sz="1100" spc="30" dirty="0">
                <a:cs typeface="PMingLiU"/>
                <a:hlinkClick r:id="rId2" action="ppaction://hlinksldjump"/>
              </a:rPr>
              <a:t>29, </a:t>
            </a:r>
            <a:r>
              <a:rPr sz="1100" spc="80" dirty="0">
                <a:cs typeface="PMingLiU"/>
              </a:rPr>
              <a:t>the  </a:t>
            </a:r>
            <a:r>
              <a:rPr sz="1100" spc="35" dirty="0">
                <a:cs typeface="PMingLiU"/>
              </a:rPr>
              <a:t>5% </a:t>
            </a:r>
            <a:r>
              <a:rPr sz="1100" spc="85" dirty="0">
                <a:cs typeface="PMingLiU"/>
              </a:rPr>
              <a:t>and </a:t>
            </a:r>
            <a:r>
              <a:rPr sz="1100" spc="35" dirty="0">
                <a:cs typeface="PMingLiU"/>
              </a:rPr>
              <a:t>95% </a:t>
            </a:r>
            <a:r>
              <a:rPr sz="1100" spc="55" dirty="0">
                <a:cs typeface="PMingLiU"/>
              </a:rPr>
              <a:t>quantiles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25" dirty="0">
                <a:cs typeface="PMingLiU"/>
              </a:rPr>
              <a:t>1000 </a:t>
            </a:r>
            <a:r>
              <a:rPr sz="1100" spc="40" dirty="0">
                <a:cs typeface="PMingLiU"/>
              </a:rPr>
              <a:t>values </a:t>
            </a:r>
            <a:r>
              <a:rPr sz="1100" spc="20" dirty="0">
                <a:cs typeface="PMingLiU"/>
              </a:rPr>
              <a:t>is </a:t>
            </a:r>
            <a:r>
              <a:rPr sz="1100" spc="35" dirty="0">
                <a:cs typeface="PMingLiU"/>
              </a:rPr>
              <a:t>(</a:t>
            </a:r>
            <a:r>
              <a:rPr sz="1100" i="1" spc="35" dirty="0">
                <a:cs typeface="Times New Roman"/>
              </a:rPr>
              <a:t>.</a:t>
            </a:r>
            <a:r>
              <a:rPr sz="1100" spc="35" dirty="0">
                <a:cs typeface="PMingLiU"/>
              </a:rPr>
              <a:t>43</a:t>
            </a:r>
            <a:r>
              <a:rPr sz="1100" i="1" spc="35" dirty="0">
                <a:cs typeface="Times New Roman"/>
              </a:rPr>
              <a:t>,</a:t>
            </a:r>
            <a:r>
              <a:rPr sz="1100" i="1" spc="195" dirty="0">
                <a:cs typeface="Times New Roman"/>
              </a:rPr>
              <a:t> </a:t>
            </a:r>
            <a:r>
              <a:rPr sz="1100" i="1" spc="40" dirty="0">
                <a:cs typeface="Times New Roman"/>
              </a:rPr>
              <a:t>.</a:t>
            </a:r>
            <a:r>
              <a:rPr sz="1100" spc="40" dirty="0">
                <a:cs typeface="PMingLiU"/>
              </a:rPr>
              <a:t>72).</a:t>
            </a:r>
            <a:endParaRPr lang="en-US" sz="1100" spc="40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17145" indent="-132715">
              <a:lnSpc>
                <a:spcPct val="102699"/>
              </a:lnSpc>
              <a:spcBef>
                <a:spcPts val="29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70" dirty="0">
                <a:cs typeface="PMingLiU"/>
              </a:rPr>
              <a:t>This </a:t>
            </a:r>
            <a:r>
              <a:rPr sz="1100" spc="55" dirty="0">
                <a:cs typeface="PMingLiU"/>
              </a:rPr>
              <a:t>represents </a:t>
            </a:r>
            <a:r>
              <a:rPr sz="1100" spc="85" dirty="0">
                <a:cs typeface="PMingLiU"/>
              </a:rPr>
              <a:t>an </a:t>
            </a:r>
            <a:r>
              <a:rPr sz="1100" spc="65" dirty="0">
                <a:cs typeface="PMingLiU"/>
              </a:rPr>
              <a:t>approximate </a:t>
            </a:r>
            <a:r>
              <a:rPr sz="1100" spc="35" dirty="0">
                <a:cs typeface="PMingLiU"/>
              </a:rPr>
              <a:t>90% confidence </a:t>
            </a:r>
            <a:r>
              <a:rPr sz="1100" spc="50" dirty="0">
                <a:cs typeface="PMingLiU"/>
              </a:rPr>
              <a:t>interval </a:t>
            </a:r>
            <a:r>
              <a:rPr sz="1100" spc="30" dirty="0">
                <a:cs typeface="PMingLiU"/>
              </a:rPr>
              <a:t>for </a:t>
            </a:r>
            <a:r>
              <a:rPr lang="en-US" sz="1100" spc="30" dirty="0">
                <a:cs typeface="PMingLiU"/>
              </a:rPr>
              <a:t>t</a:t>
            </a:r>
            <a:r>
              <a:rPr sz="1100" spc="80" dirty="0">
                <a:cs typeface="PMingLiU"/>
              </a:rPr>
              <a:t>he true </a:t>
            </a:r>
            <a:r>
              <a:rPr sz="1100" i="1" spc="80" dirty="0">
                <a:cs typeface="Times New Roman"/>
              </a:rPr>
              <a:t>α</a:t>
            </a:r>
            <a:r>
              <a:rPr sz="1100" spc="80" dirty="0">
                <a:cs typeface="PMingLiU"/>
              </a:rPr>
              <a:t>. </a:t>
            </a:r>
            <a:r>
              <a:rPr sz="1100" i="1" dirty="0">
                <a:solidFill>
                  <a:srgbClr val="009900"/>
                </a:solidFill>
                <a:cs typeface="Times New Roman"/>
              </a:rPr>
              <a:t>How </a:t>
            </a:r>
            <a:r>
              <a:rPr sz="1100" i="1" spc="5" dirty="0">
                <a:solidFill>
                  <a:srgbClr val="009900"/>
                </a:solidFill>
                <a:cs typeface="Times New Roman"/>
              </a:rPr>
              <a:t>do </a:t>
            </a:r>
            <a:r>
              <a:rPr sz="1100" i="1" dirty="0">
                <a:solidFill>
                  <a:srgbClr val="009900"/>
                </a:solidFill>
                <a:cs typeface="Times New Roman"/>
              </a:rPr>
              <a:t>we </a:t>
            </a:r>
            <a:r>
              <a:rPr sz="1100" i="1" spc="25" dirty="0">
                <a:solidFill>
                  <a:srgbClr val="009900"/>
                </a:solidFill>
                <a:cs typeface="Times New Roman"/>
              </a:rPr>
              <a:t>interpret this </a:t>
            </a:r>
            <a:r>
              <a:rPr sz="1100" i="1" spc="5" dirty="0">
                <a:solidFill>
                  <a:srgbClr val="009900"/>
                </a:solidFill>
                <a:cs typeface="Times New Roman"/>
              </a:rPr>
              <a:t>confidence</a:t>
            </a:r>
            <a:r>
              <a:rPr sz="1100" i="1" spc="-85" dirty="0">
                <a:solidFill>
                  <a:srgbClr val="009900"/>
                </a:solidFill>
                <a:cs typeface="Times New Roman"/>
              </a:rPr>
              <a:t> </a:t>
            </a:r>
            <a:r>
              <a:rPr sz="1100" i="1" spc="20" dirty="0">
                <a:solidFill>
                  <a:srgbClr val="009900"/>
                </a:solidFill>
                <a:cs typeface="Times New Roman"/>
              </a:rPr>
              <a:t>interval?</a:t>
            </a:r>
            <a:endParaRPr lang="en-US" sz="1100" i="1" spc="20" dirty="0">
              <a:solidFill>
                <a:srgbClr val="009900"/>
              </a:solidFill>
              <a:cs typeface="Times New Roman"/>
            </a:endParaRPr>
          </a:p>
          <a:p>
            <a:pPr marL="144780" marR="17145" indent="-132715">
              <a:lnSpc>
                <a:spcPct val="102699"/>
              </a:lnSpc>
              <a:spcBef>
                <a:spcPts val="29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 dirty="0">
              <a:cs typeface="Times New Roman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above interval </a:t>
            </a:r>
            <a:r>
              <a:rPr sz="1100" spc="20" dirty="0">
                <a:cs typeface="PMingLiU"/>
              </a:rPr>
              <a:t>is </a:t>
            </a:r>
            <a:r>
              <a:rPr sz="1100" spc="40" dirty="0">
                <a:cs typeface="PMingLiU"/>
              </a:rPr>
              <a:t>called </a:t>
            </a:r>
            <a:r>
              <a:rPr sz="1100" spc="85" dirty="0">
                <a:cs typeface="PMingLiU"/>
              </a:rPr>
              <a:t>a </a:t>
            </a:r>
            <a:r>
              <a:rPr sz="1100" i="1" spc="15" dirty="0">
                <a:solidFill>
                  <a:srgbClr val="009900"/>
                </a:solidFill>
                <a:cs typeface="Times New Roman"/>
              </a:rPr>
              <a:t>Bootstrap Percentile </a:t>
            </a:r>
            <a:r>
              <a:rPr sz="1100" i="1" spc="15" dirty="0">
                <a:cs typeface="Times New Roman"/>
              </a:rPr>
              <a:t> </a:t>
            </a:r>
            <a:r>
              <a:rPr sz="1100" spc="35" dirty="0">
                <a:cs typeface="PMingLiU"/>
              </a:rPr>
              <a:t>confidence </a:t>
            </a:r>
            <a:r>
              <a:rPr sz="1100" spc="50" dirty="0">
                <a:cs typeface="PMingLiU"/>
              </a:rPr>
              <a:t>interval. </a:t>
            </a:r>
            <a:r>
              <a:rPr sz="1100" spc="90" dirty="0">
                <a:cs typeface="PMingLiU"/>
              </a:rPr>
              <a:t>It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simplest </a:t>
            </a:r>
            <a:r>
              <a:rPr sz="1100" spc="80" dirty="0">
                <a:cs typeface="PMingLiU"/>
              </a:rPr>
              <a:t>method </a:t>
            </a:r>
            <a:r>
              <a:rPr sz="1100" spc="65" dirty="0">
                <a:cs typeface="PMingLiU"/>
              </a:rPr>
              <a:t>(among </a:t>
            </a:r>
            <a:r>
              <a:rPr sz="1100" spc="75" dirty="0">
                <a:cs typeface="PMingLiU"/>
              </a:rPr>
              <a:t>many  </a:t>
            </a:r>
            <a:r>
              <a:rPr sz="1100" spc="60" dirty="0">
                <a:cs typeface="PMingLiU"/>
              </a:rPr>
              <a:t>approaches) </a:t>
            </a:r>
            <a:r>
              <a:rPr sz="1100" spc="30" dirty="0">
                <a:cs typeface="PMingLiU"/>
              </a:rPr>
              <a:t>for </a:t>
            </a:r>
            <a:r>
              <a:rPr sz="1100" spc="60" dirty="0">
                <a:cs typeface="PMingLiU"/>
              </a:rPr>
              <a:t>obtaining </a:t>
            </a:r>
            <a:r>
              <a:rPr sz="1100" spc="85" dirty="0">
                <a:cs typeface="PMingLiU"/>
              </a:rPr>
              <a:t>a </a:t>
            </a:r>
            <a:r>
              <a:rPr sz="1100" spc="35" dirty="0">
                <a:cs typeface="PMingLiU"/>
              </a:rPr>
              <a:t>confidence </a:t>
            </a:r>
            <a:r>
              <a:rPr sz="1100" spc="50" dirty="0">
                <a:cs typeface="PMingLiU"/>
              </a:rPr>
              <a:t>interval from </a:t>
            </a:r>
            <a:r>
              <a:rPr sz="1100" spc="80" dirty="0">
                <a:cs typeface="PMingLiU"/>
              </a:rPr>
              <a:t>the </a:t>
            </a:r>
            <a:r>
              <a:rPr sz="1100" spc="75" dirty="0">
                <a:cs typeface="PMingLiU"/>
              </a:rPr>
              <a:t>bootstrap.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305" y="211465"/>
            <a:ext cx="35394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20" dirty="0">
                <a:latin typeface="+mn-lt"/>
              </a:rPr>
              <a:t>Can </a:t>
            </a:r>
            <a:r>
              <a:rPr spc="-10" dirty="0">
                <a:latin typeface="+mn-lt"/>
              </a:rPr>
              <a:t>the </a:t>
            </a:r>
            <a:r>
              <a:rPr spc="-5" dirty="0">
                <a:latin typeface="+mn-lt"/>
              </a:rPr>
              <a:t>bootstrap </a:t>
            </a:r>
            <a:r>
              <a:rPr spc="-20" dirty="0">
                <a:latin typeface="+mn-lt"/>
              </a:rPr>
              <a:t>estimate </a:t>
            </a:r>
            <a:r>
              <a:rPr spc="-25" dirty="0">
                <a:latin typeface="+mn-lt"/>
              </a:rPr>
              <a:t>prediction</a:t>
            </a:r>
            <a:r>
              <a:rPr spc="45" dirty="0">
                <a:latin typeface="+mn-lt"/>
              </a:rPr>
              <a:t> </a:t>
            </a:r>
            <a:r>
              <a:rPr spc="-35" dirty="0">
                <a:latin typeface="+mn-lt"/>
              </a:rPr>
              <a:t>error?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43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7832" y="1002323"/>
            <a:ext cx="3734435" cy="163397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1016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65" dirty="0">
                <a:cs typeface="PMingLiU"/>
              </a:rPr>
              <a:t>In </a:t>
            </a:r>
            <a:r>
              <a:rPr sz="1100" spc="45" dirty="0">
                <a:cs typeface="PMingLiU"/>
              </a:rPr>
              <a:t>cross-validation, each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i="1" spc="190" dirty="0">
                <a:cs typeface="Times New Roman"/>
              </a:rPr>
              <a:t>K </a:t>
            </a:r>
            <a:r>
              <a:rPr sz="1100" spc="55" dirty="0">
                <a:cs typeface="PMingLiU"/>
              </a:rPr>
              <a:t>validation </a:t>
            </a:r>
            <a:r>
              <a:rPr sz="1100" spc="25" dirty="0">
                <a:cs typeface="PMingLiU"/>
              </a:rPr>
              <a:t>folds </a:t>
            </a:r>
            <a:r>
              <a:rPr sz="1100" spc="20" dirty="0">
                <a:cs typeface="PMingLiU"/>
              </a:rPr>
              <a:t>is  </a:t>
            </a:r>
            <a:r>
              <a:rPr sz="1100" spc="65" dirty="0">
                <a:cs typeface="PMingLiU"/>
              </a:rPr>
              <a:t>distinct </a:t>
            </a:r>
            <a:r>
              <a:rPr sz="1100" spc="50" dirty="0">
                <a:cs typeface="PMingLiU"/>
              </a:rPr>
              <a:t>from </a:t>
            </a:r>
            <a:r>
              <a:rPr sz="1100" spc="8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other </a:t>
            </a:r>
            <a:r>
              <a:rPr sz="1100" i="1" spc="190" dirty="0">
                <a:cs typeface="Times New Roman"/>
              </a:rPr>
              <a:t>K </a:t>
            </a:r>
            <a:r>
              <a:rPr sz="1100" i="1" spc="204" dirty="0">
                <a:cs typeface="Arial"/>
              </a:rPr>
              <a:t>− </a:t>
            </a:r>
            <a:r>
              <a:rPr sz="1100" spc="25" dirty="0">
                <a:cs typeface="PMingLiU"/>
              </a:rPr>
              <a:t>1 folds </a:t>
            </a:r>
            <a:r>
              <a:rPr sz="1100" spc="55" dirty="0">
                <a:cs typeface="PMingLiU"/>
              </a:rPr>
              <a:t>used </a:t>
            </a:r>
            <a:r>
              <a:rPr sz="1100" spc="30" dirty="0">
                <a:cs typeface="PMingLiU"/>
              </a:rPr>
              <a:t>for </a:t>
            </a:r>
            <a:r>
              <a:rPr sz="1100" spc="60" dirty="0">
                <a:cs typeface="PMingLiU"/>
              </a:rPr>
              <a:t>training: </a:t>
            </a:r>
            <a:r>
              <a:rPr sz="1100" i="1" spc="10" dirty="0">
                <a:solidFill>
                  <a:srgbClr val="009900"/>
                </a:solidFill>
                <a:cs typeface="Times New Roman"/>
              </a:rPr>
              <a:t>there  </a:t>
            </a:r>
            <a:r>
              <a:rPr sz="1100" i="1" spc="20" dirty="0">
                <a:solidFill>
                  <a:srgbClr val="009900"/>
                </a:solidFill>
                <a:cs typeface="Times New Roman"/>
              </a:rPr>
              <a:t>is </a:t>
            </a:r>
            <a:r>
              <a:rPr sz="1100" i="1" spc="35" dirty="0">
                <a:solidFill>
                  <a:srgbClr val="009900"/>
                </a:solidFill>
                <a:cs typeface="Times New Roman"/>
              </a:rPr>
              <a:t>no </a:t>
            </a:r>
            <a:r>
              <a:rPr sz="1100" i="1" spc="10" dirty="0">
                <a:solidFill>
                  <a:srgbClr val="009900"/>
                </a:solidFill>
                <a:cs typeface="Times New Roman"/>
              </a:rPr>
              <a:t>overlap</a:t>
            </a:r>
            <a:r>
              <a:rPr sz="1100" spc="10" dirty="0">
                <a:cs typeface="PMingLiU"/>
              </a:rPr>
              <a:t>. </a:t>
            </a:r>
            <a:r>
              <a:rPr sz="1100" spc="70" dirty="0">
                <a:cs typeface="PMingLiU"/>
              </a:rPr>
              <a:t>This </a:t>
            </a:r>
            <a:r>
              <a:rPr sz="1100" spc="20" dirty="0">
                <a:cs typeface="PMingLiU"/>
              </a:rPr>
              <a:t>is </a:t>
            </a:r>
            <a:r>
              <a:rPr sz="1100" spc="45" dirty="0">
                <a:cs typeface="PMingLiU"/>
              </a:rPr>
              <a:t>crucial </a:t>
            </a:r>
            <a:r>
              <a:rPr sz="1100" spc="30" dirty="0">
                <a:cs typeface="PMingLiU"/>
              </a:rPr>
              <a:t>for </a:t>
            </a:r>
            <a:r>
              <a:rPr sz="1100" spc="60" dirty="0">
                <a:cs typeface="PMingLiU"/>
              </a:rPr>
              <a:t>its </a:t>
            </a:r>
            <a:r>
              <a:rPr sz="1100" spc="35" dirty="0">
                <a:cs typeface="PMingLiU"/>
              </a:rPr>
              <a:t>success.</a:t>
            </a:r>
            <a:r>
              <a:rPr sz="1100" spc="105" dirty="0">
                <a:cs typeface="PMingLiU"/>
              </a:rPr>
              <a:t> </a:t>
            </a:r>
            <a:r>
              <a:rPr sz="1100" i="1" spc="55" dirty="0">
                <a:solidFill>
                  <a:srgbClr val="009900"/>
                </a:solidFill>
                <a:cs typeface="Times New Roman"/>
              </a:rPr>
              <a:t>Why?</a:t>
            </a:r>
            <a:endParaRPr lang="en-US" sz="1100" i="1" spc="55" dirty="0">
              <a:solidFill>
                <a:srgbClr val="009900"/>
              </a:solidFill>
              <a:cs typeface="Times New Roman"/>
            </a:endParaRPr>
          </a:p>
          <a:p>
            <a:pPr marL="144780" marR="1016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lang="en-US" sz="1100" i="1" spc="55" dirty="0">
              <a:solidFill>
                <a:srgbClr val="009900"/>
              </a:solidFill>
              <a:cs typeface="Times New Roman"/>
            </a:endParaRPr>
          </a:p>
          <a:p>
            <a:pPr marL="144780" marR="1016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 dirty="0">
              <a:cs typeface="Times New Roman"/>
            </a:endParaRPr>
          </a:p>
          <a:p>
            <a:pPr marL="144780" marR="29209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40" dirty="0">
                <a:cs typeface="PMingLiU"/>
              </a:rPr>
              <a:t>To </a:t>
            </a:r>
            <a:r>
              <a:rPr sz="1100" spc="65" dirty="0">
                <a:cs typeface="PMingLiU"/>
              </a:rPr>
              <a:t>estimate </a:t>
            </a:r>
            <a:r>
              <a:rPr sz="1100" spc="55" dirty="0">
                <a:cs typeface="PMingLiU"/>
              </a:rPr>
              <a:t>prediction error </a:t>
            </a:r>
            <a:r>
              <a:rPr sz="1100" spc="45" dirty="0">
                <a:cs typeface="PMingLiU"/>
              </a:rPr>
              <a:t>using </a:t>
            </a:r>
            <a:r>
              <a:rPr sz="1100" spc="80" dirty="0">
                <a:cs typeface="PMingLiU"/>
              </a:rPr>
              <a:t>the bootstrap, </a:t>
            </a:r>
            <a:r>
              <a:rPr sz="1100" spc="15" dirty="0">
                <a:cs typeface="PMingLiU"/>
              </a:rPr>
              <a:t>we </a:t>
            </a:r>
            <a:r>
              <a:rPr sz="1100" spc="45" dirty="0">
                <a:cs typeface="PMingLiU"/>
              </a:rPr>
              <a:t>could  </a:t>
            </a:r>
            <a:r>
              <a:rPr sz="1100" spc="75" dirty="0">
                <a:cs typeface="PMingLiU"/>
              </a:rPr>
              <a:t>think </a:t>
            </a:r>
            <a:r>
              <a:rPr sz="1100" spc="90" dirty="0">
                <a:cs typeface="PMingLiU"/>
              </a:rPr>
              <a:t>about </a:t>
            </a:r>
            <a:r>
              <a:rPr sz="1100" spc="45" dirty="0">
                <a:cs typeface="PMingLiU"/>
              </a:rPr>
              <a:t>using each </a:t>
            </a:r>
            <a:r>
              <a:rPr sz="1100" spc="80" dirty="0">
                <a:cs typeface="PMingLiU"/>
              </a:rPr>
              <a:t>bootstrap dataset </a:t>
            </a:r>
            <a:r>
              <a:rPr sz="1100" spc="55" dirty="0">
                <a:cs typeface="PMingLiU"/>
              </a:rPr>
              <a:t>as </a:t>
            </a:r>
            <a:r>
              <a:rPr sz="1100" spc="65" dirty="0">
                <a:cs typeface="PMingLiU"/>
              </a:rPr>
              <a:t>our training  </a:t>
            </a:r>
            <a:r>
              <a:rPr sz="1100" spc="55" dirty="0">
                <a:cs typeface="PMingLiU"/>
              </a:rPr>
              <a:t>sample, </a:t>
            </a:r>
            <a:r>
              <a:rPr sz="1100" spc="85" dirty="0">
                <a:cs typeface="PMingLiU"/>
              </a:rPr>
              <a:t>and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original </a:t>
            </a:r>
            <a:r>
              <a:rPr sz="1100" spc="55" dirty="0">
                <a:cs typeface="PMingLiU"/>
              </a:rPr>
              <a:t>sample as </a:t>
            </a:r>
            <a:r>
              <a:rPr sz="1100" spc="65" dirty="0">
                <a:cs typeface="PMingLiU"/>
              </a:rPr>
              <a:t>our </a:t>
            </a:r>
            <a:r>
              <a:rPr sz="1100" spc="55" dirty="0">
                <a:cs typeface="PMingLiU"/>
              </a:rPr>
              <a:t>validation</a:t>
            </a:r>
            <a:r>
              <a:rPr sz="1100" spc="13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sample.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577" y="211465"/>
            <a:ext cx="35394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20" dirty="0">
                <a:latin typeface="+mn-lt"/>
              </a:rPr>
              <a:t>Can </a:t>
            </a:r>
            <a:r>
              <a:rPr spc="-10" dirty="0">
                <a:latin typeface="+mn-lt"/>
              </a:rPr>
              <a:t>the </a:t>
            </a:r>
            <a:r>
              <a:rPr spc="-5" dirty="0">
                <a:latin typeface="+mn-lt"/>
              </a:rPr>
              <a:t>bootstrap </a:t>
            </a:r>
            <a:r>
              <a:rPr spc="-20" dirty="0">
                <a:latin typeface="+mn-lt"/>
              </a:rPr>
              <a:t>estimate </a:t>
            </a:r>
            <a:r>
              <a:rPr spc="-25" dirty="0">
                <a:latin typeface="+mn-lt"/>
              </a:rPr>
              <a:t>prediction</a:t>
            </a:r>
            <a:r>
              <a:rPr spc="45" dirty="0">
                <a:latin typeface="+mn-lt"/>
              </a:rPr>
              <a:t> </a:t>
            </a:r>
            <a:r>
              <a:rPr spc="-35" dirty="0">
                <a:latin typeface="+mn-lt"/>
              </a:rPr>
              <a:t>error?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44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104" y="892175"/>
            <a:ext cx="3734435" cy="207242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 algn="just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100" dirty="0">
                <a:cs typeface="PMingLiU"/>
              </a:rPr>
              <a:t>But </a:t>
            </a:r>
            <a:r>
              <a:rPr sz="1100" spc="45" dirty="0">
                <a:cs typeface="PMingLiU"/>
              </a:rPr>
              <a:t>each </a:t>
            </a:r>
            <a:r>
              <a:rPr sz="1100" spc="80" dirty="0">
                <a:cs typeface="PMingLiU"/>
              </a:rPr>
              <a:t>bootstrap </a:t>
            </a:r>
            <a:r>
              <a:rPr sz="1100" spc="55" dirty="0">
                <a:cs typeface="PMingLiU"/>
              </a:rPr>
              <a:t>sample </a:t>
            </a:r>
            <a:r>
              <a:rPr sz="1100" spc="65" dirty="0">
                <a:cs typeface="PMingLiU"/>
              </a:rPr>
              <a:t>has </a:t>
            </a:r>
            <a:r>
              <a:rPr sz="1100" spc="40" dirty="0">
                <a:cs typeface="PMingLiU"/>
              </a:rPr>
              <a:t>significant </a:t>
            </a:r>
            <a:r>
              <a:rPr sz="1100" spc="45" dirty="0">
                <a:cs typeface="PMingLiU"/>
              </a:rPr>
              <a:t>overlap </a:t>
            </a:r>
            <a:r>
              <a:rPr sz="1100" spc="70" dirty="0">
                <a:cs typeface="PMingLiU"/>
              </a:rPr>
              <a:t>with </a:t>
            </a:r>
            <a:r>
              <a:rPr sz="1100" spc="80" dirty="0">
                <a:cs typeface="PMingLiU"/>
              </a:rPr>
              <a:t>the  </a:t>
            </a:r>
            <a:r>
              <a:rPr sz="1100" spc="45" dirty="0">
                <a:cs typeface="PMingLiU"/>
              </a:rPr>
              <a:t>original </a:t>
            </a:r>
            <a:r>
              <a:rPr sz="1100" spc="85" dirty="0">
                <a:cs typeface="PMingLiU"/>
              </a:rPr>
              <a:t>data. About </a:t>
            </a:r>
            <a:r>
              <a:rPr sz="1100" spc="60" dirty="0">
                <a:cs typeface="PMingLiU"/>
              </a:rPr>
              <a:t>two-thirds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original </a:t>
            </a:r>
            <a:r>
              <a:rPr sz="1100" spc="95" dirty="0">
                <a:cs typeface="PMingLiU"/>
              </a:rPr>
              <a:t>data </a:t>
            </a:r>
            <a:r>
              <a:rPr sz="1100" spc="60" dirty="0">
                <a:cs typeface="PMingLiU"/>
              </a:rPr>
              <a:t>points  </a:t>
            </a:r>
            <a:r>
              <a:rPr sz="1100" spc="80" dirty="0">
                <a:cs typeface="PMingLiU"/>
              </a:rPr>
              <a:t>appear </a:t>
            </a:r>
            <a:r>
              <a:rPr sz="1100" spc="50" dirty="0">
                <a:cs typeface="PMingLiU"/>
              </a:rPr>
              <a:t>in </a:t>
            </a:r>
            <a:r>
              <a:rPr sz="1100" spc="45" dirty="0">
                <a:cs typeface="PMingLiU"/>
              </a:rPr>
              <a:t>each </a:t>
            </a:r>
            <a:r>
              <a:rPr sz="1100" spc="80" dirty="0">
                <a:cs typeface="PMingLiU"/>
              </a:rPr>
              <a:t>bootstrap </a:t>
            </a:r>
            <a:r>
              <a:rPr sz="1100" spc="55" dirty="0">
                <a:cs typeface="PMingLiU"/>
              </a:rPr>
              <a:t>sample. </a:t>
            </a:r>
            <a:r>
              <a:rPr sz="1100" i="1" spc="35" dirty="0">
                <a:solidFill>
                  <a:srgbClr val="009900"/>
                </a:solidFill>
                <a:cs typeface="Times New Roman"/>
              </a:rPr>
              <a:t>Can </a:t>
            </a:r>
            <a:r>
              <a:rPr sz="1100" i="1" spc="25" dirty="0">
                <a:solidFill>
                  <a:srgbClr val="009900"/>
                </a:solidFill>
                <a:cs typeface="Times New Roman"/>
              </a:rPr>
              <a:t>you </a:t>
            </a:r>
            <a:r>
              <a:rPr sz="1100" i="1" dirty="0">
                <a:solidFill>
                  <a:srgbClr val="009900"/>
                </a:solidFill>
                <a:cs typeface="Times New Roman"/>
              </a:rPr>
              <a:t>prove</a:t>
            </a:r>
            <a:r>
              <a:rPr sz="1100" i="1" spc="-150" dirty="0">
                <a:solidFill>
                  <a:srgbClr val="009900"/>
                </a:solidFill>
                <a:cs typeface="Times New Roman"/>
              </a:rPr>
              <a:t> </a:t>
            </a:r>
            <a:r>
              <a:rPr sz="1100" i="1" spc="20" dirty="0">
                <a:solidFill>
                  <a:srgbClr val="009900"/>
                </a:solidFill>
                <a:cs typeface="Times New Roman"/>
              </a:rPr>
              <a:t>this?</a:t>
            </a:r>
            <a:endParaRPr lang="en-US" sz="1100" i="1" spc="20" dirty="0">
              <a:solidFill>
                <a:srgbClr val="009900"/>
              </a:solidFill>
              <a:cs typeface="Times New Roman"/>
            </a:endParaRPr>
          </a:p>
          <a:p>
            <a:pPr marL="144780" marR="5080" indent="-132715" algn="just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 dirty="0">
              <a:cs typeface="Times New Roman"/>
            </a:endParaRPr>
          </a:p>
          <a:p>
            <a:pPr marL="144780" marR="1701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70" dirty="0">
                <a:cs typeface="PMingLiU"/>
              </a:rPr>
              <a:t>This </a:t>
            </a:r>
            <a:r>
              <a:rPr sz="1100" spc="20" dirty="0">
                <a:cs typeface="PMingLiU"/>
              </a:rPr>
              <a:t>will </a:t>
            </a:r>
            <a:r>
              <a:rPr sz="1100" spc="50" dirty="0">
                <a:cs typeface="PMingLiU"/>
              </a:rPr>
              <a:t>cause </a:t>
            </a:r>
            <a:r>
              <a:rPr sz="1100" spc="80" dirty="0">
                <a:cs typeface="PMingLiU"/>
              </a:rPr>
              <a:t>the bootstrap to </a:t>
            </a:r>
            <a:r>
              <a:rPr sz="1100" spc="40" dirty="0">
                <a:cs typeface="PMingLiU"/>
              </a:rPr>
              <a:t>seriously </a:t>
            </a:r>
            <a:r>
              <a:rPr sz="1100" spc="70" dirty="0">
                <a:cs typeface="PMingLiU"/>
              </a:rPr>
              <a:t>underestimate  </a:t>
            </a:r>
            <a:r>
              <a:rPr sz="1100" spc="80" dirty="0">
                <a:cs typeface="PMingLiU"/>
              </a:rPr>
              <a:t>the true </a:t>
            </a:r>
            <a:r>
              <a:rPr sz="1100" spc="55" dirty="0">
                <a:cs typeface="PMingLiU"/>
              </a:rPr>
              <a:t>prediction error.</a:t>
            </a:r>
            <a:r>
              <a:rPr sz="1100" spc="200" dirty="0">
                <a:cs typeface="PMingLiU"/>
              </a:rPr>
              <a:t> </a:t>
            </a:r>
            <a:r>
              <a:rPr sz="1100" i="1" spc="55" dirty="0">
                <a:solidFill>
                  <a:srgbClr val="009900"/>
                </a:solidFill>
                <a:cs typeface="Times New Roman"/>
              </a:rPr>
              <a:t>Why?</a:t>
            </a:r>
            <a:endParaRPr lang="en-US" sz="1100" i="1" spc="55" dirty="0">
              <a:solidFill>
                <a:srgbClr val="009900"/>
              </a:solidFill>
              <a:cs typeface="Times New Roman"/>
            </a:endParaRPr>
          </a:p>
          <a:p>
            <a:pPr marL="144780" marR="1701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 dirty="0">
              <a:cs typeface="Times New Roman"/>
            </a:endParaRPr>
          </a:p>
          <a:p>
            <a:pPr marL="144780" marR="52069" indent="-132715">
              <a:lnSpc>
                <a:spcPct val="102699"/>
              </a:lnSpc>
              <a:spcBef>
                <a:spcPts val="29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other </a:t>
            </a:r>
            <a:r>
              <a:rPr sz="1100" spc="35" dirty="0">
                <a:cs typeface="PMingLiU"/>
              </a:rPr>
              <a:t>way </a:t>
            </a:r>
            <a:r>
              <a:rPr sz="1100" spc="60" dirty="0">
                <a:cs typeface="PMingLiU"/>
              </a:rPr>
              <a:t>around— </a:t>
            </a:r>
            <a:r>
              <a:rPr sz="1100" spc="70" dirty="0">
                <a:cs typeface="PMingLiU"/>
              </a:rPr>
              <a:t>with </a:t>
            </a:r>
            <a:r>
              <a:rPr sz="1100" spc="45" dirty="0">
                <a:cs typeface="PMingLiU"/>
              </a:rPr>
              <a:t>original </a:t>
            </a:r>
            <a:r>
              <a:rPr sz="1100" spc="55" dirty="0">
                <a:cs typeface="PMingLiU"/>
              </a:rPr>
              <a:t>sample </a:t>
            </a:r>
            <a:r>
              <a:rPr sz="1100" spc="260" dirty="0">
                <a:cs typeface="PMingLiU"/>
              </a:rPr>
              <a:t>= </a:t>
            </a:r>
            <a:r>
              <a:rPr sz="1100" spc="65" dirty="0">
                <a:cs typeface="PMingLiU"/>
              </a:rPr>
              <a:t>training  </a:t>
            </a:r>
            <a:r>
              <a:rPr sz="1100" spc="55" dirty="0">
                <a:cs typeface="PMingLiU"/>
              </a:rPr>
              <a:t>sample, </a:t>
            </a:r>
            <a:r>
              <a:rPr sz="1100" spc="80" dirty="0">
                <a:cs typeface="PMingLiU"/>
              </a:rPr>
              <a:t>bootstrap dataset </a:t>
            </a:r>
            <a:r>
              <a:rPr sz="1100" spc="260" dirty="0">
                <a:cs typeface="PMingLiU"/>
              </a:rPr>
              <a:t>= </a:t>
            </a:r>
            <a:r>
              <a:rPr sz="1100" spc="55" dirty="0">
                <a:cs typeface="PMingLiU"/>
              </a:rPr>
              <a:t>validation </a:t>
            </a:r>
            <a:r>
              <a:rPr sz="1100" spc="45" dirty="0">
                <a:cs typeface="PMingLiU"/>
              </a:rPr>
              <a:t>sample— </a:t>
            </a:r>
            <a:r>
              <a:rPr sz="1100" spc="20" dirty="0">
                <a:cs typeface="PMingLiU"/>
              </a:rPr>
              <a:t>is</a:t>
            </a:r>
            <a:r>
              <a:rPr sz="1100" spc="-25" dirty="0">
                <a:cs typeface="PMingLiU"/>
              </a:rPr>
              <a:t> </a:t>
            </a:r>
            <a:r>
              <a:rPr sz="1100" spc="20" dirty="0">
                <a:cs typeface="PMingLiU"/>
              </a:rPr>
              <a:t>worse!</a:t>
            </a:r>
            <a:endParaRPr sz="1100" dirty="0"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13512193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0205" y="211465"/>
            <a:ext cx="17272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5" dirty="0">
                <a:latin typeface="+mn-lt"/>
              </a:rPr>
              <a:t>Removing </a:t>
            </a:r>
            <a:r>
              <a:rPr spc="-10" dirty="0">
                <a:latin typeface="+mn-lt"/>
              </a:rPr>
              <a:t>the</a:t>
            </a:r>
            <a:r>
              <a:rPr spc="-110" dirty="0">
                <a:latin typeface="+mn-lt"/>
              </a:rPr>
              <a:t> </a:t>
            </a:r>
            <a:r>
              <a:rPr spc="-30" dirty="0">
                <a:latin typeface="+mn-lt"/>
              </a:rPr>
              <a:t>overlap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45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2310" y="892175"/>
            <a:ext cx="3602990" cy="163397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 algn="just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Can </a:t>
            </a:r>
            <a:r>
              <a:rPr sz="1100" spc="75" dirty="0">
                <a:cs typeface="PMingLiU"/>
              </a:rPr>
              <a:t>partly </a:t>
            </a:r>
            <a:r>
              <a:rPr sz="1100" spc="10" dirty="0">
                <a:cs typeface="PMingLiU"/>
              </a:rPr>
              <a:t>fix </a:t>
            </a:r>
            <a:r>
              <a:rPr sz="1100" spc="65" dirty="0">
                <a:cs typeface="PMingLiU"/>
              </a:rPr>
              <a:t>this </a:t>
            </a:r>
            <a:r>
              <a:rPr sz="1100" spc="60" dirty="0">
                <a:cs typeface="PMingLiU"/>
              </a:rPr>
              <a:t>problem </a:t>
            </a:r>
            <a:r>
              <a:rPr sz="1100" spc="55" dirty="0">
                <a:cs typeface="PMingLiU"/>
              </a:rPr>
              <a:t>by </a:t>
            </a:r>
            <a:r>
              <a:rPr sz="1100" spc="45" dirty="0">
                <a:cs typeface="PMingLiU"/>
              </a:rPr>
              <a:t>only using </a:t>
            </a:r>
            <a:r>
              <a:rPr sz="1100" spc="55" dirty="0">
                <a:cs typeface="PMingLiU"/>
              </a:rPr>
              <a:t>predictions </a:t>
            </a:r>
            <a:r>
              <a:rPr sz="1100" spc="30" dirty="0">
                <a:cs typeface="PMingLiU"/>
              </a:rPr>
              <a:t>for  </a:t>
            </a:r>
            <a:r>
              <a:rPr sz="1100" spc="60" dirty="0">
                <a:cs typeface="PMingLiU"/>
              </a:rPr>
              <a:t>those </a:t>
            </a:r>
            <a:r>
              <a:rPr sz="1100" spc="50" dirty="0">
                <a:cs typeface="PMingLiU"/>
              </a:rPr>
              <a:t>observations </a:t>
            </a:r>
            <a:r>
              <a:rPr sz="1100" spc="110" dirty="0">
                <a:cs typeface="PMingLiU"/>
              </a:rPr>
              <a:t>that </a:t>
            </a:r>
            <a:r>
              <a:rPr sz="1100" spc="60" dirty="0">
                <a:cs typeface="PMingLiU"/>
              </a:rPr>
              <a:t>did </a:t>
            </a:r>
            <a:r>
              <a:rPr sz="1100" spc="80" dirty="0">
                <a:cs typeface="PMingLiU"/>
              </a:rPr>
              <a:t>not </a:t>
            </a:r>
            <a:r>
              <a:rPr sz="1100" spc="65" dirty="0">
                <a:cs typeface="PMingLiU"/>
              </a:rPr>
              <a:t>(by </a:t>
            </a:r>
            <a:r>
              <a:rPr sz="1100" spc="55" dirty="0">
                <a:cs typeface="PMingLiU"/>
              </a:rPr>
              <a:t>chance) occur </a:t>
            </a:r>
            <a:r>
              <a:rPr sz="1100" spc="50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 </a:t>
            </a:r>
            <a:r>
              <a:rPr sz="1100" spc="70" dirty="0">
                <a:cs typeface="PMingLiU"/>
              </a:rPr>
              <a:t>current </a:t>
            </a:r>
            <a:r>
              <a:rPr sz="1100" spc="80" dirty="0">
                <a:cs typeface="PMingLiU"/>
              </a:rPr>
              <a:t>bootstrap</a:t>
            </a:r>
            <a:r>
              <a:rPr sz="1100" spc="75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sample.</a:t>
            </a:r>
            <a:endParaRPr lang="en-US" sz="1100" spc="55" dirty="0">
              <a:cs typeface="PMingLiU"/>
            </a:endParaRPr>
          </a:p>
          <a:p>
            <a:pPr marL="144780" marR="5080" indent="-132715" algn="just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lang="en-US" sz="1100" spc="55" dirty="0">
              <a:cs typeface="PMingLiU"/>
            </a:endParaRPr>
          </a:p>
          <a:p>
            <a:pPr marL="144780" marR="5080" indent="-132715" algn="just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34734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100" dirty="0">
                <a:cs typeface="PMingLiU"/>
              </a:rPr>
              <a:t>But </a:t>
            </a:r>
            <a:r>
              <a:rPr sz="1100" spc="80" dirty="0">
                <a:cs typeface="PMingLiU"/>
              </a:rPr>
              <a:t>the method </a:t>
            </a:r>
            <a:r>
              <a:rPr sz="1100" spc="50" dirty="0">
                <a:cs typeface="PMingLiU"/>
              </a:rPr>
              <a:t>gets </a:t>
            </a:r>
            <a:r>
              <a:rPr sz="1100" spc="55" dirty="0">
                <a:cs typeface="PMingLiU"/>
              </a:rPr>
              <a:t>complicated, </a:t>
            </a:r>
            <a:r>
              <a:rPr sz="1100" spc="85" dirty="0">
                <a:cs typeface="PMingLiU"/>
              </a:rPr>
              <a:t>and </a:t>
            </a:r>
            <a:r>
              <a:rPr sz="1100" spc="50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end,  </a:t>
            </a:r>
            <a:r>
              <a:rPr sz="1100" spc="45" dirty="0">
                <a:cs typeface="PMingLiU"/>
              </a:rPr>
              <a:t>cross-validation provides </a:t>
            </a:r>
            <a:r>
              <a:rPr sz="1100" spc="85" dirty="0">
                <a:cs typeface="PMingLiU"/>
              </a:rPr>
              <a:t>a </a:t>
            </a:r>
            <a:r>
              <a:rPr sz="1100" spc="50" dirty="0">
                <a:cs typeface="PMingLiU"/>
              </a:rPr>
              <a:t>simpler, </a:t>
            </a:r>
            <a:r>
              <a:rPr sz="1100" spc="60" dirty="0">
                <a:cs typeface="PMingLiU"/>
              </a:rPr>
              <a:t>more </a:t>
            </a:r>
            <a:r>
              <a:rPr sz="1100" spc="75" dirty="0">
                <a:cs typeface="PMingLiU"/>
              </a:rPr>
              <a:t>attractive  </a:t>
            </a:r>
            <a:r>
              <a:rPr sz="1100" spc="65" dirty="0">
                <a:cs typeface="PMingLiU"/>
              </a:rPr>
              <a:t>approach </a:t>
            </a:r>
            <a:r>
              <a:rPr sz="1100" spc="30" dirty="0">
                <a:cs typeface="PMingLiU"/>
              </a:rPr>
              <a:t>for </a:t>
            </a:r>
            <a:r>
              <a:rPr sz="1100" spc="65" dirty="0">
                <a:cs typeface="PMingLiU"/>
              </a:rPr>
              <a:t>estimating </a:t>
            </a:r>
            <a:r>
              <a:rPr sz="1100" spc="55" dirty="0">
                <a:cs typeface="PMingLiU"/>
              </a:rPr>
              <a:t>prediction</a:t>
            </a:r>
            <a:r>
              <a:rPr sz="1100" spc="14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error.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2490" y="211465"/>
            <a:ext cx="112331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+mn-lt"/>
              </a:rPr>
              <a:t>Pre-</a:t>
            </a:r>
            <a:r>
              <a:rPr spc="-80" dirty="0">
                <a:latin typeface="+mn-lt"/>
              </a:rPr>
              <a:t>v</a:t>
            </a:r>
            <a:r>
              <a:rPr spc="-10" dirty="0">
                <a:latin typeface="+mn-lt"/>
              </a:rPr>
              <a:t>a</a:t>
            </a:r>
            <a:r>
              <a:rPr spc="-15" dirty="0">
                <a:latin typeface="+mn-lt"/>
              </a:rPr>
              <a:t>l</a:t>
            </a:r>
            <a:r>
              <a:rPr spc="-20" dirty="0">
                <a:latin typeface="+mn-lt"/>
              </a:rPr>
              <a:t>idation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46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250" y="739775"/>
            <a:ext cx="3700145" cy="204325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6731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65" dirty="0">
                <a:cs typeface="PMingLiU"/>
              </a:rPr>
              <a:t>In </a:t>
            </a:r>
            <a:r>
              <a:rPr sz="1100" spc="60" dirty="0">
                <a:cs typeface="PMingLiU"/>
              </a:rPr>
              <a:t>microarray </a:t>
            </a:r>
            <a:r>
              <a:rPr sz="1100" spc="85" dirty="0">
                <a:cs typeface="PMingLiU"/>
              </a:rPr>
              <a:t>and </a:t>
            </a:r>
            <a:r>
              <a:rPr sz="1100" spc="70" dirty="0">
                <a:cs typeface="PMingLiU"/>
              </a:rPr>
              <a:t>other </a:t>
            </a:r>
            <a:r>
              <a:rPr sz="1100" spc="45" dirty="0">
                <a:cs typeface="PMingLiU"/>
              </a:rPr>
              <a:t>genomic </a:t>
            </a:r>
            <a:r>
              <a:rPr sz="1100" spc="55" dirty="0">
                <a:cs typeface="PMingLiU"/>
              </a:rPr>
              <a:t>studies, </a:t>
            </a:r>
            <a:r>
              <a:rPr sz="1100" spc="85" dirty="0">
                <a:cs typeface="PMingLiU"/>
              </a:rPr>
              <a:t>an </a:t>
            </a:r>
            <a:r>
              <a:rPr sz="1100" spc="80" dirty="0">
                <a:cs typeface="PMingLiU"/>
              </a:rPr>
              <a:t>important  </a:t>
            </a:r>
            <a:r>
              <a:rPr sz="1100" spc="60" dirty="0">
                <a:cs typeface="PMingLiU"/>
              </a:rPr>
              <a:t>problem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to </a:t>
            </a:r>
            <a:r>
              <a:rPr sz="1100" spc="60" dirty="0">
                <a:cs typeface="PMingLiU"/>
              </a:rPr>
              <a:t>compare </a:t>
            </a:r>
            <a:r>
              <a:rPr sz="1100" spc="85" dirty="0">
                <a:cs typeface="PMingLiU"/>
              </a:rPr>
              <a:t>a </a:t>
            </a:r>
            <a:r>
              <a:rPr sz="1100" spc="60" dirty="0">
                <a:cs typeface="PMingLiU"/>
              </a:rPr>
              <a:t>predictor </a:t>
            </a:r>
            <a:r>
              <a:rPr sz="1100" spc="5" dirty="0">
                <a:cs typeface="PMingLiU"/>
              </a:rPr>
              <a:t>of </a:t>
            </a:r>
            <a:r>
              <a:rPr sz="1100" spc="40" dirty="0">
                <a:cs typeface="PMingLiU"/>
              </a:rPr>
              <a:t>disease </a:t>
            </a:r>
            <a:r>
              <a:rPr sz="1100" spc="60" dirty="0">
                <a:cs typeface="PMingLiU"/>
              </a:rPr>
              <a:t>outcome  </a:t>
            </a:r>
            <a:r>
              <a:rPr sz="1100" spc="50" dirty="0">
                <a:cs typeface="PMingLiU"/>
              </a:rPr>
              <a:t>derived from </a:t>
            </a:r>
            <a:r>
              <a:rPr sz="1100" spc="85" dirty="0">
                <a:cs typeface="PMingLiU"/>
              </a:rPr>
              <a:t>a </a:t>
            </a:r>
            <a:r>
              <a:rPr sz="1100" spc="45" dirty="0">
                <a:cs typeface="PMingLiU"/>
              </a:rPr>
              <a:t>large </a:t>
            </a:r>
            <a:r>
              <a:rPr sz="1100" spc="70" dirty="0">
                <a:cs typeface="PMingLiU"/>
              </a:rPr>
              <a:t>number </a:t>
            </a:r>
            <a:r>
              <a:rPr sz="1100" spc="5" dirty="0">
                <a:cs typeface="PMingLiU"/>
              </a:rPr>
              <a:t>of </a:t>
            </a:r>
            <a:r>
              <a:rPr sz="1100" spc="-50" dirty="0">
                <a:cs typeface="PMingLiU"/>
              </a:rPr>
              <a:t>“biomarkers</a:t>
            </a:r>
            <a:r>
              <a:rPr lang="en-GB" sz="1100" spc="-50" dirty="0">
                <a:cs typeface="PMingLiU"/>
              </a:rPr>
              <a:t>” </a:t>
            </a:r>
            <a:r>
              <a:rPr sz="1100" spc="80" dirty="0">
                <a:cs typeface="PMingLiU"/>
              </a:rPr>
              <a:t>to </a:t>
            </a:r>
            <a:r>
              <a:rPr sz="1100" spc="85" dirty="0">
                <a:cs typeface="PMingLiU"/>
              </a:rPr>
              <a:t>standard  </a:t>
            </a:r>
            <a:r>
              <a:rPr sz="1100" spc="35" dirty="0">
                <a:cs typeface="PMingLiU"/>
              </a:rPr>
              <a:t>clinical</a:t>
            </a:r>
            <a:r>
              <a:rPr sz="1100" spc="7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predictors.</a:t>
            </a:r>
            <a:endParaRPr lang="en-US" sz="1100" spc="55" dirty="0">
              <a:cs typeface="PMingLiU"/>
            </a:endParaRPr>
          </a:p>
          <a:p>
            <a:pPr marL="144780" marR="6731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65" dirty="0">
                <a:cs typeface="PMingLiU"/>
              </a:rPr>
              <a:t>Comparing </a:t>
            </a:r>
            <a:r>
              <a:rPr sz="1100" spc="85" dirty="0">
                <a:cs typeface="PMingLiU"/>
              </a:rPr>
              <a:t>them </a:t>
            </a:r>
            <a:r>
              <a:rPr sz="1100" spc="55" dirty="0">
                <a:cs typeface="PMingLiU"/>
              </a:rPr>
              <a:t>on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same </a:t>
            </a:r>
            <a:r>
              <a:rPr sz="1100" spc="80" dirty="0">
                <a:cs typeface="PMingLiU"/>
              </a:rPr>
              <a:t>dataset </a:t>
            </a:r>
            <a:r>
              <a:rPr sz="1100" spc="110" dirty="0">
                <a:cs typeface="PMingLiU"/>
              </a:rPr>
              <a:t>that </a:t>
            </a:r>
            <a:r>
              <a:rPr sz="1100" spc="40" dirty="0">
                <a:cs typeface="PMingLiU"/>
              </a:rPr>
              <a:t>was </a:t>
            </a:r>
            <a:r>
              <a:rPr sz="1100" spc="55" dirty="0">
                <a:cs typeface="PMingLiU"/>
              </a:rPr>
              <a:t>used </a:t>
            </a:r>
            <a:r>
              <a:rPr sz="1100" spc="80" dirty="0">
                <a:cs typeface="PMingLiU"/>
              </a:rPr>
              <a:t>to  </a:t>
            </a:r>
            <a:r>
              <a:rPr sz="1100" spc="40" dirty="0">
                <a:cs typeface="PMingLiU"/>
              </a:rPr>
              <a:t>derive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biomarker predictor </a:t>
            </a:r>
            <a:r>
              <a:rPr sz="1100" spc="65" dirty="0">
                <a:cs typeface="PMingLiU"/>
              </a:rPr>
              <a:t>can </a:t>
            </a:r>
            <a:r>
              <a:rPr sz="1100" spc="50" dirty="0">
                <a:cs typeface="PMingLiU"/>
              </a:rPr>
              <a:t>lead </a:t>
            </a:r>
            <a:r>
              <a:rPr sz="1100" spc="80" dirty="0">
                <a:cs typeface="PMingLiU"/>
              </a:rPr>
              <a:t>to </a:t>
            </a:r>
            <a:r>
              <a:rPr sz="1100" spc="55" dirty="0">
                <a:cs typeface="PMingLiU"/>
              </a:rPr>
              <a:t>results strongly  biased </a:t>
            </a:r>
            <a:r>
              <a:rPr sz="1100" spc="50" dirty="0">
                <a:cs typeface="PMingLiU"/>
              </a:rPr>
              <a:t>in </a:t>
            </a:r>
            <a:r>
              <a:rPr sz="1100" spc="35" dirty="0">
                <a:cs typeface="PMingLiU"/>
              </a:rPr>
              <a:t>favor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biomarker</a:t>
            </a:r>
            <a:r>
              <a:rPr sz="1100" spc="210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predictor.</a:t>
            </a:r>
            <a:endParaRPr lang="en-US" sz="1100" spc="60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19240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i="1" spc="15" dirty="0">
                <a:solidFill>
                  <a:srgbClr val="009900"/>
                </a:solidFill>
                <a:cs typeface="Times New Roman"/>
              </a:rPr>
              <a:t>Pre-validation </a:t>
            </a:r>
            <a:r>
              <a:rPr sz="1100" spc="65" dirty="0">
                <a:cs typeface="PMingLiU"/>
              </a:rPr>
              <a:t>can </a:t>
            </a:r>
            <a:r>
              <a:rPr sz="1100" spc="70" dirty="0">
                <a:cs typeface="PMingLiU"/>
              </a:rPr>
              <a:t>be </a:t>
            </a:r>
            <a:r>
              <a:rPr sz="1100" spc="55" dirty="0">
                <a:cs typeface="PMingLiU"/>
              </a:rPr>
              <a:t>used </a:t>
            </a:r>
            <a:r>
              <a:rPr sz="1100" spc="80" dirty="0">
                <a:cs typeface="PMingLiU"/>
              </a:rPr>
              <a:t>to </a:t>
            </a:r>
            <a:r>
              <a:rPr sz="1100" spc="55" dirty="0">
                <a:cs typeface="PMingLiU"/>
              </a:rPr>
              <a:t>make </a:t>
            </a:r>
            <a:r>
              <a:rPr sz="1100" spc="85" dirty="0">
                <a:cs typeface="PMingLiU"/>
              </a:rPr>
              <a:t>a </a:t>
            </a:r>
            <a:r>
              <a:rPr sz="1100" spc="45" dirty="0">
                <a:cs typeface="PMingLiU"/>
              </a:rPr>
              <a:t>fairer </a:t>
            </a:r>
            <a:r>
              <a:rPr sz="1100" spc="55" dirty="0">
                <a:cs typeface="PMingLiU"/>
              </a:rPr>
              <a:t>comparison  between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two </a:t>
            </a:r>
            <a:r>
              <a:rPr sz="1100" spc="50" dirty="0">
                <a:cs typeface="PMingLiU"/>
              </a:rPr>
              <a:t>sets </a:t>
            </a:r>
            <a:r>
              <a:rPr sz="1100" spc="5" dirty="0">
                <a:cs typeface="PMingLiU"/>
              </a:rPr>
              <a:t>of</a:t>
            </a:r>
            <a:r>
              <a:rPr sz="1100" spc="14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predictors.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5795" y="211465"/>
            <a:ext cx="15760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Motivating</a:t>
            </a:r>
            <a:r>
              <a:rPr spc="60" dirty="0">
                <a:latin typeface="+mn-lt"/>
              </a:rPr>
              <a:t> </a:t>
            </a:r>
            <a:r>
              <a:rPr spc="-25" dirty="0">
                <a:latin typeface="+mn-lt"/>
              </a:rPr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47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587375"/>
            <a:ext cx="4206023" cy="239546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77470">
              <a:lnSpc>
                <a:spcPct val="102600"/>
              </a:lnSpc>
              <a:spcBef>
                <a:spcPts val="55"/>
              </a:spcBef>
            </a:pPr>
            <a:r>
              <a:rPr sz="1100" spc="80" dirty="0">
                <a:cs typeface="PMingLiU"/>
              </a:rPr>
              <a:t>An </a:t>
            </a:r>
            <a:r>
              <a:rPr sz="1100" spc="55" dirty="0">
                <a:cs typeface="PMingLiU"/>
              </a:rPr>
              <a:t>example </a:t>
            </a:r>
            <a:r>
              <a:rPr sz="1100" spc="5" dirty="0">
                <a:cs typeface="PMingLiU"/>
              </a:rPr>
              <a:t>of </a:t>
            </a:r>
            <a:r>
              <a:rPr sz="1100" spc="65" dirty="0">
                <a:cs typeface="PMingLiU"/>
              </a:rPr>
              <a:t>this </a:t>
            </a:r>
            <a:r>
              <a:rPr sz="1100" spc="60" dirty="0">
                <a:cs typeface="PMingLiU"/>
              </a:rPr>
              <a:t>problem </a:t>
            </a:r>
            <a:r>
              <a:rPr sz="1100" spc="50" dirty="0">
                <a:cs typeface="PMingLiU"/>
              </a:rPr>
              <a:t>arose </a:t>
            </a:r>
            <a:r>
              <a:rPr sz="1100" spc="50">
                <a:cs typeface="PMingLiU"/>
              </a:rPr>
              <a:t>in </a:t>
            </a:r>
            <a:r>
              <a:rPr sz="1100" spc="-100">
                <a:cs typeface="PMingLiU"/>
              </a:rPr>
              <a:t>van’t </a:t>
            </a:r>
            <a:r>
              <a:rPr lang="en-US" sz="1100" spc="-100">
                <a:cs typeface="PMingLiU"/>
              </a:rPr>
              <a:t> </a:t>
            </a:r>
            <a:r>
              <a:rPr sz="1100" spc="25">
                <a:cs typeface="PMingLiU"/>
              </a:rPr>
              <a:t>Veer </a:t>
            </a:r>
            <a:r>
              <a:rPr sz="1100" i="1" spc="35">
                <a:cs typeface="Times New Roman"/>
              </a:rPr>
              <a:t>et</a:t>
            </a:r>
            <a:r>
              <a:rPr lang="en-US" sz="1100" i="1" spc="35">
                <a:cs typeface="Times New Roman"/>
              </a:rPr>
              <a:t> </a:t>
            </a:r>
            <a:r>
              <a:rPr sz="1100" i="1" spc="10">
                <a:cs typeface="Times New Roman"/>
              </a:rPr>
              <a:t>al</a:t>
            </a:r>
            <a:r>
              <a:rPr sz="1100" i="1" spc="10" dirty="0">
                <a:cs typeface="Times New Roman"/>
              </a:rPr>
              <a:t>. </a:t>
            </a:r>
            <a:r>
              <a:rPr sz="1100" i="1" spc="25" dirty="0">
                <a:cs typeface="Times New Roman"/>
              </a:rPr>
              <a:t>Nature </a:t>
            </a:r>
            <a:r>
              <a:rPr sz="1100" spc="45" dirty="0">
                <a:cs typeface="PMingLiU"/>
              </a:rPr>
              <a:t>(2002). </a:t>
            </a:r>
            <a:r>
              <a:rPr sz="1100" spc="70" dirty="0">
                <a:cs typeface="PMingLiU"/>
              </a:rPr>
              <a:t>Their </a:t>
            </a:r>
            <a:r>
              <a:rPr sz="1100" spc="60" dirty="0">
                <a:cs typeface="PMingLiU"/>
              </a:rPr>
              <a:t>microarray </a:t>
            </a:r>
            <a:r>
              <a:rPr sz="1100" spc="95" dirty="0">
                <a:cs typeface="PMingLiU"/>
              </a:rPr>
              <a:t>data </a:t>
            </a:r>
            <a:r>
              <a:rPr sz="1100" spc="65" dirty="0">
                <a:cs typeface="PMingLiU"/>
              </a:rPr>
              <a:t>has </a:t>
            </a:r>
            <a:r>
              <a:rPr sz="1100" spc="25" dirty="0">
                <a:cs typeface="PMingLiU"/>
              </a:rPr>
              <a:t>4918 </a:t>
            </a:r>
            <a:r>
              <a:rPr sz="1100" spc="35">
                <a:cs typeface="PMingLiU"/>
              </a:rPr>
              <a:t>genes </a:t>
            </a:r>
            <a:r>
              <a:rPr sz="1100" spc="65">
                <a:cs typeface="PMingLiU"/>
              </a:rPr>
              <a:t>measured </a:t>
            </a:r>
            <a:r>
              <a:rPr sz="1100" spc="30" dirty="0">
                <a:cs typeface="PMingLiU"/>
              </a:rPr>
              <a:t>over </a:t>
            </a:r>
            <a:r>
              <a:rPr sz="1100" spc="25" dirty="0">
                <a:cs typeface="PMingLiU"/>
              </a:rPr>
              <a:t>78 </a:t>
            </a:r>
            <a:r>
              <a:rPr sz="1100" spc="35" dirty="0">
                <a:cs typeface="PMingLiU"/>
              </a:rPr>
              <a:t>cases, </a:t>
            </a:r>
            <a:r>
              <a:rPr sz="1100" spc="70" dirty="0">
                <a:cs typeface="PMingLiU"/>
              </a:rPr>
              <a:t>taken </a:t>
            </a:r>
            <a:r>
              <a:rPr sz="1100" spc="45" dirty="0">
                <a:cs typeface="PMingLiU"/>
              </a:rPr>
              <a:t>from </a:t>
            </a:r>
            <a:r>
              <a:rPr sz="1100" spc="85" dirty="0">
                <a:cs typeface="PMingLiU"/>
              </a:rPr>
              <a:t>a </a:t>
            </a:r>
            <a:r>
              <a:rPr sz="1100" spc="80" dirty="0">
                <a:cs typeface="PMingLiU"/>
              </a:rPr>
              <a:t>study </a:t>
            </a:r>
            <a:r>
              <a:rPr sz="1100" spc="5">
                <a:cs typeface="PMingLiU"/>
              </a:rPr>
              <a:t>of </a:t>
            </a:r>
            <a:r>
              <a:rPr sz="1100" spc="70">
                <a:cs typeface="PMingLiU"/>
              </a:rPr>
              <a:t>breast</a:t>
            </a:r>
            <a:r>
              <a:rPr lang="en-US" sz="1100" spc="350">
                <a:cs typeface="PMingLiU"/>
              </a:rPr>
              <a:t> </a:t>
            </a:r>
            <a:r>
              <a:rPr sz="1100" spc="50">
                <a:cs typeface="PMingLiU"/>
              </a:rPr>
              <a:t>cancer.</a:t>
            </a:r>
            <a:endParaRPr lang="en-US" sz="1100" spc="50">
              <a:cs typeface="PMingLiU"/>
            </a:endParaRPr>
          </a:p>
          <a:p>
            <a:pPr marL="38100" marR="77470">
              <a:lnSpc>
                <a:spcPct val="102600"/>
              </a:lnSpc>
              <a:spcBef>
                <a:spcPts val="55"/>
              </a:spcBef>
            </a:pPr>
            <a:endParaRPr sz="1100">
              <a:cs typeface="PMingLiU"/>
            </a:endParaRPr>
          </a:p>
          <a:p>
            <a:pPr marL="38100" marR="177800">
              <a:lnSpc>
                <a:spcPct val="102600"/>
              </a:lnSpc>
            </a:pPr>
            <a:r>
              <a:rPr sz="1100" spc="75" dirty="0">
                <a:cs typeface="PMingLiU"/>
              </a:rPr>
              <a:t>There </a:t>
            </a:r>
            <a:r>
              <a:rPr sz="1100" spc="60" dirty="0">
                <a:cs typeface="PMingLiU"/>
              </a:rPr>
              <a:t>are </a:t>
            </a:r>
            <a:r>
              <a:rPr sz="1100" spc="25" dirty="0">
                <a:cs typeface="PMingLiU"/>
              </a:rPr>
              <a:t>44 </a:t>
            </a:r>
            <a:r>
              <a:rPr sz="1100" spc="35" dirty="0">
                <a:cs typeface="PMingLiU"/>
              </a:rPr>
              <a:t>cases </a:t>
            </a:r>
            <a:r>
              <a:rPr sz="1100" spc="50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good </a:t>
            </a:r>
            <a:r>
              <a:rPr sz="1100" spc="45" dirty="0">
                <a:cs typeface="PMingLiU"/>
              </a:rPr>
              <a:t>prognosis </a:t>
            </a:r>
            <a:r>
              <a:rPr sz="1100" spc="60" dirty="0">
                <a:cs typeface="PMingLiU"/>
              </a:rPr>
              <a:t>group </a:t>
            </a:r>
            <a:r>
              <a:rPr sz="1100" spc="85" dirty="0">
                <a:cs typeface="PMingLiU"/>
              </a:rPr>
              <a:t>and </a:t>
            </a:r>
            <a:r>
              <a:rPr sz="1100" spc="25" dirty="0">
                <a:cs typeface="PMingLiU"/>
              </a:rPr>
              <a:t>34 </a:t>
            </a:r>
            <a:r>
              <a:rPr sz="1100" spc="50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 </a:t>
            </a:r>
            <a:r>
              <a:rPr sz="1100" spc="70" dirty="0">
                <a:cs typeface="PMingLiU"/>
              </a:rPr>
              <a:t>poor </a:t>
            </a:r>
            <a:r>
              <a:rPr sz="1100" spc="45" dirty="0">
                <a:cs typeface="PMingLiU"/>
              </a:rPr>
              <a:t>prognosis </a:t>
            </a:r>
            <a:r>
              <a:rPr sz="1100" spc="60" dirty="0">
                <a:cs typeface="PMingLiU"/>
              </a:rPr>
              <a:t>group. </a:t>
            </a:r>
            <a:r>
              <a:rPr sz="1100" spc="70" dirty="0">
                <a:cs typeface="PMingLiU"/>
              </a:rPr>
              <a:t>A </a:t>
            </a:r>
            <a:r>
              <a:rPr sz="1100" spc="-45" dirty="0">
                <a:cs typeface="PMingLiU"/>
              </a:rPr>
              <a:t>“microarray” </a:t>
            </a:r>
            <a:r>
              <a:rPr sz="1100" spc="60" dirty="0">
                <a:cs typeface="PMingLiU"/>
              </a:rPr>
              <a:t>predictor </a:t>
            </a:r>
            <a:r>
              <a:rPr sz="1100" spc="40" dirty="0">
                <a:cs typeface="PMingLiU"/>
              </a:rPr>
              <a:t>was  </a:t>
            </a:r>
            <a:r>
              <a:rPr sz="1100" spc="65" dirty="0">
                <a:cs typeface="PMingLiU"/>
              </a:rPr>
              <a:t>constructed </a:t>
            </a:r>
            <a:r>
              <a:rPr sz="1100" spc="55" dirty="0">
                <a:cs typeface="PMingLiU"/>
              </a:rPr>
              <a:t>as</a:t>
            </a:r>
            <a:r>
              <a:rPr sz="1100" spc="80" dirty="0">
                <a:cs typeface="PMingLiU"/>
              </a:rPr>
              <a:t> </a:t>
            </a:r>
            <a:r>
              <a:rPr sz="1100" spc="15" dirty="0">
                <a:cs typeface="PMingLiU"/>
              </a:rPr>
              <a:t>follows:</a:t>
            </a:r>
            <a:endParaRPr sz="1100">
              <a:cs typeface="PMingLiU"/>
            </a:endParaRPr>
          </a:p>
          <a:p>
            <a:pPr marL="314960" marR="9779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315595" algn="l"/>
              </a:tabLst>
            </a:pPr>
            <a:r>
              <a:rPr sz="1100" spc="25" dirty="0">
                <a:cs typeface="PMingLiU"/>
              </a:rPr>
              <a:t>70 </a:t>
            </a:r>
            <a:r>
              <a:rPr sz="1100" spc="35" dirty="0">
                <a:cs typeface="PMingLiU"/>
              </a:rPr>
              <a:t>genes were </a:t>
            </a:r>
            <a:r>
              <a:rPr sz="1100" spc="45" dirty="0">
                <a:cs typeface="PMingLiU"/>
              </a:rPr>
              <a:t>selected, </a:t>
            </a:r>
            <a:r>
              <a:rPr sz="1100" spc="55" dirty="0">
                <a:cs typeface="PMingLiU"/>
              </a:rPr>
              <a:t>having largest </a:t>
            </a:r>
            <a:r>
              <a:rPr sz="1100" spc="60" dirty="0">
                <a:cs typeface="PMingLiU"/>
              </a:rPr>
              <a:t>absolute </a:t>
            </a:r>
            <a:r>
              <a:rPr sz="1100" spc="55" dirty="0">
                <a:cs typeface="PMingLiU"/>
              </a:rPr>
              <a:t>correlation  </a:t>
            </a:r>
            <a:r>
              <a:rPr sz="1100" spc="70" dirty="0">
                <a:cs typeface="PMingLiU"/>
              </a:rPr>
              <a:t>with </a:t>
            </a:r>
            <a:r>
              <a:rPr sz="1100" spc="80" dirty="0">
                <a:cs typeface="PMingLiU"/>
              </a:rPr>
              <a:t>the </a:t>
            </a:r>
            <a:r>
              <a:rPr sz="1100" spc="25" dirty="0">
                <a:cs typeface="PMingLiU"/>
              </a:rPr>
              <a:t>78 </a:t>
            </a:r>
            <a:r>
              <a:rPr sz="1100" spc="35" dirty="0">
                <a:cs typeface="PMingLiU"/>
              </a:rPr>
              <a:t>class</a:t>
            </a:r>
            <a:r>
              <a:rPr sz="1100" spc="120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labels.</a:t>
            </a:r>
            <a:endParaRPr sz="1100">
              <a:cs typeface="PMingLiU"/>
            </a:endParaRPr>
          </a:p>
          <a:p>
            <a:pPr marL="314960" marR="304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315595" algn="l"/>
              </a:tabLst>
            </a:pPr>
            <a:r>
              <a:rPr sz="1100" spc="45" dirty="0">
                <a:cs typeface="PMingLiU"/>
              </a:rPr>
              <a:t>Using </a:t>
            </a:r>
            <a:r>
              <a:rPr sz="1100" spc="60" dirty="0">
                <a:cs typeface="PMingLiU"/>
              </a:rPr>
              <a:t>these </a:t>
            </a:r>
            <a:r>
              <a:rPr sz="1100" spc="25" dirty="0">
                <a:cs typeface="PMingLiU"/>
              </a:rPr>
              <a:t>70 </a:t>
            </a:r>
            <a:r>
              <a:rPr sz="1100" spc="40" dirty="0">
                <a:cs typeface="PMingLiU"/>
              </a:rPr>
              <a:t>genes, </a:t>
            </a:r>
            <a:r>
              <a:rPr sz="1100" spc="85" dirty="0">
                <a:cs typeface="PMingLiU"/>
              </a:rPr>
              <a:t>a </a:t>
            </a:r>
            <a:r>
              <a:rPr sz="1100" spc="55" dirty="0">
                <a:cs typeface="PMingLiU"/>
              </a:rPr>
              <a:t>nearest-centroid </a:t>
            </a:r>
            <a:r>
              <a:rPr sz="1100" spc="25" dirty="0">
                <a:cs typeface="PMingLiU"/>
              </a:rPr>
              <a:t>classifier </a:t>
            </a:r>
            <a:r>
              <a:rPr sz="1100" i="1" spc="100" dirty="0">
                <a:cs typeface="Times New Roman"/>
              </a:rPr>
              <a:t>C</a:t>
            </a:r>
            <a:r>
              <a:rPr sz="1100" spc="100" dirty="0">
                <a:cs typeface="PMingLiU"/>
              </a:rPr>
              <a:t>(</a:t>
            </a:r>
            <a:r>
              <a:rPr sz="1100" i="1" spc="100" dirty="0">
                <a:cs typeface="Times New Roman"/>
              </a:rPr>
              <a:t>x</a:t>
            </a:r>
            <a:r>
              <a:rPr sz="1100" spc="100" dirty="0">
                <a:cs typeface="PMingLiU"/>
              </a:rPr>
              <a:t>) </a:t>
            </a:r>
            <a:r>
              <a:rPr sz="1100" spc="40" dirty="0">
                <a:cs typeface="PMingLiU"/>
              </a:rPr>
              <a:t>was  </a:t>
            </a:r>
            <a:r>
              <a:rPr sz="1100" spc="65" dirty="0">
                <a:cs typeface="PMingLiU"/>
              </a:rPr>
              <a:t>constructed.</a:t>
            </a:r>
            <a:endParaRPr sz="1100">
              <a:cs typeface="PMingLiU"/>
            </a:endParaRPr>
          </a:p>
          <a:p>
            <a:pPr marL="314960" marR="490855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315595" algn="l"/>
              </a:tabLst>
            </a:pPr>
            <a:r>
              <a:rPr sz="1100" spc="55" dirty="0">
                <a:cs typeface="PMingLiU"/>
              </a:rPr>
              <a:t>Applying </a:t>
            </a:r>
            <a:r>
              <a:rPr sz="1100" spc="80" dirty="0">
                <a:cs typeface="PMingLiU"/>
              </a:rPr>
              <a:t>the </a:t>
            </a:r>
            <a:r>
              <a:rPr sz="1100" spc="25" dirty="0">
                <a:cs typeface="PMingLiU"/>
              </a:rPr>
              <a:t>classifier </a:t>
            </a:r>
            <a:r>
              <a:rPr sz="1100" spc="80" dirty="0">
                <a:cs typeface="PMingLiU"/>
              </a:rPr>
              <a:t>to the </a:t>
            </a:r>
            <a:r>
              <a:rPr sz="1100" spc="25" dirty="0">
                <a:cs typeface="PMingLiU"/>
              </a:rPr>
              <a:t>78 </a:t>
            </a:r>
            <a:r>
              <a:rPr sz="1100" spc="55" dirty="0">
                <a:cs typeface="PMingLiU"/>
              </a:rPr>
              <a:t>microarrays </a:t>
            </a:r>
            <a:r>
              <a:rPr sz="1100" spc="30" dirty="0">
                <a:cs typeface="PMingLiU"/>
              </a:rPr>
              <a:t>gave </a:t>
            </a:r>
            <a:r>
              <a:rPr sz="1100" spc="85" dirty="0">
                <a:cs typeface="PMingLiU"/>
              </a:rPr>
              <a:t>a  </a:t>
            </a:r>
            <a:r>
              <a:rPr sz="1100" spc="55" dirty="0">
                <a:cs typeface="PMingLiU"/>
              </a:rPr>
              <a:t>dichotomous </a:t>
            </a:r>
            <a:r>
              <a:rPr sz="1100" spc="60" dirty="0">
                <a:cs typeface="PMingLiU"/>
              </a:rPr>
              <a:t>predictor </a:t>
            </a:r>
            <a:r>
              <a:rPr sz="1100" i="1" spc="70" dirty="0">
                <a:cs typeface="Times New Roman"/>
              </a:rPr>
              <a:t>z</a:t>
            </a:r>
            <a:r>
              <a:rPr sz="1200" i="1" spc="104" baseline="-10416" dirty="0">
                <a:cs typeface="Times New Roman"/>
              </a:rPr>
              <a:t>i </a:t>
            </a:r>
            <a:r>
              <a:rPr sz="1100" spc="260" dirty="0">
                <a:cs typeface="PMingLiU"/>
              </a:rPr>
              <a:t>= </a:t>
            </a:r>
            <a:r>
              <a:rPr sz="1100" i="1" spc="105" dirty="0">
                <a:cs typeface="Times New Roman"/>
              </a:rPr>
              <a:t>C</a:t>
            </a:r>
            <a:r>
              <a:rPr sz="1100" spc="105" dirty="0">
                <a:cs typeface="PMingLiU"/>
              </a:rPr>
              <a:t>(</a:t>
            </a:r>
            <a:r>
              <a:rPr sz="1100" i="1" spc="105" dirty="0">
                <a:cs typeface="Times New Roman"/>
              </a:rPr>
              <a:t>x</a:t>
            </a:r>
            <a:r>
              <a:rPr sz="1200" i="1" spc="157" baseline="-10416" dirty="0">
                <a:cs typeface="Times New Roman"/>
              </a:rPr>
              <a:t>i</a:t>
            </a:r>
            <a:r>
              <a:rPr sz="1100" spc="105" dirty="0">
                <a:cs typeface="PMingLiU"/>
              </a:rPr>
              <a:t>) </a:t>
            </a:r>
            <a:r>
              <a:rPr sz="1100" spc="30" dirty="0">
                <a:cs typeface="PMingLiU"/>
              </a:rPr>
              <a:t>for </a:t>
            </a:r>
            <a:r>
              <a:rPr sz="1100" spc="45" dirty="0">
                <a:cs typeface="PMingLiU"/>
              </a:rPr>
              <a:t>each </a:t>
            </a:r>
            <a:r>
              <a:rPr sz="1100" spc="40" dirty="0">
                <a:cs typeface="PMingLiU"/>
              </a:rPr>
              <a:t>case</a:t>
            </a:r>
            <a:r>
              <a:rPr sz="1100" spc="-10" dirty="0">
                <a:cs typeface="PMingLiU"/>
              </a:rPr>
              <a:t> </a:t>
            </a:r>
            <a:r>
              <a:rPr sz="1100" i="1" spc="55" dirty="0">
                <a:cs typeface="Times New Roman"/>
              </a:rPr>
              <a:t>i</a:t>
            </a:r>
            <a:r>
              <a:rPr sz="1100" spc="55" dirty="0">
                <a:cs typeface="PMingLiU"/>
              </a:rPr>
              <a:t>.</a:t>
            </a:r>
            <a:endParaRPr sz="1100">
              <a:cs typeface="PMingLiU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381" y="107098"/>
            <a:ext cx="5949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>
                <a:latin typeface="+mn-lt"/>
              </a:rPr>
              <a:t>Results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48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21308" y="941247"/>
          <a:ext cx="2760975" cy="135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95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5375"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spc="65" dirty="0">
                          <a:latin typeface="PMingLiU"/>
                          <a:cs typeface="PMingLiU"/>
                        </a:rPr>
                        <a:t>Model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819"/>
                        </a:lnSpc>
                      </a:pPr>
                      <a:r>
                        <a:rPr sz="800" spc="55" dirty="0">
                          <a:latin typeface="PMingLiU"/>
                          <a:cs typeface="PMingLiU"/>
                        </a:rPr>
                        <a:t>Coef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spc="80" dirty="0">
                          <a:latin typeface="PMingLiU"/>
                          <a:cs typeface="PMingLiU"/>
                        </a:rPr>
                        <a:t>Stand.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819"/>
                        </a:lnSpc>
                      </a:pPr>
                      <a:r>
                        <a:rPr sz="800" spc="80" dirty="0">
                          <a:latin typeface="PMingLiU"/>
                          <a:cs typeface="PMingLiU"/>
                        </a:rPr>
                        <a:t>Err.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PMingLiU"/>
                          <a:cs typeface="PMingLiU"/>
                        </a:rPr>
                        <a:t>Z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819"/>
                        </a:lnSpc>
                      </a:pPr>
                      <a:r>
                        <a:rPr sz="800" spc="50" dirty="0">
                          <a:latin typeface="PMingLiU"/>
                          <a:cs typeface="PMingLiU"/>
                        </a:rPr>
                        <a:t>score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spc="55" dirty="0">
                          <a:latin typeface="PMingLiU"/>
                          <a:cs typeface="PMingLiU"/>
                        </a:rPr>
                        <a:t>p-value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00050" y="358775"/>
            <a:ext cx="4015156" cy="349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60" dirty="0">
                <a:cs typeface="PMingLiU"/>
              </a:rPr>
              <a:t>Comparison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microarray predictor </a:t>
            </a:r>
            <a:r>
              <a:rPr sz="1100" spc="70" dirty="0">
                <a:cs typeface="PMingLiU"/>
              </a:rPr>
              <a:t>with </a:t>
            </a:r>
            <a:r>
              <a:rPr sz="1100" spc="45" dirty="0">
                <a:cs typeface="PMingLiU"/>
              </a:rPr>
              <a:t>some </a:t>
            </a:r>
            <a:r>
              <a:rPr sz="1100" spc="35" dirty="0">
                <a:cs typeface="PMingLiU"/>
              </a:rPr>
              <a:t>clinical  </a:t>
            </a:r>
            <a:r>
              <a:rPr sz="1100" spc="55" dirty="0">
                <a:cs typeface="PMingLiU"/>
              </a:rPr>
              <a:t>predictors, </a:t>
            </a:r>
            <a:r>
              <a:rPr sz="1100" spc="45" dirty="0">
                <a:cs typeface="PMingLiU"/>
              </a:rPr>
              <a:t>using </a:t>
            </a:r>
            <a:r>
              <a:rPr sz="1100" spc="35" dirty="0">
                <a:cs typeface="PMingLiU"/>
              </a:rPr>
              <a:t>logistic </a:t>
            </a:r>
            <a:r>
              <a:rPr sz="1100" spc="40" dirty="0">
                <a:cs typeface="PMingLiU"/>
              </a:rPr>
              <a:t>regression </a:t>
            </a:r>
            <a:r>
              <a:rPr sz="1100" spc="70" dirty="0">
                <a:cs typeface="PMingLiU"/>
              </a:rPr>
              <a:t>with </a:t>
            </a:r>
            <a:r>
              <a:rPr sz="1100" spc="60" dirty="0">
                <a:cs typeface="PMingLiU"/>
              </a:rPr>
              <a:t>outcome</a:t>
            </a:r>
            <a:r>
              <a:rPr sz="1100" spc="235" dirty="0">
                <a:cs typeface="PMingLiU"/>
              </a:rPr>
              <a:t> </a:t>
            </a:r>
            <a:r>
              <a:rPr sz="1100" spc="114">
                <a:solidFill>
                  <a:srgbClr val="990000"/>
                </a:solidFill>
                <a:cs typeface="PMingLiU"/>
              </a:rPr>
              <a:t>prognosis</a:t>
            </a:r>
            <a:r>
              <a:rPr sz="1100" spc="114">
                <a:cs typeface="PMingLiU"/>
              </a:rPr>
              <a:t>:</a:t>
            </a:r>
            <a:endParaRPr sz="1100">
              <a:cs typeface="PMingLiU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646842"/>
              </p:ext>
            </p:extLst>
          </p:nvPr>
        </p:nvGraphicFramePr>
        <p:xfrm>
          <a:off x="923836" y="1214539"/>
          <a:ext cx="2759708" cy="19434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8928">
                <a:tc>
                  <a:txBody>
                    <a:bodyPr/>
                    <a:lstStyle/>
                    <a:p>
                      <a:pPr marL="75565">
                        <a:lnSpc>
                          <a:spcPts val="825"/>
                        </a:lnSpc>
                      </a:pPr>
                      <a:r>
                        <a:rPr sz="800" spc="65" dirty="0">
                          <a:latin typeface="PMingLiU"/>
                          <a:cs typeface="PMingLiU"/>
                        </a:rPr>
                        <a:t>microarray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825"/>
                        </a:lnSpc>
                      </a:pPr>
                      <a:r>
                        <a:rPr sz="800" dirty="0">
                          <a:latin typeface="PMingLiU"/>
                          <a:cs typeface="PMingLiU"/>
                        </a:rPr>
                        <a:t>4.096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ts val="825"/>
                        </a:lnSpc>
                      </a:pPr>
                      <a:r>
                        <a:rPr sz="800" dirty="0">
                          <a:latin typeface="PMingLiU"/>
                          <a:cs typeface="PMingLiU"/>
                        </a:rPr>
                        <a:t>1.092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825"/>
                        </a:lnSpc>
                      </a:pPr>
                      <a:r>
                        <a:rPr sz="800" dirty="0">
                          <a:latin typeface="PMingLiU"/>
                          <a:cs typeface="PMingLiU"/>
                        </a:rPr>
                        <a:t>3.753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825"/>
                        </a:lnSpc>
                      </a:pPr>
                      <a:r>
                        <a:rPr sz="800" spc="45" dirty="0">
                          <a:latin typeface="PMingLiU"/>
                          <a:cs typeface="PMingLiU"/>
                        </a:rPr>
                        <a:t>0.000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199">
                <a:tc>
                  <a:txBody>
                    <a:bodyPr/>
                    <a:lstStyle/>
                    <a:p>
                      <a:pPr marL="75565">
                        <a:lnSpc>
                          <a:spcPts val="830"/>
                        </a:lnSpc>
                      </a:pPr>
                      <a:r>
                        <a:rPr sz="800" spc="60" dirty="0">
                          <a:latin typeface="PMingLiU"/>
                          <a:cs typeface="PMingLiU"/>
                        </a:rPr>
                        <a:t>angio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830"/>
                        </a:lnSpc>
                      </a:pPr>
                      <a:r>
                        <a:rPr sz="800" dirty="0">
                          <a:latin typeface="PMingLiU"/>
                          <a:cs typeface="PMingLiU"/>
                        </a:rPr>
                        <a:t>1.208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ts val="830"/>
                        </a:lnSpc>
                      </a:pPr>
                      <a:r>
                        <a:rPr sz="800" dirty="0">
                          <a:latin typeface="PMingLiU"/>
                          <a:cs typeface="PMingLiU"/>
                        </a:rPr>
                        <a:t>0.816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830"/>
                        </a:lnSpc>
                      </a:pPr>
                      <a:r>
                        <a:rPr sz="800" dirty="0">
                          <a:latin typeface="PMingLiU"/>
                          <a:cs typeface="PMingLiU"/>
                        </a:rPr>
                        <a:t>1.482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830"/>
                        </a:lnSpc>
                      </a:pPr>
                      <a:r>
                        <a:rPr sz="800" spc="45" dirty="0">
                          <a:latin typeface="PMingLiU"/>
                          <a:cs typeface="PMingLiU"/>
                        </a:rPr>
                        <a:t>0.069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199"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60" dirty="0">
                          <a:latin typeface="PMingLiU"/>
                          <a:cs typeface="PMingLiU"/>
                        </a:rPr>
                        <a:t>er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835"/>
                        </a:lnSpc>
                      </a:pPr>
                      <a:r>
                        <a:rPr sz="800" dirty="0">
                          <a:latin typeface="PMingLiU"/>
                          <a:cs typeface="PMingLiU"/>
                        </a:rPr>
                        <a:t>-0.554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ts val="835"/>
                        </a:lnSpc>
                      </a:pPr>
                      <a:r>
                        <a:rPr sz="800" dirty="0">
                          <a:latin typeface="PMingLiU"/>
                          <a:cs typeface="PMingLiU"/>
                        </a:rPr>
                        <a:t>1.044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835"/>
                        </a:lnSpc>
                      </a:pPr>
                      <a:r>
                        <a:rPr sz="800" dirty="0">
                          <a:latin typeface="PMingLiU"/>
                          <a:cs typeface="PMingLiU"/>
                        </a:rPr>
                        <a:t>-0.530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ts val="835"/>
                        </a:lnSpc>
                      </a:pPr>
                      <a:r>
                        <a:rPr sz="800" spc="45" dirty="0">
                          <a:latin typeface="PMingLiU"/>
                          <a:cs typeface="PMingLiU"/>
                        </a:rPr>
                        <a:t>0.298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199">
                <a:tc>
                  <a:txBody>
                    <a:bodyPr/>
                    <a:lstStyle/>
                    <a:p>
                      <a:pPr marL="75565">
                        <a:lnSpc>
                          <a:spcPts val="830"/>
                        </a:lnSpc>
                      </a:pPr>
                      <a:r>
                        <a:rPr sz="800" spc="70" dirty="0">
                          <a:latin typeface="PMingLiU"/>
                          <a:cs typeface="PMingLiU"/>
                        </a:rPr>
                        <a:t>grade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830"/>
                        </a:lnSpc>
                      </a:pPr>
                      <a:r>
                        <a:rPr sz="800" dirty="0">
                          <a:latin typeface="PMingLiU"/>
                          <a:cs typeface="PMingLiU"/>
                        </a:rPr>
                        <a:t>-0.697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ts val="830"/>
                        </a:lnSpc>
                      </a:pPr>
                      <a:r>
                        <a:rPr sz="800" dirty="0">
                          <a:latin typeface="PMingLiU"/>
                          <a:cs typeface="PMingLiU"/>
                        </a:rPr>
                        <a:t>1.003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830"/>
                        </a:lnSpc>
                      </a:pPr>
                      <a:r>
                        <a:rPr sz="800" dirty="0">
                          <a:latin typeface="PMingLiU"/>
                          <a:cs typeface="PMingLiU"/>
                        </a:rPr>
                        <a:t>-0.695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ts val="830"/>
                        </a:lnSpc>
                      </a:pPr>
                      <a:r>
                        <a:rPr sz="800" spc="45" dirty="0">
                          <a:latin typeface="PMingLiU"/>
                          <a:cs typeface="PMingLiU"/>
                        </a:rPr>
                        <a:t>0.243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99"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85" dirty="0">
                          <a:latin typeface="PMingLiU"/>
                          <a:cs typeface="PMingLiU"/>
                        </a:rPr>
                        <a:t>pr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835"/>
                        </a:lnSpc>
                      </a:pPr>
                      <a:r>
                        <a:rPr sz="800" dirty="0">
                          <a:latin typeface="PMingLiU"/>
                          <a:cs typeface="PMingLiU"/>
                        </a:rPr>
                        <a:t>1.214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ts val="835"/>
                        </a:lnSpc>
                      </a:pPr>
                      <a:r>
                        <a:rPr sz="800" dirty="0">
                          <a:latin typeface="PMingLiU"/>
                          <a:cs typeface="PMingLiU"/>
                        </a:rPr>
                        <a:t>1.057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835"/>
                        </a:lnSpc>
                      </a:pPr>
                      <a:r>
                        <a:rPr sz="800" dirty="0">
                          <a:latin typeface="PMingLiU"/>
                          <a:cs typeface="PMingLiU"/>
                        </a:rPr>
                        <a:t>1.149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835"/>
                        </a:lnSpc>
                      </a:pPr>
                      <a:r>
                        <a:rPr sz="800" spc="45" dirty="0">
                          <a:latin typeface="PMingLiU"/>
                          <a:cs typeface="PMingLiU"/>
                        </a:rPr>
                        <a:t>0.125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199">
                <a:tc>
                  <a:txBody>
                    <a:bodyPr/>
                    <a:lstStyle/>
                    <a:p>
                      <a:pPr marL="75565">
                        <a:lnSpc>
                          <a:spcPts val="830"/>
                        </a:lnSpc>
                      </a:pPr>
                      <a:r>
                        <a:rPr sz="800" spc="55" dirty="0">
                          <a:latin typeface="PMingLiU"/>
                          <a:cs typeface="PMingLiU"/>
                        </a:rPr>
                        <a:t>age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830"/>
                        </a:lnSpc>
                      </a:pPr>
                      <a:r>
                        <a:rPr sz="800" dirty="0">
                          <a:latin typeface="PMingLiU"/>
                          <a:cs typeface="PMingLiU"/>
                        </a:rPr>
                        <a:t>-1.593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ts val="830"/>
                        </a:lnSpc>
                      </a:pPr>
                      <a:r>
                        <a:rPr sz="800" dirty="0">
                          <a:latin typeface="PMingLiU"/>
                          <a:cs typeface="PMingLiU"/>
                        </a:rPr>
                        <a:t>0.911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830"/>
                        </a:lnSpc>
                      </a:pPr>
                      <a:r>
                        <a:rPr sz="800" dirty="0">
                          <a:latin typeface="PMingLiU"/>
                          <a:cs typeface="PMingLiU"/>
                        </a:rPr>
                        <a:t>-1.748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ts val="830"/>
                        </a:lnSpc>
                      </a:pPr>
                      <a:r>
                        <a:rPr sz="800" spc="45" dirty="0">
                          <a:latin typeface="PMingLiU"/>
                          <a:cs typeface="PMingLiU"/>
                        </a:rPr>
                        <a:t>0.040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195"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35" dirty="0">
                          <a:latin typeface="PMingLiU"/>
                          <a:cs typeface="PMingLiU"/>
                        </a:rPr>
                        <a:t>size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835"/>
                        </a:lnSpc>
                      </a:pPr>
                      <a:r>
                        <a:rPr sz="800" dirty="0">
                          <a:latin typeface="PMingLiU"/>
                          <a:cs typeface="PMingLiU"/>
                        </a:rPr>
                        <a:t>1.483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ts val="835"/>
                        </a:lnSpc>
                      </a:pPr>
                      <a:r>
                        <a:rPr sz="800" dirty="0">
                          <a:latin typeface="PMingLiU"/>
                          <a:cs typeface="PMingLiU"/>
                        </a:rPr>
                        <a:t>0.732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835"/>
                        </a:lnSpc>
                      </a:pPr>
                      <a:r>
                        <a:rPr sz="800" dirty="0">
                          <a:latin typeface="PMingLiU"/>
                          <a:cs typeface="PMingLiU"/>
                        </a:rPr>
                        <a:t>2.026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835"/>
                        </a:lnSpc>
                      </a:pPr>
                      <a:r>
                        <a:rPr sz="800" spc="45" dirty="0">
                          <a:latin typeface="PMingLiU"/>
                          <a:cs typeface="PMingLiU"/>
                        </a:rPr>
                        <a:t>0.021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27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ts val="840"/>
                        </a:lnSpc>
                      </a:pPr>
                      <a:r>
                        <a:rPr sz="800" dirty="0">
                          <a:latin typeface="+mn-lt"/>
                          <a:cs typeface="PMingLiU"/>
                        </a:rPr>
                        <a:t>Pre-</a:t>
                      </a:r>
                      <a:r>
                        <a:rPr sz="800" spc="-50" dirty="0">
                          <a:latin typeface="+mn-lt"/>
                          <a:cs typeface="PMingLiU"/>
                        </a:rPr>
                        <a:t>v</a:t>
                      </a:r>
                      <a:r>
                        <a:rPr sz="800" dirty="0">
                          <a:latin typeface="+mn-lt"/>
                          <a:cs typeface="PMingLiU"/>
                        </a:rPr>
                        <a:t>alidated</a:t>
                      </a:r>
                      <a:endParaRPr sz="8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8928"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spc="65" dirty="0">
                          <a:latin typeface="PMingLiU"/>
                          <a:cs typeface="PMingLiU"/>
                        </a:rPr>
                        <a:t>microarray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819"/>
                        </a:lnSpc>
                      </a:pPr>
                      <a:r>
                        <a:rPr sz="800" dirty="0">
                          <a:latin typeface="PMingLiU"/>
                          <a:cs typeface="PMingLiU"/>
                        </a:rPr>
                        <a:t>1.549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ts val="819"/>
                        </a:lnSpc>
                      </a:pPr>
                      <a:r>
                        <a:rPr sz="800" dirty="0">
                          <a:latin typeface="PMingLiU"/>
                          <a:cs typeface="PMingLiU"/>
                        </a:rPr>
                        <a:t>0.675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819"/>
                        </a:lnSpc>
                      </a:pPr>
                      <a:r>
                        <a:rPr sz="800" dirty="0">
                          <a:latin typeface="PMingLiU"/>
                          <a:cs typeface="PMingLiU"/>
                        </a:rPr>
                        <a:t>2.296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819"/>
                        </a:lnSpc>
                      </a:pPr>
                      <a:r>
                        <a:rPr sz="800" spc="45" dirty="0">
                          <a:latin typeface="PMingLiU"/>
                          <a:cs typeface="PMingLiU"/>
                        </a:rPr>
                        <a:t>0.011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0199">
                <a:tc>
                  <a:txBody>
                    <a:bodyPr/>
                    <a:lstStyle/>
                    <a:p>
                      <a:pPr marL="75565">
                        <a:lnSpc>
                          <a:spcPts val="830"/>
                        </a:lnSpc>
                      </a:pPr>
                      <a:r>
                        <a:rPr sz="800" spc="60" dirty="0">
                          <a:latin typeface="PMingLiU"/>
                          <a:cs typeface="PMingLiU"/>
                        </a:rPr>
                        <a:t>angio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830"/>
                        </a:lnSpc>
                      </a:pPr>
                      <a:r>
                        <a:rPr sz="800" dirty="0">
                          <a:latin typeface="PMingLiU"/>
                          <a:cs typeface="PMingLiU"/>
                        </a:rPr>
                        <a:t>1.589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ts val="830"/>
                        </a:lnSpc>
                      </a:pPr>
                      <a:r>
                        <a:rPr sz="800" dirty="0">
                          <a:latin typeface="PMingLiU"/>
                          <a:cs typeface="PMingLiU"/>
                        </a:rPr>
                        <a:t>0.682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830"/>
                        </a:lnSpc>
                      </a:pPr>
                      <a:r>
                        <a:rPr sz="800" dirty="0">
                          <a:latin typeface="PMingLiU"/>
                          <a:cs typeface="PMingLiU"/>
                        </a:rPr>
                        <a:t>2.329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830"/>
                        </a:lnSpc>
                      </a:pPr>
                      <a:r>
                        <a:rPr sz="800" spc="45" dirty="0">
                          <a:latin typeface="PMingLiU"/>
                          <a:cs typeface="PMingLiU"/>
                        </a:rPr>
                        <a:t>0.010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0199"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60" dirty="0">
                          <a:latin typeface="PMingLiU"/>
                          <a:cs typeface="PMingLiU"/>
                        </a:rPr>
                        <a:t>er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835"/>
                        </a:lnSpc>
                      </a:pPr>
                      <a:r>
                        <a:rPr sz="800" dirty="0">
                          <a:latin typeface="PMingLiU"/>
                          <a:cs typeface="PMingLiU"/>
                        </a:rPr>
                        <a:t>-0.617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ts val="835"/>
                        </a:lnSpc>
                      </a:pPr>
                      <a:r>
                        <a:rPr sz="800" dirty="0">
                          <a:latin typeface="PMingLiU"/>
                          <a:cs typeface="PMingLiU"/>
                        </a:rPr>
                        <a:t>0.894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835"/>
                        </a:lnSpc>
                      </a:pPr>
                      <a:r>
                        <a:rPr sz="800" dirty="0">
                          <a:latin typeface="PMingLiU"/>
                          <a:cs typeface="PMingLiU"/>
                        </a:rPr>
                        <a:t>-0.690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ts val="835"/>
                        </a:lnSpc>
                      </a:pPr>
                      <a:r>
                        <a:rPr sz="800" spc="45" dirty="0">
                          <a:latin typeface="PMingLiU"/>
                          <a:cs typeface="PMingLiU"/>
                        </a:rPr>
                        <a:t>0.245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0199">
                <a:tc>
                  <a:txBody>
                    <a:bodyPr/>
                    <a:lstStyle/>
                    <a:p>
                      <a:pPr marL="75565">
                        <a:lnSpc>
                          <a:spcPts val="830"/>
                        </a:lnSpc>
                      </a:pPr>
                      <a:r>
                        <a:rPr sz="800" spc="70" dirty="0">
                          <a:latin typeface="PMingLiU"/>
                          <a:cs typeface="PMingLiU"/>
                        </a:rPr>
                        <a:t>grade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830"/>
                        </a:lnSpc>
                      </a:pPr>
                      <a:r>
                        <a:rPr sz="800" dirty="0">
                          <a:latin typeface="PMingLiU"/>
                          <a:cs typeface="PMingLiU"/>
                        </a:rPr>
                        <a:t>0.719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ts val="830"/>
                        </a:lnSpc>
                      </a:pPr>
                      <a:r>
                        <a:rPr sz="800" dirty="0">
                          <a:latin typeface="PMingLiU"/>
                          <a:cs typeface="PMingLiU"/>
                        </a:rPr>
                        <a:t>0.720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830"/>
                        </a:lnSpc>
                      </a:pPr>
                      <a:r>
                        <a:rPr sz="800" dirty="0">
                          <a:latin typeface="PMingLiU"/>
                          <a:cs typeface="PMingLiU"/>
                        </a:rPr>
                        <a:t>0.999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830"/>
                        </a:lnSpc>
                      </a:pPr>
                      <a:r>
                        <a:rPr sz="800" spc="45" dirty="0">
                          <a:latin typeface="PMingLiU"/>
                          <a:cs typeface="PMingLiU"/>
                        </a:rPr>
                        <a:t>0.159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0199"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85" dirty="0">
                          <a:latin typeface="PMingLiU"/>
                          <a:cs typeface="PMingLiU"/>
                        </a:rPr>
                        <a:t>pr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835"/>
                        </a:lnSpc>
                      </a:pPr>
                      <a:r>
                        <a:rPr sz="800" dirty="0">
                          <a:latin typeface="PMingLiU"/>
                          <a:cs typeface="PMingLiU"/>
                        </a:rPr>
                        <a:t>0.537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ts val="835"/>
                        </a:lnSpc>
                      </a:pPr>
                      <a:r>
                        <a:rPr sz="800" dirty="0">
                          <a:latin typeface="PMingLiU"/>
                          <a:cs typeface="PMingLiU"/>
                        </a:rPr>
                        <a:t>0.863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835"/>
                        </a:lnSpc>
                      </a:pPr>
                      <a:r>
                        <a:rPr sz="800" dirty="0">
                          <a:latin typeface="PMingLiU"/>
                          <a:cs typeface="PMingLiU"/>
                        </a:rPr>
                        <a:t>0.622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835"/>
                        </a:lnSpc>
                      </a:pPr>
                      <a:r>
                        <a:rPr sz="800" spc="45" dirty="0">
                          <a:latin typeface="PMingLiU"/>
                          <a:cs typeface="PMingLiU"/>
                        </a:rPr>
                        <a:t>0.267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0199">
                <a:tc>
                  <a:txBody>
                    <a:bodyPr/>
                    <a:lstStyle/>
                    <a:p>
                      <a:pPr marL="75565">
                        <a:lnSpc>
                          <a:spcPts val="830"/>
                        </a:lnSpc>
                      </a:pPr>
                      <a:r>
                        <a:rPr sz="800" spc="55" dirty="0">
                          <a:latin typeface="PMingLiU"/>
                          <a:cs typeface="PMingLiU"/>
                        </a:rPr>
                        <a:t>age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830"/>
                        </a:lnSpc>
                      </a:pPr>
                      <a:r>
                        <a:rPr sz="800" dirty="0">
                          <a:latin typeface="PMingLiU"/>
                          <a:cs typeface="PMingLiU"/>
                        </a:rPr>
                        <a:t>-1.471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ts val="830"/>
                        </a:lnSpc>
                      </a:pPr>
                      <a:r>
                        <a:rPr sz="800" dirty="0">
                          <a:latin typeface="PMingLiU"/>
                          <a:cs typeface="PMingLiU"/>
                        </a:rPr>
                        <a:t>0.701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830"/>
                        </a:lnSpc>
                      </a:pPr>
                      <a:r>
                        <a:rPr sz="800" dirty="0">
                          <a:latin typeface="PMingLiU"/>
                          <a:cs typeface="PMingLiU"/>
                        </a:rPr>
                        <a:t>-2.099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ts val="830"/>
                        </a:lnSpc>
                      </a:pPr>
                      <a:r>
                        <a:rPr sz="800" spc="45" dirty="0">
                          <a:latin typeface="PMingLiU"/>
                          <a:cs typeface="PMingLiU"/>
                        </a:rPr>
                        <a:t>0.018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6645"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35" dirty="0">
                          <a:latin typeface="PMingLiU"/>
                          <a:cs typeface="PMingLiU"/>
                        </a:rPr>
                        <a:t>size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835"/>
                        </a:lnSpc>
                      </a:pPr>
                      <a:r>
                        <a:rPr sz="800" dirty="0">
                          <a:latin typeface="PMingLiU"/>
                          <a:cs typeface="PMingLiU"/>
                        </a:rPr>
                        <a:t>0.998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ts val="835"/>
                        </a:lnSpc>
                      </a:pPr>
                      <a:r>
                        <a:rPr sz="800" dirty="0">
                          <a:latin typeface="PMingLiU"/>
                          <a:cs typeface="PMingLiU"/>
                        </a:rPr>
                        <a:t>0.594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835"/>
                        </a:lnSpc>
                      </a:pPr>
                      <a:r>
                        <a:rPr sz="800" dirty="0">
                          <a:latin typeface="PMingLiU"/>
                          <a:cs typeface="PMingLiU"/>
                        </a:rPr>
                        <a:t>1.681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835"/>
                        </a:lnSpc>
                      </a:pPr>
                      <a:r>
                        <a:rPr sz="800" spc="45" dirty="0">
                          <a:latin typeface="PMingLiU"/>
                          <a:cs typeface="PMingLiU"/>
                        </a:rPr>
                        <a:t>0.046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AD12600-697D-4D7D-B389-8FBFB3680028}"/>
              </a:ext>
            </a:extLst>
          </p:cNvPr>
          <p:cNvSpPr txBox="1"/>
          <p:nvPr/>
        </p:nvSpPr>
        <p:spPr>
          <a:xfrm>
            <a:off x="2059381" y="1008934"/>
            <a:ext cx="5581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Re-use</a:t>
            </a:r>
            <a:endParaRPr lang="en-GB" sz="105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1927" y="211465"/>
            <a:ext cx="210312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35" dirty="0">
                <a:latin typeface="+mn-lt"/>
              </a:rPr>
              <a:t>Idea </a:t>
            </a:r>
            <a:r>
              <a:rPr spc="-30" dirty="0">
                <a:latin typeface="+mn-lt"/>
              </a:rPr>
              <a:t>behind</a:t>
            </a:r>
            <a:r>
              <a:rPr spc="-45" dirty="0">
                <a:latin typeface="+mn-lt"/>
              </a:rPr>
              <a:t> </a:t>
            </a:r>
            <a:r>
              <a:rPr spc="-15" dirty="0">
                <a:latin typeface="+mn-lt"/>
              </a:rPr>
              <a:t>Pre-validation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49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0544" y="1089558"/>
            <a:ext cx="3769360" cy="128163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45" dirty="0">
                <a:cs typeface="Arial" panose="020B0604020202020204" pitchFamily="34" charset="0"/>
              </a:rPr>
              <a:t>Designed </a:t>
            </a:r>
            <a:r>
              <a:rPr sz="1100" spc="30" dirty="0">
                <a:cs typeface="Arial" panose="020B0604020202020204" pitchFamily="34" charset="0"/>
              </a:rPr>
              <a:t>for </a:t>
            </a:r>
            <a:r>
              <a:rPr sz="1100" spc="55" dirty="0">
                <a:cs typeface="Arial" panose="020B0604020202020204" pitchFamily="34" charset="0"/>
              </a:rPr>
              <a:t>comparison </a:t>
            </a:r>
            <a:r>
              <a:rPr sz="1100" spc="5" dirty="0">
                <a:cs typeface="Arial" panose="020B0604020202020204" pitchFamily="34" charset="0"/>
              </a:rPr>
              <a:t>of </a:t>
            </a:r>
            <a:r>
              <a:rPr sz="1100" spc="60" dirty="0">
                <a:cs typeface="Arial" panose="020B0604020202020204" pitchFamily="34" charset="0"/>
              </a:rPr>
              <a:t>adaptively </a:t>
            </a:r>
            <a:r>
              <a:rPr sz="1100" spc="50" dirty="0">
                <a:cs typeface="Arial" panose="020B0604020202020204" pitchFamily="34" charset="0"/>
              </a:rPr>
              <a:t>derived </a:t>
            </a:r>
            <a:r>
              <a:rPr sz="1100" spc="60" dirty="0">
                <a:cs typeface="Arial" panose="020B0604020202020204" pitchFamily="34" charset="0"/>
              </a:rPr>
              <a:t>predictors </a:t>
            </a:r>
            <a:r>
              <a:rPr sz="1100" spc="80" dirty="0">
                <a:cs typeface="Arial" panose="020B0604020202020204" pitchFamily="34" charset="0"/>
              </a:rPr>
              <a:t>to </a:t>
            </a:r>
            <a:r>
              <a:rPr sz="1100" spc="30" dirty="0">
                <a:cs typeface="Arial" panose="020B0604020202020204" pitchFamily="34" charset="0"/>
              </a:rPr>
              <a:t>fixed, </a:t>
            </a:r>
            <a:r>
              <a:rPr sz="1100" spc="45" dirty="0">
                <a:cs typeface="Arial" panose="020B0604020202020204" pitchFamily="34" charset="0"/>
              </a:rPr>
              <a:t>pre-defined</a:t>
            </a:r>
            <a:r>
              <a:rPr sz="1100" spc="114" dirty="0">
                <a:cs typeface="Arial" panose="020B0604020202020204" pitchFamily="34" charset="0"/>
              </a:rPr>
              <a:t> </a:t>
            </a:r>
            <a:r>
              <a:rPr sz="1100" spc="55" dirty="0">
                <a:cs typeface="Arial" panose="020B0604020202020204" pitchFamily="34" charset="0"/>
              </a:rPr>
              <a:t>predictors.</a:t>
            </a:r>
            <a:endParaRPr lang="en-US" sz="1100" spc="55" dirty="0">
              <a:cs typeface="Arial" panose="020B0604020202020204" pitchFamily="34" charset="0"/>
            </a:endParaRPr>
          </a:p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lang="en-US" sz="1100" spc="55" dirty="0">
              <a:cs typeface="Arial" panose="020B0604020202020204" pitchFamily="34" charset="0"/>
            </a:endParaRPr>
          </a:p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 dirty="0">
              <a:cs typeface="Arial" panose="020B0604020202020204" pitchFamily="34" charset="0"/>
            </a:endParaRPr>
          </a:p>
          <a:p>
            <a:pPr marL="144780" marR="33401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90" dirty="0">
                <a:cs typeface="Arial" panose="020B0604020202020204" pitchFamily="34" charset="0"/>
              </a:rPr>
              <a:t>The </a:t>
            </a:r>
            <a:r>
              <a:rPr sz="1100" spc="50" dirty="0">
                <a:cs typeface="Arial" panose="020B0604020202020204" pitchFamily="34" charset="0"/>
              </a:rPr>
              <a:t>idea </a:t>
            </a:r>
            <a:r>
              <a:rPr sz="1100" spc="20" dirty="0">
                <a:cs typeface="Arial" panose="020B0604020202020204" pitchFamily="34" charset="0"/>
              </a:rPr>
              <a:t>is </a:t>
            </a:r>
            <a:r>
              <a:rPr sz="1100" spc="80" dirty="0">
                <a:cs typeface="Arial" panose="020B0604020202020204" pitchFamily="34" charset="0"/>
              </a:rPr>
              <a:t>to </a:t>
            </a:r>
            <a:r>
              <a:rPr sz="1100" spc="50" dirty="0">
                <a:cs typeface="Arial" panose="020B0604020202020204" pitchFamily="34" charset="0"/>
              </a:rPr>
              <a:t>form </a:t>
            </a:r>
            <a:r>
              <a:rPr sz="1100" spc="85" dirty="0">
                <a:cs typeface="Arial" panose="020B0604020202020204" pitchFamily="34" charset="0"/>
              </a:rPr>
              <a:t>a </a:t>
            </a:r>
            <a:r>
              <a:rPr sz="1100" spc="-25" dirty="0">
                <a:cs typeface="Arial" panose="020B0604020202020204" pitchFamily="34" charset="0"/>
              </a:rPr>
              <a:t>“pre-validated” </a:t>
            </a:r>
            <a:r>
              <a:rPr sz="1100" spc="40" dirty="0">
                <a:cs typeface="Arial" panose="020B0604020202020204" pitchFamily="34" charset="0"/>
              </a:rPr>
              <a:t>version </a:t>
            </a:r>
            <a:r>
              <a:rPr sz="1100" spc="5" dirty="0">
                <a:cs typeface="Arial" panose="020B0604020202020204" pitchFamily="34" charset="0"/>
              </a:rPr>
              <a:t>of </a:t>
            </a:r>
            <a:r>
              <a:rPr sz="1100" spc="80" dirty="0">
                <a:cs typeface="Arial" panose="020B0604020202020204" pitchFamily="34" charset="0"/>
              </a:rPr>
              <a:t>the  </a:t>
            </a:r>
            <a:r>
              <a:rPr sz="1100" spc="65" dirty="0">
                <a:cs typeface="Arial" panose="020B0604020202020204" pitchFamily="34" charset="0"/>
              </a:rPr>
              <a:t>adaptive </a:t>
            </a:r>
            <a:r>
              <a:rPr sz="1100" spc="55" dirty="0">
                <a:cs typeface="Arial" panose="020B0604020202020204" pitchFamily="34" charset="0"/>
              </a:rPr>
              <a:t>predictor: </a:t>
            </a:r>
            <a:r>
              <a:rPr sz="1100" spc="25" dirty="0">
                <a:cs typeface="Arial" panose="020B0604020202020204" pitchFamily="34" charset="0"/>
              </a:rPr>
              <a:t>specifically, </a:t>
            </a:r>
            <a:r>
              <a:rPr sz="1100" spc="85" dirty="0">
                <a:cs typeface="Arial" panose="020B0604020202020204" pitchFamily="34" charset="0"/>
              </a:rPr>
              <a:t>a </a:t>
            </a:r>
            <a:r>
              <a:rPr sz="1100" spc="-105" dirty="0">
                <a:cs typeface="Arial" panose="020B0604020202020204" pitchFamily="34" charset="0"/>
              </a:rPr>
              <a:t>“fairer” </a:t>
            </a:r>
            <a:r>
              <a:rPr sz="1100" spc="40" dirty="0">
                <a:cs typeface="Arial" panose="020B0604020202020204" pitchFamily="34" charset="0"/>
              </a:rPr>
              <a:t>version </a:t>
            </a:r>
            <a:r>
              <a:rPr sz="1100" spc="110" dirty="0">
                <a:cs typeface="Arial" panose="020B0604020202020204" pitchFamily="34" charset="0"/>
              </a:rPr>
              <a:t>that </a:t>
            </a:r>
            <a:r>
              <a:rPr sz="1100" spc="-65" dirty="0">
                <a:cs typeface="Arial" panose="020B0604020202020204" pitchFamily="34" charset="0"/>
              </a:rPr>
              <a:t>hasn’t </a:t>
            </a:r>
            <a:r>
              <a:rPr sz="1100" spc="-160" dirty="0">
                <a:cs typeface="Arial" panose="020B0604020202020204" pitchFamily="34" charset="0"/>
              </a:rPr>
              <a:t>“seen” </a:t>
            </a:r>
            <a:r>
              <a:rPr lang="en-US" sz="1100" spc="-160" dirty="0">
                <a:cs typeface="Arial" panose="020B0604020202020204" pitchFamily="34" charset="0"/>
              </a:rPr>
              <a:t> </a:t>
            </a:r>
            <a:r>
              <a:rPr sz="1100" spc="80" dirty="0">
                <a:cs typeface="Arial" panose="020B0604020202020204" pitchFamily="34" charset="0"/>
              </a:rPr>
              <a:t>the </a:t>
            </a:r>
            <a:r>
              <a:rPr sz="1100" spc="50" dirty="0">
                <a:cs typeface="Arial" panose="020B0604020202020204" pitchFamily="34" charset="0"/>
              </a:rPr>
              <a:t>response</a:t>
            </a:r>
            <a:r>
              <a:rPr sz="1100" spc="-30" dirty="0">
                <a:cs typeface="Arial" panose="020B0604020202020204" pitchFamily="34" charset="0"/>
              </a:rPr>
              <a:t> </a:t>
            </a:r>
            <a:r>
              <a:rPr sz="1100" i="1" spc="60" dirty="0">
                <a:cs typeface="Arial" panose="020B0604020202020204" pitchFamily="34" charset="0"/>
              </a:rPr>
              <a:t>y</a:t>
            </a:r>
            <a:r>
              <a:rPr sz="1100" spc="60" dirty="0">
                <a:cs typeface="Arial" panose="020B0604020202020204" pitchFamily="34" charset="0"/>
              </a:rPr>
              <a:t>.</a:t>
            </a:r>
            <a:endParaRPr sz="110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6975" y="211465"/>
            <a:ext cx="30130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Training- </a:t>
            </a:r>
            <a:r>
              <a:rPr spc="-35" dirty="0"/>
              <a:t>versus </a:t>
            </a:r>
            <a:r>
              <a:rPr spc="-10" dirty="0">
                <a:latin typeface="+mn-lt"/>
              </a:rPr>
              <a:t>Test-Set</a:t>
            </a:r>
            <a:r>
              <a:rPr spc="80" dirty="0"/>
              <a:t> </a:t>
            </a:r>
            <a:r>
              <a:rPr spc="-30" dirty="0"/>
              <a:t>Performance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5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9071F3C-CA72-4BB8-8389-09069AE5E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94" y="511175"/>
            <a:ext cx="3707436" cy="2618811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785" y="211465"/>
            <a:ext cx="17449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5" dirty="0">
                <a:latin typeface="+mn-lt"/>
              </a:rPr>
              <a:t>Pre-validation</a:t>
            </a:r>
            <a:r>
              <a:rPr spc="70" dirty="0">
                <a:latin typeface="+mn-lt"/>
              </a:rPr>
              <a:t> </a:t>
            </a:r>
            <a:r>
              <a:rPr spc="-35" dirty="0">
                <a:latin typeface="+mn-lt"/>
              </a:rPr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1340191" y="1063595"/>
            <a:ext cx="1388745" cy="719455"/>
          </a:xfrm>
          <a:custGeom>
            <a:avLst/>
            <a:gdLst/>
            <a:ahLst/>
            <a:cxnLst/>
            <a:rect l="l" t="t" r="r" b="b"/>
            <a:pathLst>
              <a:path w="1388745" h="719455">
                <a:moveTo>
                  <a:pt x="0" y="719055"/>
                </a:moveTo>
                <a:lnTo>
                  <a:pt x="1388518" y="719055"/>
                </a:lnTo>
                <a:lnTo>
                  <a:pt x="1388518" y="0"/>
                </a:lnTo>
                <a:lnTo>
                  <a:pt x="0" y="0"/>
                </a:lnTo>
                <a:lnTo>
                  <a:pt x="0" y="71905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77474" y="1063595"/>
            <a:ext cx="74930" cy="719455"/>
          </a:xfrm>
          <a:custGeom>
            <a:avLst/>
            <a:gdLst/>
            <a:ahLst/>
            <a:cxnLst/>
            <a:rect l="l" t="t" r="r" b="b"/>
            <a:pathLst>
              <a:path w="74930" h="719455">
                <a:moveTo>
                  <a:pt x="0" y="719055"/>
                </a:moveTo>
                <a:lnTo>
                  <a:pt x="74383" y="719055"/>
                </a:lnTo>
                <a:lnTo>
                  <a:pt x="74383" y="0"/>
                </a:lnTo>
                <a:lnTo>
                  <a:pt x="0" y="0"/>
                </a:lnTo>
                <a:lnTo>
                  <a:pt x="0" y="71905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24607" y="1063595"/>
            <a:ext cx="74930" cy="719455"/>
          </a:xfrm>
          <a:custGeom>
            <a:avLst/>
            <a:gdLst/>
            <a:ahLst/>
            <a:cxnLst/>
            <a:rect l="l" t="t" r="r" b="b"/>
            <a:pathLst>
              <a:path w="74929" h="719455">
                <a:moveTo>
                  <a:pt x="0" y="719055"/>
                </a:moveTo>
                <a:lnTo>
                  <a:pt x="74386" y="719055"/>
                </a:lnTo>
                <a:lnTo>
                  <a:pt x="74386" y="0"/>
                </a:lnTo>
                <a:lnTo>
                  <a:pt x="0" y="0"/>
                </a:lnTo>
                <a:lnTo>
                  <a:pt x="0" y="71905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40191" y="1187569"/>
            <a:ext cx="1363980" cy="0"/>
          </a:xfrm>
          <a:custGeom>
            <a:avLst/>
            <a:gdLst/>
            <a:ahLst/>
            <a:cxnLst/>
            <a:rect l="l" t="t" r="r" b="b"/>
            <a:pathLst>
              <a:path w="1363980">
                <a:moveTo>
                  <a:pt x="0" y="0"/>
                </a:moveTo>
                <a:lnTo>
                  <a:pt x="1363723" y="0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77474" y="1187569"/>
            <a:ext cx="74930" cy="0"/>
          </a:xfrm>
          <a:custGeom>
            <a:avLst/>
            <a:gdLst/>
            <a:ahLst/>
            <a:cxnLst/>
            <a:rect l="l" t="t" r="r" b="b"/>
            <a:pathLst>
              <a:path w="74930">
                <a:moveTo>
                  <a:pt x="0" y="0"/>
                </a:moveTo>
                <a:lnTo>
                  <a:pt x="74388" y="0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24607" y="1187569"/>
            <a:ext cx="99695" cy="0"/>
          </a:xfrm>
          <a:custGeom>
            <a:avLst/>
            <a:gdLst/>
            <a:ahLst/>
            <a:cxnLst/>
            <a:rect l="l" t="t" r="r" b="b"/>
            <a:pathLst>
              <a:path w="99695">
                <a:moveTo>
                  <a:pt x="0" y="0"/>
                </a:moveTo>
                <a:lnTo>
                  <a:pt x="99177" y="0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80756" y="1138973"/>
            <a:ext cx="397510" cy="421005"/>
          </a:xfrm>
          <a:custGeom>
            <a:avLst/>
            <a:gdLst/>
            <a:ahLst/>
            <a:cxnLst/>
            <a:rect l="l" t="t" r="r" b="b"/>
            <a:pathLst>
              <a:path w="397510" h="421005">
                <a:moveTo>
                  <a:pt x="0" y="420524"/>
                </a:moveTo>
                <a:lnTo>
                  <a:pt x="39716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77917" y="1117323"/>
            <a:ext cx="20955" cy="22225"/>
          </a:xfrm>
          <a:custGeom>
            <a:avLst/>
            <a:gdLst/>
            <a:ahLst/>
            <a:cxnLst/>
            <a:rect l="l" t="t" r="r" b="b"/>
            <a:pathLst>
              <a:path w="20955" h="22225">
                <a:moveTo>
                  <a:pt x="0" y="21650"/>
                </a:moveTo>
                <a:lnTo>
                  <a:pt x="204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63918" y="1117154"/>
            <a:ext cx="34925" cy="35560"/>
          </a:xfrm>
          <a:custGeom>
            <a:avLst/>
            <a:gdLst/>
            <a:ahLst/>
            <a:cxnLst/>
            <a:rect l="l" t="t" r="r" b="b"/>
            <a:pathLst>
              <a:path w="34925" h="35559">
                <a:moveTo>
                  <a:pt x="14553" y="35375"/>
                </a:moveTo>
                <a:lnTo>
                  <a:pt x="34715" y="0"/>
                </a:lnTo>
                <a:lnTo>
                  <a:pt x="0" y="218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6921" y="1180632"/>
            <a:ext cx="317500" cy="453390"/>
          </a:xfrm>
          <a:custGeom>
            <a:avLst/>
            <a:gdLst/>
            <a:ahLst/>
            <a:cxnLst/>
            <a:rect l="l" t="t" r="r" b="b"/>
            <a:pathLst>
              <a:path w="317500" h="453389">
                <a:moveTo>
                  <a:pt x="317271" y="45324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30715" y="1143195"/>
            <a:ext cx="26670" cy="37465"/>
          </a:xfrm>
          <a:custGeom>
            <a:avLst/>
            <a:gdLst/>
            <a:ahLst/>
            <a:cxnLst/>
            <a:rect l="l" t="t" r="r" b="b"/>
            <a:pathLst>
              <a:path w="26669" h="37465">
                <a:moveTo>
                  <a:pt x="26206" y="3743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30043" y="1142610"/>
            <a:ext cx="31115" cy="38100"/>
          </a:xfrm>
          <a:custGeom>
            <a:avLst/>
            <a:gdLst/>
            <a:ahLst/>
            <a:cxnLst/>
            <a:rect l="l" t="t" r="r" b="b"/>
            <a:pathLst>
              <a:path w="31114" h="38100">
                <a:moveTo>
                  <a:pt x="30742" y="26776"/>
                </a:moveTo>
                <a:lnTo>
                  <a:pt x="0" y="0"/>
                </a:lnTo>
                <a:lnTo>
                  <a:pt x="14546" y="3802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40191" y="666876"/>
            <a:ext cx="276225" cy="414020"/>
          </a:xfrm>
          <a:custGeom>
            <a:avLst/>
            <a:gdLst/>
            <a:ahLst/>
            <a:cxnLst/>
            <a:rect l="l" t="t" r="r" b="b"/>
            <a:pathLst>
              <a:path w="276225" h="414019">
                <a:moveTo>
                  <a:pt x="0" y="0"/>
                </a:moveTo>
                <a:lnTo>
                  <a:pt x="275936" y="413911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16128" y="1080788"/>
            <a:ext cx="18415" cy="27940"/>
          </a:xfrm>
          <a:custGeom>
            <a:avLst/>
            <a:gdLst/>
            <a:ahLst/>
            <a:cxnLst/>
            <a:rect l="l" t="t" r="r" b="b"/>
            <a:pathLst>
              <a:path w="18414" h="27940">
                <a:moveTo>
                  <a:pt x="0" y="0"/>
                </a:moveTo>
                <a:lnTo>
                  <a:pt x="18337" y="27506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04337" y="1069878"/>
            <a:ext cx="30480" cy="38735"/>
          </a:xfrm>
          <a:custGeom>
            <a:avLst/>
            <a:gdLst/>
            <a:ahLst/>
            <a:cxnLst/>
            <a:rect l="l" t="t" r="r" b="b"/>
            <a:pathLst>
              <a:path w="30480" h="38734">
                <a:moveTo>
                  <a:pt x="0" y="10909"/>
                </a:moveTo>
                <a:lnTo>
                  <a:pt x="30419" y="38682"/>
                </a:lnTo>
                <a:lnTo>
                  <a:pt x="1653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50219" y="2328137"/>
            <a:ext cx="273050" cy="719455"/>
          </a:xfrm>
          <a:custGeom>
            <a:avLst/>
            <a:gdLst/>
            <a:ahLst/>
            <a:cxnLst/>
            <a:rect l="l" t="t" r="r" b="b"/>
            <a:pathLst>
              <a:path w="273050" h="719455">
                <a:moveTo>
                  <a:pt x="0" y="719055"/>
                </a:moveTo>
                <a:lnTo>
                  <a:pt x="272744" y="719055"/>
                </a:lnTo>
                <a:lnTo>
                  <a:pt x="272744" y="0"/>
                </a:lnTo>
                <a:lnTo>
                  <a:pt x="0" y="0"/>
                </a:lnTo>
                <a:lnTo>
                  <a:pt x="0" y="71905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02271" y="2328137"/>
            <a:ext cx="74930" cy="719455"/>
          </a:xfrm>
          <a:custGeom>
            <a:avLst/>
            <a:gdLst/>
            <a:ahLst/>
            <a:cxnLst/>
            <a:rect l="l" t="t" r="r" b="b"/>
            <a:pathLst>
              <a:path w="74930" h="719455">
                <a:moveTo>
                  <a:pt x="0" y="719055"/>
                </a:moveTo>
                <a:lnTo>
                  <a:pt x="74386" y="719055"/>
                </a:lnTo>
                <a:lnTo>
                  <a:pt x="74386" y="0"/>
                </a:lnTo>
                <a:lnTo>
                  <a:pt x="0" y="0"/>
                </a:lnTo>
                <a:lnTo>
                  <a:pt x="0" y="71905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95708" y="2328137"/>
            <a:ext cx="74930" cy="719455"/>
          </a:xfrm>
          <a:custGeom>
            <a:avLst/>
            <a:gdLst/>
            <a:ahLst/>
            <a:cxnLst/>
            <a:rect l="l" t="t" r="r" b="b"/>
            <a:pathLst>
              <a:path w="74929" h="719455">
                <a:moveTo>
                  <a:pt x="0" y="719055"/>
                </a:moveTo>
                <a:lnTo>
                  <a:pt x="74383" y="719055"/>
                </a:lnTo>
                <a:lnTo>
                  <a:pt x="74383" y="0"/>
                </a:lnTo>
                <a:lnTo>
                  <a:pt x="0" y="0"/>
                </a:lnTo>
                <a:lnTo>
                  <a:pt x="0" y="71905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02271" y="1832242"/>
            <a:ext cx="22225" cy="327660"/>
          </a:xfrm>
          <a:custGeom>
            <a:avLst/>
            <a:gdLst/>
            <a:ahLst/>
            <a:cxnLst/>
            <a:rect l="l" t="t" r="r" b="b"/>
            <a:pathLst>
              <a:path w="22225" h="327660">
                <a:moveTo>
                  <a:pt x="0" y="0"/>
                </a:moveTo>
                <a:lnTo>
                  <a:pt x="21820" y="327293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24091" y="2159536"/>
            <a:ext cx="3175" cy="39370"/>
          </a:xfrm>
          <a:custGeom>
            <a:avLst/>
            <a:gdLst/>
            <a:ahLst/>
            <a:cxnLst/>
            <a:rect l="l" t="t" r="r" b="b"/>
            <a:pathLst>
              <a:path w="3175" h="39369">
                <a:moveTo>
                  <a:pt x="1294" y="-1239"/>
                </a:moveTo>
                <a:lnTo>
                  <a:pt x="1294" y="40070"/>
                </a:lnTo>
              </a:path>
            </a:pathLst>
          </a:custGeom>
          <a:ln w="506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14177" y="2158209"/>
            <a:ext cx="19685" cy="40640"/>
          </a:xfrm>
          <a:custGeom>
            <a:avLst/>
            <a:gdLst/>
            <a:ahLst/>
            <a:cxnLst/>
            <a:rect l="l" t="t" r="r" b="b"/>
            <a:pathLst>
              <a:path w="19685" h="40639">
                <a:moveTo>
                  <a:pt x="0" y="1326"/>
                </a:moveTo>
                <a:lnTo>
                  <a:pt x="12559" y="40332"/>
                </a:lnTo>
                <a:lnTo>
                  <a:pt x="195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23785" y="1782650"/>
            <a:ext cx="325120" cy="464184"/>
          </a:xfrm>
          <a:custGeom>
            <a:avLst/>
            <a:gdLst/>
            <a:ahLst/>
            <a:cxnLst/>
            <a:rect l="l" t="t" r="r" b="b"/>
            <a:pathLst>
              <a:path w="325120" h="464185">
                <a:moveTo>
                  <a:pt x="0" y="0"/>
                </a:moveTo>
                <a:lnTo>
                  <a:pt x="324913" y="464163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48699" y="2246814"/>
            <a:ext cx="19050" cy="26670"/>
          </a:xfrm>
          <a:custGeom>
            <a:avLst/>
            <a:gdLst/>
            <a:ahLst/>
            <a:cxnLst/>
            <a:rect l="l" t="t" r="r" b="b"/>
            <a:pathLst>
              <a:path w="19050" h="26669">
                <a:moveTo>
                  <a:pt x="0" y="0"/>
                </a:moveTo>
                <a:lnTo>
                  <a:pt x="18553" y="26504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36862" y="2235567"/>
            <a:ext cx="31115" cy="38735"/>
          </a:xfrm>
          <a:custGeom>
            <a:avLst/>
            <a:gdLst/>
            <a:ahLst/>
            <a:cxnLst/>
            <a:rect l="l" t="t" r="r" b="b"/>
            <a:pathLst>
              <a:path w="31114" h="38735">
                <a:moveTo>
                  <a:pt x="0" y="11246"/>
                </a:moveTo>
                <a:lnTo>
                  <a:pt x="31079" y="38352"/>
                </a:lnTo>
                <a:lnTo>
                  <a:pt x="1620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286744" y="1134934"/>
            <a:ext cx="668142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cs typeface="Times New Roman"/>
              </a:rPr>
              <a:t>Response</a:t>
            </a:r>
            <a:endParaRPr sz="1000">
              <a:cs typeface="Times New Roma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50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278217" y="750154"/>
            <a:ext cx="1454956" cy="216598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7465" marR="5080" indent="-25400" algn="ctr">
              <a:lnSpc>
                <a:spcPts val="590"/>
              </a:lnSpc>
              <a:spcBef>
                <a:spcPts val="175"/>
              </a:spcBef>
            </a:pPr>
            <a:r>
              <a:rPr sz="1000" spc="-5" dirty="0">
                <a:cs typeface="Times New Roman"/>
              </a:rPr>
              <a:t>Pre−</a:t>
            </a:r>
            <a:r>
              <a:rPr sz="1000" spc="-5">
                <a:cs typeface="Times New Roman"/>
              </a:rPr>
              <a:t>validated  </a:t>
            </a:r>
            <a:endParaRPr lang="en-US" sz="1000" spc="-5">
              <a:cs typeface="Times New Roman"/>
            </a:endParaRPr>
          </a:p>
          <a:p>
            <a:pPr marL="37465" marR="5080" indent="-25400" algn="ctr">
              <a:lnSpc>
                <a:spcPts val="590"/>
              </a:lnSpc>
              <a:spcBef>
                <a:spcPts val="175"/>
              </a:spcBef>
            </a:pPr>
            <a:r>
              <a:rPr sz="1000" spc="-5">
                <a:cs typeface="Times New Roman"/>
              </a:rPr>
              <a:t>Predictor</a:t>
            </a:r>
            <a:endParaRPr sz="1000"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6250" y="1393907"/>
            <a:ext cx="901046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cs typeface="Times New Roman"/>
              </a:rPr>
              <a:t>Observations</a:t>
            </a:r>
            <a:endParaRPr sz="1000"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85552" y="894115"/>
            <a:ext cx="70744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cs typeface="Times New Roman"/>
              </a:rPr>
              <a:t>Predictors</a:t>
            </a:r>
            <a:endParaRPr sz="1000"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57250" y="492854"/>
            <a:ext cx="885034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cs typeface="Times New Roman"/>
              </a:rPr>
              <a:t>Omitted</a:t>
            </a:r>
            <a:r>
              <a:rPr sz="1000" spc="-40" dirty="0">
                <a:cs typeface="Times New Roman"/>
              </a:rPr>
              <a:t> </a:t>
            </a:r>
            <a:r>
              <a:rPr sz="1000" spc="-5" dirty="0">
                <a:cs typeface="Times New Roman"/>
              </a:rPr>
              <a:t>data</a:t>
            </a:r>
            <a:endParaRPr sz="1000"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36385" y="2660900"/>
            <a:ext cx="1329007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cs typeface="Times New Roman"/>
              </a:rPr>
              <a:t>Logistic</a:t>
            </a:r>
            <a:r>
              <a:rPr sz="1000" spc="-25" dirty="0">
                <a:cs typeface="Times New Roman"/>
              </a:rPr>
              <a:t> </a:t>
            </a:r>
            <a:r>
              <a:rPr sz="1000" spc="-5" dirty="0">
                <a:cs typeface="Times New Roman"/>
              </a:rPr>
              <a:t>Regression</a:t>
            </a:r>
            <a:endParaRPr sz="1000"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05592" y="2672265"/>
            <a:ext cx="1133497" cy="216598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indent="24765" algn="ctr">
              <a:lnSpc>
                <a:spcPts val="590"/>
              </a:lnSpc>
              <a:spcBef>
                <a:spcPts val="175"/>
              </a:spcBef>
            </a:pPr>
            <a:r>
              <a:rPr sz="1000" spc="-5">
                <a:cs typeface="Times New Roman"/>
              </a:rPr>
              <a:t>Fixed</a:t>
            </a:r>
            <a:endParaRPr lang="en-US" sz="1000" spc="-5">
              <a:cs typeface="Times New Roman"/>
            </a:endParaRPr>
          </a:p>
          <a:p>
            <a:pPr marL="12700" marR="5080" indent="24765" algn="ctr">
              <a:lnSpc>
                <a:spcPts val="590"/>
              </a:lnSpc>
              <a:spcBef>
                <a:spcPts val="175"/>
              </a:spcBef>
            </a:pPr>
            <a:r>
              <a:rPr sz="1000" spc="-5">
                <a:cs typeface="Times New Roman"/>
              </a:rPr>
              <a:t>predictors</a:t>
            </a:r>
            <a:endParaRPr sz="1000"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075" y="211465"/>
            <a:ext cx="31457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5" dirty="0">
                <a:latin typeface="+mn-lt"/>
              </a:rPr>
              <a:t>Pre-validation </a:t>
            </a:r>
            <a:r>
              <a:rPr spc="-35" dirty="0">
                <a:latin typeface="+mn-lt"/>
              </a:rPr>
              <a:t>in </a:t>
            </a:r>
            <a:r>
              <a:rPr spc="-10" dirty="0">
                <a:latin typeface="+mn-lt"/>
              </a:rPr>
              <a:t>detail </a:t>
            </a:r>
            <a:r>
              <a:rPr spc="-40" dirty="0">
                <a:latin typeface="+mn-lt"/>
              </a:rPr>
              <a:t>for </a:t>
            </a:r>
            <a:r>
              <a:rPr spc="-15" dirty="0">
                <a:latin typeface="+mn-lt"/>
              </a:rPr>
              <a:t>this</a:t>
            </a:r>
            <a:r>
              <a:rPr spc="95" dirty="0">
                <a:latin typeface="+mn-lt"/>
              </a:rPr>
              <a:t> </a:t>
            </a:r>
            <a:r>
              <a:rPr spc="-25" dirty="0">
                <a:latin typeface="+mn-lt"/>
              </a:rPr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51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5623" y="663575"/>
            <a:ext cx="4016693" cy="223663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273050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sz="1100" spc="45" dirty="0">
                <a:cs typeface="PMingLiU"/>
              </a:rPr>
              <a:t>Divide </a:t>
            </a:r>
            <a:r>
              <a:rPr sz="1100" spc="80" dirty="0">
                <a:cs typeface="PMingLiU"/>
              </a:rPr>
              <a:t>the </a:t>
            </a:r>
            <a:r>
              <a:rPr sz="1100" spc="35" dirty="0">
                <a:cs typeface="PMingLiU"/>
              </a:rPr>
              <a:t>cases </a:t>
            </a:r>
            <a:r>
              <a:rPr sz="1100" spc="85" dirty="0">
                <a:cs typeface="PMingLiU"/>
              </a:rPr>
              <a:t>up </a:t>
            </a:r>
            <a:r>
              <a:rPr sz="1100" spc="55" dirty="0">
                <a:cs typeface="PMingLiU"/>
              </a:rPr>
              <a:t>into </a:t>
            </a:r>
            <a:r>
              <a:rPr sz="1100" i="1" spc="190" dirty="0">
                <a:cs typeface="Times New Roman"/>
              </a:rPr>
              <a:t>K </a:t>
            </a:r>
            <a:r>
              <a:rPr sz="1100" spc="260" dirty="0">
                <a:cs typeface="PMingLiU"/>
              </a:rPr>
              <a:t>= </a:t>
            </a:r>
            <a:r>
              <a:rPr sz="1100" spc="25" dirty="0">
                <a:cs typeface="PMingLiU"/>
              </a:rPr>
              <a:t>13 </a:t>
            </a:r>
            <a:r>
              <a:rPr sz="1100" spc="40" dirty="0">
                <a:cs typeface="PMingLiU"/>
              </a:rPr>
              <a:t>equal-sized </a:t>
            </a:r>
            <a:r>
              <a:rPr sz="1100" spc="80" dirty="0">
                <a:cs typeface="PMingLiU"/>
              </a:rPr>
              <a:t>parts </a:t>
            </a:r>
            <a:r>
              <a:rPr sz="1100" spc="5" dirty="0">
                <a:cs typeface="PMingLiU"/>
              </a:rPr>
              <a:t>of </a:t>
            </a:r>
            <a:r>
              <a:rPr sz="1100" spc="25" dirty="0">
                <a:cs typeface="PMingLiU"/>
              </a:rPr>
              <a:t>6  </a:t>
            </a:r>
            <a:r>
              <a:rPr sz="1100" spc="35" dirty="0">
                <a:cs typeface="PMingLiU"/>
              </a:rPr>
              <a:t>cases</a:t>
            </a:r>
            <a:r>
              <a:rPr sz="1100" spc="70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each.</a:t>
            </a:r>
            <a:endParaRPr sz="1100">
              <a:cs typeface="PMingLiU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sz="1100" spc="60" dirty="0">
                <a:cs typeface="PMingLiU"/>
              </a:rPr>
              <a:t>Set </a:t>
            </a:r>
            <a:r>
              <a:rPr sz="1100" spc="45" dirty="0">
                <a:cs typeface="PMingLiU"/>
              </a:rPr>
              <a:t>aside one </a:t>
            </a:r>
            <a:r>
              <a:rPr sz="1100" spc="5" dirty="0">
                <a:cs typeface="PMingLiU"/>
              </a:rPr>
              <a:t>of </a:t>
            </a:r>
            <a:r>
              <a:rPr sz="1100" spc="75" dirty="0">
                <a:cs typeface="PMingLiU"/>
              </a:rPr>
              <a:t>parts. </a:t>
            </a:r>
            <a:r>
              <a:rPr sz="1100" spc="45" dirty="0">
                <a:cs typeface="PMingLiU"/>
              </a:rPr>
              <a:t>Using only </a:t>
            </a:r>
            <a:r>
              <a:rPr sz="1100" spc="80" dirty="0">
                <a:cs typeface="PMingLiU"/>
              </a:rPr>
              <a:t>the </a:t>
            </a:r>
            <a:r>
              <a:rPr sz="1100" spc="95" dirty="0">
                <a:cs typeface="PMingLiU"/>
              </a:rPr>
              <a:t>data </a:t>
            </a:r>
            <a:r>
              <a:rPr sz="1100" spc="50" dirty="0">
                <a:cs typeface="PMingLiU"/>
              </a:rPr>
              <a:t>from </a:t>
            </a:r>
            <a:r>
              <a:rPr sz="1100" spc="8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other  </a:t>
            </a:r>
            <a:r>
              <a:rPr sz="1100" spc="25" dirty="0">
                <a:cs typeface="PMingLiU"/>
              </a:rPr>
              <a:t>12 </a:t>
            </a:r>
            <a:r>
              <a:rPr sz="1100" spc="75" dirty="0">
                <a:cs typeface="PMingLiU"/>
              </a:rPr>
              <a:t>parts, </a:t>
            </a:r>
            <a:r>
              <a:rPr sz="1100" spc="40" dirty="0">
                <a:cs typeface="PMingLiU"/>
              </a:rPr>
              <a:t>select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features having </a:t>
            </a:r>
            <a:r>
              <a:rPr sz="1100" spc="60" dirty="0">
                <a:cs typeface="PMingLiU"/>
              </a:rPr>
              <a:t>absolute </a:t>
            </a:r>
            <a:r>
              <a:rPr sz="1100" spc="55" dirty="0">
                <a:cs typeface="PMingLiU"/>
              </a:rPr>
              <a:t>correlation </a:t>
            </a:r>
            <a:r>
              <a:rPr sz="1100" spc="110" dirty="0">
                <a:cs typeface="PMingLiU"/>
              </a:rPr>
              <a:t>at  </a:t>
            </a:r>
            <a:r>
              <a:rPr sz="1100" spc="55" dirty="0">
                <a:cs typeface="PMingLiU"/>
              </a:rPr>
              <a:t>least </a:t>
            </a:r>
            <a:r>
              <a:rPr sz="1100" spc="35" dirty="0">
                <a:cs typeface="PMingLiU"/>
              </a:rPr>
              <a:t>.3 </a:t>
            </a:r>
            <a:r>
              <a:rPr sz="1100" spc="70" dirty="0">
                <a:cs typeface="PMingLiU"/>
              </a:rPr>
              <a:t>with </a:t>
            </a:r>
            <a:r>
              <a:rPr sz="1100" spc="80" dirty="0">
                <a:cs typeface="PMingLiU"/>
              </a:rPr>
              <a:t>the </a:t>
            </a:r>
            <a:r>
              <a:rPr sz="1100" spc="35" dirty="0">
                <a:cs typeface="PMingLiU"/>
              </a:rPr>
              <a:t>class </a:t>
            </a:r>
            <a:r>
              <a:rPr sz="1100" spc="45" dirty="0">
                <a:cs typeface="PMingLiU"/>
              </a:rPr>
              <a:t>labels, </a:t>
            </a:r>
            <a:r>
              <a:rPr sz="1100" spc="85" dirty="0">
                <a:cs typeface="PMingLiU"/>
              </a:rPr>
              <a:t>and </a:t>
            </a:r>
            <a:r>
              <a:rPr sz="1100" spc="50" dirty="0">
                <a:cs typeface="PMingLiU"/>
              </a:rPr>
              <a:t>form </a:t>
            </a:r>
            <a:r>
              <a:rPr sz="1100" spc="85" dirty="0">
                <a:cs typeface="PMingLiU"/>
              </a:rPr>
              <a:t>a </a:t>
            </a:r>
            <a:r>
              <a:rPr sz="1100" spc="65" dirty="0">
                <a:cs typeface="PMingLiU"/>
              </a:rPr>
              <a:t>nearest </a:t>
            </a:r>
            <a:r>
              <a:rPr sz="1100" spc="55" dirty="0">
                <a:cs typeface="PMingLiU"/>
              </a:rPr>
              <a:t>centroid  </a:t>
            </a:r>
            <a:r>
              <a:rPr sz="1100" spc="35" dirty="0">
                <a:cs typeface="PMingLiU"/>
              </a:rPr>
              <a:t>classification</a:t>
            </a:r>
            <a:r>
              <a:rPr sz="1100" spc="7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rule.</a:t>
            </a:r>
            <a:endParaRPr sz="1100">
              <a:cs typeface="PMingLiU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sz="1100" spc="40" dirty="0">
                <a:cs typeface="PMingLiU"/>
              </a:rPr>
              <a:t>Use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rule </a:t>
            </a:r>
            <a:r>
              <a:rPr sz="1100" spc="80" dirty="0">
                <a:cs typeface="PMingLiU"/>
              </a:rPr>
              <a:t>to </a:t>
            </a:r>
            <a:r>
              <a:rPr sz="1100" spc="65" dirty="0">
                <a:cs typeface="PMingLiU"/>
              </a:rPr>
              <a:t>predict </a:t>
            </a:r>
            <a:r>
              <a:rPr sz="1100" spc="80" dirty="0">
                <a:cs typeface="PMingLiU"/>
              </a:rPr>
              <a:t>the </a:t>
            </a:r>
            <a:r>
              <a:rPr sz="1100" spc="35" dirty="0">
                <a:cs typeface="PMingLiU"/>
              </a:rPr>
              <a:t>class </a:t>
            </a:r>
            <a:r>
              <a:rPr sz="1100" spc="45" dirty="0">
                <a:cs typeface="PMingLiU"/>
              </a:rPr>
              <a:t>labels </a:t>
            </a:r>
            <a:r>
              <a:rPr sz="1100" spc="30" dirty="0">
                <a:cs typeface="PMingLiU"/>
              </a:rPr>
              <a:t>for </a:t>
            </a:r>
            <a:r>
              <a:rPr sz="1100" spc="8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13th</a:t>
            </a:r>
            <a:r>
              <a:rPr sz="1100" spc="245" dirty="0">
                <a:cs typeface="PMingLiU"/>
              </a:rPr>
              <a:t> </a:t>
            </a:r>
            <a:r>
              <a:rPr sz="1100" spc="95" dirty="0">
                <a:cs typeface="PMingLiU"/>
              </a:rPr>
              <a:t>part</a:t>
            </a:r>
            <a:endParaRPr sz="1100">
              <a:cs typeface="PMingLiU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sz="1100" spc="55" dirty="0">
                <a:cs typeface="PMingLiU"/>
              </a:rPr>
              <a:t>Do </a:t>
            </a:r>
            <a:r>
              <a:rPr sz="1100" spc="60" dirty="0">
                <a:cs typeface="PMingLiU"/>
              </a:rPr>
              <a:t>steps </a:t>
            </a:r>
            <a:r>
              <a:rPr sz="1100" spc="25" dirty="0">
                <a:cs typeface="PMingLiU"/>
              </a:rPr>
              <a:t>2 </a:t>
            </a:r>
            <a:r>
              <a:rPr sz="1100" spc="85" dirty="0">
                <a:cs typeface="PMingLiU"/>
              </a:rPr>
              <a:t>and </a:t>
            </a:r>
            <a:r>
              <a:rPr sz="1100" spc="25" dirty="0">
                <a:cs typeface="PMingLiU"/>
              </a:rPr>
              <a:t>3 </a:t>
            </a:r>
            <a:r>
              <a:rPr sz="1100" spc="30" dirty="0">
                <a:cs typeface="PMingLiU"/>
              </a:rPr>
              <a:t>for </a:t>
            </a:r>
            <a:r>
              <a:rPr sz="1100" spc="45" dirty="0">
                <a:cs typeface="PMingLiU"/>
              </a:rPr>
              <a:t>each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25" dirty="0">
                <a:cs typeface="PMingLiU"/>
              </a:rPr>
              <a:t>13 </a:t>
            </a:r>
            <a:r>
              <a:rPr sz="1100" spc="75" dirty="0">
                <a:cs typeface="PMingLiU"/>
              </a:rPr>
              <a:t>parts, </a:t>
            </a:r>
            <a:r>
              <a:rPr sz="1100" spc="40" dirty="0">
                <a:cs typeface="PMingLiU"/>
              </a:rPr>
              <a:t>yielding</a:t>
            </a:r>
            <a:r>
              <a:rPr sz="1100" spc="65" dirty="0">
                <a:cs typeface="PMingLiU"/>
              </a:rPr>
              <a:t> </a:t>
            </a:r>
            <a:r>
              <a:rPr sz="1100" spc="85" dirty="0">
                <a:cs typeface="PMingLiU"/>
              </a:rPr>
              <a:t>a</a:t>
            </a:r>
            <a:endParaRPr sz="1100">
              <a:cs typeface="PMingLiU"/>
            </a:endParaRPr>
          </a:p>
          <a:p>
            <a:pPr marL="214629" marR="83820">
              <a:lnSpc>
                <a:spcPct val="102600"/>
              </a:lnSpc>
              <a:spcBef>
                <a:spcPts val="5"/>
              </a:spcBef>
            </a:pPr>
            <a:r>
              <a:rPr sz="1100" spc="-25" dirty="0">
                <a:cs typeface="PMingLiU"/>
              </a:rPr>
              <a:t>“pre-validated” </a:t>
            </a:r>
            <a:r>
              <a:rPr sz="1100" spc="60" dirty="0">
                <a:cs typeface="PMingLiU"/>
              </a:rPr>
              <a:t>microarray predictor </a:t>
            </a:r>
            <a:r>
              <a:rPr sz="1100" i="1" spc="-80" dirty="0">
                <a:cs typeface="Times New Roman"/>
              </a:rPr>
              <a:t>z</a:t>
            </a:r>
            <a:r>
              <a:rPr sz="1100" spc="-80" dirty="0">
                <a:cs typeface="PMingLiU"/>
              </a:rPr>
              <a:t>˜</a:t>
            </a:r>
            <a:r>
              <a:rPr sz="1200" i="1" spc="-120" baseline="-10416" dirty="0">
                <a:cs typeface="Times New Roman"/>
              </a:rPr>
              <a:t>i </a:t>
            </a:r>
            <a:r>
              <a:rPr sz="1100" spc="30" dirty="0">
                <a:cs typeface="PMingLiU"/>
              </a:rPr>
              <a:t>for </a:t>
            </a:r>
            <a:r>
              <a:rPr sz="1100" spc="45" dirty="0">
                <a:cs typeface="PMingLiU"/>
              </a:rPr>
              <a:t>each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25" dirty="0">
                <a:cs typeface="PMingLiU"/>
              </a:rPr>
              <a:t>78  </a:t>
            </a:r>
            <a:r>
              <a:rPr sz="1100" spc="35" dirty="0">
                <a:cs typeface="PMingLiU"/>
              </a:rPr>
              <a:t>cases.</a:t>
            </a:r>
            <a:endParaRPr sz="1100">
              <a:cs typeface="PMingLiU"/>
            </a:endParaRPr>
          </a:p>
          <a:p>
            <a:pPr marL="214629" marR="500380" indent="-177165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AutoNum type="arabicPeriod" startAt="5"/>
              <a:tabLst>
                <a:tab pos="215265" algn="l"/>
              </a:tabLst>
            </a:pPr>
            <a:r>
              <a:rPr sz="1100" spc="95" dirty="0">
                <a:cs typeface="PMingLiU"/>
              </a:rPr>
              <a:t>Fit </a:t>
            </a:r>
            <a:r>
              <a:rPr sz="1100" spc="85" dirty="0">
                <a:cs typeface="PMingLiU"/>
              </a:rPr>
              <a:t>a </a:t>
            </a:r>
            <a:r>
              <a:rPr sz="1100" spc="35" dirty="0">
                <a:cs typeface="PMingLiU"/>
              </a:rPr>
              <a:t>logistic </a:t>
            </a:r>
            <a:r>
              <a:rPr sz="1100" spc="40" dirty="0">
                <a:cs typeface="PMingLiU"/>
              </a:rPr>
              <a:t>regression </a:t>
            </a:r>
            <a:r>
              <a:rPr sz="1100" spc="55" dirty="0">
                <a:cs typeface="PMingLiU"/>
              </a:rPr>
              <a:t>model </a:t>
            </a:r>
            <a:r>
              <a:rPr sz="1100" spc="80" dirty="0">
                <a:cs typeface="PMingLiU"/>
              </a:rPr>
              <a:t>to the </a:t>
            </a:r>
            <a:r>
              <a:rPr sz="1100" spc="55" dirty="0">
                <a:cs typeface="PMingLiU"/>
              </a:rPr>
              <a:t>pre-validated  </a:t>
            </a:r>
            <a:r>
              <a:rPr sz="1100" spc="60" dirty="0">
                <a:cs typeface="PMingLiU"/>
              </a:rPr>
              <a:t>microarray predictor </a:t>
            </a:r>
            <a:r>
              <a:rPr sz="1100" spc="85" dirty="0">
                <a:cs typeface="PMingLiU"/>
              </a:rPr>
              <a:t>and </a:t>
            </a:r>
            <a:r>
              <a:rPr sz="1100" spc="80" dirty="0">
                <a:cs typeface="PMingLiU"/>
              </a:rPr>
              <a:t>the </a:t>
            </a:r>
            <a:r>
              <a:rPr sz="1100" spc="25" dirty="0">
                <a:cs typeface="PMingLiU"/>
              </a:rPr>
              <a:t>6 </a:t>
            </a:r>
            <a:r>
              <a:rPr sz="1100" spc="35" dirty="0">
                <a:cs typeface="PMingLiU"/>
              </a:rPr>
              <a:t>clinical</a:t>
            </a:r>
            <a:r>
              <a:rPr sz="1100" spc="155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predictors.</a:t>
            </a:r>
            <a:endParaRPr sz="1100">
              <a:cs typeface="PMingLiU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385" y="211465"/>
            <a:ext cx="315722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15" dirty="0">
                <a:latin typeface="+mn-lt"/>
              </a:rPr>
              <a:t>The </a:t>
            </a:r>
            <a:r>
              <a:rPr dirty="0">
                <a:latin typeface="+mn-lt"/>
              </a:rPr>
              <a:t>Bootstrap </a:t>
            </a:r>
            <a:r>
              <a:rPr spc="-35" dirty="0">
                <a:latin typeface="+mn-lt"/>
              </a:rPr>
              <a:t>versus </a:t>
            </a:r>
            <a:r>
              <a:rPr spc="-15" dirty="0">
                <a:latin typeface="+mn-lt"/>
              </a:rPr>
              <a:t>Permutation</a:t>
            </a:r>
            <a:r>
              <a:rPr spc="215" dirty="0">
                <a:latin typeface="+mn-lt"/>
              </a:rPr>
              <a:t> </a:t>
            </a:r>
            <a:r>
              <a:rPr spc="-10" dirty="0">
                <a:latin typeface="+mn-lt"/>
              </a:rPr>
              <a:t>tests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7348" y="2997349"/>
            <a:ext cx="3352800" cy="143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GB" sz="1100" spc="-60" dirty="0">
                <a:cs typeface="PMingLiU"/>
              </a:rPr>
              <a:t>T</a:t>
            </a:r>
            <a:r>
              <a:rPr sz="1100" spc="-60">
                <a:cs typeface="PMingLiU"/>
              </a:rPr>
              <a:t>here</a:t>
            </a:r>
            <a:r>
              <a:rPr lang="en-US" sz="1100" spc="-60">
                <a:cs typeface="PMingLiU"/>
              </a:rPr>
              <a:t>  i</a:t>
            </a:r>
            <a:r>
              <a:rPr sz="1100" spc="-60">
                <a:cs typeface="PMingLiU"/>
              </a:rPr>
              <a:t>s </a:t>
            </a:r>
            <a:r>
              <a:rPr lang="en-US" sz="1100" spc="-60">
                <a:cs typeface="PMingLiU"/>
              </a:rPr>
              <a:t> </a:t>
            </a:r>
            <a:r>
              <a:rPr sz="1100" spc="55">
                <a:cs typeface="PMingLiU"/>
              </a:rPr>
              <a:t>no </a:t>
            </a:r>
            <a:r>
              <a:rPr sz="1100" spc="50" dirty="0">
                <a:cs typeface="PMingLiU"/>
              </a:rPr>
              <a:t>real </a:t>
            </a:r>
            <a:r>
              <a:rPr sz="1100" spc="65" dirty="0">
                <a:cs typeface="PMingLiU"/>
              </a:rPr>
              <a:t>advantage </a:t>
            </a:r>
            <a:r>
              <a:rPr sz="1100" spc="30" dirty="0">
                <a:cs typeface="PMingLiU"/>
              </a:rPr>
              <a:t>over</a:t>
            </a:r>
            <a:r>
              <a:rPr sz="1100" spc="25" dirty="0">
                <a:cs typeface="PMingLiU"/>
              </a:rPr>
              <a:t> </a:t>
            </a:r>
            <a:r>
              <a:rPr sz="1100" spc="70" dirty="0">
                <a:cs typeface="PMingLiU"/>
              </a:rPr>
              <a:t>permutations.</a:t>
            </a:r>
            <a:endParaRPr sz="1100" dirty="0">
              <a:cs typeface="PMingLiU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52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2830" y="587375"/>
            <a:ext cx="4118242" cy="220829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 algn="just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80" dirty="0">
                <a:cs typeface="PMingLiU"/>
              </a:rPr>
              <a:t>bootstrap </a:t>
            </a:r>
            <a:r>
              <a:rPr sz="1100" spc="50" dirty="0">
                <a:cs typeface="PMingLiU"/>
              </a:rPr>
              <a:t>samples </a:t>
            </a:r>
            <a:r>
              <a:rPr sz="1100" spc="45" dirty="0">
                <a:cs typeface="PMingLiU"/>
              </a:rPr>
              <a:t>from </a:t>
            </a:r>
            <a:r>
              <a:rPr sz="1100" spc="8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estimated </a:t>
            </a:r>
            <a:r>
              <a:rPr sz="1100" spc="65" dirty="0">
                <a:cs typeface="PMingLiU"/>
              </a:rPr>
              <a:t>population, </a:t>
            </a:r>
            <a:r>
              <a:rPr sz="1100" spc="85" dirty="0">
                <a:cs typeface="PMingLiU"/>
              </a:rPr>
              <a:t>and  </a:t>
            </a:r>
            <a:r>
              <a:rPr sz="1100" spc="40" dirty="0">
                <a:cs typeface="PMingLiU"/>
              </a:rPr>
              <a:t>uses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results </a:t>
            </a:r>
            <a:r>
              <a:rPr sz="1100" spc="80" dirty="0">
                <a:cs typeface="PMingLiU"/>
              </a:rPr>
              <a:t>to </a:t>
            </a:r>
            <a:r>
              <a:rPr sz="1100" spc="65" dirty="0">
                <a:cs typeface="PMingLiU"/>
              </a:rPr>
              <a:t>estimate </a:t>
            </a:r>
            <a:r>
              <a:rPr sz="1100" spc="85" dirty="0">
                <a:cs typeface="PMingLiU"/>
              </a:rPr>
              <a:t>standard </a:t>
            </a:r>
            <a:r>
              <a:rPr sz="1100" spc="50" dirty="0">
                <a:cs typeface="PMingLiU"/>
              </a:rPr>
              <a:t>errors </a:t>
            </a:r>
            <a:r>
              <a:rPr sz="1100" spc="85" dirty="0">
                <a:cs typeface="PMingLiU"/>
              </a:rPr>
              <a:t>and </a:t>
            </a:r>
            <a:r>
              <a:rPr sz="1100" spc="35" dirty="0">
                <a:cs typeface="PMingLiU"/>
              </a:rPr>
              <a:t>confidence  </a:t>
            </a:r>
            <a:r>
              <a:rPr sz="1100" spc="45" dirty="0">
                <a:cs typeface="PMingLiU"/>
              </a:rPr>
              <a:t>intervals.</a:t>
            </a:r>
            <a:endParaRPr sz="1100" dirty="0">
              <a:cs typeface="PMingLiU"/>
            </a:endParaRPr>
          </a:p>
          <a:p>
            <a:pPr marL="144780" marR="4127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80" dirty="0">
                <a:cs typeface="PMingLiU"/>
              </a:rPr>
              <a:t>Permutation </a:t>
            </a:r>
            <a:r>
              <a:rPr sz="1100" spc="75" dirty="0">
                <a:cs typeface="PMingLiU"/>
              </a:rPr>
              <a:t>methods </a:t>
            </a:r>
            <a:r>
              <a:rPr sz="1100" spc="55" dirty="0">
                <a:cs typeface="PMingLiU"/>
              </a:rPr>
              <a:t>sample </a:t>
            </a:r>
            <a:r>
              <a:rPr sz="1100" spc="50" dirty="0">
                <a:cs typeface="PMingLiU"/>
              </a:rPr>
              <a:t>from </a:t>
            </a:r>
            <a:r>
              <a:rPr sz="1100" spc="85" dirty="0">
                <a:cs typeface="PMingLiU"/>
              </a:rPr>
              <a:t>an </a:t>
            </a:r>
            <a:r>
              <a:rPr sz="1100" spc="70" dirty="0">
                <a:cs typeface="PMingLiU"/>
              </a:rPr>
              <a:t>estimated </a:t>
            </a:r>
            <a:r>
              <a:rPr sz="1100" i="1" spc="20" dirty="0">
                <a:solidFill>
                  <a:srgbClr val="009900"/>
                </a:solidFill>
                <a:cs typeface="Times New Roman"/>
              </a:rPr>
              <a:t>null </a:t>
            </a:r>
            <a:r>
              <a:rPr sz="1100" i="1" spc="20" dirty="0">
                <a:cs typeface="Times New Roman"/>
              </a:rPr>
              <a:t> </a:t>
            </a:r>
            <a:r>
              <a:rPr sz="1100" spc="65" dirty="0">
                <a:cs typeface="PMingLiU"/>
              </a:rPr>
              <a:t>distribution </a:t>
            </a:r>
            <a:r>
              <a:rPr sz="1100" spc="30" dirty="0">
                <a:cs typeface="PMingLiU"/>
              </a:rPr>
              <a:t>for </a:t>
            </a:r>
            <a:r>
              <a:rPr sz="1100" spc="80" dirty="0">
                <a:cs typeface="PMingLiU"/>
              </a:rPr>
              <a:t>the </a:t>
            </a:r>
            <a:r>
              <a:rPr sz="1100" spc="85" dirty="0">
                <a:cs typeface="PMingLiU"/>
              </a:rPr>
              <a:t>data, and </a:t>
            </a:r>
            <a:r>
              <a:rPr sz="1100" spc="45" dirty="0">
                <a:cs typeface="PMingLiU"/>
              </a:rPr>
              <a:t>use </a:t>
            </a:r>
            <a:r>
              <a:rPr sz="1100" spc="65" dirty="0">
                <a:cs typeface="PMingLiU"/>
              </a:rPr>
              <a:t>this </a:t>
            </a:r>
            <a:r>
              <a:rPr sz="1100" spc="80" dirty="0">
                <a:cs typeface="PMingLiU"/>
              </a:rPr>
              <a:t>to </a:t>
            </a:r>
            <a:r>
              <a:rPr sz="1100" spc="65" dirty="0">
                <a:cs typeface="PMingLiU"/>
              </a:rPr>
              <a:t>estimate </a:t>
            </a:r>
            <a:r>
              <a:rPr sz="1100" spc="40" dirty="0">
                <a:cs typeface="PMingLiU"/>
              </a:rPr>
              <a:t>p-values  </a:t>
            </a:r>
            <a:r>
              <a:rPr sz="1100" spc="85" dirty="0">
                <a:cs typeface="PMingLiU"/>
              </a:rPr>
              <a:t>and </a:t>
            </a:r>
            <a:r>
              <a:rPr sz="1100" spc="40" dirty="0">
                <a:cs typeface="PMingLiU"/>
              </a:rPr>
              <a:t>False </a:t>
            </a:r>
            <a:r>
              <a:rPr sz="1100" spc="35" dirty="0">
                <a:cs typeface="PMingLiU"/>
              </a:rPr>
              <a:t>Discovery </a:t>
            </a:r>
            <a:r>
              <a:rPr sz="1100" spc="75" dirty="0">
                <a:cs typeface="PMingLiU"/>
              </a:rPr>
              <a:t>Rates </a:t>
            </a:r>
            <a:r>
              <a:rPr sz="1100" spc="30" dirty="0">
                <a:cs typeface="PMingLiU"/>
              </a:rPr>
              <a:t>for </a:t>
            </a:r>
            <a:r>
              <a:rPr sz="1100" spc="55" dirty="0">
                <a:cs typeface="PMingLiU"/>
              </a:rPr>
              <a:t>hypothesis</a:t>
            </a:r>
            <a:r>
              <a:rPr sz="1100" spc="185" dirty="0">
                <a:cs typeface="PMingLiU"/>
              </a:rPr>
              <a:t> </a:t>
            </a:r>
            <a:r>
              <a:rPr sz="1100" spc="65" dirty="0">
                <a:cs typeface="PMingLiU"/>
              </a:rPr>
              <a:t>tests.</a:t>
            </a:r>
            <a:endParaRPr sz="1100" dirty="0">
              <a:cs typeface="PMingLiU"/>
            </a:endParaRPr>
          </a:p>
          <a:p>
            <a:pPr marL="144780" marR="12382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80" dirty="0">
                <a:cs typeface="PMingLiU"/>
              </a:rPr>
              <a:t>bootstrap </a:t>
            </a:r>
            <a:r>
              <a:rPr sz="1100" spc="65" dirty="0">
                <a:cs typeface="PMingLiU"/>
              </a:rPr>
              <a:t>can </a:t>
            </a:r>
            <a:r>
              <a:rPr sz="1100" spc="70" dirty="0">
                <a:cs typeface="PMingLiU"/>
              </a:rPr>
              <a:t>be </a:t>
            </a:r>
            <a:r>
              <a:rPr sz="1100" spc="55" dirty="0">
                <a:cs typeface="PMingLiU"/>
              </a:rPr>
              <a:t>used </a:t>
            </a:r>
            <a:r>
              <a:rPr sz="1100" spc="80" dirty="0">
                <a:cs typeface="PMingLiU"/>
              </a:rPr>
              <a:t>to test </a:t>
            </a:r>
            <a:r>
              <a:rPr sz="1100" spc="85" dirty="0">
                <a:cs typeface="PMingLiU"/>
              </a:rPr>
              <a:t>a </a:t>
            </a:r>
            <a:r>
              <a:rPr sz="1100" spc="40" dirty="0">
                <a:cs typeface="PMingLiU"/>
              </a:rPr>
              <a:t>null </a:t>
            </a:r>
            <a:r>
              <a:rPr sz="1100" spc="55" dirty="0">
                <a:cs typeface="PMingLiU"/>
              </a:rPr>
              <a:t>hypothesis </a:t>
            </a:r>
            <a:r>
              <a:rPr sz="1100" spc="50" dirty="0">
                <a:cs typeface="PMingLiU"/>
              </a:rPr>
              <a:t>in  </a:t>
            </a:r>
            <a:r>
              <a:rPr sz="1100" spc="45" dirty="0">
                <a:cs typeface="PMingLiU"/>
              </a:rPr>
              <a:t>simple </a:t>
            </a:r>
            <a:r>
              <a:rPr sz="1100" spc="60" dirty="0">
                <a:cs typeface="PMingLiU"/>
              </a:rPr>
              <a:t>situations. </a:t>
            </a:r>
            <a:r>
              <a:rPr sz="1100" spc="65" dirty="0">
                <a:cs typeface="PMingLiU"/>
              </a:rPr>
              <a:t>Eg </a:t>
            </a:r>
            <a:r>
              <a:rPr sz="1100" dirty="0">
                <a:cs typeface="PMingLiU"/>
              </a:rPr>
              <a:t>if </a:t>
            </a:r>
            <a:r>
              <a:rPr sz="1100" i="1" spc="-30" dirty="0">
                <a:cs typeface="Times New Roman"/>
              </a:rPr>
              <a:t>θ </a:t>
            </a:r>
            <a:r>
              <a:rPr sz="1100" spc="260" dirty="0">
                <a:cs typeface="PMingLiU"/>
              </a:rPr>
              <a:t>= </a:t>
            </a:r>
            <a:r>
              <a:rPr sz="1100" spc="25" dirty="0">
                <a:cs typeface="PMingLiU"/>
              </a:rPr>
              <a:t>0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null </a:t>
            </a:r>
            <a:r>
              <a:rPr sz="1100" spc="55" dirty="0">
                <a:cs typeface="PMingLiU"/>
              </a:rPr>
              <a:t>hypothesis, </a:t>
            </a:r>
            <a:r>
              <a:rPr sz="1100" spc="15" dirty="0">
                <a:cs typeface="PMingLiU"/>
              </a:rPr>
              <a:t>we  </a:t>
            </a:r>
            <a:r>
              <a:rPr sz="1100" spc="30" dirty="0">
                <a:cs typeface="PMingLiU"/>
              </a:rPr>
              <a:t>check </a:t>
            </a:r>
            <a:r>
              <a:rPr sz="1100" spc="65" dirty="0">
                <a:cs typeface="PMingLiU"/>
              </a:rPr>
              <a:t>whether </a:t>
            </a:r>
            <a:r>
              <a:rPr sz="1100" spc="80" dirty="0">
                <a:cs typeface="PMingLiU"/>
              </a:rPr>
              <a:t>the </a:t>
            </a:r>
            <a:r>
              <a:rPr sz="1100" spc="35" dirty="0">
                <a:cs typeface="PMingLiU"/>
              </a:rPr>
              <a:t>confidence </a:t>
            </a:r>
            <a:r>
              <a:rPr sz="1100" spc="50" dirty="0">
                <a:cs typeface="PMingLiU"/>
              </a:rPr>
              <a:t>interval </a:t>
            </a:r>
            <a:r>
              <a:rPr sz="1100" spc="30" dirty="0">
                <a:cs typeface="PMingLiU"/>
              </a:rPr>
              <a:t>for </a:t>
            </a:r>
            <a:r>
              <a:rPr sz="1100" i="1" spc="-30" dirty="0">
                <a:cs typeface="Times New Roman"/>
              </a:rPr>
              <a:t>θ </a:t>
            </a:r>
            <a:r>
              <a:rPr sz="1100" spc="55" dirty="0">
                <a:cs typeface="PMingLiU"/>
              </a:rPr>
              <a:t>contains</a:t>
            </a:r>
            <a:r>
              <a:rPr sz="1100" spc="155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zero.</a:t>
            </a:r>
            <a:endParaRPr sz="1100" dirty="0">
              <a:cs typeface="PMingLiU"/>
            </a:endParaRPr>
          </a:p>
          <a:p>
            <a:pPr marL="144780" marR="24892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Can </a:t>
            </a:r>
            <a:r>
              <a:rPr sz="1100" spc="35" dirty="0">
                <a:cs typeface="PMingLiU"/>
              </a:rPr>
              <a:t>also </a:t>
            </a:r>
            <a:r>
              <a:rPr sz="1100" spc="95" dirty="0">
                <a:cs typeface="PMingLiU"/>
              </a:rPr>
              <a:t>adapt </a:t>
            </a:r>
            <a:r>
              <a:rPr sz="1100" spc="80" dirty="0">
                <a:cs typeface="PMingLiU"/>
              </a:rPr>
              <a:t>the bootstrap to </a:t>
            </a:r>
            <a:r>
              <a:rPr sz="1100" spc="55" dirty="0">
                <a:cs typeface="PMingLiU"/>
              </a:rPr>
              <a:t>sample </a:t>
            </a:r>
            <a:r>
              <a:rPr sz="1100" spc="50" dirty="0">
                <a:cs typeface="PMingLiU"/>
              </a:rPr>
              <a:t>from </a:t>
            </a:r>
            <a:r>
              <a:rPr sz="1100" spc="85" dirty="0">
                <a:cs typeface="PMingLiU"/>
              </a:rPr>
              <a:t>a </a:t>
            </a:r>
            <a:r>
              <a:rPr sz="1100" spc="40" dirty="0">
                <a:cs typeface="PMingLiU"/>
              </a:rPr>
              <a:t>null  </a:t>
            </a:r>
            <a:r>
              <a:rPr sz="1100" spc="65" dirty="0">
                <a:cs typeface="PMingLiU"/>
              </a:rPr>
              <a:t>distribution </a:t>
            </a:r>
            <a:r>
              <a:rPr sz="1100" spc="40" dirty="0">
                <a:cs typeface="PMingLiU"/>
              </a:rPr>
              <a:t>(</a:t>
            </a:r>
            <a:r>
              <a:rPr lang="en-US" sz="1100" spc="40" dirty="0">
                <a:cs typeface="PMingLiU"/>
              </a:rPr>
              <a:t>e.g. s</a:t>
            </a:r>
            <a:r>
              <a:rPr sz="1100" spc="40" dirty="0">
                <a:cs typeface="PMingLiU"/>
              </a:rPr>
              <a:t>ee </a:t>
            </a:r>
            <a:r>
              <a:rPr sz="1100" spc="55" dirty="0">
                <a:cs typeface="PMingLiU"/>
              </a:rPr>
              <a:t>Efron </a:t>
            </a:r>
            <a:r>
              <a:rPr sz="1100" spc="85" dirty="0">
                <a:cs typeface="PMingLiU"/>
              </a:rPr>
              <a:t>and </a:t>
            </a:r>
            <a:r>
              <a:rPr sz="1100" spc="65" dirty="0">
                <a:cs typeface="PMingLiU"/>
              </a:rPr>
              <a:t>Tibshirani book </a:t>
            </a:r>
            <a:r>
              <a:rPr sz="1100" b="1" spc="-135" dirty="0">
                <a:cs typeface="PMingLiU"/>
              </a:rPr>
              <a:t>An  </a:t>
            </a:r>
            <a:r>
              <a:rPr sz="1100" b="1" spc="70" dirty="0">
                <a:cs typeface="PMingLiU"/>
              </a:rPr>
              <a:t>Introduction </a:t>
            </a:r>
            <a:r>
              <a:rPr sz="1100" b="1" spc="80" dirty="0">
                <a:cs typeface="PMingLiU"/>
              </a:rPr>
              <a:t>to the </a:t>
            </a:r>
            <a:r>
              <a:rPr sz="1100" b="1" spc="15" dirty="0">
                <a:cs typeface="PMingLiU"/>
              </a:rPr>
              <a:t>Bootstrap </a:t>
            </a:r>
            <a:r>
              <a:rPr sz="1100" b="1" spc="45" dirty="0">
                <a:cs typeface="PMingLiU"/>
              </a:rPr>
              <a:t>(1993)</a:t>
            </a:r>
            <a:r>
              <a:rPr sz="1100" spc="45" dirty="0">
                <a:cs typeface="PMingLiU"/>
              </a:rPr>
              <a:t>, </a:t>
            </a:r>
            <a:r>
              <a:rPr sz="1100" spc="70" dirty="0">
                <a:cs typeface="PMingLiU"/>
              </a:rPr>
              <a:t>chapter </a:t>
            </a:r>
            <a:r>
              <a:rPr sz="1100" spc="45" dirty="0">
                <a:cs typeface="PMingLiU"/>
              </a:rPr>
              <a:t>16)</a:t>
            </a:r>
            <a:r>
              <a:rPr sz="1100" spc="140" dirty="0">
                <a:cs typeface="PMingLiU"/>
              </a:rPr>
              <a:t> </a:t>
            </a:r>
            <a:r>
              <a:rPr sz="1100" spc="100" dirty="0">
                <a:cs typeface="PMingLiU"/>
              </a:rPr>
              <a:t>but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5012" y="211465"/>
            <a:ext cx="273812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40" dirty="0">
                <a:latin typeface="+mn-lt"/>
              </a:rPr>
              <a:t>More </a:t>
            </a:r>
            <a:r>
              <a:rPr spc="-55" dirty="0">
                <a:latin typeface="+mn-lt"/>
              </a:rPr>
              <a:t>on </a:t>
            </a:r>
            <a:r>
              <a:rPr spc="-30" dirty="0">
                <a:latin typeface="+mn-lt"/>
              </a:rPr>
              <a:t>prediction-error</a:t>
            </a:r>
            <a:r>
              <a:rPr spc="-150" dirty="0">
                <a:latin typeface="+mn-lt"/>
              </a:rPr>
              <a:t> </a:t>
            </a:r>
            <a:r>
              <a:rPr spc="-20" dirty="0">
                <a:latin typeface="+mn-lt"/>
              </a:rPr>
              <a:t>estimates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6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250" y="739775"/>
            <a:ext cx="3768090" cy="24467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45212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65" dirty="0">
                <a:cs typeface="PMingLiU"/>
              </a:rPr>
              <a:t>Best </a:t>
            </a:r>
            <a:r>
              <a:rPr sz="1100" spc="45" dirty="0">
                <a:cs typeface="PMingLiU"/>
              </a:rPr>
              <a:t>solution: </a:t>
            </a:r>
            <a:r>
              <a:rPr sz="1100" spc="85" dirty="0">
                <a:cs typeface="PMingLiU"/>
              </a:rPr>
              <a:t>a </a:t>
            </a:r>
            <a:r>
              <a:rPr sz="1100" spc="45" dirty="0">
                <a:cs typeface="PMingLiU"/>
              </a:rPr>
              <a:t>large </a:t>
            </a:r>
            <a:r>
              <a:rPr sz="1100" spc="60" dirty="0">
                <a:cs typeface="PMingLiU"/>
              </a:rPr>
              <a:t>designated </a:t>
            </a:r>
            <a:r>
              <a:rPr sz="1100" spc="80" dirty="0">
                <a:cs typeface="PMingLiU"/>
              </a:rPr>
              <a:t>test </a:t>
            </a:r>
            <a:r>
              <a:rPr sz="1100" spc="55" dirty="0">
                <a:cs typeface="PMingLiU"/>
              </a:rPr>
              <a:t>set</a:t>
            </a:r>
            <a:r>
              <a:rPr lang="en-US" sz="1100" spc="55" dirty="0">
                <a:cs typeface="PMingLiU"/>
              </a:rPr>
              <a:t> </a:t>
            </a:r>
          </a:p>
          <a:p>
            <a:pPr marL="12065" marR="452120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tabLst>
                <a:tab pos="145415" algn="l"/>
              </a:tabLst>
            </a:pPr>
            <a:r>
              <a:rPr lang="en-US" sz="1100" spc="55" dirty="0">
                <a:cs typeface="PMingLiU"/>
              </a:rPr>
              <a:t>	(o</a:t>
            </a:r>
            <a:r>
              <a:rPr sz="1100" spc="65" dirty="0">
                <a:cs typeface="PMingLiU"/>
              </a:rPr>
              <a:t>ften </a:t>
            </a:r>
            <a:r>
              <a:rPr sz="1100" spc="80" dirty="0">
                <a:cs typeface="PMingLiU"/>
              </a:rPr>
              <a:t>not </a:t>
            </a:r>
            <a:r>
              <a:rPr sz="1100" spc="40" dirty="0">
                <a:cs typeface="PMingLiU"/>
              </a:rPr>
              <a:t>available</a:t>
            </a:r>
            <a:r>
              <a:rPr lang="en-US" sz="1100" spc="40" dirty="0">
                <a:cs typeface="PMingLiU"/>
              </a:rPr>
              <a:t>)</a:t>
            </a:r>
          </a:p>
          <a:p>
            <a:pPr marL="144780" marR="45212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9080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45" dirty="0">
                <a:cs typeface="PMingLiU"/>
              </a:rPr>
              <a:t>Some </a:t>
            </a:r>
            <a:r>
              <a:rPr sz="1100" spc="75" dirty="0">
                <a:cs typeface="PMingLiU"/>
              </a:rPr>
              <a:t>methods </a:t>
            </a:r>
            <a:r>
              <a:rPr sz="1100" spc="55" dirty="0">
                <a:cs typeface="PMingLiU"/>
              </a:rPr>
              <a:t>make </a:t>
            </a:r>
            <a:r>
              <a:rPr sz="1100" spc="85" dirty="0">
                <a:cs typeface="PMingLiU"/>
              </a:rPr>
              <a:t>a </a:t>
            </a:r>
            <a:r>
              <a:rPr sz="1100" i="1" spc="25" dirty="0">
                <a:solidFill>
                  <a:srgbClr val="009900"/>
                </a:solidFill>
                <a:cs typeface="Times New Roman"/>
              </a:rPr>
              <a:t>mathematical </a:t>
            </a:r>
            <a:r>
              <a:rPr sz="1100" i="1" spc="35" dirty="0">
                <a:solidFill>
                  <a:srgbClr val="009900"/>
                </a:solidFill>
                <a:cs typeface="Times New Roman"/>
              </a:rPr>
              <a:t>adjustment </a:t>
            </a:r>
            <a:r>
              <a:rPr sz="1100" spc="80" dirty="0">
                <a:cs typeface="PMingLiU"/>
              </a:rPr>
              <a:t>to the  </a:t>
            </a:r>
            <a:r>
              <a:rPr sz="1100" spc="65" dirty="0">
                <a:cs typeface="PMingLiU"/>
              </a:rPr>
              <a:t>training </a:t>
            </a:r>
            <a:r>
              <a:rPr sz="1100" spc="55" dirty="0">
                <a:cs typeface="PMingLiU"/>
              </a:rPr>
              <a:t>error </a:t>
            </a:r>
            <a:r>
              <a:rPr sz="1100" spc="80" dirty="0">
                <a:cs typeface="PMingLiU"/>
              </a:rPr>
              <a:t>rate </a:t>
            </a:r>
            <a:r>
              <a:rPr sz="1100" spc="50" dirty="0">
                <a:cs typeface="PMingLiU"/>
              </a:rPr>
              <a:t>in </a:t>
            </a:r>
            <a:r>
              <a:rPr sz="1100" spc="60" dirty="0">
                <a:cs typeface="PMingLiU"/>
              </a:rPr>
              <a:t>order </a:t>
            </a:r>
            <a:r>
              <a:rPr sz="1100" spc="80" dirty="0">
                <a:cs typeface="PMingLiU"/>
              </a:rPr>
              <a:t>to </a:t>
            </a:r>
            <a:r>
              <a:rPr sz="1100" spc="65" dirty="0">
                <a:cs typeface="PMingLiU"/>
              </a:rPr>
              <a:t>estimate </a:t>
            </a:r>
            <a:r>
              <a:rPr sz="1100" spc="80" dirty="0">
                <a:cs typeface="PMingLiU"/>
              </a:rPr>
              <a:t>the test </a:t>
            </a:r>
            <a:r>
              <a:rPr sz="1100" spc="55" dirty="0">
                <a:cs typeface="PMingLiU"/>
              </a:rPr>
              <a:t>error </a:t>
            </a:r>
            <a:r>
              <a:rPr sz="1100" spc="70" dirty="0">
                <a:cs typeface="PMingLiU"/>
              </a:rPr>
              <a:t>rate.  </a:t>
            </a:r>
            <a:r>
              <a:rPr sz="1100" spc="60" dirty="0">
                <a:cs typeface="PMingLiU"/>
              </a:rPr>
              <a:t>These </a:t>
            </a:r>
            <a:r>
              <a:rPr sz="1100" spc="45" dirty="0">
                <a:cs typeface="PMingLiU"/>
              </a:rPr>
              <a:t>include </a:t>
            </a:r>
            <a:r>
              <a:rPr sz="1100" spc="80" dirty="0">
                <a:cs typeface="PMingLiU"/>
              </a:rPr>
              <a:t>the </a:t>
            </a:r>
            <a:r>
              <a:rPr sz="1100" i="1" spc="25" dirty="0">
                <a:solidFill>
                  <a:srgbClr val="009900"/>
                </a:solidFill>
                <a:cs typeface="Times New Roman"/>
              </a:rPr>
              <a:t>Cp </a:t>
            </a:r>
            <a:r>
              <a:rPr sz="1100" i="1" spc="30" dirty="0">
                <a:solidFill>
                  <a:srgbClr val="009900"/>
                </a:solidFill>
                <a:cs typeface="Times New Roman"/>
              </a:rPr>
              <a:t>statistic</a:t>
            </a:r>
            <a:r>
              <a:rPr sz="1100" spc="30" dirty="0">
                <a:cs typeface="PMingLiU"/>
              </a:rPr>
              <a:t>, </a:t>
            </a:r>
            <a:r>
              <a:rPr sz="1100" i="1" spc="75" dirty="0">
                <a:solidFill>
                  <a:srgbClr val="009900"/>
                </a:solidFill>
                <a:cs typeface="Times New Roman"/>
              </a:rPr>
              <a:t>AIC </a:t>
            </a:r>
            <a:r>
              <a:rPr sz="1100" spc="85" dirty="0">
                <a:cs typeface="PMingLiU"/>
              </a:rPr>
              <a:t>and </a:t>
            </a:r>
            <a:r>
              <a:rPr sz="1100" i="1" spc="55" dirty="0">
                <a:solidFill>
                  <a:srgbClr val="009900"/>
                </a:solidFill>
                <a:cs typeface="Times New Roman"/>
              </a:rPr>
              <a:t>BIC</a:t>
            </a:r>
            <a:r>
              <a:rPr sz="1100" spc="55" dirty="0">
                <a:cs typeface="PMingLiU"/>
              </a:rPr>
              <a:t>. </a:t>
            </a:r>
            <a:endParaRPr lang="en-US" sz="1100" spc="55" dirty="0">
              <a:cs typeface="PMingLiU"/>
            </a:endParaRPr>
          </a:p>
          <a:p>
            <a:pPr marL="12065" marR="9080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tabLst>
                <a:tab pos="145415" algn="l"/>
              </a:tabLst>
            </a:pPr>
            <a:r>
              <a:rPr lang="en-US" sz="1100" spc="55" dirty="0">
                <a:cs typeface="PMingLiU"/>
              </a:rPr>
              <a:t>	</a:t>
            </a:r>
            <a:r>
              <a:rPr lang="en-US" sz="1100" spc="80" dirty="0">
                <a:cs typeface="PMingLiU"/>
              </a:rPr>
              <a:t>(we will </a:t>
            </a:r>
            <a:r>
              <a:rPr sz="1100" spc="45" dirty="0">
                <a:cs typeface="PMingLiU"/>
              </a:rPr>
              <a:t>discuss </a:t>
            </a:r>
            <a:r>
              <a:rPr lang="en-US" sz="1100" spc="35" dirty="0">
                <a:cs typeface="PMingLiU"/>
              </a:rPr>
              <a:t>these later)</a:t>
            </a:r>
            <a:endParaRPr lang="en-US" sz="1100" spc="45" dirty="0">
              <a:cs typeface="PMingLiU"/>
            </a:endParaRPr>
          </a:p>
          <a:p>
            <a:pPr marL="144780" marR="9080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b="1" spc="50" dirty="0">
                <a:cs typeface="PMingLiU"/>
              </a:rPr>
              <a:t>Here </a:t>
            </a:r>
            <a:r>
              <a:rPr sz="1100" b="1" spc="15" dirty="0">
                <a:cs typeface="PMingLiU"/>
              </a:rPr>
              <a:t>we </a:t>
            </a:r>
            <a:r>
              <a:rPr sz="1100" b="1" spc="45" dirty="0">
                <a:cs typeface="PMingLiU"/>
              </a:rPr>
              <a:t>consider </a:t>
            </a:r>
            <a:r>
              <a:rPr sz="1100" b="1" spc="85" dirty="0">
                <a:cs typeface="PMingLiU"/>
              </a:rPr>
              <a:t>a </a:t>
            </a:r>
            <a:r>
              <a:rPr sz="1100" b="1" spc="35" dirty="0">
                <a:cs typeface="PMingLiU"/>
              </a:rPr>
              <a:t>class </a:t>
            </a:r>
            <a:r>
              <a:rPr sz="1100" b="1" spc="5" dirty="0">
                <a:cs typeface="PMingLiU"/>
              </a:rPr>
              <a:t>of </a:t>
            </a:r>
            <a:r>
              <a:rPr sz="1100" b="1" spc="75" dirty="0">
                <a:cs typeface="PMingLiU"/>
              </a:rPr>
              <a:t>methods </a:t>
            </a:r>
            <a:r>
              <a:rPr sz="1100" b="1" spc="110" dirty="0">
                <a:cs typeface="PMingLiU"/>
              </a:rPr>
              <a:t>that </a:t>
            </a:r>
            <a:r>
              <a:rPr sz="1100" b="1" spc="65" dirty="0">
                <a:cs typeface="PMingLiU"/>
              </a:rPr>
              <a:t>estimate </a:t>
            </a:r>
            <a:r>
              <a:rPr sz="1100" b="1" spc="80" dirty="0">
                <a:cs typeface="PMingLiU"/>
              </a:rPr>
              <a:t>the test </a:t>
            </a:r>
            <a:r>
              <a:rPr sz="1100" b="1" spc="55" dirty="0">
                <a:cs typeface="PMingLiU"/>
              </a:rPr>
              <a:t>error by </a:t>
            </a:r>
            <a:r>
              <a:rPr sz="1100" b="1" i="1" spc="5" dirty="0">
                <a:solidFill>
                  <a:srgbClr val="009900"/>
                </a:solidFill>
                <a:cs typeface="Times New Roman"/>
              </a:rPr>
              <a:t>holding </a:t>
            </a:r>
            <a:r>
              <a:rPr lang="en-US" sz="1100" b="1" i="1" spc="30" dirty="0">
                <a:solidFill>
                  <a:srgbClr val="009900"/>
                </a:solidFill>
                <a:cs typeface="Times New Roman"/>
              </a:rPr>
              <a:t>back</a:t>
            </a:r>
            <a:r>
              <a:rPr sz="1100" b="1" i="1" spc="30" dirty="0">
                <a:solidFill>
                  <a:srgbClr val="009900"/>
                </a:solidFill>
                <a:cs typeface="Times New Roman"/>
              </a:rPr>
              <a:t> </a:t>
            </a:r>
            <a:r>
              <a:rPr sz="1100" b="1" spc="85" dirty="0">
                <a:cs typeface="PMingLiU"/>
              </a:rPr>
              <a:t>a </a:t>
            </a:r>
            <a:r>
              <a:rPr sz="1100" b="1" spc="65" dirty="0">
                <a:cs typeface="PMingLiU"/>
              </a:rPr>
              <a:t>subset </a:t>
            </a:r>
            <a:r>
              <a:rPr sz="1100" b="1" spc="5" dirty="0">
                <a:cs typeface="PMingLiU"/>
              </a:rPr>
              <a:t>of </a:t>
            </a:r>
            <a:r>
              <a:rPr sz="1100" b="1" spc="80" dirty="0">
                <a:cs typeface="PMingLiU"/>
              </a:rPr>
              <a:t>the </a:t>
            </a:r>
            <a:r>
              <a:rPr sz="1100" b="1" spc="65" dirty="0">
                <a:cs typeface="PMingLiU"/>
              </a:rPr>
              <a:t>training </a:t>
            </a:r>
            <a:r>
              <a:rPr sz="1100" b="1" spc="50" dirty="0">
                <a:cs typeface="PMingLiU"/>
              </a:rPr>
              <a:t>observations from </a:t>
            </a:r>
            <a:r>
              <a:rPr sz="1100" b="1" spc="80" dirty="0">
                <a:cs typeface="PMingLiU"/>
              </a:rPr>
              <a:t>the </a:t>
            </a:r>
            <a:r>
              <a:rPr sz="1100" b="1" spc="50" dirty="0">
                <a:cs typeface="PMingLiU"/>
              </a:rPr>
              <a:t>fitting </a:t>
            </a:r>
            <a:r>
              <a:rPr sz="1100" b="1" spc="45" dirty="0">
                <a:cs typeface="PMingLiU"/>
              </a:rPr>
              <a:t>process, </a:t>
            </a:r>
            <a:r>
              <a:rPr sz="1100" b="1" spc="85" dirty="0">
                <a:cs typeface="PMingLiU"/>
              </a:rPr>
              <a:t>and </a:t>
            </a:r>
            <a:r>
              <a:rPr sz="1100" b="1" spc="80" dirty="0">
                <a:cs typeface="PMingLiU"/>
              </a:rPr>
              <a:t>then </a:t>
            </a:r>
            <a:r>
              <a:rPr sz="1100" b="1" spc="55" dirty="0">
                <a:cs typeface="PMingLiU"/>
              </a:rPr>
              <a:t>applying </a:t>
            </a:r>
            <a:r>
              <a:rPr sz="1100" b="1" spc="80" dirty="0">
                <a:cs typeface="PMingLiU"/>
              </a:rPr>
              <a:t>the </a:t>
            </a:r>
            <a:r>
              <a:rPr sz="1100" b="1" spc="60" dirty="0">
                <a:cs typeface="PMingLiU"/>
              </a:rPr>
              <a:t>statistical </a:t>
            </a:r>
            <a:r>
              <a:rPr sz="1100" b="1" spc="50" dirty="0">
                <a:cs typeface="PMingLiU"/>
              </a:rPr>
              <a:t>learning </a:t>
            </a:r>
            <a:r>
              <a:rPr sz="1100" b="1" spc="80" dirty="0">
                <a:cs typeface="PMingLiU"/>
              </a:rPr>
              <a:t>method to </a:t>
            </a:r>
            <a:r>
              <a:rPr sz="1100" b="1" spc="60" dirty="0">
                <a:cs typeface="PMingLiU"/>
              </a:rPr>
              <a:t>those </a:t>
            </a:r>
            <a:r>
              <a:rPr sz="1100" b="1" spc="50" dirty="0">
                <a:cs typeface="PMingLiU"/>
              </a:rPr>
              <a:t>held </a:t>
            </a:r>
            <a:r>
              <a:rPr lang="en-US" sz="1100" b="1" spc="80" dirty="0">
                <a:cs typeface="PMingLiU"/>
              </a:rPr>
              <a:t>back </a:t>
            </a:r>
            <a:r>
              <a:rPr sz="1100" b="1" spc="50" dirty="0">
                <a:cs typeface="PMingLiU"/>
              </a:rPr>
              <a:t>observations</a:t>
            </a:r>
            <a:endParaRPr sz="1100" b="1" dirty="0">
              <a:cs typeface="PMingLiU"/>
            </a:endParaRPr>
          </a:p>
        </p:txBody>
      </p:sp>
      <p:pic>
        <p:nvPicPr>
          <p:cNvPr id="2050" name="Picture 2" descr="Trollface | Know Your Meme">
            <a:extLst>
              <a:ext uri="{FF2B5EF4-FFF2-40B4-BE49-F238E27FC236}">
                <a16:creationId xmlns:a16="http://schemas.microsoft.com/office/drawing/2014/main" id="{218C4529-DB79-493C-9635-E37272491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019" y="968375"/>
            <a:ext cx="40627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6634" y="211465"/>
            <a:ext cx="187452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+mn-lt"/>
              </a:rPr>
              <a:t>Validation-set</a:t>
            </a:r>
            <a:r>
              <a:rPr spc="105" dirty="0">
                <a:latin typeface="+mn-lt"/>
              </a:rPr>
              <a:t> </a:t>
            </a:r>
            <a:r>
              <a:rPr spc="-30" dirty="0">
                <a:latin typeface="+mn-lt"/>
              </a:rPr>
              <a:t>approach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7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050" y="815975"/>
            <a:ext cx="4036059" cy="204677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112395" indent="-132715">
              <a:lnSpc>
                <a:spcPct val="102699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50" dirty="0">
                <a:cs typeface="PMingLiU"/>
              </a:rPr>
              <a:t>Here </a:t>
            </a:r>
            <a:r>
              <a:rPr sz="1100" spc="15" dirty="0">
                <a:cs typeface="PMingLiU"/>
              </a:rPr>
              <a:t>we </a:t>
            </a:r>
            <a:r>
              <a:rPr sz="1100" spc="65" dirty="0">
                <a:cs typeface="PMingLiU"/>
              </a:rPr>
              <a:t>randomly </a:t>
            </a:r>
            <a:r>
              <a:rPr sz="1100" spc="45" dirty="0">
                <a:cs typeface="PMingLiU"/>
              </a:rPr>
              <a:t>divide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available </a:t>
            </a:r>
            <a:r>
              <a:rPr sz="1100" spc="60" dirty="0">
                <a:cs typeface="PMingLiU"/>
              </a:rPr>
              <a:t>set </a:t>
            </a:r>
            <a:r>
              <a:rPr sz="1100" spc="5" dirty="0">
                <a:cs typeface="PMingLiU"/>
              </a:rPr>
              <a:t>of </a:t>
            </a:r>
            <a:r>
              <a:rPr sz="1100" spc="50" dirty="0">
                <a:cs typeface="PMingLiU"/>
              </a:rPr>
              <a:t>samples </a:t>
            </a:r>
            <a:r>
              <a:rPr sz="1100" spc="55" dirty="0">
                <a:cs typeface="PMingLiU"/>
              </a:rPr>
              <a:t>into  </a:t>
            </a:r>
            <a:r>
              <a:rPr sz="1100" spc="45" dirty="0">
                <a:cs typeface="PMingLiU"/>
              </a:rPr>
              <a:t>two </a:t>
            </a:r>
            <a:r>
              <a:rPr sz="1100" spc="70" dirty="0">
                <a:cs typeface="PMingLiU"/>
              </a:rPr>
              <a:t>parts: </a:t>
            </a:r>
            <a:r>
              <a:rPr sz="1100" spc="85" dirty="0">
                <a:cs typeface="PMingLiU"/>
              </a:rPr>
              <a:t>a </a:t>
            </a:r>
            <a:r>
              <a:rPr sz="1100" i="1" spc="20" dirty="0">
                <a:solidFill>
                  <a:srgbClr val="009900"/>
                </a:solidFill>
                <a:cs typeface="Times New Roman"/>
              </a:rPr>
              <a:t>training </a:t>
            </a:r>
            <a:r>
              <a:rPr sz="1100" i="1" spc="25" dirty="0">
                <a:solidFill>
                  <a:srgbClr val="009900"/>
                </a:solidFill>
                <a:cs typeface="Times New Roman"/>
              </a:rPr>
              <a:t>set </a:t>
            </a:r>
            <a:r>
              <a:rPr sz="1100" spc="85" dirty="0">
                <a:cs typeface="PMingLiU"/>
              </a:rPr>
              <a:t>and a </a:t>
            </a:r>
            <a:r>
              <a:rPr sz="1100" i="1" spc="15" dirty="0">
                <a:solidFill>
                  <a:srgbClr val="009900"/>
                </a:solidFill>
                <a:cs typeface="Times New Roman"/>
              </a:rPr>
              <a:t>validation </a:t>
            </a:r>
            <a:r>
              <a:rPr sz="1100" spc="55">
                <a:cs typeface="PMingLiU"/>
              </a:rPr>
              <a:t>or </a:t>
            </a:r>
            <a:r>
              <a:rPr sz="1100" i="1" spc="10">
                <a:solidFill>
                  <a:srgbClr val="009900"/>
                </a:solidFill>
                <a:cs typeface="Times New Roman"/>
              </a:rPr>
              <a:t>hold-out</a:t>
            </a:r>
            <a:r>
              <a:rPr lang="en-US" sz="1100" i="1" spc="10">
                <a:solidFill>
                  <a:srgbClr val="009900"/>
                </a:solidFill>
                <a:cs typeface="Times New Roman"/>
              </a:rPr>
              <a:t> </a:t>
            </a:r>
            <a:r>
              <a:rPr sz="1100" i="1" spc="-120">
                <a:solidFill>
                  <a:srgbClr val="009900"/>
                </a:solidFill>
                <a:cs typeface="Times New Roman"/>
              </a:rPr>
              <a:t> </a:t>
            </a:r>
            <a:r>
              <a:rPr sz="1100" i="1" spc="30" dirty="0">
                <a:solidFill>
                  <a:srgbClr val="009900"/>
                </a:solidFill>
                <a:cs typeface="Times New Roman"/>
              </a:rPr>
              <a:t>set</a:t>
            </a:r>
            <a:r>
              <a:rPr sz="1100" spc="30" dirty="0">
                <a:cs typeface="PMingLiU"/>
              </a:rPr>
              <a:t>.</a:t>
            </a:r>
            <a:endParaRPr lang="en-US" sz="1100" spc="30" dirty="0">
              <a:cs typeface="PMingLiU"/>
            </a:endParaRPr>
          </a:p>
          <a:p>
            <a:pPr marL="144780" marR="112395" indent="-132715">
              <a:lnSpc>
                <a:spcPct val="102699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model </a:t>
            </a:r>
            <a:r>
              <a:rPr sz="1100" spc="20" dirty="0">
                <a:cs typeface="PMingLiU"/>
              </a:rPr>
              <a:t>is </a:t>
            </a:r>
            <a:r>
              <a:rPr sz="1100" spc="35" dirty="0">
                <a:cs typeface="PMingLiU"/>
              </a:rPr>
              <a:t>fit </a:t>
            </a:r>
            <a:r>
              <a:rPr sz="1100" spc="55" dirty="0">
                <a:cs typeface="PMingLiU"/>
              </a:rPr>
              <a:t>on </a:t>
            </a:r>
            <a:r>
              <a:rPr sz="1100" spc="8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training </a:t>
            </a:r>
            <a:r>
              <a:rPr sz="1100" spc="55" dirty="0">
                <a:cs typeface="PMingLiU"/>
              </a:rPr>
              <a:t>set, </a:t>
            </a:r>
            <a:r>
              <a:rPr sz="1100" spc="85" dirty="0">
                <a:cs typeface="PMingLiU"/>
              </a:rPr>
              <a:t>and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fitted </a:t>
            </a:r>
            <a:r>
              <a:rPr sz="1100" spc="55" dirty="0">
                <a:cs typeface="PMingLiU"/>
              </a:rPr>
              <a:t>model </a:t>
            </a:r>
            <a:r>
              <a:rPr sz="1100" spc="20" dirty="0">
                <a:cs typeface="PMingLiU"/>
              </a:rPr>
              <a:t>is  </a:t>
            </a:r>
            <a:r>
              <a:rPr sz="1100" spc="55" dirty="0">
                <a:cs typeface="PMingLiU"/>
              </a:rPr>
              <a:t>used </a:t>
            </a:r>
            <a:r>
              <a:rPr sz="1100" spc="80" dirty="0">
                <a:cs typeface="PMingLiU"/>
              </a:rPr>
              <a:t>to </a:t>
            </a:r>
            <a:r>
              <a:rPr sz="1100" spc="65" dirty="0">
                <a:cs typeface="PMingLiU"/>
              </a:rPr>
              <a:t>predict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responses </a:t>
            </a:r>
            <a:r>
              <a:rPr sz="1100" spc="30" dirty="0">
                <a:cs typeface="PMingLiU"/>
              </a:rPr>
              <a:t>for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observations in </a:t>
            </a:r>
            <a:r>
              <a:rPr sz="1100" spc="80" dirty="0">
                <a:cs typeface="PMingLiU"/>
              </a:rPr>
              <a:t>the  </a:t>
            </a:r>
            <a:r>
              <a:rPr sz="1100" spc="55" dirty="0">
                <a:cs typeface="PMingLiU"/>
              </a:rPr>
              <a:t>validation</a:t>
            </a:r>
            <a:r>
              <a:rPr sz="1100" spc="7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set.</a:t>
            </a:r>
            <a:endParaRPr lang="en-US" sz="1100" spc="55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177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resulting </a:t>
            </a:r>
            <a:r>
              <a:rPr sz="1100" spc="50" dirty="0">
                <a:cs typeface="PMingLiU"/>
              </a:rPr>
              <a:t>validation-set </a:t>
            </a:r>
            <a:r>
              <a:rPr sz="1100" spc="55" dirty="0">
                <a:cs typeface="PMingLiU"/>
              </a:rPr>
              <a:t>error </a:t>
            </a:r>
            <a:r>
              <a:rPr sz="1100" spc="45" dirty="0">
                <a:cs typeface="PMingLiU"/>
              </a:rPr>
              <a:t>provides </a:t>
            </a:r>
            <a:r>
              <a:rPr sz="1100" spc="85" dirty="0">
                <a:cs typeface="PMingLiU"/>
              </a:rPr>
              <a:t>an </a:t>
            </a:r>
            <a:r>
              <a:rPr sz="1100" spc="65" dirty="0">
                <a:cs typeface="PMingLiU"/>
              </a:rPr>
              <a:t>estimate </a:t>
            </a:r>
            <a:r>
              <a:rPr sz="1100" spc="5" dirty="0">
                <a:cs typeface="PMingLiU"/>
              </a:rPr>
              <a:t>of  </a:t>
            </a:r>
            <a:r>
              <a:rPr sz="1100" spc="80" dirty="0">
                <a:cs typeface="PMingLiU"/>
              </a:rPr>
              <a:t>the test </a:t>
            </a:r>
            <a:r>
              <a:rPr sz="1100" spc="55" dirty="0">
                <a:cs typeface="PMingLiU"/>
              </a:rPr>
              <a:t>error. </a:t>
            </a:r>
            <a:r>
              <a:rPr sz="1100" spc="70" dirty="0">
                <a:cs typeface="PMingLiU"/>
              </a:rPr>
              <a:t>This </a:t>
            </a:r>
            <a:r>
              <a:rPr sz="1100" spc="20" dirty="0">
                <a:cs typeface="PMingLiU"/>
              </a:rPr>
              <a:t>is </a:t>
            </a:r>
            <a:r>
              <a:rPr sz="1100" spc="50" dirty="0">
                <a:cs typeface="PMingLiU"/>
              </a:rPr>
              <a:t>typically </a:t>
            </a:r>
            <a:r>
              <a:rPr sz="1100" spc="40" dirty="0">
                <a:cs typeface="PMingLiU"/>
              </a:rPr>
              <a:t>assessed </a:t>
            </a:r>
            <a:r>
              <a:rPr sz="1100" spc="45" dirty="0">
                <a:cs typeface="PMingLiU"/>
              </a:rPr>
              <a:t>using </a:t>
            </a:r>
            <a:r>
              <a:rPr sz="1100" spc="70" dirty="0">
                <a:cs typeface="PMingLiU"/>
              </a:rPr>
              <a:t>MSE </a:t>
            </a:r>
            <a:r>
              <a:rPr sz="1100" spc="50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 </a:t>
            </a:r>
            <a:r>
              <a:rPr sz="1100" spc="40" dirty="0">
                <a:cs typeface="PMingLiU"/>
              </a:rPr>
              <a:t>case </a:t>
            </a:r>
            <a:r>
              <a:rPr sz="1100" spc="5" dirty="0">
                <a:cs typeface="PMingLiU"/>
              </a:rPr>
              <a:t>of </a:t>
            </a:r>
            <a:r>
              <a:rPr sz="1100" spc="85" dirty="0">
                <a:cs typeface="PMingLiU"/>
              </a:rPr>
              <a:t>a </a:t>
            </a:r>
            <a:r>
              <a:rPr sz="1100" spc="70" dirty="0">
                <a:cs typeface="PMingLiU"/>
              </a:rPr>
              <a:t>quantitative </a:t>
            </a:r>
            <a:r>
              <a:rPr sz="1100" spc="50" dirty="0">
                <a:cs typeface="PMingLiU"/>
              </a:rPr>
              <a:t>response </a:t>
            </a:r>
            <a:r>
              <a:rPr sz="1100" spc="85" dirty="0">
                <a:cs typeface="PMingLiU"/>
              </a:rPr>
              <a:t>and </a:t>
            </a:r>
            <a:r>
              <a:rPr sz="1100" spc="40" dirty="0">
                <a:cs typeface="PMingLiU"/>
              </a:rPr>
              <a:t>misclassification </a:t>
            </a:r>
            <a:r>
              <a:rPr sz="1100" spc="80" dirty="0">
                <a:cs typeface="PMingLiU"/>
              </a:rPr>
              <a:t>rate </a:t>
            </a:r>
            <a:r>
              <a:rPr sz="1100" spc="50" dirty="0">
                <a:cs typeface="PMingLiU"/>
              </a:rPr>
              <a:t>in 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case </a:t>
            </a:r>
            <a:r>
              <a:rPr sz="1100" spc="5" dirty="0">
                <a:cs typeface="PMingLiU"/>
              </a:rPr>
              <a:t>of </a:t>
            </a:r>
            <a:r>
              <a:rPr sz="1100" spc="85" dirty="0">
                <a:cs typeface="PMingLiU"/>
              </a:rPr>
              <a:t>a </a:t>
            </a:r>
            <a:r>
              <a:rPr sz="1100" spc="60" dirty="0">
                <a:cs typeface="PMingLiU"/>
              </a:rPr>
              <a:t>qualitative </a:t>
            </a:r>
            <a:r>
              <a:rPr sz="1100" spc="55" dirty="0">
                <a:cs typeface="PMingLiU"/>
              </a:rPr>
              <a:t>(discrete)</a:t>
            </a:r>
            <a:r>
              <a:rPr sz="1100" spc="18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response.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5869" y="211465"/>
            <a:ext cx="18161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>
                <a:latin typeface="+mn-lt"/>
              </a:rPr>
              <a:t>The </a:t>
            </a:r>
            <a:r>
              <a:rPr spc="-15" dirty="0">
                <a:latin typeface="+mn-lt"/>
              </a:rPr>
              <a:t>Validation</a:t>
            </a:r>
            <a:r>
              <a:rPr spc="200" dirty="0">
                <a:latin typeface="+mn-lt"/>
              </a:rPr>
              <a:t> </a:t>
            </a:r>
            <a:r>
              <a:rPr spc="-35" dirty="0">
                <a:latin typeface="+mn-lt"/>
              </a:rPr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1114" y="1164922"/>
            <a:ext cx="2976245" cy="132729"/>
          </a:xfrm>
          <a:prstGeom prst="rect">
            <a:avLst/>
          </a:prstGeom>
          <a:ln w="11756">
            <a:solidFill>
              <a:srgbClr val="010202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35"/>
              </a:spcBef>
              <a:tabLst>
                <a:tab pos="2856230" algn="l"/>
              </a:tabLst>
            </a:pPr>
            <a:r>
              <a:rPr sz="750" spc="-5" dirty="0">
                <a:solidFill>
                  <a:srgbClr val="010202"/>
                </a:solidFill>
                <a:latin typeface="Calibri"/>
                <a:cs typeface="Calibri"/>
              </a:rPr>
              <a:t>1 2 3</a:t>
            </a:r>
            <a:r>
              <a:rPr lang="en-US" sz="750" spc="-5" dirty="0">
                <a:solidFill>
                  <a:srgbClr val="010202"/>
                </a:solidFill>
                <a:latin typeface="Calibri"/>
                <a:cs typeface="Calibri"/>
              </a:rPr>
              <a:t> … lots more                                                                                      up to …</a:t>
            </a:r>
            <a:r>
              <a:rPr sz="750" spc="-5" dirty="0">
                <a:solidFill>
                  <a:srgbClr val="010202"/>
                </a:solidFill>
                <a:latin typeface="Calibri"/>
                <a:cs typeface="Calibri"/>
              </a:rPr>
              <a:t>n</a:t>
            </a:r>
            <a:endParaRPr sz="75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707" y="1662637"/>
            <a:ext cx="1561465" cy="139141"/>
          </a:xfrm>
          <a:prstGeom prst="rect">
            <a:avLst/>
          </a:prstGeom>
          <a:solidFill>
            <a:srgbClr val="A2D6E4"/>
          </a:solidFill>
        </p:spPr>
        <p:txBody>
          <a:bodyPr vert="horz" wrap="square" lIns="0" tIns="2349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85"/>
              </a:spcBef>
            </a:pPr>
            <a:r>
              <a:rPr lang="en-US" sz="750" spc="-5" dirty="0">
                <a:solidFill>
                  <a:srgbClr val="010202"/>
                </a:solidFill>
                <a:latin typeface="Calibri"/>
                <a:cs typeface="Calibri"/>
              </a:rPr>
              <a:t>e.g. </a:t>
            </a:r>
            <a:r>
              <a:rPr sz="750" spc="-5" dirty="0">
                <a:solidFill>
                  <a:srgbClr val="010202"/>
                </a:solidFill>
                <a:latin typeface="Calibri"/>
                <a:cs typeface="Calibri"/>
              </a:rPr>
              <a:t>7</a:t>
            </a:r>
            <a:r>
              <a:rPr lang="en-US" sz="750" spc="-5" dirty="0">
                <a:solidFill>
                  <a:srgbClr val="010202"/>
                </a:solidFill>
                <a:latin typeface="Calibri"/>
                <a:cs typeface="Calibri"/>
              </a:rPr>
              <a:t>,</a:t>
            </a:r>
            <a:r>
              <a:rPr sz="750" spc="-5" dirty="0">
                <a:solidFill>
                  <a:srgbClr val="010202"/>
                </a:solidFill>
                <a:latin typeface="Calibri"/>
                <a:cs typeface="Calibri"/>
              </a:rPr>
              <a:t> 22</a:t>
            </a:r>
            <a:r>
              <a:rPr lang="en-US" sz="750" spc="-5" dirty="0">
                <a:solidFill>
                  <a:srgbClr val="010202"/>
                </a:solidFill>
                <a:latin typeface="Calibri"/>
                <a:cs typeface="Calibri"/>
              </a:rPr>
              <a:t>,</a:t>
            </a:r>
            <a:r>
              <a:rPr sz="750" spc="-5" dirty="0">
                <a:solidFill>
                  <a:srgbClr val="010202"/>
                </a:solidFill>
                <a:latin typeface="Calibri"/>
                <a:cs typeface="Calibri"/>
              </a:rPr>
              <a:t> 13</a:t>
            </a:r>
            <a:r>
              <a:rPr lang="en-US" sz="750" spc="-5" dirty="0">
                <a:solidFill>
                  <a:srgbClr val="010202"/>
                </a:solidFill>
                <a:latin typeface="Calibri"/>
                <a:cs typeface="Calibri"/>
              </a:rPr>
              <a:t>, others</a:t>
            </a:r>
            <a:endParaRPr sz="75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7677" y="1662637"/>
            <a:ext cx="1438275" cy="139141"/>
          </a:xfrm>
          <a:prstGeom prst="rect">
            <a:avLst/>
          </a:prstGeom>
          <a:solidFill>
            <a:srgbClr val="FCCCA1"/>
          </a:solidFill>
        </p:spPr>
        <p:txBody>
          <a:bodyPr vert="horz" wrap="square" lIns="0" tIns="23495" rIns="0" bIns="0" rtlCol="0">
            <a:spAutoFit/>
          </a:bodyPr>
          <a:lstStyle/>
          <a:p>
            <a:pPr marR="43815" algn="r">
              <a:lnSpc>
                <a:spcPct val="100000"/>
              </a:lnSpc>
              <a:spcBef>
                <a:spcPts val="185"/>
              </a:spcBef>
            </a:pPr>
            <a:r>
              <a:rPr lang="en-US" sz="750" spc="-5" dirty="0">
                <a:solidFill>
                  <a:srgbClr val="010202"/>
                </a:solidFill>
                <a:latin typeface="Calibri"/>
                <a:cs typeface="Calibri"/>
              </a:rPr>
              <a:t> e.g. 1, 52, </a:t>
            </a:r>
            <a:r>
              <a:rPr sz="750" spc="-5" dirty="0">
                <a:solidFill>
                  <a:srgbClr val="010202"/>
                </a:solidFill>
                <a:latin typeface="Calibri"/>
                <a:cs typeface="Calibri"/>
              </a:rPr>
              <a:t>91</a:t>
            </a:r>
            <a:r>
              <a:rPr lang="en-US" sz="750" spc="-5" dirty="0">
                <a:solidFill>
                  <a:srgbClr val="010202"/>
                </a:solidFill>
                <a:latin typeface="Calibri"/>
                <a:cs typeface="Calibri"/>
              </a:rPr>
              <a:t>, others</a:t>
            </a:r>
            <a:endParaRPr sz="75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32743" y="1368003"/>
            <a:ext cx="126390" cy="240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0050" y="2233963"/>
            <a:ext cx="3659504" cy="349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70" dirty="0">
                <a:cs typeface="PMingLiU"/>
              </a:rPr>
              <a:t>A </a:t>
            </a:r>
            <a:r>
              <a:rPr sz="1100" spc="75" dirty="0">
                <a:cs typeface="PMingLiU"/>
              </a:rPr>
              <a:t>random </a:t>
            </a:r>
            <a:r>
              <a:rPr sz="1100" spc="60" dirty="0">
                <a:cs typeface="PMingLiU"/>
              </a:rPr>
              <a:t>splitting </a:t>
            </a:r>
            <a:r>
              <a:rPr sz="1100" spc="55" dirty="0">
                <a:cs typeface="PMingLiU"/>
              </a:rPr>
              <a:t>into </a:t>
            </a:r>
            <a:r>
              <a:rPr sz="1100" spc="45" dirty="0">
                <a:cs typeface="PMingLiU"/>
              </a:rPr>
              <a:t>two </a:t>
            </a:r>
            <a:r>
              <a:rPr sz="1100" spc="40" dirty="0">
                <a:cs typeface="PMingLiU"/>
              </a:rPr>
              <a:t>halves: left </a:t>
            </a:r>
            <a:r>
              <a:rPr sz="1100" spc="95" dirty="0">
                <a:cs typeface="PMingLiU"/>
              </a:rPr>
              <a:t>part </a:t>
            </a:r>
            <a:r>
              <a:rPr sz="1100" spc="20" dirty="0">
                <a:cs typeface="PMingLiU"/>
              </a:rPr>
              <a:t>is </a:t>
            </a:r>
            <a:r>
              <a:rPr sz="1100" spc="65" dirty="0">
                <a:cs typeface="PMingLiU"/>
              </a:rPr>
              <a:t>training </a:t>
            </a:r>
            <a:r>
              <a:rPr sz="1100" spc="55" dirty="0">
                <a:cs typeface="PMingLiU"/>
              </a:rPr>
              <a:t>set,  </a:t>
            </a:r>
            <a:r>
              <a:rPr sz="1100" spc="60" dirty="0">
                <a:cs typeface="PMingLiU"/>
              </a:rPr>
              <a:t>right </a:t>
            </a:r>
            <a:r>
              <a:rPr sz="1100" spc="95" dirty="0">
                <a:cs typeface="PMingLiU"/>
              </a:rPr>
              <a:t>part </a:t>
            </a:r>
            <a:r>
              <a:rPr sz="1100" spc="20" dirty="0">
                <a:cs typeface="PMingLiU"/>
              </a:rPr>
              <a:t>is </a:t>
            </a:r>
            <a:r>
              <a:rPr sz="1100" spc="55" dirty="0">
                <a:cs typeface="PMingLiU"/>
              </a:rPr>
              <a:t>validation</a:t>
            </a:r>
            <a:r>
              <a:rPr sz="1100" spc="120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set</a:t>
            </a:r>
            <a:endParaRPr sz="1100" dirty="0">
              <a:cs typeface="PMingLiU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8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84E052-D770-4F09-A0C7-458824A897DD}"/>
              </a:ext>
            </a:extLst>
          </p:cNvPr>
          <p:cNvSpPr txBox="1"/>
          <p:nvPr/>
        </p:nvSpPr>
        <p:spPr>
          <a:xfrm>
            <a:off x="1695450" y="848481"/>
            <a:ext cx="17526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spc="75" dirty="0">
                <a:cs typeface="PMingLiU"/>
              </a:rPr>
              <a:t>All observations</a:t>
            </a:r>
            <a:endParaRPr lang="en-GB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AF833A-4017-41B7-8E13-9CAF6474D85E}"/>
              </a:ext>
            </a:extLst>
          </p:cNvPr>
          <p:cNvSpPr txBox="1"/>
          <p:nvPr/>
        </p:nvSpPr>
        <p:spPr>
          <a:xfrm>
            <a:off x="743577" y="1407314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spc="75" dirty="0">
                <a:cs typeface="PMingLiU"/>
              </a:rPr>
              <a:t>Training subset</a:t>
            </a:r>
            <a:endParaRPr lang="en-GB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80E77F-0665-49E9-B9B8-6E0ADE69F8B5}"/>
              </a:ext>
            </a:extLst>
          </p:cNvPr>
          <p:cNvSpPr txBox="1"/>
          <p:nvPr/>
        </p:nvSpPr>
        <p:spPr>
          <a:xfrm>
            <a:off x="2689052" y="1426202"/>
            <a:ext cx="13685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spc="75" dirty="0">
                <a:cs typeface="PMingLiU"/>
              </a:rPr>
              <a:t>Validation subset</a:t>
            </a:r>
            <a:endParaRPr lang="en-GB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1889" y="211465"/>
            <a:ext cx="21037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+mn-lt"/>
              </a:rPr>
              <a:t>Example: </a:t>
            </a:r>
            <a:r>
              <a:rPr spc="-25" dirty="0">
                <a:latin typeface="+mn-lt"/>
              </a:rPr>
              <a:t>automobile</a:t>
            </a:r>
            <a:r>
              <a:rPr spc="80" dirty="0">
                <a:latin typeface="+mn-lt"/>
              </a:rPr>
              <a:t> </a:t>
            </a:r>
            <a:r>
              <a:rPr spc="5" dirty="0">
                <a:latin typeface="+mn-lt"/>
              </a:rPr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524800"/>
            <a:ext cx="4114800" cy="9109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80" dirty="0">
                <a:cs typeface="PMingLiU"/>
              </a:rPr>
              <a:t>Want to </a:t>
            </a:r>
            <a:r>
              <a:rPr sz="1100" spc="60" dirty="0">
                <a:cs typeface="PMingLiU"/>
              </a:rPr>
              <a:t>compare </a:t>
            </a:r>
            <a:r>
              <a:rPr sz="1100" spc="50" dirty="0">
                <a:cs typeface="PMingLiU"/>
              </a:rPr>
              <a:t>linear </a:t>
            </a:r>
            <a:r>
              <a:rPr sz="1100" spc="40" dirty="0">
                <a:cs typeface="PMingLiU"/>
              </a:rPr>
              <a:t>vs </a:t>
            </a:r>
            <a:r>
              <a:rPr sz="1100" spc="50" dirty="0">
                <a:cs typeface="PMingLiU"/>
              </a:rPr>
              <a:t>higher-order </a:t>
            </a:r>
            <a:r>
              <a:rPr sz="1100" spc="55" dirty="0">
                <a:cs typeface="PMingLiU"/>
              </a:rPr>
              <a:t>polynomial </a:t>
            </a:r>
            <a:r>
              <a:rPr sz="1100" spc="75" dirty="0">
                <a:cs typeface="PMingLiU"/>
              </a:rPr>
              <a:t>terms  </a:t>
            </a:r>
            <a:r>
              <a:rPr sz="1100" spc="50" dirty="0">
                <a:cs typeface="PMingLiU"/>
              </a:rPr>
              <a:t>in </a:t>
            </a:r>
            <a:r>
              <a:rPr sz="1100" spc="85" dirty="0">
                <a:cs typeface="PMingLiU"/>
              </a:rPr>
              <a:t>a </a:t>
            </a:r>
            <a:r>
              <a:rPr sz="1100" spc="50" dirty="0">
                <a:cs typeface="PMingLiU"/>
              </a:rPr>
              <a:t>linear</a:t>
            </a:r>
            <a:r>
              <a:rPr sz="1100" spc="85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regression</a:t>
            </a:r>
            <a:endParaRPr sz="1100">
              <a:cs typeface="PMingLiU"/>
            </a:endParaRPr>
          </a:p>
          <a:p>
            <a:pPr marL="144780" marR="48895" indent="-132715">
              <a:lnSpc>
                <a:spcPct val="102600"/>
              </a:lnSpc>
              <a:spcBef>
                <a:spcPts val="28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40" dirty="0">
                <a:cs typeface="PMingLiU"/>
              </a:rPr>
              <a:t>We </a:t>
            </a:r>
            <a:r>
              <a:rPr sz="1100" spc="65" dirty="0">
                <a:cs typeface="PMingLiU"/>
              </a:rPr>
              <a:t>randomly </a:t>
            </a:r>
            <a:r>
              <a:rPr sz="1100" spc="55" dirty="0">
                <a:cs typeface="PMingLiU"/>
              </a:rPr>
              <a:t>split </a:t>
            </a:r>
            <a:r>
              <a:rPr sz="1100" spc="80" dirty="0">
                <a:cs typeface="PMingLiU"/>
              </a:rPr>
              <a:t>the </a:t>
            </a:r>
            <a:r>
              <a:rPr sz="1100" spc="25" dirty="0">
                <a:cs typeface="PMingLiU"/>
              </a:rPr>
              <a:t>392 </a:t>
            </a:r>
            <a:r>
              <a:rPr sz="1100" spc="50" dirty="0">
                <a:cs typeface="PMingLiU"/>
              </a:rPr>
              <a:t>observations </a:t>
            </a:r>
            <a:r>
              <a:rPr sz="1100" spc="55" dirty="0">
                <a:cs typeface="PMingLiU"/>
              </a:rPr>
              <a:t>into </a:t>
            </a:r>
            <a:r>
              <a:rPr sz="1100" spc="45" dirty="0">
                <a:cs typeface="PMingLiU"/>
              </a:rPr>
              <a:t>two </a:t>
            </a:r>
            <a:r>
              <a:rPr sz="1100" spc="50" dirty="0">
                <a:cs typeface="PMingLiU"/>
              </a:rPr>
              <a:t>sets, </a:t>
            </a:r>
            <a:r>
              <a:rPr sz="1100" spc="85" dirty="0">
                <a:cs typeface="PMingLiU"/>
              </a:rPr>
              <a:t>a  </a:t>
            </a:r>
            <a:r>
              <a:rPr sz="1100" spc="65" dirty="0">
                <a:cs typeface="PMingLiU"/>
              </a:rPr>
              <a:t>training </a:t>
            </a:r>
            <a:r>
              <a:rPr sz="1100" spc="60" dirty="0">
                <a:cs typeface="PMingLiU"/>
              </a:rPr>
              <a:t>set </a:t>
            </a:r>
            <a:r>
              <a:rPr sz="1100" spc="55" dirty="0">
                <a:cs typeface="PMingLiU"/>
              </a:rPr>
              <a:t>containing </a:t>
            </a:r>
            <a:r>
              <a:rPr sz="1100" spc="25" dirty="0">
                <a:cs typeface="PMingLiU"/>
              </a:rPr>
              <a:t>196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95" dirty="0">
                <a:cs typeface="PMingLiU"/>
              </a:rPr>
              <a:t>data </a:t>
            </a:r>
            <a:r>
              <a:rPr sz="1100" spc="60" dirty="0">
                <a:cs typeface="PMingLiU"/>
              </a:rPr>
              <a:t>points, </a:t>
            </a:r>
            <a:r>
              <a:rPr sz="1100" spc="85" dirty="0">
                <a:cs typeface="PMingLiU"/>
              </a:rPr>
              <a:t>and a  </a:t>
            </a:r>
            <a:r>
              <a:rPr sz="1100" spc="55" dirty="0">
                <a:cs typeface="PMingLiU"/>
              </a:rPr>
              <a:t>validation </a:t>
            </a:r>
            <a:r>
              <a:rPr sz="1100" spc="60" dirty="0">
                <a:cs typeface="PMingLiU"/>
              </a:rPr>
              <a:t>set </a:t>
            </a:r>
            <a:r>
              <a:rPr sz="1100" spc="55" dirty="0">
                <a:cs typeface="PMingLiU"/>
              </a:rPr>
              <a:t>containing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remaining </a:t>
            </a:r>
            <a:r>
              <a:rPr sz="1100" spc="25" dirty="0">
                <a:cs typeface="PMingLiU"/>
              </a:rPr>
              <a:t>196</a:t>
            </a:r>
            <a:r>
              <a:rPr sz="1100" spc="16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observations.</a:t>
            </a:r>
            <a:endParaRPr sz="1100">
              <a:cs typeface="PMingLiU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01776" y="3140346"/>
            <a:ext cx="340677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000" i="1" spc="25" dirty="0">
                <a:cs typeface="Times New Roman"/>
              </a:rPr>
              <a:t>Left </a:t>
            </a:r>
            <a:r>
              <a:rPr sz="1000" i="1" dirty="0">
                <a:cs typeface="Times New Roman"/>
              </a:rPr>
              <a:t>panel </a:t>
            </a:r>
            <a:r>
              <a:rPr sz="1000" i="1" spc="5" dirty="0">
                <a:cs typeface="Times New Roman"/>
              </a:rPr>
              <a:t>shows single split; </a:t>
            </a:r>
            <a:r>
              <a:rPr sz="1000" i="1" spc="10" dirty="0">
                <a:cs typeface="Times New Roman"/>
              </a:rPr>
              <a:t>right </a:t>
            </a:r>
            <a:r>
              <a:rPr sz="1000" i="1" dirty="0">
                <a:cs typeface="Times New Roman"/>
              </a:rPr>
              <a:t>panel </a:t>
            </a:r>
            <a:r>
              <a:rPr sz="1000" i="1" spc="5" dirty="0">
                <a:cs typeface="Times New Roman"/>
              </a:rPr>
              <a:t>shows </a:t>
            </a:r>
            <a:r>
              <a:rPr sz="1000" i="1" spc="20" dirty="0">
                <a:cs typeface="Times New Roman"/>
              </a:rPr>
              <a:t>multiple</a:t>
            </a:r>
            <a:r>
              <a:rPr sz="1000" i="1" spc="195" dirty="0">
                <a:cs typeface="Times New Roman"/>
              </a:rPr>
              <a:t> </a:t>
            </a:r>
            <a:r>
              <a:rPr sz="1000" i="1" spc="15" dirty="0">
                <a:cs typeface="Times New Roman"/>
              </a:rPr>
              <a:t>splits</a:t>
            </a:r>
            <a:endParaRPr sz="1000">
              <a:cs typeface="Times New Roman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9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44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8B731B8C-D1E9-47E1-BE15-176F38B90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555360"/>
            <a:ext cx="3656965" cy="14700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3590</Words>
  <Application>Microsoft Office PowerPoint</Application>
  <PresentationFormat>Custom</PresentationFormat>
  <Paragraphs>438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Meiryo</vt:lpstr>
      <vt:lpstr>PMingLiU</vt:lpstr>
      <vt:lpstr>Arial</vt:lpstr>
      <vt:lpstr>Calibri</vt:lpstr>
      <vt:lpstr>Cambria</vt:lpstr>
      <vt:lpstr>Georgia</vt:lpstr>
      <vt:lpstr>Times New Roman</vt:lpstr>
      <vt:lpstr>Office Theme</vt:lpstr>
      <vt:lpstr>Statistical Analysis for  Data Science C7081</vt:lpstr>
      <vt:lpstr>05: Cross validation and bootstrapping</vt:lpstr>
      <vt:lpstr>Cross-validation and the Bootstrap</vt:lpstr>
      <vt:lpstr>Training Error versus Test error</vt:lpstr>
      <vt:lpstr>Training- versus Test-Set Performance</vt:lpstr>
      <vt:lpstr>More on prediction-error estimates</vt:lpstr>
      <vt:lpstr>Validation-set approach</vt:lpstr>
      <vt:lpstr>The Validation process</vt:lpstr>
      <vt:lpstr>Example: automobile data</vt:lpstr>
      <vt:lpstr>Drawbacks of validation set approach</vt:lpstr>
      <vt:lpstr>K-fold Cross-validation</vt:lpstr>
      <vt:lpstr>K-fold Cross-validation in detail</vt:lpstr>
      <vt:lpstr>The details</vt:lpstr>
      <vt:lpstr>A nice special case!</vt:lpstr>
      <vt:lpstr>PowerPoint Presentation</vt:lpstr>
      <vt:lpstr>PowerPoint Presentation</vt:lpstr>
      <vt:lpstr>Other issues with Cross-validation</vt:lpstr>
      <vt:lpstr>Cross-Validation for Classification Problems</vt:lpstr>
      <vt:lpstr>Cross-Validation for Classification Problems</vt:lpstr>
      <vt:lpstr>Cross-validation: right and wrong</vt:lpstr>
      <vt:lpstr>PowerPoint Presentation</vt:lpstr>
      <vt:lpstr>The Wrong and Right Way</vt:lpstr>
      <vt:lpstr>PowerPoint Presentation</vt:lpstr>
      <vt:lpstr>PowerPoint Presentation</vt:lpstr>
      <vt:lpstr>The Bootstrap</vt:lpstr>
      <vt:lpstr>Where does the name came from?</vt:lpstr>
      <vt:lpstr>Where does the name came from?</vt:lpstr>
      <vt:lpstr>A simple example</vt:lpstr>
      <vt:lpstr>A simple example</vt:lpstr>
      <vt:lpstr>A simple example</vt:lpstr>
      <vt:lpstr>A simple example</vt:lpstr>
      <vt:lpstr>A simple example</vt:lpstr>
      <vt:lpstr>A simple example</vt:lpstr>
      <vt:lpstr>Results</vt:lpstr>
      <vt:lpstr>Now back to the real world</vt:lpstr>
      <vt:lpstr>Now back to the real world</vt:lpstr>
      <vt:lpstr>Example with just 3 observations</vt:lpstr>
      <vt:lpstr>PowerPoint Presentation</vt:lpstr>
      <vt:lpstr>PowerPoint Presentation</vt:lpstr>
      <vt:lpstr>A general picture for the bootstrap</vt:lpstr>
      <vt:lpstr>The bootstrap in general</vt:lpstr>
      <vt:lpstr>Other uses of the bootstrap</vt:lpstr>
      <vt:lpstr>Can the bootstrap estimate prediction error?</vt:lpstr>
      <vt:lpstr>Can the bootstrap estimate prediction error?</vt:lpstr>
      <vt:lpstr>Removing the overlap</vt:lpstr>
      <vt:lpstr>Pre-validation</vt:lpstr>
      <vt:lpstr>Motivating example</vt:lpstr>
      <vt:lpstr>Results</vt:lpstr>
      <vt:lpstr>Idea behind Pre-validation</vt:lpstr>
      <vt:lpstr>Pre-validation process</vt:lpstr>
      <vt:lpstr>Pre-validation in detail for this example</vt:lpstr>
      <vt:lpstr>The Bootstrap versus Permutation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for  Data Science C7081</dc:title>
  <cp:lastModifiedBy>Ed Harris</cp:lastModifiedBy>
  <cp:revision>11</cp:revision>
  <dcterms:created xsi:type="dcterms:W3CDTF">2020-09-17T10:02:08Z</dcterms:created>
  <dcterms:modified xsi:type="dcterms:W3CDTF">2021-09-26T08:48:37Z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2015-07-27T00:00:00Z</vt:filetime>
  </property>
  <property fmtid="{D5CDD505-2E9C-101B-9397-08002B2CF9AE}" pid="3" name="Creator">
    <vt:lpwstr>LaTeX with Beamer class version 3.26</vt:lpwstr>
  </property>
  <property fmtid="{D5CDD505-2E9C-101B-9397-08002B2CF9AE}" pid="4" name="LastSaved">
    <vt:filetime>2020-09-17T00:00:00Z</vt:filetime>
  </property>
</Properties>
</file>