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26" r:id="rId2"/>
    <p:sldId id="327" r:id="rId3"/>
    <p:sldId id="259" r:id="rId4"/>
    <p:sldId id="260" r:id="rId5"/>
    <p:sldId id="264" r:id="rId6"/>
    <p:sldId id="328" r:id="rId7"/>
    <p:sldId id="265" r:id="rId8"/>
    <p:sldId id="267" r:id="rId9"/>
    <p:sldId id="268" r:id="rId10"/>
    <p:sldId id="272" r:id="rId11"/>
    <p:sldId id="329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92" r:id="rId23"/>
    <p:sldId id="330" r:id="rId24"/>
    <p:sldId id="294" r:id="rId25"/>
    <p:sldId id="295" r:id="rId26"/>
    <p:sldId id="296" r:id="rId27"/>
    <p:sldId id="297" r:id="rId28"/>
    <p:sldId id="302" r:id="rId29"/>
    <p:sldId id="331" r:id="rId30"/>
    <p:sldId id="303" r:id="rId31"/>
    <p:sldId id="332" r:id="rId3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86" autoAdjust="0"/>
  </p:normalViewPr>
  <p:slideViewPr>
    <p:cSldViewPr>
      <p:cViewPr varScale="1">
        <p:scale>
          <a:sx n="178" d="100"/>
          <a:sy n="178" d="100"/>
        </p:scale>
        <p:origin x="1712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B676-3100-4431-B6AC-0AF03934F15F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200C6-21E6-4C0F-B784-F188B3260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5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RSS + “penalty parameter”</a:t>
            </a:r>
          </a:p>
          <a:p>
            <a:r>
              <a:rPr lang="en-GB" dirty="0"/>
              <a:t>-second derivative</a:t>
            </a:r>
          </a:p>
          <a:p>
            <a:r>
              <a:rPr lang="en-GB" dirty="0"/>
              <a:t>-integrates across whole range</a:t>
            </a:r>
          </a:p>
          <a:p>
            <a:r>
              <a:rPr lang="en-GB" dirty="0"/>
              <a:t>-constrains linearity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200C6-21E6-4C0F-B784-F188B326099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29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7787" y="211465"/>
            <a:ext cx="201452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3421" y="211465"/>
            <a:ext cx="228155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3181" y="691412"/>
            <a:ext cx="3683736" cy="175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4215" y="3342078"/>
            <a:ext cx="3136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" y="78584"/>
            <a:ext cx="4495800" cy="961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b="1" i="0" spc="-35" dirty="0">
                <a:solidFill>
                  <a:srgbClr val="0000FF"/>
                </a:solidFill>
                <a:latin typeface="+mn-lt"/>
                <a:cs typeface="Georgia"/>
              </a:rPr>
              <a:t>Statistical</a:t>
            </a:r>
            <a:r>
              <a:rPr sz="2050" b="1" i="0" spc="17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Analysis for 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Data Science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C7081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6936" y="2016018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304" y="2126603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938" y="2136970"/>
            <a:ext cx="170815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225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06680">
              <a:lnSpc>
                <a:spcPts val="1225"/>
              </a:lnSpc>
            </a:pPr>
            <a:r>
              <a:rPr sz="1100" b="1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897" y="2462965"/>
            <a:ext cx="24002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15" baseline="-3535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187" baseline="-353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4844" y="2306302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266" y="278320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465" y="2451445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495" y="1196975"/>
            <a:ext cx="1798356" cy="1824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7577" y="2155397"/>
            <a:ext cx="12318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650" spc="-157" baseline="-22727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0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112" y="169001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388" y="2307445"/>
            <a:ext cx="64769" cy="56007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87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441" y="140088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361" y="136747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540" y="2363897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9525" y="2020621"/>
            <a:ext cx="45783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30200" algn="l"/>
              </a:tabLst>
            </a:pPr>
            <a:r>
              <a:rPr sz="1650" spc="15" baseline="252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50" spc="-60" baseline="-1262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2875" y="185243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403" y="1900824"/>
            <a:ext cx="6680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-75" baseline="-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75" baseline="-2020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157" baseline="32828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57" baseline="7575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15" baseline="2525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44" baseline="2525" dirty="0">
                <a:solidFill>
                  <a:srgbClr val="FF0000"/>
                </a:solidFill>
                <a:latin typeface="Arial"/>
                <a:cs typeface="Arial"/>
              </a:rPr>
              <a:t>••</a:t>
            </a:r>
            <a:r>
              <a:rPr sz="1650" spc="52" baseline="25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7575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9617" y="1414705"/>
            <a:ext cx="125730" cy="478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8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7676" y="1891605"/>
            <a:ext cx="50038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20040" algn="l"/>
              </a:tabLst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252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1767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3380" y="1907738"/>
            <a:ext cx="97155" cy="4794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56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5466" y="240190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4907" y="1928468"/>
            <a:ext cx="300990" cy="4978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277" baseline="-2020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505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540"/>
              </a:spcBef>
            </a:pPr>
            <a:r>
              <a:rPr sz="1650" spc="-52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5572" y="1111202"/>
            <a:ext cx="9389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100" i="1" spc="20" dirty="0">
                <a:cs typeface="Palatino Linotype"/>
              </a:rPr>
              <a:t>Ed Harris</a:t>
            </a:r>
          </a:p>
        </p:txBody>
      </p:sp>
      <p:pic>
        <p:nvPicPr>
          <p:cNvPr id="1028" name="Picture 4" descr="aerial view of two harvesters on brown field">
            <a:extLst>
              <a:ext uri="{FF2B5EF4-FFF2-40B4-BE49-F238E27FC236}">
                <a16:creationId xmlns:a16="http://schemas.microsoft.com/office/drawing/2014/main" id="{D456B97F-E656-4A43-9C2C-8B28167B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82" y="1414705"/>
            <a:ext cx="1544368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ite and purple flowers in tilt shift lens">
            <a:extLst>
              <a:ext uri="{FF2B5EF4-FFF2-40B4-BE49-F238E27FC236}">
                <a16:creationId xmlns:a16="http://schemas.microsoft.com/office/drawing/2014/main" id="{72C35FBE-A262-4E12-9DFD-B7187BE7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31" y="2090360"/>
            <a:ext cx="823475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959" y="211465"/>
            <a:ext cx="19538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Step </a:t>
            </a:r>
            <a:r>
              <a:rPr spc="-25" dirty="0">
                <a:latin typeface="+mn-lt"/>
              </a:rPr>
              <a:t>functions</a:t>
            </a:r>
            <a:r>
              <a:rPr spc="180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6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376" y="866356"/>
            <a:ext cx="3655060" cy="19059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1303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Easy </a:t>
            </a:r>
            <a:r>
              <a:rPr sz="1100" spc="80" dirty="0">
                <a:cs typeface="PMingLiU"/>
              </a:rPr>
              <a:t>to </a:t>
            </a:r>
            <a:r>
              <a:rPr sz="1100" spc="40" dirty="0">
                <a:cs typeface="PMingLiU"/>
              </a:rPr>
              <a:t>work </a:t>
            </a:r>
            <a:r>
              <a:rPr sz="1100" spc="65" dirty="0">
                <a:cs typeface="PMingLiU"/>
              </a:rPr>
              <a:t>with. Creates </a:t>
            </a:r>
            <a:r>
              <a:rPr sz="1100" spc="85" dirty="0">
                <a:cs typeface="PMingLiU"/>
              </a:rPr>
              <a:t>a </a:t>
            </a:r>
            <a:r>
              <a:rPr sz="1100" spc="30" dirty="0">
                <a:cs typeface="PMingLiU"/>
              </a:rPr>
              <a:t>series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dummy </a:t>
            </a:r>
            <a:r>
              <a:rPr sz="1100" spc="45" dirty="0">
                <a:cs typeface="PMingLiU"/>
              </a:rPr>
              <a:t>variables  </a:t>
            </a:r>
            <a:r>
              <a:rPr sz="1100" spc="55" dirty="0">
                <a:cs typeface="PMingLiU"/>
              </a:rPr>
              <a:t>representing </a:t>
            </a:r>
            <a:r>
              <a:rPr sz="1100" spc="45" dirty="0">
                <a:cs typeface="PMingLiU"/>
              </a:rPr>
              <a:t>each</a:t>
            </a:r>
            <a:r>
              <a:rPr sz="1100" spc="9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group.</a:t>
            </a: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lang="en-US" sz="1100" spc="35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35" dirty="0">
                <a:cs typeface="PMingLiU"/>
              </a:rPr>
              <a:t>Useful </a:t>
            </a:r>
            <a:r>
              <a:rPr sz="1100" spc="40" dirty="0">
                <a:cs typeface="PMingLiU"/>
              </a:rPr>
              <a:t>way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creating interactions </a:t>
            </a:r>
            <a:r>
              <a:rPr sz="1100" spc="110" dirty="0">
                <a:cs typeface="PMingLiU"/>
              </a:rPr>
              <a:t>that </a:t>
            </a:r>
            <a:r>
              <a:rPr sz="1100" spc="60" dirty="0">
                <a:cs typeface="PMingLiU"/>
              </a:rPr>
              <a:t>are </a:t>
            </a:r>
            <a:r>
              <a:rPr sz="1100" spc="45" dirty="0">
                <a:cs typeface="PMingLiU"/>
              </a:rPr>
              <a:t>easy </a:t>
            </a:r>
            <a:r>
              <a:rPr sz="1100" spc="80" dirty="0">
                <a:cs typeface="PMingLiU"/>
              </a:rPr>
              <a:t>to  </a:t>
            </a:r>
            <a:r>
              <a:rPr sz="1100" spc="65" dirty="0">
                <a:cs typeface="PMingLiU"/>
              </a:rPr>
              <a:t>interpret. </a:t>
            </a:r>
            <a:r>
              <a:rPr sz="1100" spc="50" dirty="0">
                <a:cs typeface="PMingLiU"/>
              </a:rPr>
              <a:t>For example, </a:t>
            </a:r>
            <a:r>
              <a:rPr sz="1100" spc="60" dirty="0">
                <a:cs typeface="PMingLiU"/>
              </a:rPr>
              <a:t>interaction </a:t>
            </a:r>
            <a:r>
              <a:rPr sz="1100" spc="25" dirty="0">
                <a:cs typeface="PMingLiU"/>
              </a:rPr>
              <a:t>effect </a:t>
            </a:r>
            <a:r>
              <a:rPr sz="1100" spc="5" dirty="0">
                <a:cs typeface="PMingLiU"/>
              </a:rPr>
              <a:t>of </a:t>
            </a:r>
            <a:r>
              <a:rPr sz="1000" spc="65" dirty="0">
                <a:solidFill>
                  <a:srgbClr val="BF7F3F"/>
                </a:solidFill>
                <a:cs typeface="PMingLiU"/>
              </a:rPr>
              <a:t>Year </a:t>
            </a:r>
            <a:r>
              <a:rPr sz="1100" spc="85" dirty="0">
                <a:cs typeface="PMingLiU"/>
              </a:rPr>
              <a:t>and</a:t>
            </a:r>
            <a:r>
              <a:rPr sz="1100" spc="125" dirty="0">
                <a:cs typeface="PMingLiU"/>
              </a:rPr>
              <a:t> </a:t>
            </a:r>
            <a:r>
              <a:rPr sz="1000" spc="5" dirty="0">
                <a:solidFill>
                  <a:srgbClr val="BF7F3F"/>
                </a:solidFill>
                <a:cs typeface="PMingLiU"/>
              </a:rPr>
              <a:t>Age</a:t>
            </a:r>
            <a:r>
              <a:rPr sz="1100" spc="5" dirty="0">
                <a:cs typeface="PMingLiU"/>
              </a:rPr>
              <a:t>:</a:t>
            </a:r>
            <a:endParaRPr sz="1100" dirty="0"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Meiryo"/>
              <a:buChar char="•"/>
            </a:pPr>
            <a:endParaRPr sz="800" dirty="0">
              <a:cs typeface="PMingLiU"/>
            </a:endParaRPr>
          </a:p>
          <a:p>
            <a:pPr marL="624840">
              <a:lnSpc>
                <a:spcPct val="100000"/>
              </a:lnSpc>
              <a:tabLst>
                <a:tab pos="2050414" algn="l"/>
              </a:tabLst>
            </a:pPr>
            <a:r>
              <a:rPr sz="1100" i="1" spc="90" dirty="0">
                <a:cs typeface="Times New Roman"/>
              </a:rPr>
              <a:t>I</a:t>
            </a:r>
            <a:r>
              <a:rPr sz="1100" spc="90" dirty="0">
                <a:cs typeface="PMingLiU"/>
              </a:rPr>
              <a:t>(</a:t>
            </a:r>
            <a:r>
              <a:rPr sz="1000" spc="90" dirty="0">
                <a:solidFill>
                  <a:srgbClr val="BF7F3F"/>
                </a:solidFill>
                <a:cs typeface="PMingLiU"/>
              </a:rPr>
              <a:t>Year </a:t>
            </a:r>
            <a:r>
              <a:rPr sz="1100" i="1" spc="105" dirty="0">
                <a:cs typeface="Times New Roman"/>
              </a:rPr>
              <a:t>&lt; </a:t>
            </a:r>
            <a:r>
              <a:rPr sz="1100" spc="35" dirty="0">
                <a:cs typeface="PMingLiU"/>
              </a:rPr>
              <a:t>2005)</a:t>
            </a:r>
            <a:r>
              <a:rPr sz="1100" spc="-165" dirty="0">
                <a:cs typeface="PMingLiU"/>
              </a:rPr>
              <a:t> </a:t>
            </a:r>
            <a:r>
              <a:rPr sz="1100" i="1" spc="-85" dirty="0">
                <a:cs typeface="Meiryo"/>
              </a:rPr>
              <a:t>·</a:t>
            </a:r>
            <a:r>
              <a:rPr sz="1100" i="1" spc="-135" dirty="0">
                <a:cs typeface="Meiryo"/>
              </a:rPr>
              <a:t> </a:t>
            </a:r>
            <a:r>
              <a:rPr sz="1100" spc="5" dirty="0">
                <a:solidFill>
                  <a:srgbClr val="BF7F3F"/>
                </a:solidFill>
                <a:cs typeface="PMingLiU"/>
              </a:rPr>
              <a:t>Age</a:t>
            </a:r>
            <a:r>
              <a:rPr sz="1100" i="1" spc="5" dirty="0">
                <a:cs typeface="Times New Roman"/>
              </a:rPr>
              <a:t>,	</a:t>
            </a:r>
            <a:r>
              <a:rPr sz="1100" i="1" spc="90" dirty="0">
                <a:cs typeface="Times New Roman"/>
              </a:rPr>
              <a:t>I</a:t>
            </a:r>
            <a:r>
              <a:rPr sz="1100" spc="90" dirty="0">
                <a:cs typeface="PMingLiU"/>
              </a:rPr>
              <a:t>(</a:t>
            </a:r>
            <a:r>
              <a:rPr sz="1000" spc="90" dirty="0">
                <a:solidFill>
                  <a:srgbClr val="BF7F3F"/>
                </a:solidFill>
                <a:cs typeface="PMingLiU"/>
              </a:rPr>
              <a:t>Year </a:t>
            </a:r>
            <a:r>
              <a:rPr sz="1100" i="1" spc="-40" dirty="0">
                <a:cs typeface="Meiryo"/>
              </a:rPr>
              <a:t>≥ </a:t>
            </a:r>
            <a:r>
              <a:rPr sz="1100" spc="35" dirty="0">
                <a:cs typeface="PMingLiU"/>
              </a:rPr>
              <a:t>2005)</a:t>
            </a:r>
            <a:r>
              <a:rPr sz="1100" spc="-190" dirty="0">
                <a:cs typeface="PMingLiU"/>
              </a:rPr>
              <a:t> </a:t>
            </a:r>
            <a:r>
              <a:rPr sz="1100" i="1" spc="-85" dirty="0">
                <a:cs typeface="Meiryo"/>
              </a:rPr>
              <a:t>· </a:t>
            </a:r>
            <a:r>
              <a:rPr sz="1100" spc="-5" dirty="0">
                <a:solidFill>
                  <a:srgbClr val="BF7F3F"/>
                </a:solidFill>
                <a:cs typeface="PMingLiU"/>
              </a:rPr>
              <a:t>Age</a:t>
            </a:r>
            <a:endParaRPr sz="1100" dirty="0">
              <a:cs typeface="PMingLiU"/>
            </a:endParaRPr>
          </a:p>
          <a:p>
            <a:pPr marL="144780" marR="325120">
              <a:lnSpc>
                <a:spcPct val="102699"/>
              </a:lnSpc>
              <a:spcBef>
                <a:spcPts val="1095"/>
              </a:spcBef>
            </a:pPr>
            <a:r>
              <a:rPr sz="1100" spc="45" dirty="0">
                <a:cs typeface="PMingLiU"/>
              </a:rPr>
              <a:t>would </a:t>
            </a:r>
            <a:r>
              <a:rPr sz="1100" spc="30" dirty="0">
                <a:cs typeface="PMingLiU"/>
              </a:rPr>
              <a:t>allow for </a:t>
            </a:r>
            <a:r>
              <a:rPr sz="1100" spc="40" dirty="0">
                <a:cs typeface="PMingLiU"/>
              </a:rPr>
              <a:t>different </a:t>
            </a:r>
            <a:r>
              <a:rPr sz="1100" spc="50" dirty="0">
                <a:cs typeface="PMingLiU"/>
              </a:rPr>
              <a:t>linear functions in </a:t>
            </a:r>
            <a:r>
              <a:rPr sz="1100" spc="45" dirty="0">
                <a:cs typeface="PMingLiU"/>
              </a:rPr>
              <a:t>each age  category.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959" y="211465"/>
            <a:ext cx="19538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Step </a:t>
            </a:r>
            <a:r>
              <a:rPr spc="-25" dirty="0">
                <a:latin typeface="+mn-lt"/>
              </a:rPr>
              <a:t>functions</a:t>
            </a:r>
            <a:r>
              <a:rPr spc="180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6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50" y="968375"/>
            <a:ext cx="3655060" cy="9437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</a:t>
            </a:r>
            <a:r>
              <a:rPr sz="1100" spc="7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R:</a:t>
            </a:r>
            <a:r>
              <a:rPr sz="1100" spc="75" dirty="0">
                <a:cs typeface="PMingLiU"/>
              </a:rPr>
              <a:t> </a:t>
            </a:r>
            <a:r>
              <a:rPr sz="1100" spc="135" dirty="0">
                <a:solidFill>
                  <a:srgbClr val="BF7F3F"/>
                </a:solidFill>
                <a:cs typeface="PMingLiU"/>
              </a:rPr>
              <a:t>I(year</a:t>
            </a:r>
            <a:r>
              <a:rPr sz="1100" spc="1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i="1" spc="105" dirty="0">
                <a:solidFill>
                  <a:srgbClr val="BF7F3F"/>
                </a:solidFill>
                <a:cs typeface="Times New Roman"/>
              </a:rPr>
              <a:t>&lt;</a:t>
            </a:r>
            <a:r>
              <a:rPr sz="1100" i="1" spc="25" dirty="0">
                <a:solidFill>
                  <a:srgbClr val="BF7F3F"/>
                </a:solidFill>
                <a:cs typeface="Times New Roman"/>
              </a:rPr>
              <a:t> </a:t>
            </a:r>
            <a:r>
              <a:rPr sz="1100" spc="60" dirty="0">
                <a:solidFill>
                  <a:srgbClr val="BF7F3F"/>
                </a:solidFill>
                <a:cs typeface="PMingLiU"/>
              </a:rPr>
              <a:t>2005)</a:t>
            </a:r>
            <a:r>
              <a:rPr sz="1100" spc="7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55" dirty="0">
                <a:cs typeface="PMingLiU"/>
              </a:rPr>
              <a:t>or</a:t>
            </a:r>
            <a:r>
              <a:rPr sz="1100" spc="75" dirty="0">
                <a:cs typeface="PMingLiU"/>
              </a:rPr>
              <a:t> </a:t>
            </a:r>
            <a:r>
              <a:rPr sz="1100" spc="105" dirty="0">
                <a:solidFill>
                  <a:srgbClr val="BF7F3F"/>
                </a:solidFill>
                <a:cs typeface="PMingLiU"/>
              </a:rPr>
              <a:t>cut(age</a:t>
            </a:r>
            <a:r>
              <a:rPr sz="1100" i="1" spc="105" dirty="0">
                <a:solidFill>
                  <a:srgbClr val="BF7F3F"/>
                </a:solidFill>
                <a:cs typeface="Times New Roman"/>
              </a:rPr>
              <a:t>,</a:t>
            </a:r>
            <a:r>
              <a:rPr sz="1100" i="1" spc="-95" dirty="0">
                <a:solidFill>
                  <a:srgbClr val="BF7F3F"/>
                </a:solidFill>
                <a:cs typeface="Times New Roman"/>
              </a:rPr>
              <a:t> </a:t>
            </a:r>
            <a:r>
              <a:rPr sz="1100" spc="65" dirty="0">
                <a:solidFill>
                  <a:srgbClr val="BF7F3F"/>
                </a:solidFill>
                <a:cs typeface="PMingLiU"/>
              </a:rPr>
              <a:t>c(18</a:t>
            </a:r>
            <a:r>
              <a:rPr sz="1100" i="1" spc="65" dirty="0">
                <a:solidFill>
                  <a:srgbClr val="BF7F3F"/>
                </a:solidFill>
                <a:cs typeface="Times New Roman"/>
              </a:rPr>
              <a:t>,</a:t>
            </a:r>
            <a:r>
              <a:rPr sz="1100" i="1" spc="-100" dirty="0">
                <a:solidFill>
                  <a:srgbClr val="BF7F3F"/>
                </a:solidFill>
                <a:cs typeface="Times New Roman"/>
              </a:rPr>
              <a:t> </a:t>
            </a:r>
            <a:r>
              <a:rPr sz="1100" spc="40" dirty="0">
                <a:solidFill>
                  <a:srgbClr val="BF7F3F"/>
                </a:solidFill>
                <a:cs typeface="PMingLiU"/>
              </a:rPr>
              <a:t>25</a:t>
            </a:r>
            <a:r>
              <a:rPr sz="1100" i="1" spc="40" dirty="0">
                <a:solidFill>
                  <a:srgbClr val="BF7F3F"/>
                </a:solidFill>
                <a:cs typeface="Times New Roman"/>
              </a:rPr>
              <a:t>,</a:t>
            </a:r>
            <a:r>
              <a:rPr sz="1100" i="1" spc="-95" dirty="0">
                <a:solidFill>
                  <a:srgbClr val="BF7F3F"/>
                </a:solidFill>
                <a:cs typeface="Times New Roman"/>
              </a:rPr>
              <a:t> </a:t>
            </a:r>
            <a:r>
              <a:rPr sz="1100" spc="40" dirty="0">
                <a:solidFill>
                  <a:srgbClr val="BF7F3F"/>
                </a:solidFill>
                <a:cs typeface="PMingLiU"/>
              </a:rPr>
              <a:t>40</a:t>
            </a:r>
            <a:r>
              <a:rPr sz="1100" i="1" spc="40" dirty="0">
                <a:solidFill>
                  <a:srgbClr val="BF7F3F"/>
                </a:solidFill>
                <a:cs typeface="Times New Roman"/>
              </a:rPr>
              <a:t>,</a:t>
            </a:r>
            <a:r>
              <a:rPr sz="1100" i="1" spc="-95" dirty="0">
                <a:solidFill>
                  <a:srgbClr val="BF7F3F"/>
                </a:solidFill>
                <a:cs typeface="Times New Roman"/>
              </a:rPr>
              <a:t> </a:t>
            </a:r>
            <a:r>
              <a:rPr sz="1100" spc="40" dirty="0">
                <a:solidFill>
                  <a:srgbClr val="BF7F3F"/>
                </a:solidFill>
                <a:cs typeface="PMingLiU"/>
              </a:rPr>
              <a:t>65</a:t>
            </a:r>
            <a:r>
              <a:rPr sz="1100" i="1" spc="40" dirty="0">
                <a:solidFill>
                  <a:srgbClr val="BF7F3F"/>
                </a:solidFill>
                <a:cs typeface="Times New Roman"/>
              </a:rPr>
              <a:t>,</a:t>
            </a:r>
            <a:r>
              <a:rPr sz="1100" i="1" spc="-95" dirty="0">
                <a:solidFill>
                  <a:srgbClr val="BF7F3F"/>
                </a:solidFill>
                <a:cs typeface="Times New Roman"/>
              </a:rPr>
              <a:t> </a:t>
            </a:r>
            <a:r>
              <a:rPr sz="1100" spc="60" dirty="0">
                <a:solidFill>
                  <a:srgbClr val="BF7F3F"/>
                </a:solidFill>
                <a:cs typeface="PMingLiU"/>
              </a:rPr>
              <a:t>90))</a:t>
            </a:r>
            <a:r>
              <a:rPr sz="1100" spc="60" dirty="0">
                <a:cs typeface="PMingLiU"/>
              </a:rPr>
              <a:t>.</a:t>
            </a:r>
            <a:endParaRPr sz="1100" dirty="0">
              <a:cs typeface="PMingLiU"/>
            </a:endParaRPr>
          </a:p>
          <a:p>
            <a:pPr marL="144780" marR="28829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lang="en-US" sz="1100" spc="45" dirty="0">
              <a:cs typeface="PMingLiU"/>
            </a:endParaRPr>
          </a:p>
          <a:p>
            <a:pPr marL="144780" marR="28829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5" dirty="0">
                <a:cs typeface="PMingLiU"/>
              </a:rPr>
              <a:t>Choice </a:t>
            </a:r>
            <a:r>
              <a:rPr sz="1100" spc="5" dirty="0">
                <a:cs typeface="PMingLiU"/>
              </a:rPr>
              <a:t>of </a:t>
            </a:r>
            <a:r>
              <a:rPr sz="1100" spc="70" dirty="0">
                <a:cs typeface="PMingLiU"/>
              </a:rPr>
              <a:t>cutpoints </a:t>
            </a:r>
            <a:r>
              <a:rPr sz="1100" spc="55" dirty="0">
                <a:cs typeface="PMingLiU"/>
              </a:rPr>
              <a:t>or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knots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60" dirty="0">
                <a:cs typeface="PMingLiU"/>
              </a:rPr>
              <a:t>problematic. </a:t>
            </a:r>
            <a:r>
              <a:rPr sz="1100" spc="50" dirty="0">
                <a:cs typeface="PMingLiU"/>
              </a:rPr>
              <a:t>For  </a:t>
            </a:r>
            <a:r>
              <a:rPr sz="1100" spc="60" dirty="0">
                <a:cs typeface="PMingLiU"/>
              </a:rPr>
              <a:t>creating </a:t>
            </a:r>
            <a:r>
              <a:rPr sz="1100" spc="50" dirty="0">
                <a:cs typeface="PMingLiU"/>
              </a:rPr>
              <a:t>nonlinearities, </a:t>
            </a:r>
            <a:r>
              <a:rPr sz="1100" spc="65" dirty="0">
                <a:cs typeface="PMingLiU"/>
              </a:rPr>
              <a:t>smoother </a:t>
            </a:r>
            <a:r>
              <a:rPr sz="1100" spc="60" dirty="0">
                <a:cs typeface="PMingLiU"/>
              </a:rPr>
              <a:t>alternatives </a:t>
            </a:r>
            <a:r>
              <a:rPr sz="1100" spc="45" dirty="0">
                <a:cs typeface="PMingLiU"/>
              </a:rPr>
              <a:t>such </a:t>
            </a:r>
            <a:r>
              <a:rPr sz="1100" spc="55" dirty="0">
                <a:cs typeface="PMingLiU"/>
              </a:rPr>
              <a:t>as </a:t>
            </a:r>
            <a:r>
              <a:rPr sz="1100" spc="55" dirty="0">
                <a:solidFill>
                  <a:srgbClr val="009900"/>
                </a:solidFill>
                <a:cs typeface="PMingLiU"/>
              </a:rPr>
              <a:t>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splines </a:t>
            </a:r>
            <a:r>
              <a:rPr sz="1100" spc="60" dirty="0">
                <a:cs typeface="PMingLiU"/>
              </a:rPr>
              <a:t>are</a:t>
            </a:r>
            <a:r>
              <a:rPr sz="1100" spc="14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available.</a:t>
            </a:r>
            <a:endParaRPr sz="1100" dirty="0"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66763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0647" y="211465"/>
            <a:ext cx="17665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Piecewise</a:t>
            </a:r>
            <a:r>
              <a:rPr spc="60" dirty="0">
                <a:latin typeface="+mn-lt"/>
              </a:rPr>
              <a:t> </a:t>
            </a:r>
            <a:r>
              <a:rPr spc="-20" dirty="0">
                <a:latin typeface="+mn-lt"/>
              </a:rPr>
              <a:t>Polynomials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7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858" y="906042"/>
            <a:ext cx="3723004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Instead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 </a:t>
            </a:r>
            <a:r>
              <a:rPr sz="1100" spc="30" dirty="0">
                <a:cs typeface="PMingLiU"/>
              </a:rPr>
              <a:t>single </a:t>
            </a:r>
            <a:r>
              <a:rPr sz="1100" spc="55" dirty="0">
                <a:cs typeface="PMingLiU"/>
              </a:rPr>
              <a:t>polynomial </a:t>
            </a:r>
            <a:r>
              <a:rPr sz="1100" spc="50" dirty="0">
                <a:cs typeface="PMingLiU"/>
              </a:rPr>
              <a:t>in </a:t>
            </a:r>
            <a:r>
              <a:rPr sz="1100" i="1" spc="229" dirty="0">
                <a:cs typeface="Times New Roman"/>
              </a:rPr>
              <a:t>X </a:t>
            </a:r>
            <a:r>
              <a:rPr sz="1100" spc="30" dirty="0">
                <a:cs typeface="PMingLiU"/>
              </a:rPr>
              <a:t>over </a:t>
            </a:r>
            <a:r>
              <a:rPr sz="1100" spc="60" dirty="0">
                <a:cs typeface="PMingLiU"/>
              </a:rPr>
              <a:t>its </a:t>
            </a:r>
            <a:r>
              <a:rPr sz="1100" spc="40" dirty="0">
                <a:cs typeface="PMingLiU"/>
              </a:rPr>
              <a:t>whole </a:t>
            </a:r>
            <a:r>
              <a:rPr sz="1100" spc="65" dirty="0">
                <a:cs typeface="PMingLiU"/>
              </a:rPr>
              <a:t>domain, 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</a:t>
            </a:r>
            <a:r>
              <a:rPr sz="1100" spc="80" dirty="0">
                <a:cs typeface="PMingLiU"/>
              </a:rPr>
              <a:t>rather </a:t>
            </a:r>
            <a:r>
              <a:rPr sz="1100" spc="45" dirty="0">
                <a:cs typeface="PMingLiU"/>
              </a:rPr>
              <a:t>use </a:t>
            </a:r>
            <a:r>
              <a:rPr sz="1100" spc="40" dirty="0">
                <a:cs typeface="PMingLiU"/>
              </a:rPr>
              <a:t>different </a:t>
            </a:r>
            <a:r>
              <a:rPr sz="1100" spc="50" dirty="0">
                <a:cs typeface="PMingLiU"/>
              </a:rPr>
              <a:t>polynomials in </a:t>
            </a:r>
            <a:r>
              <a:rPr sz="1100" spc="40" dirty="0">
                <a:cs typeface="PMingLiU"/>
              </a:rPr>
              <a:t>regions defined  </a:t>
            </a:r>
            <a:r>
              <a:rPr sz="1100" spc="55" dirty="0">
                <a:cs typeface="PMingLiU"/>
              </a:rPr>
              <a:t>by </a:t>
            </a:r>
            <a:r>
              <a:rPr sz="1100" spc="60" dirty="0">
                <a:cs typeface="PMingLiU"/>
              </a:rPr>
              <a:t>knots. </a:t>
            </a:r>
            <a:r>
              <a:rPr sz="1100" spc="55" dirty="0">
                <a:cs typeface="PMingLiU"/>
              </a:rPr>
              <a:t>E.g. </a:t>
            </a:r>
            <a:r>
              <a:rPr sz="1100" spc="35" dirty="0">
                <a:cs typeface="PMingLiU"/>
              </a:rPr>
              <a:t>(see</a:t>
            </a:r>
            <a:r>
              <a:rPr sz="1100" spc="4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figure)</a:t>
            </a:r>
            <a:endParaRPr sz="1100"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450" y="2416175"/>
            <a:ext cx="3268979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1747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80" dirty="0">
                <a:cs typeface="PMingLiU"/>
              </a:rPr>
              <a:t>Better to </a:t>
            </a:r>
            <a:r>
              <a:rPr sz="1100" spc="85" dirty="0">
                <a:cs typeface="PMingLiU"/>
              </a:rPr>
              <a:t>add </a:t>
            </a:r>
            <a:r>
              <a:rPr sz="1100" spc="60" dirty="0">
                <a:cs typeface="PMingLiU"/>
              </a:rPr>
              <a:t>constraints </a:t>
            </a:r>
            <a:r>
              <a:rPr sz="1100" spc="80" dirty="0">
                <a:cs typeface="PMingLiU"/>
              </a:rPr>
              <a:t>to the </a:t>
            </a:r>
            <a:r>
              <a:rPr sz="1100" spc="50" dirty="0">
                <a:cs typeface="PMingLiU"/>
              </a:rPr>
              <a:t>polynomials, </a:t>
            </a:r>
            <a:r>
              <a:rPr sz="1100" spc="35" dirty="0">
                <a:cs typeface="PMingLiU"/>
              </a:rPr>
              <a:t>e.g.  </a:t>
            </a:r>
            <a:r>
              <a:rPr sz="1100" spc="45" dirty="0">
                <a:cs typeface="PMingLiU"/>
              </a:rPr>
              <a:t>continuity.</a:t>
            </a:r>
            <a:endParaRPr sz="110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i="1" spc="10" dirty="0">
                <a:solidFill>
                  <a:srgbClr val="009900"/>
                </a:solidFill>
                <a:cs typeface="Palatino Linotype"/>
              </a:rPr>
              <a:t>Splines </a:t>
            </a:r>
            <a:r>
              <a:rPr sz="1100" spc="45" dirty="0">
                <a:cs typeface="PMingLiU"/>
              </a:rPr>
              <a:t>have </a:t>
            </a:r>
            <a:r>
              <a:rPr sz="1100" spc="80" dirty="0">
                <a:cs typeface="PMingLiU"/>
              </a:rPr>
              <a:t>the </a:t>
            </a:r>
            <a:r>
              <a:rPr sz="1100" spc="-65" dirty="0">
                <a:cs typeface="PMingLiU"/>
              </a:rPr>
              <a:t>“maximum” </a:t>
            </a:r>
            <a:r>
              <a:rPr sz="1100" spc="80" dirty="0">
                <a:cs typeface="PMingLiU"/>
              </a:rPr>
              <a:t>amount </a:t>
            </a:r>
            <a:r>
              <a:rPr sz="1100" spc="5" dirty="0">
                <a:cs typeface="PMingLiU"/>
              </a:rPr>
              <a:t>of</a:t>
            </a:r>
            <a:r>
              <a:rPr sz="1100" spc="-16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continuity.</a:t>
            </a:r>
            <a:endParaRPr sz="1100">
              <a:cs typeface="PMingLiU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48C19B-D3A9-4CB6-AD31-33C446B5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90" y="1610468"/>
            <a:ext cx="3506638" cy="574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7193"/>
              </p:ext>
            </p:extLst>
          </p:nvPr>
        </p:nvGraphicFramePr>
        <p:xfrm>
          <a:off x="3981450" y="3025775"/>
          <a:ext cx="519429" cy="343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7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03"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600" spc="3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8</a:t>
                      </a:r>
                      <a:r>
                        <a:rPr sz="600" spc="-45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600" spc="7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/</a:t>
                      </a:r>
                      <a:r>
                        <a:rPr sz="600" spc="-45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600" spc="3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23</a:t>
                      </a:r>
                      <a:endParaRPr sz="600" dirty="0">
                        <a:latin typeface="Cambria"/>
                        <a:cs typeface="Cambria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" name="Picture 44">
            <a:extLst>
              <a:ext uri="{FF2B5EF4-FFF2-40B4-BE49-F238E27FC236}">
                <a16:creationId xmlns:a16="http://schemas.microsoft.com/office/drawing/2014/main" id="{24BEB64E-056C-4B75-93D3-F4AE80C64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90" y="125204"/>
            <a:ext cx="3570120" cy="31359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519" y="211465"/>
            <a:ext cx="11296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Linear</a:t>
            </a:r>
            <a:r>
              <a:rPr spc="95" dirty="0">
                <a:latin typeface="+mn-lt"/>
              </a:rPr>
              <a:t> </a:t>
            </a:r>
            <a:r>
              <a:rPr spc="-35" dirty="0">
                <a:latin typeface="+mn-lt"/>
              </a:rPr>
              <a:t>Splines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9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194" y="451699"/>
            <a:ext cx="3749040" cy="12084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62865">
              <a:lnSpc>
                <a:spcPct val="102699"/>
              </a:lnSpc>
              <a:spcBef>
                <a:spcPts val="55"/>
              </a:spcBef>
            </a:pPr>
            <a:r>
              <a:rPr sz="1100" i="1" spc="15" dirty="0">
                <a:solidFill>
                  <a:srgbClr val="009900"/>
                </a:solidFill>
                <a:cs typeface="Palatino Linotype"/>
              </a:rPr>
              <a:t>A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linear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spline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with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knots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at </a:t>
            </a:r>
            <a:r>
              <a:rPr sz="1100" i="1" spc="45" dirty="0">
                <a:solidFill>
                  <a:srgbClr val="009900"/>
                </a:solidFill>
                <a:cs typeface="Times New Roman"/>
              </a:rPr>
              <a:t>ξ</a:t>
            </a:r>
            <a:r>
              <a:rPr sz="1200" i="1" spc="67" baseline="-13888" dirty="0">
                <a:solidFill>
                  <a:srgbClr val="009900"/>
                </a:solidFill>
                <a:cs typeface="Arial"/>
              </a:rPr>
              <a:t>k</a:t>
            </a:r>
            <a:r>
              <a:rPr sz="1100" i="1" spc="45" dirty="0">
                <a:solidFill>
                  <a:srgbClr val="009900"/>
                </a:solidFill>
                <a:cs typeface="Times New Roman"/>
              </a:rPr>
              <a:t>, </a:t>
            </a:r>
            <a:r>
              <a:rPr sz="1100" i="1" spc="75" dirty="0">
                <a:solidFill>
                  <a:srgbClr val="009900"/>
                </a:solidFill>
                <a:cs typeface="Times New Roman"/>
              </a:rPr>
              <a:t>k </a:t>
            </a:r>
            <a:r>
              <a:rPr sz="1100" spc="260" dirty="0">
                <a:solidFill>
                  <a:srgbClr val="009900"/>
                </a:solidFill>
                <a:cs typeface="PMingLiU"/>
              </a:rPr>
              <a:t>= </a:t>
            </a:r>
            <a:r>
              <a:rPr sz="1100" spc="25" dirty="0">
                <a:solidFill>
                  <a:srgbClr val="009900"/>
                </a:solidFill>
                <a:cs typeface="PMingLiU"/>
              </a:rPr>
              <a:t>1</a:t>
            </a:r>
            <a:r>
              <a:rPr sz="1100" i="1" spc="25" dirty="0">
                <a:solidFill>
                  <a:srgbClr val="009900"/>
                </a:solidFill>
                <a:cs typeface="Times New Roman"/>
              </a:rPr>
              <a:t>, . . . , </a:t>
            </a:r>
            <a:r>
              <a:rPr sz="1100" i="1" spc="190" dirty="0">
                <a:solidFill>
                  <a:srgbClr val="009900"/>
                </a:solidFill>
                <a:cs typeface="Times New Roman"/>
              </a:rPr>
              <a:t>K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is </a:t>
            </a:r>
            <a:r>
              <a:rPr sz="1100" i="1" spc="65" dirty="0">
                <a:solidFill>
                  <a:srgbClr val="009900"/>
                </a:solidFill>
                <a:cs typeface="Palatino Linotype"/>
              </a:rPr>
              <a:t>a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piecewise 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linear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polynomial continuous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at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each</a:t>
            </a:r>
            <a:r>
              <a:rPr sz="1100" i="1" spc="19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knot.</a:t>
            </a:r>
            <a:endParaRPr sz="1100" dirty="0">
              <a:cs typeface="Palatino Linotype"/>
            </a:endParaRPr>
          </a:p>
          <a:p>
            <a:pPr marL="50800">
              <a:lnSpc>
                <a:spcPct val="100000"/>
              </a:lnSpc>
              <a:spcBef>
                <a:spcPts val="530"/>
              </a:spcBef>
            </a:pPr>
            <a:r>
              <a:rPr sz="1100" spc="40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</a:t>
            </a:r>
            <a:r>
              <a:rPr sz="1100" spc="60" dirty="0">
                <a:cs typeface="PMingLiU"/>
              </a:rPr>
              <a:t>represent </a:t>
            </a:r>
            <a:r>
              <a:rPr sz="1100" spc="65" dirty="0">
                <a:cs typeface="PMingLiU"/>
              </a:rPr>
              <a:t>this </a:t>
            </a:r>
            <a:r>
              <a:rPr sz="1100" spc="55" dirty="0">
                <a:cs typeface="PMingLiU"/>
              </a:rPr>
              <a:t>model</a:t>
            </a:r>
            <a:r>
              <a:rPr sz="1100" spc="13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as</a:t>
            </a:r>
            <a:endParaRPr sz="1100" dirty="0"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 dirty="0">
              <a:cs typeface="PMingLiU"/>
            </a:endParaRPr>
          </a:p>
          <a:p>
            <a:pPr marL="290830">
              <a:lnSpc>
                <a:spcPct val="100000"/>
              </a:lnSpc>
            </a:pPr>
            <a:r>
              <a:rPr sz="1100" i="1" spc="75" dirty="0">
                <a:cs typeface="Times New Roman"/>
              </a:rPr>
              <a:t>y</a:t>
            </a:r>
            <a:r>
              <a:rPr sz="1200" i="1" spc="112" baseline="-10416" dirty="0">
                <a:cs typeface="Arial"/>
              </a:rPr>
              <a:t>i</a:t>
            </a:r>
            <a:r>
              <a:rPr sz="1200" i="1" spc="195" baseline="-10416" dirty="0">
                <a:cs typeface="Arial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20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0</a:t>
            </a:r>
            <a:r>
              <a:rPr sz="1200" spc="67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0" dirty="0">
                <a:cs typeface="PMingLiU"/>
              </a:rPr>
              <a:t> </a:t>
            </a:r>
            <a:r>
              <a:rPr sz="1100" i="1" spc="60" dirty="0">
                <a:cs typeface="Times New Roman"/>
              </a:rPr>
              <a:t>β</a:t>
            </a:r>
            <a:r>
              <a:rPr sz="1200" spc="89" baseline="-10416" dirty="0">
                <a:cs typeface="Tahoma"/>
              </a:rPr>
              <a:t>1</a:t>
            </a:r>
            <a:r>
              <a:rPr sz="1100" i="1" spc="60" dirty="0">
                <a:cs typeface="Times New Roman"/>
              </a:rPr>
              <a:t>b</a:t>
            </a:r>
            <a:r>
              <a:rPr sz="1200" spc="89" baseline="-10416" dirty="0">
                <a:cs typeface="Tahoma"/>
              </a:rPr>
              <a:t>1</a:t>
            </a:r>
            <a:r>
              <a:rPr sz="1100" spc="60" dirty="0">
                <a:cs typeface="PMingLiU"/>
              </a:rPr>
              <a:t>(</a:t>
            </a:r>
            <a:r>
              <a:rPr sz="1100" i="1" spc="60" dirty="0">
                <a:cs typeface="Times New Roman"/>
              </a:rPr>
              <a:t>x</a:t>
            </a:r>
            <a:r>
              <a:rPr sz="1200" i="1" spc="89" baseline="-10416" dirty="0">
                <a:cs typeface="Arial"/>
              </a:rPr>
              <a:t>i</a:t>
            </a:r>
            <a:r>
              <a:rPr sz="1100" spc="60" dirty="0">
                <a:cs typeface="PMingLiU"/>
              </a:rPr>
              <a:t>)</a:t>
            </a:r>
            <a:r>
              <a:rPr sz="1100" spc="-40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0" dirty="0">
                <a:cs typeface="PMingLiU"/>
              </a:rPr>
              <a:t> </a:t>
            </a:r>
            <a:r>
              <a:rPr sz="1100" i="1" spc="60" dirty="0">
                <a:cs typeface="Times New Roman"/>
              </a:rPr>
              <a:t>β</a:t>
            </a:r>
            <a:r>
              <a:rPr sz="1200" spc="89" baseline="-10416" dirty="0">
                <a:cs typeface="Tahoma"/>
              </a:rPr>
              <a:t>2</a:t>
            </a:r>
            <a:r>
              <a:rPr sz="1100" i="1" spc="60" dirty="0">
                <a:cs typeface="Times New Roman"/>
              </a:rPr>
              <a:t>b</a:t>
            </a:r>
            <a:r>
              <a:rPr sz="1200" spc="89" baseline="-10416" dirty="0">
                <a:cs typeface="Tahoma"/>
              </a:rPr>
              <a:t>2</a:t>
            </a:r>
            <a:r>
              <a:rPr sz="1100" spc="60" dirty="0">
                <a:cs typeface="PMingLiU"/>
              </a:rPr>
              <a:t>(</a:t>
            </a:r>
            <a:r>
              <a:rPr sz="1100" i="1" spc="60" dirty="0">
                <a:cs typeface="Times New Roman"/>
              </a:rPr>
              <a:t>x</a:t>
            </a:r>
            <a:r>
              <a:rPr sz="1200" i="1" spc="89" baseline="-10416" dirty="0">
                <a:cs typeface="Arial"/>
              </a:rPr>
              <a:t>i</a:t>
            </a:r>
            <a:r>
              <a:rPr sz="1100" spc="60" dirty="0">
                <a:cs typeface="PMingLiU"/>
              </a:rPr>
              <a:t>)</a:t>
            </a:r>
            <a:r>
              <a:rPr sz="1100" spc="-45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0" dirty="0">
                <a:cs typeface="PMingLiU"/>
              </a:rPr>
              <a:t> </a:t>
            </a:r>
            <a:r>
              <a:rPr sz="1100" i="1" spc="-85" dirty="0">
                <a:cs typeface="Meiryo"/>
              </a:rPr>
              <a:t>·</a:t>
            </a:r>
            <a:r>
              <a:rPr sz="1100" i="1" spc="-190" dirty="0">
                <a:cs typeface="Meiryo"/>
              </a:rPr>
              <a:t> </a:t>
            </a:r>
            <a:r>
              <a:rPr sz="1100" i="1" spc="-85" dirty="0">
                <a:cs typeface="Meiryo"/>
              </a:rPr>
              <a:t>·</a:t>
            </a:r>
            <a:r>
              <a:rPr sz="1100" i="1" spc="-195" dirty="0">
                <a:cs typeface="Meiryo"/>
              </a:rPr>
              <a:t> </a:t>
            </a:r>
            <a:r>
              <a:rPr sz="1100" i="1" spc="-85" dirty="0">
                <a:cs typeface="Meiryo"/>
              </a:rPr>
              <a:t>·</a:t>
            </a:r>
            <a:r>
              <a:rPr sz="1100" i="1" spc="-130" dirty="0">
                <a:cs typeface="Meiryo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0" dirty="0">
                <a:cs typeface="PMingLiU"/>
              </a:rPr>
              <a:t> </a:t>
            </a:r>
            <a:r>
              <a:rPr sz="1100" i="1" spc="90" dirty="0">
                <a:cs typeface="Times New Roman"/>
              </a:rPr>
              <a:t>β</a:t>
            </a:r>
            <a:r>
              <a:rPr sz="1200" i="1" spc="135" baseline="-10416" dirty="0">
                <a:cs typeface="Arial"/>
              </a:rPr>
              <a:t>K</a:t>
            </a:r>
            <a:r>
              <a:rPr sz="1200" spc="135" baseline="-10416" dirty="0">
                <a:cs typeface="Tahoma"/>
              </a:rPr>
              <a:t>+1</a:t>
            </a:r>
            <a:r>
              <a:rPr sz="1100" i="1" spc="90" dirty="0">
                <a:cs typeface="Times New Roman"/>
              </a:rPr>
              <a:t>b</a:t>
            </a:r>
            <a:r>
              <a:rPr sz="1200" i="1" spc="135" baseline="-10416" dirty="0">
                <a:cs typeface="Arial"/>
              </a:rPr>
              <a:t>K</a:t>
            </a:r>
            <a:r>
              <a:rPr sz="1200" spc="135" baseline="-10416" dirty="0">
                <a:cs typeface="Tahoma"/>
              </a:rPr>
              <a:t>+1</a:t>
            </a:r>
            <a:r>
              <a:rPr sz="1100" spc="90" dirty="0">
                <a:cs typeface="PMingLiU"/>
              </a:rPr>
              <a:t>(</a:t>
            </a:r>
            <a:r>
              <a:rPr sz="1100" i="1" spc="90" dirty="0">
                <a:cs typeface="Times New Roman"/>
              </a:rPr>
              <a:t>x</a:t>
            </a:r>
            <a:r>
              <a:rPr sz="1200" i="1" spc="135" baseline="-10416" dirty="0">
                <a:cs typeface="Arial"/>
              </a:rPr>
              <a:t>i</a:t>
            </a:r>
            <a:r>
              <a:rPr sz="1100" spc="90" dirty="0">
                <a:cs typeface="PMingLiU"/>
              </a:rPr>
              <a:t>)</a:t>
            </a:r>
            <a:r>
              <a:rPr sz="1100" spc="-40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0" dirty="0">
                <a:cs typeface="PMingLiU"/>
              </a:rPr>
              <a:t> </a:t>
            </a:r>
            <a:r>
              <a:rPr sz="1100" i="1" spc="-15" dirty="0">
                <a:cs typeface="Times New Roman"/>
              </a:rPr>
              <a:t>E</a:t>
            </a:r>
            <a:r>
              <a:rPr sz="1200" i="1" spc="-22" baseline="-10416" dirty="0">
                <a:cs typeface="Arial"/>
              </a:rPr>
              <a:t>i</a:t>
            </a:r>
            <a:r>
              <a:rPr sz="1100" i="1" spc="-15" dirty="0">
                <a:cs typeface="Times New Roman"/>
              </a:rPr>
              <a:t>,</a:t>
            </a:r>
            <a:endParaRPr sz="1100" dirty="0"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75"/>
              </a:spcBef>
            </a:pPr>
            <a:r>
              <a:rPr sz="1100" spc="50" dirty="0">
                <a:cs typeface="PMingLiU"/>
              </a:rPr>
              <a:t>where </a:t>
            </a:r>
            <a:r>
              <a:rPr sz="1100" spc="80" dirty="0">
                <a:cs typeface="PMingLiU"/>
              </a:rPr>
              <a:t>the </a:t>
            </a:r>
            <a:r>
              <a:rPr sz="1100" i="1" spc="-25" dirty="0">
                <a:cs typeface="Times New Roman"/>
              </a:rPr>
              <a:t>b</a:t>
            </a:r>
            <a:r>
              <a:rPr sz="1200" i="1" spc="-37" baseline="-13888" dirty="0">
                <a:cs typeface="Arial"/>
              </a:rPr>
              <a:t>k </a:t>
            </a:r>
            <a:r>
              <a:rPr sz="1100" spc="60" dirty="0">
                <a:cs typeface="PMingLiU"/>
              </a:rPr>
              <a:t>are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basis</a:t>
            </a:r>
            <a:r>
              <a:rPr sz="1100" i="1" spc="185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functions</a:t>
            </a:r>
            <a:r>
              <a:rPr sz="1100" spc="20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159" y="1728569"/>
            <a:ext cx="158242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434"/>
              </a:spcBef>
            </a:pPr>
            <a:r>
              <a:rPr sz="1100" i="1" spc="65" dirty="0">
                <a:cs typeface="Times New Roman"/>
              </a:rPr>
              <a:t>b</a:t>
            </a:r>
            <a:r>
              <a:rPr sz="1200" spc="97" baseline="-10416" dirty="0">
                <a:cs typeface="Tahoma"/>
              </a:rPr>
              <a:t>1</a:t>
            </a:r>
            <a:r>
              <a:rPr sz="1100" spc="65" dirty="0">
                <a:cs typeface="PMingLiU"/>
              </a:rPr>
              <a:t>(</a:t>
            </a:r>
            <a:r>
              <a:rPr sz="1100" i="1" spc="65" dirty="0">
                <a:cs typeface="Times New Roman"/>
              </a:rPr>
              <a:t>x</a:t>
            </a:r>
            <a:r>
              <a:rPr sz="1200" i="1" spc="97" baseline="-10416" dirty="0">
                <a:cs typeface="Arial"/>
              </a:rPr>
              <a:t>i</a:t>
            </a:r>
            <a:r>
              <a:rPr sz="1100" spc="65" dirty="0">
                <a:cs typeface="PMingLiU"/>
              </a:rPr>
              <a:t>) </a:t>
            </a:r>
            <a:r>
              <a:rPr sz="1100" spc="260" dirty="0">
                <a:cs typeface="PMingLiU"/>
              </a:rPr>
              <a:t>=</a:t>
            </a:r>
            <a:r>
              <a:rPr sz="1100" spc="625" dirty="0">
                <a:cs typeface="PMingLiU"/>
              </a:rPr>
              <a:t> </a:t>
            </a:r>
            <a:r>
              <a:rPr sz="1100" i="1" spc="120" dirty="0">
                <a:cs typeface="Times New Roman"/>
              </a:rPr>
              <a:t>x</a:t>
            </a:r>
            <a:r>
              <a:rPr sz="1200" i="1" spc="179" baseline="-10416" dirty="0">
                <a:cs typeface="Arial"/>
              </a:rPr>
              <a:t>i</a:t>
            </a:r>
            <a:endParaRPr sz="1200" baseline="-10416"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i="1" spc="65" dirty="0">
                <a:cs typeface="Times New Roman"/>
              </a:rPr>
              <a:t>b</a:t>
            </a:r>
            <a:r>
              <a:rPr sz="1200" i="1" spc="97" baseline="-13888" dirty="0">
                <a:cs typeface="Arial"/>
              </a:rPr>
              <a:t>k</a:t>
            </a:r>
            <a:r>
              <a:rPr sz="1200" spc="97" baseline="-13888" dirty="0">
                <a:cs typeface="Tahoma"/>
              </a:rPr>
              <a:t>+1</a:t>
            </a:r>
            <a:r>
              <a:rPr sz="1100" spc="65" dirty="0">
                <a:cs typeface="PMingLiU"/>
              </a:rPr>
              <a:t>(</a:t>
            </a:r>
            <a:r>
              <a:rPr sz="1100" i="1" spc="65" dirty="0">
                <a:cs typeface="Times New Roman"/>
              </a:rPr>
              <a:t>x</a:t>
            </a:r>
            <a:r>
              <a:rPr sz="1200" i="1" spc="97" baseline="-10416" dirty="0">
                <a:cs typeface="Arial"/>
              </a:rPr>
              <a:t>i</a:t>
            </a:r>
            <a:r>
              <a:rPr sz="1100" spc="65" dirty="0">
                <a:cs typeface="PMingLiU"/>
              </a:rPr>
              <a:t>) </a:t>
            </a:r>
            <a:r>
              <a:rPr sz="1100" spc="260" dirty="0">
                <a:cs typeface="PMingLiU"/>
              </a:rPr>
              <a:t>=</a:t>
            </a:r>
            <a:r>
              <a:rPr sz="1100" spc="480" dirty="0">
                <a:cs typeface="PMingLiU"/>
              </a:rPr>
              <a:t> </a:t>
            </a:r>
            <a:r>
              <a:rPr sz="1100" spc="105" dirty="0">
                <a:cs typeface="PMingLiU"/>
              </a:rPr>
              <a:t>(</a:t>
            </a:r>
            <a:r>
              <a:rPr sz="1100" i="1" spc="105" dirty="0">
                <a:cs typeface="Times New Roman"/>
              </a:rPr>
              <a:t>x</a:t>
            </a:r>
            <a:r>
              <a:rPr sz="1200" i="1" spc="157" baseline="-10416" dirty="0">
                <a:cs typeface="Arial"/>
              </a:rPr>
              <a:t>i </a:t>
            </a:r>
            <a:r>
              <a:rPr sz="1100" i="1" spc="-40" dirty="0">
                <a:cs typeface="Meiryo"/>
              </a:rPr>
              <a:t>− </a:t>
            </a:r>
            <a:r>
              <a:rPr sz="1100" i="1" spc="65" dirty="0">
                <a:cs typeface="Times New Roman"/>
              </a:rPr>
              <a:t>ξ</a:t>
            </a:r>
            <a:r>
              <a:rPr sz="1200" i="1" spc="97" baseline="-13888" dirty="0">
                <a:cs typeface="Arial"/>
              </a:rPr>
              <a:t>k</a:t>
            </a:r>
            <a:r>
              <a:rPr sz="1100" spc="65" dirty="0">
                <a:cs typeface="PMingLiU"/>
              </a:rPr>
              <a:t>)</a:t>
            </a:r>
            <a:r>
              <a:rPr sz="1200" spc="97" baseline="-10416" dirty="0">
                <a:cs typeface="Tahoma"/>
              </a:rPr>
              <a:t>+</a:t>
            </a:r>
            <a:r>
              <a:rPr sz="1100" i="1" spc="65" dirty="0">
                <a:cs typeface="Times New Roman"/>
              </a:rPr>
              <a:t>,</a:t>
            </a:r>
            <a:endParaRPr sz="110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2151" y="1982379"/>
            <a:ext cx="7816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75" dirty="0">
                <a:cs typeface="Times New Roman"/>
              </a:rPr>
              <a:t>k</a:t>
            </a:r>
            <a:r>
              <a:rPr sz="1100" i="1" spc="4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1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10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10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10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10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105" dirty="0">
                <a:cs typeface="Times New Roman"/>
              </a:rPr>
              <a:t> </a:t>
            </a:r>
            <a:r>
              <a:rPr sz="1100" i="1" spc="190" dirty="0">
                <a:cs typeface="Times New Roman"/>
              </a:rPr>
              <a:t>K</a:t>
            </a:r>
            <a:endParaRPr sz="1100"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894" y="2496818"/>
            <a:ext cx="23107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Here </a:t>
            </a:r>
            <a:r>
              <a:rPr sz="1100" spc="8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()</a:t>
            </a:r>
            <a:r>
              <a:rPr sz="1200" spc="112" baseline="-10416" dirty="0">
                <a:cs typeface="Tahoma"/>
              </a:rPr>
              <a:t>+ </a:t>
            </a:r>
            <a:r>
              <a:rPr sz="1100" spc="65" dirty="0">
                <a:cs typeface="PMingLiU"/>
              </a:rPr>
              <a:t>means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positive part</a:t>
            </a:r>
            <a:r>
              <a:rPr sz="1100" spc="10" dirty="0">
                <a:cs typeface="PMingLiU"/>
              </a:rPr>
              <a:t>;</a:t>
            </a:r>
            <a:r>
              <a:rPr sz="1100" spc="-15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i.e.</a:t>
            </a:r>
            <a:endParaRPr sz="1100">
              <a:cs typeface="PMingLiU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5D209-07E5-4272-A083-21C201D9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45" y="2776153"/>
            <a:ext cx="2305050" cy="4803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5658" y="362483"/>
            <a:ext cx="3046095" cy="1146810"/>
          </a:xfrm>
          <a:custGeom>
            <a:avLst/>
            <a:gdLst/>
            <a:ahLst/>
            <a:cxnLst/>
            <a:rect l="l" t="t" r="r" b="b"/>
            <a:pathLst>
              <a:path w="3046095" h="1146810">
                <a:moveTo>
                  <a:pt x="0" y="1146766"/>
                </a:moveTo>
                <a:lnTo>
                  <a:pt x="30481" y="1135245"/>
                </a:lnTo>
                <a:lnTo>
                  <a:pt x="60902" y="1123785"/>
                </a:lnTo>
                <a:lnTo>
                  <a:pt x="91383" y="1112324"/>
                </a:lnTo>
                <a:lnTo>
                  <a:pt x="121804" y="1100864"/>
                </a:lnTo>
                <a:lnTo>
                  <a:pt x="152286" y="1089403"/>
                </a:lnTo>
                <a:lnTo>
                  <a:pt x="182767" y="1077943"/>
                </a:lnTo>
                <a:lnTo>
                  <a:pt x="213188" y="1066483"/>
                </a:lnTo>
                <a:lnTo>
                  <a:pt x="243669" y="1055022"/>
                </a:lnTo>
                <a:lnTo>
                  <a:pt x="274091" y="1043562"/>
                </a:lnTo>
                <a:lnTo>
                  <a:pt x="304572" y="1032041"/>
                </a:lnTo>
                <a:lnTo>
                  <a:pt x="334993" y="1020581"/>
                </a:lnTo>
                <a:lnTo>
                  <a:pt x="365474" y="1009120"/>
                </a:lnTo>
                <a:lnTo>
                  <a:pt x="395895" y="997660"/>
                </a:lnTo>
                <a:lnTo>
                  <a:pt x="426377" y="986199"/>
                </a:lnTo>
                <a:lnTo>
                  <a:pt x="456858" y="974739"/>
                </a:lnTo>
                <a:lnTo>
                  <a:pt x="487279" y="963278"/>
                </a:lnTo>
                <a:lnTo>
                  <a:pt x="517760" y="951818"/>
                </a:lnTo>
                <a:lnTo>
                  <a:pt x="548182" y="940357"/>
                </a:lnTo>
                <a:lnTo>
                  <a:pt x="578663" y="928837"/>
                </a:lnTo>
                <a:lnTo>
                  <a:pt x="609084" y="917377"/>
                </a:lnTo>
                <a:lnTo>
                  <a:pt x="639565" y="905916"/>
                </a:lnTo>
                <a:lnTo>
                  <a:pt x="669987" y="894456"/>
                </a:lnTo>
                <a:lnTo>
                  <a:pt x="700468" y="882995"/>
                </a:lnTo>
                <a:lnTo>
                  <a:pt x="730949" y="871535"/>
                </a:lnTo>
                <a:lnTo>
                  <a:pt x="761370" y="860074"/>
                </a:lnTo>
                <a:lnTo>
                  <a:pt x="791851" y="848614"/>
                </a:lnTo>
                <a:lnTo>
                  <a:pt x="822273" y="837153"/>
                </a:lnTo>
                <a:lnTo>
                  <a:pt x="852754" y="825633"/>
                </a:lnTo>
                <a:lnTo>
                  <a:pt x="883175" y="814172"/>
                </a:lnTo>
                <a:lnTo>
                  <a:pt x="913656" y="802712"/>
                </a:lnTo>
                <a:lnTo>
                  <a:pt x="944078" y="791251"/>
                </a:lnTo>
                <a:lnTo>
                  <a:pt x="974559" y="779791"/>
                </a:lnTo>
                <a:lnTo>
                  <a:pt x="1005040" y="768330"/>
                </a:lnTo>
                <a:lnTo>
                  <a:pt x="1035461" y="756870"/>
                </a:lnTo>
                <a:lnTo>
                  <a:pt x="1065942" y="745410"/>
                </a:lnTo>
                <a:lnTo>
                  <a:pt x="1096364" y="733949"/>
                </a:lnTo>
                <a:lnTo>
                  <a:pt x="1126845" y="722429"/>
                </a:lnTo>
                <a:lnTo>
                  <a:pt x="1157266" y="710968"/>
                </a:lnTo>
                <a:lnTo>
                  <a:pt x="1187747" y="699508"/>
                </a:lnTo>
                <a:lnTo>
                  <a:pt x="1218169" y="688047"/>
                </a:lnTo>
                <a:lnTo>
                  <a:pt x="1248650" y="676587"/>
                </a:lnTo>
                <a:lnTo>
                  <a:pt x="1279131" y="665126"/>
                </a:lnTo>
                <a:lnTo>
                  <a:pt x="1309552" y="653666"/>
                </a:lnTo>
                <a:lnTo>
                  <a:pt x="1340034" y="642205"/>
                </a:lnTo>
                <a:lnTo>
                  <a:pt x="1370455" y="630745"/>
                </a:lnTo>
                <a:lnTo>
                  <a:pt x="1400936" y="619224"/>
                </a:lnTo>
                <a:lnTo>
                  <a:pt x="1431357" y="607764"/>
                </a:lnTo>
                <a:lnTo>
                  <a:pt x="1461838" y="596304"/>
                </a:lnTo>
                <a:lnTo>
                  <a:pt x="1492260" y="584843"/>
                </a:lnTo>
                <a:lnTo>
                  <a:pt x="1522741" y="573383"/>
                </a:lnTo>
                <a:lnTo>
                  <a:pt x="1553222" y="561922"/>
                </a:lnTo>
                <a:lnTo>
                  <a:pt x="1583643" y="550462"/>
                </a:lnTo>
                <a:lnTo>
                  <a:pt x="1614125" y="539001"/>
                </a:lnTo>
                <a:lnTo>
                  <a:pt x="1644546" y="527541"/>
                </a:lnTo>
                <a:lnTo>
                  <a:pt x="1675027" y="516020"/>
                </a:lnTo>
                <a:lnTo>
                  <a:pt x="1705448" y="504560"/>
                </a:lnTo>
                <a:lnTo>
                  <a:pt x="1735930" y="493099"/>
                </a:lnTo>
                <a:lnTo>
                  <a:pt x="1766351" y="481639"/>
                </a:lnTo>
                <a:lnTo>
                  <a:pt x="1796832" y="470178"/>
                </a:lnTo>
                <a:lnTo>
                  <a:pt x="1827313" y="458718"/>
                </a:lnTo>
                <a:lnTo>
                  <a:pt x="1857734" y="447258"/>
                </a:lnTo>
                <a:lnTo>
                  <a:pt x="1888216" y="435797"/>
                </a:lnTo>
                <a:lnTo>
                  <a:pt x="1918637" y="424337"/>
                </a:lnTo>
                <a:lnTo>
                  <a:pt x="1949118" y="412816"/>
                </a:lnTo>
                <a:lnTo>
                  <a:pt x="1979539" y="401356"/>
                </a:lnTo>
                <a:lnTo>
                  <a:pt x="2010021" y="389895"/>
                </a:lnTo>
                <a:lnTo>
                  <a:pt x="2040442" y="378435"/>
                </a:lnTo>
                <a:lnTo>
                  <a:pt x="2070923" y="366974"/>
                </a:lnTo>
                <a:lnTo>
                  <a:pt x="2101404" y="355514"/>
                </a:lnTo>
                <a:lnTo>
                  <a:pt x="2131825" y="344053"/>
                </a:lnTo>
                <a:lnTo>
                  <a:pt x="2162307" y="332593"/>
                </a:lnTo>
                <a:lnTo>
                  <a:pt x="2192728" y="321132"/>
                </a:lnTo>
                <a:lnTo>
                  <a:pt x="2223209" y="309612"/>
                </a:lnTo>
                <a:lnTo>
                  <a:pt x="2253630" y="298152"/>
                </a:lnTo>
                <a:lnTo>
                  <a:pt x="2284112" y="286691"/>
                </a:lnTo>
                <a:lnTo>
                  <a:pt x="2314533" y="275231"/>
                </a:lnTo>
                <a:lnTo>
                  <a:pt x="2345014" y="263770"/>
                </a:lnTo>
                <a:lnTo>
                  <a:pt x="2375495" y="252310"/>
                </a:lnTo>
                <a:lnTo>
                  <a:pt x="2405917" y="240849"/>
                </a:lnTo>
                <a:lnTo>
                  <a:pt x="2436398" y="229389"/>
                </a:lnTo>
                <a:lnTo>
                  <a:pt x="2466819" y="217928"/>
                </a:lnTo>
                <a:lnTo>
                  <a:pt x="2497300" y="206408"/>
                </a:lnTo>
                <a:lnTo>
                  <a:pt x="2527721" y="194947"/>
                </a:lnTo>
                <a:lnTo>
                  <a:pt x="2558203" y="183487"/>
                </a:lnTo>
                <a:lnTo>
                  <a:pt x="2588624" y="172026"/>
                </a:lnTo>
                <a:lnTo>
                  <a:pt x="2619105" y="160566"/>
                </a:lnTo>
                <a:lnTo>
                  <a:pt x="2649586" y="149106"/>
                </a:lnTo>
                <a:lnTo>
                  <a:pt x="2680008" y="137645"/>
                </a:lnTo>
                <a:lnTo>
                  <a:pt x="2710489" y="126185"/>
                </a:lnTo>
                <a:lnTo>
                  <a:pt x="2740910" y="114724"/>
                </a:lnTo>
                <a:lnTo>
                  <a:pt x="2771391" y="103204"/>
                </a:lnTo>
                <a:lnTo>
                  <a:pt x="2801813" y="91743"/>
                </a:lnTo>
                <a:lnTo>
                  <a:pt x="2832294" y="80283"/>
                </a:lnTo>
                <a:lnTo>
                  <a:pt x="2862715" y="68822"/>
                </a:lnTo>
                <a:lnTo>
                  <a:pt x="2893196" y="57362"/>
                </a:lnTo>
                <a:lnTo>
                  <a:pt x="2923677" y="45901"/>
                </a:lnTo>
                <a:lnTo>
                  <a:pt x="2954099" y="34441"/>
                </a:lnTo>
                <a:lnTo>
                  <a:pt x="2984580" y="22980"/>
                </a:lnTo>
                <a:lnTo>
                  <a:pt x="3015001" y="11520"/>
                </a:lnTo>
                <a:lnTo>
                  <a:pt x="3045482" y="0"/>
                </a:lnTo>
              </a:path>
            </a:pathLst>
          </a:custGeom>
          <a:ln w="9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5658" y="1555091"/>
            <a:ext cx="3046095" cy="0"/>
          </a:xfrm>
          <a:custGeom>
            <a:avLst/>
            <a:gdLst/>
            <a:ahLst/>
            <a:cxnLst/>
            <a:rect l="l" t="t" r="r" b="b"/>
            <a:pathLst>
              <a:path w="3046095">
                <a:moveTo>
                  <a:pt x="0" y="0"/>
                </a:moveTo>
                <a:lnTo>
                  <a:pt x="3045482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658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4743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3827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2972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2057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1141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235" y="1653756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0.0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5320" y="1653756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0.2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4405" y="1653756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0.4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3549" y="1653756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0.6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2634" y="1653756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0.8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1718" y="1653756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1.0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3853" y="362483"/>
            <a:ext cx="0" cy="1146810"/>
          </a:xfrm>
          <a:custGeom>
            <a:avLst/>
            <a:gdLst/>
            <a:ahLst/>
            <a:cxnLst/>
            <a:rect l="l" t="t" r="r" b="b"/>
            <a:pathLst>
              <a:path h="1146810">
                <a:moveTo>
                  <a:pt x="0" y="1146766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6251" y="150924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6251" y="1345382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6251" y="1181576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6251" y="101776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251" y="853963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6251" y="690156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251" y="52634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6251" y="362483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5998" y="1429813"/>
            <a:ext cx="132715" cy="15938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50" dirty="0">
                <a:latin typeface="Arial"/>
                <a:cs typeface="Arial"/>
              </a:rPr>
              <a:t>0.3</a:t>
            </a:r>
            <a:endParaRPr sz="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5998" y="1102140"/>
            <a:ext cx="132715" cy="15938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50" dirty="0">
                <a:latin typeface="Arial"/>
                <a:cs typeface="Arial"/>
              </a:rPr>
              <a:t>0.5</a:t>
            </a:r>
            <a:endParaRPr sz="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5998" y="774527"/>
            <a:ext cx="132715" cy="15938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50" dirty="0">
                <a:latin typeface="Arial"/>
                <a:cs typeface="Arial"/>
              </a:rPr>
              <a:t>0.7</a:t>
            </a:r>
            <a:endParaRPr sz="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5998" y="446914"/>
            <a:ext cx="132715" cy="15938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50" dirty="0">
                <a:latin typeface="Arial"/>
                <a:cs typeface="Arial"/>
              </a:rPr>
              <a:t>0.9</a:t>
            </a:r>
            <a:endParaRPr sz="7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3853" y="316641"/>
            <a:ext cx="3289300" cy="1238885"/>
          </a:xfrm>
          <a:custGeom>
            <a:avLst/>
            <a:gdLst/>
            <a:ahLst/>
            <a:cxnLst/>
            <a:rect l="l" t="t" r="r" b="b"/>
            <a:pathLst>
              <a:path w="3289300" h="1238885">
                <a:moveTo>
                  <a:pt x="0" y="1238449"/>
                </a:moveTo>
                <a:lnTo>
                  <a:pt x="3289092" y="1238449"/>
                </a:lnTo>
                <a:lnTo>
                  <a:pt x="3289092" y="0"/>
                </a:lnTo>
                <a:lnTo>
                  <a:pt x="0" y="0"/>
                </a:lnTo>
                <a:lnTo>
                  <a:pt x="0" y="1238449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451698" y="1884165"/>
            <a:ext cx="7366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5589" y="853854"/>
            <a:ext cx="132715" cy="16446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50" dirty="0">
                <a:latin typeface="Arial"/>
                <a:cs typeface="Arial"/>
              </a:rPr>
              <a:t>f(x)</a:t>
            </a:r>
            <a:endParaRPr sz="7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92972" y="316641"/>
            <a:ext cx="0" cy="1238885"/>
          </a:xfrm>
          <a:custGeom>
            <a:avLst/>
            <a:gdLst/>
            <a:ahLst/>
            <a:cxnLst/>
            <a:rect l="l" t="t" r="r" b="b"/>
            <a:pathLst>
              <a:path h="1238885">
                <a:moveTo>
                  <a:pt x="0" y="1238449"/>
                </a:moveTo>
                <a:lnTo>
                  <a:pt x="0" y="0"/>
                </a:lnTo>
              </a:path>
            </a:pathLst>
          </a:custGeom>
          <a:ln w="4500">
            <a:solidFill>
              <a:srgbClr val="A9A9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92972" y="362483"/>
            <a:ext cx="1218565" cy="459105"/>
          </a:xfrm>
          <a:custGeom>
            <a:avLst/>
            <a:gdLst/>
            <a:ahLst/>
            <a:cxnLst/>
            <a:rect l="l" t="t" r="r" b="b"/>
            <a:pathLst>
              <a:path w="1218564" h="459105">
                <a:moveTo>
                  <a:pt x="0" y="458718"/>
                </a:moveTo>
                <a:lnTo>
                  <a:pt x="30421" y="447258"/>
                </a:lnTo>
                <a:lnTo>
                  <a:pt x="60902" y="435797"/>
                </a:lnTo>
                <a:lnTo>
                  <a:pt x="91323" y="424337"/>
                </a:lnTo>
                <a:lnTo>
                  <a:pt x="121804" y="412816"/>
                </a:lnTo>
                <a:lnTo>
                  <a:pt x="152226" y="401356"/>
                </a:lnTo>
                <a:lnTo>
                  <a:pt x="182707" y="389895"/>
                </a:lnTo>
                <a:lnTo>
                  <a:pt x="213128" y="378435"/>
                </a:lnTo>
                <a:lnTo>
                  <a:pt x="243609" y="366974"/>
                </a:lnTo>
                <a:lnTo>
                  <a:pt x="274091" y="355514"/>
                </a:lnTo>
                <a:lnTo>
                  <a:pt x="304512" y="344053"/>
                </a:lnTo>
                <a:lnTo>
                  <a:pt x="334993" y="332593"/>
                </a:lnTo>
                <a:lnTo>
                  <a:pt x="365414" y="321132"/>
                </a:lnTo>
                <a:lnTo>
                  <a:pt x="395895" y="309612"/>
                </a:lnTo>
                <a:lnTo>
                  <a:pt x="426317" y="298152"/>
                </a:lnTo>
                <a:lnTo>
                  <a:pt x="456798" y="286691"/>
                </a:lnTo>
                <a:lnTo>
                  <a:pt x="487219" y="275231"/>
                </a:lnTo>
                <a:lnTo>
                  <a:pt x="517700" y="263770"/>
                </a:lnTo>
                <a:lnTo>
                  <a:pt x="548182" y="252310"/>
                </a:lnTo>
                <a:lnTo>
                  <a:pt x="578603" y="240849"/>
                </a:lnTo>
                <a:lnTo>
                  <a:pt x="609084" y="229389"/>
                </a:lnTo>
                <a:lnTo>
                  <a:pt x="639505" y="217928"/>
                </a:lnTo>
                <a:lnTo>
                  <a:pt x="669987" y="206408"/>
                </a:lnTo>
                <a:lnTo>
                  <a:pt x="700408" y="194947"/>
                </a:lnTo>
                <a:lnTo>
                  <a:pt x="730889" y="183487"/>
                </a:lnTo>
                <a:lnTo>
                  <a:pt x="761310" y="172026"/>
                </a:lnTo>
                <a:lnTo>
                  <a:pt x="791791" y="160566"/>
                </a:lnTo>
                <a:lnTo>
                  <a:pt x="822273" y="149106"/>
                </a:lnTo>
                <a:lnTo>
                  <a:pt x="852694" y="137645"/>
                </a:lnTo>
                <a:lnTo>
                  <a:pt x="883175" y="126185"/>
                </a:lnTo>
                <a:lnTo>
                  <a:pt x="913596" y="114724"/>
                </a:lnTo>
                <a:lnTo>
                  <a:pt x="944078" y="103204"/>
                </a:lnTo>
                <a:lnTo>
                  <a:pt x="974499" y="91743"/>
                </a:lnTo>
                <a:lnTo>
                  <a:pt x="1004980" y="80283"/>
                </a:lnTo>
                <a:lnTo>
                  <a:pt x="1035401" y="68822"/>
                </a:lnTo>
                <a:lnTo>
                  <a:pt x="1065882" y="57362"/>
                </a:lnTo>
                <a:lnTo>
                  <a:pt x="1096364" y="45901"/>
                </a:lnTo>
                <a:lnTo>
                  <a:pt x="1126785" y="34441"/>
                </a:lnTo>
                <a:lnTo>
                  <a:pt x="1157266" y="22980"/>
                </a:lnTo>
                <a:lnTo>
                  <a:pt x="1187687" y="11520"/>
                </a:lnTo>
                <a:lnTo>
                  <a:pt x="1218169" y="0"/>
                </a:lnTo>
              </a:path>
            </a:pathLst>
          </a:custGeom>
          <a:ln w="13500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92972" y="624633"/>
            <a:ext cx="1218565" cy="196850"/>
          </a:xfrm>
          <a:custGeom>
            <a:avLst/>
            <a:gdLst/>
            <a:ahLst/>
            <a:cxnLst/>
            <a:rect l="l" t="t" r="r" b="b"/>
            <a:pathLst>
              <a:path w="1218564" h="196850">
                <a:moveTo>
                  <a:pt x="0" y="196567"/>
                </a:moveTo>
                <a:lnTo>
                  <a:pt x="30421" y="191647"/>
                </a:lnTo>
                <a:lnTo>
                  <a:pt x="60902" y="186727"/>
                </a:lnTo>
                <a:lnTo>
                  <a:pt x="91323" y="181807"/>
                </a:lnTo>
                <a:lnTo>
                  <a:pt x="121804" y="176887"/>
                </a:lnTo>
                <a:lnTo>
                  <a:pt x="152226" y="171966"/>
                </a:lnTo>
                <a:lnTo>
                  <a:pt x="182707" y="167046"/>
                </a:lnTo>
                <a:lnTo>
                  <a:pt x="213128" y="162186"/>
                </a:lnTo>
                <a:lnTo>
                  <a:pt x="243609" y="157266"/>
                </a:lnTo>
                <a:lnTo>
                  <a:pt x="274091" y="152346"/>
                </a:lnTo>
                <a:lnTo>
                  <a:pt x="304512" y="147425"/>
                </a:lnTo>
                <a:lnTo>
                  <a:pt x="334993" y="142505"/>
                </a:lnTo>
                <a:lnTo>
                  <a:pt x="365414" y="137585"/>
                </a:lnTo>
                <a:lnTo>
                  <a:pt x="395895" y="132665"/>
                </a:lnTo>
                <a:lnTo>
                  <a:pt x="426317" y="127745"/>
                </a:lnTo>
                <a:lnTo>
                  <a:pt x="456798" y="122824"/>
                </a:lnTo>
                <a:lnTo>
                  <a:pt x="487219" y="117904"/>
                </a:lnTo>
                <a:lnTo>
                  <a:pt x="517700" y="113044"/>
                </a:lnTo>
                <a:lnTo>
                  <a:pt x="548182" y="108124"/>
                </a:lnTo>
                <a:lnTo>
                  <a:pt x="578603" y="103204"/>
                </a:lnTo>
                <a:lnTo>
                  <a:pt x="609084" y="98283"/>
                </a:lnTo>
                <a:lnTo>
                  <a:pt x="639505" y="93363"/>
                </a:lnTo>
                <a:lnTo>
                  <a:pt x="669987" y="88443"/>
                </a:lnTo>
                <a:lnTo>
                  <a:pt x="700408" y="83523"/>
                </a:lnTo>
                <a:lnTo>
                  <a:pt x="730889" y="78603"/>
                </a:lnTo>
                <a:lnTo>
                  <a:pt x="761310" y="73682"/>
                </a:lnTo>
                <a:lnTo>
                  <a:pt x="791791" y="68762"/>
                </a:lnTo>
                <a:lnTo>
                  <a:pt x="822273" y="63842"/>
                </a:lnTo>
                <a:lnTo>
                  <a:pt x="852694" y="58982"/>
                </a:lnTo>
                <a:lnTo>
                  <a:pt x="883175" y="54062"/>
                </a:lnTo>
                <a:lnTo>
                  <a:pt x="913596" y="49141"/>
                </a:lnTo>
                <a:lnTo>
                  <a:pt x="944078" y="44221"/>
                </a:lnTo>
                <a:lnTo>
                  <a:pt x="974499" y="39301"/>
                </a:lnTo>
                <a:lnTo>
                  <a:pt x="1004980" y="34381"/>
                </a:lnTo>
                <a:lnTo>
                  <a:pt x="1035401" y="29461"/>
                </a:lnTo>
                <a:lnTo>
                  <a:pt x="1065882" y="24540"/>
                </a:lnTo>
                <a:lnTo>
                  <a:pt x="1096364" y="19620"/>
                </a:lnTo>
                <a:lnTo>
                  <a:pt x="1126785" y="14700"/>
                </a:lnTo>
                <a:lnTo>
                  <a:pt x="1157266" y="9840"/>
                </a:lnTo>
                <a:lnTo>
                  <a:pt x="1187687" y="4920"/>
                </a:lnTo>
                <a:lnTo>
                  <a:pt x="1218169" y="0"/>
                </a:lnTo>
              </a:path>
            </a:pathLst>
          </a:custGeom>
          <a:ln w="9000">
            <a:solidFill>
              <a:srgbClr val="FF8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5658" y="2764740"/>
            <a:ext cx="3046095" cy="0"/>
          </a:xfrm>
          <a:custGeom>
            <a:avLst/>
            <a:gdLst/>
            <a:ahLst/>
            <a:cxnLst/>
            <a:rect l="l" t="t" r="r" b="b"/>
            <a:pathLst>
              <a:path w="3046095">
                <a:moveTo>
                  <a:pt x="0" y="0"/>
                </a:moveTo>
                <a:lnTo>
                  <a:pt x="3045482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5658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4743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83827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92972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02057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11141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86235" y="2863404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0.0</a:t>
            </a:r>
            <a:endParaRPr sz="7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95320" y="2863404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0.2</a:t>
            </a:r>
            <a:endParaRPr sz="7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04405" y="2863404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0.4</a:t>
            </a:r>
            <a:endParaRPr sz="7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13549" y="2863404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0.6</a:t>
            </a:r>
            <a:endParaRPr sz="7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22634" y="2863404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0.8</a:t>
            </a:r>
            <a:endParaRPr sz="7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31718" y="2863404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1.0</a:t>
            </a:r>
            <a:endParaRPr sz="7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43853" y="2154575"/>
            <a:ext cx="0" cy="586740"/>
          </a:xfrm>
          <a:custGeom>
            <a:avLst/>
            <a:gdLst/>
            <a:ahLst/>
            <a:cxnLst/>
            <a:rect l="l" t="t" r="r" b="b"/>
            <a:pathLst>
              <a:path h="586739">
                <a:moveTo>
                  <a:pt x="0" y="586703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6251" y="274127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6251" y="2623914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6251" y="250660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6251" y="2389245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6251" y="2271940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6251" y="2154575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05998" y="2192504"/>
            <a:ext cx="132715" cy="62865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50" dirty="0">
                <a:latin typeface="Arial"/>
                <a:cs typeface="Arial"/>
              </a:rPr>
              <a:t>0.0 0.2</a:t>
            </a:r>
            <a:r>
              <a:rPr sz="750" spc="55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0.4</a:t>
            </a:r>
            <a:endParaRPr sz="7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43853" y="2131114"/>
            <a:ext cx="3289300" cy="633730"/>
          </a:xfrm>
          <a:custGeom>
            <a:avLst/>
            <a:gdLst/>
            <a:ahLst/>
            <a:cxnLst/>
            <a:rect l="l" t="t" r="r" b="b"/>
            <a:pathLst>
              <a:path w="3289300" h="633730">
                <a:moveTo>
                  <a:pt x="0" y="633625"/>
                </a:moveTo>
                <a:lnTo>
                  <a:pt x="3289092" y="633625"/>
                </a:lnTo>
                <a:lnTo>
                  <a:pt x="3289092" y="0"/>
                </a:lnTo>
                <a:lnTo>
                  <a:pt x="0" y="0"/>
                </a:lnTo>
                <a:lnTo>
                  <a:pt x="0" y="633625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451698" y="3093814"/>
            <a:ext cx="7366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5589" y="2352575"/>
            <a:ext cx="132715" cy="19113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50" dirty="0">
                <a:latin typeface="Arial"/>
                <a:cs typeface="Arial"/>
              </a:rPr>
              <a:t>b(x)</a:t>
            </a:r>
            <a:endParaRPr sz="7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43853" y="2741279"/>
            <a:ext cx="3289300" cy="0"/>
          </a:xfrm>
          <a:custGeom>
            <a:avLst/>
            <a:gdLst/>
            <a:ahLst/>
            <a:cxnLst/>
            <a:rect l="l" t="t" r="r" b="b"/>
            <a:pathLst>
              <a:path w="3289300">
                <a:moveTo>
                  <a:pt x="0" y="0"/>
                </a:moveTo>
                <a:lnTo>
                  <a:pt x="3289092" y="0"/>
                </a:lnTo>
              </a:path>
            </a:pathLst>
          </a:custGeom>
          <a:ln w="4500">
            <a:solidFill>
              <a:srgbClr val="A9A9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92972" y="2131114"/>
            <a:ext cx="0" cy="633730"/>
          </a:xfrm>
          <a:custGeom>
            <a:avLst/>
            <a:gdLst/>
            <a:ahLst/>
            <a:cxnLst/>
            <a:rect l="l" t="t" r="r" b="b"/>
            <a:pathLst>
              <a:path h="633730">
                <a:moveTo>
                  <a:pt x="0" y="633625"/>
                </a:moveTo>
                <a:lnTo>
                  <a:pt x="0" y="0"/>
                </a:lnTo>
              </a:path>
            </a:pathLst>
          </a:custGeom>
          <a:ln w="4500">
            <a:solidFill>
              <a:srgbClr val="A9A9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92972" y="2271940"/>
            <a:ext cx="1218565" cy="469900"/>
          </a:xfrm>
          <a:custGeom>
            <a:avLst/>
            <a:gdLst/>
            <a:ahLst/>
            <a:cxnLst/>
            <a:rect l="l" t="t" r="r" b="b"/>
            <a:pathLst>
              <a:path w="1218564" h="469900">
                <a:moveTo>
                  <a:pt x="0" y="469338"/>
                </a:moveTo>
                <a:lnTo>
                  <a:pt x="30421" y="457578"/>
                </a:lnTo>
                <a:lnTo>
                  <a:pt x="60902" y="445877"/>
                </a:lnTo>
                <a:lnTo>
                  <a:pt x="91323" y="434117"/>
                </a:lnTo>
                <a:lnTo>
                  <a:pt x="121804" y="422417"/>
                </a:lnTo>
                <a:lnTo>
                  <a:pt x="152226" y="410656"/>
                </a:lnTo>
                <a:lnTo>
                  <a:pt x="182707" y="398956"/>
                </a:lnTo>
                <a:lnTo>
                  <a:pt x="213128" y="387195"/>
                </a:lnTo>
                <a:lnTo>
                  <a:pt x="243609" y="375435"/>
                </a:lnTo>
                <a:lnTo>
                  <a:pt x="274091" y="363734"/>
                </a:lnTo>
                <a:lnTo>
                  <a:pt x="304512" y="351974"/>
                </a:lnTo>
                <a:lnTo>
                  <a:pt x="334993" y="340273"/>
                </a:lnTo>
                <a:lnTo>
                  <a:pt x="365414" y="328513"/>
                </a:lnTo>
                <a:lnTo>
                  <a:pt x="395895" y="316812"/>
                </a:lnTo>
                <a:lnTo>
                  <a:pt x="426317" y="305052"/>
                </a:lnTo>
                <a:lnTo>
                  <a:pt x="456798" y="293351"/>
                </a:lnTo>
                <a:lnTo>
                  <a:pt x="487219" y="281591"/>
                </a:lnTo>
                <a:lnTo>
                  <a:pt x="517700" y="269830"/>
                </a:lnTo>
                <a:lnTo>
                  <a:pt x="548182" y="258130"/>
                </a:lnTo>
                <a:lnTo>
                  <a:pt x="578603" y="246369"/>
                </a:lnTo>
                <a:lnTo>
                  <a:pt x="609084" y="234669"/>
                </a:lnTo>
                <a:lnTo>
                  <a:pt x="639505" y="222908"/>
                </a:lnTo>
                <a:lnTo>
                  <a:pt x="669987" y="211208"/>
                </a:lnTo>
                <a:lnTo>
                  <a:pt x="700408" y="199448"/>
                </a:lnTo>
                <a:lnTo>
                  <a:pt x="730889" y="187747"/>
                </a:lnTo>
                <a:lnTo>
                  <a:pt x="761310" y="175987"/>
                </a:lnTo>
                <a:lnTo>
                  <a:pt x="791791" y="164226"/>
                </a:lnTo>
                <a:lnTo>
                  <a:pt x="822273" y="152526"/>
                </a:lnTo>
                <a:lnTo>
                  <a:pt x="852694" y="140765"/>
                </a:lnTo>
                <a:lnTo>
                  <a:pt x="883175" y="129065"/>
                </a:lnTo>
                <a:lnTo>
                  <a:pt x="913596" y="117304"/>
                </a:lnTo>
                <a:lnTo>
                  <a:pt x="944078" y="105604"/>
                </a:lnTo>
                <a:lnTo>
                  <a:pt x="974499" y="93843"/>
                </a:lnTo>
                <a:lnTo>
                  <a:pt x="1004980" y="82143"/>
                </a:lnTo>
                <a:lnTo>
                  <a:pt x="1035401" y="70382"/>
                </a:lnTo>
                <a:lnTo>
                  <a:pt x="1065882" y="58622"/>
                </a:lnTo>
                <a:lnTo>
                  <a:pt x="1096364" y="46921"/>
                </a:lnTo>
                <a:lnTo>
                  <a:pt x="1126785" y="35161"/>
                </a:lnTo>
                <a:lnTo>
                  <a:pt x="1157266" y="23460"/>
                </a:lnTo>
                <a:lnTo>
                  <a:pt x="1187687" y="11700"/>
                </a:lnTo>
                <a:lnTo>
                  <a:pt x="1218169" y="0"/>
                </a:lnTo>
              </a:path>
            </a:pathLst>
          </a:custGeom>
          <a:ln w="9000">
            <a:solidFill>
              <a:srgbClr val="FF8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10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562" y="211465"/>
            <a:ext cx="10871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>
                <a:latin typeface="+mn-lt"/>
              </a:rPr>
              <a:t>Cubic</a:t>
            </a:r>
            <a:r>
              <a:rPr spc="75" dirty="0">
                <a:latin typeface="+mn-lt"/>
              </a:rPr>
              <a:t> </a:t>
            </a:r>
            <a:r>
              <a:rPr spc="-35" dirty="0">
                <a:latin typeface="+mn-lt"/>
              </a:rPr>
              <a:t>Splines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11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51699"/>
            <a:ext cx="3864610" cy="11785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110489">
              <a:lnSpc>
                <a:spcPct val="102600"/>
              </a:lnSpc>
              <a:spcBef>
                <a:spcPts val="55"/>
              </a:spcBef>
            </a:pPr>
            <a:r>
              <a:rPr sz="1100" i="1" spc="15" dirty="0">
                <a:solidFill>
                  <a:srgbClr val="009900"/>
                </a:solidFill>
                <a:cs typeface="Palatino Linotype"/>
              </a:rPr>
              <a:t>A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cubic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spline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with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knots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at </a:t>
            </a:r>
            <a:r>
              <a:rPr sz="1100" i="1" spc="45" dirty="0">
                <a:solidFill>
                  <a:srgbClr val="009900"/>
                </a:solidFill>
                <a:cs typeface="Times New Roman"/>
              </a:rPr>
              <a:t>ξ</a:t>
            </a:r>
            <a:r>
              <a:rPr sz="1200" i="1" spc="67" baseline="-13888" dirty="0">
                <a:solidFill>
                  <a:srgbClr val="009900"/>
                </a:solidFill>
                <a:cs typeface="Arial"/>
              </a:rPr>
              <a:t>k</a:t>
            </a:r>
            <a:r>
              <a:rPr sz="1100" i="1" spc="45" dirty="0">
                <a:solidFill>
                  <a:srgbClr val="009900"/>
                </a:solidFill>
                <a:cs typeface="Times New Roman"/>
              </a:rPr>
              <a:t>, </a:t>
            </a:r>
            <a:r>
              <a:rPr sz="1100" i="1" spc="75" dirty="0">
                <a:solidFill>
                  <a:srgbClr val="009900"/>
                </a:solidFill>
                <a:cs typeface="Times New Roman"/>
              </a:rPr>
              <a:t>k </a:t>
            </a:r>
            <a:r>
              <a:rPr sz="1100" spc="260" dirty="0">
                <a:solidFill>
                  <a:srgbClr val="009900"/>
                </a:solidFill>
                <a:cs typeface="PMingLiU"/>
              </a:rPr>
              <a:t>= </a:t>
            </a:r>
            <a:r>
              <a:rPr sz="1100" spc="25" dirty="0">
                <a:solidFill>
                  <a:srgbClr val="009900"/>
                </a:solidFill>
                <a:cs typeface="PMingLiU"/>
              </a:rPr>
              <a:t>1</a:t>
            </a:r>
            <a:r>
              <a:rPr sz="1100" i="1" spc="25" dirty="0">
                <a:solidFill>
                  <a:srgbClr val="009900"/>
                </a:solidFill>
                <a:cs typeface="Times New Roman"/>
              </a:rPr>
              <a:t>, . . . , </a:t>
            </a:r>
            <a:r>
              <a:rPr sz="1100" i="1" spc="190" dirty="0">
                <a:solidFill>
                  <a:srgbClr val="009900"/>
                </a:solidFill>
                <a:cs typeface="Times New Roman"/>
              </a:rPr>
              <a:t>K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is </a:t>
            </a:r>
            <a:r>
              <a:rPr sz="1100" i="1" spc="65" dirty="0">
                <a:solidFill>
                  <a:srgbClr val="009900"/>
                </a:solidFill>
                <a:cs typeface="Palatino Linotype"/>
              </a:rPr>
              <a:t>a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piecewise 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cubic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polynomial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with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continuous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derivatives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up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to order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2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at 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each</a:t>
            </a:r>
            <a:r>
              <a:rPr sz="1100" i="1" spc="11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knot.</a:t>
            </a:r>
            <a:endParaRPr sz="1100">
              <a:cs typeface="Palatino Linotype"/>
            </a:endParaRPr>
          </a:p>
          <a:p>
            <a:pPr marL="38100" marR="30480">
              <a:lnSpc>
                <a:spcPct val="102699"/>
              </a:lnSpc>
              <a:spcBef>
                <a:spcPts val="495"/>
              </a:spcBef>
            </a:pPr>
            <a:r>
              <a:rPr sz="1100" spc="55" dirty="0">
                <a:cs typeface="PMingLiU"/>
              </a:rPr>
              <a:t>Again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</a:t>
            </a:r>
            <a:r>
              <a:rPr sz="1100" spc="60" dirty="0">
                <a:cs typeface="PMingLiU"/>
              </a:rPr>
              <a:t>represent </a:t>
            </a:r>
            <a:r>
              <a:rPr sz="1100" spc="65" dirty="0">
                <a:cs typeface="PMingLiU"/>
              </a:rPr>
              <a:t>this </a:t>
            </a:r>
            <a:r>
              <a:rPr sz="1100" spc="55" dirty="0">
                <a:cs typeface="PMingLiU"/>
              </a:rPr>
              <a:t>model </a:t>
            </a:r>
            <a:r>
              <a:rPr sz="1100" spc="70" dirty="0">
                <a:cs typeface="PMingLiU"/>
              </a:rPr>
              <a:t>with </a:t>
            </a:r>
            <a:r>
              <a:rPr sz="1100" spc="80" dirty="0">
                <a:cs typeface="PMingLiU"/>
              </a:rPr>
              <a:t>truncated </a:t>
            </a:r>
            <a:r>
              <a:rPr sz="1100" spc="45" dirty="0">
                <a:cs typeface="PMingLiU"/>
              </a:rPr>
              <a:t>power basis  </a:t>
            </a:r>
            <a:r>
              <a:rPr sz="1100" spc="50" dirty="0">
                <a:cs typeface="PMingLiU"/>
              </a:rPr>
              <a:t>functions</a:t>
            </a:r>
            <a:endParaRPr sz="1100">
              <a:cs typeface="PMingLiU"/>
            </a:endParaRPr>
          </a:p>
          <a:p>
            <a:pPr marL="278130">
              <a:lnSpc>
                <a:spcPct val="100000"/>
              </a:lnSpc>
              <a:spcBef>
                <a:spcPts val="535"/>
              </a:spcBef>
            </a:pPr>
            <a:r>
              <a:rPr sz="1100" i="1" spc="75" dirty="0">
                <a:cs typeface="Times New Roman"/>
              </a:rPr>
              <a:t>y</a:t>
            </a:r>
            <a:r>
              <a:rPr sz="1200" i="1" spc="112" baseline="-10416" dirty="0">
                <a:cs typeface="Arial"/>
              </a:rPr>
              <a:t>i</a:t>
            </a:r>
            <a:r>
              <a:rPr sz="1200" i="1" spc="195" baseline="-10416" dirty="0">
                <a:cs typeface="Arial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20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0</a:t>
            </a:r>
            <a:r>
              <a:rPr sz="1200" spc="60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0" dirty="0">
                <a:cs typeface="PMingLiU"/>
              </a:rPr>
              <a:t> </a:t>
            </a:r>
            <a:r>
              <a:rPr sz="1100" i="1" spc="60" dirty="0">
                <a:cs typeface="Times New Roman"/>
              </a:rPr>
              <a:t>β</a:t>
            </a:r>
            <a:r>
              <a:rPr sz="1200" spc="89" baseline="-10416" dirty="0">
                <a:cs typeface="Tahoma"/>
              </a:rPr>
              <a:t>1</a:t>
            </a:r>
            <a:r>
              <a:rPr sz="1100" i="1" spc="60" dirty="0">
                <a:cs typeface="Times New Roman"/>
              </a:rPr>
              <a:t>b</a:t>
            </a:r>
            <a:r>
              <a:rPr sz="1200" spc="89" baseline="-10416" dirty="0">
                <a:cs typeface="Tahoma"/>
              </a:rPr>
              <a:t>1</a:t>
            </a:r>
            <a:r>
              <a:rPr sz="1100" spc="60" dirty="0">
                <a:cs typeface="PMingLiU"/>
              </a:rPr>
              <a:t>(</a:t>
            </a:r>
            <a:r>
              <a:rPr sz="1100" i="1" spc="60" dirty="0">
                <a:cs typeface="Times New Roman"/>
              </a:rPr>
              <a:t>x</a:t>
            </a:r>
            <a:r>
              <a:rPr sz="1200" i="1" spc="89" baseline="-10416" dirty="0">
                <a:cs typeface="Arial"/>
              </a:rPr>
              <a:t>i</a:t>
            </a:r>
            <a:r>
              <a:rPr sz="1100" spc="60" dirty="0">
                <a:cs typeface="PMingLiU"/>
              </a:rPr>
              <a:t>)</a:t>
            </a:r>
            <a:r>
              <a:rPr sz="1100" spc="-40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60" dirty="0">
                <a:cs typeface="Times New Roman"/>
              </a:rPr>
              <a:t>β</a:t>
            </a:r>
            <a:r>
              <a:rPr sz="1200" spc="89" baseline="-10416" dirty="0">
                <a:cs typeface="Tahoma"/>
              </a:rPr>
              <a:t>2</a:t>
            </a:r>
            <a:r>
              <a:rPr sz="1100" i="1" spc="60" dirty="0">
                <a:cs typeface="Times New Roman"/>
              </a:rPr>
              <a:t>b</a:t>
            </a:r>
            <a:r>
              <a:rPr sz="1200" spc="89" baseline="-10416" dirty="0">
                <a:cs typeface="Tahoma"/>
              </a:rPr>
              <a:t>2</a:t>
            </a:r>
            <a:r>
              <a:rPr sz="1100" spc="60" dirty="0">
                <a:cs typeface="PMingLiU"/>
              </a:rPr>
              <a:t>(</a:t>
            </a:r>
            <a:r>
              <a:rPr sz="1100" i="1" spc="60" dirty="0">
                <a:cs typeface="Times New Roman"/>
              </a:rPr>
              <a:t>x</a:t>
            </a:r>
            <a:r>
              <a:rPr sz="1200" i="1" spc="89" baseline="-10416" dirty="0">
                <a:cs typeface="Arial"/>
              </a:rPr>
              <a:t>i</a:t>
            </a:r>
            <a:r>
              <a:rPr sz="1100" spc="60" dirty="0">
                <a:cs typeface="PMingLiU"/>
              </a:rPr>
              <a:t>)</a:t>
            </a:r>
            <a:r>
              <a:rPr sz="1100" spc="-40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0" dirty="0">
                <a:cs typeface="PMingLiU"/>
              </a:rPr>
              <a:t> </a:t>
            </a:r>
            <a:r>
              <a:rPr sz="1100" i="1" spc="-85" dirty="0">
                <a:cs typeface="Meiryo"/>
              </a:rPr>
              <a:t>·</a:t>
            </a:r>
            <a:r>
              <a:rPr sz="1100" i="1" spc="-195" dirty="0">
                <a:cs typeface="Meiryo"/>
              </a:rPr>
              <a:t> </a:t>
            </a:r>
            <a:r>
              <a:rPr sz="1100" i="1" spc="-85" dirty="0">
                <a:cs typeface="Meiryo"/>
              </a:rPr>
              <a:t>·</a:t>
            </a:r>
            <a:r>
              <a:rPr sz="1100" i="1" spc="-190" dirty="0">
                <a:cs typeface="Meiryo"/>
              </a:rPr>
              <a:t> </a:t>
            </a:r>
            <a:r>
              <a:rPr sz="1100" i="1" spc="-85" dirty="0">
                <a:cs typeface="Meiryo"/>
              </a:rPr>
              <a:t>·</a:t>
            </a:r>
            <a:r>
              <a:rPr sz="1100" i="1" spc="-135" dirty="0">
                <a:cs typeface="Meiryo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0" dirty="0">
                <a:cs typeface="PMingLiU"/>
              </a:rPr>
              <a:t> </a:t>
            </a:r>
            <a:r>
              <a:rPr sz="1100" i="1" spc="90" dirty="0">
                <a:cs typeface="Times New Roman"/>
              </a:rPr>
              <a:t>β</a:t>
            </a:r>
            <a:r>
              <a:rPr sz="1200" i="1" spc="135" baseline="-10416" dirty="0">
                <a:cs typeface="Arial"/>
              </a:rPr>
              <a:t>K</a:t>
            </a:r>
            <a:r>
              <a:rPr sz="1200" spc="135" baseline="-10416" dirty="0">
                <a:cs typeface="Tahoma"/>
              </a:rPr>
              <a:t>+3</a:t>
            </a:r>
            <a:r>
              <a:rPr sz="1100" i="1" spc="90" dirty="0">
                <a:cs typeface="Times New Roman"/>
              </a:rPr>
              <a:t>b</a:t>
            </a:r>
            <a:r>
              <a:rPr sz="1200" i="1" spc="135" baseline="-10416" dirty="0">
                <a:cs typeface="Arial"/>
              </a:rPr>
              <a:t>K</a:t>
            </a:r>
            <a:r>
              <a:rPr sz="1200" spc="135" baseline="-10416" dirty="0">
                <a:cs typeface="Tahoma"/>
              </a:rPr>
              <a:t>+3</a:t>
            </a:r>
            <a:r>
              <a:rPr sz="1100" spc="90" dirty="0">
                <a:cs typeface="PMingLiU"/>
              </a:rPr>
              <a:t>(</a:t>
            </a:r>
            <a:r>
              <a:rPr sz="1100" i="1" spc="90" dirty="0">
                <a:cs typeface="Times New Roman"/>
              </a:rPr>
              <a:t>x</a:t>
            </a:r>
            <a:r>
              <a:rPr sz="1200" i="1" spc="135" baseline="-10416" dirty="0">
                <a:cs typeface="Arial"/>
              </a:rPr>
              <a:t>i</a:t>
            </a:r>
            <a:r>
              <a:rPr sz="1100" spc="90" dirty="0">
                <a:cs typeface="PMingLiU"/>
              </a:rPr>
              <a:t>)</a:t>
            </a:r>
            <a:r>
              <a:rPr sz="1100" spc="-40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-15" dirty="0">
                <a:cs typeface="Times New Roman"/>
              </a:rPr>
              <a:t>E</a:t>
            </a:r>
            <a:r>
              <a:rPr sz="1200" i="1" spc="-22" baseline="-10416" dirty="0">
                <a:cs typeface="Arial"/>
              </a:rPr>
              <a:t>i</a:t>
            </a:r>
            <a:r>
              <a:rPr sz="1100" i="1" spc="-15" dirty="0">
                <a:cs typeface="Times New Roman"/>
              </a:rPr>
              <a:t>,</a:t>
            </a:r>
            <a:endParaRPr sz="1100"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1748" y="1890038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89" baseline="-22727" dirty="0">
                <a:latin typeface="Times New Roman"/>
                <a:cs typeface="Times New Roman"/>
              </a:rPr>
              <a:t>x</a:t>
            </a:r>
            <a:r>
              <a:rPr sz="800" spc="60" dirty="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333" y="2018816"/>
            <a:ext cx="622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1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1748" y="2100070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89" baseline="-22727" dirty="0">
                <a:latin typeface="Times New Roman"/>
                <a:cs typeface="Times New Roman"/>
              </a:rPr>
              <a:t>x</a:t>
            </a:r>
            <a:r>
              <a:rPr sz="800" spc="60" dirty="0"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6333" y="2228848"/>
            <a:ext cx="622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1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3759" y="1693428"/>
            <a:ext cx="1082675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marR="43180">
              <a:lnSpc>
                <a:spcPct val="125299"/>
              </a:lnSpc>
              <a:spcBef>
                <a:spcPts val="100"/>
              </a:spcBef>
            </a:pPr>
            <a:r>
              <a:rPr sz="1100" i="1" spc="65" dirty="0">
                <a:latin typeface="Times New Roman"/>
                <a:cs typeface="Times New Roman"/>
              </a:rPr>
              <a:t>b</a:t>
            </a:r>
            <a:r>
              <a:rPr sz="1200" spc="97" baseline="-10416" dirty="0">
                <a:latin typeface="Tahoma"/>
                <a:cs typeface="Tahoma"/>
              </a:rPr>
              <a:t>1</a:t>
            </a:r>
            <a:r>
              <a:rPr sz="1100" spc="65" dirty="0">
                <a:latin typeface="PMingLiU"/>
                <a:cs typeface="PMingLiU"/>
              </a:rPr>
              <a:t>(</a:t>
            </a:r>
            <a:r>
              <a:rPr sz="11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0416" dirty="0">
                <a:latin typeface="Arial"/>
                <a:cs typeface="Arial"/>
              </a:rPr>
              <a:t>i</a:t>
            </a:r>
            <a:r>
              <a:rPr sz="1100" spc="65" dirty="0">
                <a:latin typeface="PMingLiU"/>
                <a:cs typeface="PMingLiU"/>
              </a:rPr>
              <a:t>) </a:t>
            </a:r>
            <a:r>
              <a:rPr sz="1100" spc="260" dirty="0">
                <a:latin typeface="PMingLiU"/>
                <a:cs typeface="PMingLiU"/>
              </a:rPr>
              <a:t>= </a:t>
            </a:r>
            <a:r>
              <a:rPr sz="1100" i="1" spc="120" dirty="0">
                <a:latin typeface="Times New Roman"/>
                <a:cs typeface="Times New Roman"/>
              </a:rPr>
              <a:t>x</a:t>
            </a:r>
            <a:r>
              <a:rPr sz="1200" i="1" spc="179" baseline="-10416" dirty="0">
                <a:latin typeface="Arial"/>
                <a:cs typeface="Arial"/>
              </a:rPr>
              <a:t>i  </a:t>
            </a:r>
            <a:r>
              <a:rPr sz="1100" i="1" spc="65" dirty="0">
                <a:latin typeface="Times New Roman"/>
                <a:cs typeface="Times New Roman"/>
              </a:rPr>
              <a:t>b</a:t>
            </a:r>
            <a:r>
              <a:rPr sz="1200" spc="97" baseline="-10416" dirty="0">
                <a:latin typeface="Tahoma"/>
                <a:cs typeface="Tahoma"/>
              </a:rPr>
              <a:t>2</a:t>
            </a:r>
            <a:r>
              <a:rPr sz="1100" spc="65" dirty="0">
                <a:latin typeface="PMingLiU"/>
                <a:cs typeface="PMingLiU"/>
              </a:rPr>
              <a:t>(</a:t>
            </a:r>
            <a:r>
              <a:rPr sz="11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0416" dirty="0">
                <a:latin typeface="Arial"/>
                <a:cs typeface="Arial"/>
              </a:rPr>
              <a:t>i</a:t>
            </a:r>
            <a:r>
              <a:rPr sz="1100" spc="65" dirty="0">
                <a:latin typeface="PMingLiU"/>
                <a:cs typeface="PMingLiU"/>
              </a:rPr>
              <a:t>)</a:t>
            </a:r>
            <a:r>
              <a:rPr sz="1100" spc="325" dirty="0">
                <a:latin typeface="PMingLiU"/>
                <a:cs typeface="PMingLiU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endParaRPr sz="1100">
              <a:latin typeface="PMingLiU"/>
              <a:cs typeface="PMingLiU"/>
            </a:endParaRPr>
          </a:p>
          <a:p>
            <a:pPr marR="285115" algn="r">
              <a:lnSpc>
                <a:spcPct val="100000"/>
              </a:lnSpc>
              <a:spcBef>
                <a:spcPts val="335"/>
              </a:spcBef>
            </a:pPr>
            <a:r>
              <a:rPr sz="1100" i="1" spc="65" dirty="0">
                <a:latin typeface="Times New Roman"/>
                <a:cs typeface="Times New Roman"/>
              </a:rPr>
              <a:t>b</a:t>
            </a:r>
            <a:r>
              <a:rPr sz="1200" spc="97" baseline="-10416" dirty="0">
                <a:latin typeface="Tahoma"/>
                <a:cs typeface="Tahoma"/>
              </a:rPr>
              <a:t>3</a:t>
            </a:r>
            <a:r>
              <a:rPr sz="1100" spc="65" dirty="0">
                <a:latin typeface="PMingLiU"/>
                <a:cs typeface="PMingLiU"/>
              </a:rPr>
              <a:t>(</a:t>
            </a:r>
            <a:r>
              <a:rPr sz="11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0416" dirty="0">
                <a:latin typeface="Arial"/>
                <a:cs typeface="Arial"/>
              </a:rPr>
              <a:t>i</a:t>
            </a:r>
            <a:r>
              <a:rPr sz="1100" spc="65" dirty="0">
                <a:latin typeface="PMingLiU"/>
                <a:cs typeface="PMingLiU"/>
              </a:rPr>
              <a:t>) </a:t>
            </a:r>
            <a:r>
              <a:rPr sz="1100" spc="275" dirty="0">
                <a:latin typeface="PMingLiU"/>
                <a:cs typeface="PMingLiU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endParaRPr sz="1100">
              <a:latin typeface="PMingLiU"/>
              <a:cs typeface="PMingLiU"/>
            </a:endParaRPr>
          </a:p>
          <a:p>
            <a:pPr marR="285115" algn="r">
              <a:lnSpc>
                <a:spcPct val="100000"/>
              </a:lnSpc>
              <a:spcBef>
                <a:spcPts val="334"/>
              </a:spcBef>
            </a:pPr>
            <a:r>
              <a:rPr sz="1100" i="1" spc="65" dirty="0">
                <a:latin typeface="Times New Roman"/>
                <a:cs typeface="Times New Roman"/>
              </a:rPr>
              <a:t>b</a:t>
            </a:r>
            <a:r>
              <a:rPr sz="1200" i="1" spc="97" baseline="-13888" dirty="0">
                <a:latin typeface="Arial"/>
                <a:cs typeface="Arial"/>
              </a:rPr>
              <a:t>k</a:t>
            </a:r>
            <a:r>
              <a:rPr sz="1200" spc="97" baseline="-13888" dirty="0">
                <a:latin typeface="Tahoma"/>
                <a:cs typeface="Tahoma"/>
              </a:rPr>
              <a:t>+3</a:t>
            </a:r>
            <a:r>
              <a:rPr sz="1100" spc="65" dirty="0">
                <a:latin typeface="PMingLiU"/>
                <a:cs typeface="PMingLiU"/>
              </a:rPr>
              <a:t>(</a:t>
            </a:r>
            <a:r>
              <a:rPr sz="11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0416" dirty="0">
                <a:latin typeface="Arial"/>
                <a:cs typeface="Arial"/>
              </a:rPr>
              <a:t>i</a:t>
            </a:r>
            <a:r>
              <a:rPr sz="1100" spc="65" dirty="0">
                <a:latin typeface="PMingLiU"/>
                <a:cs typeface="PMingLiU"/>
              </a:rPr>
              <a:t>) </a:t>
            </a:r>
            <a:r>
              <a:rPr sz="1100" spc="280" dirty="0">
                <a:latin typeface="PMingLiU"/>
                <a:cs typeface="PMingLiU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2001" y="234742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4819" y="2438881"/>
            <a:ext cx="5518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10515" algn="l"/>
              </a:tabLst>
            </a:pPr>
            <a:r>
              <a:rPr sz="1200" i="1" spc="165" baseline="6944" dirty="0">
                <a:latin typeface="Arial"/>
                <a:cs typeface="Arial"/>
              </a:rPr>
              <a:t>i	</a:t>
            </a:r>
            <a:r>
              <a:rPr sz="1200" i="1" spc="60" baseline="6944" dirty="0">
                <a:latin typeface="Arial"/>
                <a:cs typeface="Arial"/>
              </a:rPr>
              <a:t>k</a:t>
            </a:r>
            <a:r>
              <a:rPr sz="1200" i="1" spc="315" baseline="6944" dirty="0">
                <a:latin typeface="Arial"/>
                <a:cs typeface="Arial"/>
              </a:rPr>
              <a:t> </a:t>
            </a:r>
            <a:r>
              <a:rPr sz="800" spc="75" dirty="0">
                <a:latin typeface="Tahoma"/>
                <a:cs typeface="Tahoma"/>
              </a:rPr>
              <a:t>+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7093" y="2367304"/>
            <a:ext cx="678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5" dirty="0">
                <a:latin typeface="PMingLiU"/>
                <a:cs typeface="PMingLiU"/>
              </a:rPr>
              <a:t>(</a:t>
            </a:r>
            <a:r>
              <a:rPr sz="1100" i="1" spc="105" dirty="0">
                <a:latin typeface="Times New Roman"/>
                <a:cs typeface="Times New Roman"/>
              </a:rPr>
              <a:t>x </a:t>
            </a:r>
            <a:r>
              <a:rPr sz="1100" i="1" spc="-40" dirty="0">
                <a:latin typeface="Meiryo"/>
                <a:cs typeface="Meiryo"/>
              </a:rPr>
              <a:t>− </a:t>
            </a:r>
            <a:r>
              <a:rPr sz="1100" i="1" spc="5" dirty="0">
                <a:latin typeface="Times New Roman"/>
                <a:cs typeface="Times New Roman"/>
              </a:rPr>
              <a:t>ξ </a:t>
            </a:r>
            <a:r>
              <a:rPr sz="1100" spc="75" dirty="0">
                <a:latin typeface="PMingLiU"/>
                <a:cs typeface="PMingLiU"/>
              </a:rPr>
              <a:t>)</a:t>
            </a:r>
            <a:r>
              <a:rPr sz="1100" spc="10" dirty="0">
                <a:latin typeface="PMingLiU"/>
                <a:cs typeface="PMingLiU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2151" y="2367304"/>
            <a:ext cx="781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75" dirty="0">
                <a:latin typeface="Times New Roman"/>
                <a:cs typeface="Times New Roman"/>
              </a:rPr>
              <a:t>k</a:t>
            </a:r>
            <a:r>
              <a:rPr sz="1100" i="1" spc="40" dirty="0">
                <a:latin typeface="Times New Roman"/>
                <a:cs typeface="Times New Roman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dirty="0">
                <a:latin typeface="PMingLiU"/>
                <a:cs typeface="PMingLiU"/>
              </a:rPr>
              <a:t> </a:t>
            </a:r>
            <a:r>
              <a:rPr sz="1100" spc="25" dirty="0">
                <a:latin typeface="PMingLiU"/>
                <a:cs typeface="PMingLiU"/>
              </a:rPr>
              <a:t>1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105" dirty="0">
                <a:latin typeface="Times New Roman"/>
                <a:cs typeface="Times New Roman"/>
              </a:rPr>
              <a:t> </a:t>
            </a:r>
            <a:r>
              <a:rPr sz="1100" i="1" spc="190" dirty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2812667"/>
            <a:ext cx="379730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where</a:t>
            </a:r>
            <a:endParaRPr sz="1100">
              <a:cs typeface="PMingLiU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1592E34-F52F-4443-825C-4F9A92A95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856542"/>
            <a:ext cx="2559228" cy="4908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5658" y="362483"/>
            <a:ext cx="3046095" cy="1146810"/>
          </a:xfrm>
          <a:custGeom>
            <a:avLst/>
            <a:gdLst/>
            <a:ahLst/>
            <a:cxnLst/>
            <a:rect l="l" t="t" r="r" b="b"/>
            <a:pathLst>
              <a:path w="3046095" h="1146810">
                <a:moveTo>
                  <a:pt x="0" y="1146766"/>
                </a:moveTo>
                <a:lnTo>
                  <a:pt x="60902" y="1124805"/>
                </a:lnTo>
                <a:lnTo>
                  <a:pt x="121804" y="1104704"/>
                </a:lnTo>
                <a:lnTo>
                  <a:pt x="182767" y="1086343"/>
                </a:lnTo>
                <a:lnTo>
                  <a:pt x="243669" y="1069603"/>
                </a:lnTo>
                <a:lnTo>
                  <a:pt x="304572" y="1054422"/>
                </a:lnTo>
                <a:lnTo>
                  <a:pt x="365474" y="1040621"/>
                </a:lnTo>
                <a:lnTo>
                  <a:pt x="426377" y="1028081"/>
                </a:lnTo>
                <a:lnTo>
                  <a:pt x="487279" y="1016681"/>
                </a:lnTo>
                <a:lnTo>
                  <a:pt x="548182" y="1006360"/>
                </a:lnTo>
                <a:lnTo>
                  <a:pt x="609084" y="996880"/>
                </a:lnTo>
                <a:lnTo>
                  <a:pt x="669987" y="988239"/>
                </a:lnTo>
                <a:lnTo>
                  <a:pt x="730949" y="980319"/>
                </a:lnTo>
                <a:lnTo>
                  <a:pt x="791851" y="972879"/>
                </a:lnTo>
                <a:lnTo>
                  <a:pt x="852754" y="965918"/>
                </a:lnTo>
                <a:lnTo>
                  <a:pt x="913656" y="959258"/>
                </a:lnTo>
                <a:lnTo>
                  <a:pt x="974559" y="952778"/>
                </a:lnTo>
                <a:lnTo>
                  <a:pt x="1005040" y="949598"/>
                </a:lnTo>
                <a:lnTo>
                  <a:pt x="1035461" y="946418"/>
                </a:lnTo>
                <a:lnTo>
                  <a:pt x="1065942" y="943238"/>
                </a:lnTo>
                <a:lnTo>
                  <a:pt x="1096364" y="939997"/>
                </a:lnTo>
                <a:lnTo>
                  <a:pt x="1126845" y="936757"/>
                </a:lnTo>
                <a:lnTo>
                  <a:pt x="1157266" y="933397"/>
                </a:lnTo>
                <a:lnTo>
                  <a:pt x="1187747" y="930037"/>
                </a:lnTo>
                <a:lnTo>
                  <a:pt x="1218169" y="926557"/>
                </a:lnTo>
                <a:lnTo>
                  <a:pt x="1279131" y="919297"/>
                </a:lnTo>
                <a:lnTo>
                  <a:pt x="1340034" y="911556"/>
                </a:lnTo>
                <a:lnTo>
                  <a:pt x="1400936" y="903156"/>
                </a:lnTo>
                <a:lnTo>
                  <a:pt x="1461838" y="893976"/>
                </a:lnTo>
                <a:lnTo>
                  <a:pt x="1522741" y="883955"/>
                </a:lnTo>
                <a:lnTo>
                  <a:pt x="1583643" y="872915"/>
                </a:lnTo>
                <a:lnTo>
                  <a:pt x="1644546" y="860794"/>
                </a:lnTo>
                <a:lnTo>
                  <a:pt x="1705448" y="847414"/>
                </a:lnTo>
                <a:lnTo>
                  <a:pt x="1766351" y="832653"/>
                </a:lnTo>
                <a:lnTo>
                  <a:pt x="1827313" y="816512"/>
                </a:lnTo>
                <a:lnTo>
                  <a:pt x="1888216" y="798692"/>
                </a:lnTo>
                <a:lnTo>
                  <a:pt x="1949118" y="779191"/>
                </a:lnTo>
                <a:lnTo>
                  <a:pt x="2010021" y="757890"/>
                </a:lnTo>
                <a:lnTo>
                  <a:pt x="2070923" y="734609"/>
                </a:lnTo>
                <a:lnTo>
                  <a:pt x="2131825" y="709288"/>
                </a:lnTo>
                <a:lnTo>
                  <a:pt x="2192728" y="681747"/>
                </a:lnTo>
                <a:lnTo>
                  <a:pt x="2253630" y="651926"/>
                </a:lnTo>
                <a:lnTo>
                  <a:pt x="2314533" y="619644"/>
                </a:lnTo>
                <a:lnTo>
                  <a:pt x="2375495" y="584843"/>
                </a:lnTo>
                <a:lnTo>
                  <a:pt x="2436398" y="547402"/>
                </a:lnTo>
                <a:lnTo>
                  <a:pt x="2497300" y="507140"/>
                </a:lnTo>
                <a:lnTo>
                  <a:pt x="2558203" y="463998"/>
                </a:lnTo>
                <a:lnTo>
                  <a:pt x="2619105" y="417796"/>
                </a:lnTo>
                <a:lnTo>
                  <a:pt x="2649586" y="393555"/>
                </a:lnTo>
                <a:lnTo>
                  <a:pt x="2680008" y="368534"/>
                </a:lnTo>
                <a:lnTo>
                  <a:pt x="2710489" y="342673"/>
                </a:lnTo>
                <a:lnTo>
                  <a:pt x="2740910" y="315972"/>
                </a:lnTo>
                <a:lnTo>
                  <a:pt x="2771391" y="288371"/>
                </a:lnTo>
                <a:lnTo>
                  <a:pt x="2801813" y="259990"/>
                </a:lnTo>
                <a:lnTo>
                  <a:pt x="2832294" y="230709"/>
                </a:lnTo>
                <a:lnTo>
                  <a:pt x="2862715" y="200528"/>
                </a:lnTo>
                <a:lnTo>
                  <a:pt x="2893196" y="169506"/>
                </a:lnTo>
                <a:lnTo>
                  <a:pt x="2923677" y="137465"/>
                </a:lnTo>
                <a:lnTo>
                  <a:pt x="2954099" y="104584"/>
                </a:lnTo>
                <a:lnTo>
                  <a:pt x="2984580" y="70682"/>
                </a:lnTo>
                <a:lnTo>
                  <a:pt x="3015001" y="35821"/>
                </a:lnTo>
                <a:lnTo>
                  <a:pt x="3045482" y="0"/>
                </a:lnTo>
              </a:path>
            </a:pathLst>
          </a:custGeom>
          <a:ln w="9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5658" y="1555091"/>
            <a:ext cx="3046095" cy="0"/>
          </a:xfrm>
          <a:custGeom>
            <a:avLst/>
            <a:gdLst/>
            <a:ahLst/>
            <a:cxnLst/>
            <a:rect l="l" t="t" r="r" b="b"/>
            <a:pathLst>
              <a:path w="3046095">
                <a:moveTo>
                  <a:pt x="0" y="0"/>
                </a:moveTo>
                <a:lnTo>
                  <a:pt x="3045482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658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4743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3827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2972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2057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1141" y="1555091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235" y="1653756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0.0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5320" y="1653756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0.2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4405" y="1653756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0.4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3549" y="1653756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0.6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2634" y="1653756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0.8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1718" y="1653756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1.0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3853" y="362483"/>
            <a:ext cx="0" cy="1146810"/>
          </a:xfrm>
          <a:custGeom>
            <a:avLst/>
            <a:gdLst/>
            <a:ahLst/>
            <a:cxnLst/>
            <a:rect l="l" t="t" r="r" b="b"/>
            <a:pathLst>
              <a:path h="1146810">
                <a:moveTo>
                  <a:pt x="0" y="1146766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6251" y="150924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6251" y="1318081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6251" y="1126974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6251" y="935866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251" y="744758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6251" y="553651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251" y="362483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5998" y="1429813"/>
            <a:ext cx="132715" cy="15938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50" dirty="0">
                <a:latin typeface="Arial"/>
                <a:cs typeface="Arial"/>
              </a:rPr>
              <a:t>1.0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5998" y="1047538"/>
            <a:ext cx="132715" cy="15938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50" dirty="0">
                <a:latin typeface="Arial"/>
                <a:cs typeface="Arial"/>
              </a:rPr>
              <a:t>1.2</a:t>
            </a:r>
            <a:endParaRPr sz="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5998" y="665322"/>
            <a:ext cx="132715" cy="15938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50" dirty="0">
                <a:latin typeface="Arial"/>
                <a:cs typeface="Arial"/>
              </a:rPr>
              <a:t>1.4</a:t>
            </a:r>
            <a:endParaRPr sz="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5998" y="283047"/>
            <a:ext cx="132715" cy="15938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50" dirty="0">
                <a:latin typeface="Arial"/>
                <a:cs typeface="Arial"/>
              </a:rPr>
              <a:t>1.6</a:t>
            </a:r>
            <a:endParaRPr sz="7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3853" y="316641"/>
            <a:ext cx="3289300" cy="1238885"/>
          </a:xfrm>
          <a:custGeom>
            <a:avLst/>
            <a:gdLst/>
            <a:ahLst/>
            <a:cxnLst/>
            <a:rect l="l" t="t" r="r" b="b"/>
            <a:pathLst>
              <a:path w="3289300" h="1238885">
                <a:moveTo>
                  <a:pt x="0" y="1238449"/>
                </a:moveTo>
                <a:lnTo>
                  <a:pt x="3289092" y="1238449"/>
                </a:lnTo>
                <a:lnTo>
                  <a:pt x="3289092" y="0"/>
                </a:lnTo>
                <a:lnTo>
                  <a:pt x="0" y="0"/>
                </a:lnTo>
                <a:lnTo>
                  <a:pt x="0" y="1238449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451698" y="1884165"/>
            <a:ext cx="7366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5589" y="853854"/>
            <a:ext cx="132715" cy="16446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50" dirty="0">
                <a:latin typeface="Arial"/>
                <a:cs typeface="Arial"/>
              </a:rPr>
              <a:t>f(x)</a:t>
            </a:r>
            <a:endParaRPr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92972" y="316641"/>
            <a:ext cx="0" cy="1238885"/>
          </a:xfrm>
          <a:custGeom>
            <a:avLst/>
            <a:gdLst/>
            <a:ahLst/>
            <a:cxnLst/>
            <a:rect l="l" t="t" r="r" b="b"/>
            <a:pathLst>
              <a:path h="1238885">
                <a:moveTo>
                  <a:pt x="0" y="1238449"/>
                </a:moveTo>
                <a:lnTo>
                  <a:pt x="0" y="0"/>
                </a:lnTo>
              </a:path>
            </a:pathLst>
          </a:custGeom>
          <a:ln w="4500">
            <a:solidFill>
              <a:srgbClr val="A9A9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92972" y="362483"/>
            <a:ext cx="1218565" cy="816610"/>
          </a:xfrm>
          <a:custGeom>
            <a:avLst/>
            <a:gdLst/>
            <a:ahLst/>
            <a:cxnLst/>
            <a:rect l="l" t="t" r="r" b="b"/>
            <a:pathLst>
              <a:path w="1218564" h="816610">
                <a:moveTo>
                  <a:pt x="0" y="816512"/>
                </a:moveTo>
                <a:lnTo>
                  <a:pt x="60902" y="798692"/>
                </a:lnTo>
                <a:lnTo>
                  <a:pt x="121804" y="779191"/>
                </a:lnTo>
                <a:lnTo>
                  <a:pt x="182707" y="757890"/>
                </a:lnTo>
                <a:lnTo>
                  <a:pt x="243609" y="734609"/>
                </a:lnTo>
                <a:lnTo>
                  <a:pt x="304512" y="709288"/>
                </a:lnTo>
                <a:lnTo>
                  <a:pt x="365414" y="681747"/>
                </a:lnTo>
                <a:lnTo>
                  <a:pt x="426317" y="651926"/>
                </a:lnTo>
                <a:lnTo>
                  <a:pt x="487219" y="619644"/>
                </a:lnTo>
                <a:lnTo>
                  <a:pt x="548182" y="584843"/>
                </a:lnTo>
                <a:lnTo>
                  <a:pt x="609084" y="547402"/>
                </a:lnTo>
                <a:lnTo>
                  <a:pt x="669987" y="507140"/>
                </a:lnTo>
                <a:lnTo>
                  <a:pt x="730889" y="463998"/>
                </a:lnTo>
                <a:lnTo>
                  <a:pt x="791791" y="417796"/>
                </a:lnTo>
                <a:lnTo>
                  <a:pt x="822273" y="393555"/>
                </a:lnTo>
                <a:lnTo>
                  <a:pt x="852694" y="368534"/>
                </a:lnTo>
                <a:lnTo>
                  <a:pt x="883175" y="342673"/>
                </a:lnTo>
                <a:lnTo>
                  <a:pt x="913596" y="315972"/>
                </a:lnTo>
                <a:lnTo>
                  <a:pt x="944078" y="288371"/>
                </a:lnTo>
                <a:lnTo>
                  <a:pt x="974499" y="259990"/>
                </a:lnTo>
                <a:lnTo>
                  <a:pt x="1004980" y="230709"/>
                </a:lnTo>
                <a:lnTo>
                  <a:pt x="1035401" y="200528"/>
                </a:lnTo>
                <a:lnTo>
                  <a:pt x="1065882" y="169506"/>
                </a:lnTo>
                <a:lnTo>
                  <a:pt x="1096364" y="137465"/>
                </a:lnTo>
                <a:lnTo>
                  <a:pt x="1126785" y="104584"/>
                </a:lnTo>
                <a:lnTo>
                  <a:pt x="1157266" y="70682"/>
                </a:lnTo>
                <a:lnTo>
                  <a:pt x="1187687" y="35821"/>
                </a:lnTo>
                <a:lnTo>
                  <a:pt x="1218169" y="0"/>
                </a:lnTo>
              </a:path>
            </a:pathLst>
          </a:custGeom>
          <a:ln w="13500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92972" y="935566"/>
            <a:ext cx="1218565" cy="243840"/>
          </a:xfrm>
          <a:custGeom>
            <a:avLst/>
            <a:gdLst/>
            <a:ahLst/>
            <a:cxnLst/>
            <a:rect l="l" t="t" r="r" b="b"/>
            <a:pathLst>
              <a:path w="1218564" h="243840">
                <a:moveTo>
                  <a:pt x="0" y="243429"/>
                </a:moveTo>
                <a:lnTo>
                  <a:pt x="60902" y="225669"/>
                </a:lnTo>
                <a:lnTo>
                  <a:pt x="121804" y="206708"/>
                </a:lnTo>
                <a:lnTo>
                  <a:pt x="182707" y="186847"/>
                </a:lnTo>
                <a:lnTo>
                  <a:pt x="243609" y="166446"/>
                </a:lnTo>
                <a:lnTo>
                  <a:pt x="274091" y="156066"/>
                </a:lnTo>
                <a:lnTo>
                  <a:pt x="304512" y="145745"/>
                </a:lnTo>
                <a:lnTo>
                  <a:pt x="365414" y="125165"/>
                </a:lnTo>
                <a:lnTo>
                  <a:pt x="426317" y="105064"/>
                </a:lnTo>
                <a:lnTo>
                  <a:pt x="487219" y="85683"/>
                </a:lnTo>
                <a:lnTo>
                  <a:pt x="548182" y="67502"/>
                </a:lnTo>
                <a:lnTo>
                  <a:pt x="609084" y="50762"/>
                </a:lnTo>
                <a:lnTo>
                  <a:pt x="669987" y="35821"/>
                </a:lnTo>
                <a:lnTo>
                  <a:pt x="730889" y="23040"/>
                </a:lnTo>
                <a:lnTo>
                  <a:pt x="791791" y="12720"/>
                </a:lnTo>
                <a:lnTo>
                  <a:pt x="852694" y="5220"/>
                </a:lnTo>
                <a:lnTo>
                  <a:pt x="913596" y="900"/>
                </a:lnTo>
                <a:lnTo>
                  <a:pt x="944078" y="0"/>
                </a:lnTo>
                <a:lnTo>
                  <a:pt x="974499" y="60"/>
                </a:lnTo>
                <a:lnTo>
                  <a:pt x="1035401" y="3060"/>
                </a:lnTo>
                <a:lnTo>
                  <a:pt x="1096364" y="10260"/>
                </a:lnTo>
                <a:lnTo>
                  <a:pt x="1157266" y="21960"/>
                </a:lnTo>
                <a:lnTo>
                  <a:pt x="1187687" y="29581"/>
                </a:lnTo>
                <a:lnTo>
                  <a:pt x="1218169" y="38521"/>
                </a:lnTo>
              </a:path>
            </a:pathLst>
          </a:custGeom>
          <a:ln w="9000">
            <a:solidFill>
              <a:srgbClr val="FF8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5658" y="2764740"/>
            <a:ext cx="3046095" cy="0"/>
          </a:xfrm>
          <a:custGeom>
            <a:avLst/>
            <a:gdLst/>
            <a:ahLst/>
            <a:cxnLst/>
            <a:rect l="l" t="t" r="r" b="b"/>
            <a:pathLst>
              <a:path w="3046095">
                <a:moveTo>
                  <a:pt x="0" y="0"/>
                </a:moveTo>
                <a:lnTo>
                  <a:pt x="3045482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5658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4743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83827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92972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02057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11141" y="2764740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86235" y="2863404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0.0</a:t>
            </a:r>
            <a:endParaRPr sz="7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95320" y="2863404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0.2</a:t>
            </a:r>
            <a:endParaRPr sz="7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04405" y="2863404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0.4</a:t>
            </a:r>
            <a:endParaRPr sz="7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13549" y="2863404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0.6</a:t>
            </a:r>
            <a:endParaRPr sz="7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22634" y="2863404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0.8</a:t>
            </a:r>
            <a:endParaRPr sz="7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31718" y="2863404"/>
            <a:ext cx="15938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1.0</a:t>
            </a:r>
            <a:endParaRPr sz="7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43853" y="2154575"/>
            <a:ext cx="0" cy="586740"/>
          </a:xfrm>
          <a:custGeom>
            <a:avLst/>
            <a:gdLst/>
            <a:ahLst/>
            <a:cxnLst/>
            <a:rect l="l" t="t" r="r" b="b"/>
            <a:pathLst>
              <a:path h="586739">
                <a:moveTo>
                  <a:pt x="0" y="586703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6251" y="274127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6251" y="2623914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6251" y="250660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6251" y="2389245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6251" y="2271940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6251" y="2154575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02" y="0"/>
                </a:moveTo>
                <a:lnTo>
                  <a:pt x="0" y="0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05998" y="2192504"/>
            <a:ext cx="132715" cy="62865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50" dirty="0">
                <a:latin typeface="Arial"/>
                <a:cs typeface="Arial"/>
              </a:rPr>
              <a:t>0.0 0.2</a:t>
            </a:r>
            <a:r>
              <a:rPr sz="750" spc="55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0.4</a:t>
            </a:r>
            <a:endParaRPr sz="7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43853" y="2131114"/>
            <a:ext cx="3289300" cy="633730"/>
          </a:xfrm>
          <a:custGeom>
            <a:avLst/>
            <a:gdLst/>
            <a:ahLst/>
            <a:cxnLst/>
            <a:rect l="l" t="t" r="r" b="b"/>
            <a:pathLst>
              <a:path w="3289300" h="633730">
                <a:moveTo>
                  <a:pt x="0" y="633625"/>
                </a:moveTo>
                <a:lnTo>
                  <a:pt x="3289092" y="633625"/>
                </a:lnTo>
                <a:lnTo>
                  <a:pt x="3289092" y="0"/>
                </a:lnTo>
                <a:lnTo>
                  <a:pt x="0" y="0"/>
                </a:lnTo>
                <a:lnTo>
                  <a:pt x="0" y="633625"/>
                </a:lnTo>
              </a:path>
            </a:pathLst>
          </a:custGeom>
          <a:ln w="4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451698" y="3093814"/>
            <a:ext cx="7366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5589" y="2352575"/>
            <a:ext cx="132715" cy="19113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50" dirty="0">
                <a:latin typeface="Arial"/>
                <a:cs typeface="Arial"/>
              </a:rPr>
              <a:t>b(x)</a:t>
            </a:r>
            <a:endParaRPr sz="7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43853" y="2741279"/>
            <a:ext cx="3289300" cy="0"/>
          </a:xfrm>
          <a:custGeom>
            <a:avLst/>
            <a:gdLst/>
            <a:ahLst/>
            <a:cxnLst/>
            <a:rect l="l" t="t" r="r" b="b"/>
            <a:pathLst>
              <a:path w="3289300">
                <a:moveTo>
                  <a:pt x="0" y="0"/>
                </a:moveTo>
                <a:lnTo>
                  <a:pt x="3289092" y="0"/>
                </a:lnTo>
              </a:path>
            </a:pathLst>
          </a:custGeom>
          <a:ln w="4500">
            <a:solidFill>
              <a:srgbClr val="A9A9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92972" y="2131114"/>
            <a:ext cx="0" cy="633730"/>
          </a:xfrm>
          <a:custGeom>
            <a:avLst/>
            <a:gdLst/>
            <a:ahLst/>
            <a:cxnLst/>
            <a:rect l="l" t="t" r="r" b="b"/>
            <a:pathLst>
              <a:path h="633730">
                <a:moveTo>
                  <a:pt x="0" y="633625"/>
                </a:moveTo>
                <a:lnTo>
                  <a:pt x="0" y="0"/>
                </a:lnTo>
              </a:path>
            </a:pathLst>
          </a:custGeom>
          <a:ln w="4500">
            <a:solidFill>
              <a:srgbClr val="A9A9A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92972" y="2365784"/>
            <a:ext cx="1218565" cy="375920"/>
          </a:xfrm>
          <a:custGeom>
            <a:avLst/>
            <a:gdLst/>
            <a:ahLst/>
            <a:cxnLst/>
            <a:rect l="l" t="t" r="r" b="b"/>
            <a:pathLst>
              <a:path w="1218564" h="375919">
                <a:moveTo>
                  <a:pt x="0" y="375495"/>
                </a:moveTo>
                <a:lnTo>
                  <a:pt x="30421" y="375495"/>
                </a:lnTo>
                <a:lnTo>
                  <a:pt x="60902" y="375435"/>
                </a:lnTo>
                <a:lnTo>
                  <a:pt x="121804" y="375135"/>
                </a:lnTo>
                <a:lnTo>
                  <a:pt x="182707" y="374235"/>
                </a:lnTo>
                <a:lnTo>
                  <a:pt x="243609" y="372495"/>
                </a:lnTo>
                <a:lnTo>
                  <a:pt x="304512" y="369614"/>
                </a:lnTo>
                <a:lnTo>
                  <a:pt x="365414" y="365354"/>
                </a:lnTo>
                <a:lnTo>
                  <a:pt x="426317" y="359414"/>
                </a:lnTo>
                <a:lnTo>
                  <a:pt x="487219" y="351434"/>
                </a:lnTo>
                <a:lnTo>
                  <a:pt x="548182" y="341293"/>
                </a:lnTo>
                <a:lnTo>
                  <a:pt x="609084" y="328573"/>
                </a:lnTo>
                <a:lnTo>
                  <a:pt x="669987" y="313032"/>
                </a:lnTo>
                <a:lnTo>
                  <a:pt x="730889" y="294371"/>
                </a:lnTo>
                <a:lnTo>
                  <a:pt x="791791" y="272350"/>
                </a:lnTo>
                <a:lnTo>
                  <a:pt x="852694" y="246669"/>
                </a:lnTo>
                <a:lnTo>
                  <a:pt x="913596" y="217088"/>
                </a:lnTo>
                <a:lnTo>
                  <a:pt x="974499" y="183247"/>
                </a:lnTo>
                <a:lnTo>
                  <a:pt x="1035401" y="144905"/>
                </a:lnTo>
                <a:lnTo>
                  <a:pt x="1096364" y="101764"/>
                </a:lnTo>
                <a:lnTo>
                  <a:pt x="1126785" y="78303"/>
                </a:lnTo>
                <a:lnTo>
                  <a:pt x="1157266" y="53582"/>
                </a:lnTo>
                <a:lnTo>
                  <a:pt x="1187687" y="27481"/>
                </a:lnTo>
                <a:lnTo>
                  <a:pt x="1218169" y="0"/>
                </a:lnTo>
              </a:path>
            </a:pathLst>
          </a:custGeom>
          <a:ln w="9000">
            <a:solidFill>
              <a:srgbClr val="FF8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12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560" y="112880"/>
            <a:ext cx="17449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Natural </a:t>
            </a:r>
            <a:r>
              <a:rPr spc="10" dirty="0">
                <a:latin typeface="+mn-lt"/>
              </a:rPr>
              <a:t>Cubic</a:t>
            </a:r>
            <a:r>
              <a:rPr spc="-130" dirty="0">
                <a:latin typeface="+mn-lt"/>
              </a:rPr>
              <a:t> </a:t>
            </a:r>
            <a:r>
              <a:rPr spc="-35" dirty="0">
                <a:latin typeface="+mn-lt"/>
              </a:rPr>
              <a:t>Splines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1699"/>
            <a:ext cx="4015156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cs typeface="PMingLiU"/>
              </a:rPr>
              <a:t>A </a:t>
            </a:r>
            <a:r>
              <a:rPr sz="1100" spc="80" dirty="0">
                <a:cs typeface="PMingLiU"/>
              </a:rPr>
              <a:t>natural </a:t>
            </a:r>
            <a:r>
              <a:rPr sz="1100" spc="45" dirty="0">
                <a:cs typeface="PMingLiU"/>
              </a:rPr>
              <a:t>cubic </a:t>
            </a:r>
            <a:r>
              <a:rPr sz="1100" spc="40" dirty="0">
                <a:cs typeface="PMingLiU"/>
              </a:rPr>
              <a:t>spline </a:t>
            </a:r>
            <a:r>
              <a:rPr sz="1100" spc="65" dirty="0">
                <a:cs typeface="PMingLiU"/>
              </a:rPr>
              <a:t>extrapolates </a:t>
            </a:r>
            <a:r>
              <a:rPr sz="1100" spc="45" dirty="0">
                <a:cs typeface="PMingLiU"/>
              </a:rPr>
              <a:t>linearly </a:t>
            </a:r>
            <a:r>
              <a:rPr sz="1100" spc="60" dirty="0">
                <a:cs typeface="PMingLiU"/>
              </a:rPr>
              <a:t>beyond </a:t>
            </a:r>
            <a:r>
              <a:rPr sz="1100" spc="80" dirty="0">
                <a:cs typeface="PMingLiU"/>
              </a:rPr>
              <a:t>the  boundary </a:t>
            </a:r>
            <a:r>
              <a:rPr sz="1100" spc="60" dirty="0">
                <a:cs typeface="PMingLiU"/>
              </a:rPr>
              <a:t>knots. </a:t>
            </a:r>
            <a:r>
              <a:rPr sz="1100" spc="70" dirty="0">
                <a:cs typeface="PMingLiU"/>
              </a:rPr>
              <a:t>This adds </a:t>
            </a:r>
            <a:r>
              <a:rPr sz="1100" spc="25">
                <a:cs typeface="PMingLiU"/>
              </a:rPr>
              <a:t>4 </a:t>
            </a:r>
            <a:r>
              <a:rPr sz="1100" spc="260">
                <a:cs typeface="PMingLiU"/>
              </a:rPr>
              <a:t>=</a:t>
            </a:r>
            <a:r>
              <a:rPr sz="1100" spc="25">
                <a:cs typeface="PMingLiU"/>
              </a:rPr>
              <a:t>2 </a:t>
            </a:r>
            <a:r>
              <a:rPr sz="1100" i="1" spc="-40" dirty="0">
                <a:cs typeface="Meiryo"/>
              </a:rPr>
              <a:t>× </a:t>
            </a:r>
            <a:r>
              <a:rPr sz="1100" spc="25" dirty="0">
                <a:cs typeface="PMingLiU"/>
              </a:rPr>
              <a:t>2 </a:t>
            </a:r>
            <a:r>
              <a:rPr sz="1100" spc="75" dirty="0">
                <a:cs typeface="PMingLiU"/>
              </a:rPr>
              <a:t>extra </a:t>
            </a:r>
            <a:r>
              <a:rPr sz="1100" spc="60" dirty="0">
                <a:cs typeface="PMingLiU"/>
              </a:rPr>
              <a:t>constraints,</a:t>
            </a:r>
            <a:r>
              <a:rPr sz="1100" spc="-135" dirty="0">
                <a:cs typeface="PMingLiU"/>
              </a:rPr>
              <a:t> </a:t>
            </a:r>
            <a:r>
              <a:rPr sz="1100" spc="85">
                <a:cs typeface="PMingLiU"/>
              </a:rPr>
              <a:t>and </a:t>
            </a:r>
            <a:r>
              <a:rPr sz="1100" spc="30">
                <a:cs typeface="PMingLiU"/>
              </a:rPr>
              <a:t>allows </a:t>
            </a:r>
            <a:r>
              <a:rPr sz="1100" spc="55" dirty="0">
                <a:cs typeface="PMingLiU"/>
              </a:rPr>
              <a:t>us </a:t>
            </a:r>
            <a:r>
              <a:rPr sz="1100" spc="80" dirty="0">
                <a:cs typeface="PMingLiU"/>
              </a:rPr>
              <a:t>to </a:t>
            </a:r>
            <a:r>
              <a:rPr sz="1100" spc="100" dirty="0">
                <a:cs typeface="PMingLiU"/>
              </a:rPr>
              <a:t>put </a:t>
            </a:r>
            <a:r>
              <a:rPr sz="1100" spc="60" dirty="0">
                <a:cs typeface="PMingLiU"/>
              </a:rPr>
              <a:t>more internal </a:t>
            </a:r>
            <a:r>
              <a:rPr sz="1100" spc="65" dirty="0">
                <a:cs typeface="PMingLiU"/>
              </a:rPr>
              <a:t>knots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same </a:t>
            </a:r>
            <a:r>
              <a:rPr sz="1100" spc="40" dirty="0">
                <a:cs typeface="PMingLiU"/>
              </a:rPr>
              <a:t>degrees </a:t>
            </a:r>
            <a:r>
              <a:rPr sz="1100" spc="5" dirty="0">
                <a:cs typeface="PMingLiU"/>
              </a:rPr>
              <a:t>of  </a:t>
            </a:r>
            <a:r>
              <a:rPr sz="1100" spc="45" dirty="0">
                <a:cs typeface="PMingLiU"/>
              </a:rPr>
              <a:t>freedom </a:t>
            </a:r>
            <a:r>
              <a:rPr sz="1100" spc="55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regular </a:t>
            </a:r>
            <a:r>
              <a:rPr sz="1100" spc="45" dirty="0">
                <a:cs typeface="PMingLiU"/>
              </a:rPr>
              <a:t>cubic</a:t>
            </a:r>
            <a:r>
              <a:rPr sz="1100" spc="135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spline.</a:t>
            </a:r>
            <a:endParaRPr sz="1100">
              <a:cs typeface="PMingLiU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13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23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70999B74-E3AE-4DAE-B066-CA4F15C2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237117"/>
            <a:ext cx="3076185" cy="21278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328103"/>
            <a:ext cx="40913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" dirty="0">
                <a:solidFill>
                  <a:srgbClr val="000000"/>
                </a:solidFill>
                <a:latin typeface="+mn-lt"/>
                <a:cs typeface="PMingLiU"/>
              </a:rPr>
              <a:t>Fitting </a:t>
            </a:r>
            <a:r>
              <a:rPr sz="1100" spc="40" dirty="0">
                <a:solidFill>
                  <a:srgbClr val="000000"/>
                </a:solidFill>
                <a:latin typeface="+mn-lt"/>
                <a:cs typeface="PMingLiU"/>
              </a:rPr>
              <a:t>splines </a:t>
            </a:r>
            <a:r>
              <a:rPr sz="1100" spc="50" dirty="0">
                <a:solidFill>
                  <a:srgbClr val="000000"/>
                </a:solidFill>
                <a:latin typeface="+mn-lt"/>
                <a:cs typeface="PMingLiU"/>
              </a:rPr>
              <a:t>in </a:t>
            </a:r>
            <a:r>
              <a:rPr sz="1100" spc="110" dirty="0">
                <a:solidFill>
                  <a:srgbClr val="000000"/>
                </a:solidFill>
                <a:latin typeface="+mn-lt"/>
                <a:cs typeface="PMingLiU"/>
              </a:rPr>
              <a:t>R </a:t>
            </a:r>
            <a:r>
              <a:rPr sz="1100" spc="20" dirty="0">
                <a:solidFill>
                  <a:srgbClr val="000000"/>
                </a:solidFill>
                <a:latin typeface="+mn-lt"/>
                <a:cs typeface="PMingLiU"/>
              </a:rPr>
              <a:t>is </a:t>
            </a:r>
            <a:r>
              <a:rPr sz="1100" spc="40" dirty="0">
                <a:solidFill>
                  <a:srgbClr val="000000"/>
                </a:solidFill>
                <a:latin typeface="+mn-lt"/>
                <a:cs typeface="PMingLiU"/>
              </a:rPr>
              <a:t>easy: </a:t>
            </a:r>
            <a:r>
              <a:rPr sz="1000" spc="150" dirty="0">
                <a:solidFill>
                  <a:srgbClr val="BF7F3F"/>
                </a:solidFill>
                <a:latin typeface="+mn-lt"/>
                <a:cs typeface="PMingLiU"/>
              </a:rPr>
              <a:t>bs(x, </a:t>
            </a:r>
            <a:r>
              <a:rPr sz="1000" spc="265" dirty="0">
                <a:solidFill>
                  <a:srgbClr val="BF7F3F"/>
                </a:solidFill>
                <a:latin typeface="+mn-lt"/>
                <a:cs typeface="PMingLiU"/>
              </a:rPr>
              <a:t>...) </a:t>
            </a:r>
            <a:r>
              <a:rPr sz="1100" spc="30" dirty="0">
                <a:solidFill>
                  <a:srgbClr val="000000"/>
                </a:solidFill>
                <a:latin typeface="+mn-lt"/>
                <a:cs typeface="PMingLiU"/>
              </a:rPr>
              <a:t>for </a:t>
            </a:r>
            <a:r>
              <a:rPr sz="1100" spc="65" dirty="0">
                <a:solidFill>
                  <a:srgbClr val="000000"/>
                </a:solidFill>
                <a:latin typeface="+mn-lt"/>
                <a:cs typeface="PMingLiU"/>
              </a:rPr>
              <a:t>any </a:t>
            </a:r>
            <a:r>
              <a:rPr sz="1100" spc="45" dirty="0">
                <a:solidFill>
                  <a:srgbClr val="000000"/>
                </a:solidFill>
                <a:latin typeface="+mn-lt"/>
                <a:cs typeface="PMingLiU"/>
              </a:rPr>
              <a:t>degree</a:t>
            </a:r>
            <a:r>
              <a:rPr sz="1100" spc="130" dirty="0">
                <a:solidFill>
                  <a:srgbClr val="000000"/>
                </a:solidFill>
                <a:latin typeface="+mn-lt"/>
                <a:cs typeface="PMingLiU"/>
              </a:rPr>
              <a:t> </a:t>
            </a:r>
            <a:r>
              <a:rPr sz="1100" spc="40" dirty="0">
                <a:solidFill>
                  <a:srgbClr val="000000"/>
                </a:solidFill>
                <a:latin typeface="+mn-lt"/>
                <a:cs typeface="PMingLiU"/>
              </a:rPr>
              <a:t>splines,</a:t>
            </a:r>
            <a:endParaRPr sz="1100">
              <a:latin typeface="+mn-lt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00175"/>
            <a:ext cx="374713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5" dirty="0">
                <a:cs typeface="PMingLiU"/>
              </a:rPr>
              <a:t>and </a:t>
            </a:r>
            <a:r>
              <a:rPr sz="1000" spc="150" dirty="0">
                <a:solidFill>
                  <a:srgbClr val="BF7F3F"/>
                </a:solidFill>
                <a:cs typeface="PMingLiU"/>
              </a:rPr>
              <a:t>ns(x, </a:t>
            </a:r>
            <a:r>
              <a:rPr sz="1000" spc="265" dirty="0">
                <a:solidFill>
                  <a:srgbClr val="BF7F3F"/>
                </a:solidFill>
                <a:cs typeface="PMingLiU"/>
              </a:rPr>
              <a:t>...)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natural </a:t>
            </a:r>
            <a:r>
              <a:rPr sz="1100" spc="45" dirty="0">
                <a:cs typeface="PMingLiU"/>
              </a:rPr>
              <a:t>cubic </a:t>
            </a:r>
            <a:r>
              <a:rPr sz="1100" spc="40" dirty="0">
                <a:cs typeface="PMingLiU"/>
              </a:rPr>
              <a:t>splines, </a:t>
            </a:r>
            <a:r>
              <a:rPr sz="1100" spc="50" dirty="0">
                <a:cs typeface="PMingLiU"/>
              </a:rPr>
              <a:t>in </a:t>
            </a:r>
            <a:r>
              <a:rPr sz="1100" spc="40" dirty="0">
                <a:cs typeface="PMingLiU"/>
              </a:rPr>
              <a:t>package</a:t>
            </a:r>
            <a:r>
              <a:rPr sz="1100" spc="295" dirty="0">
                <a:cs typeface="PMingLiU"/>
              </a:rPr>
              <a:t> </a:t>
            </a:r>
            <a:r>
              <a:rPr sz="1000" spc="135" dirty="0">
                <a:solidFill>
                  <a:srgbClr val="BF7F3F"/>
                </a:solidFill>
                <a:cs typeface="PMingLiU"/>
              </a:rPr>
              <a:t>splines</a:t>
            </a:r>
            <a:r>
              <a:rPr sz="1100" spc="135" dirty="0">
                <a:cs typeface="PMingLiU"/>
              </a:rPr>
              <a:t>.</a:t>
            </a:r>
            <a:endParaRPr sz="1100"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1103" y="793461"/>
            <a:ext cx="845185" cy="1141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dirty="0">
                <a:cs typeface="Arial"/>
              </a:rPr>
              <a:t>Natural </a:t>
            </a:r>
            <a:r>
              <a:rPr sz="650" b="1" spc="5" dirty="0">
                <a:cs typeface="Arial"/>
              </a:rPr>
              <a:t>Cubic</a:t>
            </a:r>
            <a:r>
              <a:rPr sz="650" b="1" spc="-50" dirty="0">
                <a:cs typeface="Arial"/>
              </a:rPr>
              <a:t> </a:t>
            </a:r>
            <a:r>
              <a:rPr sz="650" b="1" spc="5" dirty="0">
                <a:cs typeface="Arial"/>
              </a:rPr>
              <a:t>Spline</a:t>
            </a:r>
            <a:endParaRPr sz="650"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14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23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0C91144-E79D-43C3-9CE1-8A286EB3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80" y="1075611"/>
            <a:ext cx="3752850" cy="20570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194434"/>
            <a:ext cx="342900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Georgia"/>
              </a:rPr>
              <a:t>07: Nonlinear models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9A2CD-36EC-4C26-8EA6-A281FBCBB804}"/>
              </a:ext>
            </a:extLst>
          </p:cNvPr>
          <p:cNvSpPr txBox="1"/>
          <p:nvPr/>
        </p:nvSpPr>
        <p:spPr>
          <a:xfrm>
            <a:off x="296517" y="1701524"/>
            <a:ext cx="180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de-DE" sz="1800" b="0" i="0" u="none" strike="noStrike" baseline="0" dirty="0">
                <a:solidFill>
                  <a:srgbClr val="231F20"/>
                </a:solidFill>
                <a:cs typeface="Arial" panose="020B0604020202020204" pitchFamily="34" charset="0"/>
              </a:rPr>
              <a:t>-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Trevor Hastie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0EA19-4867-48CE-B217-A1EE88C907D0}"/>
              </a:ext>
            </a:extLst>
          </p:cNvPr>
          <p:cNvSpPr txBox="1"/>
          <p:nvPr/>
        </p:nvSpPr>
        <p:spPr>
          <a:xfrm>
            <a:off x="247650" y="589184"/>
            <a:ext cx="4362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“The truth is never linear.  Or almost never… But often the linearity assumption is good enough.”</a:t>
            </a:r>
          </a:p>
        </p:txBody>
      </p:sp>
      <p:pic>
        <p:nvPicPr>
          <p:cNvPr id="1026" name="Picture 2" descr="trevor hastie (@HastieTrevor) | Twitter">
            <a:extLst>
              <a:ext uri="{FF2B5EF4-FFF2-40B4-BE49-F238E27FC236}">
                <a16:creationId xmlns:a16="http://schemas.microsoft.com/office/drawing/2014/main" id="{3A9C6A4E-E7A1-4480-B94B-5770C66B9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654175"/>
            <a:ext cx="1273175" cy="12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1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9414" y="211465"/>
            <a:ext cx="12693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20" dirty="0">
                <a:latin typeface="+mn-lt"/>
              </a:rPr>
              <a:t>Knot</a:t>
            </a:r>
            <a:r>
              <a:rPr spc="70" dirty="0">
                <a:latin typeface="+mn-lt"/>
              </a:rPr>
              <a:t> </a:t>
            </a:r>
            <a:r>
              <a:rPr spc="-30" dirty="0">
                <a:latin typeface="+mn-lt"/>
              </a:rPr>
              <a:t>placement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3335"/>
            <a:ext cx="3769360" cy="104804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One strategy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decide </a:t>
            </a:r>
            <a:r>
              <a:rPr sz="1100" i="1" spc="155" dirty="0">
                <a:cs typeface="Times New Roman"/>
              </a:rPr>
              <a:t>K</a:t>
            </a:r>
            <a:r>
              <a:rPr sz="1100" spc="155" dirty="0">
                <a:cs typeface="PMingLiU"/>
              </a:rPr>
              <a:t>,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knots,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then  </a:t>
            </a:r>
            <a:r>
              <a:rPr sz="1100" spc="45" dirty="0">
                <a:cs typeface="PMingLiU"/>
              </a:rPr>
              <a:t>place </a:t>
            </a:r>
            <a:r>
              <a:rPr sz="1100" spc="85" dirty="0">
                <a:cs typeface="PMingLiU"/>
              </a:rPr>
              <a:t>them </a:t>
            </a:r>
            <a:r>
              <a:rPr sz="1100" spc="110" dirty="0">
                <a:cs typeface="PMingLiU"/>
              </a:rPr>
              <a:t>at </a:t>
            </a:r>
            <a:r>
              <a:rPr sz="1100" spc="70" dirty="0">
                <a:cs typeface="PMingLiU"/>
              </a:rPr>
              <a:t>appropriate </a:t>
            </a:r>
            <a:r>
              <a:rPr sz="1100" spc="55" dirty="0">
                <a:cs typeface="PMingLiU"/>
              </a:rPr>
              <a:t>quantiles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observed</a:t>
            </a:r>
            <a:r>
              <a:rPr sz="1100" spc="180" dirty="0">
                <a:cs typeface="PMingLiU"/>
              </a:rPr>
              <a:t> </a:t>
            </a:r>
            <a:r>
              <a:rPr sz="1100" i="1" spc="175" dirty="0">
                <a:cs typeface="Times New Roman"/>
              </a:rPr>
              <a:t>X</a:t>
            </a:r>
            <a:r>
              <a:rPr sz="1100" spc="175" dirty="0">
                <a:cs typeface="PMingLiU"/>
              </a:rPr>
              <a:t>.</a:t>
            </a:r>
            <a:endParaRPr sz="1100">
              <a:cs typeface="PMingLiU"/>
            </a:endParaRPr>
          </a:p>
          <a:p>
            <a:pPr marL="144780" marR="346710" indent="-132715">
              <a:lnSpc>
                <a:spcPct val="102600"/>
              </a:lnSpc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cubic </a:t>
            </a:r>
            <a:r>
              <a:rPr sz="1100" spc="40" dirty="0">
                <a:cs typeface="PMingLiU"/>
              </a:rPr>
              <a:t>spline </a:t>
            </a:r>
            <a:r>
              <a:rPr sz="1100" spc="70" dirty="0">
                <a:cs typeface="PMingLiU"/>
              </a:rPr>
              <a:t>with </a:t>
            </a:r>
            <a:r>
              <a:rPr sz="1100" i="1" spc="190" dirty="0">
                <a:cs typeface="Times New Roman"/>
              </a:rPr>
              <a:t>K </a:t>
            </a:r>
            <a:r>
              <a:rPr sz="1100" spc="65" dirty="0">
                <a:cs typeface="PMingLiU"/>
              </a:rPr>
              <a:t>knots has </a:t>
            </a:r>
            <a:r>
              <a:rPr sz="1100" i="1" spc="190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+</a:t>
            </a:r>
            <a:r>
              <a:rPr sz="1100" spc="-3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4 </a:t>
            </a:r>
            <a:r>
              <a:rPr sz="1100" spc="70" dirty="0">
                <a:cs typeface="PMingLiU"/>
              </a:rPr>
              <a:t>parameters </a:t>
            </a:r>
            <a:r>
              <a:rPr sz="1100" spc="55" dirty="0">
                <a:cs typeface="PMingLiU"/>
              </a:rPr>
              <a:t>or  </a:t>
            </a:r>
            <a:r>
              <a:rPr sz="1100" spc="40" dirty="0">
                <a:cs typeface="PMingLiU"/>
              </a:rPr>
              <a:t>degrees </a:t>
            </a:r>
            <a:r>
              <a:rPr sz="1100" spc="5" dirty="0">
                <a:cs typeface="PMingLiU"/>
              </a:rPr>
              <a:t>of</a:t>
            </a:r>
            <a:r>
              <a:rPr sz="1100" spc="10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freedom.</a:t>
            </a:r>
            <a:endParaRPr sz="110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A </a:t>
            </a:r>
            <a:r>
              <a:rPr sz="1100" spc="80" dirty="0">
                <a:cs typeface="PMingLiU"/>
              </a:rPr>
              <a:t>natural </a:t>
            </a:r>
            <a:r>
              <a:rPr sz="1100" spc="40" dirty="0">
                <a:cs typeface="PMingLiU"/>
              </a:rPr>
              <a:t>spline </a:t>
            </a:r>
            <a:r>
              <a:rPr sz="1100" spc="70" dirty="0">
                <a:cs typeface="PMingLiU"/>
              </a:rPr>
              <a:t>with </a:t>
            </a:r>
            <a:r>
              <a:rPr sz="1100" i="1" spc="190" dirty="0">
                <a:cs typeface="Times New Roman"/>
              </a:rPr>
              <a:t>K </a:t>
            </a:r>
            <a:r>
              <a:rPr sz="1100" spc="65" dirty="0">
                <a:cs typeface="PMingLiU"/>
              </a:rPr>
              <a:t>knots has </a:t>
            </a:r>
            <a:r>
              <a:rPr sz="1100" i="1" spc="190" dirty="0">
                <a:cs typeface="Times New Roman"/>
              </a:rPr>
              <a:t>K </a:t>
            </a:r>
            <a:r>
              <a:rPr sz="1100" spc="40" dirty="0">
                <a:cs typeface="PMingLiU"/>
              </a:rPr>
              <a:t>degrees </a:t>
            </a:r>
            <a:r>
              <a:rPr sz="1100" spc="5" dirty="0">
                <a:cs typeface="PMingLiU"/>
              </a:rPr>
              <a:t>of</a:t>
            </a:r>
            <a:r>
              <a:rPr sz="1100" spc="14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freedom.</a:t>
            </a:r>
            <a:endParaRPr sz="1100">
              <a:cs typeface="PMingLiU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15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32823" y="1714524"/>
            <a:ext cx="1505827" cy="6981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60" dirty="0">
                <a:cs typeface="PMingLiU"/>
              </a:rPr>
              <a:t>Comparison </a:t>
            </a:r>
            <a:r>
              <a:rPr sz="1100" spc="5" dirty="0">
                <a:cs typeface="PMingLiU"/>
              </a:rPr>
              <a:t>of  </a:t>
            </a:r>
            <a:r>
              <a:rPr sz="1100" spc="85" dirty="0">
                <a:cs typeface="PMingLiU"/>
              </a:rPr>
              <a:t>a  </a:t>
            </a:r>
            <a:r>
              <a:rPr sz="1100" spc="35">
                <a:cs typeface="PMingLiU"/>
              </a:rPr>
              <a:t>degree-14 </a:t>
            </a:r>
            <a:r>
              <a:rPr sz="1100" spc="50">
                <a:cs typeface="PMingLiU"/>
              </a:rPr>
              <a:t>polyno</a:t>
            </a:r>
            <a:r>
              <a:rPr sz="1100" spc="55">
                <a:cs typeface="PMingLiU"/>
              </a:rPr>
              <a:t>mial </a:t>
            </a:r>
            <a:r>
              <a:rPr sz="1100" spc="85" dirty="0">
                <a:cs typeface="PMingLiU"/>
              </a:rPr>
              <a:t>and a </a:t>
            </a:r>
            <a:r>
              <a:rPr sz="1100" spc="80">
                <a:cs typeface="PMingLiU"/>
              </a:rPr>
              <a:t>natural </a:t>
            </a:r>
            <a:r>
              <a:rPr sz="1100" spc="45">
                <a:cs typeface="PMingLiU"/>
              </a:rPr>
              <a:t>cubic </a:t>
            </a:r>
            <a:r>
              <a:rPr sz="1100" spc="40" dirty="0">
                <a:cs typeface="PMingLiU"/>
              </a:rPr>
              <a:t>spline, </a:t>
            </a:r>
            <a:r>
              <a:rPr sz="1100" spc="45">
                <a:cs typeface="PMingLiU"/>
              </a:rPr>
              <a:t>each </a:t>
            </a:r>
            <a:r>
              <a:rPr sz="1100" spc="70">
                <a:cs typeface="PMingLiU"/>
              </a:rPr>
              <a:t>with</a:t>
            </a:r>
            <a:r>
              <a:rPr sz="1100" spc="65">
                <a:cs typeface="PMingLiU"/>
              </a:rPr>
              <a:t> </a:t>
            </a:r>
            <a:r>
              <a:rPr sz="1100" spc="35">
                <a:cs typeface="PMingLiU"/>
              </a:rPr>
              <a:t>15</a:t>
            </a:r>
            <a:r>
              <a:rPr lang="en-US" sz="1100" spc="35">
                <a:cs typeface="PMingLiU"/>
              </a:rPr>
              <a:t> </a:t>
            </a:r>
            <a:r>
              <a:rPr sz="1100" spc="35">
                <a:cs typeface="PMingLiU"/>
              </a:rPr>
              <a:t>df</a:t>
            </a:r>
            <a:r>
              <a:rPr sz="1100" spc="35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34199FF-5E21-45E3-B286-C28A5885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35" y="1535503"/>
            <a:ext cx="2368078" cy="180657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2CB00F2-CC69-4B5D-9A26-9792854DCDAB}"/>
              </a:ext>
            </a:extLst>
          </p:cNvPr>
          <p:cNvSpPr txBox="1"/>
          <p:nvPr/>
        </p:nvSpPr>
        <p:spPr>
          <a:xfrm>
            <a:off x="2838450" y="2714880"/>
            <a:ext cx="2304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ns(age, df=14)  </a:t>
            </a:r>
          </a:p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poly(age,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</a:rPr>
              <a:t>deg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=14)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2097" y="147094"/>
            <a:ext cx="14687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Smoothing</a:t>
            </a:r>
            <a:r>
              <a:rPr spc="100" dirty="0">
                <a:latin typeface="+mn-lt"/>
              </a:rPr>
              <a:t> </a:t>
            </a:r>
            <a:r>
              <a:rPr spc="-35" dirty="0">
                <a:latin typeface="+mn-lt"/>
              </a:rPr>
              <a:t>Splines</a:t>
            </a:r>
          </a:p>
        </p:txBody>
      </p:sp>
      <p:sp>
        <p:nvSpPr>
          <p:cNvPr id="3" name="object 3"/>
          <p:cNvSpPr/>
          <p:nvPr/>
        </p:nvSpPr>
        <p:spPr>
          <a:xfrm>
            <a:off x="2914650" y="439798"/>
            <a:ext cx="369008" cy="375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95170"/>
            <a:ext cx="3632200" cy="67422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100" spc="70" dirty="0">
                <a:cs typeface="PMingLiU"/>
              </a:rPr>
              <a:t>This </a:t>
            </a:r>
            <a:r>
              <a:rPr sz="1100" spc="45" dirty="0">
                <a:cs typeface="PMingLiU"/>
              </a:rPr>
              <a:t>section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little </a:t>
            </a:r>
            <a:r>
              <a:rPr sz="1100" spc="80" dirty="0">
                <a:cs typeface="PMingLiU"/>
              </a:rPr>
              <a:t>bit</a:t>
            </a:r>
            <a:r>
              <a:rPr sz="1100" spc="165" dirty="0">
                <a:cs typeface="PMingLiU"/>
              </a:rPr>
              <a:t> </a:t>
            </a:r>
            <a:r>
              <a:rPr sz="1100" spc="75" dirty="0">
                <a:cs typeface="PMingLiU"/>
              </a:rPr>
              <a:t>mathematical</a:t>
            </a:r>
            <a:endParaRPr sz="1100" dirty="0">
              <a:cs typeface="PMingLiU"/>
            </a:endParaRPr>
          </a:p>
          <a:p>
            <a:pPr marL="12700" marR="5080">
              <a:lnSpc>
                <a:spcPct val="102600"/>
              </a:lnSpc>
              <a:spcBef>
                <a:spcPts val="560"/>
              </a:spcBef>
            </a:pPr>
            <a:r>
              <a:rPr sz="1100" spc="55" dirty="0">
                <a:cs typeface="PMingLiU"/>
              </a:rPr>
              <a:t>Consider </a:t>
            </a:r>
            <a:r>
              <a:rPr sz="1100" spc="65" dirty="0">
                <a:cs typeface="PMingLiU"/>
              </a:rPr>
              <a:t>this </a:t>
            </a:r>
            <a:r>
              <a:rPr sz="1100" spc="55" dirty="0">
                <a:cs typeface="PMingLiU"/>
              </a:rPr>
              <a:t>criterion </a:t>
            </a:r>
            <a:r>
              <a:rPr sz="1100" spc="30" dirty="0">
                <a:cs typeface="PMingLiU"/>
              </a:rPr>
              <a:t>for </a:t>
            </a:r>
            <a:r>
              <a:rPr sz="1100" spc="50" dirty="0">
                <a:cs typeface="PMingLiU"/>
              </a:rPr>
              <a:t>fitting </a:t>
            </a:r>
            <a:r>
              <a:rPr sz="1100" spc="85" dirty="0">
                <a:cs typeface="PMingLiU"/>
              </a:rPr>
              <a:t>a </a:t>
            </a:r>
            <a:r>
              <a:rPr sz="1100" spc="70" dirty="0">
                <a:cs typeface="PMingLiU"/>
              </a:rPr>
              <a:t>smooth </a:t>
            </a:r>
            <a:r>
              <a:rPr sz="1100" spc="55" dirty="0">
                <a:cs typeface="PMingLiU"/>
              </a:rPr>
              <a:t>function </a:t>
            </a:r>
            <a:r>
              <a:rPr sz="1100" i="1" spc="75" dirty="0">
                <a:cs typeface="Times New Roman"/>
              </a:rPr>
              <a:t>g</a:t>
            </a:r>
            <a:r>
              <a:rPr sz="1100" spc="75" dirty="0">
                <a:cs typeface="PMingLiU"/>
              </a:rPr>
              <a:t>(</a:t>
            </a:r>
            <a:r>
              <a:rPr sz="1100" i="1" spc="75" dirty="0">
                <a:cs typeface="Times New Roman"/>
              </a:rPr>
              <a:t>x</a:t>
            </a:r>
            <a:r>
              <a:rPr sz="1100" spc="75" dirty="0">
                <a:cs typeface="PMingLiU"/>
              </a:rPr>
              <a:t>) </a:t>
            </a:r>
            <a:r>
              <a:rPr sz="1100" spc="80" dirty="0">
                <a:cs typeface="PMingLiU"/>
              </a:rPr>
              <a:t>to  </a:t>
            </a:r>
            <a:r>
              <a:rPr sz="1100" spc="45" dirty="0">
                <a:cs typeface="PMingLiU"/>
              </a:rPr>
              <a:t>some</a:t>
            </a:r>
            <a:r>
              <a:rPr sz="1100" spc="70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data:</a:t>
            </a:r>
            <a:endParaRPr sz="1100" dirty="0"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16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73333F-0399-4E54-B849-4AF2C02E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1246034"/>
            <a:ext cx="2381250" cy="489192"/>
          </a:xfrm>
          <a:prstGeom prst="rect">
            <a:avLst/>
          </a:prstGeom>
        </p:spPr>
      </p:pic>
      <p:sp>
        <p:nvSpPr>
          <p:cNvPr id="15" name="object 11">
            <a:extLst>
              <a:ext uri="{FF2B5EF4-FFF2-40B4-BE49-F238E27FC236}">
                <a16:creationId xmlns:a16="http://schemas.microsoft.com/office/drawing/2014/main" id="{9A328368-49DF-41F6-BC1C-0CD963D52FBE}"/>
              </a:ext>
            </a:extLst>
          </p:cNvPr>
          <p:cNvSpPr txBox="1"/>
          <p:nvPr/>
        </p:nvSpPr>
        <p:spPr>
          <a:xfrm>
            <a:off x="428358" y="1911552"/>
            <a:ext cx="3729990" cy="1336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10541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first </a:t>
            </a:r>
            <a:r>
              <a:rPr sz="1100" spc="85" dirty="0">
                <a:cs typeface="PMingLiU"/>
              </a:rPr>
              <a:t>term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RSS, </a:t>
            </a:r>
            <a:r>
              <a:rPr sz="1100" spc="85" dirty="0">
                <a:cs typeface="PMingLiU"/>
              </a:rPr>
              <a:t>and </a:t>
            </a:r>
            <a:r>
              <a:rPr sz="1100" spc="55" dirty="0">
                <a:cs typeface="PMingLiU"/>
              </a:rPr>
              <a:t>tries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make </a:t>
            </a:r>
            <a:r>
              <a:rPr sz="1100" i="1" spc="75" dirty="0">
                <a:cs typeface="Times New Roman"/>
              </a:rPr>
              <a:t>g</a:t>
            </a:r>
            <a:r>
              <a:rPr sz="1100" spc="75" dirty="0">
                <a:cs typeface="PMingLiU"/>
              </a:rPr>
              <a:t>(</a:t>
            </a:r>
            <a:r>
              <a:rPr sz="1100" i="1" spc="75" dirty="0">
                <a:cs typeface="Times New Roman"/>
              </a:rPr>
              <a:t>x</a:t>
            </a:r>
            <a:r>
              <a:rPr sz="1100" spc="75" dirty="0">
                <a:cs typeface="PMingLiU"/>
              </a:rPr>
              <a:t>) </a:t>
            </a:r>
            <a:r>
              <a:rPr sz="1100" spc="80" dirty="0">
                <a:cs typeface="PMingLiU"/>
              </a:rPr>
              <a:t>match the  </a:t>
            </a:r>
            <a:r>
              <a:rPr sz="1100" spc="95" dirty="0">
                <a:cs typeface="PMingLiU"/>
              </a:rPr>
              <a:t>data </a:t>
            </a:r>
            <a:r>
              <a:rPr sz="1100" spc="110" dirty="0">
                <a:cs typeface="PMingLiU"/>
              </a:rPr>
              <a:t>at </a:t>
            </a:r>
            <a:r>
              <a:rPr sz="1100" spc="45" dirty="0">
                <a:cs typeface="PMingLiU"/>
              </a:rPr>
              <a:t>each</a:t>
            </a:r>
            <a:r>
              <a:rPr sz="1100" spc="15" dirty="0">
                <a:cs typeface="PMingLiU"/>
              </a:rPr>
              <a:t> </a:t>
            </a:r>
            <a:r>
              <a:rPr sz="1100" i="1" spc="110" dirty="0">
                <a:cs typeface="Times New Roman"/>
              </a:rPr>
              <a:t>x</a:t>
            </a:r>
            <a:r>
              <a:rPr sz="1200" i="1" spc="165" baseline="-10416" dirty="0">
                <a:cs typeface="Arial"/>
              </a:rPr>
              <a:t>i</a:t>
            </a:r>
            <a:r>
              <a:rPr sz="1100" spc="110" dirty="0">
                <a:cs typeface="PMingLiU"/>
              </a:rPr>
              <a:t>.</a:t>
            </a:r>
            <a:endParaRPr sz="1100" dirty="0">
              <a:cs typeface="PMingLiU"/>
            </a:endParaRPr>
          </a:p>
          <a:p>
            <a:pPr marL="208279" marR="558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second </a:t>
            </a:r>
            <a:r>
              <a:rPr sz="1100" spc="85" dirty="0">
                <a:cs typeface="PMingLiU"/>
              </a:rPr>
              <a:t>term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roughness penalty </a:t>
            </a:r>
            <a:r>
              <a:rPr sz="1100" spc="85" dirty="0">
                <a:cs typeface="PMingLiU"/>
              </a:rPr>
              <a:t>and </a:t>
            </a:r>
            <a:r>
              <a:rPr sz="1100" spc="45" dirty="0">
                <a:cs typeface="PMingLiU"/>
              </a:rPr>
              <a:t>controls </a:t>
            </a:r>
            <a:r>
              <a:rPr sz="1100" spc="40">
                <a:cs typeface="PMingLiU"/>
              </a:rPr>
              <a:t>how </a:t>
            </a:r>
            <a:r>
              <a:rPr sz="1100" spc="30">
                <a:cs typeface="PMingLiU"/>
              </a:rPr>
              <a:t>wiggly </a:t>
            </a:r>
            <a:r>
              <a:rPr sz="1100" i="1" spc="75" dirty="0">
                <a:cs typeface="Times New Roman"/>
              </a:rPr>
              <a:t>g</a:t>
            </a:r>
            <a:r>
              <a:rPr sz="1100" spc="75" dirty="0">
                <a:cs typeface="PMingLiU"/>
              </a:rPr>
              <a:t>(</a:t>
            </a:r>
            <a:r>
              <a:rPr sz="1100" i="1" spc="75" dirty="0">
                <a:cs typeface="Times New Roman"/>
              </a:rPr>
              <a:t>x</a:t>
            </a:r>
            <a:r>
              <a:rPr sz="1100" spc="75" dirty="0">
                <a:cs typeface="PMingLiU"/>
              </a:rPr>
              <a:t>) </a:t>
            </a:r>
            <a:r>
              <a:rPr sz="1100" spc="25" dirty="0">
                <a:cs typeface="PMingLiU"/>
              </a:rPr>
              <a:t>is. </a:t>
            </a:r>
            <a:r>
              <a:rPr sz="1100" spc="90" dirty="0">
                <a:cs typeface="PMingLiU"/>
              </a:rPr>
              <a:t>It </a:t>
            </a:r>
            <a:r>
              <a:rPr sz="1100" spc="20" dirty="0">
                <a:cs typeface="PMingLiU"/>
              </a:rPr>
              <a:t>is </a:t>
            </a:r>
            <a:r>
              <a:rPr sz="1100" spc="75" dirty="0">
                <a:cs typeface="PMingLiU"/>
              </a:rPr>
              <a:t>modulated </a:t>
            </a:r>
            <a:r>
              <a:rPr sz="1100" spc="55" dirty="0">
                <a:cs typeface="PMingLiU"/>
              </a:rPr>
              <a:t>by </a:t>
            </a:r>
            <a:r>
              <a:rPr sz="1100" spc="80" dirty="0">
                <a:cs typeface="PMingLiU"/>
              </a:rPr>
              <a:t>the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tuning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parameter  </a:t>
            </a:r>
            <a:r>
              <a:rPr sz="1100" i="1" spc="155" dirty="0">
                <a:solidFill>
                  <a:srgbClr val="009900"/>
                </a:solidFill>
                <a:cs typeface="Times New Roman"/>
              </a:rPr>
              <a:t>λ </a:t>
            </a:r>
            <a:r>
              <a:rPr sz="1100" i="1" spc="-40" dirty="0">
                <a:solidFill>
                  <a:srgbClr val="009900"/>
                </a:solidFill>
                <a:cs typeface="Meiryo"/>
              </a:rPr>
              <a:t>≥</a:t>
            </a:r>
            <a:r>
              <a:rPr sz="1100" i="1" spc="-204" dirty="0">
                <a:solidFill>
                  <a:srgbClr val="009900"/>
                </a:solidFill>
                <a:cs typeface="Meiryo"/>
              </a:rPr>
              <a:t> </a:t>
            </a:r>
            <a:r>
              <a:rPr sz="1100" spc="35" dirty="0">
                <a:solidFill>
                  <a:srgbClr val="009900"/>
                </a:solidFill>
                <a:cs typeface="PMingLiU"/>
              </a:rPr>
              <a:t>0</a:t>
            </a:r>
            <a:r>
              <a:rPr sz="1100" spc="35" dirty="0">
                <a:cs typeface="PMingLiU"/>
              </a:rPr>
              <a:t>.</a:t>
            </a:r>
            <a:endParaRPr sz="1100" dirty="0">
              <a:cs typeface="PMingLiU"/>
            </a:endParaRPr>
          </a:p>
          <a:p>
            <a:pPr marL="485775" marR="144780" lvl="1" indent="-128270">
              <a:lnSpc>
                <a:spcPct val="100000"/>
              </a:lnSpc>
              <a:spcBef>
                <a:spcPts val="14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86409" algn="l"/>
              </a:tabLst>
            </a:pPr>
            <a:r>
              <a:rPr sz="1000" spc="80" dirty="0">
                <a:cs typeface="PMingLiU"/>
              </a:rPr>
              <a:t>The </a:t>
            </a:r>
            <a:r>
              <a:rPr sz="1000" spc="45" dirty="0">
                <a:cs typeface="PMingLiU"/>
              </a:rPr>
              <a:t>smaller </a:t>
            </a:r>
            <a:r>
              <a:rPr sz="1000" i="1" spc="90" dirty="0">
                <a:cs typeface="Times New Roman"/>
              </a:rPr>
              <a:t>λ</a:t>
            </a:r>
            <a:r>
              <a:rPr sz="1000" spc="90" dirty="0">
                <a:cs typeface="PMingLiU"/>
              </a:rPr>
              <a:t>, </a:t>
            </a:r>
            <a:r>
              <a:rPr sz="1000" spc="75" dirty="0">
                <a:cs typeface="PMingLiU"/>
              </a:rPr>
              <a:t>the </a:t>
            </a:r>
            <a:r>
              <a:rPr sz="1000" spc="55" dirty="0">
                <a:cs typeface="PMingLiU"/>
              </a:rPr>
              <a:t>more </a:t>
            </a:r>
            <a:r>
              <a:rPr sz="1000" spc="30" dirty="0">
                <a:cs typeface="PMingLiU"/>
              </a:rPr>
              <a:t>wiggly </a:t>
            </a:r>
            <a:r>
              <a:rPr sz="1000" spc="75" dirty="0">
                <a:cs typeface="PMingLiU"/>
              </a:rPr>
              <a:t>the </a:t>
            </a:r>
            <a:r>
              <a:rPr sz="1000" spc="50" dirty="0">
                <a:cs typeface="PMingLiU"/>
              </a:rPr>
              <a:t>function, eventually  </a:t>
            </a:r>
            <a:r>
              <a:rPr sz="1000" spc="60" dirty="0">
                <a:cs typeface="PMingLiU"/>
              </a:rPr>
              <a:t>interpolating </a:t>
            </a:r>
            <a:r>
              <a:rPr sz="1000" i="1" spc="55" dirty="0">
                <a:cs typeface="Times New Roman"/>
              </a:rPr>
              <a:t>y</a:t>
            </a:r>
            <a:r>
              <a:rPr sz="1050" i="1" spc="82" baseline="-11904" dirty="0">
                <a:cs typeface="Trebuchet MS"/>
              </a:rPr>
              <a:t>i </a:t>
            </a:r>
            <a:r>
              <a:rPr sz="1000" spc="55" dirty="0">
                <a:cs typeface="PMingLiU"/>
              </a:rPr>
              <a:t>when </a:t>
            </a:r>
            <a:r>
              <a:rPr sz="1000" i="1" spc="145" dirty="0">
                <a:cs typeface="Times New Roman"/>
              </a:rPr>
              <a:t>λ </a:t>
            </a:r>
            <a:r>
              <a:rPr sz="1000" spc="240" dirty="0">
                <a:cs typeface="PMingLiU"/>
              </a:rPr>
              <a:t>=</a:t>
            </a:r>
            <a:r>
              <a:rPr sz="1000" spc="25" dirty="0">
                <a:cs typeface="PMingLiU"/>
              </a:rPr>
              <a:t> </a:t>
            </a:r>
            <a:r>
              <a:rPr sz="1000" spc="30" dirty="0">
                <a:cs typeface="PMingLiU"/>
              </a:rPr>
              <a:t>0.</a:t>
            </a:r>
            <a:endParaRPr sz="1000" dirty="0">
              <a:cs typeface="PMingLiU"/>
            </a:endParaRPr>
          </a:p>
          <a:p>
            <a:pPr marL="485775" lvl="1" indent="-128905">
              <a:lnSpc>
                <a:spcPts val="1190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86409" algn="l"/>
              </a:tabLst>
            </a:pPr>
            <a:r>
              <a:rPr sz="1000" spc="45" dirty="0">
                <a:cs typeface="PMingLiU"/>
              </a:rPr>
              <a:t>As </a:t>
            </a:r>
            <a:r>
              <a:rPr sz="1000" i="1" spc="145" dirty="0">
                <a:cs typeface="Times New Roman"/>
              </a:rPr>
              <a:t>λ </a:t>
            </a:r>
            <a:r>
              <a:rPr sz="1000" i="1" spc="-5" dirty="0">
                <a:cs typeface="Meiryo"/>
              </a:rPr>
              <a:t>→ </a:t>
            </a:r>
            <a:r>
              <a:rPr sz="1000" i="1" spc="15" dirty="0">
                <a:cs typeface="Meiryo"/>
              </a:rPr>
              <a:t>∞</a:t>
            </a:r>
            <a:r>
              <a:rPr sz="1000" spc="15" dirty="0">
                <a:cs typeface="PMingLiU"/>
              </a:rPr>
              <a:t>, </a:t>
            </a:r>
            <a:r>
              <a:rPr sz="1000" spc="75" dirty="0">
                <a:cs typeface="PMingLiU"/>
              </a:rPr>
              <a:t>the </a:t>
            </a:r>
            <a:r>
              <a:rPr sz="1000" spc="50" dirty="0">
                <a:cs typeface="PMingLiU"/>
              </a:rPr>
              <a:t>function </a:t>
            </a:r>
            <a:r>
              <a:rPr sz="1000" i="1" spc="70" dirty="0">
                <a:cs typeface="Times New Roman"/>
              </a:rPr>
              <a:t>g</a:t>
            </a:r>
            <a:r>
              <a:rPr sz="1000" spc="70" dirty="0">
                <a:cs typeface="PMingLiU"/>
              </a:rPr>
              <a:t>(</a:t>
            </a:r>
            <a:r>
              <a:rPr sz="1000" i="1" spc="70" dirty="0">
                <a:cs typeface="Times New Roman"/>
              </a:rPr>
              <a:t>x</a:t>
            </a:r>
            <a:r>
              <a:rPr sz="1000" spc="70" dirty="0">
                <a:cs typeface="PMingLiU"/>
              </a:rPr>
              <a:t>) </a:t>
            </a:r>
            <a:r>
              <a:rPr sz="1000" spc="45" dirty="0">
                <a:cs typeface="PMingLiU"/>
              </a:rPr>
              <a:t>becomes</a:t>
            </a:r>
            <a:r>
              <a:rPr sz="1000" spc="-15" dirty="0">
                <a:cs typeface="PMingLiU"/>
              </a:rPr>
              <a:t> </a:t>
            </a:r>
            <a:r>
              <a:rPr sz="1000" spc="45" dirty="0">
                <a:cs typeface="PMingLiU"/>
              </a:rPr>
              <a:t>linear.</a:t>
            </a:r>
            <a:endParaRPr sz="1000" dirty="0">
              <a:cs typeface="PMingLi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421" y="211465"/>
            <a:ext cx="22815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Smoothing </a:t>
            </a:r>
            <a:r>
              <a:rPr spc="-35" dirty="0">
                <a:latin typeface="+mn-lt"/>
              </a:rPr>
              <a:t>Splines</a:t>
            </a:r>
            <a:r>
              <a:rPr spc="-50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17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691" y="663575"/>
            <a:ext cx="3945890" cy="193540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267335" algn="just">
              <a:lnSpc>
                <a:spcPct val="102600"/>
              </a:lnSpc>
              <a:spcBef>
                <a:spcPts val="55"/>
              </a:spcBef>
            </a:pPr>
            <a:r>
              <a:rPr sz="1100" spc="9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solution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spc="80" dirty="0">
                <a:cs typeface="PMingLiU"/>
              </a:rPr>
              <a:t>natural </a:t>
            </a:r>
            <a:r>
              <a:rPr sz="1100" spc="45" dirty="0">
                <a:cs typeface="PMingLiU"/>
              </a:rPr>
              <a:t>cubic </a:t>
            </a:r>
            <a:r>
              <a:rPr sz="1100" spc="40" dirty="0">
                <a:cs typeface="PMingLiU"/>
              </a:rPr>
              <a:t>spline, </a:t>
            </a:r>
            <a:r>
              <a:rPr sz="1100" spc="70" dirty="0">
                <a:cs typeface="PMingLiU"/>
              </a:rPr>
              <a:t>with </a:t>
            </a:r>
            <a:r>
              <a:rPr sz="1100" spc="85" dirty="0">
                <a:cs typeface="PMingLiU"/>
              </a:rPr>
              <a:t>a </a:t>
            </a:r>
            <a:r>
              <a:rPr sz="1100" spc="75" dirty="0">
                <a:cs typeface="PMingLiU"/>
              </a:rPr>
              <a:t>knot </a:t>
            </a:r>
            <a:r>
              <a:rPr sz="1100" spc="110" dirty="0">
                <a:cs typeface="PMingLiU"/>
              </a:rPr>
              <a:t>at </a:t>
            </a:r>
            <a:r>
              <a:rPr sz="1100" spc="40" dirty="0">
                <a:cs typeface="PMingLiU"/>
              </a:rPr>
              <a:t>every  </a:t>
            </a:r>
            <a:r>
              <a:rPr sz="1100" spc="60" dirty="0">
                <a:cs typeface="PMingLiU"/>
              </a:rPr>
              <a:t>unique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 </a:t>
            </a:r>
            <a:r>
              <a:rPr sz="1100" i="1" spc="110" dirty="0">
                <a:cs typeface="Times New Roman"/>
              </a:rPr>
              <a:t>x</a:t>
            </a:r>
            <a:r>
              <a:rPr sz="1200" i="1" spc="165" baseline="-10416" dirty="0">
                <a:cs typeface="Arial"/>
              </a:rPr>
              <a:t>i</a:t>
            </a:r>
            <a:r>
              <a:rPr sz="1100" spc="110" dirty="0">
                <a:cs typeface="PMingLiU"/>
              </a:rPr>
              <a:t>. </a:t>
            </a:r>
            <a:r>
              <a:rPr sz="1100" spc="9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roughness </a:t>
            </a:r>
            <a:r>
              <a:rPr sz="1100" spc="70" dirty="0">
                <a:cs typeface="PMingLiU"/>
              </a:rPr>
              <a:t>penalty </a:t>
            </a:r>
            <a:r>
              <a:rPr sz="1100" spc="40" dirty="0">
                <a:cs typeface="PMingLiU"/>
              </a:rPr>
              <a:t>still </a:t>
            </a:r>
            <a:r>
              <a:rPr sz="1100" spc="45" dirty="0">
                <a:cs typeface="PMingLiU"/>
              </a:rPr>
              <a:t>controls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roughness via</a:t>
            </a:r>
            <a:r>
              <a:rPr sz="1100" spc="95" dirty="0">
                <a:cs typeface="PMingLiU"/>
              </a:rPr>
              <a:t> </a:t>
            </a:r>
            <a:r>
              <a:rPr sz="1100" i="1" spc="100" dirty="0">
                <a:cs typeface="Times New Roman"/>
              </a:rPr>
              <a:t>λ</a:t>
            </a:r>
            <a:r>
              <a:rPr sz="1100" spc="100" dirty="0">
                <a:cs typeface="PMingLiU"/>
              </a:rPr>
              <a:t>.</a:t>
            </a:r>
            <a:endParaRPr sz="1100" dirty="0">
              <a:cs typeface="PMingLiU"/>
            </a:endParaRPr>
          </a:p>
          <a:p>
            <a:pPr marL="76200" algn="just">
              <a:lnSpc>
                <a:spcPct val="100000"/>
              </a:lnSpc>
              <a:spcBef>
                <a:spcPts val="535"/>
              </a:spcBef>
            </a:pPr>
            <a:endParaRPr lang="en-US" sz="1100" spc="45" dirty="0">
              <a:cs typeface="PMingLiU"/>
            </a:endParaRPr>
          </a:p>
          <a:p>
            <a:pPr marL="76200" algn="just">
              <a:lnSpc>
                <a:spcPct val="100000"/>
              </a:lnSpc>
              <a:spcBef>
                <a:spcPts val="535"/>
              </a:spcBef>
            </a:pPr>
            <a:r>
              <a:rPr sz="1100" spc="45" dirty="0">
                <a:cs typeface="PMingLiU"/>
              </a:rPr>
              <a:t>Some</a:t>
            </a:r>
            <a:r>
              <a:rPr sz="1100" spc="7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details</a:t>
            </a:r>
            <a:endParaRPr sz="1100" dirty="0">
              <a:cs typeface="PMingLiU"/>
            </a:endParaRPr>
          </a:p>
          <a:p>
            <a:pPr marL="353060" marR="43180" indent="-132715">
              <a:lnSpc>
                <a:spcPct val="102600"/>
              </a:lnSpc>
              <a:spcBef>
                <a:spcPts val="18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53695" algn="l"/>
              </a:tabLst>
            </a:pPr>
            <a:r>
              <a:rPr sz="1100" spc="60" dirty="0">
                <a:cs typeface="PMingLiU"/>
              </a:rPr>
              <a:t>Smoothing </a:t>
            </a:r>
            <a:r>
              <a:rPr sz="1100" spc="40" dirty="0">
                <a:cs typeface="PMingLiU"/>
              </a:rPr>
              <a:t>splines avoid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knot-selection </a:t>
            </a:r>
            <a:r>
              <a:rPr sz="1100" spc="35" dirty="0">
                <a:cs typeface="PMingLiU"/>
              </a:rPr>
              <a:t>issue, </a:t>
            </a:r>
            <a:r>
              <a:rPr sz="1100" spc="40" dirty="0">
                <a:cs typeface="PMingLiU"/>
              </a:rPr>
              <a:t>leaving </a:t>
            </a:r>
            <a:r>
              <a:rPr sz="1100" spc="85" dirty="0">
                <a:cs typeface="PMingLiU"/>
              </a:rPr>
              <a:t>a  </a:t>
            </a:r>
            <a:r>
              <a:rPr sz="1100" spc="30" dirty="0">
                <a:cs typeface="PMingLiU"/>
              </a:rPr>
              <a:t>single </a:t>
            </a:r>
            <a:r>
              <a:rPr sz="1100" i="1" spc="155" dirty="0">
                <a:cs typeface="Times New Roman"/>
              </a:rPr>
              <a:t>λ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be</a:t>
            </a:r>
            <a:r>
              <a:rPr sz="1100" spc="40" dirty="0">
                <a:cs typeface="PMingLiU"/>
              </a:rPr>
              <a:t> </a:t>
            </a:r>
            <a:r>
              <a:rPr sz="1100" spc="40">
                <a:cs typeface="PMingLiU"/>
              </a:rPr>
              <a:t>chosen.</a:t>
            </a:r>
            <a:endParaRPr lang="en-US" sz="1100" spc="40">
              <a:cs typeface="PMingLiU"/>
            </a:endParaRPr>
          </a:p>
          <a:p>
            <a:pPr marL="353060" marR="43180" indent="-132715">
              <a:lnSpc>
                <a:spcPct val="102600"/>
              </a:lnSpc>
              <a:spcBef>
                <a:spcPts val="18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53695" algn="l"/>
              </a:tabLst>
            </a:pPr>
            <a:endParaRPr sz="1100" dirty="0">
              <a:cs typeface="PMingLiU"/>
            </a:endParaRPr>
          </a:p>
          <a:p>
            <a:pPr marL="353060" indent="-13335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5369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algorithmic details </a:t>
            </a:r>
            <a:r>
              <a:rPr sz="1100" spc="60" dirty="0">
                <a:cs typeface="PMingLiU"/>
              </a:rPr>
              <a:t>are </a:t>
            </a:r>
            <a:r>
              <a:rPr sz="1100" spc="70" dirty="0">
                <a:cs typeface="PMingLiU"/>
              </a:rPr>
              <a:t>too </a:t>
            </a:r>
            <a:r>
              <a:rPr sz="1100" spc="45" dirty="0">
                <a:cs typeface="PMingLiU"/>
              </a:rPr>
              <a:t>complex </a:t>
            </a:r>
            <a:r>
              <a:rPr sz="1100" spc="80" dirty="0">
                <a:cs typeface="PMingLiU"/>
              </a:rPr>
              <a:t>to </a:t>
            </a:r>
            <a:r>
              <a:rPr sz="1100" spc="50" dirty="0">
                <a:cs typeface="PMingLiU"/>
              </a:rPr>
              <a:t>describe</a:t>
            </a:r>
            <a:r>
              <a:rPr sz="1100" spc="16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here.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421" y="211465"/>
            <a:ext cx="22815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Smoothing </a:t>
            </a:r>
            <a:r>
              <a:rPr spc="-35" dirty="0">
                <a:latin typeface="+mn-lt"/>
              </a:rPr>
              <a:t>Splines</a:t>
            </a:r>
            <a:r>
              <a:rPr spc="-50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17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050" y="815975"/>
            <a:ext cx="3720465" cy="169931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0180" marR="175895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cs typeface="PMingLiU"/>
              </a:rPr>
              <a:t>In </a:t>
            </a:r>
            <a:r>
              <a:rPr sz="1100" spc="75" dirty="0">
                <a:cs typeface="PMingLiU"/>
              </a:rPr>
              <a:t>R,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function </a:t>
            </a:r>
            <a:r>
              <a:rPr sz="1000" spc="130" dirty="0">
                <a:solidFill>
                  <a:srgbClr val="BF7F3F"/>
                </a:solidFill>
                <a:cs typeface="PMingLiU"/>
              </a:rPr>
              <a:t>smooth.spline() </a:t>
            </a:r>
            <a:r>
              <a:rPr sz="1100" spc="20" dirty="0">
                <a:cs typeface="PMingLiU"/>
              </a:rPr>
              <a:t>will </a:t>
            </a:r>
            <a:r>
              <a:rPr sz="1100" spc="35" dirty="0">
                <a:cs typeface="PMingLiU"/>
              </a:rPr>
              <a:t>fit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smoothing  </a:t>
            </a:r>
            <a:r>
              <a:rPr sz="1100" spc="40" dirty="0">
                <a:cs typeface="PMingLiU"/>
              </a:rPr>
              <a:t>spline.</a:t>
            </a:r>
            <a:endParaRPr sz="1100" dirty="0">
              <a:cs typeface="PMingLiU"/>
            </a:endParaRPr>
          </a:p>
          <a:p>
            <a:pPr marL="170180" marR="30480" indent="-132715">
              <a:lnSpc>
                <a:spcPct val="102600"/>
              </a:lnSpc>
              <a:spcBef>
                <a:spcPts val="16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endParaRPr lang="en-US" sz="1100" spc="90" dirty="0">
              <a:cs typeface="PMingLiU"/>
            </a:endParaRPr>
          </a:p>
          <a:p>
            <a:pPr marL="170180" marR="30480" indent="-132715">
              <a:lnSpc>
                <a:spcPct val="102600"/>
              </a:lnSpc>
              <a:spcBef>
                <a:spcPts val="16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vector </a:t>
            </a:r>
            <a:r>
              <a:rPr sz="1100" spc="5" dirty="0">
                <a:cs typeface="PMingLiU"/>
              </a:rPr>
              <a:t>of </a:t>
            </a:r>
            <a:r>
              <a:rPr sz="1100" i="1" spc="100" dirty="0">
                <a:cs typeface="Times New Roman"/>
              </a:rPr>
              <a:t>n </a:t>
            </a:r>
            <a:r>
              <a:rPr sz="1100" spc="60" dirty="0">
                <a:cs typeface="PMingLiU"/>
              </a:rPr>
              <a:t>fitted </a:t>
            </a:r>
            <a:r>
              <a:rPr sz="1100" spc="40" dirty="0">
                <a:cs typeface="PMingLiU"/>
              </a:rPr>
              <a:t>values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written </a:t>
            </a:r>
            <a:r>
              <a:rPr sz="1100" spc="55" dirty="0">
                <a:cs typeface="PMingLiU"/>
              </a:rPr>
              <a:t>as </a:t>
            </a:r>
            <a:r>
              <a:rPr sz="1100" b="1" spc="-120" dirty="0">
                <a:cs typeface="Arial"/>
              </a:rPr>
              <a:t>g</a:t>
            </a:r>
            <a:r>
              <a:rPr sz="1100" spc="-120" dirty="0">
                <a:cs typeface="PMingLiU"/>
              </a:rPr>
              <a:t>ˆ</a:t>
            </a:r>
            <a:r>
              <a:rPr sz="1200" i="1" spc="-179" baseline="-13888" dirty="0">
                <a:cs typeface="Arial"/>
              </a:rPr>
              <a:t>λ </a:t>
            </a:r>
            <a:r>
              <a:rPr sz="1100" spc="260" dirty="0">
                <a:cs typeface="PMingLiU"/>
              </a:rPr>
              <a:t>= </a:t>
            </a:r>
            <a:r>
              <a:rPr sz="1100" b="1" spc="50" dirty="0" err="1">
                <a:cs typeface="Arial"/>
              </a:rPr>
              <a:t>S</a:t>
            </a:r>
            <a:r>
              <a:rPr sz="1200" i="1" spc="75" baseline="-13888" dirty="0" err="1">
                <a:cs typeface="Arial"/>
              </a:rPr>
              <a:t>λ</a:t>
            </a:r>
            <a:r>
              <a:rPr sz="1100" b="1" spc="50" dirty="0" err="1">
                <a:cs typeface="Arial"/>
              </a:rPr>
              <a:t>y</a:t>
            </a:r>
            <a:r>
              <a:rPr sz="1100" spc="50" dirty="0">
                <a:cs typeface="PMingLiU"/>
              </a:rPr>
              <a:t>,</a:t>
            </a:r>
            <a:r>
              <a:rPr lang="en-US" sz="1100" spc="50" dirty="0">
                <a:cs typeface="PMingLiU"/>
              </a:rPr>
              <a:t> </a:t>
            </a:r>
            <a:r>
              <a:rPr lang="en-US" sz="1100" b="1" spc="50" dirty="0">
                <a:cs typeface="PMingLiU"/>
              </a:rPr>
              <a:t>(so-called linear operator)</a:t>
            </a:r>
            <a:r>
              <a:rPr sz="1100" b="1" spc="50" dirty="0">
                <a:cs typeface="PMingLiU"/>
              </a:rPr>
              <a:t>  </a:t>
            </a:r>
            <a:r>
              <a:rPr sz="1100" spc="50" dirty="0">
                <a:cs typeface="PMingLiU"/>
              </a:rPr>
              <a:t>where </a:t>
            </a:r>
            <a:r>
              <a:rPr sz="1100" b="1" spc="30" dirty="0">
                <a:cs typeface="Arial"/>
              </a:rPr>
              <a:t>S</a:t>
            </a:r>
            <a:r>
              <a:rPr sz="1200" i="1" spc="44" baseline="-13888" dirty="0">
                <a:cs typeface="Arial"/>
              </a:rPr>
              <a:t>λ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i="1" spc="100" dirty="0">
                <a:cs typeface="Times New Roman"/>
              </a:rPr>
              <a:t>n </a:t>
            </a:r>
            <a:r>
              <a:rPr sz="1100" i="1" spc="-40" dirty="0">
                <a:cs typeface="Meiryo"/>
              </a:rPr>
              <a:t>× </a:t>
            </a:r>
            <a:r>
              <a:rPr sz="1100" i="1" spc="100" dirty="0">
                <a:cs typeface="Times New Roman"/>
              </a:rPr>
              <a:t>n </a:t>
            </a:r>
            <a:r>
              <a:rPr sz="1100" spc="80" dirty="0">
                <a:cs typeface="PMingLiU"/>
              </a:rPr>
              <a:t>matrix </a:t>
            </a:r>
            <a:r>
              <a:rPr sz="1100" spc="65" dirty="0">
                <a:cs typeface="PMingLiU"/>
              </a:rPr>
              <a:t>(determined </a:t>
            </a:r>
            <a:r>
              <a:rPr sz="1100" spc="55" dirty="0">
                <a:cs typeface="PMingLiU"/>
              </a:rPr>
              <a:t>by </a:t>
            </a:r>
            <a:r>
              <a:rPr sz="1100" spc="80" dirty="0">
                <a:cs typeface="PMingLiU"/>
              </a:rPr>
              <a:t>the </a:t>
            </a:r>
            <a:r>
              <a:rPr sz="1100" i="1" spc="120" dirty="0">
                <a:cs typeface="Times New Roman"/>
              </a:rPr>
              <a:t>x</a:t>
            </a:r>
            <a:r>
              <a:rPr sz="1200" i="1" spc="179" baseline="-10416" dirty="0">
                <a:cs typeface="Arial"/>
              </a:rPr>
              <a:t>i </a:t>
            </a:r>
            <a:r>
              <a:rPr sz="1100" spc="85" dirty="0">
                <a:cs typeface="PMingLiU"/>
              </a:rPr>
              <a:t>and</a:t>
            </a:r>
            <a:r>
              <a:rPr sz="1100" spc="-85" dirty="0">
                <a:cs typeface="PMingLiU"/>
              </a:rPr>
              <a:t> </a:t>
            </a:r>
            <a:r>
              <a:rPr sz="1100" i="1" spc="90" dirty="0">
                <a:cs typeface="Times New Roman"/>
              </a:rPr>
              <a:t>λ</a:t>
            </a:r>
            <a:r>
              <a:rPr sz="1100" spc="90" dirty="0">
                <a:cs typeface="PMingLiU"/>
              </a:rPr>
              <a:t>).</a:t>
            </a:r>
            <a:endParaRPr lang="en-US" sz="1100" spc="90" dirty="0">
              <a:cs typeface="PMingLiU"/>
            </a:endParaRPr>
          </a:p>
          <a:p>
            <a:pPr marL="170180" marR="30480" indent="-132715">
              <a:lnSpc>
                <a:spcPct val="102600"/>
              </a:lnSpc>
              <a:spcBef>
                <a:spcPts val="16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endParaRPr lang="en-US" sz="1100" dirty="0">
              <a:cs typeface="PMingLiU"/>
            </a:endParaRPr>
          </a:p>
          <a:p>
            <a:pPr marL="170180" marR="30480" indent="-132715">
              <a:lnSpc>
                <a:spcPct val="102600"/>
              </a:lnSpc>
              <a:spcBef>
                <a:spcPts val="16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endParaRPr sz="1100" dirty="0">
              <a:cs typeface="PMingLiU"/>
            </a:endParaRPr>
          </a:p>
          <a:p>
            <a:pPr marL="170180" indent="-13271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effective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degrees </a:t>
            </a:r>
            <a:r>
              <a:rPr sz="1100" i="1" spc="45" dirty="0">
                <a:solidFill>
                  <a:srgbClr val="009900"/>
                </a:solidFill>
                <a:cs typeface="Palatino Linotype"/>
              </a:rPr>
              <a:t>of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freedom </a:t>
            </a:r>
            <a:r>
              <a:rPr sz="1100" spc="60" dirty="0">
                <a:cs typeface="PMingLiU"/>
              </a:rPr>
              <a:t>are </a:t>
            </a:r>
            <a:r>
              <a:rPr sz="1100" spc="35" dirty="0">
                <a:cs typeface="PMingLiU"/>
              </a:rPr>
              <a:t>given</a:t>
            </a:r>
            <a:r>
              <a:rPr sz="1100" spc="12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by</a:t>
            </a:r>
            <a:endParaRPr sz="1100" dirty="0">
              <a:cs typeface="PMingLiU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3563D3-567E-4F37-85FC-79C21DF0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4" y="2568575"/>
            <a:ext cx="1273756" cy="6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28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481" y="211465"/>
            <a:ext cx="34074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Smoothing </a:t>
            </a:r>
            <a:r>
              <a:rPr spc="-35" dirty="0">
                <a:latin typeface="+mn-lt"/>
              </a:rPr>
              <a:t>Splines continued </a:t>
            </a:r>
            <a:r>
              <a:rPr spc="200" dirty="0">
                <a:latin typeface="+mn-lt"/>
              </a:rPr>
              <a:t>— </a:t>
            </a:r>
            <a:r>
              <a:rPr spc="-40" dirty="0">
                <a:latin typeface="+mn-lt"/>
              </a:rPr>
              <a:t>choosing</a:t>
            </a:r>
            <a:r>
              <a:rPr spc="-50" dirty="0">
                <a:latin typeface="+mn-lt"/>
              </a:rPr>
              <a:t> </a:t>
            </a:r>
            <a:r>
              <a:rPr i="1" spc="-10" dirty="0">
                <a:latin typeface="+mn-lt"/>
                <a:cs typeface="Verdana"/>
              </a:rPr>
              <a:t>λ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18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50" y="783059"/>
            <a:ext cx="3816427" cy="950901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6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</a:t>
            </a:r>
            <a:r>
              <a:rPr sz="1100" spc="35" dirty="0">
                <a:cs typeface="PMingLiU"/>
              </a:rPr>
              <a:t>specify </a:t>
            </a:r>
            <a:r>
              <a:rPr sz="1100" i="1" spc="30" dirty="0">
                <a:cs typeface="Times New Roman"/>
              </a:rPr>
              <a:t>df </a:t>
            </a:r>
            <a:r>
              <a:rPr sz="1100" spc="80" dirty="0">
                <a:cs typeface="PMingLiU"/>
              </a:rPr>
              <a:t>rather </a:t>
            </a:r>
            <a:r>
              <a:rPr sz="1100" spc="100" dirty="0">
                <a:cs typeface="PMingLiU"/>
              </a:rPr>
              <a:t>than</a:t>
            </a:r>
            <a:r>
              <a:rPr sz="1100" spc="15" dirty="0">
                <a:cs typeface="PMingLiU"/>
              </a:rPr>
              <a:t> </a:t>
            </a:r>
            <a:r>
              <a:rPr sz="1100" i="1" spc="55" dirty="0">
                <a:cs typeface="Times New Roman"/>
              </a:rPr>
              <a:t>λ</a:t>
            </a:r>
            <a:r>
              <a:rPr sz="1100" spc="55" dirty="0">
                <a:cs typeface="PMingLiU"/>
              </a:rPr>
              <a:t>!</a:t>
            </a:r>
            <a:endParaRPr sz="1100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530"/>
              </a:spcBef>
            </a:pPr>
            <a:r>
              <a:rPr sz="1100" spc="65" dirty="0">
                <a:cs typeface="PMingLiU"/>
              </a:rPr>
              <a:t>In</a:t>
            </a:r>
            <a:r>
              <a:rPr sz="1100" spc="7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R:</a:t>
            </a:r>
            <a:r>
              <a:rPr sz="1100" spc="75" dirty="0">
                <a:cs typeface="PMingLiU"/>
              </a:rPr>
              <a:t> </a:t>
            </a:r>
            <a:r>
              <a:rPr sz="1100" spc="95" dirty="0">
                <a:solidFill>
                  <a:srgbClr val="BF7F3F"/>
                </a:solidFill>
                <a:cs typeface="PMingLiU"/>
              </a:rPr>
              <a:t>smooth</a:t>
            </a:r>
            <a:r>
              <a:rPr sz="1100" i="1" spc="95" dirty="0">
                <a:solidFill>
                  <a:srgbClr val="BF7F3F"/>
                </a:solidFill>
                <a:cs typeface="Times New Roman"/>
              </a:rPr>
              <a:t>.</a:t>
            </a:r>
            <a:r>
              <a:rPr sz="1100" spc="95" dirty="0">
                <a:solidFill>
                  <a:srgbClr val="BF7F3F"/>
                </a:solidFill>
                <a:cs typeface="PMingLiU"/>
              </a:rPr>
              <a:t>spline(age</a:t>
            </a:r>
            <a:r>
              <a:rPr sz="1100" i="1" spc="95" dirty="0">
                <a:solidFill>
                  <a:srgbClr val="BF7F3F"/>
                </a:solidFill>
                <a:cs typeface="Times New Roman"/>
              </a:rPr>
              <a:t>,</a:t>
            </a:r>
            <a:r>
              <a:rPr sz="1100" i="1" spc="-95" dirty="0">
                <a:solidFill>
                  <a:srgbClr val="BF7F3F"/>
                </a:solidFill>
                <a:cs typeface="Times New Roman"/>
              </a:rPr>
              <a:t> </a:t>
            </a:r>
            <a:r>
              <a:rPr sz="1100" spc="25" dirty="0">
                <a:solidFill>
                  <a:srgbClr val="BF7F3F"/>
                </a:solidFill>
                <a:cs typeface="PMingLiU"/>
              </a:rPr>
              <a:t>wage</a:t>
            </a:r>
            <a:r>
              <a:rPr sz="1100" i="1" spc="25" dirty="0">
                <a:solidFill>
                  <a:srgbClr val="BF7F3F"/>
                </a:solidFill>
                <a:cs typeface="Times New Roman"/>
              </a:rPr>
              <a:t>,</a:t>
            </a:r>
            <a:r>
              <a:rPr sz="1100" i="1" spc="-95" dirty="0">
                <a:solidFill>
                  <a:srgbClr val="BF7F3F"/>
                </a:solidFill>
                <a:cs typeface="Times New Roman"/>
              </a:rPr>
              <a:t> </a:t>
            </a:r>
            <a:r>
              <a:rPr sz="1100" spc="140" dirty="0">
                <a:solidFill>
                  <a:srgbClr val="BF7F3F"/>
                </a:solidFill>
                <a:cs typeface="PMingLiU"/>
              </a:rPr>
              <a:t>df</a:t>
            </a:r>
            <a:r>
              <a:rPr sz="1100" spc="1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260" dirty="0">
                <a:solidFill>
                  <a:srgbClr val="BF7F3F"/>
                </a:solidFill>
                <a:cs typeface="PMingLiU"/>
              </a:rPr>
              <a:t>=</a:t>
            </a:r>
            <a:r>
              <a:rPr sz="1100" spc="1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60" dirty="0">
                <a:solidFill>
                  <a:srgbClr val="BF7F3F"/>
                </a:solidFill>
                <a:cs typeface="PMingLiU"/>
              </a:rPr>
              <a:t>10)</a:t>
            </a:r>
            <a:r>
              <a:rPr lang="en-US" sz="1100" spc="60" dirty="0">
                <a:solidFill>
                  <a:srgbClr val="BF7F3F"/>
                </a:solidFill>
                <a:cs typeface="PMingLiU"/>
              </a:rPr>
              <a:t> </a:t>
            </a:r>
            <a:r>
              <a:rPr lang="en-US" sz="1100" spc="60" dirty="0">
                <a:cs typeface="PMingLiU"/>
              </a:rPr>
              <a:t># (nice trick)</a:t>
            </a:r>
          </a:p>
          <a:p>
            <a:pPr marL="144780">
              <a:lnSpc>
                <a:spcPct val="100000"/>
              </a:lnSpc>
              <a:spcBef>
                <a:spcPts val="530"/>
              </a:spcBef>
            </a:pPr>
            <a:endParaRPr sz="110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5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leave-one-out </a:t>
            </a:r>
            <a:r>
              <a:rPr sz="1100" spc="80" dirty="0">
                <a:cs typeface="PMingLiU"/>
              </a:rPr>
              <a:t>(LOO) </a:t>
            </a:r>
            <a:r>
              <a:rPr sz="1100" spc="45" dirty="0">
                <a:cs typeface="PMingLiU"/>
              </a:rPr>
              <a:t>cross-validated </a:t>
            </a:r>
            <a:r>
              <a:rPr sz="1100" spc="55" dirty="0">
                <a:cs typeface="PMingLiU"/>
              </a:rPr>
              <a:t>error </a:t>
            </a:r>
            <a:r>
              <a:rPr sz="1100" spc="15" dirty="0">
                <a:cs typeface="PMingLiU"/>
              </a:rPr>
              <a:t>is </a:t>
            </a:r>
            <a:r>
              <a:rPr sz="1100" spc="35" dirty="0">
                <a:cs typeface="PMingLiU"/>
              </a:rPr>
              <a:t>given</a:t>
            </a:r>
            <a:r>
              <a:rPr sz="1100" spc="22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by</a:t>
            </a:r>
            <a:endParaRPr sz="1100" dirty="0">
              <a:cs typeface="PMingLiU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9650" y="2797175"/>
            <a:ext cx="221524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R: </a:t>
            </a:r>
            <a:r>
              <a:rPr sz="1100" spc="95" dirty="0">
                <a:solidFill>
                  <a:srgbClr val="BF7F3F"/>
                </a:solidFill>
                <a:cs typeface="PMingLiU"/>
              </a:rPr>
              <a:t>smooth</a:t>
            </a:r>
            <a:r>
              <a:rPr sz="1100" i="1" spc="95" dirty="0">
                <a:solidFill>
                  <a:srgbClr val="BF7F3F"/>
                </a:solidFill>
                <a:cs typeface="Times New Roman"/>
              </a:rPr>
              <a:t>.</a:t>
            </a:r>
            <a:r>
              <a:rPr sz="1100" spc="95" dirty="0">
                <a:solidFill>
                  <a:srgbClr val="BF7F3F"/>
                </a:solidFill>
                <a:cs typeface="PMingLiU"/>
              </a:rPr>
              <a:t>spline(age</a:t>
            </a:r>
            <a:r>
              <a:rPr sz="1100" i="1" spc="95" dirty="0">
                <a:solidFill>
                  <a:srgbClr val="BF7F3F"/>
                </a:solidFill>
                <a:cs typeface="Times New Roman"/>
              </a:rPr>
              <a:t>,</a:t>
            </a:r>
            <a:r>
              <a:rPr sz="1100" i="1" spc="-80" dirty="0">
                <a:solidFill>
                  <a:srgbClr val="BF7F3F"/>
                </a:solidFill>
                <a:cs typeface="Times New Roman"/>
              </a:rPr>
              <a:t> </a:t>
            </a:r>
            <a:r>
              <a:rPr sz="1100" spc="35" dirty="0">
                <a:solidFill>
                  <a:srgbClr val="BF7F3F"/>
                </a:solidFill>
                <a:cs typeface="PMingLiU"/>
              </a:rPr>
              <a:t>wage)</a:t>
            </a:r>
            <a:endParaRPr sz="1100" dirty="0">
              <a:cs typeface="PMingLiU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6B7550-6D59-49B5-82A1-348E7047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921475"/>
            <a:ext cx="3719998" cy="68818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1382947" y="206375"/>
            <a:ext cx="1563052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200" b="1" spc="20" dirty="0">
                <a:cs typeface="Arial"/>
              </a:rPr>
              <a:t>Smoothing</a:t>
            </a:r>
            <a:r>
              <a:rPr sz="1200" b="1" spc="-40" dirty="0">
                <a:cs typeface="Arial"/>
              </a:rPr>
              <a:t> </a:t>
            </a:r>
            <a:r>
              <a:rPr sz="1200" b="1" spc="15" dirty="0">
                <a:cs typeface="Arial"/>
              </a:rPr>
              <a:t>Spline</a:t>
            </a:r>
            <a:endParaRPr sz="1200"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19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23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39FDC18-20FD-42AB-A660-5F67F674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663575"/>
            <a:ext cx="3528846" cy="26200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217" y="211465"/>
            <a:ext cx="13360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Local</a:t>
            </a:r>
            <a:r>
              <a:rPr spc="80" dirty="0">
                <a:latin typeface="+mn-lt"/>
              </a:rPr>
              <a:t> </a:t>
            </a:r>
            <a:r>
              <a:rPr spc="-35" dirty="0">
                <a:latin typeface="+mn-lt"/>
              </a:rPr>
              <a:t>Regression</a:t>
            </a:r>
          </a:p>
        </p:txBody>
      </p:sp>
      <p:sp>
        <p:nvSpPr>
          <p:cNvPr id="140" name="object 1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20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23</a:t>
            </a:r>
          </a:p>
        </p:txBody>
      </p:sp>
      <p:sp>
        <p:nvSpPr>
          <p:cNvPr id="139" name="object 139"/>
          <p:cNvSpPr txBox="1"/>
          <p:nvPr/>
        </p:nvSpPr>
        <p:spPr>
          <a:xfrm>
            <a:off x="400050" y="2416175"/>
            <a:ext cx="3754120" cy="7121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95" dirty="0">
                <a:cs typeface="PMingLiU"/>
              </a:rPr>
              <a:t>With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sliding weight </a:t>
            </a:r>
            <a:r>
              <a:rPr sz="1100" spc="50" dirty="0">
                <a:cs typeface="PMingLiU"/>
              </a:rPr>
              <a:t>function, </a:t>
            </a:r>
            <a:r>
              <a:rPr sz="1100" spc="15" dirty="0">
                <a:cs typeface="PMingLiU"/>
              </a:rPr>
              <a:t>we </a:t>
            </a:r>
            <a:r>
              <a:rPr lang="en-US" sz="1100" spc="15" dirty="0">
                <a:cs typeface="PMingLiU"/>
              </a:rPr>
              <a:t>can </a:t>
            </a:r>
            <a:r>
              <a:rPr sz="1100" spc="35" dirty="0">
                <a:cs typeface="PMingLiU"/>
              </a:rPr>
              <a:t>fit </a:t>
            </a:r>
            <a:r>
              <a:rPr sz="1100" spc="70" dirty="0">
                <a:cs typeface="PMingLiU"/>
              </a:rPr>
              <a:t>separate </a:t>
            </a:r>
            <a:r>
              <a:rPr sz="1100" spc="50" dirty="0">
                <a:cs typeface="PMingLiU"/>
              </a:rPr>
              <a:t>linear </a:t>
            </a:r>
            <a:r>
              <a:rPr sz="1100" spc="30" dirty="0">
                <a:cs typeface="PMingLiU"/>
              </a:rPr>
              <a:t>fits over 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range </a:t>
            </a:r>
            <a:r>
              <a:rPr sz="1100" spc="5" dirty="0">
                <a:cs typeface="PMingLiU"/>
              </a:rPr>
              <a:t>of </a:t>
            </a:r>
            <a:r>
              <a:rPr sz="1100" i="1" spc="229" dirty="0">
                <a:cs typeface="Times New Roman"/>
              </a:rPr>
              <a:t>X </a:t>
            </a:r>
            <a:r>
              <a:rPr sz="1100" spc="55" dirty="0">
                <a:cs typeface="PMingLiU"/>
              </a:rPr>
              <a:t>by </a:t>
            </a:r>
            <a:r>
              <a:rPr sz="1100" spc="45" dirty="0">
                <a:cs typeface="PMingLiU"/>
              </a:rPr>
              <a:t>weighted </a:t>
            </a:r>
            <a:r>
              <a:rPr sz="1100" spc="55" dirty="0">
                <a:cs typeface="PMingLiU"/>
              </a:rPr>
              <a:t>least</a:t>
            </a:r>
            <a:r>
              <a:rPr sz="1100" spc="14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squares.</a:t>
            </a:r>
            <a:endParaRPr lang="en-US" sz="1100" spc="55" dirty="0">
              <a:cs typeface="PMingLiU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1100" dirty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5" dirty="0">
                <a:cs typeface="PMingLiU"/>
              </a:rPr>
              <a:t>See </a:t>
            </a:r>
            <a:r>
              <a:rPr lang="en-US" sz="1100" spc="85" dirty="0">
                <a:cs typeface="PMingLiU"/>
              </a:rPr>
              <a:t>the </a:t>
            </a:r>
            <a:r>
              <a:rPr sz="1000" spc="165" dirty="0">
                <a:solidFill>
                  <a:srgbClr val="BF7F3F"/>
                </a:solidFill>
                <a:cs typeface="PMingLiU"/>
              </a:rPr>
              <a:t>loess() </a:t>
            </a:r>
            <a:r>
              <a:rPr sz="1100" spc="55" dirty="0">
                <a:cs typeface="PMingLiU"/>
              </a:rPr>
              <a:t>function </a:t>
            </a:r>
            <a:r>
              <a:rPr sz="1100" spc="50" dirty="0">
                <a:cs typeface="PMingLiU"/>
              </a:rPr>
              <a:t>in</a:t>
            </a:r>
            <a:r>
              <a:rPr sz="1100" spc="125" dirty="0">
                <a:cs typeface="PMingLiU"/>
              </a:rPr>
              <a:t> </a:t>
            </a:r>
            <a:r>
              <a:rPr sz="1100" spc="75" dirty="0">
                <a:cs typeface="PMingLiU"/>
              </a:rPr>
              <a:t>R.</a:t>
            </a:r>
            <a:endParaRPr sz="1100" dirty="0">
              <a:cs typeface="PMingLiU"/>
            </a:endParaRP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18BD19B0-C4C0-4979-8E3C-AF940673F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05" y="511175"/>
            <a:ext cx="3538064" cy="174921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875" y="211465"/>
            <a:ext cx="22809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Generalized </a:t>
            </a:r>
            <a:r>
              <a:rPr dirty="0">
                <a:latin typeface="+mn-lt"/>
              </a:rPr>
              <a:t>Additive</a:t>
            </a:r>
            <a:r>
              <a:rPr spc="-75" dirty="0">
                <a:latin typeface="+mn-lt"/>
              </a:rPr>
              <a:t> </a:t>
            </a:r>
            <a:r>
              <a:rPr spc="-30" dirty="0">
                <a:latin typeface="+mn-lt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596683"/>
            <a:ext cx="3931285" cy="7327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z="1100" spc="25" dirty="0">
                <a:cs typeface="PMingLiU"/>
              </a:rPr>
              <a:t>Allows </a:t>
            </a:r>
            <a:r>
              <a:rPr sz="1100" spc="30" dirty="0">
                <a:cs typeface="PMingLiU"/>
              </a:rPr>
              <a:t>for </a:t>
            </a:r>
            <a:r>
              <a:rPr sz="1100" spc="25" dirty="0">
                <a:cs typeface="PMingLiU"/>
              </a:rPr>
              <a:t>flexible </a:t>
            </a:r>
            <a:r>
              <a:rPr sz="1100" spc="50" dirty="0">
                <a:cs typeface="PMingLiU"/>
              </a:rPr>
              <a:t>nonlinearities in </a:t>
            </a:r>
            <a:r>
              <a:rPr sz="1100" spc="40" dirty="0">
                <a:cs typeface="PMingLiU"/>
              </a:rPr>
              <a:t>several </a:t>
            </a:r>
            <a:r>
              <a:rPr sz="1100" spc="45" dirty="0">
                <a:cs typeface="PMingLiU"/>
              </a:rPr>
              <a:t>variables, </a:t>
            </a:r>
            <a:r>
              <a:rPr sz="1100" spc="100" dirty="0">
                <a:cs typeface="PMingLiU"/>
              </a:rPr>
              <a:t>but </a:t>
            </a:r>
            <a:r>
              <a:rPr sz="1100" spc="65" dirty="0">
                <a:cs typeface="PMingLiU"/>
              </a:rPr>
              <a:t>retains 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additive </a:t>
            </a:r>
            <a:r>
              <a:rPr sz="1100" spc="75" dirty="0">
                <a:cs typeface="PMingLiU"/>
              </a:rPr>
              <a:t>structure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linear</a:t>
            </a:r>
            <a:r>
              <a:rPr sz="1100" spc="14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models.</a:t>
            </a:r>
            <a:endParaRPr sz="1100">
              <a:cs typeface="PMingLiU"/>
            </a:endParaRPr>
          </a:p>
          <a:p>
            <a:pPr>
              <a:lnSpc>
                <a:spcPct val="100000"/>
              </a:lnSpc>
            </a:pPr>
            <a:endParaRPr sz="1350">
              <a:cs typeface="PMingLiU"/>
            </a:endParaRPr>
          </a:p>
          <a:p>
            <a:pPr marL="6985" algn="ctr">
              <a:lnSpc>
                <a:spcPct val="100000"/>
              </a:lnSpc>
            </a:pPr>
            <a:r>
              <a:rPr sz="1100" i="1" spc="75" dirty="0">
                <a:cs typeface="Times New Roman"/>
              </a:rPr>
              <a:t>y</a:t>
            </a:r>
            <a:r>
              <a:rPr sz="1200" i="1" spc="112" baseline="-10416" dirty="0">
                <a:cs typeface="Arial"/>
              </a:rPr>
              <a:t>i</a:t>
            </a:r>
            <a:r>
              <a:rPr sz="1200" i="1" spc="187" baseline="-10416" dirty="0">
                <a:cs typeface="Arial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0</a:t>
            </a:r>
            <a:r>
              <a:rPr sz="1200" spc="52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100" dirty="0">
                <a:cs typeface="Times New Roman"/>
              </a:rPr>
              <a:t>f</a:t>
            </a:r>
            <a:r>
              <a:rPr sz="1200" spc="150" baseline="-10416" dirty="0">
                <a:cs typeface="Tahoma"/>
              </a:rPr>
              <a:t>1</a:t>
            </a:r>
            <a:r>
              <a:rPr sz="1100" spc="100" dirty="0">
                <a:cs typeface="PMingLiU"/>
              </a:rPr>
              <a:t>(</a:t>
            </a:r>
            <a:r>
              <a:rPr sz="1100" i="1" spc="100" dirty="0">
                <a:cs typeface="Times New Roman"/>
              </a:rPr>
              <a:t>x</a:t>
            </a:r>
            <a:r>
              <a:rPr sz="1200" i="1" spc="150" baseline="-10416" dirty="0">
                <a:cs typeface="Arial"/>
              </a:rPr>
              <a:t>i</a:t>
            </a:r>
            <a:r>
              <a:rPr sz="1200" spc="150" baseline="-10416" dirty="0">
                <a:cs typeface="Tahoma"/>
              </a:rPr>
              <a:t>1</a:t>
            </a:r>
            <a:r>
              <a:rPr sz="1100" spc="100" dirty="0">
                <a:cs typeface="PMingLiU"/>
              </a:rPr>
              <a:t>)</a:t>
            </a:r>
            <a:r>
              <a:rPr sz="1100" spc="-45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100" dirty="0">
                <a:cs typeface="Times New Roman"/>
              </a:rPr>
              <a:t>f</a:t>
            </a:r>
            <a:r>
              <a:rPr sz="1200" spc="150" baseline="-10416" dirty="0">
                <a:cs typeface="Tahoma"/>
              </a:rPr>
              <a:t>2</a:t>
            </a:r>
            <a:r>
              <a:rPr sz="1100" spc="100" dirty="0">
                <a:cs typeface="PMingLiU"/>
              </a:rPr>
              <a:t>(</a:t>
            </a:r>
            <a:r>
              <a:rPr sz="1100" i="1" spc="100" dirty="0">
                <a:cs typeface="Times New Roman"/>
              </a:rPr>
              <a:t>x</a:t>
            </a:r>
            <a:r>
              <a:rPr sz="1200" i="1" spc="150" baseline="-10416" dirty="0">
                <a:cs typeface="Arial"/>
              </a:rPr>
              <a:t>i</a:t>
            </a:r>
            <a:r>
              <a:rPr sz="1200" spc="150" baseline="-10416" dirty="0">
                <a:cs typeface="Tahoma"/>
              </a:rPr>
              <a:t>2</a:t>
            </a:r>
            <a:r>
              <a:rPr sz="1100" spc="100" dirty="0">
                <a:cs typeface="PMingLiU"/>
              </a:rPr>
              <a:t>)</a:t>
            </a:r>
            <a:r>
              <a:rPr sz="1100" spc="-45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-85" dirty="0">
                <a:cs typeface="Meiryo"/>
              </a:rPr>
              <a:t>·</a:t>
            </a:r>
            <a:r>
              <a:rPr sz="1100" i="1" spc="-195" dirty="0">
                <a:cs typeface="Meiryo"/>
              </a:rPr>
              <a:t> </a:t>
            </a:r>
            <a:r>
              <a:rPr sz="1100" i="1" spc="-85" dirty="0">
                <a:cs typeface="Meiryo"/>
              </a:rPr>
              <a:t>·</a:t>
            </a:r>
            <a:r>
              <a:rPr sz="1100" i="1" spc="-195" dirty="0">
                <a:cs typeface="Meiryo"/>
              </a:rPr>
              <a:t> </a:t>
            </a:r>
            <a:r>
              <a:rPr sz="1100" i="1" spc="-85" dirty="0">
                <a:cs typeface="Meiryo"/>
              </a:rPr>
              <a:t>·</a:t>
            </a:r>
            <a:r>
              <a:rPr sz="1100" i="1" spc="-135" dirty="0">
                <a:cs typeface="Meiryo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50" dirty="0">
                <a:cs typeface="PMingLiU"/>
              </a:rPr>
              <a:t> </a:t>
            </a:r>
            <a:r>
              <a:rPr sz="1100" i="1" spc="95" dirty="0">
                <a:cs typeface="Times New Roman"/>
              </a:rPr>
              <a:t>f</a:t>
            </a:r>
            <a:r>
              <a:rPr sz="1200" i="1" spc="142" baseline="-10416" dirty="0">
                <a:cs typeface="Arial"/>
              </a:rPr>
              <a:t>p</a:t>
            </a:r>
            <a:r>
              <a:rPr sz="1100" spc="95" dirty="0">
                <a:cs typeface="PMingLiU"/>
              </a:rPr>
              <a:t>(</a:t>
            </a:r>
            <a:r>
              <a:rPr sz="1100" i="1" spc="95" dirty="0">
                <a:cs typeface="Times New Roman"/>
              </a:rPr>
              <a:t>x</a:t>
            </a:r>
            <a:r>
              <a:rPr sz="1200" i="1" spc="142" baseline="-10416" dirty="0">
                <a:cs typeface="Arial"/>
              </a:rPr>
              <a:t>ip</a:t>
            </a:r>
            <a:r>
              <a:rPr sz="1100" spc="95" dirty="0">
                <a:cs typeface="PMingLiU"/>
              </a:rPr>
              <a:t>)</a:t>
            </a:r>
            <a:r>
              <a:rPr sz="1100" spc="-45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-15" dirty="0">
                <a:cs typeface="Times New Roman"/>
              </a:rPr>
              <a:t>E</a:t>
            </a:r>
            <a:r>
              <a:rPr sz="1200" i="1" spc="-22" baseline="-10416" dirty="0">
                <a:cs typeface="Arial"/>
              </a:rPr>
              <a:t>i</a:t>
            </a:r>
            <a:r>
              <a:rPr sz="1100" i="1" spc="-15" dirty="0">
                <a:cs typeface="Times New Roman"/>
              </a:rPr>
              <a:t>.</a:t>
            </a:r>
            <a:endParaRPr sz="1100">
              <a:cs typeface="Times New Roman"/>
            </a:endParaRPr>
          </a:p>
        </p:txBody>
      </p:sp>
      <p:sp>
        <p:nvSpPr>
          <p:cNvPr id="6984" name="object 69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30" dirty="0"/>
              <a:t>21</a:t>
            </a:r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23</a:t>
            </a:r>
          </a:p>
        </p:txBody>
      </p:sp>
      <p:pic>
        <p:nvPicPr>
          <p:cNvPr id="6986" name="Picture 6985">
            <a:extLst>
              <a:ext uri="{FF2B5EF4-FFF2-40B4-BE49-F238E27FC236}">
                <a16:creationId xmlns:a16="http://schemas.microsoft.com/office/drawing/2014/main" id="{5C627EF4-1BDA-4276-8DEC-B245055C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29" y="1425575"/>
            <a:ext cx="3905250" cy="168263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747" y="211465"/>
            <a:ext cx="10293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60" dirty="0">
                <a:latin typeface="+mn-lt"/>
              </a:rPr>
              <a:t>GAM</a:t>
            </a:r>
            <a:r>
              <a:rPr spc="55" dirty="0">
                <a:latin typeface="+mn-lt"/>
              </a:rPr>
              <a:t> </a:t>
            </a:r>
            <a:r>
              <a:rPr spc="-15" dirty="0">
                <a:latin typeface="+mn-lt"/>
              </a:rPr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22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019" y="927046"/>
            <a:ext cx="4008754" cy="16066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Can </a:t>
            </a:r>
            <a:r>
              <a:rPr sz="1100" spc="35" dirty="0">
                <a:cs typeface="PMingLiU"/>
              </a:rPr>
              <a:t>fit </a:t>
            </a:r>
            <a:r>
              <a:rPr sz="1100" spc="85" dirty="0">
                <a:cs typeface="PMingLiU"/>
              </a:rPr>
              <a:t>a GAM </a:t>
            </a:r>
            <a:r>
              <a:rPr sz="1100" spc="50" dirty="0">
                <a:cs typeface="PMingLiU"/>
              </a:rPr>
              <a:t>simply </a:t>
            </a:r>
            <a:r>
              <a:rPr sz="1100" spc="45" dirty="0">
                <a:cs typeface="PMingLiU"/>
              </a:rPr>
              <a:t>using, </a:t>
            </a:r>
            <a:r>
              <a:rPr sz="1100" spc="35" dirty="0">
                <a:cs typeface="PMingLiU"/>
              </a:rPr>
              <a:t>e.g. </a:t>
            </a:r>
            <a:r>
              <a:rPr sz="1100" spc="80" dirty="0">
                <a:cs typeface="PMingLiU"/>
              </a:rPr>
              <a:t>natural</a:t>
            </a:r>
            <a:r>
              <a:rPr sz="1100" spc="-3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splines:</a:t>
            </a:r>
            <a:endParaRPr sz="1100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855"/>
              </a:spcBef>
            </a:pPr>
            <a:r>
              <a:rPr sz="1100" spc="30" dirty="0">
                <a:solidFill>
                  <a:srgbClr val="BF7F3F"/>
                </a:solidFill>
                <a:cs typeface="PMingLiU"/>
              </a:rPr>
              <a:t>lm(wage</a:t>
            </a:r>
            <a:r>
              <a:rPr sz="1100" spc="1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i="1" spc="-40" dirty="0">
                <a:solidFill>
                  <a:srgbClr val="BF7F3F"/>
                </a:solidFill>
                <a:cs typeface="Meiryo"/>
              </a:rPr>
              <a:t>∼</a:t>
            </a:r>
            <a:r>
              <a:rPr sz="1100" i="1" spc="-70" dirty="0">
                <a:solidFill>
                  <a:srgbClr val="BF7F3F"/>
                </a:solidFill>
                <a:cs typeface="Meiryo"/>
              </a:rPr>
              <a:t> </a:t>
            </a:r>
            <a:r>
              <a:rPr sz="1100" spc="100" dirty="0">
                <a:solidFill>
                  <a:srgbClr val="BF7F3F"/>
                </a:solidFill>
                <a:cs typeface="PMingLiU"/>
              </a:rPr>
              <a:t>ns(year</a:t>
            </a:r>
            <a:r>
              <a:rPr sz="1100" i="1" spc="100" dirty="0">
                <a:solidFill>
                  <a:srgbClr val="BF7F3F"/>
                </a:solidFill>
                <a:cs typeface="Times New Roman"/>
              </a:rPr>
              <a:t>,</a:t>
            </a:r>
            <a:r>
              <a:rPr sz="1100" i="1" spc="-90" dirty="0">
                <a:solidFill>
                  <a:srgbClr val="BF7F3F"/>
                </a:solidFill>
                <a:cs typeface="Times New Roman"/>
              </a:rPr>
              <a:t> </a:t>
            </a:r>
            <a:r>
              <a:rPr sz="1100" spc="140" dirty="0">
                <a:solidFill>
                  <a:srgbClr val="BF7F3F"/>
                </a:solidFill>
                <a:cs typeface="PMingLiU"/>
              </a:rPr>
              <a:t>df</a:t>
            </a:r>
            <a:r>
              <a:rPr sz="1100" spc="1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260" dirty="0">
                <a:solidFill>
                  <a:srgbClr val="BF7F3F"/>
                </a:solidFill>
                <a:cs typeface="PMingLiU"/>
              </a:rPr>
              <a:t>=</a:t>
            </a:r>
            <a:r>
              <a:rPr sz="1100" spc="20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65" dirty="0">
                <a:solidFill>
                  <a:srgbClr val="BF7F3F"/>
                </a:solidFill>
                <a:cs typeface="PMingLiU"/>
              </a:rPr>
              <a:t>5)</a:t>
            </a:r>
            <a:r>
              <a:rPr sz="1100" spc="-4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260" dirty="0">
                <a:solidFill>
                  <a:srgbClr val="BF7F3F"/>
                </a:solidFill>
                <a:cs typeface="PMingLiU"/>
              </a:rPr>
              <a:t>+</a:t>
            </a:r>
            <a:r>
              <a:rPr sz="1100" spc="-4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85" dirty="0">
                <a:solidFill>
                  <a:srgbClr val="BF7F3F"/>
                </a:solidFill>
                <a:cs typeface="PMingLiU"/>
              </a:rPr>
              <a:t>ns(age</a:t>
            </a:r>
            <a:r>
              <a:rPr sz="1100" i="1" spc="85" dirty="0">
                <a:solidFill>
                  <a:srgbClr val="BF7F3F"/>
                </a:solidFill>
                <a:cs typeface="Times New Roman"/>
              </a:rPr>
              <a:t>,</a:t>
            </a:r>
            <a:r>
              <a:rPr sz="1100" i="1" spc="-95" dirty="0">
                <a:solidFill>
                  <a:srgbClr val="BF7F3F"/>
                </a:solidFill>
                <a:cs typeface="Times New Roman"/>
              </a:rPr>
              <a:t> </a:t>
            </a:r>
            <a:r>
              <a:rPr sz="1100" spc="140" dirty="0">
                <a:solidFill>
                  <a:srgbClr val="BF7F3F"/>
                </a:solidFill>
                <a:cs typeface="PMingLiU"/>
              </a:rPr>
              <a:t>df</a:t>
            </a:r>
            <a:r>
              <a:rPr sz="1100" spc="20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260" dirty="0">
                <a:solidFill>
                  <a:srgbClr val="BF7F3F"/>
                </a:solidFill>
                <a:cs typeface="PMingLiU"/>
              </a:rPr>
              <a:t>=</a:t>
            </a:r>
            <a:r>
              <a:rPr sz="1100" spc="1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65" dirty="0">
                <a:solidFill>
                  <a:srgbClr val="BF7F3F"/>
                </a:solidFill>
                <a:cs typeface="PMingLiU"/>
              </a:rPr>
              <a:t>5)</a:t>
            </a:r>
            <a:r>
              <a:rPr sz="1100" spc="-40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260" dirty="0">
                <a:solidFill>
                  <a:srgbClr val="BF7F3F"/>
                </a:solidFill>
                <a:cs typeface="PMingLiU"/>
              </a:rPr>
              <a:t>+</a:t>
            </a:r>
            <a:r>
              <a:rPr sz="1100" spc="-4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120" dirty="0">
                <a:solidFill>
                  <a:srgbClr val="BF7F3F"/>
                </a:solidFill>
                <a:cs typeface="PMingLiU"/>
              </a:rPr>
              <a:t>education)</a:t>
            </a:r>
            <a:endParaRPr sz="1100" dirty="0"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cs typeface="PMingLiU"/>
            </a:endParaRPr>
          </a:p>
          <a:p>
            <a:pPr marL="144780" marR="357505" indent="-132715">
              <a:lnSpc>
                <a:spcPct val="102600"/>
              </a:lnSpc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30" dirty="0">
                <a:cs typeface="PMingLiU"/>
              </a:rPr>
              <a:t>Coefficients </a:t>
            </a:r>
            <a:r>
              <a:rPr sz="1100" spc="80" dirty="0">
                <a:cs typeface="PMingLiU"/>
              </a:rPr>
              <a:t>not </a:t>
            </a:r>
            <a:r>
              <a:rPr sz="1100" spc="110" dirty="0">
                <a:cs typeface="PMingLiU"/>
              </a:rPr>
              <a:t>that </a:t>
            </a:r>
            <a:r>
              <a:rPr sz="1100" spc="50" dirty="0">
                <a:cs typeface="PMingLiU"/>
              </a:rPr>
              <a:t>interesting; </a:t>
            </a:r>
            <a:r>
              <a:rPr sz="1100" spc="55" dirty="0">
                <a:cs typeface="PMingLiU"/>
              </a:rPr>
              <a:t>fitted </a:t>
            </a:r>
            <a:r>
              <a:rPr sz="1100" spc="50" dirty="0">
                <a:cs typeface="PMingLiU"/>
              </a:rPr>
              <a:t>functions </a:t>
            </a:r>
            <a:r>
              <a:rPr sz="1100" spc="55" dirty="0">
                <a:cs typeface="PMingLiU"/>
              </a:rPr>
              <a:t>are. </a:t>
            </a:r>
            <a:r>
              <a:rPr sz="1100" spc="9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previous </a:t>
            </a:r>
            <a:r>
              <a:rPr sz="1100" spc="65" dirty="0">
                <a:cs typeface="PMingLiU"/>
              </a:rPr>
              <a:t>plot </a:t>
            </a:r>
            <a:r>
              <a:rPr sz="1100" spc="40" dirty="0">
                <a:cs typeface="PMingLiU"/>
              </a:rPr>
              <a:t>was </a:t>
            </a:r>
            <a:r>
              <a:rPr sz="1100" spc="65" dirty="0">
                <a:cs typeface="PMingLiU"/>
              </a:rPr>
              <a:t>produced </a:t>
            </a:r>
            <a:r>
              <a:rPr sz="1100" spc="45" dirty="0">
                <a:cs typeface="PMingLiU"/>
              </a:rPr>
              <a:t>using</a:t>
            </a:r>
            <a:r>
              <a:rPr sz="1100" spc="150" dirty="0">
                <a:cs typeface="PMingLiU"/>
              </a:rPr>
              <a:t> </a:t>
            </a:r>
            <a:r>
              <a:rPr sz="1000" spc="100" dirty="0" err="1">
                <a:solidFill>
                  <a:srgbClr val="BF7F3F"/>
                </a:solidFill>
                <a:cs typeface="PMingLiU"/>
              </a:rPr>
              <a:t>plot.gam</a:t>
            </a:r>
            <a:r>
              <a:rPr sz="1100" spc="100" dirty="0">
                <a:cs typeface="PMingLiU"/>
              </a:rPr>
              <a:t>.</a:t>
            </a:r>
            <a:endParaRPr lang="en-US" sz="1100" spc="100" dirty="0">
              <a:cs typeface="PMingLiU"/>
            </a:endParaRPr>
          </a:p>
          <a:p>
            <a:pPr marL="144780" marR="357505" indent="-132715">
              <a:lnSpc>
                <a:spcPct val="102600"/>
              </a:lnSpc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Can </a:t>
            </a:r>
            <a:r>
              <a:rPr sz="1100" spc="55" dirty="0">
                <a:cs typeface="PMingLiU"/>
              </a:rPr>
              <a:t>mix </a:t>
            </a:r>
            <a:r>
              <a:rPr sz="1100" spc="75" dirty="0">
                <a:cs typeface="PMingLiU"/>
              </a:rPr>
              <a:t>terms </a:t>
            </a:r>
            <a:r>
              <a:rPr sz="1100" spc="-10" dirty="0">
                <a:cs typeface="PMingLiU"/>
              </a:rPr>
              <a:t>— </a:t>
            </a:r>
            <a:r>
              <a:rPr sz="1100" spc="45" dirty="0">
                <a:cs typeface="PMingLiU"/>
              </a:rPr>
              <a:t>some </a:t>
            </a:r>
            <a:r>
              <a:rPr sz="1100" spc="50" dirty="0">
                <a:cs typeface="PMingLiU"/>
              </a:rPr>
              <a:t>linear, </a:t>
            </a:r>
            <a:r>
              <a:rPr sz="1100" spc="45" dirty="0">
                <a:cs typeface="PMingLiU"/>
              </a:rPr>
              <a:t>some </a:t>
            </a:r>
            <a:r>
              <a:rPr sz="1100" spc="55" dirty="0">
                <a:cs typeface="PMingLiU"/>
              </a:rPr>
              <a:t>nonlinear </a:t>
            </a:r>
            <a:r>
              <a:rPr sz="1100" spc="-10" dirty="0">
                <a:cs typeface="PMingLiU"/>
              </a:rPr>
              <a:t>— </a:t>
            </a:r>
            <a:r>
              <a:rPr sz="1100" spc="85" dirty="0">
                <a:cs typeface="PMingLiU"/>
              </a:rPr>
              <a:t>and</a:t>
            </a:r>
            <a:r>
              <a:rPr sz="1100" spc="34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use</a:t>
            </a:r>
            <a:endParaRPr sz="1100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000" spc="110" dirty="0">
                <a:solidFill>
                  <a:srgbClr val="BF7F3F"/>
                </a:solidFill>
                <a:cs typeface="PMingLiU"/>
              </a:rPr>
              <a:t>anova() </a:t>
            </a:r>
            <a:r>
              <a:rPr sz="1100" spc="80" dirty="0">
                <a:cs typeface="PMingLiU"/>
              </a:rPr>
              <a:t>to </a:t>
            </a:r>
            <a:r>
              <a:rPr sz="1100" spc="60" dirty="0">
                <a:cs typeface="PMingLiU"/>
              </a:rPr>
              <a:t>compare</a:t>
            </a:r>
            <a:r>
              <a:rPr sz="1100" spc="5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models.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747" y="211465"/>
            <a:ext cx="10293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60" dirty="0">
                <a:latin typeface="+mn-lt"/>
              </a:rPr>
              <a:t>GAM</a:t>
            </a:r>
            <a:r>
              <a:rPr spc="55" dirty="0">
                <a:latin typeface="+mn-lt"/>
              </a:rPr>
              <a:t> </a:t>
            </a:r>
            <a:r>
              <a:rPr spc="-15" dirty="0">
                <a:latin typeface="+mn-lt"/>
              </a:rPr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22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858" y="507097"/>
            <a:ext cx="4008754" cy="23081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lang="en-US" sz="1100" spc="9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Can </a:t>
            </a:r>
            <a:r>
              <a:rPr sz="1100" spc="55" dirty="0">
                <a:cs typeface="PMingLiU"/>
              </a:rPr>
              <a:t>mix </a:t>
            </a:r>
            <a:r>
              <a:rPr sz="1100" spc="75" dirty="0">
                <a:cs typeface="PMingLiU"/>
              </a:rPr>
              <a:t>terms </a:t>
            </a:r>
            <a:r>
              <a:rPr sz="1100" spc="-10" dirty="0">
                <a:cs typeface="PMingLiU"/>
              </a:rPr>
              <a:t>— </a:t>
            </a:r>
            <a:r>
              <a:rPr sz="1100" spc="45" dirty="0">
                <a:cs typeface="PMingLiU"/>
              </a:rPr>
              <a:t>some </a:t>
            </a:r>
            <a:r>
              <a:rPr sz="1100" spc="50" dirty="0">
                <a:cs typeface="PMingLiU"/>
              </a:rPr>
              <a:t>linear, </a:t>
            </a:r>
            <a:r>
              <a:rPr sz="1100" spc="45" dirty="0">
                <a:cs typeface="PMingLiU"/>
              </a:rPr>
              <a:t>some </a:t>
            </a:r>
            <a:r>
              <a:rPr sz="1100" spc="55" dirty="0">
                <a:cs typeface="PMingLiU"/>
              </a:rPr>
              <a:t>nonlinear </a:t>
            </a:r>
            <a:r>
              <a:rPr sz="1100" spc="-10" dirty="0">
                <a:cs typeface="PMingLiU"/>
              </a:rPr>
              <a:t>— </a:t>
            </a:r>
            <a:r>
              <a:rPr sz="1100" spc="85" dirty="0">
                <a:cs typeface="PMingLiU"/>
              </a:rPr>
              <a:t>and</a:t>
            </a:r>
            <a:r>
              <a:rPr sz="1100" spc="34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use</a:t>
            </a:r>
            <a:endParaRPr sz="1100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000" spc="110" dirty="0">
                <a:solidFill>
                  <a:srgbClr val="BF7F3F"/>
                </a:solidFill>
                <a:cs typeface="PMingLiU"/>
              </a:rPr>
              <a:t>anova() </a:t>
            </a:r>
            <a:r>
              <a:rPr sz="1100" spc="80" dirty="0">
                <a:cs typeface="PMingLiU"/>
              </a:rPr>
              <a:t>to </a:t>
            </a:r>
            <a:r>
              <a:rPr sz="1100" spc="60" dirty="0">
                <a:cs typeface="PMingLiU"/>
              </a:rPr>
              <a:t>compare</a:t>
            </a:r>
            <a:r>
              <a:rPr sz="1100" spc="5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models.</a:t>
            </a:r>
            <a:endParaRPr lang="en-US" sz="1100" spc="50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endParaRPr sz="110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Can </a:t>
            </a:r>
            <a:r>
              <a:rPr sz="1100" spc="45" dirty="0">
                <a:cs typeface="PMingLiU"/>
              </a:rPr>
              <a:t>use </a:t>
            </a:r>
            <a:r>
              <a:rPr sz="1100" spc="60" dirty="0">
                <a:cs typeface="PMingLiU"/>
              </a:rPr>
              <a:t>smoothing </a:t>
            </a:r>
            <a:r>
              <a:rPr sz="1100" spc="40" dirty="0">
                <a:cs typeface="PMingLiU"/>
              </a:rPr>
              <a:t>splines </a:t>
            </a:r>
            <a:r>
              <a:rPr sz="1100" spc="55" dirty="0">
                <a:cs typeface="PMingLiU"/>
              </a:rPr>
              <a:t>or </a:t>
            </a:r>
            <a:r>
              <a:rPr sz="1100" spc="40" dirty="0">
                <a:cs typeface="PMingLiU"/>
              </a:rPr>
              <a:t>local regression </a:t>
            </a:r>
            <a:r>
              <a:rPr sz="1100" spc="55" dirty="0">
                <a:cs typeface="PMingLiU"/>
              </a:rPr>
              <a:t>as</a:t>
            </a:r>
            <a:r>
              <a:rPr sz="1100" spc="235" dirty="0">
                <a:cs typeface="PMingLiU"/>
              </a:rPr>
              <a:t> </a:t>
            </a:r>
            <a:r>
              <a:rPr sz="1100" spc="10" dirty="0">
                <a:cs typeface="PMingLiU"/>
              </a:rPr>
              <a:t>well:</a:t>
            </a:r>
            <a:endParaRPr sz="1100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855"/>
              </a:spcBef>
            </a:pPr>
            <a:r>
              <a:rPr sz="1100" spc="15" dirty="0">
                <a:solidFill>
                  <a:srgbClr val="BF7F3F"/>
                </a:solidFill>
                <a:cs typeface="PMingLiU"/>
              </a:rPr>
              <a:t>gam(wage </a:t>
            </a:r>
            <a:r>
              <a:rPr sz="1100" i="1" spc="-40" dirty="0">
                <a:solidFill>
                  <a:srgbClr val="BF7F3F"/>
                </a:solidFill>
                <a:cs typeface="Meiryo"/>
              </a:rPr>
              <a:t>∼</a:t>
            </a:r>
            <a:r>
              <a:rPr sz="1100" i="1" spc="-70" dirty="0">
                <a:solidFill>
                  <a:srgbClr val="BF7F3F"/>
                </a:solidFill>
                <a:cs typeface="Meiryo"/>
              </a:rPr>
              <a:t> </a:t>
            </a:r>
            <a:r>
              <a:rPr sz="1100" spc="110" dirty="0">
                <a:solidFill>
                  <a:srgbClr val="BF7F3F"/>
                </a:solidFill>
                <a:cs typeface="PMingLiU"/>
              </a:rPr>
              <a:t>s(year</a:t>
            </a:r>
            <a:r>
              <a:rPr sz="1100" i="1" spc="110" dirty="0">
                <a:solidFill>
                  <a:srgbClr val="BF7F3F"/>
                </a:solidFill>
                <a:cs typeface="Times New Roman"/>
              </a:rPr>
              <a:t>,</a:t>
            </a:r>
            <a:r>
              <a:rPr sz="1100" i="1" spc="-95" dirty="0">
                <a:solidFill>
                  <a:srgbClr val="BF7F3F"/>
                </a:solidFill>
                <a:cs typeface="Times New Roman"/>
              </a:rPr>
              <a:t> </a:t>
            </a:r>
            <a:r>
              <a:rPr sz="1100" spc="140" dirty="0">
                <a:solidFill>
                  <a:srgbClr val="BF7F3F"/>
                </a:solidFill>
                <a:cs typeface="PMingLiU"/>
              </a:rPr>
              <a:t>df</a:t>
            </a:r>
            <a:r>
              <a:rPr sz="1100" spc="1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260" dirty="0">
                <a:solidFill>
                  <a:srgbClr val="BF7F3F"/>
                </a:solidFill>
                <a:cs typeface="PMingLiU"/>
              </a:rPr>
              <a:t>=</a:t>
            </a:r>
            <a:r>
              <a:rPr sz="1100" spc="20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65" dirty="0">
                <a:solidFill>
                  <a:srgbClr val="BF7F3F"/>
                </a:solidFill>
                <a:cs typeface="PMingLiU"/>
              </a:rPr>
              <a:t>5)</a:t>
            </a:r>
            <a:r>
              <a:rPr sz="1100" spc="-4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260" dirty="0">
                <a:solidFill>
                  <a:srgbClr val="BF7F3F"/>
                </a:solidFill>
                <a:cs typeface="PMingLiU"/>
              </a:rPr>
              <a:t>+</a:t>
            </a:r>
            <a:r>
              <a:rPr sz="1100" spc="-4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100" dirty="0">
                <a:solidFill>
                  <a:srgbClr val="BF7F3F"/>
                </a:solidFill>
                <a:cs typeface="PMingLiU"/>
              </a:rPr>
              <a:t>lo(age</a:t>
            </a:r>
            <a:r>
              <a:rPr sz="1100" i="1" spc="100" dirty="0">
                <a:solidFill>
                  <a:srgbClr val="BF7F3F"/>
                </a:solidFill>
                <a:cs typeface="Times New Roman"/>
              </a:rPr>
              <a:t>,</a:t>
            </a:r>
            <a:r>
              <a:rPr sz="1100" i="1" spc="-95" dirty="0">
                <a:solidFill>
                  <a:srgbClr val="BF7F3F"/>
                </a:solidFill>
                <a:cs typeface="Times New Roman"/>
              </a:rPr>
              <a:t> </a:t>
            </a:r>
            <a:r>
              <a:rPr sz="1100" spc="95" dirty="0">
                <a:solidFill>
                  <a:srgbClr val="BF7F3F"/>
                </a:solidFill>
                <a:cs typeface="PMingLiU"/>
              </a:rPr>
              <a:t>span</a:t>
            </a:r>
            <a:r>
              <a:rPr sz="1100" spc="1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260" dirty="0">
                <a:solidFill>
                  <a:srgbClr val="BF7F3F"/>
                </a:solidFill>
                <a:cs typeface="PMingLiU"/>
              </a:rPr>
              <a:t>=</a:t>
            </a:r>
            <a:r>
              <a:rPr sz="1100" spc="20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i="1" spc="50" dirty="0">
                <a:solidFill>
                  <a:srgbClr val="BF7F3F"/>
                </a:solidFill>
                <a:cs typeface="Times New Roman"/>
              </a:rPr>
              <a:t>.</a:t>
            </a:r>
            <a:r>
              <a:rPr sz="1100" spc="50" dirty="0">
                <a:solidFill>
                  <a:srgbClr val="BF7F3F"/>
                </a:solidFill>
                <a:cs typeface="PMingLiU"/>
              </a:rPr>
              <a:t>5)</a:t>
            </a:r>
            <a:r>
              <a:rPr sz="1100" spc="-4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260" dirty="0">
                <a:solidFill>
                  <a:srgbClr val="BF7F3F"/>
                </a:solidFill>
                <a:cs typeface="PMingLiU"/>
              </a:rPr>
              <a:t>+</a:t>
            </a:r>
            <a:r>
              <a:rPr sz="1100" spc="-4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120" dirty="0">
                <a:solidFill>
                  <a:srgbClr val="BF7F3F"/>
                </a:solidFill>
                <a:cs typeface="PMingLiU"/>
              </a:rPr>
              <a:t>education)</a:t>
            </a:r>
            <a:endParaRPr sz="1100" dirty="0"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cs typeface="PMingLiU"/>
            </a:endParaRPr>
          </a:p>
          <a:p>
            <a:pPr marL="144780" marR="245745" indent="-132715">
              <a:lnSpc>
                <a:spcPct val="102600"/>
              </a:lnSpc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GAMs </a:t>
            </a:r>
            <a:r>
              <a:rPr sz="1100" spc="60" dirty="0">
                <a:cs typeface="PMingLiU"/>
              </a:rPr>
              <a:t>are </a:t>
            </a:r>
            <a:r>
              <a:rPr sz="1100" spc="55" dirty="0">
                <a:cs typeface="PMingLiU"/>
              </a:rPr>
              <a:t>additive, </a:t>
            </a:r>
            <a:r>
              <a:rPr sz="1100" spc="70" dirty="0">
                <a:cs typeface="PMingLiU"/>
              </a:rPr>
              <a:t>although </a:t>
            </a:r>
            <a:r>
              <a:rPr sz="1100" spc="40" dirty="0">
                <a:cs typeface="PMingLiU"/>
              </a:rPr>
              <a:t>low-order </a:t>
            </a:r>
            <a:r>
              <a:rPr sz="1100" spc="60" dirty="0">
                <a:cs typeface="PMingLiU"/>
              </a:rPr>
              <a:t>interactions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 </a:t>
            </a:r>
            <a:r>
              <a:rPr sz="1100" spc="50" dirty="0">
                <a:cs typeface="PMingLiU"/>
              </a:rPr>
              <a:t>included in </a:t>
            </a:r>
            <a:r>
              <a:rPr sz="1100" spc="85" dirty="0">
                <a:cs typeface="PMingLiU"/>
              </a:rPr>
              <a:t>a </a:t>
            </a:r>
            <a:r>
              <a:rPr sz="1100" spc="80" dirty="0">
                <a:cs typeface="PMingLiU"/>
              </a:rPr>
              <a:t>natural </a:t>
            </a:r>
            <a:r>
              <a:rPr sz="1100" spc="35" dirty="0">
                <a:cs typeface="PMingLiU"/>
              </a:rPr>
              <a:t>way </a:t>
            </a:r>
            <a:r>
              <a:rPr sz="1100" spc="45" dirty="0">
                <a:cs typeface="PMingLiU"/>
              </a:rPr>
              <a:t>using, </a:t>
            </a:r>
            <a:r>
              <a:rPr sz="1100" spc="35" dirty="0">
                <a:cs typeface="PMingLiU"/>
              </a:rPr>
              <a:t>e.g. </a:t>
            </a:r>
            <a:r>
              <a:rPr sz="1100" spc="55" dirty="0">
                <a:cs typeface="PMingLiU"/>
              </a:rPr>
              <a:t>bivariate </a:t>
            </a:r>
            <a:r>
              <a:rPr sz="1100" spc="60" dirty="0">
                <a:cs typeface="PMingLiU"/>
              </a:rPr>
              <a:t>smoothers </a:t>
            </a:r>
            <a:r>
              <a:rPr sz="1100" spc="55" dirty="0">
                <a:cs typeface="PMingLiU"/>
              </a:rPr>
              <a:t>or  </a:t>
            </a:r>
            <a:r>
              <a:rPr sz="1100" spc="60" dirty="0">
                <a:cs typeface="PMingLiU"/>
              </a:rPr>
              <a:t>interactions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form</a:t>
            </a:r>
            <a:r>
              <a:rPr sz="1100" spc="165" dirty="0">
                <a:cs typeface="PMingLiU"/>
              </a:rPr>
              <a:t> </a:t>
            </a:r>
            <a:r>
              <a:rPr sz="1000" spc="125" dirty="0">
                <a:solidFill>
                  <a:srgbClr val="BF7F3F"/>
                </a:solidFill>
                <a:cs typeface="PMingLiU"/>
              </a:rPr>
              <a:t>ns(age,df=5):ns(year,df=5)</a:t>
            </a:r>
            <a:r>
              <a:rPr sz="1100" spc="125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86118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787" y="211465"/>
            <a:ext cx="20123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Moving </a:t>
            </a:r>
            <a:r>
              <a:rPr spc="-15" dirty="0">
                <a:latin typeface="+mn-lt"/>
              </a:rPr>
              <a:t>Beyond</a:t>
            </a:r>
            <a:r>
              <a:rPr spc="-90" dirty="0">
                <a:latin typeface="+mn-lt"/>
              </a:rPr>
              <a:t> </a:t>
            </a:r>
            <a:r>
              <a:rPr spc="-10" dirty="0">
                <a:latin typeface="+mn-lt"/>
              </a:rPr>
              <a:t>Linearity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76223"/>
            <a:ext cx="4015156" cy="2012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00" spc="85" dirty="0">
                <a:cs typeface="PMingLiU"/>
              </a:rPr>
              <a:t>When </a:t>
            </a:r>
            <a:r>
              <a:rPr lang="en-GB" sz="1100" spc="80" dirty="0">
                <a:cs typeface="PMingLiU"/>
              </a:rPr>
              <a:t>the </a:t>
            </a:r>
            <a:r>
              <a:rPr lang="en-GB" sz="1100" spc="50" dirty="0">
                <a:cs typeface="PMingLiU"/>
              </a:rPr>
              <a:t>linearity </a:t>
            </a:r>
            <a:r>
              <a:rPr lang="en-GB" sz="1100" spc="65" dirty="0">
                <a:cs typeface="PMingLiU"/>
              </a:rPr>
              <a:t>assumption </a:t>
            </a:r>
            <a:r>
              <a:rPr lang="en-GB" sz="1100" spc="20" dirty="0">
                <a:cs typeface="PMingLiU"/>
              </a:rPr>
              <a:t>is not </a:t>
            </a:r>
            <a:r>
              <a:rPr lang="en-GB" sz="1100" spc="55" dirty="0">
                <a:cs typeface="PMingLiU"/>
              </a:rPr>
              <a:t>good</a:t>
            </a:r>
            <a:r>
              <a:rPr lang="en-GB" sz="1100" spc="204" dirty="0">
                <a:cs typeface="PMingLiU"/>
              </a:rPr>
              <a:t> </a:t>
            </a:r>
            <a:r>
              <a:rPr lang="en-GB" sz="1100" spc="55" dirty="0">
                <a:cs typeface="PMingLiU"/>
              </a:rPr>
              <a:t>enough</a:t>
            </a:r>
            <a:r>
              <a:rPr sz="1100" i="1" spc="25" dirty="0">
                <a:cs typeface="Times New Roman"/>
              </a:rPr>
              <a:t>. .</a:t>
            </a:r>
            <a:r>
              <a:rPr sz="1100" i="1" spc="-22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endParaRPr sz="1100" dirty="0">
              <a:cs typeface="Times New Roman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endParaRPr lang="en-US" sz="1100" spc="50" dirty="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50" dirty="0">
                <a:cs typeface="PMingLiU"/>
              </a:rPr>
              <a:t>polynomials</a:t>
            </a:r>
            <a:endParaRPr sz="1100" dirty="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65" dirty="0">
                <a:cs typeface="PMingLiU"/>
              </a:rPr>
              <a:t>step</a:t>
            </a:r>
            <a:r>
              <a:rPr sz="1100" spc="7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functions</a:t>
            </a:r>
            <a:endParaRPr sz="1100" dirty="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40" dirty="0">
                <a:cs typeface="PMingLiU"/>
              </a:rPr>
              <a:t>splines</a:t>
            </a:r>
            <a:endParaRPr sz="1100" dirty="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40" dirty="0">
                <a:cs typeface="PMingLiU"/>
              </a:rPr>
              <a:t>local regression</a:t>
            </a:r>
            <a:endParaRPr sz="1100" dirty="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45" dirty="0">
                <a:cs typeface="PMingLiU"/>
              </a:rPr>
              <a:t>generalized </a:t>
            </a:r>
            <a:r>
              <a:rPr sz="1100" spc="60" dirty="0">
                <a:cs typeface="PMingLiU"/>
              </a:rPr>
              <a:t>additive</a:t>
            </a:r>
            <a:r>
              <a:rPr sz="1100" spc="10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models</a:t>
            </a:r>
            <a:endParaRPr sz="1100" dirty="0">
              <a:cs typeface="PMingLiU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endParaRPr lang="en-US" sz="1100" spc="15" dirty="0">
              <a:cs typeface="PMingLiU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US" sz="1100" spc="15" dirty="0">
                <a:cs typeface="PMingLiU"/>
              </a:rPr>
              <a:t>These options </a:t>
            </a:r>
            <a:r>
              <a:rPr sz="1100" spc="15" dirty="0">
                <a:cs typeface="PMingLiU"/>
              </a:rPr>
              <a:t>offer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lot </a:t>
            </a:r>
            <a:r>
              <a:rPr sz="1100" spc="5" dirty="0">
                <a:cs typeface="PMingLiU"/>
              </a:rPr>
              <a:t>of </a:t>
            </a:r>
            <a:r>
              <a:rPr sz="1100" spc="25" dirty="0">
                <a:cs typeface="PMingLiU"/>
              </a:rPr>
              <a:t>flexibility, </a:t>
            </a:r>
            <a:r>
              <a:rPr sz="1100" spc="75" dirty="0">
                <a:cs typeface="PMingLiU"/>
              </a:rPr>
              <a:t>without </a:t>
            </a:r>
            <a:r>
              <a:rPr sz="1100" spc="30" dirty="0">
                <a:cs typeface="PMingLiU"/>
              </a:rPr>
              <a:t>losing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ease </a:t>
            </a:r>
            <a:r>
              <a:rPr sz="1100" spc="85" dirty="0">
                <a:cs typeface="PMingLiU"/>
              </a:rPr>
              <a:t>and  </a:t>
            </a:r>
            <a:r>
              <a:rPr sz="1100" spc="60" dirty="0">
                <a:cs typeface="PMingLiU"/>
              </a:rPr>
              <a:t>interpretability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linear</a:t>
            </a:r>
            <a:r>
              <a:rPr sz="1100" spc="16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models.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931" y="211465"/>
            <a:ext cx="18472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30" dirty="0">
                <a:latin typeface="+mn-lt"/>
              </a:rPr>
              <a:t>GAMs </a:t>
            </a:r>
            <a:r>
              <a:rPr spc="-40" dirty="0">
                <a:latin typeface="+mn-lt"/>
              </a:rPr>
              <a:t>for</a:t>
            </a:r>
            <a:r>
              <a:rPr spc="195" dirty="0">
                <a:latin typeface="+mn-lt"/>
              </a:rPr>
              <a:t> </a:t>
            </a:r>
            <a:r>
              <a:rPr spc="-25" dirty="0">
                <a:latin typeface="+mn-lt"/>
              </a:rPr>
              <a:t>classification</a:t>
            </a:r>
          </a:p>
        </p:txBody>
      </p:sp>
      <p:sp>
        <p:nvSpPr>
          <p:cNvPr id="6518" name="object 6518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6517" name="object 6517"/>
          <p:cNvSpPr txBox="1"/>
          <p:nvPr/>
        </p:nvSpPr>
        <p:spPr>
          <a:xfrm>
            <a:off x="352523" y="2944221"/>
            <a:ext cx="40093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BF7F3F"/>
                </a:solidFill>
                <a:cs typeface="Arial"/>
              </a:rPr>
              <a:t>gam</a:t>
            </a:r>
            <a:r>
              <a:rPr sz="1000" spc="-30" dirty="0">
                <a:solidFill>
                  <a:srgbClr val="BF7F3F"/>
                </a:solidFill>
                <a:cs typeface="Tahoma"/>
              </a:rPr>
              <a:t>(</a:t>
            </a:r>
            <a:r>
              <a:rPr sz="1000" spc="-30" dirty="0">
                <a:solidFill>
                  <a:srgbClr val="BF7F3F"/>
                </a:solidFill>
                <a:cs typeface="Arial"/>
              </a:rPr>
              <a:t>I</a:t>
            </a:r>
            <a:r>
              <a:rPr sz="1000" spc="-30" dirty="0">
                <a:solidFill>
                  <a:srgbClr val="BF7F3F"/>
                </a:solidFill>
                <a:cs typeface="Tahoma"/>
              </a:rPr>
              <a:t>(</a:t>
            </a:r>
            <a:r>
              <a:rPr sz="1000" spc="-30" dirty="0">
                <a:solidFill>
                  <a:srgbClr val="BF7F3F"/>
                </a:solidFill>
                <a:cs typeface="Arial"/>
              </a:rPr>
              <a:t>wage</a:t>
            </a:r>
            <a:r>
              <a:rPr sz="1000" spc="10" dirty="0">
                <a:solidFill>
                  <a:srgbClr val="BF7F3F"/>
                </a:solidFill>
                <a:cs typeface="Arial"/>
              </a:rPr>
              <a:t> </a:t>
            </a:r>
            <a:r>
              <a:rPr sz="1000" i="1" spc="190" dirty="0">
                <a:solidFill>
                  <a:srgbClr val="BF7F3F"/>
                </a:solidFill>
                <a:cs typeface="Arial"/>
              </a:rPr>
              <a:t>&gt;</a:t>
            </a:r>
            <a:r>
              <a:rPr sz="1000" i="1" spc="15" dirty="0">
                <a:solidFill>
                  <a:srgbClr val="BF7F3F"/>
                </a:solidFill>
                <a:cs typeface="Arial"/>
              </a:rPr>
              <a:t> </a:t>
            </a:r>
            <a:r>
              <a:rPr sz="1000" spc="-15" dirty="0">
                <a:solidFill>
                  <a:srgbClr val="BF7F3F"/>
                </a:solidFill>
                <a:cs typeface="Arial"/>
              </a:rPr>
              <a:t>250</a:t>
            </a:r>
            <a:r>
              <a:rPr sz="1000" spc="-15" dirty="0">
                <a:solidFill>
                  <a:srgbClr val="BF7F3F"/>
                </a:solidFill>
                <a:cs typeface="Tahoma"/>
              </a:rPr>
              <a:t>) </a:t>
            </a:r>
            <a:r>
              <a:rPr sz="1000" i="1" spc="15" dirty="0">
                <a:solidFill>
                  <a:srgbClr val="BF7F3F"/>
                </a:solidFill>
                <a:cs typeface="Meiryo"/>
              </a:rPr>
              <a:t>∼</a:t>
            </a:r>
            <a:r>
              <a:rPr sz="1000" i="1" spc="-35" dirty="0">
                <a:solidFill>
                  <a:srgbClr val="BF7F3F"/>
                </a:solidFill>
                <a:cs typeface="Meiryo"/>
              </a:rPr>
              <a:t> </a:t>
            </a:r>
            <a:r>
              <a:rPr sz="1000" spc="30" dirty="0">
                <a:solidFill>
                  <a:srgbClr val="BF7F3F"/>
                </a:solidFill>
                <a:cs typeface="Arial"/>
              </a:rPr>
              <a:t>year</a:t>
            </a:r>
            <a:r>
              <a:rPr sz="1000" spc="-35" dirty="0">
                <a:solidFill>
                  <a:srgbClr val="BF7F3F"/>
                </a:solidFill>
                <a:cs typeface="Arial"/>
              </a:rPr>
              <a:t> </a:t>
            </a:r>
            <a:r>
              <a:rPr sz="1000" spc="75" dirty="0">
                <a:solidFill>
                  <a:srgbClr val="BF7F3F"/>
                </a:solidFill>
                <a:cs typeface="Tahoma"/>
              </a:rPr>
              <a:t>+</a:t>
            </a:r>
            <a:r>
              <a:rPr sz="1000" spc="-60" dirty="0">
                <a:solidFill>
                  <a:srgbClr val="BF7F3F"/>
                </a:solidFill>
                <a:cs typeface="Tahoma"/>
              </a:rPr>
              <a:t> </a:t>
            </a:r>
            <a:r>
              <a:rPr sz="1000" spc="-5" dirty="0">
                <a:solidFill>
                  <a:srgbClr val="BF7F3F"/>
                </a:solidFill>
                <a:cs typeface="Arial"/>
              </a:rPr>
              <a:t>s</a:t>
            </a:r>
            <a:r>
              <a:rPr sz="1000" spc="-5" dirty="0">
                <a:solidFill>
                  <a:srgbClr val="BF7F3F"/>
                </a:solidFill>
                <a:cs typeface="Tahoma"/>
              </a:rPr>
              <a:t>(</a:t>
            </a:r>
            <a:r>
              <a:rPr sz="1000" spc="-5" dirty="0">
                <a:solidFill>
                  <a:srgbClr val="BF7F3F"/>
                </a:solidFill>
                <a:cs typeface="Arial"/>
              </a:rPr>
              <a:t>age</a:t>
            </a:r>
            <a:r>
              <a:rPr sz="1000" i="1" spc="-5" dirty="0">
                <a:solidFill>
                  <a:srgbClr val="BF7F3F"/>
                </a:solidFill>
                <a:cs typeface="Arial"/>
              </a:rPr>
              <a:t>,</a:t>
            </a:r>
            <a:r>
              <a:rPr sz="1000" i="1" spc="-85" dirty="0">
                <a:solidFill>
                  <a:srgbClr val="BF7F3F"/>
                </a:solidFill>
                <a:cs typeface="Arial"/>
              </a:rPr>
              <a:t> </a:t>
            </a:r>
            <a:r>
              <a:rPr sz="1000" spc="85" dirty="0">
                <a:solidFill>
                  <a:srgbClr val="BF7F3F"/>
                </a:solidFill>
                <a:cs typeface="Arial"/>
              </a:rPr>
              <a:t>df</a:t>
            </a:r>
            <a:r>
              <a:rPr sz="1000" spc="15" dirty="0">
                <a:solidFill>
                  <a:srgbClr val="BF7F3F"/>
                </a:solidFill>
                <a:cs typeface="Arial"/>
              </a:rPr>
              <a:t> </a:t>
            </a:r>
            <a:r>
              <a:rPr sz="1000" spc="75" dirty="0">
                <a:solidFill>
                  <a:srgbClr val="BF7F3F"/>
                </a:solidFill>
                <a:cs typeface="Tahoma"/>
              </a:rPr>
              <a:t>=</a:t>
            </a:r>
            <a:r>
              <a:rPr sz="1000" spc="-15" dirty="0">
                <a:solidFill>
                  <a:srgbClr val="BF7F3F"/>
                </a:solidFill>
                <a:cs typeface="Tahoma"/>
              </a:rPr>
              <a:t> </a:t>
            </a:r>
            <a:r>
              <a:rPr sz="1000" dirty="0">
                <a:solidFill>
                  <a:srgbClr val="BF7F3F"/>
                </a:solidFill>
                <a:cs typeface="Arial"/>
              </a:rPr>
              <a:t>5</a:t>
            </a:r>
            <a:r>
              <a:rPr sz="1000" dirty="0">
                <a:solidFill>
                  <a:srgbClr val="BF7F3F"/>
                </a:solidFill>
                <a:cs typeface="Tahoma"/>
              </a:rPr>
              <a:t>)</a:t>
            </a:r>
            <a:r>
              <a:rPr sz="1000" spc="-60" dirty="0">
                <a:solidFill>
                  <a:srgbClr val="BF7F3F"/>
                </a:solidFill>
                <a:cs typeface="Tahoma"/>
              </a:rPr>
              <a:t> </a:t>
            </a:r>
            <a:r>
              <a:rPr sz="1000" spc="75" dirty="0">
                <a:solidFill>
                  <a:srgbClr val="BF7F3F"/>
                </a:solidFill>
                <a:cs typeface="Tahoma"/>
              </a:rPr>
              <a:t>+</a:t>
            </a:r>
            <a:r>
              <a:rPr sz="1000" spc="-65" dirty="0">
                <a:solidFill>
                  <a:srgbClr val="BF7F3F"/>
                </a:solidFill>
                <a:cs typeface="Tahoma"/>
              </a:rPr>
              <a:t> </a:t>
            </a:r>
            <a:r>
              <a:rPr sz="1000" spc="35" dirty="0">
                <a:solidFill>
                  <a:srgbClr val="BF7F3F"/>
                </a:solidFill>
                <a:cs typeface="Arial"/>
              </a:rPr>
              <a:t>education</a:t>
            </a:r>
            <a:r>
              <a:rPr sz="1000" i="1" spc="35" dirty="0">
                <a:solidFill>
                  <a:srgbClr val="BF7F3F"/>
                </a:solidFill>
                <a:cs typeface="Arial"/>
              </a:rPr>
              <a:t>,</a:t>
            </a:r>
            <a:r>
              <a:rPr sz="1000" i="1" spc="-80" dirty="0">
                <a:solidFill>
                  <a:srgbClr val="BF7F3F"/>
                </a:solidFill>
                <a:cs typeface="Arial"/>
              </a:rPr>
              <a:t> </a:t>
            </a:r>
            <a:r>
              <a:rPr sz="1000" spc="75" dirty="0">
                <a:solidFill>
                  <a:srgbClr val="BF7F3F"/>
                </a:solidFill>
                <a:cs typeface="Arial"/>
              </a:rPr>
              <a:t>family</a:t>
            </a:r>
            <a:r>
              <a:rPr sz="1000" spc="10" dirty="0">
                <a:solidFill>
                  <a:srgbClr val="BF7F3F"/>
                </a:solidFill>
                <a:cs typeface="Arial"/>
              </a:rPr>
              <a:t> </a:t>
            </a:r>
            <a:r>
              <a:rPr sz="1000" spc="75" dirty="0">
                <a:solidFill>
                  <a:srgbClr val="BF7F3F"/>
                </a:solidFill>
                <a:cs typeface="Tahoma"/>
              </a:rPr>
              <a:t>=</a:t>
            </a:r>
            <a:r>
              <a:rPr sz="1000" spc="-10" dirty="0">
                <a:solidFill>
                  <a:srgbClr val="BF7F3F"/>
                </a:solidFill>
                <a:cs typeface="Tahoma"/>
              </a:rPr>
              <a:t> </a:t>
            </a:r>
            <a:r>
              <a:rPr sz="1000" spc="45" dirty="0">
                <a:solidFill>
                  <a:srgbClr val="BF7F3F"/>
                </a:solidFill>
                <a:cs typeface="Arial"/>
              </a:rPr>
              <a:t>binomial</a:t>
            </a:r>
            <a:r>
              <a:rPr sz="1000" spc="45" dirty="0">
                <a:solidFill>
                  <a:srgbClr val="BF7F3F"/>
                </a:solidFill>
                <a:cs typeface="Tahoma"/>
              </a:rPr>
              <a:t>)</a:t>
            </a:r>
            <a:endParaRPr sz="1000">
              <a:cs typeface="Tahoma"/>
            </a:endParaRPr>
          </a:p>
        </p:txBody>
      </p:sp>
      <p:pic>
        <p:nvPicPr>
          <p:cNvPr id="6520" name="Picture 6519">
            <a:extLst>
              <a:ext uri="{FF2B5EF4-FFF2-40B4-BE49-F238E27FC236}">
                <a16:creationId xmlns:a16="http://schemas.microsoft.com/office/drawing/2014/main" id="{42E8EA93-C696-4730-BB3B-802678C9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2" y="502622"/>
            <a:ext cx="3295650" cy="493154"/>
          </a:xfrm>
          <a:prstGeom prst="rect">
            <a:avLst/>
          </a:prstGeom>
        </p:spPr>
      </p:pic>
      <p:pic>
        <p:nvPicPr>
          <p:cNvPr id="6522" name="Picture 6521">
            <a:extLst>
              <a:ext uri="{FF2B5EF4-FFF2-40B4-BE49-F238E27FC236}">
                <a16:creationId xmlns:a16="http://schemas.microsoft.com/office/drawing/2014/main" id="{2900E4BB-5582-485E-B506-177B5310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120775"/>
            <a:ext cx="3761936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931" y="211465"/>
            <a:ext cx="18472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30" dirty="0">
                <a:latin typeface="+mn-lt"/>
              </a:rPr>
              <a:t>GAMs </a:t>
            </a:r>
            <a:r>
              <a:rPr lang="en-US" spc="-40" dirty="0">
                <a:latin typeface="+mn-lt"/>
              </a:rPr>
              <a:t>on the web</a:t>
            </a:r>
            <a:endParaRPr spc="-25" dirty="0">
              <a:latin typeface="+mn-lt"/>
            </a:endParaRPr>
          </a:p>
        </p:txBody>
      </p:sp>
      <p:sp>
        <p:nvSpPr>
          <p:cNvPr id="6518" name="object 6518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CB193-F747-4E51-9034-24A0B4EDA3AD}"/>
              </a:ext>
            </a:extLst>
          </p:cNvPr>
          <p:cNvSpPr txBox="1"/>
          <p:nvPr/>
        </p:nvSpPr>
        <p:spPr>
          <a:xfrm>
            <a:off x="474738" y="892175"/>
            <a:ext cx="3657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https://noamross.github.io/gams-in-r-course/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DD0CC-3A8A-4B07-9B36-F4E0673E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82" y="1349375"/>
            <a:ext cx="2076450" cy="14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741" y="211465"/>
            <a:ext cx="17862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Polynomial</a:t>
            </a:r>
            <a:r>
              <a:rPr spc="110" dirty="0">
                <a:latin typeface="+mn-lt"/>
              </a:rPr>
              <a:t> </a:t>
            </a:r>
            <a:r>
              <a:rPr spc="-35" dirty="0">
                <a:latin typeface="+mn-lt"/>
              </a:rPr>
              <a:t>Regression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9558" y="606988"/>
            <a:ext cx="292862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00" b="1" spc="-5" dirty="0">
                <a:cs typeface="Arial"/>
              </a:rPr>
              <a:t>Degree−4</a:t>
            </a:r>
            <a:r>
              <a:rPr sz="700" b="1" spc="-10" dirty="0">
                <a:cs typeface="Arial"/>
              </a:rPr>
              <a:t> Polynomial</a:t>
            </a:r>
            <a:endParaRPr sz="700" dirty="0"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C435CFC-222A-444B-A5C3-C34DCDBC8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6" y="822960"/>
            <a:ext cx="3500265" cy="29908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CA44366-22BF-4F08-8E23-93670296D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76" y="1349375"/>
            <a:ext cx="3371850" cy="1901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503" y="211465"/>
            <a:ext cx="5695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784" y="968375"/>
            <a:ext cx="4019550" cy="17122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71780" marR="132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2415" algn="l"/>
              </a:tabLst>
            </a:pPr>
            <a:r>
              <a:rPr sz="1100" spc="75" dirty="0">
                <a:cs typeface="PMingLiU"/>
              </a:rPr>
              <a:t>Create </a:t>
            </a:r>
            <a:r>
              <a:rPr sz="1100" spc="50" dirty="0">
                <a:cs typeface="PMingLiU"/>
              </a:rPr>
              <a:t>new</a:t>
            </a:r>
            <a:r>
              <a:rPr sz="1100" spc="7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variables</a:t>
            </a:r>
            <a:r>
              <a:rPr sz="1100" spc="85" dirty="0">
                <a:cs typeface="PMingLiU"/>
              </a:rPr>
              <a:t> </a:t>
            </a:r>
            <a:r>
              <a:rPr sz="1100" i="1" spc="105" dirty="0">
                <a:cs typeface="Times New Roman"/>
              </a:rPr>
              <a:t>X</a:t>
            </a:r>
            <a:r>
              <a:rPr sz="1200" spc="157" baseline="-10416" dirty="0">
                <a:cs typeface="Tahoma"/>
              </a:rPr>
              <a:t>1</a:t>
            </a:r>
            <a:r>
              <a:rPr sz="1200" spc="150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175" dirty="0">
                <a:cs typeface="Times New Roman"/>
              </a:rPr>
              <a:t>X</a:t>
            </a:r>
            <a:r>
              <a:rPr sz="1100" spc="175" dirty="0">
                <a:cs typeface="PMingLiU"/>
              </a:rPr>
              <a:t>,</a:t>
            </a:r>
            <a:r>
              <a:rPr sz="1100" spc="80" dirty="0">
                <a:cs typeface="PMingLiU"/>
              </a:rPr>
              <a:t> </a:t>
            </a:r>
            <a:r>
              <a:rPr sz="1100" i="1" spc="105" dirty="0">
                <a:cs typeface="Times New Roman"/>
              </a:rPr>
              <a:t>X</a:t>
            </a:r>
            <a:r>
              <a:rPr sz="1200" spc="157" baseline="-10416" dirty="0">
                <a:cs typeface="Tahoma"/>
              </a:rPr>
              <a:t>2</a:t>
            </a:r>
            <a:r>
              <a:rPr sz="1200" spc="150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125" dirty="0">
                <a:cs typeface="Times New Roman"/>
              </a:rPr>
              <a:t>X</a:t>
            </a:r>
            <a:r>
              <a:rPr sz="1200" spc="187" baseline="27777" dirty="0">
                <a:cs typeface="Tahoma"/>
              </a:rPr>
              <a:t>2</a:t>
            </a:r>
            <a:r>
              <a:rPr sz="1100" i="1" spc="125" dirty="0">
                <a:cs typeface="Times New Roman"/>
              </a:rPr>
              <a:t>,</a:t>
            </a:r>
            <a:r>
              <a:rPr sz="1100" i="1" spc="85" dirty="0">
                <a:cs typeface="Times New Roman"/>
              </a:rPr>
              <a:t> </a:t>
            </a:r>
            <a:r>
              <a:rPr sz="1100" spc="60" dirty="0">
                <a:cs typeface="PMingLiU"/>
              </a:rPr>
              <a:t>etc</a:t>
            </a:r>
            <a:r>
              <a:rPr sz="1100" spc="80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and</a:t>
            </a:r>
            <a:r>
              <a:rPr sz="1100" spc="75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then </a:t>
            </a:r>
            <a:r>
              <a:rPr sz="1100" spc="90" dirty="0">
                <a:cs typeface="PMingLiU"/>
              </a:rPr>
              <a:t>treat  </a:t>
            </a:r>
            <a:r>
              <a:rPr sz="1100" spc="55" dirty="0">
                <a:cs typeface="PMingLiU"/>
              </a:rPr>
              <a:t>as multiple </a:t>
            </a:r>
            <a:r>
              <a:rPr sz="1100" spc="50" dirty="0">
                <a:cs typeface="PMingLiU"/>
              </a:rPr>
              <a:t>linear</a:t>
            </a:r>
            <a:r>
              <a:rPr sz="1100" spc="11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regression.</a:t>
            </a:r>
            <a:endParaRPr sz="1100" dirty="0">
              <a:cs typeface="PMingLiU"/>
            </a:endParaRPr>
          </a:p>
          <a:p>
            <a:pPr marL="271780" marR="20891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2415" algn="l"/>
              </a:tabLst>
            </a:pPr>
            <a:endParaRPr lang="en-US" sz="1100" spc="75" dirty="0">
              <a:cs typeface="PMingLiU"/>
            </a:endParaRPr>
          </a:p>
          <a:p>
            <a:pPr marL="271780" marR="20891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2415" algn="l"/>
              </a:tabLst>
            </a:pPr>
            <a:endParaRPr lang="en-US" sz="1100" spc="75" dirty="0">
              <a:cs typeface="PMingLiU"/>
            </a:endParaRPr>
          </a:p>
          <a:p>
            <a:pPr marL="271780" marR="20891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2415" algn="l"/>
              </a:tabLst>
            </a:pPr>
            <a:r>
              <a:rPr sz="1100" spc="75" dirty="0">
                <a:cs typeface="PMingLiU"/>
              </a:rPr>
              <a:t>Not </a:t>
            </a:r>
            <a:r>
              <a:rPr sz="1100" spc="45" dirty="0">
                <a:cs typeface="PMingLiU"/>
              </a:rPr>
              <a:t>really </a:t>
            </a:r>
            <a:r>
              <a:rPr sz="1100" spc="60" dirty="0">
                <a:cs typeface="PMingLiU"/>
              </a:rPr>
              <a:t>interested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coefficients; </a:t>
            </a:r>
            <a:r>
              <a:rPr sz="1100" spc="60" dirty="0">
                <a:cs typeface="PMingLiU"/>
              </a:rPr>
              <a:t>more interested </a:t>
            </a:r>
            <a:r>
              <a:rPr sz="1100" spc="50" dirty="0">
                <a:cs typeface="PMingLiU"/>
              </a:rPr>
              <a:t>in 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fitted </a:t>
            </a:r>
            <a:r>
              <a:rPr sz="1100" spc="55" dirty="0">
                <a:cs typeface="PMingLiU"/>
              </a:rPr>
              <a:t>function </a:t>
            </a:r>
            <a:r>
              <a:rPr sz="1100" spc="35" dirty="0">
                <a:cs typeface="PMingLiU"/>
              </a:rPr>
              <a:t>values </a:t>
            </a:r>
            <a:r>
              <a:rPr sz="1100" spc="110" dirty="0">
                <a:cs typeface="PMingLiU"/>
              </a:rPr>
              <a:t>at </a:t>
            </a:r>
            <a:r>
              <a:rPr sz="1100" spc="65" dirty="0">
                <a:cs typeface="PMingLiU"/>
              </a:rPr>
              <a:t>any </a:t>
            </a:r>
            <a:r>
              <a:rPr sz="1100" spc="40" dirty="0">
                <a:cs typeface="PMingLiU"/>
              </a:rPr>
              <a:t>value</a:t>
            </a:r>
            <a:r>
              <a:rPr sz="1100" spc="120" dirty="0">
                <a:cs typeface="PMingLiU"/>
              </a:rPr>
              <a:t> </a:t>
            </a:r>
            <a:r>
              <a:rPr sz="1100" i="1" spc="60" dirty="0">
                <a:cs typeface="Times New Roman"/>
              </a:rPr>
              <a:t>x</a:t>
            </a:r>
            <a:r>
              <a:rPr sz="1200" spc="89" baseline="-10416" dirty="0">
                <a:cs typeface="Tahoma"/>
              </a:rPr>
              <a:t>0</a:t>
            </a:r>
            <a:r>
              <a:rPr sz="1100" spc="60" dirty="0">
                <a:cs typeface="PMingLiU"/>
              </a:rPr>
              <a:t>:</a:t>
            </a:r>
            <a:endParaRPr sz="1100" dirty="0"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Meiryo"/>
              <a:buChar char="•"/>
            </a:pPr>
            <a:endParaRPr sz="800" dirty="0">
              <a:cs typeface="PMingLiU"/>
            </a:endParaRPr>
          </a:p>
          <a:p>
            <a:pPr>
              <a:lnSpc>
                <a:spcPct val="100000"/>
              </a:lnSpc>
            </a:pPr>
            <a:endParaRPr sz="800" dirty="0">
              <a:cs typeface="Tahoma"/>
            </a:endParaRPr>
          </a:p>
          <a:p>
            <a:pPr>
              <a:lnSpc>
                <a:spcPct val="100000"/>
              </a:lnSpc>
            </a:pPr>
            <a:endParaRPr sz="800" dirty="0"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9D5C7-62CA-4134-B81C-38ACD3757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492375"/>
            <a:ext cx="3551181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503" y="211465"/>
            <a:ext cx="5695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858" y="564526"/>
            <a:ext cx="4019550" cy="24340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cs typeface="Tahoma"/>
            </a:endParaRPr>
          </a:p>
          <a:p>
            <a:pPr>
              <a:lnSpc>
                <a:spcPct val="100000"/>
              </a:lnSpc>
            </a:pPr>
            <a:endParaRPr sz="800" dirty="0">
              <a:cs typeface="Tahoma"/>
            </a:endParaRPr>
          </a:p>
          <a:p>
            <a:pPr marL="271780" marR="223520" indent="-132715">
              <a:lnSpc>
                <a:spcPct val="102699"/>
              </a:lnSpc>
              <a:spcBef>
                <a:spcPts val="61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2415" algn="l"/>
              </a:tabLst>
            </a:pPr>
            <a:r>
              <a:rPr sz="1100" spc="35" dirty="0">
                <a:cs typeface="PMingLiU"/>
              </a:rPr>
              <a:t>Since </a:t>
            </a:r>
            <a:r>
              <a:rPr sz="1100" i="1" spc="45" dirty="0">
                <a:cs typeface="Times New Roman"/>
              </a:rPr>
              <a:t>f</a:t>
            </a:r>
            <a:r>
              <a:rPr sz="1650" spc="67" baseline="15151" dirty="0">
                <a:cs typeface="PMingLiU"/>
              </a:rPr>
              <a:t>ˆ</a:t>
            </a:r>
            <a:r>
              <a:rPr sz="1100" spc="45" dirty="0">
                <a:cs typeface="PMingLiU"/>
              </a:rPr>
              <a:t>(</a:t>
            </a:r>
            <a:r>
              <a:rPr sz="1100" i="1" spc="45" dirty="0">
                <a:cs typeface="Times New Roman"/>
              </a:rPr>
              <a:t>x</a:t>
            </a:r>
            <a:r>
              <a:rPr sz="1200" spc="67" baseline="-10416" dirty="0">
                <a:cs typeface="Tahoma"/>
              </a:rPr>
              <a:t>0</a:t>
            </a:r>
            <a:r>
              <a:rPr sz="1100" spc="45" dirty="0">
                <a:cs typeface="PMingLiU"/>
              </a:rPr>
              <a:t>)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linear </a:t>
            </a:r>
            <a:r>
              <a:rPr sz="1100" spc="55" dirty="0">
                <a:cs typeface="PMingLiU"/>
              </a:rPr>
              <a:t>function </a:t>
            </a:r>
            <a:r>
              <a:rPr sz="1100" spc="5" dirty="0">
                <a:cs typeface="PMingLiU"/>
              </a:rPr>
              <a:t>of </a:t>
            </a:r>
            <a:r>
              <a:rPr sz="1100" spc="80">
                <a:cs typeface="PMingLiU"/>
              </a:rPr>
              <a:t>the </a:t>
            </a:r>
            <a:r>
              <a:rPr lang="en-US" sz="1100" i="1" spc="-170">
                <a:cs typeface="Times New Roman"/>
              </a:rPr>
              <a:t>                  </a:t>
            </a:r>
            <a:r>
              <a:rPr sz="1100" spc="65">
                <a:cs typeface="PMingLiU"/>
              </a:rPr>
              <a:t>can </a:t>
            </a:r>
            <a:r>
              <a:rPr sz="1100" spc="60" dirty="0">
                <a:cs typeface="PMingLiU"/>
              </a:rPr>
              <a:t>get </a:t>
            </a:r>
            <a:r>
              <a:rPr sz="1100" spc="85" dirty="0">
                <a:cs typeface="PMingLiU"/>
              </a:rPr>
              <a:t>a </a:t>
            </a:r>
            <a:r>
              <a:rPr sz="1100" spc="45">
                <a:cs typeface="PMingLiU"/>
              </a:rPr>
              <a:t>simple  expression </a:t>
            </a:r>
            <a:r>
              <a:rPr sz="1100" spc="30" dirty="0">
                <a:cs typeface="PMingLiU"/>
              </a:rPr>
              <a:t>for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pointwise-variances </a:t>
            </a:r>
            <a:r>
              <a:rPr sz="1100" spc="30" dirty="0">
                <a:cs typeface="PMingLiU"/>
              </a:rPr>
              <a:t>Var[</a:t>
            </a:r>
            <a:r>
              <a:rPr sz="1100" i="1" spc="30" dirty="0">
                <a:cs typeface="Times New Roman"/>
              </a:rPr>
              <a:t>f</a:t>
            </a:r>
            <a:r>
              <a:rPr sz="1650" spc="44" baseline="15151" dirty="0">
                <a:cs typeface="PMingLiU"/>
              </a:rPr>
              <a:t>ˆ</a:t>
            </a:r>
            <a:r>
              <a:rPr sz="1100" spc="30" dirty="0">
                <a:cs typeface="PMingLiU"/>
              </a:rPr>
              <a:t>(</a:t>
            </a:r>
            <a:r>
              <a:rPr sz="1100" i="1" spc="30" dirty="0">
                <a:cs typeface="Times New Roman"/>
              </a:rPr>
              <a:t>x</a:t>
            </a:r>
            <a:r>
              <a:rPr sz="1200" spc="44" baseline="-10416" dirty="0">
                <a:cs typeface="Tahoma"/>
              </a:rPr>
              <a:t>0</a:t>
            </a:r>
            <a:r>
              <a:rPr sz="1100" spc="30" dirty="0">
                <a:cs typeface="PMingLiU"/>
              </a:rPr>
              <a:t>)] </a:t>
            </a:r>
            <a:r>
              <a:rPr sz="1100" spc="110">
                <a:cs typeface="PMingLiU"/>
              </a:rPr>
              <a:t>at</a:t>
            </a:r>
            <a:r>
              <a:rPr sz="1100" spc="270">
                <a:cs typeface="PMingLiU"/>
              </a:rPr>
              <a:t> </a:t>
            </a:r>
            <a:r>
              <a:rPr sz="1100" spc="65">
                <a:cs typeface="PMingLiU"/>
              </a:rPr>
              <a:t>any</a:t>
            </a:r>
            <a:r>
              <a:rPr lang="en-US" sz="1100" spc="65">
                <a:cs typeface="PMingLiU"/>
              </a:rPr>
              <a:t> </a:t>
            </a:r>
            <a:r>
              <a:rPr sz="1100" spc="40">
                <a:cs typeface="PMingLiU"/>
              </a:rPr>
              <a:t>value </a:t>
            </a:r>
            <a:r>
              <a:rPr sz="1100" i="1" spc="70" dirty="0">
                <a:cs typeface="Times New Roman"/>
              </a:rPr>
              <a:t>x</a:t>
            </a:r>
            <a:r>
              <a:rPr sz="1200" spc="104" baseline="-10416" dirty="0">
                <a:cs typeface="Tahoma"/>
              </a:rPr>
              <a:t>0</a:t>
            </a:r>
            <a:r>
              <a:rPr sz="1100" spc="70">
                <a:cs typeface="PMingLiU"/>
              </a:rPr>
              <a:t>. </a:t>
            </a:r>
            <a:endParaRPr lang="en-US" sz="1100" spc="70">
              <a:cs typeface="PMingLiU"/>
            </a:endParaRPr>
          </a:p>
          <a:p>
            <a:pPr marL="271780" marR="223520" indent="-132715">
              <a:lnSpc>
                <a:spcPct val="102699"/>
              </a:lnSpc>
              <a:spcBef>
                <a:spcPts val="61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2415" algn="l"/>
              </a:tabLst>
            </a:pPr>
            <a:endParaRPr lang="en-US" sz="1100" spc="70">
              <a:cs typeface="PMingLiU"/>
            </a:endParaRPr>
          </a:p>
          <a:p>
            <a:pPr marL="271780" marR="223520" indent="-132715">
              <a:lnSpc>
                <a:spcPct val="102699"/>
              </a:lnSpc>
              <a:spcBef>
                <a:spcPts val="61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2415" algn="l"/>
              </a:tabLst>
            </a:pPr>
            <a:r>
              <a:rPr lang="en-GB" sz="1100" spc="65">
                <a:cs typeface="PMingLiU"/>
              </a:rPr>
              <a:t>T</a:t>
            </a:r>
            <a:r>
              <a:rPr lang="en-GB" sz="1100" spc="80">
                <a:cs typeface="PMingLiU"/>
              </a:rPr>
              <a:t>he </a:t>
            </a:r>
            <a:r>
              <a:rPr lang="en-GB" sz="1100" spc="35" dirty="0">
                <a:cs typeface="PMingLiU"/>
              </a:rPr>
              <a:t>fit is </a:t>
            </a:r>
            <a:r>
              <a:rPr sz="1100" spc="70" dirty="0">
                <a:cs typeface="PMingLiU"/>
              </a:rPr>
              <a:t>computed </a:t>
            </a:r>
            <a:r>
              <a:rPr sz="1100" spc="85" dirty="0">
                <a:cs typeface="PMingLiU"/>
              </a:rPr>
              <a:t>and  </a:t>
            </a:r>
            <a:r>
              <a:rPr sz="1100" spc="45" dirty="0">
                <a:cs typeface="PMingLiU"/>
              </a:rPr>
              <a:t>pointwise </a:t>
            </a:r>
            <a:r>
              <a:rPr sz="1100" spc="85" dirty="0">
                <a:cs typeface="PMingLiU"/>
              </a:rPr>
              <a:t>standard </a:t>
            </a:r>
            <a:r>
              <a:rPr sz="1100" spc="50" dirty="0">
                <a:cs typeface="PMingLiU"/>
              </a:rPr>
              <a:t>errors </a:t>
            </a:r>
            <a:r>
              <a:rPr lang="en-US" sz="1100" spc="50" dirty="0">
                <a:cs typeface="PMingLiU"/>
              </a:rPr>
              <a:t>are </a:t>
            </a:r>
            <a:r>
              <a:rPr lang="en-GB" sz="1100" spc="50" dirty="0">
                <a:cs typeface="PMingLiU"/>
              </a:rPr>
              <a:t>calculated for </a:t>
            </a:r>
            <a:r>
              <a:rPr sz="1100" spc="40" dirty="0">
                <a:cs typeface="PMingLiU"/>
              </a:rPr>
              <a:t>values </a:t>
            </a:r>
            <a:r>
              <a:rPr sz="1100" spc="30" dirty="0">
                <a:cs typeface="PMingLiU"/>
              </a:rPr>
              <a:t>for </a:t>
            </a:r>
            <a:r>
              <a:rPr sz="1100" i="1" spc="70" dirty="0">
                <a:cs typeface="Times New Roman"/>
              </a:rPr>
              <a:t>x</a:t>
            </a:r>
            <a:r>
              <a:rPr sz="1200" spc="104" baseline="-10416" dirty="0">
                <a:cs typeface="Tahoma"/>
              </a:rPr>
              <a:t>0</a:t>
            </a:r>
            <a:r>
              <a:rPr sz="1100" spc="70" dirty="0">
                <a:cs typeface="PMingLiU"/>
              </a:rPr>
              <a:t>. </a:t>
            </a:r>
            <a:r>
              <a:rPr lang="en-US" sz="1100" spc="40" dirty="0">
                <a:cs typeface="PMingLiU"/>
              </a:rPr>
              <a:t>Thus</a:t>
            </a:r>
            <a:r>
              <a:rPr sz="1100" spc="40" dirty="0">
                <a:cs typeface="PMingLiU"/>
              </a:rPr>
              <a:t> </a:t>
            </a:r>
            <a:r>
              <a:rPr sz="1100" i="1" spc="45" dirty="0">
                <a:cs typeface="Times New Roman"/>
              </a:rPr>
              <a:t>f</a:t>
            </a:r>
            <a:r>
              <a:rPr sz="1650" spc="67" baseline="15151" dirty="0">
                <a:cs typeface="PMingLiU"/>
              </a:rPr>
              <a:t>ˆ</a:t>
            </a:r>
            <a:r>
              <a:rPr sz="1100" spc="45" dirty="0">
                <a:cs typeface="PMingLiU"/>
              </a:rPr>
              <a:t>(</a:t>
            </a:r>
            <a:r>
              <a:rPr sz="1100" i="1" spc="45" dirty="0">
                <a:cs typeface="Times New Roman"/>
              </a:rPr>
              <a:t>x</a:t>
            </a:r>
            <a:r>
              <a:rPr sz="1200" spc="67" baseline="-10416" dirty="0">
                <a:cs typeface="Tahoma"/>
              </a:rPr>
              <a:t>0</a:t>
            </a:r>
            <a:r>
              <a:rPr sz="1100" spc="45" dirty="0">
                <a:cs typeface="PMingLiU"/>
              </a:rPr>
              <a:t>)</a:t>
            </a:r>
            <a:r>
              <a:rPr sz="1100" spc="-45" dirty="0">
                <a:cs typeface="PMingLiU"/>
              </a:rPr>
              <a:t> </a:t>
            </a:r>
            <a:r>
              <a:rPr sz="1100" i="1" spc="-40" dirty="0">
                <a:cs typeface="Meiryo"/>
              </a:rPr>
              <a:t>±</a:t>
            </a:r>
            <a:r>
              <a:rPr sz="1100" i="1" spc="-135" dirty="0">
                <a:cs typeface="Meiryo"/>
              </a:rPr>
              <a:t> </a:t>
            </a:r>
            <a:r>
              <a:rPr sz="1100" spc="25" dirty="0">
                <a:cs typeface="PMingLiU"/>
              </a:rPr>
              <a:t>2</a:t>
            </a:r>
            <a:r>
              <a:rPr sz="1100" spc="-45" dirty="0">
                <a:cs typeface="PMingLiU"/>
              </a:rPr>
              <a:t> </a:t>
            </a:r>
            <a:r>
              <a:rPr sz="1100" i="1" spc="-85" dirty="0">
                <a:cs typeface="Meiryo"/>
              </a:rPr>
              <a:t>·</a:t>
            </a:r>
            <a:r>
              <a:rPr sz="1100" i="1" spc="-140" dirty="0">
                <a:cs typeface="Meiryo"/>
              </a:rPr>
              <a:t> </a:t>
            </a:r>
            <a:r>
              <a:rPr sz="1100" spc="25" dirty="0">
                <a:cs typeface="PMingLiU"/>
              </a:rPr>
              <a:t>se[</a:t>
            </a:r>
            <a:r>
              <a:rPr sz="1100" i="1" spc="25" dirty="0">
                <a:cs typeface="Times New Roman"/>
              </a:rPr>
              <a:t>f</a:t>
            </a:r>
            <a:r>
              <a:rPr sz="1650" spc="37" baseline="15151" dirty="0">
                <a:cs typeface="PMingLiU"/>
              </a:rPr>
              <a:t>ˆ</a:t>
            </a:r>
            <a:r>
              <a:rPr sz="1100" spc="25" dirty="0">
                <a:cs typeface="PMingLiU"/>
              </a:rPr>
              <a:t>(</a:t>
            </a:r>
            <a:r>
              <a:rPr sz="1100" i="1" spc="25" dirty="0">
                <a:cs typeface="Times New Roman"/>
              </a:rPr>
              <a:t>x</a:t>
            </a:r>
            <a:r>
              <a:rPr sz="1200" spc="37" baseline="-10416" dirty="0">
                <a:cs typeface="Tahoma"/>
              </a:rPr>
              <a:t>0</a:t>
            </a:r>
            <a:r>
              <a:rPr sz="1100" spc="25" dirty="0">
                <a:cs typeface="PMingLiU"/>
              </a:rPr>
              <a:t>)].</a:t>
            </a:r>
            <a:endParaRPr lang="en-US" sz="1100" spc="25" dirty="0">
              <a:cs typeface="PMingLiU"/>
            </a:endParaRPr>
          </a:p>
          <a:p>
            <a:pPr marL="271780" marR="346075">
              <a:lnSpc>
                <a:spcPct val="102600"/>
              </a:lnSpc>
            </a:pPr>
            <a:endParaRPr lang="en-US" sz="1100" spc="25" dirty="0">
              <a:cs typeface="PMingLiU"/>
            </a:endParaRPr>
          </a:p>
          <a:p>
            <a:pPr marL="271780" marR="346075">
              <a:lnSpc>
                <a:spcPct val="102600"/>
              </a:lnSpc>
            </a:pPr>
            <a:endParaRPr sz="1100" dirty="0">
              <a:cs typeface="PMingLiU"/>
            </a:endParaRPr>
          </a:p>
          <a:p>
            <a:pPr marL="271780" marR="31623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24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either </a:t>
            </a:r>
            <a:r>
              <a:rPr sz="1100" spc="10" dirty="0">
                <a:cs typeface="PMingLiU"/>
              </a:rPr>
              <a:t>fix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degree </a:t>
            </a:r>
            <a:r>
              <a:rPr lang="en-GB" sz="1100" spc="45" dirty="0">
                <a:cs typeface="PMingLiU"/>
              </a:rPr>
              <a:t>of the polynomial, </a:t>
            </a:r>
            <a:r>
              <a:rPr sz="1100" i="1" spc="15" dirty="0">
                <a:cs typeface="Times New Roman"/>
              </a:rPr>
              <a:t>d</a:t>
            </a:r>
            <a:r>
              <a:rPr lang="en-GB" sz="1100" i="1" spc="15" dirty="0">
                <a:cs typeface="Times New Roman"/>
              </a:rPr>
              <a:t>,</a:t>
            </a:r>
            <a:r>
              <a:rPr sz="1100" i="1" spc="15" dirty="0">
                <a:cs typeface="Times New Roman"/>
              </a:rPr>
              <a:t> </a:t>
            </a:r>
            <a:r>
              <a:rPr sz="1100" spc="110" dirty="0">
                <a:cs typeface="PMingLiU"/>
              </a:rPr>
              <a:t>at </a:t>
            </a:r>
            <a:r>
              <a:rPr sz="1100" spc="45" dirty="0">
                <a:cs typeface="PMingLiU"/>
              </a:rPr>
              <a:t>some </a:t>
            </a:r>
            <a:r>
              <a:rPr sz="1100" spc="55" dirty="0">
                <a:cs typeface="PMingLiU"/>
              </a:rPr>
              <a:t>reasonably </a:t>
            </a:r>
            <a:r>
              <a:rPr sz="1100" spc="15" dirty="0">
                <a:cs typeface="PMingLiU"/>
              </a:rPr>
              <a:t>low </a:t>
            </a:r>
            <a:r>
              <a:rPr sz="1100" spc="40" dirty="0">
                <a:cs typeface="PMingLiU"/>
              </a:rPr>
              <a:t>value,  </a:t>
            </a:r>
            <a:r>
              <a:rPr sz="1100" spc="20" dirty="0">
                <a:cs typeface="PMingLiU"/>
              </a:rPr>
              <a:t>else </a:t>
            </a:r>
            <a:r>
              <a:rPr sz="1100" spc="45" dirty="0">
                <a:cs typeface="PMingLiU"/>
              </a:rPr>
              <a:t>use cross-validation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choose</a:t>
            </a:r>
            <a:r>
              <a:rPr sz="1100" spc="185" dirty="0">
                <a:cs typeface="PMingLiU"/>
              </a:rPr>
              <a:t> </a:t>
            </a:r>
            <a:r>
              <a:rPr sz="1100" i="1" spc="30" dirty="0">
                <a:cs typeface="Times New Roman"/>
              </a:rPr>
              <a:t>d</a:t>
            </a:r>
            <a:r>
              <a:rPr sz="1100" spc="30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28769-45C6-4559-8467-85641A9A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940" y="812403"/>
            <a:ext cx="173157" cy="2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153" y="211465"/>
            <a:ext cx="13823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</a:t>
            </a:r>
            <a:endParaRPr spc="-35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657" y="839745"/>
            <a:ext cx="3742054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Logistic regression </a:t>
            </a:r>
            <a:r>
              <a:rPr sz="1100" spc="15" dirty="0">
                <a:cs typeface="PMingLiU"/>
              </a:rPr>
              <a:t>follows </a:t>
            </a:r>
            <a:r>
              <a:rPr sz="1100" spc="60" dirty="0">
                <a:cs typeface="PMingLiU"/>
              </a:rPr>
              <a:t>naturally. </a:t>
            </a:r>
            <a:r>
              <a:rPr sz="1100" spc="5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example, </a:t>
            </a:r>
            <a:r>
              <a:rPr sz="1100" spc="50" dirty="0">
                <a:cs typeface="PMingLiU"/>
              </a:rPr>
              <a:t>in </a:t>
            </a:r>
            <a:r>
              <a:rPr sz="1100" spc="30" dirty="0">
                <a:cs typeface="PMingLiU"/>
              </a:rPr>
              <a:t>figure  </a:t>
            </a:r>
            <a:r>
              <a:rPr sz="1100" spc="15" dirty="0">
                <a:cs typeface="PMingLiU"/>
              </a:rPr>
              <a:t>we</a:t>
            </a:r>
            <a:r>
              <a:rPr sz="1100" spc="7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</a:t>
            </a:r>
            <a:endParaRPr sz="1100" dirty="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955" y="1377946"/>
            <a:ext cx="1143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latin typeface="PMingLiU"/>
                <a:cs typeface="PMingLiU"/>
              </a:rPr>
              <a:t>Pr(</a:t>
            </a:r>
            <a:r>
              <a:rPr sz="1100" i="1" spc="95" dirty="0">
                <a:latin typeface="Times New Roman"/>
                <a:cs typeface="Times New Roman"/>
              </a:rPr>
              <a:t>y</a:t>
            </a:r>
            <a:r>
              <a:rPr sz="1200" i="1" spc="142" baseline="-10416" dirty="0">
                <a:latin typeface="Arial"/>
                <a:cs typeface="Arial"/>
              </a:rPr>
              <a:t>i </a:t>
            </a:r>
            <a:r>
              <a:rPr sz="1100" i="1" spc="105" dirty="0">
                <a:latin typeface="Times New Roman"/>
                <a:cs typeface="Times New Roman"/>
              </a:rPr>
              <a:t>&gt; </a:t>
            </a:r>
            <a:r>
              <a:rPr sz="1100" spc="35" dirty="0">
                <a:latin typeface="PMingLiU"/>
                <a:cs typeface="PMingLiU"/>
              </a:rPr>
              <a:t>250</a:t>
            </a:r>
            <a:r>
              <a:rPr sz="1100" i="1" spc="35" dirty="0">
                <a:latin typeface="Meiryo"/>
                <a:cs typeface="Meiryo"/>
              </a:rPr>
              <a:t>|</a:t>
            </a:r>
            <a:r>
              <a:rPr sz="1100" i="1" spc="35" dirty="0">
                <a:latin typeface="Times New Roman"/>
                <a:cs typeface="Times New Roman"/>
              </a:rPr>
              <a:t>x</a:t>
            </a:r>
            <a:r>
              <a:rPr sz="1200" i="1" spc="52" baseline="-10416" dirty="0">
                <a:latin typeface="Arial"/>
                <a:cs typeface="Arial"/>
              </a:rPr>
              <a:t>i</a:t>
            </a:r>
            <a:r>
              <a:rPr sz="1100" spc="35" dirty="0">
                <a:latin typeface="PMingLiU"/>
                <a:cs typeface="PMingLiU"/>
              </a:rPr>
              <a:t>)</a:t>
            </a:r>
            <a:r>
              <a:rPr sz="1100" spc="-75" dirty="0">
                <a:latin typeface="PMingLiU"/>
                <a:cs typeface="PMingLiU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1815" y="1360344"/>
            <a:ext cx="8420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1845" algn="l"/>
              </a:tabLst>
            </a:pPr>
            <a:r>
              <a:rPr sz="800" i="1" spc="110" dirty="0">
                <a:latin typeface="Arial"/>
                <a:cs typeface="Arial"/>
              </a:rPr>
              <a:t>i	i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5500" y="1284220"/>
            <a:ext cx="2192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PMingLiU"/>
                <a:cs typeface="PMingLiU"/>
              </a:rPr>
              <a:t>exp(</a:t>
            </a:r>
            <a:r>
              <a:rPr sz="1100" i="1" spc="50" dirty="0">
                <a:latin typeface="Times New Roman"/>
                <a:cs typeface="Times New Roman"/>
              </a:rPr>
              <a:t>β</a:t>
            </a:r>
            <a:r>
              <a:rPr sz="1200" spc="75" baseline="-10416" dirty="0">
                <a:latin typeface="Tahoma"/>
                <a:cs typeface="Tahoma"/>
              </a:rPr>
              <a:t>0</a:t>
            </a:r>
            <a:r>
              <a:rPr sz="1200" spc="52" baseline="-10416" dirty="0">
                <a:latin typeface="Tahoma"/>
                <a:cs typeface="Tahoma"/>
              </a:rPr>
              <a:t> </a:t>
            </a:r>
            <a:r>
              <a:rPr sz="1100" spc="260" dirty="0">
                <a:latin typeface="PMingLiU"/>
                <a:cs typeface="PMingLiU"/>
              </a:rPr>
              <a:t>+</a:t>
            </a:r>
            <a:r>
              <a:rPr sz="1100" spc="-50" dirty="0">
                <a:latin typeface="PMingLiU"/>
                <a:cs typeface="PMingLiU"/>
              </a:rPr>
              <a:t> </a:t>
            </a:r>
            <a:r>
              <a:rPr sz="1100" i="1" spc="85" dirty="0">
                <a:latin typeface="Times New Roman"/>
                <a:cs typeface="Times New Roman"/>
              </a:rPr>
              <a:t>β</a:t>
            </a:r>
            <a:r>
              <a:rPr sz="1200" spc="127" baseline="-10416" dirty="0">
                <a:latin typeface="Tahoma"/>
                <a:cs typeface="Tahoma"/>
              </a:rPr>
              <a:t>1</a:t>
            </a:r>
            <a:r>
              <a:rPr sz="1100" i="1" spc="85" dirty="0">
                <a:latin typeface="Times New Roman"/>
                <a:cs typeface="Times New Roman"/>
              </a:rPr>
              <a:t>x</a:t>
            </a:r>
            <a:r>
              <a:rPr sz="1200" i="1" spc="127" baseline="-10416" dirty="0">
                <a:latin typeface="Arial"/>
                <a:cs typeface="Arial"/>
              </a:rPr>
              <a:t>i</a:t>
            </a:r>
            <a:r>
              <a:rPr sz="1200" i="1" spc="97" baseline="-10416" dirty="0">
                <a:latin typeface="Arial"/>
                <a:cs typeface="Arial"/>
              </a:rPr>
              <a:t> </a:t>
            </a:r>
            <a:r>
              <a:rPr sz="1100" spc="260" dirty="0">
                <a:latin typeface="PMingLiU"/>
                <a:cs typeface="PMingLiU"/>
              </a:rPr>
              <a:t>+</a:t>
            </a:r>
            <a:r>
              <a:rPr sz="1100" spc="-50" dirty="0">
                <a:latin typeface="PMingLiU"/>
                <a:cs typeface="PMingLiU"/>
              </a:rPr>
              <a:t> </a:t>
            </a:r>
            <a:r>
              <a:rPr sz="1100" i="1" spc="55" dirty="0">
                <a:latin typeface="Times New Roman"/>
                <a:cs typeface="Times New Roman"/>
              </a:rPr>
              <a:t>β</a:t>
            </a:r>
            <a:r>
              <a:rPr sz="1200" spc="82" baseline="-10416" dirty="0">
                <a:latin typeface="Tahoma"/>
                <a:cs typeface="Tahoma"/>
              </a:rPr>
              <a:t>2</a:t>
            </a:r>
            <a:r>
              <a:rPr sz="1100" i="1" spc="55" dirty="0">
                <a:latin typeface="Times New Roman"/>
                <a:cs typeface="Times New Roman"/>
              </a:rPr>
              <a:t>x</a:t>
            </a:r>
            <a:r>
              <a:rPr sz="1200" spc="82" baseline="27777" dirty="0">
                <a:latin typeface="Tahoma"/>
                <a:cs typeface="Tahoma"/>
              </a:rPr>
              <a:t>2</a:t>
            </a:r>
            <a:r>
              <a:rPr sz="1200" spc="52" baseline="27777" dirty="0">
                <a:latin typeface="Tahoma"/>
                <a:cs typeface="Tahoma"/>
              </a:rPr>
              <a:t> </a:t>
            </a:r>
            <a:r>
              <a:rPr sz="1100" spc="260" dirty="0">
                <a:latin typeface="PMingLiU"/>
                <a:cs typeface="PMingLiU"/>
              </a:rPr>
              <a:t>+</a:t>
            </a:r>
            <a:r>
              <a:rPr sz="1100" spc="-45" dirty="0">
                <a:latin typeface="PMingLiU"/>
                <a:cs typeface="PMingLiU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40" dirty="0">
                <a:latin typeface="Times New Roman"/>
                <a:cs typeface="Times New Roman"/>
              </a:rPr>
              <a:t> </a:t>
            </a:r>
            <a:r>
              <a:rPr sz="1100" spc="260" dirty="0">
                <a:latin typeface="PMingLiU"/>
                <a:cs typeface="PMingLiU"/>
              </a:rPr>
              <a:t>+</a:t>
            </a:r>
            <a:r>
              <a:rPr sz="1100" spc="-50" dirty="0">
                <a:latin typeface="PMingLiU"/>
                <a:cs typeface="PMingLiU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β</a:t>
            </a:r>
            <a:r>
              <a:rPr sz="1200" i="1" spc="104" baseline="-13888" dirty="0">
                <a:latin typeface="Arial"/>
                <a:cs typeface="Arial"/>
              </a:rPr>
              <a:t>d</a:t>
            </a:r>
            <a:r>
              <a:rPr sz="1100" i="1" spc="70" dirty="0">
                <a:latin typeface="Times New Roman"/>
                <a:cs typeface="Times New Roman"/>
              </a:rPr>
              <a:t>x</a:t>
            </a:r>
            <a:r>
              <a:rPr sz="1200" i="1" spc="104" baseline="27777" dirty="0">
                <a:latin typeface="Arial"/>
                <a:cs typeface="Arial"/>
              </a:rPr>
              <a:t>d</a:t>
            </a:r>
            <a:r>
              <a:rPr sz="1100" spc="70" dirty="0"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4296" y="1494546"/>
            <a:ext cx="2355215" cy="0"/>
          </a:xfrm>
          <a:custGeom>
            <a:avLst/>
            <a:gdLst/>
            <a:ahLst/>
            <a:cxnLst/>
            <a:rect l="l" t="t" r="r" b="b"/>
            <a:pathLst>
              <a:path w="2355215">
                <a:moveTo>
                  <a:pt x="0" y="0"/>
                </a:moveTo>
                <a:lnTo>
                  <a:pt x="235468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11118" y="1559404"/>
            <a:ext cx="8420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1845" algn="l"/>
              </a:tabLst>
            </a:pPr>
            <a:r>
              <a:rPr sz="800" i="1" spc="110" dirty="0">
                <a:latin typeface="Arial"/>
                <a:cs typeface="Arial"/>
              </a:rPr>
              <a:t>i	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6196" y="1480714"/>
            <a:ext cx="2430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latin typeface="PMingLiU"/>
                <a:cs typeface="PMingLiU"/>
              </a:rPr>
              <a:t>1</a:t>
            </a:r>
            <a:r>
              <a:rPr sz="1100" spc="-50" dirty="0">
                <a:latin typeface="PMingLiU"/>
                <a:cs typeface="PMingLiU"/>
              </a:rPr>
              <a:t> </a:t>
            </a:r>
            <a:r>
              <a:rPr sz="1100" spc="260" dirty="0">
                <a:latin typeface="PMingLiU"/>
                <a:cs typeface="PMingLiU"/>
              </a:rPr>
              <a:t>+</a:t>
            </a:r>
            <a:r>
              <a:rPr sz="1100" spc="-45" dirty="0">
                <a:latin typeface="PMingLiU"/>
                <a:cs typeface="PMingLiU"/>
              </a:rPr>
              <a:t> </a:t>
            </a:r>
            <a:r>
              <a:rPr sz="1100" spc="50" dirty="0">
                <a:latin typeface="PMingLiU"/>
                <a:cs typeface="PMingLiU"/>
              </a:rPr>
              <a:t>exp(</a:t>
            </a:r>
            <a:r>
              <a:rPr sz="1100" i="1" spc="50" dirty="0">
                <a:latin typeface="Times New Roman"/>
                <a:cs typeface="Times New Roman"/>
              </a:rPr>
              <a:t>β</a:t>
            </a:r>
            <a:r>
              <a:rPr sz="1200" spc="75" baseline="-10416" dirty="0">
                <a:latin typeface="Tahoma"/>
                <a:cs typeface="Tahoma"/>
              </a:rPr>
              <a:t>0</a:t>
            </a:r>
            <a:r>
              <a:rPr sz="1200" spc="52" baseline="-10416" dirty="0">
                <a:latin typeface="Tahoma"/>
                <a:cs typeface="Tahoma"/>
              </a:rPr>
              <a:t> </a:t>
            </a:r>
            <a:r>
              <a:rPr sz="1100" spc="260" dirty="0">
                <a:latin typeface="PMingLiU"/>
                <a:cs typeface="PMingLiU"/>
              </a:rPr>
              <a:t>+</a:t>
            </a:r>
            <a:r>
              <a:rPr sz="1100" spc="-50" dirty="0">
                <a:latin typeface="PMingLiU"/>
                <a:cs typeface="PMingLiU"/>
              </a:rPr>
              <a:t> </a:t>
            </a:r>
            <a:r>
              <a:rPr sz="1100" i="1" spc="85" dirty="0">
                <a:latin typeface="Times New Roman"/>
                <a:cs typeface="Times New Roman"/>
              </a:rPr>
              <a:t>β</a:t>
            </a:r>
            <a:r>
              <a:rPr sz="1200" spc="127" baseline="-10416" dirty="0">
                <a:latin typeface="Tahoma"/>
                <a:cs typeface="Tahoma"/>
              </a:rPr>
              <a:t>1</a:t>
            </a:r>
            <a:r>
              <a:rPr sz="1100" i="1" spc="85" dirty="0">
                <a:latin typeface="Times New Roman"/>
                <a:cs typeface="Times New Roman"/>
              </a:rPr>
              <a:t>x</a:t>
            </a:r>
            <a:r>
              <a:rPr sz="1200" i="1" spc="127" baseline="-10416" dirty="0">
                <a:latin typeface="Arial"/>
                <a:cs typeface="Arial"/>
              </a:rPr>
              <a:t>i</a:t>
            </a:r>
            <a:r>
              <a:rPr sz="1200" i="1" spc="104" baseline="-10416" dirty="0">
                <a:latin typeface="Arial"/>
                <a:cs typeface="Arial"/>
              </a:rPr>
              <a:t> </a:t>
            </a:r>
            <a:r>
              <a:rPr sz="1100" spc="260" dirty="0">
                <a:latin typeface="PMingLiU"/>
                <a:cs typeface="PMingLiU"/>
              </a:rPr>
              <a:t>+</a:t>
            </a:r>
            <a:r>
              <a:rPr sz="1100" spc="-50" dirty="0">
                <a:latin typeface="PMingLiU"/>
                <a:cs typeface="PMingLiU"/>
              </a:rPr>
              <a:t> </a:t>
            </a:r>
            <a:r>
              <a:rPr sz="1100" i="1" spc="55" dirty="0">
                <a:latin typeface="Times New Roman"/>
                <a:cs typeface="Times New Roman"/>
              </a:rPr>
              <a:t>β</a:t>
            </a:r>
            <a:r>
              <a:rPr sz="1200" spc="82" baseline="-10416" dirty="0">
                <a:latin typeface="Tahoma"/>
                <a:cs typeface="Tahoma"/>
              </a:rPr>
              <a:t>2</a:t>
            </a:r>
            <a:r>
              <a:rPr sz="1100" i="1" spc="55" dirty="0">
                <a:latin typeface="Times New Roman"/>
                <a:cs typeface="Times New Roman"/>
              </a:rPr>
              <a:t>x</a:t>
            </a:r>
            <a:r>
              <a:rPr sz="1200" spc="82" baseline="27777" dirty="0">
                <a:latin typeface="Tahoma"/>
                <a:cs typeface="Tahoma"/>
              </a:rPr>
              <a:t>2</a:t>
            </a:r>
            <a:r>
              <a:rPr sz="1200" spc="60" baseline="27777" dirty="0">
                <a:latin typeface="Tahoma"/>
                <a:cs typeface="Tahoma"/>
              </a:rPr>
              <a:t> </a:t>
            </a:r>
            <a:r>
              <a:rPr sz="1100" spc="260" dirty="0">
                <a:latin typeface="PMingLiU"/>
                <a:cs typeface="PMingLiU"/>
              </a:rPr>
              <a:t>+</a:t>
            </a:r>
            <a:r>
              <a:rPr sz="1100" spc="-50" dirty="0">
                <a:latin typeface="PMingLiU"/>
                <a:cs typeface="PMingLiU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spc="260" dirty="0">
                <a:latin typeface="PMingLiU"/>
                <a:cs typeface="PMingLiU"/>
              </a:rPr>
              <a:t>+</a:t>
            </a:r>
            <a:r>
              <a:rPr sz="1100" spc="-50" dirty="0">
                <a:latin typeface="PMingLiU"/>
                <a:cs typeface="PMingLiU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β</a:t>
            </a:r>
            <a:r>
              <a:rPr sz="1200" i="1" spc="104" baseline="-13888" dirty="0">
                <a:latin typeface="Arial"/>
                <a:cs typeface="Arial"/>
              </a:rPr>
              <a:t>d</a:t>
            </a:r>
            <a:r>
              <a:rPr sz="1100" i="1" spc="70" dirty="0">
                <a:latin typeface="Times New Roman"/>
                <a:cs typeface="Times New Roman"/>
              </a:rPr>
              <a:t>x</a:t>
            </a:r>
            <a:r>
              <a:rPr sz="1200" i="1" spc="104" baseline="27777" dirty="0">
                <a:latin typeface="Arial"/>
                <a:cs typeface="Arial"/>
              </a:rPr>
              <a:t>d</a:t>
            </a:r>
            <a:r>
              <a:rPr sz="1100" spc="70" dirty="0"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1455" y="1377946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250" y="2035175"/>
            <a:ext cx="345757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To </a:t>
            </a:r>
            <a:r>
              <a:rPr sz="1100" spc="60" dirty="0">
                <a:cs typeface="PMingLiU"/>
              </a:rPr>
              <a:t>get </a:t>
            </a:r>
            <a:r>
              <a:rPr sz="1100" spc="35" dirty="0">
                <a:cs typeface="PMingLiU"/>
              </a:rPr>
              <a:t>confidence </a:t>
            </a:r>
            <a:r>
              <a:rPr sz="1100" spc="45" dirty="0">
                <a:cs typeface="PMingLiU"/>
              </a:rPr>
              <a:t>intervals, </a:t>
            </a:r>
            <a:r>
              <a:rPr sz="1100" spc="70" dirty="0">
                <a:cs typeface="PMingLiU"/>
              </a:rPr>
              <a:t>compute </a:t>
            </a:r>
            <a:r>
              <a:rPr sz="1100" spc="80" dirty="0">
                <a:cs typeface="PMingLiU"/>
              </a:rPr>
              <a:t>upper </a:t>
            </a:r>
            <a:r>
              <a:rPr sz="1100" spc="85" dirty="0">
                <a:cs typeface="PMingLiU"/>
              </a:rPr>
              <a:t>and </a:t>
            </a:r>
            <a:r>
              <a:rPr sz="1100" spc="25" dirty="0">
                <a:cs typeface="PMingLiU"/>
              </a:rPr>
              <a:t>lower  </a:t>
            </a:r>
            <a:r>
              <a:rPr sz="1100" spc="70" dirty="0">
                <a:cs typeface="PMingLiU"/>
              </a:rPr>
              <a:t>bounds </a:t>
            </a:r>
            <a:r>
              <a:rPr sz="1100" spc="55" dirty="0">
                <a:cs typeface="PMingLiU"/>
              </a:rPr>
              <a:t>on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on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the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logit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scale</a:t>
            </a:r>
            <a:r>
              <a:rPr sz="1100" spc="25" dirty="0">
                <a:cs typeface="PMingLiU"/>
              </a:rPr>
              <a:t>,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then </a:t>
            </a:r>
            <a:r>
              <a:rPr sz="1100" spc="55" dirty="0">
                <a:cs typeface="PMingLiU"/>
              </a:rPr>
              <a:t>invert </a:t>
            </a:r>
            <a:r>
              <a:rPr sz="1100" spc="80" dirty="0">
                <a:cs typeface="PMingLiU"/>
              </a:rPr>
              <a:t>to </a:t>
            </a:r>
            <a:r>
              <a:rPr sz="1100" spc="60" dirty="0">
                <a:cs typeface="PMingLiU"/>
              </a:rPr>
              <a:t>get </a:t>
            </a:r>
            <a:r>
              <a:rPr sz="1100" spc="55" dirty="0">
                <a:cs typeface="PMingLiU"/>
              </a:rPr>
              <a:t>on  </a:t>
            </a:r>
            <a:r>
              <a:rPr sz="1100" spc="60" dirty="0">
                <a:cs typeface="PMingLiU"/>
              </a:rPr>
              <a:t>probability</a:t>
            </a:r>
            <a:r>
              <a:rPr sz="1100" spc="7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scale.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153" y="211465"/>
            <a:ext cx="13823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</a:t>
            </a:r>
            <a:r>
              <a:rPr lang="en-US" spc="-10" dirty="0">
                <a:latin typeface="+mn-lt"/>
              </a:rPr>
              <a:t>s</a:t>
            </a:r>
            <a:endParaRPr spc="-35" dirty="0">
              <a:latin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250" y="892175"/>
            <a:ext cx="3632200" cy="155061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9939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Can </a:t>
            </a:r>
            <a:r>
              <a:rPr sz="1100" spc="55" dirty="0">
                <a:cs typeface="PMingLiU"/>
              </a:rPr>
              <a:t>do </a:t>
            </a:r>
            <a:r>
              <a:rPr sz="1100" spc="60" dirty="0">
                <a:cs typeface="PMingLiU"/>
              </a:rPr>
              <a:t>separately </a:t>
            </a:r>
            <a:r>
              <a:rPr sz="1100" spc="55" dirty="0">
                <a:cs typeface="PMingLiU"/>
              </a:rPr>
              <a:t>on </a:t>
            </a:r>
            <a:r>
              <a:rPr sz="1100" spc="40" dirty="0">
                <a:cs typeface="PMingLiU"/>
              </a:rPr>
              <a:t>several </a:t>
            </a:r>
            <a:r>
              <a:rPr sz="1100" spc="50" dirty="0">
                <a:cs typeface="PMingLiU"/>
              </a:rPr>
              <a:t>variables—just </a:t>
            </a:r>
            <a:r>
              <a:rPr sz="1100" spc="60" dirty="0">
                <a:cs typeface="PMingLiU"/>
              </a:rPr>
              <a:t>stack </a:t>
            </a:r>
            <a:r>
              <a:rPr sz="1100" spc="80" dirty="0">
                <a:cs typeface="PMingLiU"/>
              </a:rPr>
              <a:t>the  </a:t>
            </a:r>
            <a:r>
              <a:rPr sz="1100" spc="45" dirty="0">
                <a:cs typeface="PMingLiU"/>
              </a:rPr>
              <a:t>variables </a:t>
            </a:r>
            <a:r>
              <a:rPr sz="1100" spc="55" dirty="0">
                <a:cs typeface="PMingLiU"/>
              </a:rPr>
              <a:t>into </a:t>
            </a:r>
            <a:r>
              <a:rPr sz="1100" spc="45" dirty="0">
                <a:cs typeface="PMingLiU"/>
              </a:rPr>
              <a:t>one </a:t>
            </a:r>
            <a:r>
              <a:rPr sz="1100" spc="70" dirty="0">
                <a:cs typeface="PMingLiU"/>
              </a:rPr>
              <a:t>matrix, </a:t>
            </a:r>
            <a:r>
              <a:rPr sz="1100" spc="85" dirty="0">
                <a:cs typeface="PMingLiU"/>
              </a:rPr>
              <a:t>and </a:t>
            </a:r>
            <a:r>
              <a:rPr sz="1100" spc="70" dirty="0">
                <a:cs typeface="PMingLiU"/>
              </a:rPr>
              <a:t>separate </a:t>
            </a:r>
            <a:r>
              <a:rPr sz="1100" spc="80" dirty="0">
                <a:cs typeface="PMingLiU"/>
              </a:rPr>
              <a:t>out the </a:t>
            </a:r>
            <a:r>
              <a:rPr sz="1100" spc="30" dirty="0">
                <a:cs typeface="PMingLiU"/>
              </a:rPr>
              <a:t>pieces  </a:t>
            </a:r>
            <a:r>
              <a:rPr sz="1100" spc="60" dirty="0">
                <a:cs typeface="PMingLiU"/>
              </a:rPr>
              <a:t>afterwards </a:t>
            </a:r>
            <a:r>
              <a:rPr sz="1100" spc="35" dirty="0">
                <a:cs typeface="PMingLiU"/>
              </a:rPr>
              <a:t>(see </a:t>
            </a:r>
            <a:r>
              <a:rPr sz="1100" spc="70" dirty="0">
                <a:cs typeface="PMingLiU"/>
              </a:rPr>
              <a:t>GAMs</a:t>
            </a:r>
            <a:r>
              <a:rPr sz="1100" spc="125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later).</a:t>
            </a:r>
            <a:endParaRPr lang="en-US" sz="1100" spc="65" dirty="0">
              <a:cs typeface="PMingLiU"/>
            </a:endParaRPr>
          </a:p>
          <a:p>
            <a:pPr marL="144780" marR="19939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 algn="just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Caveat: </a:t>
            </a:r>
            <a:r>
              <a:rPr sz="1100" spc="50" dirty="0">
                <a:cs typeface="PMingLiU"/>
              </a:rPr>
              <a:t>polynomials </a:t>
            </a:r>
            <a:r>
              <a:rPr sz="1100" spc="45" dirty="0">
                <a:cs typeface="PMingLiU"/>
              </a:rPr>
              <a:t>have </a:t>
            </a:r>
            <a:r>
              <a:rPr sz="1100" spc="55" dirty="0">
                <a:cs typeface="PMingLiU"/>
              </a:rPr>
              <a:t>notorious </a:t>
            </a:r>
            <a:r>
              <a:rPr sz="1100" spc="60" dirty="0">
                <a:cs typeface="PMingLiU"/>
              </a:rPr>
              <a:t>tail </a:t>
            </a:r>
            <a:r>
              <a:rPr sz="1100" spc="55" dirty="0">
                <a:cs typeface="PMingLiU"/>
              </a:rPr>
              <a:t>behavior </a:t>
            </a:r>
            <a:r>
              <a:rPr sz="1100" spc="-10" dirty="0">
                <a:cs typeface="PMingLiU"/>
              </a:rPr>
              <a:t>— </a:t>
            </a:r>
            <a:r>
              <a:rPr sz="1100" spc="45" dirty="0">
                <a:cs typeface="PMingLiU"/>
              </a:rPr>
              <a:t>very  </a:t>
            </a:r>
            <a:r>
              <a:rPr sz="1100" spc="85" dirty="0">
                <a:cs typeface="PMingLiU"/>
              </a:rPr>
              <a:t>bad </a:t>
            </a:r>
            <a:r>
              <a:rPr sz="1100" spc="30" dirty="0">
                <a:cs typeface="PMingLiU"/>
              </a:rPr>
              <a:t>for</a:t>
            </a:r>
            <a:r>
              <a:rPr sz="1100" spc="6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extrapolation.</a:t>
            </a:r>
            <a:endParaRPr lang="en-US" sz="1100" spc="65" dirty="0">
              <a:cs typeface="PMingLiU"/>
            </a:endParaRPr>
          </a:p>
          <a:p>
            <a:pPr marL="144780" marR="5080" indent="-132715" algn="just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Can</a:t>
            </a:r>
            <a:r>
              <a:rPr sz="1100" spc="7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fit</a:t>
            </a:r>
            <a:r>
              <a:rPr sz="1100" spc="7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using</a:t>
            </a:r>
            <a:r>
              <a:rPr sz="1100" spc="75" dirty="0">
                <a:cs typeface="PMingLiU"/>
              </a:rPr>
              <a:t> </a:t>
            </a:r>
            <a:r>
              <a:rPr sz="1100" spc="55" dirty="0">
                <a:solidFill>
                  <a:srgbClr val="BF7F3F"/>
                </a:solidFill>
                <a:cs typeface="PMingLiU"/>
              </a:rPr>
              <a:t>y</a:t>
            </a:r>
            <a:r>
              <a:rPr sz="1100" spc="1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i="1" spc="-40" dirty="0">
                <a:solidFill>
                  <a:srgbClr val="BF7F3F"/>
                </a:solidFill>
                <a:cs typeface="Meiryo"/>
              </a:rPr>
              <a:t>∼</a:t>
            </a:r>
            <a:r>
              <a:rPr sz="1100" i="1" spc="-70" dirty="0">
                <a:solidFill>
                  <a:srgbClr val="BF7F3F"/>
                </a:solidFill>
                <a:cs typeface="Meiryo"/>
              </a:rPr>
              <a:t> </a:t>
            </a:r>
            <a:r>
              <a:rPr sz="1100" spc="85" dirty="0">
                <a:solidFill>
                  <a:srgbClr val="BF7F3F"/>
                </a:solidFill>
                <a:cs typeface="PMingLiU"/>
              </a:rPr>
              <a:t>poly(x</a:t>
            </a:r>
            <a:r>
              <a:rPr sz="1100" i="1" spc="85" dirty="0">
                <a:solidFill>
                  <a:srgbClr val="BF7F3F"/>
                </a:solidFill>
                <a:cs typeface="Times New Roman"/>
              </a:rPr>
              <a:t>,</a:t>
            </a:r>
            <a:r>
              <a:rPr sz="1100" i="1" spc="-95" dirty="0">
                <a:solidFill>
                  <a:srgbClr val="BF7F3F"/>
                </a:solidFill>
                <a:cs typeface="Times New Roman"/>
              </a:rPr>
              <a:t> </a:t>
            </a:r>
            <a:r>
              <a:rPr sz="1100" spc="110" dirty="0">
                <a:solidFill>
                  <a:srgbClr val="BF7F3F"/>
                </a:solidFill>
                <a:cs typeface="PMingLiU"/>
              </a:rPr>
              <a:t>degree</a:t>
            </a:r>
            <a:r>
              <a:rPr sz="1100" spc="1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260" dirty="0">
                <a:solidFill>
                  <a:srgbClr val="BF7F3F"/>
                </a:solidFill>
                <a:cs typeface="PMingLiU"/>
              </a:rPr>
              <a:t>=</a:t>
            </a:r>
            <a:r>
              <a:rPr sz="1100" spc="1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65" dirty="0">
                <a:solidFill>
                  <a:srgbClr val="BF7F3F"/>
                </a:solidFill>
                <a:cs typeface="PMingLiU"/>
              </a:rPr>
              <a:t>3)</a:t>
            </a:r>
            <a:r>
              <a:rPr sz="1100" spc="7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50" dirty="0">
                <a:cs typeface="PMingLiU"/>
              </a:rPr>
              <a:t>in</a:t>
            </a:r>
            <a:r>
              <a:rPr sz="1100" spc="7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formula.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72" y="133171"/>
            <a:ext cx="11893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Step</a:t>
            </a:r>
            <a:r>
              <a:rPr spc="75" dirty="0">
                <a:latin typeface="+mn-lt"/>
              </a:rPr>
              <a:t> </a:t>
            </a:r>
            <a:r>
              <a:rPr spc="-30" dirty="0">
                <a:latin typeface="+mn-lt"/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986" y="399661"/>
            <a:ext cx="3707765" cy="3435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sz="1100" spc="70" dirty="0">
                <a:cs typeface="PMingLiU"/>
              </a:rPr>
              <a:t>Another </a:t>
            </a:r>
            <a:r>
              <a:rPr sz="1100" spc="40" dirty="0">
                <a:cs typeface="PMingLiU"/>
              </a:rPr>
              <a:t>way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creating </a:t>
            </a:r>
            <a:r>
              <a:rPr sz="1100" spc="65" dirty="0">
                <a:cs typeface="PMingLiU"/>
              </a:rPr>
              <a:t>transformations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variable </a:t>
            </a:r>
            <a:r>
              <a:rPr sz="1100" spc="-10" dirty="0">
                <a:cs typeface="PMingLiU"/>
              </a:rPr>
              <a:t>— </a:t>
            </a:r>
            <a:r>
              <a:rPr sz="1100" spc="80" dirty="0">
                <a:cs typeface="PMingLiU"/>
              </a:rPr>
              <a:t>cut  the </a:t>
            </a:r>
            <a:r>
              <a:rPr sz="1100" spc="45" dirty="0">
                <a:cs typeface="PMingLiU"/>
              </a:rPr>
              <a:t>variable </a:t>
            </a:r>
            <a:r>
              <a:rPr sz="1100" spc="55" dirty="0">
                <a:cs typeface="PMingLiU"/>
              </a:rPr>
              <a:t>into </a:t>
            </a:r>
            <a:r>
              <a:rPr sz="1100" spc="65" dirty="0">
                <a:cs typeface="PMingLiU"/>
              </a:rPr>
              <a:t>distinct</a:t>
            </a:r>
            <a:r>
              <a:rPr sz="1100" spc="114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regions.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94" y="810404"/>
            <a:ext cx="12147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105" dirty="0">
                <a:latin typeface="Times New Roman"/>
                <a:cs typeface="Times New Roman"/>
              </a:rPr>
              <a:t>C</a:t>
            </a:r>
            <a:r>
              <a:rPr sz="1050" spc="157" baseline="-11904" dirty="0">
                <a:latin typeface="Arial"/>
                <a:cs typeface="Arial"/>
              </a:rPr>
              <a:t>1</a:t>
            </a:r>
            <a:r>
              <a:rPr sz="1000" spc="105" dirty="0">
                <a:latin typeface="PMingLiU"/>
                <a:cs typeface="PMingLiU"/>
              </a:rPr>
              <a:t>(</a:t>
            </a:r>
            <a:r>
              <a:rPr sz="1000" i="1" spc="105" dirty="0">
                <a:latin typeface="Times New Roman"/>
                <a:cs typeface="Times New Roman"/>
              </a:rPr>
              <a:t>X</a:t>
            </a:r>
            <a:r>
              <a:rPr sz="1000" spc="105" dirty="0">
                <a:latin typeface="PMingLiU"/>
                <a:cs typeface="PMingLiU"/>
              </a:rPr>
              <a:t>)</a:t>
            </a:r>
            <a:r>
              <a:rPr sz="1000" dirty="0">
                <a:latin typeface="PMingLiU"/>
                <a:cs typeface="PMingLiU"/>
              </a:rPr>
              <a:t> </a:t>
            </a:r>
            <a:r>
              <a:rPr sz="1000" spc="240" dirty="0">
                <a:latin typeface="PMingLiU"/>
                <a:cs typeface="PMingLiU"/>
              </a:rPr>
              <a:t>=</a:t>
            </a:r>
            <a:r>
              <a:rPr sz="1000" spc="5" dirty="0">
                <a:latin typeface="PMingLiU"/>
                <a:cs typeface="PMingLiU"/>
              </a:rPr>
              <a:t> </a:t>
            </a:r>
            <a:r>
              <a:rPr sz="1000" i="1" spc="155" dirty="0">
                <a:latin typeface="Times New Roman"/>
                <a:cs typeface="Times New Roman"/>
              </a:rPr>
              <a:t>I</a:t>
            </a:r>
            <a:r>
              <a:rPr sz="1000" spc="155" dirty="0">
                <a:latin typeface="PMingLiU"/>
                <a:cs typeface="PMingLiU"/>
              </a:rPr>
              <a:t>(</a:t>
            </a:r>
            <a:r>
              <a:rPr sz="1000" i="1" spc="155" dirty="0">
                <a:latin typeface="Times New Roman"/>
                <a:cs typeface="Times New Roman"/>
              </a:rPr>
              <a:t>X</a:t>
            </a:r>
            <a:r>
              <a:rPr sz="1000" i="1" spc="90" dirty="0">
                <a:latin typeface="Times New Roman"/>
                <a:cs typeface="Times New Roman"/>
              </a:rPr>
              <a:t> </a:t>
            </a:r>
            <a:r>
              <a:rPr sz="1000" i="1" spc="95" dirty="0">
                <a:latin typeface="Times New Roman"/>
                <a:cs typeface="Times New Roman"/>
              </a:rPr>
              <a:t>&lt;</a:t>
            </a:r>
            <a:r>
              <a:rPr sz="1000" i="1" spc="15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PMingLiU"/>
                <a:cs typeface="PMingLiU"/>
              </a:rPr>
              <a:t>35)</a:t>
            </a:r>
            <a:r>
              <a:rPr sz="1000" i="1" spc="35" dirty="0"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7692" y="810404"/>
            <a:ext cx="2858770" cy="47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105" dirty="0">
                <a:latin typeface="Times New Roman"/>
                <a:cs typeface="Times New Roman"/>
              </a:rPr>
              <a:t>C</a:t>
            </a:r>
            <a:r>
              <a:rPr sz="1050" spc="157" baseline="-11904" dirty="0">
                <a:latin typeface="Arial"/>
                <a:cs typeface="Arial"/>
              </a:rPr>
              <a:t>2</a:t>
            </a:r>
            <a:r>
              <a:rPr sz="1000" spc="105" dirty="0">
                <a:latin typeface="PMingLiU"/>
                <a:cs typeface="PMingLiU"/>
              </a:rPr>
              <a:t>(</a:t>
            </a:r>
            <a:r>
              <a:rPr sz="1000" i="1" spc="105" dirty="0">
                <a:latin typeface="Times New Roman"/>
                <a:cs typeface="Times New Roman"/>
              </a:rPr>
              <a:t>X</a:t>
            </a:r>
            <a:r>
              <a:rPr sz="1000" spc="105" dirty="0">
                <a:latin typeface="PMingLiU"/>
                <a:cs typeface="PMingLiU"/>
              </a:rPr>
              <a:t>)</a:t>
            </a:r>
            <a:r>
              <a:rPr sz="1000" spc="10" dirty="0">
                <a:latin typeface="PMingLiU"/>
                <a:cs typeface="PMingLiU"/>
              </a:rPr>
              <a:t> </a:t>
            </a:r>
            <a:r>
              <a:rPr sz="1000" spc="240" dirty="0">
                <a:latin typeface="PMingLiU"/>
                <a:cs typeface="PMingLiU"/>
              </a:rPr>
              <a:t>=</a:t>
            </a:r>
            <a:r>
              <a:rPr sz="1000" spc="15" dirty="0">
                <a:latin typeface="PMingLiU"/>
                <a:cs typeface="PMingLiU"/>
              </a:rPr>
              <a:t> </a:t>
            </a:r>
            <a:r>
              <a:rPr sz="1000" i="1" spc="75" dirty="0">
                <a:latin typeface="Times New Roman"/>
                <a:cs typeface="Times New Roman"/>
              </a:rPr>
              <a:t>I</a:t>
            </a:r>
            <a:r>
              <a:rPr sz="1000" spc="75" dirty="0">
                <a:latin typeface="PMingLiU"/>
                <a:cs typeface="PMingLiU"/>
              </a:rPr>
              <a:t>(35</a:t>
            </a:r>
            <a:r>
              <a:rPr sz="1000" spc="15" dirty="0">
                <a:latin typeface="PMingLiU"/>
                <a:cs typeface="PMingLiU"/>
              </a:rPr>
              <a:t> </a:t>
            </a:r>
            <a:r>
              <a:rPr sz="1000" i="1" spc="-35" dirty="0">
                <a:latin typeface="Meiryo"/>
                <a:cs typeface="Meiryo"/>
              </a:rPr>
              <a:t>≤</a:t>
            </a:r>
            <a:r>
              <a:rPr sz="1000" i="1" spc="-65" dirty="0">
                <a:latin typeface="Meiryo"/>
                <a:cs typeface="Meiryo"/>
              </a:rPr>
              <a:t> </a:t>
            </a:r>
            <a:r>
              <a:rPr sz="1000" i="1" spc="210" dirty="0">
                <a:latin typeface="Times New Roman"/>
                <a:cs typeface="Times New Roman"/>
              </a:rPr>
              <a:t>X</a:t>
            </a:r>
            <a:r>
              <a:rPr sz="1000" i="1" spc="105" dirty="0">
                <a:latin typeface="Times New Roman"/>
                <a:cs typeface="Times New Roman"/>
              </a:rPr>
              <a:t> </a:t>
            </a:r>
            <a:r>
              <a:rPr sz="1000" i="1" spc="95" dirty="0">
                <a:latin typeface="Times New Roman"/>
                <a:cs typeface="Times New Roman"/>
              </a:rPr>
              <a:t>&lt;</a:t>
            </a:r>
            <a:r>
              <a:rPr sz="1000" i="1" spc="25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PMingLiU"/>
                <a:cs typeface="PMingLiU"/>
              </a:rPr>
              <a:t>50)</a:t>
            </a:r>
            <a:r>
              <a:rPr sz="1000" i="1" spc="35" dirty="0">
                <a:latin typeface="Times New Roman"/>
                <a:cs typeface="Times New Roman"/>
              </a:rPr>
              <a:t>,</a:t>
            </a:r>
            <a:r>
              <a:rPr sz="1000" i="1" spc="-85" dirty="0">
                <a:latin typeface="Times New Roman"/>
                <a:cs typeface="Times New Roman"/>
              </a:rPr>
              <a:t> </a:t>
            </a:r>
            <a:r>
              <a:rPr sz="1000" i="1" spc="25" dirty="0">
                <a:latin typeface="Times New Roman"/>
                <a:cs typeface="Times New Roman"/>
              </a:rPr>
              <a:t>.</a:t>
            </a:r>
            <a:r>
              <a:rPr sz="1000" i="1" spc="-85" dirty="0">
                <a:latin typeface="Times New Roman"/>
                <a:cs typeface="Times New Roman"/>
              </a:rPr>
              <a:t> </a:t>
            </a:r>
            <a:r>
              <a:rPr sz="1000" i="1" spc="25" dirty="0">
                <a:latin typeface="Times New Roman"/>
                <a:cs typeface="Times New Roman"/>
              </a:rPr>
              <a:t>.</a:t>
            </a:r>
            <a:r>
              <a:rPr sz="1000" i="1" spc="-90" dirty="0">
                <a:latin typeface="Times New Roman"/>
                <a:cs typeface="Times New Roman"/>
              </a:rPr>
              <a:t> </a:t>
            </a:r>
            <a:r>
              <a:rPr sz="1000" i="1" spc="25" dirty="0">
                <a:latin typeface="Times New Roman"/>
                <a:cs typeface="Times New Roman"/>
              </a:rPr>
              <a:t>.</a:t>
            </a:r>
            <a:r>
              <a:rPr sz="1000" i="1" spc="-85" dirty="0">
                <a:latin typeface="Times New Roman"/>
                <a:cs typeface="Times New Roman"/>
              </a:rPr>
              <a:t> </a:t>
            </a:r>
            <a:r>
              <a:rPr sz="1000" i="1" spc="25" dirty="0">
                <a:latin typeface="Times New Roman"/>
                <a:cs typeface="Times New Roman"/>
              </a:rPr>
              <a:t>,</a:t>
            </a:r>
            <a:r>
              <a:rPr sz="1000" i="1" spc="-85" dirty="0">
                <a:latin typeface="Times New Roman"/>
                <a:cs typeface="Times New Roman"/>
              </a:rPr>
              <a:t> </a:t>
            </a:r>
            <a:r>
              <a:rPr sz="1000" i="1" spc="105" dirty="0">
                <a:latin typeface="Times New Roman"/>
                <a:cs typeface="Times New Roman"/>
              </a:rPr>
              <a:t>C</a:t>
            </a:r>
            <a:r>
              <a:rPr sz="1050" spc="157" baseline="-11904" dirty="0">
                <a:latin typeface="Arial"/>
                <a:cs typeface="Arial"/>
              </a:rPr>
              <a:t>3</a:t>
            </a:r>
            <a:r>
              <a:rPr sz="1000" spc="105" dirty="0">
                <a:latin typeface="PMingLiU"/>
                <a:cs typeface="PMingLiU"/>
              </a:rPr>
              <a:t>(</a:t>
            </a:r>
            <a:r>
              <a:rPr sz="1000" i="1" spc="105" dirty="0">
                <a:latin typeface="Times New Roman"/>
                <a:cs typeface="Times New Roman"/>
              </a:rPr>
              <a:t>X</a:t>
            </a:r>
            <a:r>
              <a:rPr sz="1000" spc="105" dirty="0">
                <a:latin typeface="PMingLiU"/>
                <a:cs typeface="PMingLiU"/>
              </a:rPr>
              <a:t>)</a:t>
            </a:r>
            <a:r>
              <a:rPr sz="1000" spc="15" dirty="0">
                <a:latin typeface="PMingLiU"/>
                <a:cs typeface="PMingLiU"/>
              </a:rPr>
              <a:t> </a:t>
            </a:r>
            <a:r>
              <a:rPr sz="1000" spc="240" dirty="0">
                <a:latin typeface="PMingLiU"/>
                <a:cs typeface="PMingLiU"/>
              </a:rPr>
              <a:t>=</a:t>
            </a:r>
            <a:r>
              <a:rPr sz="1000" spc="15" dirty="0">
                <a:latin typeface="PMingLiU"/>
                <a:cs typeface="PMingLiU"/>
              </a:rPr>
              <a:t> </a:t>
            </a:r>
            <a:r>
              <a:rPr sz="1000" i="1" spc="155" dirty="0">
                <a:latin typeface="Times New Roman"/>
                <a:cs typeface="Times New Roman"/>
              </a:rPr>
              <a:t>I</a:t>
            </a:r>
            <a:r>
              <a:rPr sz="1000" spc="155" dirty="0">
                <a:latin typeface="PMingLiU"/>
                <a:cs typeface="PMingLiU"/>
              </a:rPr>
              <a:t>(</a:t>
            </a:r>
            <a:r>
              <a:rPr sz="1000" i="1" spc="155" dirty="0">
                <a:latin typeface="Times New Roman"/>
                <a:cs typeface="Times New Roman"/>
              </a:rPr>
              <a:t>X</a:t>
            </a:r>
            <a:r>
              <a:rPr sz="1000" i="1" spc="105" dirty="0">
                <a:latin typeface="Times New Roman"/>
                <a:cs typeface="Times New Roman"/>
              </a:rPr>
              <a:t> </a:t>
            </a:r>
            <a:r>
              <a:rPr sz="1000" i="1" spc="-35" dirty="0">
                <a:latin typeface="Meiryo"/>
                <a:cs typeface="Meiryo"/>
              </a:rPr>
              <a:t>≥</a:t>
            </a:r>
            <a:r>
              <a:rPr sz="1000" i="1" spc="-65" dirty="0">
                <a:latin typeface="Meiryo"/>
                <a:cs typeface="Meiryo"/>
              </a:rPr>
              <a:t> </a:t>
            </a:r>
            <a:r>
              <a:rPr sz="1000" spc="40" dirty="0">
                <a:latin typeface="PMingLiU"/>
                <a:cs typeface="PMingLiU"/>
              </a:rPr>
              <a:t>65)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PMingLiU"/>
              <a:cs typeface="PMingLiU"/>
            </a:endParaRPr>
          </a:p>
          <a:p>
            <a:pPr marL="248285">
              <a:lnSpc>
                <a:spcPct val="100000"/>
              </a:lnSpc>
            </a:pPr>
            <a:r>
              <a:rPr sz="650" b="1" dirty="0">
                <a:latin typeface="Arial"/>
                <a:cs typeface="Arial"/>
              </a:rPr>
              <a:t>Piecewise</a:t>
            </a:r>
            <a:r>
              <a:rPr sz="650" b="1" spc="-5" dirty="0">
                <a:latin typeface="Arial"/>
                <a:cs typeface="Arial"/>
              </a:rPr>
              <a:t> </a:t>
            </a:r>
            <a:r>
              <a:rPr sz="650" b="1" spc="5" dirty="0">
                <a:latin typeface="Arial"/>
                <a:cs typeface="Arial"/>
              </a:rPr>
              <a:t>Constant</a:t>
            </a:r>
            <a:endParaRPr sz="6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5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23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48E34C1-8C5C-4D47-8250-C3C38498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357573"/>
            <a:ext cx="3547301" cy="19421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1764</Words>
  <Application>Microsoft Office PowerPoint</Application>
  <PresentationFormat>Custom</PresentationFormat>
  <Paragraphs>265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Meiryo</vt:lpstr>
      <vt:lpstr>PMingLiU</vt:lpstr>
      <vt:lpstr>Arial</vt:lpstr>
      <vt:lpstr>Calibri</vt:lpstr>
      <vt:lpstr>Cambria</vt:lpstr>
      <vt:lpstr>Georgia</vt:lpstr>
      <vt:lpstr>Tahoma</vt:lpstr>
      <vt:lpstr>Times New Roman</vt:lpstr>
      <vt:lpstr>Office Theme</vt:lpstr>
      <vt:lpstr>Statistical Analysis for  Data Science C7081</vt:lpstr>
      <vt:lpstr>07: Nonlinear models</vt:lpstr>
      <vt:lpstr>Moving Beyond Linearity</vt:lpstr>
      <vt:lpstr>Polynomial Regression</vt:lpstr>
      <vt:lpstr>Details</vt:lpstr>
      <vt:lpstr>Details</vt:lpstr>
      <vt:lpstr>Details</vt:lpstr>
      <vt:lpstr>Details</vt:lpstr>
      <vt:lpstr>Step Functions</vt:lpstr>
      <vt:lpstr>Step functions continued</vt:lpstr>
      <vt:lpstr>Step functions continued</vt:lpstr>
      <vt:lpstr>Piecewise Polynomials</vt:lpstr>
      <vt:lpstr>PowerPoint Presentation</vt:lpstr>
      <vt:lpstr>Linear Splines</vt:lpstr>
      <vt:lpstr>PowerPoint Presentation</vt:lpstr>
      <vt:lpstr>Cubic Splines</vt:lpstr>
      <vt:lpstr>PowerPoint Presentation</vt:lpstr>
      <vt:lpstr>Natural Cubic Splines</vt:lpstr>
      <vt:lpstr>Fitting splines in R is easy: bs(x, ...) for any degree splines,</vt:lpstr>
      <vt:lpstr>Knot placement</vt:lpstr>
      <vt:lpstr>Smoothing Splines</vt:lpstr>
      <vt:lpstr>Smoothing Splines continued</vt:lpstr>
      <vt:lpstr>Smoothing Splines continued</vt:lpstr>
      <vt:lpstr>Smoothing Splines continued — choosing λ</vt:lpstr>
      <vt:lpstr>PowerPoint Presentation</vt:lpstr>
      <vt:lpstr>Local Regression</vt:lpstr>
      <vt:lpstr>Generalized Additive Models</vt:lpstr>
      <vt:lpstr>GAM details</vt:lpstr>
      <vt:lpstr>GAM details</vt:lpstr>
      <vt:lpstr>GAMs for classification</vt:lpstr>
      <vt:lpstr>GAMs on the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for  Data Science C7081</dc:title>
  <cp:lastModifiedBy>Ed Harris</cp:lastModifiedBy>
  <cp:revision>16</cp:revision>
  <dcterms:created xsi:type="dcterms:W3CDTF">2020-09-17T10:02:11Z</dcterms:created>
  <dcterms:modified xsi:type="dcterms:W3CDTF">2021-09-26T12:27:50Z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2015-11-27T00:00:00Z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2020-09-17T00:00:00Z</vt:filetime>
  </property>
</Properties>
</file>