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6" r:id="rId2"/>
    <p:sldId id="327" r:id="rId3"/>
    <p:sldId id="256" r:id="rId4"/>
    <p:sldId id="257" r:id="rId5"/>
    <p:sldId id="328" r:id="rId6"/>
    <p:sldId id="258" r:id="rId7"/>
    <p:sldId id="259" r:id="rId8"/>
    <p:sldId id="329" r:id="rId9"/>
    <p:sldId id="260" r:id="rId10"/>
    <p:sldId id="261" r:id="rId11"/>
    <p:sldId id="262" r:id="rId12"/>
    <p:sldId id="263" r:id="rId13"/>
    <p:sldId id="264" r:id="rId14"/>
    <p:sldId id="265" r:id="rId15"/>
    <p:sldId id="330" r:id="rId16"/>
    <p:sldId id="266" r:id="rId17"/>
    <p:sldId id="267" r:id="rId18"/>
    <p:sldId id="268" r:id="rId19"/>
    <p:sldId id="269" r:id="rId20"/>
    <p:sldId id="331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2" d="100"/>
          <a:sy n="192" d="100"/>
        </p:scale>
        <p:origin x="1508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0-01T11:03:03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3756 7293 315 0,'0'0'240'0,"0"0"-238"0,0 0 16 16,0 0 8-16,0 0 46 0,0 0 162 15,63-5-48-15,-60 4-91 0,-3 0 90 16,0-1 1-16,0 0-92 0,0 0-71 16,0 0 16-16,0 0 29 0,-3 0 4 15,-5 1 6-15,2 0-4 0,3 0-12 16,1-1-27-16,2 1-12 0,-3 1 3 16,3-1 3-16,0 1 4 0,0 0-11 0,0 0-22 15,0-2-3-15,0 2-29 16,0 0-20-16,0 0-10 0,0 0-3 0,0 0 13 15,0 0 14-15,0 0 12 16,0 0 10-16,3 0 16 0,-1 2 4 0,1 0 9 16,-3 0 6-16,3 1-3 0,-3 1-3 15,3 2 0-15,-3 1 4 0,0 1 5 16,0 2 24-16,0 1-45 0,0 3 21 16,-6-1 24-16,-2 7-23 0,-4 3-12 15,0 2-9-15,3 2 13 0,-2-6 4 16,6-5-6-16,5-3-13 0,-3-2 0 0,3 4-2 15,0 0 0-15,0 4-1 16,0-1 0-16,0 0 0 0,3 0-13 0,5-3 13 16,3 0 3-16,1-1 0 0,0-1 2 15,-1 1 30-15,1 0-30 0,2-2-2 16,-2-1-1-16,0 0-2 0,-1-1 1 16,6-1 2-16,-5 1-2 0,2-1 1 15,-2 0-1-15,8 1-2 0,-8-2 4 0,5-1 0 16,1 0-1-16,2-1-2 15,-3-1 1-15,1 0-14 0,1-1 16 0,-1 0 21 16,3 0-21-16,1 0 0 0,-1-1 21 16,4-1-21-16,-4 0-2 0,0 0 2 15,-2-2 0-15,-1 0 0 0,0 0 1 16,1 0 1-16,-1 0 17 0,0-3 17 0,4-4 12 16,2-1-2-16,0-5-11 15,1-1-16-15,-4-1-19 0,1-1-17 0,-7-2 17 16,0 2-12-16,0-2-1 15,-2 0 0-15,-1 0 0 0,-3 0 9 0,0 2 1 16,-3 0 1-16,0-1 0 0,4 2 2 16,-7 0 0-16,0 1 1 0,0 2 12 15,-3 0-12-15,3 1 2 0,-3 2 13 16,0 1 4-16,0-1 6 0,0 4-26 16,0-1-2-16,0 1-28 0,0 0-25 0,0-1-38 15,0-1-1-15,0 0 0 0,0 0-7 16,3 1 33-16,0 0-20 0,3 1-45 15,-3 2-101-15,0 0-164 0,-3 1 30 16,0 0-10-16</inkml:trace>
  <inkml:trace contextRef="#ctx0" brushRef="#br0" timeOffset="1506.6">1167 3974 427 0,'0'0'49'0,"0"0"101"0,0 0 130 16,0 0-42-16,0 0 146 0,0 0-78 16,0 0-111-16,0 0-95 0,0 0-28 0,20-13-17 15,-20 10-13-15,0-1-13 0,0 0 0 16,-3 0 7-16,3 1 12 16,-3 0 1-16,3 0 2 0,-3 2-18 0,3 1-17 15,0 0-15-15,0 0-1 0,0 0-18 16,0 0-15-16,0 0-15 0,0 0 12 15,0 0 10-15,0 0 4 0,0 0 2 16,0 0 7-16,0 0 13 0,0 0 3 0,-3 0 19 16,3 0-2-16,0 0-17 15,-5 0 20-15,5 0-7 0,-3 0 9 0,0 0-2 16,-3 0-5-16,0 0-18 0,-3 0-38 16,1-3 18-16,-4 1 4 0,-5-2 3 15,2-1-16-15,-2 0 6 0,-6 1 2 16,3-2 20-16,-7 2-21 0,-1 1-4 15,-2-1-9-15,-4 3 12 0,0 0 21 16,1 1 0-16,-1 0-31 0,4 0 30 16,-1 1-20-16,4 6 11 0,-1-1 9 15,1 3-16-15,-1 2 3 0,1 1-4 16,-4 2 19-16,1 1-12 0,-7 2 11 0,7 0 0 16,2 0-10-16,-6 3 12 0,7 3 3 15,-10 9 10-15,7 4 0 0,2 0 10 16,10-3-22-16,6-2 0 0,4-1 11 15,2 1-10-15,6-2 18 0,0-2-20 16,11-1-4-16,10-1 4 0,5-3 2 16,-3-3 44-16,1-4-46 0,10 2 3 15,9-1 10-15,9 3 6 0,3 0-9 0,-13-4-8 16,-11-6-4-16,6 0-22 16,2-2 24-16,7 1 20 0,6 0 1 0,-9-5-21 15,-13 1-22-15,-5-4-4 0,-1 0-16 16,2 0 6-16,6 0-35 0,-1 2-59 15,-4-2-130-15,-4 1-59 0,0 1-140 16,-3-1 78-16,-8 1 2 0</inkml:trace>
  <inkml:trace contextRef="#ctx0" brushRef="#br0" timeOffset="13164.18">3455 4205 33 0,'0'0'241'0,"-94"110"-65"0,60-47-42 15,22-7-128-15,12-1-6 0,12-2-16 16,25-1 14-16,18-1 1 0,12-1-3 16,12-2-9-16,10-1 10 0,2-7-69 15,4-4-127-15,3-7-6 0</inkml:trace>
  <inkml:trace contextRef="#ctx0" brushRef="#br0" timeOffset="13449.38">4062 3922 107 0,'0'0'215'0,"0"0"-36"0,-179 58-35 16,121-29-86-16,0 5-9 0,0 6-10 15,0 4-35-15,0 7 9 0,6 4 13 16,3 7-23-16,6 2-3 0,10 3-3 16,-1 5-27-16,16 4-87 0,8 0 6 15,10 4 10-15,22-3 33 0,27-3 43 0,15-6 25 16,18-7 13-16,19-6-13 0,12-9-43 16,3-11 20-16,2-12-55 0,-31-9-131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7147" y="211465"/>
            <a:ext cx="20923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847660"/>
            <a:ext cx="3949700" cy="1090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2021-09-26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4215" y="3342078"/>
            <a:ext cx="313689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F7F7F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‹#›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ffine_space" TargetMode="External"/><Relationship Id="rId2" Type="http://schemas.openxmlformats.org/officeDocument/2006/relationships/hyperlink" Target="https://en.wikipedia.org/wiki/Hyperplan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Dimensi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" y="78584"/>
            <a:ext cx="4495800" cy="961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50" b="1" i="0" spc="-35" dirty="0">
                <a:solidFill>
                  <a:srgbClr val="0000FF"/>
                </a:solidFill>
                <a:latin typeface="+mn-lt"/>
                <a:cs typeface="Georgia"/>
              </a:rPr>
              <a:t>Statistical</a:t>
            </a:r>
            <a:r>
              <a:rPr sz="2050" b="1" i="0" spc="170" dirty="0">
                <a:solidFill>
                  <a:srgbClr val="0000FF"/>
                </a:solidFill>
                <a:latin typeface="+mn-lt"/>
                <a:cs typeface="Georgia"/>
              </a:rPr>
              <a:t> </a:t>
            </a: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Analysis for 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Data Science</a:t>
            </a:r>
            <a:b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</a:br>
            <a:r>
              <a:rPr lang="en-GB" sz="2050" b="1" i="0" spc="-85" dirty="0">
                <a:solidFill>
                  <a:srgbClr val="0000FF"/>
                </a:solidFill>
                <a:latin typeface="+mn-lt"/>
                <a:cs typeface="Georgia"/>
              </a:rPr>
              <a:t>C7081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6936" y="2016018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304" y="2126603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938" y="2136970"/>
            <a:ext cx="170815" cy="342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25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06680">
              <a:lnSpc>
                <a:spcPts val="1225"/>
              </a:lnSpc>
            </a:pPr>
            <a:r>
              <a:rPr sz="1100" b="1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1897" y="2462965"/>
            <a:ext cx="24002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15" baseline="-35353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187" baseline="-3535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84844" y="2306302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266" y="278320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9465" y="2451445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495" y="1196975"/>
            <a:ext cx="1798356" cy="1824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7577" y="2155397"/>
            <a:ext cx="123189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1650" spc="-157" baseline="-22727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0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8112" y="169001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6388" y="2307445"/>
            <a:ext cx="64769" cy="56007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87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441" y="1400881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8361" y="1367476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540" y="2363897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9525" y="2020621"/>
            <a:ext cx="457834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30200" algn="l"/>
              </a:tabLst>
            </a:pPr>
            <a:r>
              <a:rPr sz="1650" spc="15" baseline="2525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650" spc="-60" baseline="-1262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4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2875" y="185243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403" y="1900824"/>
            <a:ext cx="66802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50" spc="-75" baseline="-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75" baseline="-2020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157" baseline="32828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57" baseline="7575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15" baseline="25252" dirty="0">
                <a:solidFill>
                  <a:srgbClr val="FF0000"/>
                </a:solidFill>
                <a:latin typeface="Arial"/>
                <a:cs typeface="Arial"/>
              </a:rPr>
              <a:t>• </a:t>
            </a:r>
            <a:r>
              <a:rPr sz="1650" spc="-44" baseline="2525" dirty="0">
                <a:solidFill>
                  <a:srgbClr val="FF0000"/>
                </a:solidFill>
                <a:latin typeface="Arial"/>
                <a:cs typeface="Arial"/>
              </a:rPr>
              <a:t>••</a:t>
            </a:r>
            <a:r>
              <a:rPr sz="1650" spc="52" baseline="25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757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9617" y="1414705"/>
            <a:ext cx="125730" cy="478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62230">
              <a:lnSpc>
                <a:spcPct val="100000"/>
              </a:lnSpc>
              <a:spcBef>
                <a:spcPts val="88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7676" y="1891605"/>
            <a:ext cx="50038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0040" algn="l"/>
              </a:tabLst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	</a:t>
            </a:r>
            <a:r>
              <a:rPr sz="1100" spc="-1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252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165" baseline="-17676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-1767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3380" y="1907738"/>
            <a:ext cx="97155" cy="47942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56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5466" y="2401909"/>
            <a:ext cx="76200" cy="1987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44907" y="1928468"/>
            <a:ext cx="300990" cy="4978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100" spc="1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-20202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650" spc="-277" baseline="-2020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50" spc="15" baseline="5050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650" baseline="505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540"/>
              </a:spcBef>
            </a:pPr>
            <a:r>
              <a:rPr sz="1650" spc="-52" baseline="-757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r>
              <a:rPr sz="1100" spc="-35" dirty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5572" y="1111202"/>
            <a:ext cx="9389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GB" sz="1100" i="1" spc="20" dirty="0">
                <a:cs typeface="Palatino Linotype"/>
              </a:rPr>
              <a:t>Ed Harris</a:t>
            </a:r>
          </a:p>
        </p:txBody>
      </p:sp>
      <p:pic>
        <p:nvPicPr>
          <p:cNvPr id="1028" name="Picture 4" descr="aerial view of two harvesters on brown field">
            <a:extLst>
              <a:ext uri="{FF2B5EF4-FFF2-40B4-BE49-F238E27FC236}">
                <a16:creationId xmlns:a16="http://schemas.microsoft.com/office/drawing/2014/main" id="{D456B97F-E656-4A43-9C2C-8B28167B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82" y="1414705"/>
            <a:ext cx="1544368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ite and purple flowers in tilt shift lens">
            <a:extLst>
              <a:ext uri="{FF2B5EF4-FFF2-40B4-BE49-F238E27FC236}">
                <a16:creationId xmlns:a16="http://schemas.microsoft.com/office/drawing/2014/main" id="{72C35FBE-A262-4E12-9DFD-B7187BE7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31" y="2090360"/>
            <a:ext cx="823475" cy="12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557" y="211465"/>
            <a:ext cx="157416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+mn-lt"/>
              </a:rPr>
              <a:t>Non-separable</a:t>
            </a:r>
            <a:r>
              <a:rPr spc="75" dirty="0">
                <a:latin typeface="+mn-lt"/>
              </a:rPr>
              <a:t> </a:t>
            </a:r>
            <a:r>
              <a:rPr spc="15" dirty="0">
                <a:latin typeface="+mn-lt"/>
              </a:rPr>
              <a:t>Data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10</a:t>
            </a:fld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485707" y="1109902"/>
            <a:ext cx="1581150" cy="108792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90" dirty="0">
                <a:cs typeface="PMingLiU"/>
              </a:rPr>
              <a:t>The </a:t>
            </a:r>
            <a:r>
              <a:rPr sz="1100" spc="95" dirty="0">
                <a:cs typeface="PMingLiU"/>
              </a:rPr>
              <a:t>data </a:t>
            </a:r>
            <a:r>
              <a:rPr sz="1100" spc="55" dirty="0">
                <a:cs typeface="PMingLiU"/>
              </a:rPr>
              <a:t>on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left </a:t>
            </a:r>
            <a:r>
              <a:rPr sz="1100" spc="60" dirty="0">
                <a:cs typeface="PMingLiU"/>
              </a:rPr>
              <a:t>are  </a:t>
            </a:r>
            <a:r>
              <a:rPr sz="1100" spc="80" dirty="0">
                <a:cs typeface="PMingLiU"/>
              </a:rPr>
              <a:t>not </a:t>
            </a:r>
            <a:r>
              <a:rPr lang="en-US" sz="1100" spc="55" dirty="0">
                <a:cs typeface="PMingLiU"/>
              </a:rPr>
              <a:t>possible to separate</a:t>
            </a:r>
            <a:r>
              <a:rPr sz="1100" spc="55" dirty="0">
                <a:cs typeface="PMingLiU"/>
              </a:rPr>
              <a:t> by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linear  </a:t>
            </a:r>
            <a:r>
              <a:rPr sz="1100" spc="65" dirty="0">
                <a:cs typeface="PMingLiU"/>
              </a:rPr>
              <a:t>boundary.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700"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 dirty="0">
              <a:cs typeface="PMingLiU"/>
            </a:endParaRPr>
          </a:p>
          <a:p>
            <a:pPr marL="12700" marR="5080" algn="just">
              <a:lnSpc>
                <a:spcPct val="102600"/>
              </a:lnSpc>
              <a:spcBef>
                <a:spcPts val="5"/>
              </a:spcBef>
            </a:pPr>
            <a:r>
              <a:rPr sz="1100" spc="70" dirty="0">
                <a:cs typeface="PMingLiU"/>
              </a:rPr>
              <a:t>This </a:t>
            </a:r>
            <a:r>
              <a:rPr sz="1100" spc="20" dirty="0">
                <a:cs typeface="PMingLiU"/>
              </a:rPr>
              <a:t>is </a:t>
            </a:r>
            <a:r>
              <a:rPr sz="1100" spc="50" dirty="0">
                <a:cs typeface="PMingLiU"/>
              </a:rPr>
              <a:t>often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case,  </a:t>
            </a:r>
            <a:r>
              <a:rPr sz="1100" spc="45" dirty="0">
                <a:cs typeface="PMingLiU"/>
              </a:rPr>
              <a:t>unless </a:t>
            </a:r>
            <a:r>
              <a:rPr sz="1100" i="1" spc="140" dirty="0">
                <a:cs typeface="Times New Roman"/>
              </a:rPr>
              <a:t>N </a:t>
            </a:r>
            <a:r>
              <a:rPr sz="1100" i="1" spc="105" dirty="0">
                <a:cs typeface="Times New Roman"/>
              </a:rPr>
              <a:t>&lt;</a:t>
            </a:r>
            <a:r>
              <a:rPr sz="1100" i="1" spc="45" dirty="0">
                <a:cs typeface="Times New Roman"/>
              </a:rPr>
              <a:t> </a:t>
            </a:r>
            <a:r>
              <a:rPr sz="1100" i="1" spc="15" dirty="0">
                <a:cs typeface="Times New Roman"/>
              </a:rPr>
              <a:t>p</a:t>
            </a:r>
            <a:r>
              <a:rPr sz="1100" spc="15" dirty="0">
                <a:cs typeface="PMingLiU"/>
              </a:rPr>
              <a:t>.</a:t>
            </a:r>
            <a:endParaRPr sz="1100" dirty="0">
              <a:cs typeface="PMingLiU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830D6B4-08D8-4784-915A-545E2C23A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892175"/>
            <a:ext cx="2183794" cy="2035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295" y="134324"/>
            <a:ext cx="9055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5" dirty="0">
                <a:latin typeface="+mn-lt"/>
              </a:rPr>
              <a:t>Noisy</a:t>
            </a:r>
            <a:r>
              <a:rPr spc="50" dirty="0">
                <a:latin typeface="+mn-lt"/>
              </a:rPr>
              <a:t> </a:t>
            </a:r>
            <a:r>
              <a:rPr spc="15" dirty="0">
                <a:latin typeface="+mn-lt"/>
              </a:rPr>
              <a:t>Data</a:t>
            </a:r>
          </a:p>
        </p:txBody>
      </p:sp>
      <p:sp>
        <p:nvSpPr>
          <p:cNvPr id="151" name="object 151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11</a:t>
            </a:fld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392575" y="1958975"/>
            <a:ext cx="3984625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000" dirty="0">
              <a:cs typeface="Arial"/>
            </a:endParaRPr>
          </a:p>
          <a:p>
            <a:pPr algn="l"/>
            <a:r>
              <a:rPr lang="en-GB" sz="1000" b="0" i="0" u="none" strike="noStrike" baseline="0" dirty="0">
                <a:solidFill>
                  <a:srgbClr val="131413"/>
                </a:solidFill>
              </a:rPr>
              <a:t>Left: 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Two classes of observations are shown in blue and in</a:t>
            </a:r>
          </a:p>
          <a:p>
            <a:pPr algn="l"/>
            <a:r>
              <a:rPr lang="en-GB" sz="1000" b="0" i="1" u="none" strike="noStrike" baseline="0" dirty="0">
                <a:solidFill>
                  <a:srgbClr val="131413"/>
                </a:solidFill>
              </a:rPr>
              <a:t>purple, along with the maximal margin hyperplane. </a:t>
            </a:r>
          </a:p>
          <a:p>
            <a:pPr algn="l"/>
            <a:endParaRPr lang="en-GB" sz="1000" i="1" dirty="0">
              <a:solidFill>
                <a:srgbClr val="131413"/>
              </a:solidFill>
            </a:endParaRPr>
          </a:p>
          <a:p>
            <a:pPr algn="l"/>
            <a:r>
              <a:rPr lang="en-GB" sz="1000" b="0" i="0" u="none" strike="noStrike" baseline="0" dirty="0">
                <a:solidFill>
                  <a:srgbClr val="131413"/>
                </a:solidFill>
              </a:rPr>
              <a:t>Right: 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An additional blue observation has been added, leading to a dramatic shift in the maximal margin hyperplane shown as a solid line. The dashed line indicates the maximal margin hyperplane that was obtained in the absence of this additional point.</a:t>
            </a:r>
            <a:endParaRPr sz="1000" dirty="0">
              <a:cs typeface="PMingLiU"/>
            </a:endParaRP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762725F6-5EEF-4F3F-8AA9-73E40E470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456186"/>
            <a:ext cx="3515234" cy="1524000"/>
          </a:xfrm>
          <a:prstGeom prst="rect">
            <a:avLst/>
          </a:prstGeom>
        </p:spPr>
      </p:pic>
      <p:sp>
        <p:nvSpPr>
          <p:cNvPr id="154" name="Oval 153">
            <a:extLst>
              <a:ext uri="{FF2B5EF4-FFF2-40B4-BE49-F238E27FC236}">
                <a16:creationId xmlns:a16="http://schemas.microsoft.com/office/drawing/2014/main" id="{8570271F-A3C6-4B25-8130-602BF4709328}"/>
              </a:ext>
            </a:extLst>
          </p:cNvPr>
          <p:cNvSpPr/>
          <p:nvPr/>
        </p:nvSpPr>
        <p:spPr>
          <a:xfrm>
            <a:off x="3560694" y="1156253"/>
            <a:ext cx="106845" cy="123866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4450" y="62555"/>
            <a:ext cx="19843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Support </a:t>
            </a:r>
            <a:r>
              <a:rPr spc="-20" dirty="0">
                <a:latin typeface="+mn-lt"/>
              </a:rPr>
              <a:t>Vector</a:t>
            </a:r>
            <a:r>
              <a:rPr spc="-145" dirty="0">
                <a:latin typeface="+mn-lt"/>
              </a:rPr>
              <a:t> </a:t>
            </a:r>
            <a:r>
              <a:rPr spc="-25" dirty="0">
                <a:latin typeface="+mn-lt"/>
              </a:rPr>
              <a:t>Classifier</a:t>
            </a:r>
          </a:p>
        </p:txBody>
      </p:sp>
      <p:sp>
        <p:nvSpPr>
          <p:cNvPr id="97" name="object 97"/>
          <p:cNvSpPr txBox="1"/>
          <p:nvPr/>
        </p:nvSpPr>
        <p:spPr>
          <a:xfrm>
            <a:off x="4133850" y="3342078"/>
            <a:ext cx="394728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12</a:t>
            </a:fld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endParaRPr sz="600" dirty="0">
              <a:latin typeface="Cambria"/>
              <a:cs typeface="Cambria"/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A08985B4-F53B-4CC2-8190-625A7343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78" y="358775"/>
            <a:ext cx="3674426" cy="16002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283AF42-9521-4174-9119-503F68D91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2040926"/>
            <a:ext cx="3283668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5809" y="211465"/>
            <a:ext cx="2477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5" dirty="0">
                <a:solidFill>
                  <a:srgbClr val="3333B2"/>
                </a:solidFill>
                <a:latin typeface="Verdana"/>
                <a:cs typeface="Verdana"/>
              </a:rPr>
              <a:t>C </a:t>
            </a:r>
            <a:r>
              <a:rPr sz="1400" spc="-30" dirty="0">
                <a:solidFill>
                  <a:srgbClr val="3333B2"/>
                </a:solidFill>
                <a:latin typeface="Palatino Linotype"/>
                <a:cs typeface="Palatino Linotype"/>
              </a:rPr>
              <a:t>is </a:t>
            </a:r>
            <a:r>
              <a:rPr sz="1400" dirty="0">
                <a:solidFill>
                  <a:srgbClr val="3333B2"/>
                </a:solidFill>
                <a:latin typeface="Palatino Linotype"/>
                <a:cs typeface="Palatino Linotype"/>
              </a:rPr>
              <a:t>a </a:t>
            </a:r>
            <a:r>
              <a:rPr sz="1400" spc="-25" dirty="0">
                <a:solidFill>
                  <a:srgbClr val="3333B2"/>
                </a:solidFill>
                <a:latin typeface="Palatino Linotype"/>
                <a:cs typeface="Palatino Linotype"/>
              </a:rPr>
              <a:t>regularization</a:t>
            </a:r>
            <a:r>
              <a:rPr sz="1400" spc="55" dirty="0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Palatino Linotype"/>
                <a:cs typeface="Palatino Linotype"/>
              </a:rPr>
              <a:t>parameter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97" name="object 29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  <p:pic>
        <p:nvPicPr>
          <p:cNvPr id="299" name="Picture 298">
            <a:extLst>
              <a:ext uri="{FF2B5EF4-FFF2-40B4-BE49-F238E27FC236}">
                <a16:creationId xmlns:a16="http://schemas.microsoft.com/office/drawing/2014/main" id="{72CC044A-DF2E-46C1-A82A-472ED8C7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587375"/>
            <a:ext cx="2518285" cy="2481134"/>
          </a:xfrm>
          <a:prstGeom prst="rect">
            <a:avLst/>
          </a:prstGeom>
        </p:spPr>
      </p:pic>
      <p:sp>
        <p:nvSpPr>
          <p:cNvPr id="301" name="TextBox 300">
            <a:extLst>
              <a:ext uri="{FF2B5EF4-FFF2-40B4-BE49-F238E27FC236}">
                <a16:creationId xmlns:a16="http://schemas.microsoft.com/office/drawing/2014/main" id="{C0F3E468-53DB-46FD-9C78-C73719A4217D}"/>
              </a:ext>
            </a:extLst>
          </p:cNvPr>
          <p:cNvSpPr txBox="1"/>
          <p:nvPr/>
        </p:nvSpPr>
        <p:spPr>
          <a:xfrm>
            <a:off x="2613535" y="550669"/>
            <a:ext cx="190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00" b="0" i="1" u="none" strike="noStrike" baseline="0" dirty="0">
                <a:solidFill>
                  <a:srgbClr val="131413"/>
                </a:solidFill>
                <a:latin typeface="CMTI9"/>
              </a:rPr>
              <a:t>A support vector classifier was fit using four different values of the tuning parameter </a:t>
            </a:r>
            <a:r>
              <a:rPr lang="en-GB" sz="1000" b="0" i="1" u="none" strike="noStrike" baseline="0" dirty="0">
                <a:solidFill>
                  <a:srgbClr val="131413"/>
                </a:solidFill>
                <a:latin typeface="CMMI9"/>
              </a:rPr>
              <a:t>C</a:t>
            </a:r>
            <a:r>
              <a:rPr lang="en-GB" sz="1000" b="0" i="1" u="none" strike="noStrike" baseline="0" dirty="0">
                <a:solidFill>
                  <a:srgbClr val="131413"/>
                </a:solidFill>
                <a:latin typeface="CMTI9"/>
              </a:rPr>
              <a:t>. </a:t>
            </a:r>
          </a:p>
          <a:p>
            <a:pPr algn="l"/>
            <a:endParaRPr lang="en-GB" sz="1000" i="1" dirty="0">
              <a:solidFill>
                <a:srgbClr val="131413"/>
              </a:solidFill>
              <a:latin typeface="CMTI9"/>
            </a:endParaRPr>
          </a:p>
          <a:p>
            <a:pPr algn="l"/>
            <a:r>
              <a:rPr lang="en-GB" sz="1000" b="1" i="1" u="none" strike="noStrike" baseline="0" dirty="0">
                <a:solidFill>
                  <a:srgbClr val="131413"/>
                </a:solidFill>
                <a:latin typeface="CMTI9"/>
              </a:rPr>
              <a:t>The largest value of </a:t>
            </a:r>
            <a:r>
              <a:rPr lang="en-GB" sz="1000" b="1" i="1" u="none" strike="noStrike" baseline="0" dirty="0">
                <a:solidFill>
                  <a:srgbClr val="131413"/>
                </a:solidFill>
                <a:latin typeface="CMMI9"/>
              </a:rPr>
              <a:t>C </a:t>
            </a:r>
            <a:r>
              <a:rPr lang="en-GB" sz="1000" b="1" i="1" u="none" strike="noStrike" baseline="0" dirty="0">
                <a:solidFill>
                  <a:srgbClr val="131413"/>
                </a:solidFill>
                <a:latin typeface="CMTI9"/>
              </a:rPr>
              <a:t>was used in the top left panel</a:t>
            </a:r>
            <a:r>
              <a:rPr lang="en-GB" sz="1000" b="0" i="1" u="none" strike="noStrike" baseline="0" dirty="0">
                <a:solidFill>
                  <a:srgbClr val="131413"/>
                </a:solidFill>
                <a:latin typeface="CMTI9"/>
              </a:rPr>
              <a:t>, and smaller values were used in the top right, bottom left, and bottom right panels. </a:t>
            </a:r>
            <a:r>
              <a:rPr lang="en-GB" sz="1000" b="1" i="1" u="none" strike="noStrike" baseline="0" dirty="0">
                <a:solidFill>
                  <a:srgbClr val="131413"/>
                </a:solidFill>
                <a:latin typeface="CMTI9"/>
              </a:rPr>
              <a:t>When </a:t>
            </a:r>
            <a:r>
              <a:rPr lang="en-GB" sz="1000" b="1" i="1" u="none" strike="noStrike" baseline="0" dirty="0">
                <a:solidFill>
                  <a:srgbClr val="131413"/>
                </a:solidFill>
                <a:latin typeface="CMMI9"/>
              </a:rPr>
              <a:t>C </a:t>
            </a:r>
            <a:r>
              <a:rPr lang="en-GB" sz="1000" b="1" i="1" u="none" strike="noStrike" baseline="0" dirty="0">
                <a:solidFill>
                  <a:srgbClr val="131413"/>
                </a:solidFill>
                <a:latin typeface="CMTI9"/>
              </a:rPr>
              <a:t>is large, then there is a high tolerance for observations being on the wrong side of the margin</a:t>
            </a:r>
            <a:r>
              <a:rPr lang="en-GB" sz="1000" b="0" i="1" u="none" strike="noStrike" baseline="0" dirty="0">
                <a:solidFill>
                  <a:srgbClr val="131413"/>
                </a:solidFill>
                <a:latin typeface="CMTI9"/>
              </a:rPr>
              <a:t>, and so the margin will be large. </a:t>
            </a:r>
            <a:r>
              <a:rPr lang="en-GB" sz="1000" b="1" i="1" u="none" strike="noStrike" baseline="0" dirty="0">
                <a:solidFill>
                  <a:srgbClr val="131413"/>
                </a:solidFill>
                <a:latin typeface="CMTI9"/>
              </a:rPr>
              <a:t>As </a:t>
            </a:r>
            <a:r>
              <a:rPr lang="en-GB" sz="1000" b="1" i="1" u="none" strike="noStrike" baseline="0" dirty="0">
                <a:solidFill>
                  <a:srgbClr val="131413"/>
                </a:solidFill>
                <a:latin typeface="CMMI9"/>
              </a:rPr>
              <a:t>C </a:t>
            </a:r>
            <a:r>
              <a:rPr lang="en-GB" sz="1000" b="1" i="1" u="none" strike="noStrike" baseline="0" dirty="0">
                <a:solidFill>
                  <a:srgbClr val="131413"/>
                </a:solidFill>
                <a:latin typeface="CMTI9"/>
              </a:rPr>
              <a:t>decreases, the tolerance for observations being on the wrong side of the margin decreases</a:t>
            </a:r>
            <a:r>
              <a:rPr lang="en-GB" sz="1000" b="0" i="1" u="none" strike="noStrike" baseline="0" dirty="0">
                <a:solidFill>
                  <a:srgbClr val="131413"/>
                </a:solidFill>
                <a:latin typeface="CMTI9"/>
              </a:rPr>
              <a:t>, and the margin narrows.</a:t>
            </a:r>
            <a:endParaRPr lang="en-GB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22" y="211465"/>
            <a:ext cx="195516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Linear </a:t>
            </a:r>
            <a:r>
              <a:rPr spc="-30" dirty="0"/>
              <a:t>boundary </a:t>
            </a:r>
            <a:r>
              <a:rPr spc="-15" dirty="0"/>
              <a:t>can</a:t>
            </a:r>
            <a:r>
              <a:rPr spc="5" dirty="0"/>
              <a:t> </a:t>
            </a:r>
            <a:r>
              <a:rPr spc="-20" dirty="0"/>
              <a:t>fail</a:t>
            </a:r>
          </a:p>
        </p:txBody>
      </p:sp>
      <p:sp>
        <p:nvSpPr>
          <p:cNvPr id="4104" name="object 410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  <p:pic>
        <p:nvPicPr>
          <p:cNvPr id="4106" name="Picture 4105">
            <a:extLst>
              <a:ext uri="{FF2B5EF4-FFF2-40B4-BE49-F238E27FC236}">
                <a16:creationId xmlns:a16="http://schemas.microsoft.com/office/drawing/2014/main" id="{F2A283F6-FE04-4237-A4CC-7DEE1A0E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43348"/>
            <a:ext cx="2111456" cy="2051979"/>
          </a:xfrm>
          <a:prstGeom prst="rect">
            <a:avLst/>
          </a:prstGeom>
        </p:spPr>
      </p:pic>
      <p:sp>
        <p:nvSpPr>
          <p:cNvPr id="4108" name="TextBox 4107">
            <a:extLst>
              <a:ext uri="{FF2B5EF4-FFF2-40B4-BE49-F238E27FC236}">
                <a16:creationId xmlns:a16="http://schemas.microsoft.com/office/drawing/2014/main" id="{758E98ED-D321-4FE6-AA16-C7759CE64000}"/>
              </a:ext>
            </a:extLst>
          </p:cNvPr>
          <p:cNvSpPr txBox="1"/>
          <p:nvPr/>
        </p:nvSpPr>
        <p:spPr>
          <a:xfrm>
            <a:off x="2604076" y="892175"/>
            <a:ext cx="16101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Sometime a linear boundary simply won’t work, no matter what value of  C. </a:t>
            </a:r>
          </a:p>
          <a:p>
            <a:endParaRPr lang="en-GB" sz="1200" dirty="0"/>
          </a:p>
          <a:p>
            <a:r>
              <a:rPr lang="en-GB" sz="1200" dirty="0"/>
              <a:t>The example here  is such a case. </a:t>
            </a:r>
          </a:p>
          <a:p>
            <a:endParaRPr lang="en-GB" sz="1200" dirty="0"/>
          </a:p>
          <a:p>
            <a:r>
              <a:rPr lang="en-GB" sz="1200" dirty="0"/>
              <a:t>What to do?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E92AE1-1C25-4853-B42A-B48B06A2599F}"/>
                  </a:ext>
                </a:extLst>
              </p14:cNvPr>
              <p14:cNvContentPartPr/>
              <p14:nvPr/>
            </p14:nvContentPartPr>
            <p14:xfrm>
              <a:off x="92520" y="1401840"/>
              <a:ext cx="1562400" cy="142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E92AE1-1C25-4853-B42A-B48B06A259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60" y="1392480"/>
                <a:ext cx="1581120" cy="144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379" y="211465"/>
            <a:ext cx="14820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Feature</a:t>
            </a:r>
            <a:r>
              <a:rPr spc="75" dirty="0">
                <a:latin typeface="+mn-lt"/>
              </a:rPr>
              <a:t> </a:t>
            </a:r>
            <a:r>
              <a:rPr spc="-20" dirty="0">
                <a:latin typeface="+mn-lt"/>
              </a:rPr>
              <a:t>Expansion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858" y="703515"/>
            <a:ext cx="411824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4780" indent="-13271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60" dirty="0">
                <a:cs typeface="PMingLiU"/>
              </a:rPr>
              <a:t>Enlarge </a:t>
            </a:r>
            <a:r>
              <a:rPr sz="1100" spc="8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space </a:t>
            </a:r>
            <a:r>
              <a:rPr sz="1100" spc="5" dirty="0">
                <a:cs typeface="PMingLiU"/>
              </a:rPr>
              <a:t>of </a:t>
            </a:r>
            <a:r>
              <a:rPr sz="1100" spc="55" dirty="0">
                <a:cs typeface="PMingLiU"/>
              </a:rPr>
              <a:t>features by </a:t>
            </a:r>
            <a:r>
              <a:rPr sz="1100" spc="50" dirty="0">
                <a:cs typeface="PMingLiU"/>
              </a:rPr>
              <a:t>including</a:t>
            </a:r>
            <a:r>
              <a:rPr sz="1100" spc="25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transformations;</a:t>
            </a:r>
            <a:endParaRPr sz="1100">
              <a:cs typeface="PMingLiU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8570" y="950034"/>
            <a:ext cx="12293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2575" algn="l"/>
                <a:tab pos="1162685" algn="l"/>
              </a:tabLst>
            </a:pPr>
            <a:r>
              <a:rPr sz="800" spc="45" dirty="0">
                <a:latin typeface="PMingLiU"/>
                <a:cs typeface="PMingLiU"/>
              </a:rPr>
              <a:t>1	1	2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995" y="875587"/>
            <a:ext cx="297497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35" dirty="0">
                <a:cs typeface="PMingLiU"/>
              </a:rPr>
              <a:t>e.g. </a:t>
            </a:r>
            <a:r>
              <a:rPr sz="1100" i="1" spc="150" dirty="0">
                <a:cs typeface="Times New Roman"/>
              </a:rPr>
              <a:t>X</a:t>
            </a:r>
            <a:r>
              <a:rPr sz="1200" spc="225" baseline="27777" dirty="0">
                <a:cs typeface="PMingLiU"/>
              </a:rPr>
              <a:t>2</a:t>
            </a:r>
            <a:r>
              <a:rPr sz="1100" spc="150" dirty="0">
                <a:cs typeface="PMingLiU"/>
              </a:rPr>
              <a:t>, </a:t>
            </a:r>
            <a:r>
              <a:rPr sz="1100" i="1" spc="150" dirty="0">
                <a:cs typeface="Times New Roman"/>
              </a:rPr>
              <a:t>X</a:t>
            </a:r>
            <a:r>
              <a:rPr sz="1200" spc="225" baseline="27777" dirty="0">
                <a:cs typeface="PMingLiU"/>
              </a:rPr>
              <a:t>3</a:t>
            </a:r>
            <a:r>
              <a:rPr sz="1100" spc="150" dirty="0">
                <a:cs typeface="PMingLiU"/>
              </a:rPr>
              <a:t>, </a:t>
            </a:r>
            <a:r>
              <a:rPr sz="1100" i="1" spc="140" dirty="0">
                <a:cs typeface="Times New Roman"/>
              </a:rPr>
              <a:t>X</a:t>
            </a:r>
            <a:r>
              <a:rPr sz="1200" spc="209" baseline="-10416" dirty="0">
                <a:cs typeface="PMingLiU"/>
              </a:rPr>
              <a:t>1</a:t>
            </a:r>
            <a:r>
              <a:rPr sz="1100" i="1" spc="140" dirty="0">
                <a:cs typeface="Times New Roman"/>
              </a:rPr>
              <a:t>X</a:t>
            </a:r>
            <a:r>
              <a:rPr sz="1200" spc="209" baseline="-10416" dirty="0">
                <a:cs typeface="PMingLiU"/>
              </a:rPr>
              <a:t>2</a:t>
            </a:r>
            <a:r>
              <a:rPr sz="1100" spc="140" dirty="0">
                <a:cs typeface="PMingLiU"/>
              </a:rPr>
              <a:t>, </a:t>
            </a:r>
            <a:r>
              <a:rPr sz="1100" i="1" spc="135" dirty="0">
                <a:cs typeface="Times New Roman"/>
              </a:rPr>
              <a:t>X</a:t>
            </a:r>
            <a:r>
              <a:rPr sz="1200" spc="202" baseline="-10416" dirty="0">
                <a:cs typeface="PMingLiU"/>
              </a:rPr>
              <a:t>1</a:t>
            </a:r>
            <a:r>
              <a:rPr sz="1100" i="1" spc="135" dirty="0">
                <a:cs typeface="Times New Roman"/>
              </a:rPr>
              <a:t>X</a:t>
            </a:r>
            <a:r>
              <a:rPr sz="1200" spc="202" baseline="27777" dirty="0">
                <a:cs typeface="PMingLiU"/>
              </a:rPr>
              <a:t>2</a:t>
            </a:r>
            <a:r>
              <a:rPr sz="1100" spc="135" dirty="0">
                <a:cs typeface="PMingLiU"/>
              </a:rPr>
              <a:t>,</a:t>
            </a:r>
            <a:r>
              <a:rPr sz="1100" i="1" spc="135" dirty="0">
                <a:cs typeface="Times New Roman"/>
              </a:rPr>
              <a:t>. </a:t>
            </a:r>
            <a:r>
              <a:rPr sz="1100" i="1" spc="25" dirty="0">
                <a:cs typeface="Times New Roman"/>
              </a:rPr>
              <a:t>. </a:t>
            </a:r>
            <a:r>
              <a:rPr sz="1100" i="1" spc="35" dirty="0">
                <a:cs typeface="Times New Roman"/>
              </a:rPr>
              <a:t>.</a:t>
            </a:r>
            <a:r>
              <a:rPr sz="1100" spc="35" dirty="0">
                <a:cs typeface="PMingLiU"/>
              </a:rPr>
              <a:t>. </a:t>
            </a:r>
            <a:r>
              <a:rPr sz="1100" spc="45" dirty="0">
                <a:cs typeface="PMingLiU"/>
              </a:rPr>
              <a:t>Hence </a:t>
            </a:r>
            <a:r>
              <a:rPr sz="1100" spc="25" dirty="0">
                <a:cs typeface="PMingLiU"/>
              </a:rPr>
              <a:t>go </a:t>
            </a:r>
            <a:r>
              <a:rPr sz="1100" spc="50" dirty="0">
                <a:cs typeface="PMingLiU"/>
              </a:rPr>
              <a:t>from</a:t>
            </a:r>
            <a:r>
              <a:rPr sz="1100" spc="-140" dirty="0">
                <a:cs typeface="PMingLiU"/>
              </a:rPr>
              <a:t> </a:t>
            </a:r>
            <a:r>
              <a:rPr sz="1100" spc="85" dirty="0">
                <a:cs typeface="PMingLiU"/>
              </a:rPr>
              <a:t>a</a:t>
            </a:r>
            <a:endParaRPr sz="1100"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858" y="1003882"/>
            <a:ext cx="3565792" cy="64055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434"/>
              </a:spcBef>
            </a:pPr>
            <a:r>
              <a:rPr sz="1100" i="1" spc="45" dirty="0">
                <a:cs typeface="Times New Roman"/>
              </a:rPr>
              <a:t>p</a:t>
            </a:r>
            <a:r>
              <a:rPr sz="1100" spc="45" dirty="0">
                <a:cs typeface="PMingLiU"/>
              </a:rPr>
              <a:t>-dimensional </a:t>
            </a:r>
            <a:r>
              <a:rPr sz="1100" spc="50" dirty="0">
                <a:cs typeface="PMingLiU"/>
              </a:rPr>
              <a:t>space </a:t>
            </a:r>
            <a:r>
              <a:rPr sz="1100" spc="80" dirty="0">
                <a:cs typeface="PMingLiU"/>
              </a:rPr>
              <a:t>to </a:t>
            </a:r>
            <a:r>
              <a:rPr sz="1100" spc="85" dirty="0">
                <a:cs typeface="PMingLiU"/>
              </a:rPr>
              <a:t>a </a:t>
            </a:r>
            <a:r>
              <a:rPr sz="1100" i="1" spc="140" dirty="0">
                <a:cs typeface="Times New Roman"/>
              </a:rPr>
              <a:t>M </a:t>
            </a:r>
            <a:r>
              <a:rPr sz="1100" i="1" spc="105" dirty="0">
                <a:cs typeface="Times New Roman"/>
              </a:rPr>
              <a:t>&gt; </a:t>
            </a:r>
            <a:r>
              <a:rPr sz="1100" i="1" spc="-5" dirty="0">
                <a:cs typeface="Times New Roman"/>
              </a:rPr>
              <a:t>p </a:t>
            </a:r>
            <a:r>
              <a:rPr sz="1100" spc="50" dirty="0">
                <a:cs typeface="PMingLiU"/>
              </a:rPr>
              <a:t>dimensional</a:t>
            </a:r>
            <a:r>
              <a:rPr sz="1100" spc="-14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space.</a:t>
            </a: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lang="en-US" sz="1100" spc="95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5" dirty="0">
                <a:cs typeface="PMingLiU"/>
              </a:rPr>
              <a:t>Fit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support-vector </a:t>
            </a:r>
            <a:r>
              <a:rPr sz="1100" spc="25" dirty="0">
                <a:cs typeface="PMingLiU"/>
              </a:rPr>
              <a:t>classifier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enlarged</a:t>
            </a:r>
            <a:r>
              <a:rPr sz="1100" spc="165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space.</a:t>
            </a:r>
            <a:endParaRPr sz="1100" dirty="0">
              <a:cs typeface="PMingLiU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858" y="1882775"/>
            <a:ext cx="331470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0" dirty="0">
                <a:cs typeface="PMingLiU"/>
              </a:rPr>
              <a:t>This </a:t>
            </a:r>
            <a:r>
              <a:rPr sz="1100" spc="55" dirty="0">
                <a:cs typeface="PMingLiU"/>
              </a:rPr>
              <a:t>results </a:t>
            </a:r>
            <a:r>
              <a:rPr sz="1100" spc="50" dirty="0">
                <a:cs typeface="PMingLiU"/>
              </a:rPr>
              <a:t>in non-linear </a:t>
            </a:r>
            <a:r>
              <a:rPr sz="1100" spc="35" dirty="0">
                <a:cs typeface="PMingLiU"/>
              </a:rPr>
              <a:t>decision </a:t>
            </a:r>
            <a:r>
              <a:rPr sz="1100" spc="65" dirty="0">
                <a:cs typeface="PMingLiU"/>
              </a:rPr>
              <a:t>boundaries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 </a:t>
            </a:r>
            <a:r>
              <a:rPr sz="1100" spc="45" dirty="0">
                <a:cs typeface="PMingLiU"/>
              </a:rPr>
              <a:t>original</a:t>
            </a:r>
            <a:r>
              <a:rPr sz="1100" spc="7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space.</a:t>
            </a:r>
            <a:endParaRPr sz="1100" dirty="0"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114291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2379" y="211465"/>
            <a:ext cx="14820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+mn-lt"/>
              </a:rPr>
              <a:t>Feature</a:t>
            </a:r>
            <a:r>
              <a:rPr spc="75" dirty="0">
                <a:latin typeface="+mn-lt"/>
              </a:rPr>
              <a:t> </a:t>
            </a:r>
            <a:r>
              <a:rPr spc="-20" dirty="0">
                <a:latin typeface="+mn-lt"/>
              </a:rPr>
              <a:t>Expansion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1155" y="1044575"/>
            <a:ext cx="39077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60" dirty="0">
                <a:cs typeface="PMingLiU"/>
              </a:rPr>
              <a:t>Example: </a:t>
            </a:r>
            <a:r>
              <a:rPr sz="1100" spc="55" dirty="0">
                <a:cs typeface="PMingLiU"/>
              </a:rPr>
              <a:t>Suppose </a:t>
            </a:r>
            <a:r>
              <a:rPr sz="1100" spc="15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use </a:t>
            </a:r>
            <a:r>
              <a:rPr sz="1100" spc="105" dirty="0">
                <a:cs typeface="PMingLiU"/>
              </a:rPr>
              <a:t>(</a:t>
            </a:r>
            <a:r>
              <a:rPr sz="1100" i="1" spc="105" dirty="0">
                <a:cs typeface="Times New Roman"/>
              </a:rPr>
              <a:t>X</a:t>
            </a:r>
            <a:r>
              <a:rPr sz="1200" spc="157" baseline="-10416" dirty="0">
                <a:cs typeface="PMingLiU"/>
              </a:rPr>
              <a:t>1</a:t>
            </a:r>
            <a:r>
              <a:rPr sz="1100" i="1" spc="105" dirty="0">
                <a:cs typeface="Times New Roman"/>
              </a:rPr>
              <a:t>, </a:t>
            </a:r>
            <a:r>
              <a:rPr sz="1100" i="1" spc="114" dirty="0">
                <a:cs typeface="Times New Roman"/>
              </a:rPr>
              <a:t>X</a:t>
            </a:r>
            <a:r>
              <a:rPr sz="1200" spc="172" baseline="-10416" dirty="0">
                <a:cs typeface="PMingLiU"/>
              </a:rPr>
              <a:t>2</a:t>
            </a:r>
            <a:r>
              <a:rPr sz="1100" i="1" spc="114" dirty="0">
                <a:cs typeface="Times New Roman"/>
              </a:rPr>
              <a:t>, </a:t>
            </a:r>
            <a:r>
              <a:rPr sz="1100" i="1" spc="145" dirty="0">
                <a:cs typeface="Times New Roman"/>
              </a:rPr>
              <a:t>X</a:t>
            </a:r>
            <a:r>
              <a:rPr sz="1200" spc="217" baseline="27777" dirty="0">
                <a:cs typeface="PMingLiU"/>
              </a:rPr>
              <a:t>2</a:t>
            </a:r>
            <a:r>
              <a:rPr sz="1100" i="1" spc="145" dirty="0">
                <a:cs typeface="Times New Roman"/>
              </a:rPr>
              <a:t>, X</a:t>
            </a:r>
            <a:r>
              <a:rPr sz="1200" spc="217" baseline="27777" dirty="0">
                <a:cs typeface="PMingLiU"/>
              </a:rPr>
              <a:t>2</a:t>
            </a:r>
            <a:r>
              <a:rPr sz="1100" i="1" spc="145" dirty="0">
                <a:cs typeface="Times New Roman"/>
              </a:rPr>
              <a:t>, X</a:t>
            </a:r>
            <a:r>
              <a:rPr sz="1200" spc="217" baseline="-10416" dirty="0">
                <a:cs typeface="PMingLiU"/>
              </a:rPr>
              <a:t>1</a:t>
            </a:r>
            <a:r>
              <a:rPr sz="1100" i="1" spc="145" dirty="0">
                <a:cs typeface="Times New Roman"/>
              </a:rPr>
              <a:t>X</a:t>
            </a:r>
            <a:r>
              <a:rPr sz="1200" spc="217" baseline="-10416" dirty="0">
                <a:cs typeface="PMingLiU"/>
              </a:rPr>
              <a:t>2</a:t>
            </a:r>
            <a:r>
              <a:rPr sz="1100" spc="145" dirty="0">
                <a:cs typeface="PMingLiU"/>
              </a:rPr>
              <a:t>) </a:t>
            </a:r>
            <a:r>
              <a:rPr sz="1100" spc="65" dirty="0">
                <a:cs typeface="PMingLiU"/>
              </a:rPr>
              <a:t>instead</a:t>
            </a:r>
            <a:r>
              <a:rPr sz="1100" spc="265" dirty="0">
                <a:cs typeface="PMingLiU"/>
              </a:rPr>
              <a:t> </a:t>
            </a:r>
            <a:r>
              <a:rPr sz="1100" spc="5" dirty="0">
                <a:cs typeface="PMingLiU"/>
              </a:rPr>
              <a:t>of</a:t>
            </a:r>
            <a:endParaRPr sz="1100"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155" y="1119022"/>
            <a:ext cx="3964304" cy="4353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2360">
              <a:lnSpc>
                <a:spcPts val="860"/>
              </a:lnSpc>
              <a:spcBef>
                <a:spcPts val="95"/>
              </a:spcBef>
              <a:tabLst>
                <a:tab pos="2658110" algn="l"/>
              </a:tabLst>
            </a:pPr>
            <a:r>
              <a:rPr sz="800" spc="45" dirty="0">
                <a:cs typeface="PMingLiU"/>
              </a:rPr>
              <a:t>1	2</a:t>
            </a:r>
            <a:endParaRPr sz="800" dirty="0">
              <a:cs typeface="PMingLiU"/>
            </a:endParaRPr>
          </a:p>
          <a:p>
            <a:pPr marL="38100">
              <a:lnSpc>
                <a:spcPts val="1220"/>
              </a:lnSpc>
            </a:pPr>
            <a:r>
              <a:rPr sz="1100" spc="70" dirty="0">
                <a:cs typeface="PMingLiU"/>
              </a:rPr>
              <a:t>just </a:t>
            </a:r>
            <a:r>
              <a:rPr sz="1100" spc="105" dirty="0">
                <a:cs typeface="PMingLiU"/>
              </a:rPr>
              <a:t>(</a:t>
            </a:r>
            <a:r>
              <a:rPr sz="1100" i="1" spc="105" dirty="0">
                <a:cs typeface="Times New Roman"/>
              </a:rPr>
              <a:t>X</a:t>
            </a:r>
            <a:r>
              <a:rPr sz="1200" spc="157" baseline="-10416" dirty="0">
                <a:cs typeface="PMingLiU"/>
              </a:rPr>
              <a:t>1</a:t>
            </a:r>
            <a:r>
              <a:rPr sz="1100" i="1" spc="105" dirty="0">
                <a:cs typeface="Times New Roman"/>
              </a:rPr>
              <a:t>, </a:t>
            </a:r>
            <a:r>
              <a:rPr sz="1100" i="1" spc="110" dirty="0">
                <a:cs typeface="Times New Roman"/>
              </a:rPr>
              <a:t>X</a:t>
            </a:r>
            <a:r>
              <a:rPr sz="1200" spc="165" baseline="-10416" dirty="0">
                <a:cs typeface="PMingLiU"/>
              </a:rPr>
              <a:t>2</a:t>
            </a:r>
            <a:r>
              <a:rPr sz="1100" spc="110" dirty="0">
                <a:cs typeface="PMingLiU"/>
              </a:rPr>
              <a:t>). </a:t>
            </a:r>
            <a:r>
              <a:rPr sz="1100" spc="85" dirty="0">
                <a:cs typeface="PMingLiU"/>
              </a:rPr>
              <a:t>Then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decision </a:t>
            </a:r>
            <a:r>
              <a:rPr sz="1100" spc="80" dirty="0">
                <a:cs typeface="PMingLiU"/>
              </a:rPr>
              <a:t>boundary </a:t>
            </a:r>
            <a:r>
              <a:rPr sz="1100" spc="45" dirty="0">
                <a:cs typeface="PMingLiU"/>
              </a:rPr>
              <a:t>would </a:t>
            </a:r>
            <a:r>
              <a:rPr sz="1100" spc="70" dirty="0">
                <a:cs typeface="PMingLiU"/>
              </a:rPr>
              <a:t>be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</a:t>
            </a:r>
            <a:r>
              <a:rPr sz="1100" spc="-6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form</a:t>
            </a:r>
            <a:endParaRPr sz="1100" dirty="0"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155" y="1527899"/>
            <a:ext cx="3964304" cy="8094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944"/>
              </a:lnSpc>
              <a:spcBef>
                <a:spcPts val="90"/>
              </a:spcBef>
            </a:pPr>
            <a:r>
              <a:rPr sz="1100" i="1" spc="55" dirty="0">
                <a:cs typeface="Times New Roman"/>
              </a:rPr>
              <a:t>β</a:t>
            </a:r>
            <a:r>
              <a:rPr sz="1200" spc="82" baseline="-10416" dirty="0">
                <a:cs typeface="PMingLiU"/>
              </a:rPr>
              <a:t>0</a:t>
            </a:r>
            <a:r>
              <a:rPr sz="1200" spc="112" baseline="-10416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110" dirty="0">
                <a:cs typeface="Times New Roman"/>
              </a:rPr>
              <a:t>β</a:t>
            </a:r>
            <a:r>
              <a:rPr sz="1200" spc="165" baseline="-10416" dirty="0">
                <a:cs typeface="PMingLiU"/>
              </a:rPr>
              <a:t>1</a:t>
            </a:r>
            <a:r>
              <a:rPr sz="1100" i="1" spc="110" dirty="0">
                <a:cs typeface="Times New Roman"/>
              </a:rPr>
              <a:t>X</a:t>
            </a:r>
            <a:r>
              <a:rPr sz="1200" spc="165" baseline="-10416" dirty="0">
                <a:cs typeface="PMingLiU"/>
              </a:rPr>
              <a:t>1</a:t>
            </a:r>
            <a:r>
              <a:rPr sz="1200" spc="120" baseline="-10416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110" dirty="0">
                <a:cs typeface="Times New Roman"/>
              </a:rPr>
              <a:t>β</a:t>
            </a:r>
            <a:r>
              <a:rPr sz="1200" spc="165" baseline="-10416" dirty="0">
                <a:cs typeface="PMingLiU"/>
              </a:rPr>
              <a:t>2</a:t>
            </a:r>
            <a:r>
              <a:rPr sz="1100" i="1" spc="110" dirty="0">
                <a:cs typeface="Times New Roman"/>
              </a:rPr>
              <a:t>X</a:t>
            </a:r>
            <a:r>
              <a:rPr sz="1200" spc="165" baseline="-10416" dirty="0">
                <a:cs typeface="PMingLiU"/>
              </a:rPr>
              <a:t>2</a:t>
            </a:r>
            <a:r>
              <a:rPr sz="1200" spc="120" baseline="-10416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130" dirty="0">
                <a:cs typeface="Times New Roman"/>
              </a:rPr>
              <a:t>β</a:t>
            </a:r>
            <a:r>
              <a:rPr sz="1200" spc="195" baseline="-10416" dirty="0">
                <a:cs typeface="PMingLiU"/>
              </a:rPr>
              <a:t>3</a:t>
            </a:r>
            <a:r>
              <a:rPr sz="1100" i="1" spc="130" dirty="0">
                <a:cs typeface="Times New Roman"/>
              </a:rPr>
              <a:t>X</a:t>
            </a:r>
            <a:r>
              <a:rPr sz="1200" spc="195" baseline="31250" dirty="0">
                <a:cs typeface="PMingLiU"/>
              </a:rPr>
              <a:t>2</a:t>
            </a:r>
            <a:r>
              <a:rPr sz="1200" spc="120" baseline="31250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130" dirty="0">
                <a:cs typeface="Times New Roman"/>
              </a:rPr>
              <a:t>β</a:t>
            </a:r>
            <a:r>
              <a:rPr sz="1200" spc="195" baseline="-10416" dirty="0">
                <a:cs typeface="PMingLiU"/>
              </a:rPr>
              <a:t>4</a:t>
            </a:r>
            <a:r>
              <a:rPr sz="1100" i="1" spc="130" dirty="0">
                <a:cs typeface="Times New Roman"/>
              </a:rPr>
              <a:t>X</a:t>
            </a:r>
            <a:r>
              <a:rPr sz="1200" spc="195" baseline="31250" dirty="0">
                <a:cs typeface="PMingLiU"/>
              </a:rPr>
              <a:t>2</a:t>
            </a:r>
            <a:r>
              <a:rPr sz="1200" spc="120" baseline="31250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125" dirty="0">
                <a:cs typeface="Times New Roman"/>
              </a:rPr>
              <a:t>β</a:t>
            </a:r>
            <a:r>
              <a:rPr sz="1200" spc="187" baseline="-10416" dirty="0">
                <a:cs typeface="PMingLiU"/>
              </a:rPr>
              <a:t>5</a:t>
            </a:r>
            <a:r>
              <a:rPr sz="1100" i="1" spc="125" dirty="0">
                <a:cs typeface="Times New Roman"/>
              </a:rPr>
              <a:t>X</a:t>
            </a:r>
            <a:r>
              <a:rPr sz="1200" spc="187" baseline="-10416" dirty="0">
                <a:cs typeface="PMingLiU"/>
              </a:rPr>
              <a:t>1</a:t>
            </a:r>
            <a:r>
              <a:rPr sz="1100" i="1" spc="125" dirty="0">
                <a:cs typeface="Times New Roman"/>
              </a:rPr>
              <a:t>X</a:t>
            </a:r>
            <a:r>
              <a:rPr sz="1200" spc="187" baseline="-10416" dirty="0">
                <a:cs typeface="PMingLiU"/>
              </a:rPr>
              <a:t>2</a:t>
            </a:r>
            <a:r>
              <a:rPr sz="1200" spc="209" baseline="-10416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0</a:t>
            </a:r>
            <a:endParaRPr sz="1100" dirty="0">
              <a:cs typeface="PMingLiU"/>
            </a:endParaRPr>
          </a:p>
          <a:p>
            <a:pPr marL="597535" algn="ctr">
              <a:lnSpc>
                <a:spcPts val="585"/>
              </a:lnSpc>
              <a:tabLst>
                <a:tab pos="1091565" algn="l"/>
              </a:tabLst>
            </a:pPr>
            <a:r>
              <a:rPr sz="800" spc="45" dirty="0">
                <a:cs typeface="PMingLiU"/>
              </a:rPr>
              <a:t>1	2</a:t>
            </a:r>
            <a:endParaRPr sz="8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00" dirty="0">
              <a:cs typeface="PMingLiU"/>
            </a:endParaRPr>
          </a:p>
          <a:p>
            <a:pPr marL="38100" marR="30480">
              <a:lnSpc>
                <a:spcPct val="102600"/>
              </a:lnSpc>
            </a:pPr>
            <a:endParaRPr lang="en-US" sz="1100" spc="70" dirty="0">
              <a:cs typeface="PMingLiU"/>
            </a:endParaRPr>
          </a:p>
          <a:p>
            <a:pPr marL="38100" marR="30480">
              <a:lnSpc>
                <a:spcPct val="102600"/>
              </a:lnSpc>
            </a:pPr>
            <a:r>
              <a:rPr sz="1100" spc="70" dirty="0">
                <a:cs typeface="PMingLiU"/>
              </a:rPr>
              <a:t>This </a:t>
            </a:r>
            <a:r>
              <a:rPr sz="1100" spc="45" dirty="0">
                <a:cs typeface="PMingLiU"/>
              </a:rPr>
              <a:t>leads </a:t>
            </a:r>
            <a:r>
              <a:rPr sz="1100" spc="80" dirty="0">
                <a:cs typeface="PMingLiU"/>
              </a:rPr>
              <a:t>to </a:t>
            </a:r>
            <a:r>
              <a:rPr sz="1100" b="1" spc="55" dirty="0">
                <a:cs typeface="PMingLiU"/>
              </a:rPr>
              <a:t>nonlinear </a:t>
            </a:r>
            <a:r>
              <a:rPr sz="1100" b="1" spc="35" dirty="0">
                <a:cs typeface="PMingLiU"/>
              </a:rPr>
              <a:t>decision </a:t>
            </a:r>
            <a:r>
              <a:rPr sz="1100" b="1" spc="65" dirty="0">
                <a:cs typeface="PMingLiU"/>
              </a:rPr>
              <a:t>boundaries </a:t>
            </a:r>
            <a:r>
              <a:rPr sz="1100" spc="50" dirty="0">
                <a:cs typeface="PMingLiU"/>
              </a:rPr>
              <a:t>in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original </a:t>
            </a:r>
            <a:r>
              <a:rPr sz="1100" spc="50" dirty="0">
                <a:cs typeface="PMingLiU"/>
              </a:rPr>
              <a:t>space  </a:t>
            </a:r>
            <a:r>
              <a:rPr sz="1100" spc="70" dirty="0">
                <a:cs typeface="PMingLiU"/>
              </a:rPr>
              <a:t>(quadratic </a:t>
            </a:r>
            <a:r>
              <a:rPr sz="1100" spc="35" dirty="0">
                <a:cs typeface="PMingLiU"/>
              </a:rPr>
              <a:t>conic</a:t>
            </a:r>
            <a:r>
              <a:rPr sz="1100" spc="80" dirty="0">
                <a:cs typeface="PMingLiU"/>
              </a:rPr>
              <a:t> </a:t>
            </a:r>
            <a:r>
              <a:rPr sz="1100" spc="45" dirty="0">
                <a:cs typeface="PMingLiU"/>
              </a:rPr>
              <a:t>sections).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1122" y="211465"/>
            <a:ext cx="14852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Cubic</a:t>
            </a:r>
            <a:r>
              <a:rPr spc="80" dirty="0"/>
              <a:t> </a:t>
            </a:r>
            <a:r>
              <a:rPr spc="-30" dirty="0"/>
              <a:t>Polynomials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1801" y="2827202"/>
            <a:ext cx="3989704" cy="16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680"/>
              </a:lnSpc>
              <a:spcBef>
                <a:spcPts val="95"/>
              </a:spcBef>
            </a:pPr>
            <a:r>
              <a:rPr sz="800" i="1" spc="25" dirty="0">
                <a:latin typeface="Arial"/>
                <a:cs typeface="Arial"/>
              </a:rPr>
              <a:t>β</a:t>
            </a:r>
            <a:r>
              <a:rPr sz="900" spc="37" baseline="-9259" dirty="0">
                <a:latin typeface="Cambria"/>
                <a:cs typeface="Cambria"/>
              </a:rPr>
              <a:t>0</a:t>
            </a:r>
            <a:r>
              <a:rPr sz="900" spc="-89" baseline="-9259" dirty="0">
                <a:latin typeface="Cambria"/>
                <a:cs typeface="Cambria"/>
              </a:rPr>
              <a:t> </a:t>
            </a:r>
            <a:r>
              <a:rPr sz="800" spc="110" dirty="0">
                <a:latin typeface="PMingLiU"/>
                <a:cs typeface="PMingLiU"/>
              </a:rPr>
              <a:t>+</a:t>
            </a:r>
            <a:r>
              <a:rPr sz="800" i="1" spc="110" dirty="0">
                <a:latin typeface="Arial"/>
                <a:cs typeface="Arial"/>
              </a:rPr>
              <a:t>β</a:t>
            </a:r>
            <a:r>
              <a:rPr sz="900" spc="165" baseline="-9259" dirty="0">
                <a:latin typeface="Cambria"/>
                <a:cs typeface="Cambria"/>
              </a:rPr>
              <a:t>1</a:t>
            </a:r>
            <a:r>
              <a:rPr sz="800" i="1" spc="110" dirty="0">
                <a:latin typeface="Arial"/>
                <a:cs typeface="Arial"/>
              </a:rPr>
              <a:t>X</a:t>
            </a:r>
            <a:r>
              <a:rPr sz="900" spc="165" baseline="-9259" dirty="0">
                <a:latin typeface="Cambria"/>
                <a:cs typeface="Cambria"/>
              </a:rPr>
              <a:t>1</a:t>
            </a:r>
            <a:r>
              <a:rPr sz="900" spc="-82" baseline="-9259" dirty="0">
                <a:latin typeface="Cambria"/>
                <a:cs typeface="Cambria"/>
              </a:rPr>
              <a:t> </a:t>
            </a:r>
            <a:r>
              <a:rPr sz="800" spc="110" dirty="0">
                <a:latin typeface="PMingLiU"/>
                <a:cs typeface="PMingLiU"/>
              </a:rPr>
              <a:t>+</a:t>
            </a:r>
            <a:r>
              <a:rPr sz="800" i="1" spc="110" dirty="0">
                <a:latin typeface="Arial"/>
                <a:cs typeface="Arial"/>
              </a:rPr>
              <a:t>β</a:t>
            </a:r>
            <a:r>
              <a:rPr sz="900" spc="165" baseline="-9259" dirty="0">
                <a:latin typeface="Cambria"/>
                <a:cs typeface="Cambria"/>
              </a:rPr>
              <a:t>2</a:t>
            </a:r>
            <a:r>
              <a:rPr sz="800" i="1" spc="110" dirty="0">
                <a:latin typeface="Arial"/>
                <a:cs typeface="Arial"/>
              </a:rPr>
              <a:t>X</a:t>
            </a:r>
            <a:r>
              <a:rPr sz="900" spc="165" baseline="-9259" dirty="0">
                <a:latin typeface="Cambria"/>
                <a:cs typeface="Cambria"/>
              </a:rPr>
              <a:t>2</a:t>
            </a:r>
            <a:r>
              <a:rPr sz="900" spc="-82" baseline="-9259" dirty="0">
                <a:latin typeface="Cambria"/>
                <a:cs typeface="Cambria"/>
              </a:rPr>
              <a:t> </a:t>
            </a:r>
            <a:r>
              <a:rPr sz="800" spc="120" dirty="0">
                <a:latin typeface="PMingLiU"/>
                <a:cs typeface="PMingLiU"/>
              </a:rPr>
              <a:t>+</a:t>
            </a:r>
            <a:r>
              <a:rPr sz="800" i="1" spc="120" dirty="0">
                <a:latin typeface="Arial"/>
                <a:cs typeface="Arial"/>
              </a:rPr>
              <a:t>β</a:t>
            </a:r>
            <a:r>
              <a:rPr sz="900" spc="179" baseline="-9259" dirty="0">
                <a:latin typeface="Cambria"/>
                <a:cs typeface="Cambria"/>
              </a:rPr>
              <a:t>3</a:t>
            </a:r>
            <a:r>
              <a:rPr sz="800" i="1" spc="120" dirty="0">
                <a:latin typeface="Arial"/>
                <a:cs typeface="Arial"/>
              </a:rPr>
              <a:t>X</a:t>
            </a:r>
            <a:r>
              <a:rPr sz="900" spc="179" baseline="32407" dirty="0">
                <a:latin typeface="Cambria"/>
                <a:cs typeface="Cambria"/>
              </a:rPr>
              <a:t>2</a:t>
            </a:r>
            <a:r>
              <a:rPr sz="900" spc="-82" baseline="32407" dirty="0">
                <a:latin typeface="Cambria"/>
                <a:cs typeface="Cambria"/>
              </a:rPr>
              <a:t> </a:t>
            </a:r>
            <a:r>
              <a:rPr sz="800" spc="120" dirty="0">
                <a:latin typeface="PMingLiU"/>
                <a:cs typeface="PMingLiU"/>
              </a:rPr>
              <a:t>+</a:t>
            </a:r>
            <a:r>
              <a:rPr sz="800" i="1" spc="120" dirty="0">
                <a:latin typeface="Arial"/>
                <a:cs typeface="Arial"/>
              </a:rPr>
              <a:t>β</a:t>
            </a:r>
            <a:r>
              <a:rPr sz="900" spc="179" baseline="-9259" dirty="0">
                <a:latin typeface="Cambria"/>
                <a:cs typeface="Cambria"/>
              </a:rPr>
              <a:t>4</a:t>
            </a:r>
            <a:r>
              <a:rPr sz="800" i="1" spc="120" dirty="0">
                <a:latin typeface="Arial"/>
                <a:cs typeface="Arial"/>
              </a:rPr>
              <a:t>X</a:t>
            </a:r>
            <a:r>
              <a:rPr sz="900" spc="179" baseline="32407" dirty="0">
                <a:latin typeface="Cambria"/>
                <a:cs typeface="Cambria"/>
              </a:rPr>
              <a:t>2</a:t>
            </a:r>
            <a:r>
              <a:rPr sz="900" spc="-82" baseline="32407" dirty="0">
                <a:latin typeface="Cambria"/>
                <a:cs typeface="Cambria"/>
              </a:rPr>
              <a:t> </a:t>
            </a:r>
            <a:r>
              <a:rPr sz="800" spc="110" dirty="0">
                <a:latin typeface="PMingLiU"/>
                <a:cs typeface="PMingLiU"/>
              </a:rPr>
              <a:t>+</a:t>
            </a:r>
            <a:r>
              <a:rPr sz="800" i="1" spc="110" dirty="0">
                <a:latin typeface="Arial"/>
                <a:cs typeface="Arial"/>
              </a:rPr>
              <a:t>β</a:t>
            </a:r>
            <a:r>
              <a:rPr sz="900" spc="165" baseline="-9259" dirty="0">
                <a:latin typeface="Cambria"/>
                <a:cs typeface="Cambria"/>
              </a:rPr>
              <a:t>5</a:t>
            </a:r>
            <a:r>
              <a:rPr sz="800" i="1" spc="110" dirty="0">
                <a:latin typeface="Arial"/>
                <a:cs typeface="Arial"/>
              </a:rPr>
              <a:t>X</a:t>
            </a:r>
            <a:r>
              <a:rPr sz="900" spc="165" baseline="-9259" dirty="0">
                <a:latin typeface="Cambria"/>
                <a:cs typeface="Cambria"/>
              </a:rPr>
              <a:t>1</a:t>
            </a:r>
            <a:r>
              <a:rPr sz="800" i="1" spc="110" dirty="0">
                <a:latin typeface="Arial"/>
                <a:cs typeface="Arial"/>
              </a:rPr>
              <a:t>X</a:t>
            </a:r>
            <a:r>
              <a:rPr sz="900" spc="165" baseline="-9259" dirty="0">
                <a:latin typeface="Cambria"/>
                <a:cs typeface="Cambria"/>
              </a:rPr>
              <a:t>2</a:t>
            </a:r>
            <a:r>
              <a:rPr sz="900" spc="-82" baseline="-9259" dirty="0">
                <a:latin typeface="Cambria"/>
                <a:cs typeface="Cambria"/>
              </a:rPr>
              <a:t> </a:t>
            </a:r>
            <a:r>
              <a:rPr sz="800" spc="120" dirty="0">
                <a:latin typeface="PMingLiU"/>
                <a:cs typeface="PMingLiU"/>
              </a:rPr>
              <a:t>+</a:t>
            </a:r>
            <a:r>
              <a:rPr sz="800" i="1" spc="120" dirty="0">
                <a:latin typeface="Arial"/>
                <a:cs typeface="Arial"/>
              </a:rPr>
              <a:t>β</a:t>
            </a:r>
            <a:r>
              <a:rPr sz="900" spc="179" baseline="-9259" dirty="0">
                <a:latin typeface="Cambria"/>
                <a:cs typeface="Cambria"/>
              </a:rPr>
              <a:t>6</a:t>
            </a:r>
            <a:r>
              <a:rPr sz="800" i="1" spc="120" dirty="0">
                <a:latin typeface="Arial"/>
                <a:cs typeface="Arial"/>
              </a:rPr>
              <a:t>X</a:t>
            </a:r>
            <a:r>
              <a:rPr sz="900" spc="179" baseline="32407" dirty="0">
                <a:latin typeface="Cambria"/>
                <a:cs typeface="Cambria"/>
              </a:rPr>
              <a:t>3</a:t>
            </a:r>
            <a:r>
              <a:rPr sz="900" spc="-82" baseline="32407" dirty="0">
                <a:latin typeface="Cambria"/>
                <a:cs typeface="Cambria"/>
              </a:rPr>
              <a:t> </a:t>
            </a:r>
            <a:r>
              <a:rPr sz="800" spc="120" dirty="0">
                <a:latin typeface="PMingLiU"/>
                <a:cs typeface="PMingLiU"/>
              </a:rPr>
              <a:t>+</a:t>
            </a:r>
            <a:r>
              <a:rPr sz="800" i="1" spc="120" dirty="0">
                <a:latin typeface="Arial"/>
                <a:cs typeface="Arial"/>
              </a:rPr>
              <a:t>β</a:t>
            </a:r>
            <a:r>
              <a:rPr sz="900" spc="179" baseline="-9259" dirty="0">
                <a:latin typeface="Cambria"/>
                <a:cs typeface="Cambria"/>
              </a:rPr>
              <a:t>7</a:t>
            </a:r>
            <a:r>
              <a:rPr sz="800" i="1" spc="120" dirty="0">
                <a:latin typeface="Arial"/>
                <a:cs typeface="Arial"/>
              </a:rPr>
              <a:t>X</a:t>
            </a:r>
            <a:r>
              <a:rPr sz="900" spc="179" baseline="32407" dirty="0">
                <a:latin typeface="Cambria"/>
                <a:cs typeface="Cambria"/>
              </a:rPr>
              <a:t>3</a:t>
            </a:r>
            <a:r>
              <a:rPr sz="900" spc="-82" baseline="32407" dirty="0">
                <a:latin typeface="Cambria"/>
                <a:cs typeface="Cambria"/>
              </a:rPr>
              <a:t> </a:t>
            </a:r>
            <a:r>
              <a:rPr sz="800" spc="120" dirty="0">
                <a:latin typeface="PMingLiU"/>
                <a:cs typeface="PMingLiU"/>
              </a:rPr>
              <a:t>+</a:t>
            </a:r>
            <a:r>
              <a:rPr sz="800" i="1" spc="120" dirty="0">
                <a:latin typeface="Arial"/>
                <a:cs typeface="Arial"/>
              </a:rPr>
              <a:t>β</a:t>
            </a:r>
            <a:r>
              <a:rPr sz="900" spc="179" baseline="-9259" dirty="0">
                <a:latin typeface="Cambria"/>
                <a:cs typeface="Cambria"/>
              </a:rPr>
              <a:t>8</a:t>
            </a:r>
            <a:r>
              <a:rPr sz="800" i="1" spc="120" dirty="0">
                <a:latin typeface="Arial"/>
                <a:cs typeface="Arial"/>
              </a:rPr>
              <a:t>X</a:t>
            </a:r>
            <a:r>
              <a:rPr sz="900" spc="179" baseline="-9259" dirty="0">
                <a:latin typeface="Cambria"/>
                <a:cs typeface="Cambria"/>
              </a:rPr>
              <a:t>1</a:t>
            </a:r>
            <a:r>
              <a:rPr sz="800" i="1" spc="120" dirty="0">
                <a:latin typeface="Arial"/>
                <a:cs typeface="Arial"/>
              </a:rPr>
              <a:t>X</a:t>
            </a:r>
            <a:r>
              <a:rPr sz="900" spc="179" baseline="32407" dirty="0">
                <a:latin typeface="Cambria"/>
                <a:cs typeface="Cambria"/>
              </a:rPr>
              <a:t>2</a:t>
            </a:r>
            <a:r>
              <a:rPr sz="900" spc="-82" baseline="32407" dirty="0">
                <a:latin typeface="Cambria"/>
                <a:cs typeface="Cambria"/>
              </a:rPr>
              <a:t> </a:t>
            </a:r>
            <a:r>
              <a:rPr sz="800" spc="120" dirty="0">
                <a:latin typeface="PMingLiU"/>
                <a:cs typeface="PMingLiU"/>
              </a:rPr>
              <a:t>+</a:t>
            </a:r>
            <a:r>
              <a:rPr sz="800" i="1" spc="120" dirty="0">
                <a:latin typeface="Arial"/>
                <a:cs typeface="Arial"/>
              </a:rPr>
              <a:t>β</a:t>
            </a:r>
            <a:r>
              <a:rPr sz="900" spc="179" baseline="-9259" dirty="0">
                <a:latin typeface="Cambria"/>
                <a:cs typeface="Cambria"/>
              </a:rPr>
              <a:t>9</a:t>
            </a:r>
            <a:r>
              <a:rPr sz="800" i="1" spc="120" dirty="0">
                <a:latin typeface="Arial"/>
                <a:cs typeface="Arial"/>
              </a:rPr>
              <a:t>X</a:t>
            </a:r>
            <a:r>
              <a:rPr sz="900" spc="179" baseline="32407" dirty="0">
                <a:latin typeface="Cambria"/>
                <a:cs typeface="Cambria"/>
              </a:rPr>
              <a:t>2</a:t>
            </a:r>
            <a:r>
              <a:rPr sz="800" i="1" spc="120" dirty="0">
                <a:latin typeface="Arial"/>
                <a:cs typeface="Arial"/>
              </a:rPr>
              <a:t>X</a:t>
            </a:r>
            <a:r>
              <a:rPr sz="900" spc="179" baseline="-9259" dirty="0">
                <a:latin typeface="Cambria"/>
                <a:cs typeface="Cambria"/>
              </a:rPr>
              <a:t>2</a:t>
            </a:r>
            <a:r>
              <a:rPr sz="900" spc="225" baseline="-9259" dirty="0">
                <a:latin typeface="Cambria"/>
                <a:cs typeface="Cambria"/>
              </a:rPr>
              <a:t> </a:t>
            </a:r>
            <a:r>
              <a:rPr sz="800" spc="229" dirty="0">
                <a:latin typeface="PMingLiU"/>
                <a:cs typeface="PMingLiU"/>
              </a:rPr>
              <a:t>=</a:t>
            </a:r>
            <a:r>
              <a:rPr sz="800" spc="25" dirty="0">
                <a:latin typeface="PMingLiU"/>
                <a:cs typeface="PMingLiU"/>
              </a:rPr>
              <a:t> </a:t>
            </a:r>
            <a:r>
              <a:rPr sz="800" spc="45" dirty="0">
                <a:latin typeface="PMingLiU"/>
                <a:cs typeface="PMingLiU"/>
              </a:rPr>
              <a:t>0</a:t>
            </a:r>
            <a:endParaRPr sz="800" dirty="0">
              <a:latin typeface="PMingLiU"/>
              <a:cs typeface="PMingLiU"/>
            </a:endParaRPr>
          </a:p>
          <a:p>
            <a:pPr marL="1146175">
              <a:lnSpc>
                <a:spcPts val="440"/>
              </a:lnSpc>
              <a:tabLst>
                <a:tab pos="1499235" algn="l"/>
                <a:tab pos="2338705" algn="l"/>
                <a:tab pos="2692400" algn="l"/>
                <a:tab pos="3186430" algn="l"/>
                <a:tab pos="3539490" algn="l"/>
              </a:tabLst>
            </a:pPr>
            <a:r>
              <a:rPr sz="600" spc="30" dirty="0">
                <a:latin typeface="Cambria"/>
                <a:cs typeface="Cambria"/>
              </a:rPr>
              <a:t>1	2	1	2	2	1</a:t>
            </a:r>
            <a:endParaRPr sz="600" dirty="0">
              <a:latin typeface="Cambria"/>
              <a:cs typeface="Cambria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CE5751-A545-456C-B4EC-1342D5C8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37" y="633548"/>
            <a:ext cx="1963661" cy="19589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FFCD787-168D-45D3-9513-1D89F3E12072}"/>
              </a:ext>
            </a:extLst>
          </p:cNvPr>
          <p:cNvSpPr txBox="1"/>
          <p:nvPr/>
        </p:nvSpPr>
        <p:spPr>
          <a:xfrm>
            <a:off x="171450" y="735872"/>
            <a:ext cx="1867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Here we use a basis expansion of cubic polynomials.  </a:t>
            </a:r>
          </a:p>
          <a:p>
            <a:endParaRPr lang="en-GB" sz="1200" dirty="0"/>
          </a:p>
          <a:p>
            <a:r>
              <a:rPr lang="en-GB" sz="1200" dirty="0"/>
              <a:t>From 2 variables to 9 the support-vector classifier in the  enlarged space solves the problem in the lower-dimensional space.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754" y="211465"/>
            <a:ext cx="20923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30" dirty="0">
                <a:latin typeface="+mn-lt"/>
              </a:rPr>
              <a:t>Nonlinearities </a:t>
            </a:r>
            <a:r>
              <a:rPr spc="-40" dirty="0">
                <a:latin typeface="+mn-lt"/>
              </a:rPr>
              <a:t>and</a:t>
            </a:r>
            <a:r>
              <a:rPr spc="-80" dirty="0">
                <a:latin typeface="+mn-lt"/>
              </a:rPr>
              <a:t> </a:t>
            </a:r>
            <a:r>
              <a:rPr spc="-20" dirty="0">
                <a:latin typeface="+mn-lt"/>
              </a:rPr>
              <a:t>Kernels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18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277" y="815975"/>
            <a:ext cx="3029104" cy="203786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8763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55" dirty="0">
                <a:cs typeface="PMingLiU"/>
              </a:rPr>
              <a:t>Polynomials </a:t>
            </a:r>
            <a:r>
              <a:rPr sz="1100" spc="40" dirty="0">
                <a:cs typeface="PMingLiU"/>
              </a:rPr>
              <a:t>(especially </a:t>
            </a:r>
            <a:r>
              <a:rPr sz="1100" spc="50" dirty="0">
                <a:cs typeface="PMingLiU"/>
              </a:rPr>
              <a:t>high-dimensional </a:t>
            </a:r>
            <a:r>
              <a:rPr sz="1100" spc="45" dirty="0">
                <a:cs typeface="PMingLiU"/>
              </a:rPr>
              <a:t>ones) </a:t>
            </a:r>
            <a:r>
              <a:rPr sz="1100" spc="60" dirty="0">
                <a:cs typeface="PMingLiU"/>
              </a:rPr>
              <a:t>get </a:t>
            </a:r>
            <a:r>
              <a:rPr sz="1100" spc="35" dirty="0">
                <a:cs typeface="PMingLiU"/>
              </a:rPr>
              <a:t>wild  </a:t>
            </a:r>
            <a:r>
              <a:rPr sz="1100" spc="80" dirty="0">
                <a:cs typeface="PMingLiU"/>
              </a:rPr>
              <a:t>rather</a:t>
            </a:r>
            <a:r>
              <a:rPr sz="1100" spc="7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fast.</a:t>
            </a:r>
            <a:endParaRPr lang="en-US" sz="1100" spc="55" dirty="0">
              <a:cs typeface="PMingLiU"/>
            </a:endParaRPr>
          </a:p>
          <a:p>
            <a:pPr marL="144780" marR="8763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75" dirty="0">
                <a:cs typeface="PMingLiU"/>
              </a:rPr>
              <a:t>There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more </a:t>
            </a:r>
            <a:r>
              <a:rPr sz="1100" spc="50" dirty="0">
                <a:cs typeface="PMingLiU"/>
              </a:rPr>
              <a:t>elegant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controlled </a:t>
            </a:r>
            <a:r>
              <a:rPr sz="1100" spc="35" dirty="0">
                <a:cs typeface="PMingLiU"/>
              </a:rPr>
              <a:t>way </a:t>
            </a:r>
            <a:r>
              <a:rPr sz="1100" spc="80" dirty="0">
                <a:cs typeface="PMingLiU"/>
              </a:rPr>
              <a:t>to </a:t>
            </a:r>
            <a:r>
              <a:rPr sz="1100" spc="60" dirty="0">
                <a:cs typeface="PMingLiU"/>
              </a:rPr>
              <a:t>introduce  </a:t>
            </a:r>
            <a:r>
              <a:rPr sz="1100" spc="50" dirty="0">
                <a:cs typeface="PMingLiU"/>
              </a:rPr>
              <a:t>nonlinearities in </a:t>
            </a:r>
            <a:r>
              <a:rPr sz="1100" spc="65" dirty="0">
                <a:cs typeface="PMingLiU"/>
              </a:rPr>
              <a:t>support-vector </a:t>
            </a:r>
            <a:r>
              <a:rPr sz="1100" spc="25" dirty="0">
                <a:cs typeface="PMingLiU"/>
              </a:rPr>
              <a:t>classifiers </a:t>
            </a:r>
            <a:r>
              <a:rPr sz="1100" spc="-10" dirty="0">
                <a:cs typeface="PMingLiU"/>
              </a:rPr>
              <a:t>— </a:t>
            </a:r>
            <a:r>
              <a:rPr sz="1100" spc="75" dirty="0">
                <a:cs typeface="PMingLiU"/>
              </a:rPr>
              <a:t>through </a:t>
            </a:r>
            <a:r>
              <a:rPr sz="1100" spc="80" dirty="0">
                <a:cs typeface="PMingLiU"/>
              </a:rPr>
              <a:t>the  </a:t>
            </a:r>
            <a:r>
              <a:rPr sz="1100" spc="45" dirty="0">
                <a:cs typeface="PMingLiU"/>
              </a:rPr>
              <a:t>use </a:t>
            </a:r>
            <a:r>
              <a:rPr sz="1100" spc="5" dirty="0">
                <a:cs typeface="PMingLiU"/>
              </a:rPr>
              <a:t>of</a:t>
            </a:r>
            <a:r>
              <a:rPr sz="1100" spc="100" dirty="0">
                <a:cs typeface="PMingLiU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kernels</a:t>
            </a:r>
            <a:r>
              <a:rPr sz="1100" spc="25" dirty="0">
                <a:cs typeface="PMingLiU"/>
              </a:rPr>
              <a:t>.</a:t>
            </a:r>
            <a:endParaRPr lang="en-US" sz="1100" spc="25" dirty="0">
              <a:cs typeface="PMingLiU"/>
            </a:endParaRPr>
          </a:p>
          <a:p>
            <a:pPr marL="14478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35" dirty="0">
                <a:cs typeface="PMingLiU"/>
              </a:rPr>
              <a:t>Before </a:t>
            </a:r>
            <a:r>
              <a:rPr sz="1100" spc="15" dirty="0">
                <a:cs typeface="PMingLiU"/>
              </a:rPr>
              <a:t>we </a:t>
            </a:r>
            <a:r>
              <a:rPr sz="1100" spc="40" dirty="0">
                <a:cs typeface="PMingLiU"/>
              </a:rPr>
              <a:t>discuss </a:t>
            </a:r>
            <a:r>
              <a:rPr sz="1100" spc="55" dirty="0">
                <a:cs typeface="PMingLiU"/>
              </a:rPr>
              <a:t>these, </a:t>
            </a:r>
            <a:r>
              <a:rPr sz="1100" spc="15" dirty="0">
                <a:cs typeface="PMingLiU"/>
              </a:rPr>
              <a:t>we </a:t>
            </a:r>
            <a:r>
              <a:rPr sz="1100" spc="80" dirty="0">
                <a:cs typeface="PMingLiU"/>
              </a:rPr>
              <a:t>must understand the </a:t>
            </a:r>
            <a:r>
              <a:rPr sz="1100" spc="35" dirty="0">
                <a:cs typeface="PMingLiU"/>
              </a:rPr>
              <a:t>role</a:t>
            </a:r>
            <a:r>
              <a:rPr sz="1100" spc="285" dirty="0">
                <a:cs typeface="PMingLiU"/>
              </a:rPr>
              <a:t> </a:t>
            </a:r>
            <a:r>
              <a:rPr sz="1100" spc="5" dirty="0">
                <a:cs typeface="PMingLiU"/>
              </a:rPr>
              <a:t>of</a:t>
            </a:r>
            <a:r>
              <a:rPr lang="en-US" sz="1100" spc="5" dirty="0">
                <a:cs typeface="PMingLiU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inner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products </a:t>
            </a:r>
            <a:r>
              <a:rPr sz="1100" spc="50" dirty="0">
                <a:cs typeface="PMingLiU"/>
              </a:rPr>
              <a:t>in </a:t>
            </a:r>
            <a:r>
              <a:rPr sz="1100" spc="65" dirty="0">
                <a:cs typeface="PMingLiU"/>
              </a:rPr>
              <a:t>support-vector</a:t>
            </a:r>
            <a:r>
              <a:rPr sz="1100" spc="27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classifiers.</a:t>
            </a:r>
            <a:endParaRPr sz="1100" dirty="0">
              <a:cs typeface="PMingLiU"/>
            </a:endParaRPr>
          </a:p>
        </p:txBody>
      </p:sp>
      <p:pic>
        <p:nvPicPr>
          <p:cNvPr id="3074" name="Picture 2" descr="ok i said go wild... but not that wild! - Cheezburger - Funny Memes | Funny  Pictures">
            <a:extLst>
              <a:ext uri="{FF2B5EF4-FFF2-40B4-BE49-F238E27FC236}">
                <a16:creationId xmlns:a16="http://schemas.microsoft.com/office/drawing/2014/main" id="{C78CD54B-CEC6-49A1-B147-5B5CD35D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774" y="587375"/>
            <a:ext cx="10611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739" y="211465"/>
            <a:ext cx="27876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Inner </a:t>
            </a:r>
            <a:r>
              <a:rPr spc="-25" dirty="0">
                <a:latin typeface="+mn-lt"/>
              </a:rPr>
              <a:t>products </a:t>
            </a:r>
            <a:r>
              <a:rPr spc="-40" dirty="0">
                <a:latin typeface="+mn-lt"/>
              </a:rPr>
              <a:t>and </a:t>
            </a:r>
            <a:r>
              <a:rPr spc="-30" dirty="0">
                <a:latin typeface="+mn-lt"/>
              </a:rPr>
              <a:t>support</a:t>
            </a:r>
            <a:r>
              <a:rPr spc="229" dirty="0">
                <a:latin typeface="+mn-lt"/>
              </a:rPr>
              <a:t> </a:t>
            </a:r>
            <a:r>
              <a:rPr spc="-25" dirty="0">
                <a:latin typeface="+mn-lt"/>
              </a:rPr>
              <a:t>vectors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82926" y="1050636"/>
            <a:ext cx="1999614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0" dirty="0">
                <a:solidFill>
                  <a:srgbClr val="009900"/>
                </a:solidFill>
                <a:cs typeface="Palatino Linotype"/>
              </a:rPr>
              <a:t>—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inner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product between</a:t>
            </a:r>
            <a:r>
              <a:rPr sz="1100" i="1" spc="-15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vectors</a:t>
            </a:r>
            <a:endParaRPr sz="1100"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887" y="1754533"/>
            <a:ext cx="3865563" cy="22634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45"/>
              </a:spcBef>
              <a:buClr>
                <a:srgbClr val="3333B2"/>
              </a:buClr>
              <a:buSzPct val="90909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linear </a:t>
            </a:r>
            <a:r>
              <a:rPr sz="1100" spc="80" dirty="0">
                <a:cs typeface="PMingLiU"/>
              </a:rPr>
              <a:t>support </a:t>
            </a:r>
            <a:r>
              <a:rPr sz="1100" spc="50" dirty="0">
                <a:cs typeface="PMingLiU"/>
              </a:rPr>
              <a:t>vector </a:t>
            </a:r>
            <a:r>
              <a:rPr sz="1100" spc="25" dirty="0">
                <a:cs typeface="PMingLiU"/>
              </a:rPr>
              <a:t>classifier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60" dirty="0">
                <a:cs typeface="PMingLiU"/>
              </a:rPr>
              <a:t>represented</a:t>
            </a:r>
            <a:r>
              <a:rPr sz="1100" spc="165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as</a:t>
            </a:r>
            <a:endParaRPr sz="1100" dirty="0"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5854" y="2169140"/>
            <a:ext cx="239872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97585" algn="l"/>
                <a:tab pos="1638300" algn="l"/>
              </a:tabLst>
            </a:pPr>
            <a:r>
              <a:rPr sz="1100" i="1" spc="55" dirty="0">
                <a:cs typeface="Arial"/>
              </a:rPr>
              <a:t>	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— </a:t>
            </a:r>
            <a:r>
              <a:rPr sz="1100" i="1" spc="100" dirty="0">
                <a:solidFill>
                  <a:srgbClr val="009900"/>
                </a:solidFill>
                <a:cs typeface="Times New Roman"/>
              </a:rPr>
              <a:t>n</a:t>
            </a:r>
            <a:r>
              <a:rPr sz="1100" i="1" spc="175" dirty="0">
                <a:solidFill>
                  <a:srgbClr val="009900"/>
                </a:solidFill>
                <a:cs typeface="Times New Roman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parameters</a:t>
            </a:r>
            <a:endParaRPr sz="1100" dirty="0"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39628" y="3323099"/>
            <a:ext cx="288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14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020DB2-B930-4022-90FE-9983E518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874189"/>
            <a:ext cx="1200475" cy="5026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26197E6-1893-4989-AB3B-812C131B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81" y="2060136"/>
            <a:ext cx="1771745" cy="5022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050" y="194434"/>
            <a:ext cx="396240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GB" sz="2050" b="1" i="0" spc="-35" dirty="0">
                <a:solidFill>
                  <a:srgbClr val="0000FF"/>
                </a:solidFill>
                <a:latin typeface="+mn-lt"/>
                <a:cs typeface="Georgia"/>
              </a:rPr>
              <a:t>09: Support vector machines</a:t>
            </a:r>
            <a:endParaRPr sz="2050" dirty="0">
              <a:latin typeface="+mn-lt"/>
              <a:cs typeface="Georg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9A2CD-36EC-4C26-8EA6-A281FBCBB804}"/>
              </a:ext>
            </a:extLst>
          </p:cNvPr>
          <p:cNvSpPr txBox="1"/>
          <p:nvPr/>
        </p:nvSpPr>
        <p:spPr>
          <a:xfrm>
            <a:off x="323850" y="1273175"/>
            <a:ext cx="180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de-DE" sz="1800" b="0" i="0" u="none" strike="noStrike" baseline="0" dirty="0">
                <a:solidFill>
                  <a:srgbClr val="231F20"/>
                </a:solidFill>
                <a:cs typeface="Arial" panose="020B0604020202020204" pitchFamily="34" charset="0"/>
              </a:rPr>
              <a:t>-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Carl Jung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0EA19-4867-48CE-B217-A1EE88C907D0}"/>
              </a:ext>
            </a:extLst>
          </p:cNvPr>
          <p:cNvSpPr txBox="1"/>
          <p:nvPr/>
        </p:nvSpPr>
        <p:spPr>
          <a:xfrm>
            <a:off x="171450" y="739775"/>
            <a:ext cx="436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“</a:t>
            </a:r>
            <a:r>
              <a:rPr lang="en-GB" b="0" i="0" dirty="0">
                <a:solidFill>
                  <a:srgbClr val="000000"/>
                </a:solidFill>
                <a:effectLst/>
              </a:rPr>
              <a:t>Every individual is an exception to the rule”</a:t>
            </a:r>
            <a:endParaRPr lang="en-GB" dirty="0"/>
          </a:p>
        </p:txBody>
      </p:sp>
      <p:pic>
        <p:nvPicPr>
          <p:cNvPr id="1026" name="Picture 2" descr="Carl Jung - Quotes, Books &amp; Theory - Biography">
            <a:extLst>
              <a:ext uri="{FF2B5EF4-FFF2-40B4-BE49-F238E27FC236}">
                <a16:creationId xmlns:a16="http://schemas.microsoft.com/office/drawing/2014/main" id="{58B36559-01C6-458E-96C4-786B438A4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349375"/>
            <a:ext cx="1654175" cy="165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511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9739" y="211465"/>
            <a:ext cx="27876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Inner </a:t>
            </a:r>
            <a:r>
              <a:rPr spc="-25" dirty="0">
                <a:latin typeface="+mn-lt"/>
              </a:rPr>
              <a:t>products </a:t>
            </a:r>
            <a:r>
              <a:rPr spc="-40" dirty="0">
                <a:latin typeface="+mn-lt"/>
              </a:rPr>
              <a:t>and </a:t>
            </a:r>
            <a:r>
              <a:rPr spc="-30" dirty="0">
                <a:latin typeface="+mn-lt"/>
              </a:rPr>
              <a:t>support</a:t>
            </a:r>
            <a:r>
              <a:rPr spc="229" dirty="0">
                <a:latin typeface="+mn-lt"/>
              </a:rPr>
              <a:t> </a:t>
            </a:r>
            <a:r>
              <a:rPr spc="-25" dirty="0">
                <a:latin typeface="+mn-lt"/>
              </a:rPr>
              <a:t>vectors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33160" y="805978"/>
            <a:ext cx="4057889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90909"/>
              <a:tabLst>
                <a:tab pos="170815" algn="l"/>
              </a:tabLst>
            </a:pPr>
            <a:r>
              <a:rPr sz="1100" spc="40" dirty="0">
                <a:cs typeface="PMingLiU"/>
              </a:rPr>
              <a:t>To</a:t>
            </a:r>
            <a:r>
              <a:rPr sz="1100" spc="8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estimate</a:t>
            </a:r>
            <a:r>
              <a:rPr sz="1100" spc="80" dirty="0">
                <a:cs typeface="PMingLiU"/>
              </a:rPr>
              <a:t> the </a:t>
            </a:r>
            <a:r>
              <a:rPr sz="1100" spc="70" dirty="0">
                <a:cs typeface="PMingLiU"/>
              </a:rPr>
              <a:t>parameters</a:t>
            </a:r>
            <a:r>
              <a:rPr sz="1100" spc="80" dirty="0">
                <a:cs typeface="PMingLiU"/>
              </a:rPr>
              <a:t> </a:t>
            </a:r>
            <a:r>
              <a:rPr sz="1100" i="1" spc="80" dirty="0">
                <a:cs typeface="Times New Roman"/>
              </a:rPr>
              <a:t>α</a:t>
            </a:r>
            <a:r>
              <a:rPr sz="1200" spc="120" baseline="-10416" dirty="0">
                <a:cs typeface="PMingLiU"/>
              </a:rPr>
              <a:t>1</a:t>
            </a:r>
            <a:r>
              <a:rPr sz="1100" i="1" spc="80" dirty="0">
                <a:cs typeface="Times New Roman"/>
              </a:rPr>
              <a:t>,</a:t>
            </a:r>
            <a:r>
              <a:rPr sz="1100" i="1" spc="-9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0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0" dirty="0">
                <a:cs typeface="Times New Roman"/>
              </a:rPr>
              <a:t> </a:t>
            </a:r>
            <a:r>
              <a:rPr sz="1100" i="1" spc="90" dirty="0">
                <a:cs typeface="Times New Roman"/>
              </a:rPr>
              <a:t>α</a:t>
            </a:r>
            <a:r>
              <a:rPr sz="1200" i="1" spc="135" baseline="-10416" dirty="0">
                <a:cs typeface="Arial"/>
              </a:rPr>
              <a:t>n</a:t>
            </a:r>
            <a:r>
              <a:rPr sz="1200" i="1" spc="292" baseline="-10416" dirty="0">
                <a:cs typeface="Arial"/>
              </a:rPr>
              <a:t> </a:t>
            </a:r>
            <a:r>
              <a:rPr sz="1100" spc="85" dirty="0">
                <a:cs typeface="PMingLiU"/>
              </a:rPr>
              <a:t>and</a:t>
            </a:r>
            <a:r>
              <a:rPr sz="1100" spc="80" dirty="0">
                <a:cs typeface="PMingLiU"/>
              </a:rPr>
              <a:t> </a:t>
            </a:r>
            <a:r>
              <a:rPr sz="1100" i="1" spc="65" dirty="0">
                <a:cs typeface="Times New Roman"/>
              </a:rPr>
              <a:t>β</a:t>
            </a:r>
            <a:r>
              <a:rPr sz="1200" spc="97" baseline="-10416" dirty="0">
                <a:cs typeface="PMingLiU"/>
              </a:rPr>
              <a:t>0</a:t>
            </a:r>
            <a:r>
              <a:rPr sz="1100" spc="65" dirty="0">
                <a:cs typeface="PMingLiU"/>
              </a:rPr>
              <a:t>,</a:t>
            </a:r>
            <a:r>
              <a:rPr sz="1100" spc="8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all</a:t>
            </a:r>
            <a:r>
              <a:rPr sz="1100" spc="80" dirty="0">
                <a:cs typeface="PMingLiU"/>
              </a:rPr>
              <a:t> </a:t>
            </a:r>
            <a:r>
              <a:rPr sz="1100" spc="15" dirty="0">
                <a:cs typeface="PMingLiU"/>
              </a:rPr>
              <a:t>we</a:t>
            </a:r>
            <a:r>
              <a:rPr sz="1100" spc="8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need</a:t>
            </a:r>
            <a:endParaRPr sz="1100" dirty="0"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4498" y="953908"/>
            <a:ext cx="908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65" dirty="0">
                <a:cs typeface="Arial"/>
              </a:rPr>
              <a:t>n</a:t>
            </a:r>
            <a:endParaRPr sz="800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0238" y="1063153"/>
            <a:ext cx="7937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5" dirty="0">
                <a:cs typeface="PMingLiU"/>
              </a:rPr>
              <a:t>2</a:t>
            </a:r>
            <a:endParaRPr sz="800">
              <a:cs typeface="PMingLiU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0998" y="865834"/>
            <a:ext cx="217804" cy="321883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100" spc="190" dirty="0">
                <a:cs typeface="Arial"/>
              </a:rPr>
              <a:t>  </a:t>
            </a:r>
            <a:r>
              <a:rPr sz="1100" spc="-100" dirty="0">
                <a:cs typeface="Arial"/>
              </a:rPr>
              <a:t> </a:t>
            </a:r>
            <a:r>
              <a:rPr sz="1100" spc="190" dirty="0">
                <a:cs typeface="Arial"/>
              </a:rPr>
              <a:t> </a:t>
            </a:r>
            <a:endParaRPr sz="1100"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1098" y="978051"/>
            <a:ext cx="1979930" cy="362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0725" algn="l"/>
              </a:tabLst>
            </a:pPr>
            <a:r>
              <a:rPr sz="1100" spc="60" dirty="0">
                <a:cs typeface="PMingLiU"/>
              </a:rPr>
              <a:t>are</a:t>
            </a:r>
            <a:r>
              <a:rPr sz="1100" spc="80" dirty="0">
                <a:cs typeface="PMingLiU"/>
              </a:rPr>
              <a:t> the	</a:t>
            </a:r>
            <a:r>
              <a:rPr sz="1100" spc="60" dirty="0">
                <a:cs typeface="PMingLiU"/>
              </a:rPr>
              <a:t>inner </a:t>
            </a:r>
            <a:r>
              <a:rPr sz="1100" spc="70">
                <a:cs typeface="PMingLiU"/>
              </a:rPr>
              <a:t>products </a:t>
            </a:r>
            <a:endParaRPr lang="en-US" sz="1100" spc="70"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0725" algn="l"/>
              </a:tabLst>
            </a:pPr>
            <a:r>
              <a:rPr sz="1100" i="1" spc="130">
                <a:cs typeface="Times New Roman"/>
              </a:rPr>
              <a:t>x</a:t>
            </a:r>
            <a:endParaRPr sz="1100"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9977" y="978051"/>
            <a:ext cx="17568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>
                <a:cs typeface="PMingLiU"/>
              </a:rPr>
              <a:t>between </a:t>
            </a:r>
            <a:r>
              <a:rPr sz="1100" spc="35" dirty="0">
                <a:cs typeface="PMingLiU"/>
              </a:rPr>
              <a:t>all </a:t>
            </a:r>
            <a:r>
              <a:rPr sz="1100" spc="60" dirty="0">
                <a:cs typeface="PMingLiU"/>
              </a:rPr>
              <a:t>pairs</a:t>
            </a:r>
            <a:r>
              <a:rPr sz="1100" spc="-10" dirty="0">
                <a:cs typeface="PMingLiU"/>
              </a:rPr>
              <a:t> </a:t>
            </a:r>
            <a:r>
              <a:rPr sz="1100" spc="5" dirty="0">
                <a:cs typeface="PMingLiU"/>
              </a:rPr>
              <a:t>of</a:t>
            </a:r>
            <a:endParaRPr sz="1100">
              <a:cs typeface="PMingLi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6490" y="1142117"/>
            <a:ext cx="222355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cs typeface="PMingLiU"/>
              </a:rPr>
              <a:t>training</a:t>
            </a:r>
            <a:r>
              <a:rPr sz="1100" spc="3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observations.</a:t>
            </a:r>
            <a:endParaRPr sz="1100">
              <a:cs typeface="PMingLiU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148" y="1650330"/>
            <a:ext cx="3156502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90" dirty="0">
                <a:cs typeface="PMingLiU"/>
              </a:rPr>
              <a:t>It </a:t>
            </a:r>
            <a:r>
              <a:rPr sz="1100" spc="80" dirty="0">
                <a:cs typeface="PMingLiU"/>
              </a:rPr>
              <a:t>turns out </a:t>
            </a:r>
            <a:r>
              <a:rPr sz="1100" spc="110" dirty="0">
                <a:cs typeface="PMingLiU"/>
              </a:rPr>
              <a:t>that </a:t>
            </a:r>
            <a:r>
              <a:rPr sz="1100" spc="70" dirty="0">
                <a:cs typeface="PMingLiU"/>
              </a:rPr>
              <a:t>most </a:t>
            </a:r>
            <a:r>
              <a:rPr sz="1100" spc="5" dirty="0">
                <a:cs typeface="PMingLiU"/>
              </a:rPr>
              <a:t>of </a:t>
            </a:r>
            <a:r>
              <a:rPr sz="1100" spc="80" dirty="0">
                <a:cs typeface="PMingLiU"/>
              </a:rPr>
              <a:t>the </a:t>
            </a:r>
            <a:r>
              <a:rPr sz="1100" i="1" spc="-60" dirty="0">
                <a:cs typeface="Times New Roman"/>
              </a:rPr>
              <a:t>α</a:t>
            </a:r>
            <a:r>
              <a:rPr sz="1100" spc="-60" dirty="0">
                <a:cs typeface="PMingLiU"/>
              </a:rPr>
              <a:t>ˆ</a:t>
            </a:r>
            <a:r>
              <a:rPr sz="1200" i="1" spc="-89" baseline="-10416" dirty="0">
                <a:cs typeface="Arial"/>
              </a:rPr>
              <a:t>i</a:t>
            </a:r>
            <a:r>
              <a:rPr sz="1200" i="1" spc="150" baseline="-10416" dirty="0">
                <a:cs typeface="Arial"/>
              </a:rPr>
              <a:t>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</a:t>
            </a:r>
            <a:r>
              <a:rPr sz="1100" spc="2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zero:</a:t>
            </a:r>
            <a:endParaRPr sz="1100" dirty="0">
              <a:cs typeface="PMingLiU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148" y="2654772"/>
            <a:ext cx="3814445" cy="21287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30"/>
              </a:spcBef>
            </a:pPr>
            <a:r>
              <a:rPr sz="1100" i="1" spc="-75" dirty="0">
                <a:cs typeface="Arial"/>
              </a:rPr>
              <a:t>S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the </a:t>
            </a:r>
            <a:r>
              <a:rPr sz="1100" i="1" spc="5" dirty="0">
                <a:solidFill>
                  <a:srgbClr val="009900"/>
                </a:solidFill>
                <a:cs typeface="Palatino Linotype"/>
              </a:rPr>
              <a:t>support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set </a:t>
            </a:r>
            <a:r>
              <a:rPr sz="1100" spc="5" dirty="0">
                <a:cs typeface="PMingLiU"/>
              </a:rPr>
              <a:t>of </a:t>
            </a:r>
            <a:r>
              <a:rPr sz="1100" spc="40" dirty="0">
                <a:cs typeface="PMingLiU"/>
              </a:rPr>
              <a:t>indices </a:t>
            </a:r>
            <a:r>
              <a:rPr sz="1100" i="1" spc="65" dirty="0">
                <a:cs typeface="Times New Roman"/>
              </a:rPr>
              <a:t>i </a:t>
            </a:r>
            <a:r>
              <a:rPr sz="1100" spc="45" dirty="0">
                <a:cs typeface="PMingLiU"/>
              </a:rPr>
              <a:t>such </a:t>
            </a:r>
            <a:r>
              <a:rPr sz="1100" spc="110" dirty="0">
                <a:cs typeface="PMingLiU"/>
              </a:rPr>
              <a:t>that </a:t>
            </a:r>
            <a:r>
              <a:rPr sz="1100" i="1" spc="-60" dirty="0">
                <a:cs typeface="Times New Roman"/>
              </a:rPr>
              <a:t>α</a:t>
            </a:r>
            <a:r>
              <a:rPr sz="1100" spc="-60" dirty="0">
                <a:cs typeface="PMingLiU"/>
              </a:rPr>
              <a:t>ˆ</a:t>
            </a:r>
            <a:r>
              <a:rPr sz="1200" i="1" spc="-89" baseline="-10416" dirty="0">
                <a:cs typeface="Arial"/>
              </a:rPr>
              <a:t>i </a:t>
            </a:r>
            <a:r>
              <a:rPr sz="1100" i="1" spc="105" dirty="0">
                <a:cs typeface="Times New Roman"/>
              </a:rPr>
              <a:t>&gt; </a:t>
            </a:r>
            <a:r>
              <a:rPr sz="1100" spc="35" dirty="0">
                <a:cs typeface="PMingLiU"/>
              </a:rPr>
              <a:t>0. </a:t>
            </a:r>
            <a:endParaRPr sz="1100" dirty="0">
              <a:cs typeface="PMingLiU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39628" y="3323099"/>
            <a:ext cx="288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14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2493F-24C2-4219-BB2B-E630C98B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48" y="1902442"/>
            <a:ext cx="2127344" cy="52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51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3460" y="211465"/>
            <a:ext cx="29946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Kernels </a:t>
            </a:r>
            <a:r>
              <a:rPr spc="-40" dirty="0">
                <a:latin typeface="+mn-lt"/>
              </a:rPr>
              <a:t>and </a:t>
            </a:r>
            <a:r>
              <a:rPr spc="-15" dirty="0">
                <a:latin typeface="+mn-lt"/>
              </a:rPr>
              <a:t>Support </a:t>
            </a:r>
            <a:r>
              <a:rPr spc="-20" dirty="0">
                <a:latin typeface="+mn-lt"/>
              </a:rPr>
              <a:t>Vector</a:t>
            </a:r>
            <a:r>
              <a:rPr spc="215" dirty="0">
                <a:latin typeface="+mn-lt"/>
              </a:rPr>
              <a:t> </a:t>
            </a:r>
            <a:r>
              <a:rPr spc="-35" dirty="0">
                <a:latin typeface="+mn-lt"/>
              </a:rPr>
              <a:t>Machines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6397" y="565250"/>
            <a:ext cx="3792220" cy="56348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7480" marR="177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58115" algn="l"/>
              </a:tabLst>
            </a:pPr>
            <a:r>
              <a:rPr sz="1100" spc="15" dirty="0">
                <a:cs typeface="PMingLiU"/>
              </a:rPr>
              <a:t>If we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compute </a:t>
            </a:r>
            <a:r>
              <a:rPr sz="1100" spc="60" dirty="0">
                <a:cs typeface="PMingLiU"/>
              </a:rPr>
              <a:t>inner-products </a:t>
            </a:r>
            <a:r>
              <a:rPr sz="1100" spc="55" dirty="0">
                <a:cs typeface="PMingLiU"/>
              </a:rPr>
              <a:t>between </a:t>
            </a:r>
            <a:r>
              <a:rPr sz="1100" spc="50" dirty="0">
                <a:cs typeface="PMingLiU"/>
              </a:rPr>
              <a:t>observations, </a:t>
            </a:r>
            <a:r>
              <a:rPr sz="1100" spc="15" dirty="0">
                <a:cs typeface="PMingLiU"/>
              </a:rPr>
              <a:t>we  </a:t>
            </a:r>
            <a:r>
              <a:rPr sz="1100" spc="65" dirty="0">
                <a:cs typeface="PMingLiU"/>
              </a:rPr>
              <a:t>can </a:t>
            </a:r>
            <a:r>
              <a:rPr sz="1100" spc="35" dirty="0">
                <a:cs typeface="PMingLiU"/>
              </a:rPr>
              <a:t>fit </a:t>
            </a:r>
            <a:r>
              <a:rPr sz="1100" spc="85" dirty="0">
                <a:cs typeface="PMingLiU"/>
              </a:rPr>
              <a:t>a </a:t>
            </a:r>
            <a:r>
              <a:rPr sz="1100" spc="50" dirty="0">
                <a:cs typeface="PMingLiU"/>
              </a:rPr>
              <a:t>SV </a:t>
            </a:r>
            <a:r>
              <a:rPr sz="1100" spc="25" dirty="0">
                <a:cs typeface="PMingLiU"/>
              </a:rPr>
              <a:t>classifier. </a:t>
            </a:r>
            <a:r>
              <a:rPr sz="1100" spc="90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60" dirty="0">
                <a:cs typeface="PMingLiU"/>
              </a:rPr>
              <a:t>quite</a:t>
            </a:r>
            <a:r>
              <a:rPr sz="1100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abstract!</a:t>
            </a:r>
            <a:endParaRPr sz="1100" dirty="0">
              <a:cs typeface="PMingLiU"/>
            </a:endParaRPr>
          </a:p>
          <a:p>
            <a:pPr marL="1574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58115" algn="l"/>
              </a:tabLst>
            </a:pPr>
            <a:r>
              <a:rPr sz="1100" spc="45" dirty="0">
                <a:cs typeface="PMingLiU"/>
              </a:rPr>
              <a:t>Some special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kernel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functions </a:t>
            </a:r>
            <a:r>
              <a:rPr sz="1100" spc="65" dirty="0">
                <a:cs typeface="PMingLiU"/>
              </a:rPr>
              <a:t>can </a:t>
            </a:r>
            <a:r>
              <a:rPr sz="1100" spc="55" dirty="0">
                <a:cs typeface="PMingLiU"/>
              </a:rPr>
              <a:t>do </a:t>
            </a:r>
            <a:r>
              <a:rPr sz="1100" spc="65" dirty="0">
                <a:cs typeface="PMingLiU"/>
              </a:rPr>
              <a:t>this </a:t>
            </a:r>
            <a:r>
              <a:rPr sz="1100" spc="30" dirty="0">
                <a:cs typeface="PMingLiU"/>
              </a:rPr>
              <a:t>for </a:t>
            </a:r>
            <a:r>
              <a:rPr sz="1100" spc="50" dirty="0">
                <a:cs typeface="PMingLiU"/>
              </a:rPr>
              <a:t>us.</a:t>
            </a:r>
            <a:r>
              <a:rPr sz="1100" spc="20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E.g.</a:t>
            </a:r>
            <a:endParaRPr sz="1100" dirty="0">
              <a:cs typeface="PMingLiU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634" y="1903170"/>
            <a:ext cx="37922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cs typeface="PMingLiU"/>
              </a:rPr>
              <a:t>computes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inner-products </a:t>
            </a:r>
            <a:r>
              <a:rPr sz="1100" spc="55" dirty="0">
                <a:cs typeface="PMingLiU"/>
              </a:rPr>
              <a:t>needed </a:t>
            </a:r>
            <a:r>
              <a:rPr sz="1100" spc="30" dirty="0">
                <a:cs typeface="PMingLiU"/>
              </a:rPr>
              <a:t>for </a:t>
            </a:r>
            <a:r>
              <a:rPr sz="1100" i="1" spc="15" dirty="0">
                <a:cs typeface="Times New Roman"/>
              </a:rPr>
              <a:t>d</a:t>
            </a:r>
            <a:r>
              <a:rPr sz="1100" i="1" spc="140" dirty="0">
                <a:cs typeface="Times New Roman"/>
              </a:rPr>
              <a:t> </a:t>
            </a:r>
            <a:r>
              <a:rPr sz="1100" spc="50" dirty="0">
                <a:cs typeface="PMingLiU"/>
              </a:rPr>
              <a:t>dimensional</a:t>
            </a:r>
            <a:endParaRPr sz="1100">
              <a:cs typeface="PMingLiU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4395" y="2075242"/>
            <a:ext cx="9340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0" dirty="0">
                <a:cs typeface="PMingLiU"/>
              </a:rPr>
              <a:t>polynomials</a:t>
            </a:r>
            <a:r>
              <a:rPr sz="1100" spc="25" dirty="0">
                <a:cs typeface="PMingLiU"/>
              </a:rPr>
              <a:t> </a:t>
            </a:r>
            <a:endParaRPr sz="1100" dirty="0">
              <a:cs typeface="PMingLiU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9713" y="2061026"/>
            <a:ext cx="30280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800" i="1" u="sng" spc="-20" dirty="0">
                <a:latin typeface="Arial"/>
                <a:cs typeface="Arial"/>
              </a:rPr>
              <a:t>P</a:t>
            </a:r>
            <a:r>
              <a:rPr lang="en-US" sz="800" i="1" u="sng" spc="-20" dirty="0">
                <a:latin typeface="Arial"/>
                <a:cs typeface="Arial"/>
              </a:rPr>
              <a:t> </a:t>
            </a:r>
            <a:r>
              <a:rPr sz="800" u="sng" spc="229" dirty="0">
                <a:latin typeface="PMingLiU"/>
                <a:cs typeface="PMingLiU"/>
              </a:rPr>
              <a:t>+</a:t>
            </a:r>
            <a:r>
              <a:rPr sz="800" i="1" u="sng" spc="-10" dirty="0">
                <a:latin typeface="Arial"/>
                <a:cs typeface="Arial"/>
              </a:rPr>
              <a:t>d</a:t>
            </a:r>
            <a:endParaRPr sz="800" u="sng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8611" y="2170284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latin typeface="Arial"/>
                <a:cs typeface="Arial"/>
              </a:rPr>
              <a:t>d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9587" y="1963012"/>
            <a:ext cx="346075" cy="321883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69240" algn="l"/>
              </a:tabLst>
            </a:pPr>
            <a:r>
              <a:rPr sz="1100" spc="190" dirty="0">
                <a:latin typeface="Arial"/>
                <a:cs typeface="Arial"/>
              </a:rPr>
              <a:t>  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3842" y="2088261"/>
            <a:ext cx="13497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" dirty="0">
                <a:cs typeface="PMingLiU"/>
              </a:rPr>
              <a:t>basis</a:t>
            </a:r>
            <a:r>
              <a:rPr sz="1100" spc="5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functions!</a:t>
            </a:r>
            <a:endParaRPr sz="1100"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6250" y="2321883"/>
            <a:ext cx="264223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995044">
              <a:lnSpc>
                <a:spcPct val="100000"/>
              </a:lnSpc>
              <a:spcBef>
                <a:spcPts val="434"/>
              </a:spcBef>
            </a:pPr>
            <a:r>
              <a:rPr sz="1100" i="1" spc="10" dirty="0">
                <a:solidFill>
                  <a:srgbClr val="009900"/>
                </a:solidFill>
                <a:cs typeface="Palatino Linotype"/>
              </a:rPr>
              <a:t>Try it </a:t>
            </a:r>
            <a:r>
              <a:rPr sz="1100" i="1" spc="40" dirty="0">
                <a:solidFill>
                  <a:srgbClr val="009900"/>
                </a:solidFill>
                <a:cs typeface="Palatino Linotype"/>
              </a:rPr>
              <a:t>for </a:t>
            </a:r>
            <a:r>
              <a:rPr sz="1100" i="1" spc="-5" dirty="0">
                <a:solidFill>
                  <a:srgbClr val="009900"/>
                </a:solidFill>
                <a:cs typeface="Times New Roman"/>
              </a:rPr>
              <a:t>p </a:t>
            </a:r>
            <a:r>
              <a:rPr sz="1100" spc="260" dirty="0">
                <a:solidFill>
                  <a:srgbClr val="009900"/>
                </a:solidFill>
                <a:cs typeface="PMingLiU"/>
              </a:rPr>
              <a:t>= </a:t>
            </a:r>
            <a:r>
              <a:rPr sz="1100" spc="25" dirty="0">
                <a:solidFill>
                  <a:srgbClr val="009900"/>
                </a:solidFill>
                <a:cs typeface="PMingLiU"/>
              </a:rPr>
              <a:t>2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and </a:t>
            </a:r>
            <a:r>
              <a:rPr sz="1100" i="1" spc="15" dirty="0">
                <a:solidFill>
                  <a:srgbClr val="009900"/>
                </a:solidFill>
                <a:cs typeface="Times New Roman"/>
              </a:rPr>
              <a:t>d </a:t>
            </a:r>
            <a:r>
              <a:rPr sz="1100" spc="260" dirty="0">
                <a:solidFill>
                  <a:srgbClr val="009900"/>
                </a:solidFill>
                <a:cs typeface="PMingLiU"/>
              </a:rPr>
              <a:t>=</a:t>
            </a:r>
            <a:r>
              <a:rPr sz="1100" spc="195" dirty="0">
                <a:solidFill>
                  <a:srgbClr val="009900"/>
                </a:solidFill>
                <a:cs typeface="PMingLiU"/>
              </a:rPr>
              <a:t> </a:t>
            </a:r>
            <a:r>
              <a:rPr sz="1100" spc="40" dirty="0">
                <a:solidFill>
                  <a:srgbClr val="009900"/>
                </a:solidFill>
                <a:cs typeface="PMingLiU"/>
              </a:rPr>
              <a:t>2</a:t>
            </a:r>
            <a:r>
              <a:rPr sz="1100" i="1" spc="40" dirty="0">
                <a:solidFill>
                  <a:srgbClr val="009900"/>
                </a:solidFill>
                <a:cs typeface="Palatino Linotype"/>
              </a:rPr>
              <a:t>.</a:t>
            </a:r>
            <a:endParaRPr sz="1100" dirty="0">
              <a:cs typeface="Palatino Linotype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spc="90" dirty="0">
                <a:cs typeface="PMingLiU"/>
              </a:rPr>
              <a:t>The </a:t>
            </a:r>
            <a:r>
              <a:rPr sz="1100" spc="50" dirty="0">
                <a:cs typeface="PMingLiU"/>
              </a:rPr>
              <a:t>solution </a:t>
            </a:r>
            <a:r>
              <a:rPr sz="1100" spc="65" dirty="0">
                <a:cs typeface="PMingLiU"/>
              </a:rPr>
              <a:t>has </a:t>
            </a:r>
            <a:r>
              <a:rPr sz="1100" spc="80" dirty="0">
                <a:cs typeface="PMingLiU"/>
              </a:rPr>
              <a:t>the</a:t>
            </a:r>
            <a:r>
              <a:rPr sz="1100" spc="8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form</a:t>
            </a:r>
            <a:endParaRPr sz="1100" dirty="0">
              <a:cs typeface="PMingLiU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39628" y="3323099"/>
            <a:ext cx="288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15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F5A3C3F-A509-4177-88A0-502E86419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194560"/>
            <a:ext cx="2027048" cy="6662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808BAB-A80F-4DA6-993A-7C09EF614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088" y="2817342"/>
            <a:ext cx="1597123" cy="4319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9958" y="211465"/>
            <a:ext cx="11074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Radial</a:t>
            </a:r>
            <a:r>
              <a:rPr spc="55" dirty="0">
                <a:latin typeface="+mn-lt"/>
              </a:rPr>
              <a:t> </a:t>
            </a:r>
            <a:r>
              <a:rPr spc="-15" dirty="0">
                <a:latin typeface="+mn-lt"/>
              </a:rPr>
              <a:t>Kernel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807620" y="1882775"/>
            <a:ext cx="1752600" cy="9818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819"/>
              </a:spcBef>
            </a:pPr>
            <a:r>
              <a:rPr sz="1100" spc="55" dirty="0">
                <a:cs typeface="PMingLiU"/>
              </a:rPr>
              <a:t>Implicit</a:t>
            </a:r>
            <a:r>
              <a:rPr sz="1100" spc="39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feature </a:t>
            </a:r>
            <a:r>
              <a:rPr sz="1100" spc="45" dirty="0">
                <a:cs typeface="PMingLiU"/>
              </a:rPr>
              <a:t>space;  very </a:t>
            </a:r>
            <a:r>
              <a:rPr sz="1100" spc="55" dirty="0">
                <a:cs typeface="PMingLiU"/>
              </a:rPr>
              <a:t>high</a:t>
            </a:r>
            <a:r>
              <a:rPr sz="1100" spc="8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dimensional.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700" dirty="0">
              <a:cs typeface="PMingLiU"/>
            </a:endParaRPr>
          </a:p>
          <a:p>
            <a:pPr marL="12700" marR="5080">
              <a:lnSpc>
                <a:spcPct val="102600"/>
              </a:lnSpc>
            </a:pPr>
            <a:r>
              <a:rPr sz="1100" spc="55" dirty="0">
                <a:cs typeface="PMingLiU"/>
              </a:rPr>
              <a:t>Controls </a:t>
            </a:r>
            <a:r>
              <a:rPr sz="1100" spc="50" dirty="0">
                <a:cs typeface="PMingLiU"/>
              </a:rPr>
              <a:t>variance </a:t>
            </a:r>
            <a:r>
              <a:rPr sz="1100" spc="55" dirty="0">
                <a:cs typeface="PMingLiU"/>
              </a:rPr>
              <a:t>by  squashing </a:t>
            </a:r>
            <a:r>
              <a:rPr sz="1100" spc="50" dirty="0">
                <a:cs typeface="PMingLiU"/>
              </a:rPr>
              <a:t>down </a:t>
            </a:r>
            <a:r>
              <a:rPr sz="1100" spc="70" dirty="0">
                <a:cs typeface="PMingLiU"/>
              </a:rPr>
              <a:t>most  </a:t>
            </a:r>
            <a:r>
              <a:rPr sz="1100" spc="50" dirty="0">
                <a:cs typeface="PMingLiU"/>
              </a:rPr>
              <a:t>dimensions</a:t>
            </a:r>
            <a:r>
              <a:rPr sz="1100" spc="6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severely</a:t>
            </a:r>
            <a:endParaRPr sz="1100" dirty="0">
              <a:cs typeface="PMingLiU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39628" y="3323099"/>
            <a:ext cx="2882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16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6F21726-6CD0-4719-AA79-41FF79DC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531909"/>
            <a:ext cx="2047894" cy="4222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41F37DA-F3DB-48FE-8502-2E91A24D0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398" y="1379357"/>
            <a:ext cx="1315079" cy="3282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C9552B9-22F0-4717-B6DE-78E543E6C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70" y="1137910"/>
            <a:ext cx="2088807" cy="2111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5577" y="160019"/>
            <a:ext cx="17189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5" dirty="0">
                <a:latin typeface="+mn-lt"/>
              </a:rPr>
              <a:t>Example: </a:t>
            </a:r>
            <a:r>
              <a:rPr spc="-20" dirty="0">
                <a:latin typeface="+mn-lt"/>
              </a:rPr>
              <a:t>Heart</a:t>
            </a:r>
            <a:r>
              <a:rPr spc="-5" dirty="0">
                <a:latin typeface="+mn-lt"/>
              </a:rPr>
              <a:t> </a:t>
            </a:r>
            <a:r>
              <a:rPr spc="15" dirty="0">
                <a:latin typeface="+mn-lt"/>
              </a:rPr>
              <a:t>Data</a:t>
            </a: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23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768E99BE-E630-4BFB-BF0B-9E3C6892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54" y="486724"/>
            <a:ext cx="3752850" cy="181855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946AF42-411B-45FA-A55C-7B4D3199963E}"/>
              </a:ext>
            </a:extLst>
          </p:cNvPr>
          <p:cNvSpPr txBox="1"/>
          <p:nvPr/>
        </p:nvSpPr>
        <p:spPr>
          <a:xfrm>
            <a:off x="461779" y="2469733"/>
            <a:ext cx="381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00" b="0" i="1" u="none" strike="noStrike" baseline="0" dirty="0">
                <a:solidFill>
                  <a:srgbClr val="131413"/>
                </a:solidFill>
              </a:rPr>
              <a:t>ROC curves for the </a:t>
            </a:r>
            <a:r>
              <a:rPr lang="en-GB" sz="1000" b="1" i="0" u="none" strike="noStrike" baseline="0" dirty="0">
                <a:solidFill>
                  <a:srgbClr val="9B3D00"/>
                </a:solidFill>
              </a:rPr>
              <a:t>Heart </a:t>
            </a:r>
            <a:r>
              <a:rPr lang="en-GB" sz="1000" b="1" i="1" u="none" strike="noStrike" baseline="0" dirty="0">
                <a:solidFill>
                  <a:srgbClr val="131413"/>
                </a:solidFill>
              </a:rPr>
              <a:t>data training set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. </a:t>
            </a:r>
            <a:r>
              <a:rPr lang="en-GB" sz="1000" b="0" i="0" u="none" strike="noStrike" baseline="0" dirty="0">
                <a:solidFill>
                  <a:srgbClr val="131413"/>
                </a:solidFill>
              </a:rPr>
              <a:t>Left: 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The support vector classifier and LDA are compared. </a:t>
            </a:r>
            <a:r>
              <a:rPr lang="en-GB" sz="1000" b="0" i="0" u="none" strike="noStrike" baseline="0" dirty="0">
                <a:solidFill>
                  <a:srgbClr val="131413"/>
                </a:solidFill>
              </a:rPr>
              <a:t>Right: 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The support vector classifier is</a:t>
            </a:r>
          </a:p>
          <a:p>
            <a:pPr algn="l"/>
            <a:r>
              <a:rPr lang="en-GB" sz="1000" b="0" i="1" u="none" strike="noStrike" baseline="0" dirty="0">
                <a:solidFill>
                  <a:srgbClr val="131413"/>
                </a:solidFill>
              </a:rPr>
              <a:t>compared to an SVM using a radial basis kernel with γ </a:t>
            </a:r>
            <a:r>
              <a:rPr lang="en-GB" sz="1000" b="0" i="0" u="none" strike="noStrike" baseline="0" dirty="0">
                <a:solidFill>
                  <a:srgbClr val="131413"/>
                </a:solidFill>
              </a:rPr>
              <a:t>= 10</a:t>
            </a:r>
            <a:r>
              <a:rPr lang="en-GB" sz="1000" b="0" i="1" u="none" strike="noStrike" baseline="30000" dirty="0">
                <a:solidFill>
                  <a:srgbClr val="131413"/>
                </a:solidFill>
              </a:rPr>
              <a:t>−</a:t>
            </a:r>
            <a:r>
              <a:rPr lang="en-GB" sz="1000" b="0" i="0" u="none" strike="noStrike" baseline="30000" dirty="0">
                <a:solidFill>
                  <a:srgbClr val="131413"/>
                </a:solidFill>
              </a:rPr>
              <a:t>3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, </a:t>
            </a:r>
            <a:r>
              <a:rPr lang="en-GB" sz="1000" b="0" i="0" u="none" strike="noStrike" baseline="0" dirty="0">
                <a:solidFill>
                  <a:srgbClr val="131413"/>
                </a:solidFill>
              </a:rPr>
              <a:t>10</a:t>
            </a:r>
            <a:r>
              <a:rPr lang="en-GB" sz="1000" b="0" i="1" u="none" strike="noStrike" baseline="30000" dirty="0">
                <a:solidFill>
                  <a:srgbClr val="131413"/>
                </a:solidFill>
              </a:rPr>
              <a:t>−</a:t>
            </a:r>
            <a:r>
              <a:rPr lang="en-GB" sz="1000" b="0" i="0" u="none" strike="noStrike" baseline="30000" dirty="0">
                <a:solidFill>
                  <a:srgbClr val="131413"/>
                </a:solidFill>
              </a:rPr>
              <a:t>2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, and </a:t>
            </a:r>
            <a:r>
              <a:rPr lang="en-GB" sz="1000" b="0" i="0" u="none" strike="noStrike" baseline="0" dirty="0">
                <a:solidFill>
                  <a:srgbClr val="131413"/>
                </a:solidFill>
              </a:rPr>
              <a:t>10</a:t>
            </a:r>
            <a:r>
              <a:rPr lang="en-GB" sz="1000" b="0" i="1" u="none" strike="noStrike" baseline="30000" dirty="0">
                <a:solidFill>
                  <a:srgbClr val="131413"/>
                </a:solidFill>
              </a:rPr>
              <a:t>−</a:t>
            </a:r>
            <a:r>
              <a:rPr lang="en-GB" sz="1000" b="0" i="0" u="none" strike="noStrike" baseline="30000" dirty="0">
                <a:solidFill>
                  <a:srgbClr val="131413"/>
                </a:solidFill>
              </a:rPr>
              <a:t>1</a:t>
            </a:r>
            <a:endParaRPr lang="en-GB" sz="1000" baseline="30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375" y="211465"/>
            <a:ext cx="29241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Example </a:t>
            </a:r>
            <a:r>
              <a:rPr spc="-30" dirty="0">
                <a:latin typeface="+mn-lt"/>
              </a:rPr>
              <a:t>continued: </a:t>
            </a:r>
            <a:r>
              <a:rPr spc="-20" dirty="0">
                <a:latin typeface="+mn-lt"/>
              </a:rPr>
              <a:t>Heart </a:t>
            </a:r>
            <a:r>
              <a:rPr spc="5" dirty="0">
                <a:latin typeface="+mn-lt"/>
              </a:rPr>
              <a:t>Test</a:t>
            </a:r>
            <a:r>
              <a:rPr spc="10" dirty="0">
                <a:latin typeface="+mn-lt"/>
              </a:rPr>
              <a:t> </a:t>
            </a:r>
            <a:r>
              <a:rPr spc="15" dirty="0">
                <a:latin typeface="+mn-lt"/>
              </a:rPr>
              <a:t>Data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24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9D83961-CFD6-4379-8D16-4B41D8B61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587375"/>
            <a:ext cx="3282510" cy="1676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B27CF69-FC67-4754-8961-F4550AA9CC3A}"/>
              </a:ext>
            </a:extLst>
          </p:cNvPr>
          <p:cNvSpPr txBox="1"/>
          <p:nvPr/>
        </p:nvSpPr>
        <p:spPr>
          <a:xfrm>
            <a:off x="283496" y="2392863"/>
            <a:ext cx="41551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00" b="0" i="1" u="none" strike="noStrike" baseline="0" dirty="0">
                <a:solidFill>
                  <a:srgbClr val="131413"/>
                </a:solidFill>
              </a:rPr>
              <a:t>ROC curves for the </a:t>
            </a:r>
            <a:r>
              <a:rPr lang="en-GB" sz="1000" b="1" i="1" u="none" strike="noStrike" baseline="0" dirty="0">
                <a:solidFill>
                  <a:srgbClr val="131413"/>
                </a:solidFill>
              </a:rPr>
              <a:t>test set of the </a:t>
            </a:r>
            <a:r>
              <a:rPr lang="en-GB" sz="1000" b="1" i="0" u="none" strike="noStrike" baseline="0" dirty="0">
                <a:solidFill>
                  <a:srgbClr val="9B3D00"/>
                </a:solidFill>
              </a:rPr>
              <a:t>Heart </a:t>
            </a:r>
            <a:r>
              <a:rPr lang="en-GB" sz="1000" b="1" i="1" u="none" strike="noStrike" baseline="0" dirty="0">
                <a:solidFill>
                  <a:srgbClr val="131413"/>
                </a:solidFill>
              </a:rPr>
              <a:t>data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. </a:t>
            </a:r>
            <a:r>
              <a:rPr lang="en-GB" sz="1000" b="0" i="0" u="none" strike="noStrike" baseline="0" dirty="0">
                <a:solidFill>
                  <a:srgbClr val="131413"/>
                </a:solidFill>
              </a:rPr>
              <a:t>Left: 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The support</a:t>
            </a:r>
          </a:p>
          <a:p>
            <a:pPr algn="l"/>
            <a:r>
              <a:rPr lang="en-GB" sz="1000" b="0" i="1" u="none" strike="noStrike" baseline="0" dirty="0">
                <a:solidFill>
                  <a:srgbClr val="131413"/>
                </a:solidFill>
              </a:rPr>
              <a:t>vector classifier and LDA are compared. </a:t>
            </a:r>
            <a:r>
              <a:rPr lang="en-GB" sz="1000" b="0" i="0" u="none" strike="noStrike" baseline="0" dirty="0">
                <a:solidFill>
                  <a:srgbClr val="131413"/>
                </a:solidFill>
              </a:rPr>
              <a:t>Right: 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The support vector classifier is compared to an SVM using a radial basis kernel with γ </a:t>
            </a:r>
            <a:r>
              <a:rPr lang="en-GB" sz="1000" b="0" i="0" u="none" strike="noStrike" baseline="0" dirty="0">
                <a:solidFill>
                  <a:srgbClr val="131413"/>
                </a:solidFill>
              </a:rPr>
              <a:t>= 10</a:t>
            </a:r>
            <a:r>
              <a:rPr lang="en-GB" sz="1000" b="0" i="1" u="none" strike="noStrike" baseline="30000" dirty="0">
                <a:solidFill>
                  <a:srgbClr val="131413"/>
                </a:solidFill>
              </a:rPr>
              <a:t>−</a:t>
            </a:r>
            <a:r>
              <a:rPr lang="en-GB" sz="1000" b="0" i="0" u="none" strike="noStrike" baseline="30000" dirty="0">
                <a:solidFill>
                  <a:srgbClr val="131413"/>
                </a:solidFill>
              </a:rPr>
              <a:t>3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, </a:t>
            </a:r>
            <a:r>
              <a:rPr lang="en-GB" sz="1000" b="0" i="0" u="none" strike="noStrike" baseline="0" dirty="0">
                <a:solidFill>
                  <a:srgbClr val="131413"/>
                </a:solidFill>
              </a:rPr>
              <a:t>10</a:t>
            </a:r>
            <a:r>
              <a:rPr lang="en-GB" sz="1000" b="0" i="1" u="none" strike="noStrike" baseline="30000" dirty="0">
                <a:solidFill>
                  <a:srgbClr val="131413"/>
                </a:solidFill>
              </a:rPr>
              <a:t>−</a:t>
            </a:r>
            <a:r>
              <a:rPr lang="en-GB" sz="1000" b="0" i="0" u="none" strike="noStrike" baseline="30000" dirty="0">
                <a:solidFill>
                  <a:srgbClr val="131413"/>
                </a:solidFill>
              </a:rPr>
              <a:t>2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, and </a:t>
            </a:r>
            <a:r>
              <a:rPr lang="en-GB" sz="1000" b="0" i="0" u="none" strike="noStrike" baseline="0" dirty="0">
                <a:solidFill>
                  <a:srgbClr val="131413"/>
                </a:solidFill>
              </a:rPr>
              <a:t>10</a:t>
            </a:r>
            <a:r>
              <a:rPr lang="en-GB" sz="1000" b="0" i="1" u="none" strike="noStrike" baseline="30000" dirty="0">
                <a:solidFill>
                  <a:srgbClr val="131413"/>
                </a:solidFill>
              </a:rPr>
              <a:t>−</a:t>
            </a:r>
            <a:r>
              <a:rPr lang="en-GB" sz="1000" b="0" i="0" u="none" strike="noStrike" baseline="30000" dirty="0">
                <a:solidFill>
                  <a:srgbClr val="131413"/>
                </a:solidFill>
              </a:rPr>
              <a:t>1</a:t>
            </a:r>
            <a:endParaRPr lang="en-GB" sz="1000" baseline="30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1729" y="211465"/>
            <a:ext cx="22256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5" dirty="0">
                <a:latin typeface="+mn-lt"/>
              </a:rPr>
              <a:t>SVMs: </a:t>
            </a:r>
            <a:r>
              <a:rPr spc="-50" dirty="0">
                <a:latin typeface="+mn-lt"/>
              </a:rPr>
              <a:t>more </a:t>
            </a:r>
            <a:r>
              <a:rPr dirty="0">
                <a:latin typeface="+mn-lt"/>
              </a:rPr>
              <a:t>than 2</a:t>
            </a:r>
            <a:r>
              <a:rPr spc="-5" dirty="0">
                <a:latin typeface="+mn-lt"/>
              </a:rPr>
              <a:t> </a:t>
            </a:r>
            <a:r>
              <a:rPr spc="-20" dirty="0">
                <a:latin typeface="+mn-lt"/>
              </a:rPr>
              <a:t>classes?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25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1894" y="847660"/>
            <a:ext cx="4269156" cy="9109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pc="90" dirty="0">
                <a:latin typeface="+mn-lt"/>
              </a:rPr>
              <a:t>The </a:t>
            </a:r>
            <a:r>
              <a:rPr spc="60" dirty="0">
                <a:latin typeface="+mn-lt"/>
              </a:rPr>
              <a:t>SVM </a:t>
            </a:r>
            <a:r>
              <a:rPr spc="55" dirty="0">
                <a:latin typeface="+mn-lt"/>
              </a:rPr>
              <a:t>as </a:t>
            </a:r>
            <a:r>
              <a:rPr spc="40" dirty="0">
                <a:latin typeface="+mn-lt"/>
              </a:rPr>
              <a:t>defined works </a:t>
            </a:r>
            <a:r>
              <a:rPr spc="30" dirty="0">
                <a:latin typeface="+mn-lt"/>
              </a:rPr>
              <a:t>for </a:t>
            </a:r>
            <a:r>
              <a:rPr i="1" spc="190" dirty="0">
                <a:latin typeface="+mn-lt"/>
                <a:cs typeface="Times New Roman"/>
              </a:rPr>
              <a:t>K </a:t>
            </a:r>
            <a:r>
              <a:rPr spc="260" dirty="0">
                <a:latin typeface="+mn-lt"/>
              </a:rPr>
              <a:t>= </a:t>
            </a:r>
            <a:r>
              <a:rPr spc="25" dirty="0">
                <a:latin typeface="+mn-lt"/>
              </a:rPr>
              <a:t>2 </a:t>
            </a:r>
            <a:r>
              <a:rPr spc="35" dirty="0">
                <a:latin typeface="+mn-lt"/>
              </a:rPr>
              <a:t>classes. </a:t>
            </a:r>
            <a:r>
              <a:rPr spc="110" dirty="0">
                <a:latin typeface="+mn-lt"/>
              </a:rPr>
              <a:t>What </a:t>
            </a:r>
            <a:r>
              <a:rPr spc="55" dirty="0">
                <a:latin typeface="+mn-lt"/>
              </a:rPr>
              <a:t>do </a:t>
            </a:r>
            <a:r>
              <a:rPr spc="15" dirty="0">
                <a:latin typeface="+mn-lt"/>
              </a:rPr>
              <a:t>we </a:t>
            </a:r>
            <a:r>
              <a:rPr spc="55" dirty="0">
                <a:latin typeface="+mn-lt"/>
              </a:rPr>
              <a:t>do </a:t>
            </a:r>
            <a:r>
              <a:rPr dirty="0">
                <a:latin typeface="+mn-lt"/>
              </a:rPr>
              <a:t>if  </a:t>
            </a:r>
            <a:r>
              <a:rPr spc="15" dirty="0">
                <a:latin typeface="+mn-lt"/>
              </a:rPr>
              <a:t>we </a:t>
            </a:r>
            <a:r>
              <a:rPr spc="45" dirty="0">
                <a:latin typeface="+mn-lt"/>
              </a:rPr>
              <a:t>have </a:t>
            </a:r>
            <a:r>
              <a:rPr i="1" spc="190" dirty="0">
                <a:latin typeface="+mn-lt"/>
                <a:cs typeface="Times New Roman"/>
              </a:rPr>
              <a:t>K </a:t>
            </a:r>
            <a:r>
              <a:rPr i="1" spc="105" dirty="0">
                <a:latin typeface="+mn-lt"/>
                <a:cs typeface="Times New Roman"/>
              </a:rPr>
              <a:t>&gt; </a:t>
            </a:r>
            <a:r>
              <a:rPr spc="25" dirty="0">
                <a:latin typeface="+mn-lt"/>
              </a:rPr>
              <a:t>2</a:t>
            </a:r>
            <a:r>
              <a:rPr spc="-5" dirty="0">
                <a:latin typeface="+mn-lt"/>
              </a:rPr>
              <a:t> </a:t>
            </a:r>
            <a:r>
              <a:rPr spc="35" dirty="0">
                <a:latin typeface="+mn-lt"/>
              </a:rPr>
              <a:t>classes?</a:t>
            </a:r>
          </a:p>
          <a:p>
            <a:pPr marL="826769" marR="127635" indent="-365760">
              <a:lnSpc>
                <a:spcPct val="102600"/>
              </a:lnSpc>
              <a:spcBef>
                <a:spcPts val="300"/>
              </a:spcBef>
            </a:pPr>
            <a:r>
              <a:rPr spc="30" dirty="0">
                <a:solidFill>
                  <a:srgbClr val="3333B2"/>
                </a:solidFill>
                <a:latin typeface="+mn-lt"/>
              </a:rPr>
              <a:t>OVA </a:t>
            </a:r>
            <a:r>
              <a:rPr spc="70" dirty="0">
                <a:latin typeface="+mn-lt"/>
              </a:rPr>
              <a:t>One </a:t>
            </a:r>
            <a:r>
              <a:rPr spc="45" dirty="0">
                <a:latin typeface="+mn-lt"/>
              </a:rPr>
              <a:t>versus </a:t>
            </a:r>
            <a:r>
              <a:rPr spc="35" dirty="0">
                <a:latin typeface="+mn-lt"/>
              </a:rPr>
              <a:t>All. </a:t>
            </a:r>
            <a:r>
              <a:rPr spc="95" dirty="0">
                <a:latin typeface="+mn-lt"/>
              </a:rPr>
              <a:t>Fit </a:t>
            </a:r>
            <a:r>
              <a:rPr i="1" spc="190" dirty="0">
                <a:latin typeface="+mn-lt"/>
                <a:cs typeface="Times New Roman"/>
              </a:rPr>
              <a:t>K </a:t>
            </a:r>
            <a:r>
              <a:rPr spc="40" dirty="0">
                <a:latin typeface="+mn-lt"/>
              </a:rPr>
              <a:t>different </a:t>
            </a:r>
            <a:r>
              <a:rPr spc="30" dirty="0">
                <a:latin typeface="+mn-lt"/>
              </a:rPr>
              <a:t>2-class </a:t>
            </a:r>
            <a:r>
              <a:rPr spc="60" dirty="0">
                <a:latin typeface="+mn-lt"/>
              </a:rPr>
              <a:t>SVM  </a:t>
            </a:r>
            <a:r>
              <a:rPr spc="25" dirty="0">
                <a:latin typeface="+mn-lt"/>
              </a:rPr>
              <a:t>classifiers </a:t>
            </a:r>
            <a:r>
              <a:rPr i="1" spc="35" dirty="0">
                <a:latin typeface="+mn-lt"/>
                <a:cs typeface="Times New Roman"/>
              </a:rPr>
              <a:t>f</a:t>
            </a:r>
            <a:r>
              <a:rPr sz="1650" spc="52" baseline="15151" dirty="0">
                <a:latin typeface="+mn-lt"/>
              </a:rPr>
              <a:t>ˆ</a:t>
            </a:r>
            <a:r>
              <a:rPr sz="1200" i="1" spc="52" baseline="-13888" dirty="0">
                <a:latin typeface="+mn-lt"/>
                <a:cs typeface="Arial"/>
              </a:rPr>
              <a:t>k</a:t>
            </a:r>
            <a:r>
              <a:rPr sz="1100" spc="35" dirty="0">
                <a:latin typeface="+mn-lt"/>
              </a:rPr>
              <a:t>(</a:t>
            </a:r>
            <a:r>
              <a:rPr sz="1100" i="1" spc="35" dirty="0">
                <a:latin typeface="+mn-lt"/>
                <a:cs typeface="Times New Roman"/>
              </a:rPr>
              <a:t>x</a:t>
            </a:r>
            <a:r>
              <a:rPr sz="1100" spc="35" dirty="0">
                <a:latin typeface="+mn-lt"/>
              </a:rPr>
              <a:t>)</a:t>
            </a:r>
            <a:r>
              <a:rPr sz="1100" i="1" spc="35" dirty="0">
                <a:latin typeface="+mn-lt"/>
                <a:cs typeface="Times New Roman"/>
              </a:rPr>
              <a:t>, </a:t>
            </a:r>
            <a:r>
              <a:rPr sz="1100" i="1" spc="75" dirty="0">
                <a:latin typeface="+mn-lt"/>
                <a:cs typeface="Times New Roman"/>
              </a:rPr>
              <a:t>k </a:t>
            </a:r>
            <a:r>
              <a:rPr sz="1100" spc="260" dirty="0">
                <a:latin typeface="+mn-lt"/>
              </a:rPr>
              <a:t>= </a:t>
            </a:r>
            <a:r>
              <a:rPr sz="1100" spc="25" dirty="0">
                <a:latin typeface="+mn-lt"/>
              </a:rPr>
              <a:t>1</a:t>
            </a:r>
            <a:r>
              <a:rPr sz="1100" i="1" spc="25" dirty="0">
                <a:latin typeface="+mn-lt"/>
                <a:cs typeface="Times New Roman"/>
              </a:rPr>
              <a:t>, . . . , </a:t>
            </a:r>
            <a:r>
              <a:rPr sz="1100" i="1" spc="140" dirty="0">
                <a:latin typeface="+mn-lt"/>
                <a:cs typeface="Times New Roman"/>
              </a:rPr>
              <a:t>K</a:t>
            </a:r>
            <a:r>
              <a:rPr sz="1100" spc="140" dirty="0">
                <a:latin typeface="+mn-lt"/>
              </a:rPr>
              <a:t>; </a:t>
            </a:r>
            <a:r>
              <a:rPr sz="1100" spc="45" dirty="0">
                <a:latin typeface="+mn-lt"/>
              </a:rPr>
              <a:t>each </a:t>
            </a:r>
            <a:r>
              <a:rPr sz="1100" spc="35" dirty="0">
                <a:latin typeface="+mn-lt"/>
              </a:rPr>
              <a:t>class </a:t>
            </a:r>
            <a:r>
              <a:rPr sz="1100" spc="45" dirty="0">
                <a:latin typeface="+mn-lt"/>
              </a:rPr>
              <a:t>versus  </a:t>
            </a:r>
            <a:r>
              <a:rPr sz="1100" spc="80" dirty="0">
                <a:latin typeface="+mn-lt"/>
              </a:rPr>
              <a:t>the </a:t>
            </a:r>
            <a:r>
              <a:rPr sz="1100" spc="60" dirty="0">
                <a:latin typeface="+mn-lt"/>
              </a:rPr>
              <a:t>rest. </a:t>
            </a:r>
            <a:r>
              <a:rPr sz="1100" spc="35" dirty="0">
                <a:latin typeface="+mn-lt"/>
              </a:rPr>
              <a:t>Classify </a:t>
            </a:r>
            <a:r>
              <a:rPr sz="1100" i="1" spc="30" dirty="0">
                <a:latin typeface="+mn-lt"/>
                <a:cs typeface="Times New Roman"/>
              </a:rPr>
              <a:t>x</a:t>
            </a:r>
            <a:r>
              <a:rPr sz="1200" i="1" spc="44" baseline="27777" dirty="0">
                <a:latin typeface="+mn-lt"/>
                <a:cs typeface="Meiryo"/>
              </a:rPr>
              <a:t>∗ </a:t>
            </a:r>
            <a:r>
              <a:rPr sz="1100" spc="80" dirty="0">
                <a:latin typeface="+mn-lt"/>
              </a:rPr>
              <a:t>to the </a:t>
            </a:r>
            <a:r>
              <a:rPr sz="1100" spc="35" dirty="0">
                <a:latin typeface="+mn-lt"/>
              </a:rPr>
              <a:t>class </a:t>
            </a:r>
            <a:r>
              <a:rPr sz="1100" spc="30" dirty="0">
                <a:latin typeface="+mn-lt"/>
              </a:rPr>
              <a:t>for </a:t>
            </a:r>
            <a:r>
              <a:rPr sz="1100" spc="45" dirty="0">
                <a:latin typeface="+mn-lt"/>
              </a:rPr>
              <a:t>which </a:t>
            </a:r>
            <a:r>
              <a:rPr sz="1100" i="1" spc="25" dirty="0">
                <a:latin typeface="+mn-lt"/>
                <a:cs typeface="Times New Roman"/>
              </a:rPr>
              <a:t>f</a:t>
            </a:r>
            <a:r>
              <a:rPr sz="1650" spc="37" baseline="15151" dirty="0">
                <a:latin typeface="+mn-lt"/>
              </a:rPr>
              <a:t>ˆ</a:t>
            </a:r>
            <a:r>
              <a:rPr sz="1200" i="1" spc="37" baseline="-13888" dirty="0">
                <a:latin typeface="+mn-lt"/>
                <a:cs typeface="Arial"/>
              </a:rPr>
              <a:t>k</a:t>
            </a:r>
            <a:r>
              <a:rPr sz="1100" spc="25" dirty="0">
                <a:latin typeface="+mn-lt"/>
              </a:rPr>
              <a:t>(</a:t>
            </a:r>
            <a:r>
              <a:rPr sz="1100" i="1" spc="25" dirty="0">
                <a:latin typeface="+mn-lt"/>
                <a:cs typeface="Times New Roman"/>
              </a:rPr>
              <a:t>x</a:t>
            </a:r>
            <a:r>
              <a:rPr sz="1200" i="1" spc="37" baseline="27777" dirty="0">
                <a:latin typeface="+mn-lt"/>
                <a:cs typeface="Meiryo"/>
              </a:rPr>
              <a:t>∗</a:t>
            </a:r>
            <a:r>
              <a:rPr sz="1100" spc="25" dirty="0">
                <a:latin typeface="+mn-lt"/>
              </a:rPr>
              <a:t>)  </a:t>
            </a:r>
            <a:r>
              <a:rPr sz="1100" spc="20" dirty="0">
                <a:latin typeface="+mn-lt"/>
              </a:rPr>
              <a:t>is</a:t>
            </a:r>
            <a:r>
              <a:rPr sz="1100" spc="70" dirty="0">
                <a:latin typeface="+mn-lt"/>
              </a:rPr>
              <a:t> </a:t>
            </a:r>
            <a:r>
              <a:rPr sz="1100" spc="55" dirty="0">
                <a:latin typeface="+mn-lt"/>
              </a:rPr>
              <a:t>largest.</a:t>
            </a:r>
            <a:endParaRPr sz="1100" dirty="0">
              <a:latin typeface="+mn-lt"/>
              <a:cs typeface="Meiry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7896" y="1931872"/>
            <a:ext cx="1162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8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9931" y="204113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45" dirty="0">
                <a:latin typeface="PMingLiU"/>
                <a:cs typeface="PMingLiU"/>
              </a:rPr>
              <a:t>2</a:t>
            </a:r>
            <a:endParaRPr sz="800">
              <a:latin typeface="PMingLiU"/>
              <a:cs typeface="PMingLiU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14396" y="1843797"/>
            <a:ext cx="25019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100" spc="190" dirty="0">
                <a:latin typeface="Arial"/>
                <a:cs typeface="Arial"/>
              </a:rPr>
              <a:t>   </a:t>
            </a:r>
            <a:r>
              <a:rPr sz="1100" spc="-150" dirty="0">
                <a:latin typeface="Arial"/>
                <a:cs typeface="Arial"/>
              </a:rPr>
              <a:t> </a:t>
            </a:r>
            <a:r>
              <a:rPr sz="1100" spc="19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572" y="1956027"/>
            <a:ext cx="3532633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42490" algn="l"/>
              </a:tabLst>
            </a:pPr>
            <a:r>
              <a:rPr sz="1100" spc="70" dirty="0">
                <a:solidFill>
                  <a:srgbClr val="3333B2"/>
                </a:solidFill>
                <a:cs typeface="PMingLiU"/>
              </a:rPr>
              <a:t>OVO  </a:t>
            </a:r>
            <a:r>
              <a:rPr sz="1100" spc="70" dirty="0">
                <a:cs typeface="PMingLiU"/>
              </a:rPr>
              <a:t>One </a:t>
            </a:r>
            <a:r>
              <a:rPr sz="1100" spc="45" dirty="0">
                <a:cs typeface="PMingLiU"/>
              </a:rPr>
              <a:t>versus </a:t>
            </a:r>
            <a:r>
              <a:rPr sz="1100" spc="65" dirty="0">
                <a:cs typeface="PMingLiU"/>
              </a:rPr>
              <a:t>One.</a:t>
            </a:r>
            <a:r>
              <a:rPr sz="1100" spc="80" dirty="0">
                <a:cs typeface="PMingLiU"/>
              </a:rPr>
              <a:t> </a:t>
            </a:r>
            <a:r>
              <a:rPr sz="1100" spc="95" dirty="0">
                <a:cs typeface="PMingLiU"/>
              </a:rPr>
              <a:t>Fit</a:t>
            </a:r>
            <a:r>
              <a:rPr sz="1100" spc="80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all	</a:t>
            </a:r>
            <a:r>
              <a:rPr sz="1100" spc="45" dirty="0">
                <a:cs typeface="PMingLiU"/>
              </a:rPr>
              <a:t>pairwise</a:t>
            </a:r>
            <a:r>
              <a:rPr sz="1100" spc="40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classifiers</a:t>
            </a:r>
            <a:endParaRPr sz="1100">
              <a:cs typeface="PMingLiU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894" y="2149943"/>
            <a:ext cx="3913504" cy="77123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26769" marR="30480">
              <a:lnSpc>
                <a:spcPct val="102600"/>
              </a:lnSpc>
              <a:spcBef>
                <a:spcPts val="55"/>
              </a:spcBef>
            </a:pPr>
            <a:r>
              <a:rPr sz="1100" i="1" spc="20" dirty="0" err="1">
                <a:cs typeface="Times New Roman"/>
              </a:rPr>
              <a:t>f</a:t>
            </a:r>
            <a:r>
              <a:rPr sz="1650" spc="30" baseline="15151" dirty="0" err="1">
                <a:cs typeface="PMingLiU"/>
              </a:rPr>
              <a:t>ˆ</a:t>
            </a:r>
            <a:r>
              <a:rPr sz="1200" i="1" spc="30" baseline="-13888" dirty="0" err="1">
                <a:cs typeface="Arial"/>
              </a:rPr>
              <a:t>k</a:t>
            </a:r>
            <a:r>
              <a:rPr lang="en-US" sz="1200" i="1" spc="30" baseline="-13888" dirty="0" err="1">
                <a:cs typeface="Arial"/>
              </a:rPr>
              <a:t>l</a:t>
            </a:r>
            <a:r>
              <a:rPr sz="1100" spc="20" dirty="0">
                <a:cs typeface="PMingLiU"/>
              </a:rPr>
              <a:t>(</a:t>
            </a:r>
            <a:r>
              <a:rPr sz="1100" i="1" spc="20" dirty="0">
                <a:cs typeface="Times New Roman"/>
              </a:rPr>
              <a:t>x</a:t>
            </a:r>
            <a:r>
              <a:rPr sz="1100" spc="20" dirty="0">
                <a:cs typeface="PMingLiU"/>
              </a:rPr>
              <a:t>). </a:t>
            </a:r>
            <a:r>
              <a:rPr sz="1100" spc="35" dirty="0">
                <a:cs typeface="PMingLiU"/>
              </a:rPr>
              <a:t>Classify </a:t>
            </a:r>
            <a:r>
              <a:rPr sz="1100" i="1" spc="30" dirty="0">
                <a:cs typeface="Times New Roman"/>
              </a:rPr>
              <a:t>x</a:t>
            </a:r>
            <a:r>
              <a:rPr sz="1200" i="1" spc="44" baseline="27777" dirty="0">
                <a:cs typeface="Meiryo"/>
              </a:rPr>
              <a:t>∗ </a:t>
            </a:r>
            <a:r>
              <a:rPr sz="1100" spc="80" dirty="0">
                <a:cs typeface="PMingLiU"/>
              </a:rPr>
              <a:t>to the </a:t>
            </a:r>
            <a:r>
              <a:rPr sz="1100" spc="35" dirty="0">
                <a:cs typeface="PMingLiU"/>
              </a:rPr>
              <a:t>class </a:t>
            </a:r>
            <a:r>
              <a:rPr sz="1100" spc="110" dirty="0">
                <a:cs typeface="PMingLiU"/>
              </a:rPr>
              <a:t>that </a:t>
            </a:r>
            <a:r>
              <a:rPr sz="1100" spc="40" dirty="0">
                <a:cs typeface="PMingLiU"/>
              </a:rPr>
              <a:t>wins </a:t>
            </a:r>
            <a:r>
              <a:rPr sz="1100" spc="80" dirty="0">
                <a:cs typeface="PMingLiU"/>
              </a:rPr>
              <a:t>the </a:t>
            </a:r>
            <a:r>
              <a:rPr sz="1100" spc="70" dirty="0">
                <a:cs typeface="PMingLiU"/>
              </a:rPr>
              <a:t>most  </a:t>
            </a:r>
            <a:r>
              <a:rPr sz="1100" spc="45" dirty="0">
                <a:cs typeface="PMingLiU"/>
              </a:rPr>
              <a:t>pairwise</a:t>
            </a:r>
            <a:r>
              <a:rPr sz="1100" spc="70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competitions.</a:t>
            </a:r>
            <a:endParaRPr sz="1100" dirty="0">
              <a:cs typeface="PMingLiU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endParaRPr lang="en-US" sz="1100" spc="65">
              <a:cs typeface="PMingLiU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65">
                <a:cs typeface="PMingLiU"/>
              </a:rPr>
              <a:t>Which </a:t>
            </a:r>
            <a:r>
              <a:rPr sz="1100" spc="80" dirty="0">
                <a:cs typeface="PMingLiU"/>
              </a:rPr>
              <a:t>to </a:t>
            </a:r>
            <a:r>
              <a:rPr sz="1100" spc="35" dirty="0">
                <a:cs typeface="PMingLiU"/>
              </a:rPr>
              <a:t>choose? </a:t>
            </a:r>
            <a:r>
              <a:rPr sz="1100" spc="15" dirty="0">
                <a:cs typeface="PMingLiU"/>
              </a:rPr>
              <a:t>If </a:t>
            </a:r>
            <a:r>
              <a:rPr sz="1100" i="1" spc="190" dirty="0">
                <a:cs typeface="Times New Roman"/>
              </a:rPr>
              <a:t>K </a:t>
            </a:r>
            <a:r>
              <a:rPr sz="1100" spc="20" dirty="0">
                <a:cs typeface="PMingLiU"/>
              </a:rPr>
              <a:t>is </a:t>
            </a:r>
            <a:r>
              <a:rPr sz="1100" spc="80" dirty="0">
                <a:cs typeface="PMingLiU"/>
              </a:rPr>
              <a:t>not </a:t>
            </a:r>
            <a:r>
              <a:rPr sz="1100" spc="70" dirty="0">
                <a:cs typeface="PMingLiU"/>
              </a:rPr>
              <a:t>too </a:t>
            </a:r>
            <a:r>
              <a:rPr sz="1100" spc="45" dirty="0">
                <a:cs typeface="PMingLiU"/>
              </a:rPr>
              <a:t>large, use </a:t>
            </a:r>
            <a:r>
              <a:rPr sz="1100" spc="60" dirty="0">
                <a:cs typeface="PMingLiU"/>
              </a:rPr>
              <a:t>OVO.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488" y="211465"/>
            <a:ext cx="339471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Support </a:t>
            </a:r>
            <a:r>
              <a:rPr spc="-20" dirty="0">
                <a:latin typeface="+mn-lt"/>
              </a:rPr>
              <a:t>Vector </a:t>
            </a:r>
            <a:r>
              <a:rPr spc="-50" dirty="0">
                <a:latin typeface="+mn-lt"/>
              </a:rPr>
              <a:t>versus </a:t>
            </a:r>
            <a:r>
              <a:rPr spc="-15" dirty="0">
                <a:latin typeface="+mn-lt"/>
              </a:rPr>
              <a:t>Logistic</a:t>
            </a:r>
            <a:r>
              <a:rPr spc="235" dirty="0">
                <a:latin typeface="+mn-lt"/>
              </a:rPr>
              <a:t> </a:t>
            </a:r>
            <a:r>
              <a:rPr spc="-25" dirty="0">
                <a:latin typeface="+mn-lt"/>
              </a:rPr>
              <a:t>Regression?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51699"/>
            <a:ext cx="3180715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spc="95" dirty="0">
                <a:cs typeface="PMingLiU"/>
              </a:rPr>
              <a:t>With</a:t>
            </a:r>
            <a:r>
              <a:rPr sz="1100" spc="70" dirty="0">
                <a:cs typeface="PMingLiU"/>
              </a:rPr>
              <a:t> </a:t>
            </a:r>
            <a:r>
              <a:rPr sz="1100" i="1" spc="225" dirty="0">
                <a:cs typeface="Times New Roman"/>
              </a:rPr>
              <a:t>f</a:t>
            </a:r>
            <a:r>
              <a:rPr sz="1100" i="1" spc="-160" dirty="0">
                <a:cs typeface="Times New Roman"/>
              </a:rPr>
              <a:t> </a:t>
            </a:r>
            <a:r>
              <a:rPr sz="1100" spc="155" dirty="0">
                <a:cs typeface="PMingLiU"/>
              </a:rPr>
              <a:t>(</a:t>
            </a:r>
            <a:r>
              <a:rPr sz="1100" i="1" spc="155" dirty="0">
                <a:cs typeface="Times New Roman"/>
              </a:rPr>
              <a:t>X</a:t>
            </a:r>
            <a:r>
              <a:rPr sz="1100" spc="155" dirty="0">
                <a:cs typeface="PMingLiU"/>
              </a:rPr>
              <a:t>)</a:t>
            </a:r>
            <a:r>
              <a:rPr sz="1100" spc="15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i="1" spc="55" dirty="0">
                <a:cs typeface="Times New Roman"/>
              </a:rPr>
              <a:t>β</a:t>
            </a:r>
            <a:r>
              <a:rPr sz="1200" spc="82" baseline="-10416" dirty="0">
                <a:cs typeface="PMingLiU"/>
              </a:rPr>
              <a:t>0</a:t>
            </a:r>
            <a:r>
              <a:rPr sz="1200" spc="120" baseline="-10416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110" dirty="0">
                <a:cs typeface="Times New Roman"/>
              </a:rPr>
              <a:t>β</a:t>
            </a:r>
            <a:r>
              <a:rPr sz="1200" spc="165" baseline="-10416" dirty="0">
                <a:cs typeface="PMingLiU"/>
              </a:rPr>
              <a:t>1</a:t>
            </a:r>
            <a:r>
              <a:rPr sz="1100" i="1" spc="110" dirty="0">
                <a:cs typeface="Times New Roman"/>
              </a:rPr>
              <a:t>X</a:t>
            </a:r>
            <a:r>
              <a:rPr sz="1200" spc="165" baseline="-10416" dirty="0">
                <a:cs typeface="PMingLiU"/>
              </a:rPr>
              <a:t>1</a:t>
            </a:r>
            <a:r>
              <a:rPr sz="1200" spc="120" baseline="-10416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35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75" dirty="0">
                <a:cs typeface="Times New Roman"/>
              </a:rPr>
              <a:t>β</a:t>
            </a:r>
            <a:r>
              <a:rPr sz="1200" i="1" spc="112" baseline="-10416" dirty="0">
                <a:cs typeface="Arial"/>
              </a:rPr>
              <a:t>p</a:t>
            </a:r>
            <a:r>
              <a:rPr sz="1100" i="1" spc="75" dirty="0">
                <a:cs typeface="Times New Roman"/>
              </a:rPr>
              <a:t>X</a:t>
            </a:r>
            <a:r>
              <a:rPr sz="1200" i="1" spc="112" baseline="-10416" dirty="0">
                <a:cs typeface="Arial"/>
              </a:rPr>
              <a:t>p</a:t>
            </a:r>
            <a:r>
              <a:rPr sz="1200" i="1" spc="277" baseline="-10416" dirty="0">
                <a:cs typeface="Arial"/>
              </a:rPr>
              <a:t> </a:t>
            </a:r>
            <a:r>
              <a:rPr sz="1100" spc="65" dirty="0">
                <a:cs typeface="PMingLiU"/>
              </a:rPr>
              <a:t>can</a:t>
            </a:r>
            <a:r>
              <a:rPr sz="1100" spc="75" dirty="0">
                <a:cs typeface="PMingLiU"/>
              </a:rPr>
              <a:t> </a:t>
            </a:r>
            <a:r>
              <a:rPr sz="1100" spc="60" dirty="0">
                <a:cs typeface="PMingLiU"/>
              </a:rPr>
              <a:t>rephrase  </a:t>
            </a:r>
            <a:r>
              <a:rPr sz="1100" spc="65" dirty="0">
                <a:cs typeface="PMingLiU"/>
              </a:rPr>
              <a:t>support-vector </a:t>
            </a:r>
            <a:r>
              <a:rPr sz="1100" spc="25" dirty="0">
                <a:cs typeface="PMingLiU"/>
              </a:rPr>
              <a:t>classifier </a:t>
            </a:r>
            <a:r>
              <a:rPr sz="1100" spc="60" dirty="0">
                <a:cs typeface="PMingLiU"/>
              </a:rPr>
              <a:t>optimization</a:t>
            </a:r>
            <a:r>
              <a:rPr sz="1100" spc="130" dirty="0">
                <a:cs typeface="PMingLiU"/>
              </a:rPr>
              <a:t> </a:t>
            </a:r>
            <a:r>
              <a:rPr sz="1100" spc="55" dirty="0">
                <a:cs typeface="PMingLiU"/>
              </a:rPr>
              <a:t>as</a:t>
            </a:r>
            <a:endParaRPr sz="1100">
              <a:cs typeface="PMingLiU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9426" y="1816172"/>
            <a:ext cx="1351280" cy="1135380"/>
          </a:xfrm>
          <a:custGeom>
            <a:avLst/>
            <a:gdLst/>
            <a:ahLst/>
            <a:cxnLst/>
            <a:rect l="l" t="t" r="r" b="b"/>
            <a:pathLst>
              <a:path w="1351280" h="1135380">
                <a:moveTo>
                  <a:pt x="0" y="0"/>
                </a:moveTo>
                <a:lnTo>
                  <a:pt x="1347" y="1401"/>
                </a:lnTo>
                <a:lnTo>
                  <a:pt x="2694" y="2802"/>
                </a:lnTo>
                <a:lnTo>
                  <a:pt x="4041" y="4257"/>
                </a:lnTo>
                <a:lnTo>
                  <a:pt x="5389" y="5658"/>
                </a:lnTo>
                <a:lnTo>
                  <a:pt x="6736" y="7059"/>
                </a:lnTo>
                <a:lnTo>
                  <a:pt x="8083" y="8514"/>
                </a:lnTo>
                <a:lnTo>
                  <a:pt x="9430" y="9915"/>
                </a:lnTo>
                <a:lnTo>
                  <a:pt x="10778" y="11371"/>
                </a:lnTo>
                <a:lnTo>
                  <a:pt x="12125" y="12772"/>
                </a:lnTo>
                <a:lnTo>
                  <a:pt x="13526" y="14173"/>
                </a:lnTo>
                <a:lnTo>
                  <a:pt x="14873" y="15628"/>
                </a:lnTo>
                <a:lnTo>
                  <a:pt x="16221" y="17029"/>
                </a:lnTo>
                <a:lnTo>
                  <a:pt x="17568" y="18430"/>
                </a:lnTo>
                <a:lnTo>
                  <a:pt x="18915" y="19885"/>
                </a:lnTo>
                <a:lnTo>
                  <a:pt x="20263" y="21287"/>
                </a:lnTo>
                <a:lnTo>
                  <a:pt x="21610" y="22688"/>
                </a:lnTo>
                <a:lnTo>
                  <a:pt x="22957" y="24143"/>
                </a:lnTo>
                <a:lnTo>
                  <a:pt x="24304" y="25544"/>
                </a:lnTo>
                <a:lnTo>
                  <a:pt x="25652" y="26999"/>
                </a:lnTo>
                <a:lnTo>
                  <a:pt x="27053" y="28400"/>
                </a:lnTo>
                <a:lnTo>
                  <a:pt x="28400" y="29801"/>
                </a:lnTo>
                <a:lnTo>
                  <a:pt x="29747" y="31256"/>
                </a:lnTo>
                <a:lnTo>
                  <a:pt x="31095" y="32658"/>
                </a:lnTo>
                <a:lnTo>
                  <a:pt x="32442" y="34059"/>
                </a:lnTo>
                <a:lnTo>
                  <a:pt x="33789" y="35514"/>
                </a:lnTo>
                <a:lnTo>
                  <a:pt x="35137" y="36915"/>
                </a:lnTo>
                <a:lnTo>
                  <a:pt x="36484" y="38316"/>
                </a:lnTo>
                <a:lnTo>
                  <a:pt x="37831" y="39771"/>
                </a:lnTo>
                <a:lnTo>
                  <a:pt x="39178" y="41172"/>
                </a:lnTo>
                <a:lnTo>
                  <a:pt x="40526" y="42574"/>
                </a:lnTo>
                <a:lnTo>
                  <a:pt x="41927" y="44029"/>
                </a:lnTo>
                <a:lnTo>
                  <a:pt x="43274" y="45430"/>
                </a:lnTo>
                <a:lnTo>
                  <a:pt x="44621" y="46885"/>
                </a:lnTo>
                <a:lnTo>
                  <a:pt x="45969" y="48286"/>
                </a:lnTo>
                <a:lnTo>
                  <a:pt x="47316" y="49687"/>
                </a:lnTo>
                <a:lnTo>
                  <a:pt x="48663" y="51142"/>
                </a:lnTo>
                <a:lnTo>
                  <a:pt x="50011" y="52543"/>
                </a:lnTo>
                <a:lnTo>
                  <a:pt x="51358" y="53945"/>
                </a:lnTo>
                <a:lnTo>
                  <a:pt x="52705" y="55400"/>
                </a:lnTo>
                <a:lnTo>
                  <a:pt x="54052" y="56801"/>
                </a:lnTo>
                <a:lnTo>
                  <a:pt x="55400" y="58202"/>
                </a:lnTo>
                <a:lnTo>
                  <a:pt x="56801" y="59657"/>
                </a:lnTo>
                <a:lnTo>
                  <a:pt x="58148" y="61058"/>
                </a:lnTo>
                <a:lnTo>
                  <a:pt x="59495" y="62459"/>
                </a:lnTo>
                <a:lnTo>
                  <a:pt x="60843" y="63914"/>
                </a:lnTo>
                <a:lnTo>
                  <a:pt x="62190" y="65316"/>
                </a:lnTo>
                <a:lnTo>
                  <a:pt x="63537" y="66771"/>
                </a:lnTo>
                <a:lnTo>
                  <a:pt x="64884" y="68172"/>
                </a:lnTo>
                <a:lnTo>
                  <a:pt x="66232" y="69573"/>
                </a:lnTo>
                <a:lnTo>
                  <a:pt x="67579" y="71028"/>
                </a:lnTo>
                <a:lnTo>
                  <a:pt x="68926" y="72429"/>
                </a:lnTo>
                <a:lnTo>
                  <a:pt x="70274" y="73830"/>
                </a:lnTo>
                <a:lnTo>
                  <a:pt x="71675" y="75285"/>
                </a:lnTo>
                <a:lnTo>
                  <a:pt x="73022" y="76687"/>
                </a:lnTo>
                <a:lnTo>
                  <a:pt x="74369" y="78088"/>
                </a:lnTo>
                <a:lnTo>
                  <a:pt x="75717" y="79543"/>
                </a:lnTo>
                <a:lnTo>
                  <a:pt x="77064" y="80944"/>
                </a:lnTo>
                <a:lnTo>
                  <a:pt x="78411" y="82399"/>
                </a:lnTo>
                <a:lnTo>
                  <a:pt x="79758" y="83800"/>
                </a:lnTo>
                <a:lnTo>
                  <a:pt x="81106" y="85201"/>
                </a:lnTo>
                <a:lnTo>
                  <a:pt x="82453" y="86657"/>
                </a:lnTo>
                <a:lnTo>
                  <a:pt x="83800" y="88058"/>
                </a:lnTo>
                <a:lnTo>
                  <a:pt x="85148" y="89459"/>
                </a:lnTo>
                <a:lnTo>
                  <a:pt x="86549" y="90914"/>
                </a:lnTo>
                <a:lnTo>
                  <a:pt x="87896" y="92315"/>
                </a:lnTo>
                <a:lnTo>
                  <a:pt x="89243" y="93716"/>
                </a:lnTo>
                <a:lnTo>
                  <a:pt x="90591" y="95171"/>
                </a:lnTo>
                <a:lnTo>
                  <a:pt x="91938" y="96572"/>
                </a:lnTo>
                <a:lnTo>
                  <a:pt x="93285" y="97974"/>
                </a:lnTo>
                <a:lnTo>
                  <a:pt x="94632" y="99429"/>
                </a:lnTo>
                <a:lnTo>
                  <a:pt x="95980" y="100830"/>
                </a:lnTo>
                <a:lnTo>
                  <a:pt x="97327" y="102285"/>
                </a:lnTo>
                <a:lnTo>
                  <a:pt x="98674" y="103686"/>
                </a:lnTo>
                <a:lnTo>
                  <a:pt x="100022" y="105087"/>
                </a:lnTo>
                <a:lnTo>
                  <a:pt x="101423" y="106542"/>
                </a:lnTo>
                <a:lnTo>
                  <a:pt x="102770" y="107944"/>
                </a:lnTo>
                <a:lnTo>
                  <a:pt x="104117" y="109345"/>
                </a:lnTo>
                <a:lnTo>
                  <a:pt x="105465" y="110800"/>
                </a:lnTo>
                <a:lnTo>
                  <a:pt x="106812" y="112201"/>
                </a:lnTo>
                <a:lnTo>
                  <a:pt x="108159" y="113602"/>
                </a:lnTo>
                <a:lnTo>
                  <a:pt x="109506" y="115057"/>
                </a:lnTo>
                <a:lnTo>
                  <a:pt x="110854" y="116458"/>
                </a:lnTo>
                <a:lnTo>
                  <a:pt x="112201" y="117913"/>
                </a:lnTo>
                <a:lnTo>
                  <a:pt x="113548" y="119315"/>
                </a:lnTo>
                <a:lnTo>
                  <a:pt x="114895" y="120716"/>
                </a:lnTo>
                <a:lnTo>
                  <a:pt x="116297" y="122171"/>
                </a:lnTo>
                <a:lnTo>
                  <a:pt x="117644" y="123572"/>
                </a:lnTo>
                <a:lnTo>
                  <a:pt x="118991" y="124973"/>
                </a:lnTo>
                <a:lnTo>
                  <a:pt x="120339" y="126428"/>
                </a:lnTo>
                <a:lnTo>
                  <a:pt x="121686" y="127829"/>
                </a:lnTo>
                <a:lnTo>
                  <a:pt x="123033" y="129231"/>
                </a:lnTo>
                <a:lnTo>
                  <a:pt x="124380" y="130686"/>
                </a:lnTo>
                <a:lnTo>
                  <a:pt x="125728" y="132087"/>
                </a:lnTo>
                <a:lnTo>
                  <a:pt x="127075" y="133488"/>
                </a:lnTo>
                <a:lnTo>
                  <a:pt x="128422" y="134943"/>
                </a:lnTo>
                <a:lnTo>
                  <a:pt x="129769" y="136344"/>
                </a:lnTo>
                <a:lnTo>
                  <a:pt x="131171" y="137799"/>
                </a:lnTo>
                <a:lnTo>
                  <a:pt x="132518" y="139200"/>
                </a:lnTo>
                <a:lnTo>
                  <a:pt x="133865" y="140602"/>
                </a:lnTo>
                <a:lnTo>
                  <a:pt x="135212" y="142057"/>
                </a:lnTo>
                <a:lnTo>
                  <a:pt x="136560" y="143458"/>
                </a:lnTo>
                <a:lnTo>
                  <a:pt x="137907" y="144859"/>
                </a:lnTo>
                <a:lnTo>
                  <a:pt x="139254" y="146314"/>
                </a:lnTo>
                <a:lnTo>
                  <a:pt x="140602" y="147715"/>
                </a:lnTo>
                <a:lnTo>
                  <a:pt x="141949" y="149116"/>
                </a:lnTo>
                <a:lnTo>
                  <a:pt x="143296" y="150571"/>
                </a:lnTo>
                <a:lnTo>
                  <a:pt x="144643" y="151973"/>
                </a:lnTo>
                <a:lnTo>
                  <a:pt x="146045" y="153428"/>
                </a:lnTo>
                <a:lnTo>
                  <a:pt x="147392" y="154829"/>
                </a:lnTo>
                <a:lnTo>
                  <a:pt x="148739" y="156230"/>
                </a:lnTo>
                <a:lnTo>
                  <a:pt x="150086" y="157685"/>
                </a:lnTo>
                <a:lnTo>
                  <a:pt x="151434" y="159086"/>
                </a:lnTo>
                <a:lnTo>
                  <a:pt x="152781" y="160487"/>
                </a:lnTo>
                <a:lnTo>
                  <a:pt x="154128" y="161942"/>
                </a:lnTo>
                <a:lnTo>
                  <a:pt x="155476" y="163344"/>
                </a:lnTo>
                <a:lnTo>
                  <a:pt x="156823" y="164745"/>
                </a:lnTo>
                <a:lnTo>
                  <a:pt x="158170" y="166200"/>
                </a:lnTo>
                <a:lnTo>
                  <a:pt x="159517" y="167601"/>
                </a:lnTo>
                <a:lnTo>
                  <a:pt x="160919" y="169002"/>
                </a:lnTo>
                <a:lnTo>
                  <a:pt x="162266" y="170457"/>
                </a:lnTo>
                <a:lnTo>
                  <a:pt x="163613" y="171858"/>
                </a:lnTo>
                <a:lnTo>
                  <a:pt x="164960" y="173314"/>
                </a:lnTo>
                <a:lnTo>
                  <a:pt x="166308" y="174715"/>
                </a:lnTo>
                <a:lnTo>
                  <a:pt x="167655" y="176116"/>
                </a:lnTo>
                <a:lnTo>
                  <a:pt x="169002" y="177571"/>
                </a:lnTo>
                <a:lnTo>
                  <a:pt x="170350" y="178972"/>
                </a:lnTo>
                <a:lnTo>
                  <a:pt x="171697" y="180373"/>
                </a:lnTo>
                <a:lnTo>
                  <a:pt x="173044" y="181828"/>
                </a:lnTo>
                <a:lnTo>
                  <a:pt x="174445" y="183230"/>
                </a:lnTo>
                <a:lnTo>
                  <a:pt x="175793" y="184631"/>
                </a:lnTo>
                <a:lnTo>
                  <a:pt x="177140" y="186086"/>
                </a:lnTo>
                <a:lnTo>
                  <a:pt x="178487" y="187487"/>
                </a:lnTo>
                <a:lnTo>
                  <a:pt x="179834" y="188942"/>
                </a:lnTo>
                <a:lnTo>
                  <a:pt x="181182" y="190343"/>
                </a:lnTo>
                <a:lnTo>
                  <a:pt x="182529" y="191744"/>
                </a:lnTo>
                <a:lnTo>
                  <a:pt x="183876" y="193199"/>
                </a:lnTo>
                <a:lnTo>
                  <a:pt x="185223" y="194601"/>
                </a:lnTo>
                <a:lnTo>
                  <a:pt x="186571" y="196002"/>
                </a:lnTo>
                <a:lnTo>
                  <a:pt x="187918" y="197457"/>
                </a:lnTo>
                <a:lnTo>
                  <a:pt x="189319" y="198858"/>
                </a:lnTo>
                <a:lnTo>
                  <a:pt x="190666" y="200259"/>
                </a:lnTo>
                <a:lnTo>
                  <a:pt x="192014" y="201714"/>
                </a:lnTo>
                <a:lnTo>
                  <a:pt x="193361" y="203115"/>
                </a:lnTo>
                <a:lnTo>
                  <a:pt x="194708" y="204517"/>
                </a:lnTo>
                <a:lnTo>
                  <a:pt x="196056" y="205972"/>
                </a:lnTo>
                <a:lnTo>
                  <a:pt x="197403" y="207373"/>
                </a:lnTo>
                <a:lnTo>
                  <a:pt x="198750" y="208828"/>
                </a:lnTo>
                <a:lnTo>
                  <a:pt x="200097" y="210229"/>
                </a:lnTo>
                <a:lnTo>
                  <a:pt x="201445" y="211630"/>
                </a:lnTo>
                <a:lnTo>
                  <a:pt x="202792" y="213085"/>
                </a:lnTo>
                <a:lnTo>
                  <a:pt x="204193" y="214486"/>
                </a:lnTo>
                <a:lnTo>
                  <a:pt x="205540" y="215888"/>
                </a:lnTo>
                <a:lnTo>
                  <a:pt x="206888" y="217343"/>
                </a:lnTo>
                <a:lnTo>
                  <a:pt x="208235" y="218744"/>
                </a:lnTo>
                <a:lnTo>
                  <a:pt x="209582" y="220145"/>
                </a:lnTo>
                <a:lnTo>
                  <a:pt x="210930" y="221600"/>
                </a:lnTo>
                <a:lnTo>
                  <a:pt x="212277" y="223001"/>
                </a:lnTo>
                <a:lnTo>
                  <a:pt x="213624" y="224402"/>
                </a:lnTo>
                <a:lnTo>
                  <a:pt x="214971" y="225857"/>
                </a:lnTo>
                <a:lnTo>
                  <a:pt x="216319" y="227259"/>
                </a:lnTo>
                <a:lnTo>
                  <a:pt x="217666" y="228714"/>
                </a:lnTo>
                <a:lnTo>
                  <a:pt x="219067" y="230115"/>
                </a:lnTo>
                <a:lnTo>
                  <a:pt x="220414" y="231516"/>
                </a:lnTo>
                <a:lnTo>
                  <a:pt x="221762" y="232971"/>
                </a:lnTo>
                <a:lnTo>
                  <a:pt x="223109" y="234372"/>
                </a:lnTo>
                <a:lnTo>
                  <a:pt x="224456" y="235773"/>
                </a:lnTo>
                <a:lnTo>
                  <a:pt x="225804" y="237228"/>
                </a:lnTo>
                <a:lnTo>
                  <a:pt x="227151" y="238630"/>
                </a:lnTo>
                <a:lnTo>
                  <a:pt x="228498" y="240031"/>
                </a:lnTo>
                <a:lnTo>
                  <a:pt x="229845" y="241486"/>
                </a:lnTo>
                <a:lnTo>
                  <a:pt x="231193" y="242887"/>
                </a:lnTo>
                <a:lnTo>
                  <a:pt x="232540" y="244342"/>
                </a:lnTo>
                <a:lnTo>
                  <a:pt x="233941" y="245743"/>
                </a:lnTo>
                <a:lnTo>
                  <a:pt x="235288" y="247144"/>
                </a:lnTo>
                <a:lnTo>
                  <a:pt x="236636" y="248600"/>
                </a:lnTo>
                <a:lnTo>
                  <a:pt x="237983" y="250001"/>
                </a:lnTo>
                <a:lnTo>
                  <a:pt x="239330" y="251402"/>
                </a:lnTo>
                <a:lnTo>
                  <a:pt x="240678" y="252857"/>
                </a:lnTo>
                <a:lnTo>
                  <a:pt x="242025" y="254258"/>
                </a:lnTo>
                <a:lnTo>
                  <a:pt x="243372" y="255659"/>
                </a:lnTo>
                <a:lnTo>
                  <a:pt x="244719" y="257114"/>
                </a:lnTo>
                <a:lnTo>
                  <a:pt x="246067" y="258515"/>
                </a:lnTo>
                <a:lnTo>
                  <a:pt x="247414" y="259917"/>
                </a:lnTo>
                <a:lnTo>
                  <a:pt x="248815" y="261372"/>
                </a:lnTo>
                <a:lnTo>
                  <a:pt x="250162" y="262773"/>
                </a:lnTo>
                <a:lnTo>
                  <a:pt x="251510" y="264228"/>
                </a:lnTo>
                <a:lnTo>
                  <a:pt x="252857" y="265629"/>
                </a:lnTo>
                <a:lnTo>
                  <a:pt x="254204" y="267030"/>
                </a:lnTo>
                <a:lnTo>
                  <a:pt x="255551" y="268485"/>
                </a:lnTo>
                <a:lnTo>
                  <a:pt x="256899" y="269887"/>
                </a:lnTo>
                <a:lnTo>
                  <a:pt x="258246" y="271288"/>
                </a:lnTo>
                <a:lnTo>
                  <a:pt x="259593" y="272743"/>
                </a:lnTo>
                <a:lnTo>
                  <a:pt x="260941" y="274144"/>
                </a:lnTo>
                <a:lnTo>
                  <a:pt x="262288" y="275545"/>
                </a:lnTo>
                <a:lnTo>
                  <a:pt x="263689" y="277000"/>
                </a:lnTo>
                <a:lnTo>
                  <a:pt x="265036" y="278401"/>
                </a:lnTo>
                <a:lnTo>
                  <a:pt x="266384" y="279856"/>
                </a:lnTo>
                <a:lnTo>
                  <a:pt x="267731" y="281258"/>
                </a:lnTo>
                <a:lnTo>
                  <a:pt x="269078" y="282659"/>
                </a:lnTo>
                <a:lnTo>
                  <a:pt x="270425" y="284114"/>
                </a:lnTo>
                <a:lnTo>
                  <a:pt x="271773" y="285515"/>
                </a:lnTo>
                <a:lnTo>
                  <a:pt x="273120" y="286916"/>
                </a:lnTo>
                <a:lnTo>
                  <a:pt x="274467" y="288371"/>
                </a:lnTo>
                <a:lnTo>
                  <a:pt x="275815" y="289772"/>
                </a:lnTo>
                <a:lnTo>
                  <a:pt x="277162" y="291174"/>
                </a:lnTo>
                <a:lnTo>
                  <a:pt x="278563" y="292629"/>
                </a:lnTo>
                <a:lnTo>
                  <a:pt x="279910" y="294030"/>
                </a:lnTo>
                <a:lnTo>
                  <a:pt x="281258" y="295431"/>
                </a:lnTo>
                <a:lnTo>
                  <a:pt x="282605" y="296886"/>
                </a:lnTo>
                <a:lnTo>
                  <a:pt x="283952" y="298287"/>
                </a:lnTo>
                <a:lnTo>
                  <a:pt x="285299" y="299742"/>
                </a:lnTo>
                <a:lnTo>
                  <a:pt x="286647" y="301143"/>
                </a:lnTo>
                <a:lnTo>
                  <a:pt x="287994" y="302545"/>
                </a:lnTo>
                <a:lnTo>
                  <a:pt x="289341" y="304000"/>
                </a:lnTo>
                <a:lnTo>
                  <a:pt x="290689" y="305401"/>
                </a:lnTo>
                <a:lnTo>
                  <a:pt x="292036" y="306802"/>
                </a:lnTo>
                <a:lnTo>
                  <a:pt x="293437" y="308257"/>
                </a:lnTo>
                <a:lnTo>
                  <a:pt x="294784" y="309658"/>
                </a:lnTo>
                <a:lnTo>
                  <a:pt x="296132" y="311059"/>
                </a:lnTo>
                <a:lnTo>
                  <a:pt x="297479" y="312514"/>
                </a:lnTo>
                <a:lnTo>
                  <a:pt x="298826" y="313916"/>
                </a:lnTo>
                <a:lnTo>
                  <a:pt x="300173" y="315371"/>
                </a:lnTo>
                <a:lnTo>
                  <a:pt x="301521" y="316772"/>
                </a:lnTo>
                <a:lnTo>
                  <a:pt x="302868" y="318173"/>
                </a:lnTo>
                <a:lnTo>
                  <a:pt x="304215" y="319628"/>
                </a:lnTo>
                <a:lnTo>
                  <a:pt x="305562" y="321029"/>
                </a:lnTo>
                <a:lnTo>
                  <a:pt x="306910" y="322430"/>
                </a:lnTo>
                <a:lnTo>
                  <a:pt x="308311" y="323885"/>
                </a:lnTo>
                <a:lnTo>
                  <a:pt x="309658" y="325287"/>
                </a:lnTo>
                <a:lnTo>
                  <a:pt x="311005" y="326688"/>
                </a:lnTo>
                <a:lnTo>
                  <a:pt x="312353" y="328143"/>
                </a:lnTo>
                <a:lnTo>
                  <a:pt x="313700" y="329544"/>
                </a:lnTo>
                <a:lnTo>
                  <a:pt x="315047" y="330945"/>
                </a:lnTo>
                <a:lnTo>
                  <a:pt x="316395" y="332400"/>
                </a:lnTo>
                <a:lnTo>
                  <a:pt x="317742" y="333801"/>
                </a:lnTo>
                <a:lnTo>
                  <a:pt x="319089" y="335257"/>
                </a:lnTo>
                <a:lnTo>
                  <a:pt x="320436" y="336658"/>
                </a:lnTo>
                <a:lnTo>
                  <a:pt x="321838" y="338059"/>
                </a:lnTo>
                <a:lnTo>
                  <a:pt x="323185" y="339514"/>
                </a:lnTo>
                <a:lnTo>
                  <a:pt x="324532" y="340915"/>
                </a:lnTo>
                <a:lnTo>
                  <a:pt x="325879" y="342316"/>
                </a:lnTo>
                <a:lnTo>
                  <a:pt x="327227" y="343771"/>
                </a:lnTo>
                <a:lnTo>
                  <a:pt x="328574" y="345173"/>
                </a:lnTo>
                <a:lnTo>
                  <a:pt x="329921" y="346574"/>
                </a:lnTo>
                <a:lnTo>
                  <a:pt x="331269" y="348029"/>
                </a:lnTo>
                <a:lnTo>
                  <a:pt x="332616" y="349430"/>
                </a:lnTo>
                <a:lnTo>
                  <a:pt x="333963" y="350885"/>
                </a:lnTo>
                <a:lnTo>
                  <a:pt x="335310" y="352286"/>
                </a:lnTo>
                <a:lnTo>
                  <a:pt x="336712" y="353687"/>
                </a:lnTo>
                <a:lnTo>
                  <a:pt x="338059" y="355142"/>
                </a:lnTo>
                <a:lnTo>
                  <a:pt x="339406" y="356544"/>
                </a:lnTo>
                <a:lnTo>
                  <a:pt x="340753" y="357945"/>
                </a:lnTo>
                <a:lnTo>
                  <a:pt x="342101" y="359400"/>
                </a:lnTo>
                <a:lnTo>
                  <a:pt x="343448" y="360801"/>
                </a:lnTo>
                <a:lnTo>
                  <a:pt x="344795" y="362202"/>
                </a:lnTo>
                <a:lnTo>
                  <a:pt x="346143" y="363657"/>
                </a:lnTo>
                <a:lnTo>
                  <a:pt x="347490" y="365058"/>
                </a:lnTo>
                <a:lnTo>
                  <a:pt x="348837" y="366460"/>
                </a:lnTo>
                <a:lnTo>
                  <a:pt x="350184" y="367915"/>
                </a:lnTo>
                <a:lnTo>
                  <a:pt x="351586" y="369316"/>
                </a:lnTo>
                <a:lnTo>
                  <a:pt x="352933" y="370771"/>
                </a:lnTo>
                <a:lnTo>
                  <a:pt x="354280" y="372172"/>
                </a:lnTo>
                <a:lnTo>
                  <a:pt x="355627" y="373573"/>
                </a:lnTo>
                <a:lnTo>
                  <a:pt x="356975" y="375028"/>
                </a:lnTo>
                <a:lnTo>
                  <a:pt x="358322" y="376429"/>
                </a:lnTo>
                <a:lnTo>
                  <a:pt x="359669" y="377831"/>
                </a:lnTo>
                <a:lnTo>
                  <a:pt x="361017" y="379286"/>
                </a:lnTo>
                <a:lnTo>
                  <a:pt x="362364" y="380687"/>
                </a:lnTo>
                <a:lnTo>
                  <a:pt x="363711" y="382088"/>
                </a:lnTo>
                <a:lnTo>
                  <a:pt x="365058" y="383543"/>
                </a:lnTo>
                <a:lnTo>
                  <a:pt x="366460" y="384944"/>
                </a:lnTo>
                <a:lnTo>
                  <a:pt x="367807" y="386399"/>
                </a:lnTo>
                <a:lnTo>
                  <a:pt x="369154" y="387800"/>
                </a:lnTo>
                <a:lnTo>
                  <a:pt x="370501" y="389202"/>
                </a:lnTo>
                <a:lnTo>
                  <a:pt x="371849" y="390657"/>
                </a:lnTo>
                <a:lnTo>
                  <a:pt x="373196" y="392058"/>
                </a:lnTo>
                <a:lnTo>
                  <a:pt x="374543" y="393459"/>
                </a:lnTo>
                <a:lnTo>
                  <a:pt x="375890" y="394914"/>
                </a:lnTo>
                <a:lnTo>
                  <a:pt x="377238" y="396315"/>
                </a:lnTo>
                <a:lnTo>
                  <a:pt x="378585" y="397716"/>
                </a:lnTo>
                <a:lnTo>
                  <a:pt x="379932" y="399171"/>
                </a:lnTo>
                <a:lnTo>
                  <a:pt x="381333" y="400573"/>
                </a:lnTo>
                <a:lnTo>
                  <a:pt x="382681" y="401974"/>
                </a:lnTo>
                <a:lnTo>
                  <a:pt x="384028" y="403429"/>
                </a:lnTo>
                <a:lnTo>
                  <a:pt x="385375" y="404830"/>
                </a:lnTo>
                <a:lnTo>
                  <a:pt x="386723" y="406285"/>
                </a:lnTo>
                <a:lnTo>
                  <a:pt x="388070" y="407686"/>
                </a:lnTo>
                <a:lnTo>
                  <a:pt x="389417" y="409087"/>
                </a:lnTo>
                <a:lnTo>
                  <a:pt x="390764" y="410543"/>
                </a:lnTo>
                <a:lnTo>
                  <a:pt x="392112" y="411944"/>
                </a:lnTo>
                <a:lnTo>
                  <a:pt x="393459" y="413345"/>
                </a:lnTo>
                <a:lnTo>
                  <a:pt x="394806" y="414800"/>
                </a:lnTo>
                <a:lnTo>
                  <a:pt x="396207" y="416201"/>
                </a:lnTo>
                <a:lnTo>
                  <a:pt x="397555" y="417602"/>
                </a:lnTo>
                <a:lnTo>
                  <a:pt x="398902" y="419057"/>
                </a:lnTo>
                <a:lnTo>
                  <a:pt x="400249" y="420458"/>
                </a:lnTo>
                <a:lnTo>
                  <a:pt x="401597" y="421860"/>
                </a:lnTo>
                <a:lnTo>
                  <a:pt x="402944" y="423315"/>
                </a:lnTo>
                <a:lnTo>
                  <a:pt x="404291" y="424716"/>
                </a:lnTo>
                <a:lnTo>
                  <a:pt x="405638" y="426171"/>
                </a:lnTo>
                <a:lnTo>
                  <a:pt x="406986" y="427572"/>
                </a:lnTo>
                <a:lnTo>
                  <a:pt x="408333" y="428973"/>
                </a:lnTo>
                <a:lnTo>
                  <a:pt x="409680" y="430428"/>
                </a:lnTo>
                <a:lnTo>
                  <a:pt x="411081" y="431830"/>
                </a:lnTo>
                <a:lnTo>
                  <a:pt x="412429" y="433231"/>
                </a:lnTo>
                <a:lnTo>
                  <a:pt x="413776" y="434686"/>
                </a:lnTo>
                <a:lnTo>
                  <a:pt x="415123" y="436087"/>
                </a:lnTo>
                <a:lnTo>
                  <a:pt x="416471" y="437488"/>
                </a:lnTo>
                <a:lnTo>
                  <a:pt x="417818" y="438943"/>
                </a:lnTo>
                <a:lnTo>
                  <a:pt x="419165" y="440344"/>
                </a:lnTo>
                <a:lnTo>
                  <a:pt x="420512" y="441799"/>
                </a:lnTo>
                <a:lnTo>
                  <a:pt x="421860" y="443201"/>
                </a:lnTo>
                <a:lnTo>
                  <a:pt x="423207" y="444602"/>
                </a:lnTo>
                <a:lnTo>
                  <a:pt x="424554" y="446057"/>
                </a:lnTo>
                <a:lnTo>
                  <a:pt x="425955" y="447458"/>
                </a:lnTo>
                <a:lnTo>
                  <a:pt x="427303" y="448859"/>
                </a:lnTo>
                <a:lnTo>
                  <a:pt x="428650" y="450314"/>
                </a:lnTo>
                <a:lnTo>
                  <a:pt x="429997" y="451715"/>
                </a:lnTo>
                <a:lnTo>
                  <a:pt x="431344" y="453117"/>
                </a:lnTo>
                <a:lnTo>
                  <a:pt x="432692" y="454572"/>
                </a:lnTo>
                <a:lnTo>
                  <a:pt x="434039" y="455973"/>
                </a:lnTo>
                <a:lnTo>
                  <a:pt x="435386" y="457374"/>
                </a:lnTo>
                <a:lnTo>
                  <a:pt x="436734" y="458829"/>
                </a:lnTo>
                <a:lnTo>
                  <a:pt x="438081" y="460230"/>
                </a:lnTo>
                <a:lnTo>
                  <a:pt x="439428" y="461685"/>
                </a:lnTo>
                <a:lnTo>
                  <a:pt x="440829" y="463086"/>
                </a:lnTo>
                <a:lnTo>
                  <a:pt x="442177" y="464488"/>
                </a:lnTo>
                <a:lnTo>
                  <a:pt x="443524" y="465943"/>
                </a:lnTo>
                <a:lnTo>
                  <a:pt x="444871" y="467344"/>
                </a:lnTo>
                <a:lnTo>
                  <a:pt x="446218" y="468745"/>
                </a:lnTo>
                <a:lnTo>
                  <a:pt x="447566" y="470200"/>
                </a:lnTo>
                <a:lnTo>
                  <a:pt x="448913" y="471601"/>
                </a:lnTo>
                <a:lnTo>
                  <a:pt x="450260" y="473002"/>
                </a:lnTo>
                <a:lnTo>
                  <a:pt x="451608" y="474457"/>
                </a:lnTo>
                <a:lnTo>
                  <a:pt x="452955" y="475859"/>
                </a:lnTo>
                <a:lnTo>
                  <a:pt x="454302" y="477314"/>
                </a:lnTo>
                <a:lnTo>
                  <a:pt x="455703" y="478715"/>
                </a:lnTo>
                <a:lnTo>
                  <a:pt x="457051" y="480116"/>
                </a:lnTo>
                <a:lnTo>
                  <a:pt x="458398" y="481571"/>
                </a:lnTo>
                <a:lnTo>
                  <a:pt x="459745" y="482972"/>
                </a:lnTo>
                <a:lnTo>
                  <a:pt x="461092" y="484373"/>
                </a:lnTo>
                <a:lnTo>
                  <a:pt x="462440" y="485828"/>
                </a:lnTo>
                <a:lnTo>
                  <a:pt x="463787" y="487230"/>
                </a:lnTo>
                <a:lnTo>
                  <a:pt x="465134" y="488631"/>
                </a:lnTo>
                <a:lnTo>
                  <a:pt x="466482" y="490086"/>
                </a:lnTo>
                <a:lnTo>
                  <a:pt x="467829" y="491487"/>
                </a:lnTo>
                <a:lnTo>
                  <a:pt x="469230" y="492888"/>
                </a:lnTo>
                <a:lnTo>
                  <a:pt x="470577" y="494343"/>
                </a:lnTo>
                <a:lnTo>
                  <a:pt x="471925" y="495744"/>
                </a:lnTo>
                <a:lnTo>
                  <a:pt x="473272" y="497200"/>
                </a:lnTo>
                <a:lnTo>
                  <a:pt x="474619" y="498601"/>
                </a:lnTo>
                <a:lnTo>
                  <a:pt x="475966" y="500002"/>
                </a:lnTo>
                <a:lnTo>
                  <a:pt x="477314" y="501457"/>
                </a:lnTo>
                <a:lnTo>
                  <a:pt x="478661" y="502858"/>
                </a:lnTo>
                <a:lnTo>
                  <a:pt x="480008" y="504259"/>
                </a:lnTo>
                <a:lnTo>
                  <a:pt x="481356" y="505714"/>
                </a:lnTo>
                <a:lnTo>
                  <a:pt x="482703" y="507115"/>
                </a:lnTo>
                <a:lnTo>
                  <a:pt x="484104" y="508517"/>
                </a:lnTo>
                <a:lnTo>
                  <a:pt x="485451" y="509972"/>
                </a:lnTo>
                <a:lnTo>
                  <a:pt x="486799" y="511373"/>
                </a:lnTo>
                <a:lnTo>
                  <a:pt x="488146" y="512828"/>
                </a:lnTo>
                <a:lnTo>
                  <a:pt x="489493" y="514229"/>
                </a:lnTo>
                <a:lnTo>
                  <a:pt x="490840" y="515630"/>
                </a:lnTo>
                <a:lnTo>
                  <a:pt x="492188" y="517085"/>
                </a:lnTo>
                <a:lnTo>
                  <a:pt x="493535" y="518487"/>
                </a:lnTo>
                <a:lnTo>
                  <a:pt x="494882" y="519888"/>
                </a:lnTo>
                <a:lnTo>
                  <a:pt x="496229" y="521343"/>
                </a:lnTo>
                <a:lnTo>
                  <a:pt x="497577" y="522744"/>
                </a:lnTo>
                <a:lnTo>
                  <a:pt x="498978" y="524145"/>
                </a:lnTo>
                <a:lnTo>
                  <a:pt x="500325" y="525600"/>
                </a:lnTo>
                <a:lnTo>
                  <a:pt x="501672" y="527001"/>
                </a:lnTo>
                <a:lnTo>
                  <a:pt x="503020" y="528403"/>
                </a:lnTo>
                <a:lnTo>
                  <a:pt x="504367" y="529858"/>
                </a:lnTo>
                <a:lnTo>
                  <a:pt x="505714" y="531259"/>
                </a:lnTo>
                <a:lnTo>
                  <a:pt x="507062" y="532714"/>
                </a:lnTo>
                <a:lnTo>
                  <a:pt x="508409" y="534115"/>
                </a:lnTo>
                <a:lnTo>
                  <a:pt x="509756" y="535516"/>
                </a:lnTo>
                <a:lnTo>
                  <a:pt x="511103" y="536971"/>
                </a:lnTo>
                <a:lnTo>
                  <a:pt x="512451" y="538372"/>
                </a:lnTo>
                <a:lnTo>
                  <a:pt x="513852" y="539774"/>
                </a:lnTo>
                <a:lnTo>
                  <a:pt x="515199" y="541229"/>
                </a:lnTo>
                <a:lnTo>
                  <a:pt x="516546" y="542630"/>
                </a:lnTo>
                <a:lnTo>
                  <a:pt x="517894" y="544031"/>
                </a:lnTo>
                <a:lnTo>
                  <a:pt x="519241" y="545486"/>
                </a:lnTo>
                <a:lnTo>
                  <a:pt x="520588" y="546887"/>
                </a:lnTo>
                <a:lnTo>
                  <a:pt x="521936" y="548342"/>
                </a:lnTo>
                <a:lnTo>
                  <a:pt x="523283" y="549743"/>
                </a:lnTo>
                <a:lnTo>
                  <a:pt x="524630" y="551145"/>
                </a:lnTo>
                <a:lnTo>
                  <a:pt x="525977" y="552600"/>
                </a:lnTo>
                <a:lnTo>
                  <a:pt x="527325" y="554001"/>
                </a:lnTo>
                <a:lnTo>
                  <a:pt x="528726" y="555402"/>
                </a:lnTo>
                <a:lnTo>
                  <a:pt x="530073" y="556857"/>
                </a:lnTo>
                <a:lnTo>
                  <a:pt x="531420" y="558258"/>
                </a:lnTo>
                <a:lnTo>
                  <a:pt x="532768" y="559659"/>
                </a:lnTo>
                <a:lnTo>
                  <a:pt x="534115" y="561114"/>
                </a:lnTo>
                <a:lnTo>
                  <a:pt x="535462" y="562516"/>
                </a:lnTo>
                <a:lnTo>
                  <a:pt x="536810" y="563917"/>
                </a:lnTo>
                <a:lnTo>
                  <a:pt x="538157" y="565372"/>
                </a:lnTo>
                <a:lnTo>
                  <a:pt x="539504" y="566773"/>
                </a:lnTo>
                <a:lnTo>
                  <a:pt x="540851" y="568228"/>
                </a:lnTo>
                <a:lnTo>
                  <a:pt x="542199" y="569629"/>
                </a:lnTo>
                <a:lnTo>
                  <a:pt x="543600" y="571030"/>
                </a:lnTo>
                <a:lnTo>
                  <a:pt x="544947" y="572485"/>
                </a:lnTo>
                <a:lnTo>
                  <a:pt x="546294" y="573887"/>
                </a:lnTo>
                <a:lnTo>
                  <a:pt x="547642" y="575288"/>
                </a:lnTo>
                <a:lnTo>
                  <a:pt x="548989" y="576743"/>
                </a:lnTo>
                <a:lnTo>
                  <a:pt x="550336" y="578144"/>
                </a:lnTo>
                <a:lnTo>
                  <a:pt x="551683" y="579545"/>
                </a:lnTo>
                <a:lnTo>
                  <a:pt x="553031" y="581000"/>
                </a:lnTo>
                <a:lnTo>
                  <a:pt x="554378" y="582401"/>
                </a:lnTo>
                <a:lnTo>
                  <a:pt x="555725" y="583857"/>
                </a:lnTo>
                <a:lnTo>
                  <a:pt x="557073" y="585258"/>
                </a:lnTo>
                <a:lnTo>
                  <a:pt x="558474" y="586659"/>
                </a:lnTo>
                <a:lnTo>
                  <a:pt x="559821" y="588114"/>
                </a:lnTo>
                <a:lnTo>
                  <a:pt x="561168" y="589515"/>
                </a:lnTo>
                <a:lnTo>
                  <a:pt x="562516" y="590916"/>
                </a:lnTo>
                <a:lnTo>
                  <a:pt x="563863" y="592371"/>
                </a:lnTo>
                <a:lnTo>
                  <a:pt x="565210" y="593773"/>
                </a:lnTo>
                <a:lnTo>
                  <a:pt x="566557" y="595174"/>
                </a:lnTo>
                <a:lnTo>
                  <a:pt x="567905" y="596629"/>
                </a:lnTo>
                <a:lnTo>
                  <a:pt x="569252" y="598030"/>
                </a:lnTo>
                <a:lnTo>
                  <a:pt x="570599" y="599431"/>
                </a:lnTo>
                <a:lnTo>
                  <a:pt x="571947" y="600886"/>
                </a:lnTo>
                <a:lnTo>
                  <a:pt x="573348" y="602287"/>
                </a:lnTo>
                <a:lnTo>
                  <a:pt x="574695" y="603742"/>
                </a:lnTo>
                <a:lnTo>
                  <a:pt x="576042" y="605144"/>
                </a:lnTo>
                <a:lnTo>
                  <a:pt x="577390" y="606545"/>
                </a:lnTo>
                <a:lnTo>
                  <a:pt x="578737" y="608000"/>
                </a:lnTo>
                <a:lnTo>
                  <a:pt x="580084" y="609401"/>
                </a:lnTo>
                <a:lnTo>
                  <a:pt x="581431" y="610802"/>
                </a:lnTo>
                <a:lnTo>
                  <a:pt x="582779" y="612257"/>
                </a:lnTo>
                <a:lnTo>
                  <a:pt x="584126" y="613658"/>
                </a:lnTo>
                <a:lnTo>
                  <a:pt x="585473" y="615060"/>
                </a:lnTo>
                <a:lnTo>
                  <a:pt x="586821" y="616515"/>
                </a:lnTo>
                <a:lnTo>
                  <a:pt x="588222" y="617916"/>
                </a:lnTo>
                <a:lnTo>
                  <a:pt x="589569" y="619317"/>
                </a:lnTo>
                <a:lnTo>
                  <a:pt x="590916" y="620772"/>
                </a:lnTo>
                <a:lnTo>
                  <a:pt x="592264" y="622173"/>
                </a:lnTo>
                <a:lnTo>
                  <a:pt x="593611" y="623628"/>
                </a:lnTo>
                <a:lnTo>
                  <a:pt x="594958" y="625029"/>
                </a:lnTo>
                <a:lnTo>
                  <a:pt x="596305" y="626431"/>
                </a:lnTo>
                <a:lnTo>
                  <a:pt x="597653" y="627886"/>
                </a:lnTo>
                <a:lnTo>
                  <a:pt x="599000" y="629287"/>
                </a:lnTo>
                <a:lnTo>
                  <a:pt x="600347" y="630688"/>
                </a:lnTo>
                <a:lnTo>
                  <a:pt x="601695" y="632143"/>
                </a:lnTo>
                <a:lnTo>
                  <a:pt x="603096" y="633544"/>
                </a:lnTo>
                <a:lnTo>
                  <a:pt x="604443" y="634945"/>
                </a:lnTo>
                <a:lnTo>
                  <a:pt x="605790" y="636400"/>
                </a:lnTo>
                <a:lnTo>
                  <a:pt x="607138" y="637802"/>
                </a:lnTo>
                <a:lnTo>
                  <a:pt x="608485" y="639257"/>
                </a:lnTo>
                <a:lnTo>
                  <a:pt x="609832" y="640658"/>
                </a:lnTo>
                <a:lnTo>
                  <a:pt x="611179" y="642059"/>
                </a:lnTo>
                <a:lnTo>
                  <a:pt x="612527" y="643514"/>
                </a:lnTo>
                <a:lnTo>
                  <a:pt x="613874" y="644915"/>
                </a:lnTo>
                <a:lnTo>
                  <a:pt x="615221" y="646316"/>
                </a:lnTo>
                <a:lnTo>
                  <a:pt x="616622" y="647771"/>
                </a:lnTo>
                <a:lnTo>
                  <a:pt x="617970" y="649173"/>
                </a:lnTo>
                <a:lnTo>
                  <a:pt x="619317" y="650574"/>
                </a:lnTo>
                <a:lnTo>
                  <a:pt x="620664" y="652029"/>
                </a:lnTo>
                <a:lnTo>
                  <a:pt x="622011" y="653430"/>
                </a:lnTo>
                <a:lnTo>
                  <a:pt x="623359" y="654831"/>
                </a:lnTo>
                <a:lnTo>
                  <a:pt x="624706" y="656286"/>
                </a:lnTo>
                <a:lnTo>
                  <a:pt x="626053" y="657687"/>
                </a:lnTo>
                <a:lnTo>
                  <a:pt x="627401" y="659143"/>
                </a:lnTo>
                <a:lnTo>
                  <a:pt x="628748" y="660544"/>
                </a:lnTo>
                <a:lnTo>
                  <a:pt x="630095" y="661945"/>
                </a:lnTo>
                <a:lnTo>
                  <a:pt x="631496" y="663400"/>
                </a:lnTo>
                <a:lnTo>
                  <a:pt x="632844" y="664801"/>
                </a:lnTo>
                <a:lnTo>
                  <a:pt x="634191" y="666202"/>
                </a:lnTo>
                <a:lnTo>
                  <a:pt x="635538" y="667657"/>
                </a:lnTo>
                <a:lnTo>
                  <a:pt x="636885" y="669058"/>
                </a:lnTo>
                <a:lnTo>
                  <a:pt x="638233" y="670460"/>
                </a:lnTo>
                <a:lnTo>
                  <a:pt x="639580" y="671915"/>
                </a:lnTo>
                <a:lnTo>
                  <a:pt x="640927" y="673316"/>
                </a:lnTo>
                <a:lnTo>
                  <a:pt x="642275" y="674771"/>
                </a:lnTo>
                <a:lnTo>
                  <a:pt x="643622" y="676172"/>
                </a:lnTo>
                <a:lnTo>
                  <a:pt x="644969" y="677573"/>
                </a:lnTo>
                <a:lnTo>
                  <a:pt x="646370" y="679028"/>
                </a:lnTo>
                <a:lnTo>
                  <a:pt x="647718" y="680430"/>
                </a:lnTo>
                <a:lnTo>
                  <a:pt x="649065" y="681831"/>
                </a:lnTo>
                <a:lnTo>
                  <a:pt x="650412" y="683286"/>
                </a:lnTo>
                <a:lnTo>
                  <a:pt x="651759" y="684687"/>
                </a:lnTo>
                <a:lnTo>
                  <a:pt x="653107" y="686088"/>
                </a:lnTo>
                <a:lnTo>
                  <a:pt x="654454" y="687543"/>
                </a:lnTo>
                <a:lnTo>
                  <a:pt x="655801" y="688944"/>
                </a:lnTo>
                <a:lnTo>
                  <a:pt x="657149" y="690346"/>
                </a:lnTo>
                <a:lnTo>
                  <a:pt x="658496" y="691801"/>
                </a:lnTo>
                <a:lnTo>
                  <a:pt x="659843" y="693202"/>
                </a:lnTo>
                <a:lnTo>
                  <a:pt x="661244" y="694657"/>
                </a:lnTo>
                <a:lnTo>
                  <a:pt x="662592" y="696058"/>
                </a:lnTo>
                <a:lnTo>
                  <a:pt x="663939" y="697459"/>
                </a:lnTo>
                <a:lnTo>
                  <a:pt x="665286" y="698914"/>
                </a:lnTo>
                <a:lnTo>
                  <a:pt x="666633" y="700315"/>
                </a:lnTo>
                <a:lnTo>
                  <a:pt x="667981" y="701717"/>
                </a:lnTo>
                <a:lnTo>
                  <a:pt x="669328" y="703172"/>
                </a:lnTo>
                <a:lnTo>
                  <a:pt x="670675" y="704573"/>
                </a:lnTo>
                <a:lnTo>
                  <a:pt x="672023" y="705974"/>
                </a:lnTo>
                <a:lnTo>
                  <a:pt x="673370" y="707429"/>
                </a:lnTo>
                <a:lnTo>
                  <a:pt x="674717" y="708830"/>
                </a:lnTo>
                <a:lnTo>
                  <a:pt x="676118" y="710285"/>
                </a:lnTo>
                <a:lnTo>
                  <a:pt x="677466" y="711686"/>
                </a:lnTo>
                <a:lnTo>
                  <a:pt x="678813" y="713088"/>
                </a:lnTo>
                <a:lnTo>
                  <a:pt x="680160" y="714543"/>
                </a:lnTo>
                <a:lnTo>
                  <a:pt x="681507" y="715944"/>
                </a:lnTo>
                <a:lnTo>
                  <a:pt x="682855" y="717345"/>
                </a:lnTo>
                <a:lnTo>
                  <a:pt x="684202" y="718800"/>
                </a:lnTo>
                <a:lnTo>
                  <a:pt x="685549" y="720201"/>
                </a:lnTo>
                <a:lnTo>
                  <a:pt x="686896" y="721602"/>
                </a:lnTo>
                <a:lnTo>
                  <a:pt x="688244" y="723057"/>
                </a:lnTo>
                <a:lnTo>
                  <a:pt x="689591" y="724459"/>
                </a:lnTo>
                <a:lnTo>
                  <a:pt x="690992" y="725860"/>
                </a:lnTo>
                <a:lnTo>
                  <a:pt x="692339" y="727315"/>
                </a:lnTo>
                <a:lnTo>
                  <a:pt x="693687" y="728716"/>
                </a:lnTo>
                <a:lnTo>
                  <a:pt x="695034" y="730171"/>
                </a:lnTo>
                <a:lnTo>
                  <a:pt x="696381" y="731572"/>
                </a:lnTo>
                <a:lnTo>
                  <a:pt x="697729" y="732973"/>
                </a:lnTo>
                <a:lnTo>
                  <a:pt x="699076" y="734428"/>
                </a:lnTo>
                <a:lnTo>
                  <a:pt x="700423" y="735830"/>
                </a:lnTo>
                <a:lnTo>
                  <a:pt x="701770" y="737231"/>
                </a:lnTo>
                <a:lnTo>
                  <a:pt x="703118" y="738686"/>
                </a:lnTo>
                <a:lnTo>
                  <a:pt x="704465" y="740087"/>
                </a:lnTo>
                <a:lnTo>
                  <a:pt x="705866" y="741488"/>
                </a:lnTo>
                <a:lnTo>
                  <a:pt x="707213" y="742943"/>
                </a:lnTo>
                <a:lnTo>
                  <a:pt x="708561" y="744344"/>
                </a:lnTo>
                <a:lnTo>
                  <a:pt x="709908" y="745800"/>
                </a:lnTo>
                <a:lnTo>
                  <a:pt x="711255" y="747201"/>
                </a:lnTo>
                <a:lnTo>
                  <a:pt x="712603" y="748602"/>
                </a:lnTo>
                <a:lnTo>
                  <a:pt x="713950" y="750057"/>
                </a:lnTo>
                <a:lnTo>
                  <a:pt x="715297" y="751458"/>
                </a:lnTo>
                <a:lnTo>
                  <a:pt x="716644" y="752859"/>
                </a:lnTo>
                <a:lnTo>
                  <a:pt x="717992" y="754314"/>
                </a:lnTo>
                <a:lnTo>
                  <a:pt x="719339" y="755716"/>
                </a:lnTo>
                <a:lnTo>
                  <a:pt x="720740" y="757117"/>
                </a:lnTo>
                <a:lnTo>
                  <a:pt x="722087" y="758572"/>
                </a:lnTo>
                <a:lnTo>
                  <a:pt x="723435" y="759973"/>
                </a:lnTo>
                <a:lnTo>
                  <a:pt x="724782" y="761374"/>
                </a:lnTo>
                <a:lnTo>
                  <a:pt x="726129" y="762829"/>
                </a:lnTo>
                <a:lnTo>
                  <a:pt x="727477" y="764230"/>
                </a:lnTo>
                <a:lnTo>
                  <a:pt x="728824" y="765685"/>
                </a:lnTo>
                <a:lnTo>
                  <a:pt x="730171" y="767087"/>
                </a:lnTo>
                <a:lnTo>
                  <a:pt x="731518" y="768488"/>
                </a:lnTo>
                <a:lnTo>
                  <a:pt x="732866" y="769943"/>
                </a:lnTo>
                <a:lnTo>
                  <a:pt x="734213" y="771344"/>
                </a:lnTo>
                <a:lnTo>
                  <a:pt x="735614" y="772745"/>
                </a:lnTo>
                <a:lnTo>
                  <a:pt x="736961" y="774200"/>
                </a:lnTo>
                <a:lnTo>
                  <a:pt x="738309" y="775601"/>
                </a:lnTo>
                <a:lnTo>
                  <a:pt x="739656" y="777003"/>
                </a:lnTo>
                <a:lnTo>
                  <a:pt x="741003" y="778458"/>
                </a:lnTo>
                <a:lnTo>
                  <a:pt x="742350" y="779859"/>
                </a:lnTo>
                <a:lnTo>
                  <a:pt x="743698" y="781260"/>
                </a:lnTo>
                <a:lnTo>
                  <a:pt x="745045" y="782715"/>
                </a:lnTo>
                <a:lnTo>
                  <a:pt x="746392" y="784116"/>
                </a:lnTo>
                <a:lnTo>
                  <a:pt x="747740" y="785571"/>
                </a:lnTo>
                <a:lnTo>
                  <a:pt x="749141" y="786972"/>
                </a:lnTo>
                <a:lnTo>
                  <a:pt x="750488" y="788374"/>
                </a:lnTo>
                <a:lnTo>
                  <a:pt x="751835" y="789829"/>
                </a:lnTo>
                <a:lnTo>
                  <a:pt x="753183" y="791230"/>
                </a:lnTo>
                <a:lnTo>
                  <a:pt x="754530" y="792631"/>
                </a:lnTo>
                <a:lnTo>
                  <a:pt x="755877" y="794086"/>
                </a:lnTo>
                <a:lnTo>
                  <a:pt x="757224" y="795487"/>
                </a:lnTo>
                <a:lnTo>
                  <a:pt x="758572" y="796888"/>
                </a:lnTo>
                <a:lnTo>
                  <a:pt x="759919" y="798343"/>
                </a:lnTo>
                <a:lnTo>
                  <a:pt x="761266" y="799745"/>
                </a:lnTo>
                <a:lnTo>
                  <a:pt x="762614" y="801200"/>
                </a:lnTo>
                <a:lnTo>
                  <a:pt x="764015" y="802601"/>
                </a:lnTo>
                <a:lnTo>
                  <a:pt x="765362" y="804002"/>
                </a:lnTo>
                <a:lnTo>
                  <a:pt x="766709" y="805457"/>
                </a:lnTo>
                <a:lnTo>
                  <a:pt x="768057" y="806858"/>
                </a:lnTo>
                <a:lnTo>
                  <a:pt x="769404" y="808259"/>
                </a:lnTo>
                <a:lnTo>
                  <a:pt x="770751" y="809714"/>
                </a:lnTo>
                <a:lnTo>
                  <a:pt x="772098" y="811116"/>
                </a:lnTo>
                <a:lnTo>
                  <a:pt x="773446" y="812517"/>
                </a:lnTo>
                <a:lnTo>
                  <a:pt x="774793" y="813972"/>
                </a:lnTo>
                <a:lnTo>
                  <a:pt x="776140" y="815373"/>
                </a:lnTo>
                <a:lnTo>
                  <a:pt x="777488" y="816774"/>
                </a:lnTo>
                <a:lnTo>
                  <a:pt x="778889" y="818229"/>
                </a:lnTo>
                <a:lnTo>
                  <a:pt x="780236" y="819630"/>
                </a:lnTo>
                <a:lnTo>
                  <a:pt x="781583" y="821086"/>
                </a:lnTo>
                <a:lnTo>
                  <a:pt x="782931" y="822487"/>
                </a:lnTo>
                <a:lnTo>
                  <a:pt x="784278" y="823888"/>
                </a:lnTo>
                <a:lnTo>
                  <a:pt x="785625" y="825343"/>
                </a:lnTo>
                <a:lnTo>
                  <a:pt x="786972" y="826744"/>
                </a:lnTo>
                <a:lnTo>
                  <a:pt x="788320" y="828145"/>
                </a:lnTo>
                <a:lnTo>
                  <a:pt x="789667" y="829600"/>
                </a:lnTo>
                <a:lnTo>
                  <a:pt x="791014" y="831001"/>
                </a:lnTo>
                <a:lnTo>
                  <a:pt x="792362" y="832403"/>
                </a:lnTo>
                <a:lnTo>
                  <a:pt x="793763" y="833858"/>
                </a:lnTo>
                <a:lnTo>
                  <a:pt x="795110" y="835259"/>
                </a:lnTo>
                <a:lnTo>
                  <a:pt x="796457" y="836714"/>
                </a:lnTo>
                <a:lnTo>
                  <a:pt x="797805" y="838115"/>
                </a:lnTo>
                <a:lnTo>
                  <a:pt x="799152" y="839516"/>
                </a:lnTo>
                <a:lnTo>
                  <a:pt x="800499" y="840971"/>
                </a:lnTo>
                <a:lnTo>
                  <a:pt x="801846" y="842373"/>
                </a:lnTo>
                <a:lnTo>
                  <a:pt x="803194" y="843774"/>
                </a:lnTo>
                <a:lnTo>
                  <a:pt x="804541" y="845229"/>
                </a:lnTo>
                <a:lnTo>
                  <a:pt x="805888" y="846630"/>
                </a:lnTo>
                <a:lnTo>
                  <a:pt x="807235" y="848031"/>
                </a:lnTo>
                <a:lnTo>
                  <a:pt x="808637" y="849486"/>
                </a:lnTo>
                <a:lnTo>
                  <a:pt x="809984" y="850887"/>
                </a:lnTo>
                <a:lnTo>
                  <a:pt x="811331" y="852288"/>
                </a:lnTo>
                <a:lnTo>
                  <a:pt x="812678" y="853744"/>
                </a:lnTo>
                <a:lnTo>
                  <a:pt x="814026" y="855145"/>
                </a:lnTo>
                <a:lnTo>
                  <a:pt x="815373" y="856600"/>
                </a:lnTo>
                <a:lnTo>
                  <a:pt x="816720" y="858001"/>
                </a:lnTo>
                <a:lnTo>
                  <a:pt x="818068" y="859402"/>
                </a:lnTo>
                <a:lnTo>
                  <a:pt x="819415" y="860857"/>
                </a:lnTo>
                <a:lnTo>
                  <a:pt x="820762" y="862258"/>
                </a:lnTo>
                <a:lnTo>
                  <a:pt x="822109" y="863660"/>
                </a:lnTo>
                <a:lnTo>
                  <a:pt x="823511" y="865115"/>
                </a:lnTo>
                <a:lnTo>
                  <a:pt x="824858" y="866516"/>
                </a:lnTo>
                <a:lnTo>
                  <a:pt x="826205" y="867917"/>
                </a:lnTo>
                <a:lnTo>
                  <a:pt x="827552" y="869372"/>
                </a:lnTo>
                <a:lnTo>
                  <a:pt x="828900" y="870773"/>
                </a:lnTo>
                <a:lnTo>
                  <a:pt x="830247" y="872228"/>
                </a:lnTo>
                <a:lnTo>
                  <a:pt x="831594" y="873629"/>
                </a:lnTo>
                <a:lnTo>
                  <a:pt x="832942" y="875031"/>
                </a:lnTo>
                <a:lnTo>
                  <a:pt x="834289" y="876486"/>
                </a:lnTo>
                <a:lnTo>
                  <a:pt x="835636" y="877887"/>
                </a:lnTo>
                <a:lnTo>
                  <a:pt x="836983" y="879288"/>
                </a:lnTo>
                <a:lnTo>
                  <a:pt x="838385" y="880743"/>
                </a:lnTo>
                <a:lnTo>
                  <a:pt x="839732" y="882144"/>
                </a:lnTo>
                <a:lnTo>
                  <a:pt x="841079" y="883545"/>
                </a:lnTo>
                <a:lnTo>
                  <a:pt x="842426" y="885000"/>
                </a:lnTo>
                <a:lnTo>
                  <a:pt x="843774" y="886402"/>
                </a:lnTo>
                <a:lnTo>
                  <a:pt x="845121" y="887803"/>
                </a:lnTo>
                <a:lnTo>
                  <a:pt x="846468" y="889258"/>
                </a:lnTo>
                <a:lnTo>
                  <a:pt x="847816" y="890659"/>
                </a:lnTo>
                <a:lnTo>
                  <a:pt x="849163" y="892114"/>
                </a:lnTo>
                <a:lnTo>
                  <a:pt x="850510" y="893515"/>
                </a:lnTo>
                <a:lnTo>
                  <a:pt x="851857" y="894916"/>
                </a:lnTo>
                <a:lnTo>
                  <a:pt x="853259" y="896371"/>
                </a:lnTo>
                <a:lnTo>
                  <a:pt x="854606" y="897773"/>
                </a:lnTo>
                <a:lnTo>
                  <a:pt x="855953" y="899174"/>
                </a:lnTo>
                <a:lnTo>
                  <a:pt x="857300" y="900629"/>
                </a:lnTo>
                <a:lnTo>
                  <a:pt x="858648" y="902030"/>
                </a:lnTo>
                <a:lnTo>
                  <a:pt x="859995" y="903431"/>
                </a:lnTo>
                <a:lnTo>
                  <a:pt x="861342" y="904886"/>
                </a:lnTo>
                <a:lnTo>
                  <a:pt x="862689" y="906287"/>
                </a:lnTo>
                <a:lnTo>
                  <a:pt x="864037" y="907743"/>
                </a:lnTo>
                <a:lnTo>
                  <a:pt x="865384" y="909144"/>
                </a:lnTo>
                <a:lnTo>
                  <a:pt x="866731" y="910545"/>
                </a:lnTo>
                <a:lnTo>
                  <a:pt x="868133" y="912000"/>
                </a:lnTo>
                <a:lnTo>
                  <a:pt x="869480" y="913401"/>
                </a:lnTo>
                <a:lnTo>
                  <a:pt x="870827" y="914802"/>
                </a:lnTo>
                <a:lnTo>
                  <a:pt x="872174" y="916257"/>
                </a:lnTo>
                <a:lnTo>
                  <a:pt x="873522" y="917658"/>
                </a:lnTo>
                <a:lnTo>
                  <a:pt x="874869" y="919060"/>
                </a:lnTo>
                <a:lnTo>
                  <a:pt x="876216" y="920515"/>
                </a:lnTo>
                <a:lnTo>
                  <a:pt x="877563" y="921916"/>
                </a:lnTo>
                <a:lnTo>
                  <a:pt x="878911" y="923317"/>
                </a:lnTo>
                <a:lnTo>
                  <a:pt x="880258" y="924772"/>
                </a:lnTo>
                <a:lnTo>
                  <a:pt x="881605" y="926173"/>
                </a:lnTo>
                <a:lnTo>
                  <a:pt x="883006" y="927628"/>
                </a:lnTo>
                <a:lnTo>
                  <a:pt x="884354" y="929030"/>
                </a:lnTo>
                <a:lnTo>
                  <a:pt x="885701" y="930431"/>
                </a:lnTo>
                <a:lnTo>
                  <a:pt x="887048" y="931886"/>
                </a:lnTo>
                <a:lnTo>
                  <a:pt x="888396" y="933287"/>
                </a:lnTo>
                <a:lnTo>
                  <a:pt x="889743" y="934688"/>
                </a:lnTo>
                <a:lnTo>
                  <a:pt x="891090" y="936143"/>
                </a:lnTo>
                <a:lnTo>
                  <a:pt x="892437" y="937544"/>
                </a:lnTo>
                <a:lnTo>
                  <a:pt x="893785" y="938946"/>
                </a:lnTo>
                <a:lnTo>
                  <a:pt x="895132" y="940401"/>
                </a:lnTo>
                <a:lnTo>
                  <a:pt x="896533" y="941802"/>
                </a:lnTo>
                <a:lnTo>
                  <a:pt x="897880" y="943257"/>
                </a:lnTo>
                <a:lnTo>
                  <a:pt x="899228" y="944658"/>
                </a:lnTo>
                <a:lnTo>
                  <a:pt x="900575" y="946059"/>
                </a:lnTo>
                <a:lnTo>
                  <a:pt x="901922" y="947514"/>
                </a:lnTo>
                <a:lnTo>
                  <a:pt x="903270" y="948915"/>
                </a:lnTo>
                <a:lnTo>
                  <a:pt x="904617" y="950317"/>
                </a:lnTo>
                <a:lnTo>
                  <a:pt x="905964" y="951772"/>
                </a:lnTo>
                <a:lnTo>
                  <a:pt x="907311" y="953173"/>
                </a:lnTo>
                <a:lnTo>
                  <a:pt x="908659" y="954574"/>
                </a:lnTo>
                <a:lnTo>
                  <a:pt x="910006" y="956029"/>
                </a:lnTo>
                <a:lnTo>
                  <a:pt x="911407" y="957430"/>
                </a:lnTo>
                <a:lnTo>
                  <a:pt x="912754" y="958831"/>
                </a:lnTo>
                <a:lnTo>
                  <a:pt x="914102" y="960286"/>
                </a:lnTo>
                <a:lnTo>
                  <a:pt x="915449" y="961688"/>
                </a:lnTo>
                <a:lnTo>
                  <a:pt x="916796" y="963143"/>
                </a:lnTo>
                <a:lnTo>
                  <a:pt x="918144" y="964544"/>
                </a:lnTo>
                <a:lnTo>
                  <a:pt x="919491" y="965945"/>
                </a:lnTo>
                <a:lnTo>
                  <a:pt x="920838" y="967400"/>
                </a:lnTo>
                <a:lnTo>
                  <a:pt x="922185" y="968801"/>
                </a:lnTo>
                <a:lnTo>
                  <a:pt x="923533" y="970202"/>
                </a:lnTo>
                <a:lnTo>
                  <a:pt x="924880" y="971657"/>
                </a:lnTo>
                <a:lnTo>
                  <a:pt x="926281" y="973059"/>
                </a:lnTo>
                <a:lnTo>
                  <a:pt x="927628" y="974460"/>
                </a:lnTo>
                <a:lnTo>
                  <a:pt x="928976" y="975915"/>
                </a:lnTo>
                <a:lnTo>
                  <a:pt x="930323" y="977316"/>
                </a:lnTo>
                <a:lnTo>
                  <a:pt x="931670" y="978717"/>
                </a:lnTo>
                <a:lnTo>
                  <a:pt x="933017" y="980172"/>
                </a:lnTo>
                <a:lnTo>
                  <a:pt x="934365" y="981573"/>
                </a:lnTo>
                <a:lnTo>
                  <a:pt x="935712" y="983028"/>
                </a:lnTo>
                <a:lnTo>
                  <a:pt x="937059" y="984430"/>
                </a:lnTo>
                <a:lnTo>
                  <a:pt x="938407" y="985831"/>
                </a:lnTo>
                <a:lnTo>
                  <a:pt x="939754" y="987286"/>
                </a:lnTo>
                <a:lnTo>
                  <a:pt x="941155" y="988687"/>
                </a:lnTo>
                <a:lnTo>
                  <a:pt x="942502" y="990088"/>
                </a:lnTo>
                <a:lnTo>
                  <a:pt x="943850" y="991543"/>
                </a:lnTo>
                <a:lnTo>
                  <a:pt x="945197" y="992944"/>
                </a:lnTo>
                <a:lnTo>
                  <a:pt x="946544" y="994346"/>
                </a:lnTo>
                <a:lnTo>
                  <a:pt x="947891" y="995801"/>
                </a:lnTo>
                <a:lnTo>
                  <a:pt x="949239" y="997202"/>
                </a:lnTo>
                <a:lnTo>
                  <a:pt x="950586" y="998657"/>
                </a:lnTo>
                <a:lnTo>
                  <a:pt x="951933" y="1000058"/>
                </a:lnTo>
                <a:lnTo>
                  <a:pt x="953281" y="1001459"/>
                </a:lnTo>
                <a:lnTo>
                  <a:pt x="954628" y="1002914"/>
                </a:lnTo>
                <a:lnTo>
                  <a:pt x="956029" y="1004316"/>
                </a:lnTo>
                <a:lnTo>
                  <a:pt x="957376" y="1005717"/>
                </a:lnTo>
                <a:lnTo>
                  <a:pt x="958724" y="1007172"/>
                </a:lnTo>
                <a:lnTo>
                  <a:pt x="960071" y="1008573"/>
                </a:lnTo>
                <a:lnTo>
                  <a:pt x="961418" y="1009974"/>
                </a:lnTo>
                <a:lnTo>
                  <a:pt x="962765" y="1011429"/>
                </a:lnTo>
                <a:lnTo>
                  <a:pt x="964113" y="1012830"/>
                </a:lnTo>
                <a:lnTo>
                  <a:pt x="965460" y="1014231"/>
                </a:lnTo>
                <a:lnTo>
                  <a:pt x="966807" y="1015687"/>
                </a:lnTo>
                <a:lnTo>
                  <a:pt x="968155" y="1017088"/>
                </a:lnTo>
                <a:lnTo>
                  <a:pt x="969502" y="1018543"/>
                </a:lnTo>
                <a:lnTo>
                  <a:pt x="970903" y="1019944"/>
                </a:lnTo>
                <a:lnTo>
                  <a:pt x="972250" y="1021345"/>
                </a:lnTo>
                <a:lnTo>
                  <a:pt x="973598" y="1022800"/>
                </a:lnTo>
                <a:lnTo>
                  <a:pt x="974945" y="1024201"/>
                </a:lnTo>
                <a:lnTo>
                  <a:pt x="976292" y="1025603"/>
                </a:lnTo>
                <a:lnTo>
                  <a:pt x="977639" y="1027058"/>
                </a:lnTo>
                <a:lnTo>
                  <a:pt x="978987" y="1028459"/>
                </a:lnTo>
                <a:lnTo>
                  <a:pt x="980334" y="1029860"/>
                </a:lnTo>
                <a:lnTo>
                  <a:pt x="981681" y="1031315"/>
                </a:lnTo>
                <a:lnTo>
                  <a:pt x="983028" y="1032716"/>
                </a:lnTo>
                <a:lnTo>
                  <a:pt x="984376" y="1034171"/>
                </a:lnTo>
                <a:lnTo>
                  <a:pt x="985777" y="1035572"/>
                </a:lnTo>
                <a:lnTo>
                  <a:pt x="987124" y="1036974"/>
                </a:lnTo>
                <a:lnTo>
                  <a:pt x="988472" y="1038429"/>
                </a:lnTo>
                <a:lnTo>
                  <a:pt x="989819" y="1039830"/>
                </a:lnTo>
                <a:lnTo>
                  <a:pt x="991166" y="1041231"/>
                </a:lnTo>
                <a:lnTo>
                  <a:pt x="992513" y="1042686"/>
                </a:lnTo>
                <a:lnTo>
                  <a:pt x="993861" y="1044087"/>
                </a:lnTo>
                <a:lnTo>
                  <a:pt x="995208" y="1045488"/>
                </a:lnTo>
                <a:lnTo>
                  <a:pt x="996555" y="1046943"/>
                </a:lnTo>
                <a:lnTo>
                  <a:pt x="997902" y="1048345"/>
                </a:lnTo>
                <a:lnTo>
                  <a:pt x="999250" y="1049746"/>
                </a:lnTo>
                <a:lnTo>
                  <a:pt x="1000651" y="1051201"/>
                </a:lnTo>
                <a:lnTo>
                  <a:pt x="1001998" y="1052602"/>
                </a:lnTo>
                <a:lnTo>
                  <a:pt x="1003345" y="1054057"/>
                </a:lnTo>
                <a:lnTo>
                  <a:pt x="1004693" y="1055458"/>
                </a:lnTo>
                <a:lnTo>
                  <a:pt x="1006040" y="1056859"/>
                </a:lnTo>
                <a:lnTo>
                  <a:pt x="1007387" y="1058314"/>
                </a:lnTo>
                <a:lnTo>
                  <a:pt x="1008735" y="1059716"/>
                </a:lnTo>
                <a:lnTo>
                  <a:pt x="1010082" y="1061117"/>
                </a:lnTo>
                <a:lnTo>
                  <a:pt x="1011429" y="1062572"/>
                </a:lnTo>
                <a:lnTo>
                  <a:pt x="1012776" y="1063973"/>
                </a:lnTo>
                <a:lnTo>
                  <a:pt x="1014124" y="1065374"/>
                </a:lnTo>
                <a:lnTo>
                  <a:pt x="1015525" y="1066829"/>
                </a:lnTo>
                <a:lnTo>
                  <a:pt x="1016872" y="1068230"/>
                </a:lnTo>
                <a:lnTo>
                  <a:pt x="1018219" y="1069686"/>
                </a:lnTo>
                <a:lnTo>
                  <a:pt x="1019567" y="1071087"/>
                </a:lnTo>
                <a:lnTo>
                  <a:pt x="1020914" y="1072488"/>
                </a:lnTo>
                <a:lnTo>
                  <a:pt x="1022261" y="1073943"/>
                </a:lnTo>
                <a:lnTo>
                  <a:pt x="1023609" y="1075344"/>
                </a:lnTo>
                <a:lnTo>
                  <a:pt x="1024956" y="1076745"/>
                </a:lnTo>
                <a:lnTo>
                  <a:pt x="1026303" y="1078200"/>
                </a:lnTo>
                <a:lnTo>
                  <a:pt x="1027650" y="1079601"/>
                </a:lnTo>
                <a:lnTo>
                  <a:pt x="1028998" y="1081003"/>
                </a:lnTo>
                <a:lnTo>
                  <a:pt x="1030399" y="1082458"/>
                </a:lnTo>
                <a:lnTo>
                  <a:pt x="1031746" y="1083859"/>
                </a:lnTo>
                <a:lnTo>
                  <a:pt x="1033093" y="1085260"/>
                </a:lnTo>
                <a:lnTo>
                  <a:pt x="1034441" y="1086715"/>
                </a:lnTo>
                <a:lnTo>
                  <a:pt x="1035788" y="1088116"/>
                </a:lnTo>
                <a:lnTo>
                  <a:pt x="1037135" y="1089571"/>
                </a:lnTo>
                <a:lnTo>
                  <a:pt x="1038483" y="1090973"/>
                </a:lnTo>
                <a:lnTo>
                  <a:pt x="1039830" y="1092374"/>
                </a:lnTo>
                <a:lnTo>
                  <a:pt x="1041177" y="1093829"/>
                </a:lnTo>
                <a:lnTo>
                  <a:pt x="1042524" y="1095230"/>
                </a:lnTo>
                <a:lnTo>
                  <a:pt x="1043926" y="1096631"/>
                </a:lnTo>
                <a:lnTo>
                  <a:pt x="1045273" y="1098086"/>
                </a:lnTo>
                <a:lnTo>
                  <a:pt x="1046620" y="1099487"/>
                </a:lnTo>
                <a:lnTo>
                  <a:pt x="1047967" y="1100889"/>
                </a:lnTo>
                <a:lnTo>
                  <a:pt x="1049315" y="1102344"/>
                </a:lnTo>
                <a:lnTo>
                  <a:pt x="1050662" y="1103745"/>
                </a:lnTo>
                <a:lnTo>
                  <a:pt x="1052009" y="1105200"/>
                </a:lnTo>
                <a:lnTo>
                  <a:pt x="1053356" y="1106601"/>
                </a:lnTo>
                <a:lnTo>
                  <a:pt x="1054704" y="1108002"/>
                </a:lnTo>
                <a:lnTo>
                  <a:pt x="1056051" y="1109457"/>
                </a:lnTo>
                <a:lnTo>
                  <a:pt x="1057398" y="1110858"/>
                </a:lnTo>
                <a:lnTo>
                  <a:pt x="1058799" y="1112260"/>
                </a:lnTo>
                <a:lnTo>
                  <a:pt x="1060147" y="1113715"/>
                </a:lnTo>
                <a:lnTo>
                  <a:pt x="1061494" y="1115116"/>
                </a:lnTo>
                <a:lnTo>
                  <a:pt x="1062841" y="1116517"/>
                </a:lnTo>
                <a:lnTo>
                  <a:pt x="1064189" y="1117972"/>
                </a:lnTo>
                <a:lnTo>
                  <a:pt x="1065536" y="1119373"/>
                </a:lnTo>
                <a:lnTo>
                  <a:pt x="1066883" y="1120774"/>
                </a:lnTo>
                <a:lnTo>
                  <a:pt x="1068230" y="1122229"/>
                </a:lnTo>
                <a:lnTo>
                  <a:pt x="1069578" y="1123631"/>
                </a:lnTo>
                <a:lnTo>
                  <a:pt x="1070925" y="1125086"/>
                </a:lnTo>
                <a:lnTo>
                  <a:pt x="1072272" y="1126487"/>
                </a:lnTo>
                <a:lnTo>
                  <a:pt x="1073673" y="1127888"/>
                </a:lnTo>
                <a:lnTo>
                  <a:pt x="1075021" y="1129343"/>
                </a:lnTo>
                <a:lnTo>
                  <a:pt x="1076368" y="1130744"/>
                </a:lnTo>
                <a:lnTo>
                  <a:pt x="1077715" y="1132145"/>
                </a:lnTo>
                <a:lnTo>
                  <a:pt x="1079063" y="1133600"/>
                </a:lnTo>
                <a:lnTo>
                  <a:pt x="1080410" y="1135002"/>
                </a:lnTo>
                <a:lnTo>
                  <a:pt x="1081757" y="1135271"/>
                </a:lnTo>
                <a:lnTo>
                  <a:pt x="1350836" y="1135271"/>
                </a:lnTo>
              </a:path>
            </a:pathLst>
          </a:custGeom>
          <a:ln w="8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4477" y="2996874"/>
            <a:ext cx="1080770" cy="0"/>
          </a:xfrm>
          <a:custGeom>
            <a:avLst/>
            <a:gdLst/>
            <a:ahLst/>
            <a:cxnLst/>
            <a:rect l="l" t="t" r="r" b="b"/>
            <a:pathLst>
              <a:path w="1080770">
                <a:moveTo>
                  <a:pt x="0" y="0"/>
                </a:moveTo>
                <a:lnTo>
                  <a:pt x="1080733" y="0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4477" y="2996874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02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4688" y="2996874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02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04844" y="2996874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02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5000" y="2996874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02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45211" y="2996874"/>
            <a:ext cx="0" cy="39370"/>
          </a:xfrm>
          <a:custGeom>
            <a:avLst/>
            <a:gdLst/>
            <a:ahLst/>
            <a:cxnLst/>
            <a:rect l="l" t="t" r="r" b="b"/>
            <a:pathLst>
              <a:path h="39369">
                <a:moveTo>
                  <a:pt x="0" y="0"/>
                </a:moveTo>
                <a:lnTo>
                  <a:pt x="0" y="38802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4916" y="3059190"/>
            <a:ext cx="99695" cy="10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5" dirty="0">
                <a:latin typeface="Arial"/>
                <a:cs typeface="Arial"/>
              </a:rPr>
              <a:t>−6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5373" y="1816172"/>
            <a:ext cx="0" cy="1135380"/>
          </a:xfrm>
          <a:custGeom>
            <a:avLst/>
            <a:gdLst/>
            <a:ahLst/>
            <a:cxnLst/>
            <a:rect l="l" t="t" r="r" b="b"/>
            <a:pathLst>
              <a:path h="1135380">
                <a:moveTo>
                  <a:pt x="0" y="1135271"/>
                </a:moveTo>
                <a:lnTo>
                  <a:pt x="0" y="0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6572" y="2951444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8800" y="0"/>
                </a:moveTo>
                <a:lnTo>
                  <a:pt x="0" y="0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6572" y="266765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8800" y="0"/>
                </a:moveTo>
                <a:lnTo>
                  <a:pt x="0" y="0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6572" y="2383808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8800" y="0"/>
                </a:moveTo>
                <a:lnTo>
                  <a:pt x="0" y="0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6572" y="2099963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8800" y="0"/>
                </a:moveTo>
                <a:lnTo>
                  <a:pt x="0" y="0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6572" y="1816172"/>
            <a:ext cx="39370" cy="0"/>
          </a:xfrm>
          <a:custGeom>
            <a:avLst/>
            <a:gdLst/>
            <a:ahLst/>
            <a:cxnLst/>
            <a:rect l="l" t="t" r="r" b="b"/>
            <a:pathLst>
              <a:path w="39370">
                <a:moveTo>
                  <a:pt x="38800" y="0"/>
                </a:moveTo>
                <a:lnTo>
                  <a:pt x="0" y="0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19581" y="2920764"/>
            <a:ext cx="90170" cy="615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95"/>
              </a:lnSpc>
            </a:pPr>
            <a:r>
              <a:rPr sz="500" dirty="0">
                <a:latin typeface="Arial"/>
                <a:cs typeface="Arial"/>
              </a:rPr>
              <a:t>0</a:t>
            </a:r>
            <a:endParaRPr sz="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9581" y="2636972"/>
            <a:ext cx="90170" cy="615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95"/>
              </a:lnSpc>
            </a:pPr>
            <a:r>
              <a:rPr sz="500" dirty="0"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9581" y="2353128"/>
            <a:ext cx="90170" cy="615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95"/>
              </a:lnSpc>
            </a:pPr>
            <a:r>
              <a:rPr sz="500" dirty="0"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9581" y="2069283"/>
            <a:ext cx="90170" cy="615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95"/>
              </a:lnSpc>
            </a:pPr>
            <a:r>
              <a:rPr sz="500" dirty="0">
                <a:latin typeface="Arial"/>
                <a:cs typeface="Arial"/>
              </a:rPr>
              <a:t>6</a:t>
            </a:r>
            <a:endParaRPr sz="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9581" y="1785491"/>
            <a:ext cx="90170" cy="6159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95"/>
              </a:lnSpc>
            </a:pPr>
            <a:r>
              <a:rPr sz="500" dirty="0"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5373" y="1770742"/>
            <a:ext cx="1459230" cy="1226185"/>
          </a:xfrm>
          <a:custGeom>
            <a:avLst/>
            <a:gdLst/>
            <a:ahLst/>
            <a:cxnLst/>
            <a:rect l="l" t="t" r="r" b="b"/>
            <a:pathLst>
              <a:path w="1459230" h="1226185">
                <a:moveTo>
                  <a:pt x="0" y="1226132"/>
                </a:moveTo>
                <a:lnTo>
                  <a:pt x="1458942" y="1226132"/>
                </a:lnTo>
                <a:lnTo>
                  <a:pt x="1458942" y="0"/>
                </a:lnTo>
                <a:lnTo>
                  <a:pt x="0" y="0"/>
                </a:lnTo>
                <a:lnTo>
                  <a:pt x="0" y="1226132"/>
                </a:lnTo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4374" y="2302814"/>
            <a:ext cx="90170" cy="1625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95"/>
              </a:lnSpc>
            </a:pPr>
            <a:r>
              <a:rPr sz="500" dirty="0">
                <a:latin typeface="Arial"/>
                <a:cs typeface="Arial"/>
              </a:rPr>
              <a:t>Loss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9426" y="1957960"/>
            <a:ext cx="1351280" cy="986790"/>
          </a:xfrm>
          <a:custGeom>
            <a:avLst/>
            <a:gdLst/>
            <a:ahLst/>
            <a:cxnLst/>
            <a:rect l="l" t="t" r="r" b="b"/>
            <a:pathLst>
              <a:path w="1351280" h="986789">
                <a:moveTo>
                  <a:pt x="0" y="0"/>
                </a:moveTo>
                <a:lnTo>
                  <a:pt x="1347" y="1401"/>
                </a:lnTo>
                <a:lnTo>
                  <a:pt x="2694" y="2802"/>
                </a:lnTo>
                <a:lnTo>
                  <a:pt x="4041" y="4257"/>
                </a:lnTo>
                <a:lnTo>
                  <a:pt x="5389" y="5658"/>
                </a:lnTo>
                <a:lnTo>
                  <a:pt x="6736" y="7059"/>
                </a:lnTo>
                <a:lnTo>
                  <a:pt x="8083" y="8514"/>
                </a:lnTo>
                <a:lnTo>
                  <a:pt x="9430" y="9915"/>
                </a:lnTo>
                <a:lnTo>
                  <a:pt x="10778" y="11317"/>
                </a:lnTo>
                <a:lnTo>
                  <a:pt x="12125" y="12772"/>
                </a:lnTo>
                <a:lnTo>
                  <a:pt x="13526" y="14173"/>
                </a:lnTo>
                <a:lnTo>
                  <a:pt x="14873" y="15574"/>
                </a:lnTo>
                <a:lnTo>
                  <a:pt x="16221" y="17029"/>
                </a:lnTo>
                <a:lnTo>
                  <a:pt x="17568" y="18430"/>
                </a:lnTo>
                <a:lnTo>
                  <a:pt x="18915" y="19831"/>
                </a:lnTo>
                <a:lnTo>
                  <a:pt x="20263" y="21287"/>
                </a:lnTo>
                <a:lnTo>
                  <a:pt x="21610" y="22688"/>
                </a:lnTo>
                <a:lnTo>
                  <a:pt x="22957" y="24089"/>
                </a:lnTo>
                <a:lnTo>
                  <a:pt x="24304" y="25544"/>
                </a:lnTo>
                <a:lnTo>
                  <a:pt x="25652" y="26945"/>
                </a:lnTo>
                <a:lnTo>
                  <a:pt x="27053" y="28346"/>
                </a:lnTo>
                <a:lnTo>
                  <a:pt x="28400" y="29801"/>
                </a:lnTo>
                <a:lnTo>
                  <a:pt x="29747" y="31202"/>
                </a:lnTo>
                <a:lnTo>
                  <a:pt x="31095" y="32604"/>
                </a:lnTo>
                <a:lnTo>
                  <a:pt x="32442" y="34059"/>
                </a:lnTo>
                <a:lnTo>
                  <a:pt x="33789" y="35460"/>
                </a:lnTo>
                <a:lnTo>
                  <a:pt x="35137" y="36861"/>
                </a:lnTo>
                <a:lnTo>
                  <a:pt x="36484" y="38316"/>
                </a:lnTo>
                <a:lnTo>
                  <a:pt x="37831" y="39717"/>
                </a:lnTo>
                <a:lnTo>
                  <a:pt x="39178" y="41118"/>
                </a:lnTo>
                <a:lnTo>
                  <a:pt x="40526" y="42574"/>
                </a:lnTo>
                <a:lnTo>
                  <a:pt x="41927" y="43975"/>
                </a:lnTo>
                <a:lnTo>
                  <a:pt x="43274" y="45376"/>
                </a:lnTo>
                <a:lnTo>
                  <a:pt x="44621" y="46831"/>
                </a:lnTo>
                <a:lnTo>
                  <a:pt x="45969" y="48232"/>
                </a:lnTo>
                <a:lnTo>
                  <a:pt x="47316" y="49633"/>
                </a:lnTo>
                <a:lnTo>
                  <a:pt x="48663" y="51088"/>
                </a:lnTo>
                <a:lnTo>
                  <a:pt x="50011" y="52490"/>
                </a:lnTo>
                <a:lnTo>
                  <a:pt x="51358" y="53891"/>
                </a:lnTo>
                <a:lnTo>
                  <a:pt x="52705" y="55292"/>
                </a:lnTo>
                <a:lnTo>
                  <a:pt x="54052" y="56747"/>
                </a:lnTo>
                <a:lnTo>
                  <a:pt x="55400" y="58148"/>
                </a:lnTo>
                <a:lnTo>
                  <a:pt x="56801" y="59549"/>
                </a:lnTo>
                <a:lnTo>
                  <a:pt x="58148" y="61004"/>
                </a:lnTo>
                <a:lnTo>
                  <a:pt x="59495" y="62405"/>
                </a:lnTo>
                <a:lnTo>
                  <a:pt x="60843" y="63807"/>
                </a:lnTo>
                <a:lnTo>
                  <a:pt x="62190" y="65262"/>
                </a:lnTo>
                <a:lnTo>
                  <a:pt x="63537" y="66663"/>
                </a:lnTo>
                <a:lnTo>
                  <a:pt x="64884" y="68064"/>
                </a:lnTo>
                <a:lnTo>
                  <a:pt x="66232" y="69519"/>
                </a:lnTo>
                <a:lnTo>
                  <a:pt x="67579" y="70920"/>
                </a:lnTo>
                <a:lnTo>
                  <a:pt x="68926" y="72321"/>
                </a:lnTo>
                <a:lnTo>
                  <a:pt x="70274" y="73777"/>
                </a:lnTo>
                <a:lnTo>
                  <a:pt x="71675" y="75178"/>
                </a:lnTo>
                <a:lnTo>
                  <a:pt x="73022" y="76579"/>
                </a:lnTo>
                <a:lnTo>
                  <a:pt x="74369" y="78034"/>
                </a:lnTo>
                <a:lnTo>
                  <a:pt x="75717" y="79435"/>
                </a:lnTo>
                <a:lnTo>
                  <a:pt x="77064" y="80836"/>
                </a:lnTo>
                <a:lnTo>
                  <a:pt x="78411" y="82291"/>
                </a:lnTo>
                <a:lnTo>
                  <a:pt x="79758" y="83693"/>
                </a:lnTo>
                <a:lnTo>
                  <a:pt x="81106" y="85094"/>
                </a:lnTo>
                <a:lnTo>
                  <a:pt x="82453" y="86549"/>
                </a:lnTo>
                <a:lnTo>
                  <a:pt x="83800" y="87950"/>
                </a:lnTo>
                <a:lnTo>
                  <a:pt x="85148" y="89351"/>
                </a:lnTo>
                <a:lnTo>
                  <a:pt x="86549" y="90752"/>
                </a:lnTo>
                <a:lnTo>
                  <a:pt x="87896" y="92207"/>
                </a:lnTo>
                <a:lnTo>
                  <a:pt x="89243" y="93608"/>
                </a:lnTo>
                <a:lnTo>
                  <a:pt x="90591" y="95010"/>
                </a:lnTo>
                <a:lnTo>
                  <a:pt x="91938" y="96465"/>
                </a:lnTo>
                <a:lnTo>
                  <a:pt x="93285" y="97866"/>
                </a:lnTo>
                <a:lnTo>
                  <a:pt x="94632" y="99267"/>
                </a:lnTo>
                <a:lnTo>
                  <a:pt x="95980" y="100722"/>
                </a:lnTo>
                <a:lnTo>
                  <a:pt x="97327" y="102123"/>
                </a:lnTo>
                <a:lnTo>
                  <a:pt x="98674" y="103524"/>
                </a:lnTo>
                <a:lnTo>
                  <a:pt x="100022" y="104980"/>
                </a:lnTo>
                <a:lnTo>
                  <a:pt x="101423" y="106381"/>
                </a:lnTo>
                <a:lnTo>
                  <a:pt x="102770" y="107782"/>
                </a:lnTo>
                <a:lnTo>
                  <a:pt x="104117" y="109237"/>
                </a:lnTo>
                <a:lnTo>
                  <a:pt x="105465" y="110638"/>
                </a:lnTo>
                <a:lnTo>
                  <a:pt x="106812" y="112039"/>
                </a:lnTo>
                <a:lnTo>
                  <a:pt x="108159" y="113440"/>
                </a:lnTo>
                <a:lnTo>
                  <a:pt x="109506" y="114895"/>
                </a:lnTo>
                <a:lnTo>
                  <a:pt x="110854" y="116297"/>
                </a:lnTo>
                <a:lnTo>
                  <a:pt x="112201" y="117698"/>
                </a:lnTo>
                <a:lnTo>
                  <a:pt x="113548" y="119153"/>
                </a:lnTo>
                <a:lnTo>
                  <a:pt x="114895" y="120554"/>
                </a:lnTo>
                <a:lnTo>
                  <a:pt x="116297" y="121955"/>
                </a:lnTo>
                <a:lnTo>
                  <a:pt x="117644" y="123410"/>
                </a:lnTo>
                <a:lnTo>
                  <a:pt x="118991" y="124811"/>
                </a:lnTo>
                <a:lnTo>
                  <a:pt x="120339" y="126213"/>
                </a:lnTo>
                <a:lnTo>
                  <a:pt x="121686" y="127614"/>
                </a:lnTo>
                <a:lnTo>
                  <a:pt x="123033" y="129069"/>
                </a:lnTo>
                <a:lnTo>
                  <a:pt x="124380" y="130470"/>
                </a:lnTo>
                <a:lnTo>
                  <a:pt x="125728" y="131871"/>
                </a:lnTo>
                <a:lnTo>
                  <a:pt x="127075" y="133326"/>
                </a:lnTo>
                <a:lnTo>
                  <a:pt x="128422" y="134727"/>
                </a:lnTo>
                <a:lnTo>
                  <a:pt x="129769" y="136129"/>
                </a:lnTo>
                <a:lnTo>
                  <a:pt x="131171" y="137584"/>
                </a:lnTo>
                <a:lnTo>
                  <a:pt x="132518" y="138985"/>
                </a:lnTo>
                <a:lnTo>
                  <a:pt x="133865" y="140386"/>
                </a:lnTo>
                <a:lnTo>
                  <a:pt x="135212" y="141787"/>
                </a:lnTo>
                <a:lnTo>
                  <a:pt x="136560" y="143242"/>
                </a:lnTo>
                <a:lnTo>
                  <a:pt x="137907" y="144643"/>
                </a:lnTo>
                <a:lnTo>
                  <a:pt x="139254" y="146045"/>
                </a:lnTo>
                <a:lnTo>
                  <a:pt x="140602" y="147500"/>
                </a:lnTo>
                <a:lnTo>
                  <a:pt x="141949" y="148901"/>
                </a:lnTo>
                <a:lnTo>
                  <a:pt x="143296" y="150302"/>
                </a:lnTo>
                <a:lnTo>
                  <a:pt x="144643" y="151703"/>
                </a:lnTo>
                <a:lnTo>
                  <a:pt x="146045" y="153158"/>
                </a:lnTo>
                <a:lnTo>
                  <a:pt x="147392" y="154559"/>
                </a:lnTo>
                <a:lnTo>
                  <a:pt x="148739" y="155961"/>
                </a:lnTo>
                <a:lnTo>
                  <a:pt x="150086" y="157416"/>
                </a:lnTo>
                <a:lnTo>
                  <a:pt x="151434" y="158817"/>
                </a:lnTo>
                <a:lnTo>
                  <a:pt x="152781" y="160218"/>
                </a:lnTo>
                <a:lnTo>
                  <a:pt x="154128" y="161619"/>
                </a:lnTo>
                <a:lnTo>
                  <a:pt x="155476" y="163074"/>
                </a:lnTo>
                <a:lnTo>
                  <a:pt x="156823" y="164475"/>
                </a:lnTo>
                <a:lnTo>
                  <a:pt x="158170" y="165877"/>
                </a:lnTo>
                <a:lnTo>
                  <a:pt x="159517" y="167332"/>
                </a:lnTo>
                <a:lnTo>
                  <a:pt x="160919" y="168733"/>
                </a:lnTo>
                <a:lnTo>
                  <a:pt x="162266" y="170134"/>
                </a:lnTo>
                <a:lnTo>
                  <a:pt x="163613" y="171535"/>
                </a:lnTo>
                <a:lnTo>
                  <a:pt x="164960" y="172990"/>
                </a:lnTo>
                <a:lnTo>
                  <a:pt x="166308" y="174391"/>
                </a:lnTo>
                <a:lnTo>
                  <a:pt x="167655" y="175793"/>
                </a:lnTo>
                <a:lnTo>
                  <a:pt x="169002" y="177248"/>
                </a:lnTo>
                <a:lnTo>
                  <a:pt x="170350" y="178649"/>
                </a:lnTo>
                <a:lnTo>
                  <a:pt x="171697" y="180050"/>
                </a:lnTo>
                <a:lnTo>
                  <a:pt x="173044" y="181451"/>
                </a:lnTo>
                <a:lnTo>
                  <a:pt x="174445" y="182906"/>
                </a:lnTo>
                <a:lnTo>
                  <a:pt x="175793" y="184307"/>
                </a:lnTo>
                <a:lnTo>
                  <a:pt x="177140" y="185709"/>
                </a:lnTo>
                <a:lnTo>
                  <a:pt x="178487" y="187110"/>
                </a:lnTo>
                <a:lnTo>
                  <a:pt x="179834" y="188565"/>
                </a:lnTo>
                <a:lnTo>
                  <a:pt x="181182" y="189966"/>
                </a:lnTo>
                <a:lnTo>
                  <a:pt x="182529" y="191367"/>
                </a:lnTo>
                <a:lnTo>
                  <a:pt x="183876" y="192822"/>
                </a:lnTo>
                <a:lnTo>
                  <a:pt x="185223" y="194223"/>
                </a:lnTo>
                <a:lnTo>
                  <a:pt x="186571" y="195624"/>
                </a:lnTo>
                <a:lnTo>
                  <a:pt x="187918" y="197026"/>
                </a:lnTo>
                <a:lnTo>
                  <a:pt x="189319" y="198481"/>
                </a:lnTo>
                <a:lnTo>
                  <a:pt x="190666" y="199882"/>
                </a:lnTo>
                <a:lnTo>
                  <a:pt x="192014" y="201283"/>
                </a:lnTo>
                <a:lnTo>
                  <a:pt x="193361" y="202684"/>
                </a:lnTo>
                <a:lnTo>
                  <a:pt x="194708" y="204139"/>
                </a:lnTo>
                <a:lnTo>
                  <a:pt x="196056" y="205540"/>
                </a:lnTo>
                <a:lnTo>
                  <a:pt x="197403" y="206942"/>
                </a:lnTo>
                <a:lnTo>
                  <a:pt x="198750" y="208343"/>
                </a:lnTo>
                <a:lnTo>
                  <a:pt x="200097" y="209798"/>
                </a:lnTo>
                <a:lnTo>
                  <a:pt x="201445" y="211199"/>
                </a:lnTo>
                <a:lnTo>
                  <a:pt x="202792" y="212600"/>
                </a:lnTo>
                <a:lnTo>
                  <a:pt x="204193" y="214001"/>
                </a:lnTo>
                <a:lnTo>
                  <a:pt x="205540" y="215456"/>
                </a:lnTo>
                <a:lnTo>
                  <a:pt x="206888" y="216858"/>
                </a:lnTo>
                <a:lnTo>
                  <a:pt x="208235" y="218259"/>
                </a:lnTo>
                <a:lnTo>
                  <a:pt x="209582" y="219660"/>
                </a:lnTo>
                <a:lnTo>
                  <a:pt x="210930" y="221115"/>
                </a:lnTo>
                <a:lnTo>
                  <a:pt x="212277" y="222516"/>
                </a:lnTo>
                <a:lnTo>
                  <a:pt x="213624" y="223917"/>
                </a:lnTo>
                <a:lnTo>
                  <a:pt x="214971" y="225319"/>
                </a:lnTo>
                <a:lnTo>
                  <a:pt x="216319" y="226774"/>
                </a:lnTo>
                <a:lnTo>
                  <a:pt x="217666" y="228175"/>
                </a:lnTo>
                <a:lnTo>
                  <a:pt x="219067" y="229576"/>
                </a:lnTo>
                <a:lnTo>
                  <a:pt x="220414" y="230977"/>
                </a:lnTo>
                <a:lnTo>
                  <a:pt x="221762" y="232432"/>
                </a:lnTo>
                <a:lnTo>
                  <a:pt x="223109" y="233833"/>
                </a:lnTo>
                <a:lnTo>
                  <a:pt x="224456" y="235234"/>
                </a:lnTo>
                <a:lnTo>
                  <a:pt x="225804" y="236636"/>
                </a:lnTo>
                <a:lnTo>
                  <a:pt x="227151" y="238091"/>
                </a:lnTo>
                <a:lnTo>
                  <a:pt x="228498" y="239492"/>
                </a:lnTo>
                <a:lnTo>
                  <a:pt x="229845" y="240893"/>
                </a:lnTo>
                <a:lnTo>
                  <a:pt x="231193" y="242294"/>
                </a:lnTo>
                <a:lnTo>
                  <a:pt x="232540" y="243695"/>
                </a:lnTo>
                <a:lnTo>
                  <a:pt x="233941" y="245150"/>
                </a:lnTo>
                <a:lnTo>
                  <a:pt x="235288" y="246552"/>
                </a:lnTo>
                <a:lnTo>
                  <a:pt x="236636" y="247953"/>
                </a:lnTo>
                <a:lnTo>
                  <a:pt x="237983" y="249354"/>
                </a:lnTo>
                <a:lnTo>
                  <a:pt x="239330" y="250809"/>
                </a:lnTo>
                <a:lnTo>
                  <a:pt x="240678" y="252210"/>
                </a:lnTo>
                <a:lnTo>
                  <a:pt x="242025" y="253611"/>
                </a:lnTo>
                <a:lnTo>
                  <a:pt x="243372" y="255013"/>
                </a:lnTo>
                <a:lnTo>
                  <a:pt x="244719" y="256414"/>
                </a:lnTo>
                <a:lnTo>
                  <a:pt x="246067" y="257869"/>
                </a:lnTo>
                <a:lnTo>
                  <a:pt x="247414" y="259270"/>
                </a:lnTo>
                <a:lnTo>
                  <a:pt x="248815" y="260671"/>
                </a:lnTo>
                <a:lnTo>
                  <a:pt x="250162" y="262072"/>
                </a:lnTo>
                <a:lnTo>
                  <a:pt x="251510" y="263473"/>
                </a:lnTo>
                <a:lnTo>
                  <a:pt x="252857" y="264929"/>
                </a:lnTo>
                <a:lnTo>
                  <a:pt x="254204" y="266330"/>
                </a:lnTo>
                <a:lnTo>
                  <a:pt x="255551" y="267731"/>
                </a:lnTo>
                <a:lnTo>
                  <a:pt x="256899" y="269132"/>
                </a:lnTo>
                <a:lnTo>
                  <a:pt x="258246" y="270587"/>
                </a:lnTo>
                <a:lnTo>
                  <a:pt x="259593" y="271988"/>
                </a:lnTo>
                <a:lnTo>
                  <a:pt x="260941" y="273389"/>
                </a:lnTo>
                <a:lnTo>
                  <a:pt x="262288" y="274791"/>
                </a:lnTo>
                <a:lnTo>
                  <a:pt x="263689" y="276192"/>
                </a:lnTo>
                <a:lnTo>
                  <a:pt x="265036" y="277593"/>
                </a:lnTo>
                <a:lnTo>
                  <a:pt x="266384" y="279048"/>
                </a:lnTo>
                <a:lnTo>
                  <a:pt x="267731" y="280449"/>
                </a:lnTo>
                <a:lnTo>
                  <a:pt x="269078" y="281850"/>
                </a:lnTo>
                <a:lnTo>
                  <a:pt x="270425" y="283252"/>
                </a:lnTo>
                <a:lnTo>
                  <a:pt x="271773" y="284653"/>
                </a:lnTo>
                <a:lnTo>
                  <a:pt x="273120" y="286108"/>
                </a:lnTo>
                <a:lnTo>
                  <a:pt x="274467" y="287509"/>
                </a:lnTo>
                <a:lnTo>
                  <a:pt x="275815" y="288910"/>
                </a:lnTo>
                <a:lnTo>
                  <a:pt x="277162" y="290311"/>
                </a:lnTo>
                <a:lnTo>
                  <a:pt x="278563" y="291712"/>
                </a:lnTo>
                <a:lnTo>
                  <a:pt x="279910" y="293114"/>
                </a:lnTo>
                <a:lnTo>
                  <a:pt x="281258" y="294569"/>
                </a:lnTo>
                <a:lnTo>
                  <a:pt x="282605" y="295970"/>
                </a:lnTo>
                <a:lnTo>
                  <a:pt x="283952" y="297371"/>
                </a:lnTo>
                <a:lnTo>
                  <a:pt x="285299" y="298772"/>
                </a:lnTo>
                <a:lnTo>
                  <a:pt x="286647" y="300173"/>
                </a:lnTo>
                <a:lnTo>
                  <a:pt x="287994" y="301575"/>
                </a:lnTo>
                <a:lnTo>
                  <a:pt x="289341" y="303030"/>
                </a:lnTo>
                <a:lnTo>
                  <a:pt x="290689" y="304431"/>
                </a:lnTo>
                <a:lnTo>
                  <a:pt x="292036" y="305832"/>
                </a:lnTo>
                <a:lnTo>
                  <a:pt x="293437" y="307233"/>
                </a:lnTo>
                <a:lnTo>
                  <a:pt x="294784" y="308634"/>
                </a:lnTo>
                <a:lnTo>
                  <a:pt x="296132" y="310035"/>
                </a:lnTo>
                <a:lnTo>
                  <a:pt x="297479" y="311491"/>
                </a:lnTo>
                <a:lnTo>
                  <a:pt x="298826" y="312892"/>
                </a:lnTo>
                <a:lnTo>
                  <a:pt x="300173" y="314293"/>
                </a:lnTo>
                <a:lnTo>
                  <a:pt x="301521" y="315694"/>
                </a:lnTo>
                <a:lnTo>
                  <a:pt x="302868" y="317095"/>
                </a:lnTo>
                <a:lnTo>
                  <a:pt x="304215" y="318496"/>
                </a:lnTo>
                <a:lnTo>
                  <a:pt x="305562" y="319898"/>
                </a:lnTo>
                <a:lnTo>
                  <a:pt x="306910" y="321299"/>
                </a:lnTo>
                <a:lnTo>
                  <a:pt x="308311" y="322754"/>
                </a:lnTo>
                <a:lnTo>
                  <a:pt x="309658" y="324155"/>
                </a:lnTo>
                <a:lnTo>
                  <a:pt x="311005" y="325556"/>
                </a:lnTo>
                <a:lnTo>
                  <a:pt x="312353" y="326957"/>
                </a:lnTo>
                <a:lnTo>
                  <a:pt x="313700" y="328358"/>
                </a:lnTo>
                <a:lnTo>
                  <a:pt x="315047" y="329760"/>
                </a:lnTo>
                <a:lnTo>
                  <a:pt x="316395" y="331161"/>
                </a:lnTo>
                <a:lnTo>
                  <a:pt x="317742" y="332562"/>
                </a:lnTo>
                <a:lnTo>
                  <a:pt x="319089" y="334017"/>
                </a:lnTo>
                <a:lnTo>
                  <a:pt x="320436" y="335418"/>
                </a:lnTo>
                <a:lnTo>
                  <a:pt x="321838" y="336819"/>
                </a:lnTo>
                <a:lnTo>
                  <a:pt x="323185" y="338221"/>
                </a:lnTo>
                <a:lnTo>
                  <a:pt x="324532" y="339622"/>
                </a:lnTo>
                <a:lnTo>
                  <a:pt x="325879" y="341023"/>
                </a:lnTo>
                <a:lnTo>
                  <a:pt x="327227" y="342424"/>
                </a:lnTo>
                <a:lnTo>
                  <a:pt x="328574" y="343825"/>
                </a:lnTo>
                <a:lnTo>
                  <a:pt x="329921" y="345226"/>
                </a:lnTo>
                <a:lnTo>
                  <a:pt x="331269" y="346628"/>
                </a:lnTo>
                <a:lnTo>
                  <a:pt x="332616" y="348029"/>
                </a:lnTo>
                <a:lnTo>
                  <a:pt x="333963" y="349484"/>
                </a:lnTo>
                <a:lnTo>
                  <a:pt x="335310" y="350885"/>
                </a:lnTo>
                <a:lnTo>
                  <a:pt x="336712" y="352286"/>
                </a:lnTo>
                <a:lnTo>
                  <a:pt x="338059" y="353687"/>
                </a:lnTo>
                <a:lnTo>
                  <a:pt x="339406" y="355088"/>
                </a:lnTo>
                <a:lnTo>
                  <a:pt x="340753" y="356490"/>
                </a:lnTo>
                <a:lnTo>
                  <a:pt x="342101" y="357891"/>
                </a:lnTo>
                <a:lnTo>
                  <a:pt x="343448" y="359292"/>
                </a:lnTo>
                <a:lnTo>
                  <a:pt x="344795" y="360693"/>
                </a:lnTo>
                <a:lnTo>
                  <a:pt x="346143" y="362094"/>
                </a:lnTo>
                <a:lnTo>
                  <a:pt x="347490" y="363496"/>
                </a:lnTo>
                <a:lnTo>
                  <a:pt x="348837" y="364897"/>
                </a:lnTo>
                <a:lnTo>
                  <a:pt x="350184" y="366298"/>
                </a:lnTo>
                <a:lnTo>
                  <a:pt x="351586" y="367699"/>
                </a:lnTo>
                <a:lnTo>
                  <a:pt x="352933" y="369100"/>
                </a:lnTo>
                <a:lnTo>
                  <a:pt x="354280" y="370501"/>
                </a:lnTo>
                <a:lnTo>
                  <a:pt x="355627" y="371903"/>
                </a:lnTo>
                <a:lnTo>
                  <a:pt x="356975" y="373304"/>
                </a:lnTo>
                <a:lnTo>
                  <a:pt x="358322" y="374705"/>
                </a:lnTo>
                <a:lnTo>
                  <a:pt x="359669" y="376106"/>
                </a:lnTo>
                <a:lnTo>
                  <a:pt x="361017" y="377507"/>
                </a:lnTo>
                <a:lnTo>
                  <a:pt x="362364" y="378962"/>
                </a:lnTo>
                <a:lnTo>
                  <a:pt x="363711" y="380363"/>
                </a:lnTo>
                <a:lnTo>
                  <a:pt x="365058" y="381765"/>
                </a:lnTo>
                <a:lnTo>
                  <a:pt x="366460" y="383166"/>
                </a:lnTo>
                <a:lnTo>
                  <a:pt x="367807" y="384567"/>
                </a:lnTo>
                <a:lnTo>
                  <a:pt x="369154" y="385968"/>
                </a:lnTo>
                <a:lnTo>
                  <a:pt x="370501" y="387369"/>
                </a:lnTo>
                <a:lnTo>
                  <a:pt x="371849" y="388770"/>
                </a:lnTo>
                <a:lnTo>
                  <a:pt x="373196" y="390172"/>
                </a:lnTo>
                <a:lnTo>
                  <a:pt x="374543" y="391519"/>
                </a:lnTo>
                <a:lnTo>
                  <a:pt x="375890" y="392920"/>
                </a:lnTo>
                <a:lnTo>
                  <a:pt x="377238" y="394321"/>
                </a:lnTo>
                <a:lnTo>
                  <a:pt x="378585" y="395722"/>
                </a:lnTo>
                <a:lnTo>
                  <a:pt x="379932" y="397124"/>
                </a:lnTo>
                <a:lnTo>
                  <a:pt x="381333" y="398525"/>
                </a:lnTo>
                <a:lnTo>
                  <a:pt x="382681" y="399926"/>
                </a:lnTo>
                <a:lnTo>
                  <a:pt x="384028" y="401327"/>
                </a:lnTo>
                <a:lnTo>
                  <a:pt x="385375" y="402728"/>
                </a:lnTo>
                <a:lnTo>
                  <a:pt x="386723" y="404129"/>
                </a:lnTo>
                <a:lnTo>
                  <a:pt x="388070" y="405531"/>
                </a:lnTo>
                <a:lnTo>
                  <a:pt x="389417" y="406932"/>
                </a:lnTo>
                <a:lnTo>
                  <a:pt x="390764" y="408333"/>
                </a:lnTo>
                <a:lnTo>
                  <a:pt x="392112" y="409734"/>
                </a:lnTo>
                <a:lnTo>
                  <a:pt x="393459" y="411135"/>
                </a:lnTo>
                <a:lnTo>
                  <a:pt x="394806" y="412536"/>
                </a:lnTo>
                <a:lnTo>
                  <a:pt x="396207" y="413938"/>
                </a:lnTo>
                <a:lnTo>
                  <a:pt x="397555" y="415339"/>
                </a:lnTo>
                <a:lnTo>
                  <a:pt x="398902" y="416686"/>
                </a:lnTo>
                <a:lnTo>
                  <a:pt x="400249" y="418087"/>
                </a:lnTo>
                <a:lnTo>
                  <a:pt x="401597" y="419488"/>
                </a:lnTo>
                <a:lnTo>
                  <a:pt x="402944" y="420890"/>
                </a:lnTo>
                <a:lnTo>
                  <a:pt x="404291" y="422291"/>
                </a:lnTo>
                <a:lnTo>
                  <a:pt x="405638" y="423692"/>
                </a:lnTo>
                <a:lnTo>
                  <a:pt x="406986" y="425093"/>
                </a:lnTo>
                <a:lnTo>
                  <a:pt x="408333" y="426494"/>
                </a:lnTo>
                <a:lnTo>
                  <a:pt x="409680" y="427895"/>
                </a:lnTo>
                <a:lnTo>
                  <a:pt x="411081" y="429243"/>
                </a:lnTo>
                <a:lnTo>
                  <a:pt x="412429" y="430644"/>
                </a:lnTo>
                <a:lnTo>
                  <a:pt x="413776" y="432045"/>
                </a:lnTo>
                <a:lnTo>
                  <a:pt x="415123" y="433446"/>
                </a:lnTo>
                <a:lnTo>
                  <a:pt x="416471" y="434847"/>
                </a:lnTo>
                <a:lnTo>
                  <a:pt x="417818" y="436249"/>
                </a:lnTo>
                <a:lnTo>
                  <a:pt x="419165" y="437650"/>
                </a:lnTo>
                <a:lnTo>
                  <a:pt x="420512" y="438997"/>
                </a:lnTo>
                <a:lnTo>
                  <a:pt x="421860" y="440398"/>
                </a:lnTo>
                <a:lnTo>
                  <a:pt x="423207" y="441799"/>
                </a:lnTo>
                <a:lnTo>
                  <a:pt x="424554" y="443201"/>
                </a:lnTo>
                <a:lnTo>
                  <a:pt x="425955" y="444602"/>
                </a:lnTo>
                <a:lnTo>
                  <a:pt x="427303" y="445949"/>
                </a:lnTo>
                <a:lnTo>
                  <a:pt x="428650" y="447350"/>
                </a:lnTo>
                <a:lnTo>
                  <a:pt x="429997" y="448751"/>
                </a:lnTo>
                <a:lnTo>
                  <a:pt x="431344" y="450153"/>
                </a:lnTo>
                <a:lnTo>
                  <a:pt x="432692" y="451554"/>
                </a:lnTo>
                <a:lnTo>
                  <a:pt x="434039" y="452901"/>
                </a:lnTo>
                <a:lnTo>
                  <a:pt x="435386" y="454302"/>
                </a:lnTo>
                <a:lnTo>
                  <a:pt x="436734" y="455703"/>
                </a:lnTo>
                <a:lnTo>
                  <a:pt x="438081" y="457104"/>
                </a:lnTo>
                <a:lnTo>
                  <a:pt x="439428" y="458452"/>
                </a:lnTo>
                <a:lnTo>
                  <a:pt x="440829" y="459853"/>
                </a:lnTo>
                <a:lnTo>
                  <a:pt x="442177" y="461254"/>
                </a:lnTo>
                <a:lnTo>
                  <a:pt x="443524" y="462655"/>
                </a:lnTo>
                <a:lnTo>
                  <a:pt x="444871" y="464003"/>
                </a:lnTo>
                <a:lnTo>
                  <a:pt x="446218" y="465404"/>
                </a:lnTo>
                <a:lnTo>
                  <a:pt x="447566" y="466805"/>
                </a:lnTo>
                <a:lnTo>
                  <a:pt x="448913" y="468206"/>
                </a:lnTo>
                <a:lnTo>
                  <a:pt x="450260" y="469553"/>
                </a:lnTo>
                <a:lnTo>
                  <a:pt x="451608" y="470955"/>
                </a:lnTo>
                <a:lnTo>
                  <a:pt x="452955" y="472356"/>
                </a:lnTo>
                <a:lnTo>
                  <a:pt x="454302" y="473703"/>
                </a:lnTo>
                <a:lnTo>
                  <a:pt x="455703" y="475104"/>
                </a:lnTo>
                <a:lnTo>
                  <a:pt x="457051" y="476505"/>
                </a:lnTo>
                <a:lnTo>
                  <a:pt x="458398" y="477853"/>
                </a:lnTo>
                <a:lnTo>
                  <a:pt x="459745" y="479254"/>
                </a:lnTo>
                <a:lnTo>
                  <a:pt x="461092" y="480655"/>
                </a:lnTo>
                <a:lnTo>
                  <a:pt x="462440" y="482002"/>
                </a:lnTo>
                <a:lnTo>
                  <a:pt x="463787" y="483403"/>
                </a:lnTo>
                <a:lnTo>
                  <a:pt x="465134" y="484805"/>
                </a:lnTo>
                <a:lnTo>
                  <a:pt x="466482" y="486152"/>
                </a:lnTo>
                <a:lnTo>
                  <a:pt x="467829" y="487553"/>
                </a:lnTo>
                <a:lnTo>
                  <a:pt x="469230" y="488900"/>
                </a:lnTo>
                <a:lnTo>
                  <a:pt x="470577" y="490301"/>
                </a:lnTo>
                <a:lnTo>
                  <a:pt x="471925" y="491703"/>
                </a:lnTo>
                <a:lnTo>
                  <a:pt x="473272" y="493050"/>
                </a:lnTo>
                <a:lnTo>
                  <a:pt x="474619" y="494451"/>
                </a:lnTo>
                <a:lnTo>
                  <a:pt x="475966" y="495798"/>
                </a:lnTo>
                <a:lnTo>
                  <a:pt x="477314" y="497200"/>
                </a:lnTo>
                <a:lnTo>
                  <a:pt x="478661" y="498601"/>
                </a:lnTo>
                <a:lnTo>
                  <a:pt x="480008" y="499948"/>
                </a:lnTo>
                <a:lnTo>
                  <a:pt x="481356" y="501349"/>
                </a:lnTo>
                <a:lnTo>
                  <a:pt x="482703" y="502696"/>
                </a:lnTo>
                <a:lnTo>
                  <a:pt x="484104" y="504098"/>
                </a:lnTo>
                <a:lnTo>
                  <a:pt x="485451" y="505445"/>
                </a:lnTo>
                <a:lnTo>
                  <a:pt x="486799" y="506846"/>
                </a:lnTo>
                <a:lnTo>
                  <a:pt x="488146" y="508193"/>
                </a:lnTo>
                <a:lnTo>
                  <a:pt x="489493" y="509594"/>
                </a:lnTo>
                <a:lnTo>
                  <a:pt x="490840" y="510942"/>
                </a:lnTo>
                <a:lnTo>
                  <a:pt x="492188" y="512343"/>
                </a:lnTo>
                <a:lnTo>
                  <a:pt x="493535" y="513690"/>
                </a:lnTo>
                <a:lnTo>
                  <a:pt x="494882" y="515091"/>
                </a:lnTo>
                <a:lnTo>
                  <a:pt x="496229" y="516439"/>
                </a:lnTo>
                <a:lnTo>
                  <a:pt x="497577" y="517840"/>
                </a:lnTo>
                <a:lnTo>
                  <a:pt x="498978" y="519187"/>
                </a:lnTo>
                <a:lnTo>
                  <a:pt x="500325" y="520534"/>
                </a:lnTo>
                <a:lnTo>
                  <a:pt x="501672" y="521936"/>
                </a:lnTo>
                <a:lnTo>
                  <a:pt x="503020" y="523283"/>
                </a:lnTo>
                <a:lnTo>
                  <a:pt x="504367" y="524684"/>
                </a:lnTo>
                <a:lnTo>
                  <a:pt x="505714" y="526031"/>
                </a:lnTo>
                <a:lnTo>
                  <a:pt x="507062" y="527379"/>
                </a:lnTo>
                <a:lnTo>
                  <a:pt x="508409" y="528780"/>
                </a:lnTo>
                <a:lnTo>
                  <a:pt x="509756" y="530127"/>
                </a:lnTo>
                <a:lnTo>
                  <a:pt x="511103" y="531474"/>
                </a:lnTo>
                <a:lnTo>
                  <a:pt x="512451" y="532875"/>
                </a:lnTo>
                <a:lnTo>
                  <a:pt x="513852" y="534223"/>
                </a:lnTo>
                <a:lnTo>
                  <a:pt x="515199" y="535570"/>
                </a:lnTo>
                <a:lnTo>
                  <a:pt x="516546" y="536971"/>
                </a:lnTo>
                <a:lnTo>
                  <a:pt x="517894" y="538318"/>
                </a:lnTo>
                <a:lnTo>
                  <a:pt x="519241" y="539666"/>
                </a:lnTo>
                <a:lnTo>
                  <a:pt x="520588" y="541067"/>
                </a:lnTo>
                <a:lnTo>
                  <a:pt x="521936" y="542414"/>
                </a:lnTo>
                <a:lnTo>
                  <a:pt x="523283" y="543761"/>
                </a:lnTo>
                <a:lnTo>
                  <a:pt x="524630" y="545109"/>
                </a:lnTo>
                <a:lnTo>
                  <a:pt x="525977" y="546510"/>
                </a:lnTo>
                <a:lnTo>
                  <a:pt x="527325" y="547857"/>
                </a:lnTo>
                <a:lnTo>
                  <a:pt x="528726" y="549205"/>
                </a:lnTo>
                <a:lnTo>
                  <a:pt x="530073" y="550552"/>
                </a:lnTo>
                <a:lnTo>
                  <a:pt x="531420" y="551899"/>
                </a:lnTo>
                <a:lnTo>
                  <a:pt x="532768" y="553300"/>
                </a:lnTo>
                <a:lnTo>
                  <a:pt x="534115" y="554648"/>
                </a:lnTo>
                <a:lnTo>
                  <a:pt x="535462" y="555995"/>
                </a:lnTo>
                <a:lnTo>
                  <a:pt x="536810" y="557342"/>
                </a:lnTo>
                <a:lnTo>
                  <a:pt x="538157" y="558689"/>
                </a:lnTo>
                <a:lnTo>
                  <a:pt x="539504" y="560037"/>
                </a:lnTo>
                <a:lnTo>
                  <a:pt x="540851" y="561384"/>
                </a:lnTo>
                <a:lnTo>
                  <a:pt x="542199" y="562785"/>
                </a:lnTo>
                <a:lnTo>
                  <a:pt x="543600" y="564132"/>
                </a:lnTo>
                <a:lnTo>
                  <a:pt x="544947" y="565480"/>
                </a:lnTo>
                <a:lnTo>
                  <a:pt x="546294" y="566827"/>
                </a:lnTo>
                <a:lnTo>
                  <a:pt x="557073" y="577605"/>
                </a:lnTo>
                <a:lnTo>
                  <a:pt x="558474" y="578952"/>
                </a:lnTo>
                <a:lnTo>
                  <a:pt x="559821" y="580300"/>
                </a:lnTo>
                <a:lnTo>
                  <a:pt x="561168" y="581647"/>
                </a:lnTo>
                <a:lnTo>
                  <a:pt x="562516" y="582940"/>
                </a:lnTo>
                <a:lnTo>
                  <a:pt x="570599" y="591024"/>
                </a:lnTo>
                <a:lnTo>
                  <a:pt x="571947" y="592317"/>
                </a:lnTo>
                <a:lnTo>
                  <a:pt x="573348" y="593665"/>
                </a:lnTo>
                <a:lnTo>
                  <a:pt x="574695" y="595012"/>
                </a:lnTo>
                <a:lnTo>
                  <a:pt x="576042" y="596359"/>
                </a:lnTo>
                <a:lnTo>
                  <a:pt x="577390" y="597707"/>
                </a:lnTo>
                <a:lnTo>
                  <a:pt x="578737" y="599000"/>
                </a:lnTo>
                <a:lnTo>
                  <a:pt x="580084" y="600347"/>
                </a:lnTo>
                <a:lnTo>
                  <a:pt x="581431" y="601695"/>
                </a:lnTo>
                <a:lnTo>
                  <a:pt x="582779" y="602988"/>
                </a:lnTo>
                <a:lnTo>
                  <a:pt x="584126" y="604335"/>
                </a:lnTo>
                <a:lnTo>
                  <a:pt x="585473" y="605682"/>
                </a:lnTo>
                <a:lnTo>
                  <a:pt x="586821" y="606976"/>
                </a:lnTo>
                <a:lnTo>
                  <a:pt x="588222" y="608323"/>
                </a:lnTo>
                <a:lnTo>
                  <a:pt x="589569" y="609670"/>
                </a:lnTo>
                <a:lnTo>
                  <a:pt x="590916" y="610964"/>
                </a:lnTo>
                <a:lnTo>
                  <a:pt x="592264" y="612311"/>
                </a:lnTo>
                <a:lnTo>
                  <a:pt x="593611" y="613604"/>
                </a:lnTo>
                <a:lnTo>
                  <a:pt x="594958" y="614952"/>
                </a:lnTo>
                <a:lnTo>
                  <a:pt x="596305" y="616245"/>
                </a:lnTo>
                <a:lnTo>
                  <a:pt x="597653" y="617592"/>
                </a:lnTo>
                <a:lnTo>
                  <a:pt x="599000" y="618886"/>
                </a:lnTo>
                <a:lnTo>
                  <a:pt x="600347" y="620233"/>
                </a:lnTo>
                <a:lnTo>
                  <a:pt x="601695" y="621526"/>
                </a:lnTo>
                <a:lnTo>
                  <a:pt x="603096" y="622874"/>
                </a:lnTo>
                <a:lnTo>
                  <a:pt x="604443" y="624167"/>
                </a:lnTo>
                <a:lnTo>
                  <a:pt x="605790" y="625461"/>
                </a:lnTo>
                <a:lnTo>
                  <a:pt x="607138" y="626808"/>
                </a:lnTo>
                <a:lnTo>
                  <a:pt x="608485" y="628101"/>
                </a:lnTo>
                <a:lnTo>
                  <a:pt x="609832" y="629448"/>
                </a:lnTo>
                <a:lnTo>
                  <a:pt x="611179" y="630742"/>
                </a:lnTo>
                <a:lnTo>
                  <a:pt x="612527" y="632035"/>
                </a:lnTo>
                <a:lnTo>
                  <a:pt x="613874" y="633329"/>
                </a:lnTo>
                <a:lnTo>
                  <a:pt x="615221" y="634676"/>
                </a:lnTo>
                <a:lnTo>
                  <a:pt x="616622" y="635969"/>
                </a:lnTo>
                <a:lnTo>
                  <a:pt x="617970" y="637263"/>
                </a:lnTo>
                <a:lnTo>
                  <a:pt x="619317" y="638556"/>
                </a:lnTo>
                <a:lnTo>
                  <a:pt x="620664" y="639903"/>
                </a:lnTo>
                <a:lnTo>
                  <a:pt x="622011" y="641197"/>
                </a:lnTo>
                <a:lnTo>
                  <a:pt x="623359" y="642490"/>
                </a:lnTo>
                <a:lnTo>
                  <a:pt x="624706" y="643784"/>
                </a:lnTo>
                <a:lnTo>
                  <a:pt x="626053" y="645077"/>
                </a:lnTo>
                <a:lnTo>
                  <a:pt x="627401" y="646370"/>
                </a:lnTo>
                <a:lnTo>
                  <a:pt x="628748" y="647664"/>
                </a:lnTo>
                <a:lnTo>
                  <a:pt x="630095" y="648957"/>
                </a:lnTo>
                <a:lnTo>
                  <a:pt x="631496" y="650250"/>
                </a:lnTo>
                <a:lnTo>
                  <a:pt x="632844" y="651544"/>
                </a:lnTo>
                <a:lnTo>
                  <a:pt x="634191" y="652837"/>
                </a:lnTo>
                <a:lnTo>
                  <a:pt x="635538" y="654131"/>
                </a:lnTo>
                <a:lnTo>
                  <a:pt x="636885" y="655424"/>
                </a:lnTo>
                <a:lnTo>
                  <a:pt x="638233" y="656717"/>
                </a:lnTo>
                <a:lnTo>
                  <a:pt x="639580" y="658011"/>
                </a:lnTo>
                <a:lnTo>
                  <a:pt x="640927" y="659304"/>
                </a:lnTo>
                <a:lnTo>
                  <a:pt x="642275" y="660598"/>
                </a:lnTo>
                <a:lnTo>
                  <a:pt x="643622" y="661891"/>
                </a:lnTo>
                <a:lnTo>
                  <a:pt x="644969" y="663130"/>
                </a:lnTo>
                <a:lnTo>
                  <a:pt x="646370" y="664424"/>
                </a:lnTo>
                <a:lnTo>
                  <a:pt x="647718" y="665717"/>
                </a:lnTo>
                <a:lnTo>
                  <a:pt x="649065" y="667011"/>
                </a:lnTo>
                <a:lnTo>
                  <a:pt x="650412" y="668250"/>
                </a:lnTo>
                <a:lnTo>
                  <a:pt x="651759" y="669544"/>
                </a:lnTo>
                <a:lnTo>
                  <a:pt x="653107" y="670837"/>
                </a:lnTo>
                <a:lnTo>
                  <a:pt x="654454" y="672076"/>
                </a:lnTo>
                <a:lnTo>
                  <a:pt x="655801" y="673370"/>
                </a:lnTo>
                <a:lnTo>
                  <a:pt x="657149" y="674663"/>
                </a:lnTo>
                <a:lnTo>
                  <a:pt x="658496" y="675903"/>
                </a:lnTo>
                <a:lnTo>
                  <a:pt x="659843" y="677196"/>
                </a:lnTo>
                <a:lnTo>
                  <a:pt x="661244" y="678436"/>
                </a:lnTo>
                <a:lnTo>
                  <a:pt x="662592" y="679729"/>
                </a:lnTo>
                <a:lnTo>
                  <a:pt x="663939" y="680968"/>
                </a:lnTo>
                <a:lnTo>
                  <a:pt x="665286" y="682262"/>
                </a:lnTo>
                <a:lnTo>
                  <a:pt x="666633" y="683501"/>
                </a:lnTo>
                <a:lnTo>
                  <a:pt x="667981" y="684741"/>
                </a:lnTo>
                <a:lnTo>
                  <a:pt x="669328" y="686034"/>
                </a:lnTo>
                <a:lnTo>
                  <a:pt x="670675" y="687274"/>
                </a:lnTo>
                <a:lnTo>
                  <a:pt x="672023" y="688513"/>
                </a:lnTo>
                <a:lnTo>
                  <a:pt x="673370" y="689807"/>
                </a:lnTo>
                <a:lnTo>
                  <a:pt x="674717" y="691046"/>
                </a:lnTo>
                <a:lnTo>
                  <a:pt x="676118" y="692286"/>
                </a:lnTo>
                <a:lnTo>
                  <a:pt x="677466" y="693525"/>
                </a:lnTo>
                <a:lnTo>
                  <a:pt x="678813" y="694765"/>
                </a:lnTo>
                <a:lnTo>
                  <a:pt x="680160" y="696058"/>
                </a:lnTo>
                <a:lnTo>
                  <a:pt x="681507" y="697297"/>
                </a:lnTo>
                <a:lnTo>
                  <a:pt x="682855" y="698537"/>
                </a:lnTo>
                <a:lnTo>
                  <a:pt x="684202" y="699776"/>
                </a:lnTo>
                <a:lnTo>
                  <a:pt x="685549" y="701016"/>
                </a:lnTo>
                <a:lnTo>
                  <a:pt x="686896" y="702255"/>
                </a:lnTo>
                <a:lnTo>
                  <a:pt x="688244" y="703495"/>
                </a:lnTo>
                <a:lnTo>
                  <a:pt x="689591" y="704734"/>
                </a:lnTo>
                <a:lnTo>
                  <a:pt x="690992" y="705974"/>
                </a:lnTo>
                <a:lnTo>
                  <a:pt x="692339" y="707160"/>
                </a:lnTo>
                <a:lnTo>
                  <a:pt x="693687" y="708399"/>
                </a:lnTo>
                <a:lnTo>
                  <a:pt x="695034" y="709639"/>
                </a:lnTo>
                <a:lnTo>
                  <a:pt x="696381" y="710878"/>
                </a:lnTo>
                <a:lnTo>
                  <a:pt x="697729" y="712118"/>
                </a:lnTo>
                <a:lnTo>
                  <a:pt x="699076" y="713303"/>
                </a:lnTo>
                <a:lnTo>
                  <a:pt x="700423" y="714543"/>
                </a:lnTo>
                <a:lnTo>
                  <a:pt x="701770" y="715782"/>
                </a:lnTo>
                <a:lnTo>
                  <a:pt x="703118" y="716968"/>
                </a:lnTo>
                <a:lnTo>
                  <a:pt x="704465" y="718207"/>
                </a:lnTo>
                <a:lnTo>
                  <a:pt x="705866" y="719393"/>
                </a:lnTo>
                <a:lnTo>
                  <a:pt x="707213" y="720632"/>
                </a:lnTo>
                <a:lnTo>
                  <a:pt x="708561" y="721818"/>
                </a:lnTo>
                <a:lnTo>
                  <a:pt x="709908" y="723057"/>
                </a:lnTo>
                <a:lnTo>
                  <a:pt x="711255" y="724243"/>
                </a:lnTo>
                <a:lnTo>
                  <a:pt x="712603" y="725483"/>
                </a:lnTo>
                <a:lnTo>
                  <a:pt x="713950" y="726668"/>
                </a:lnTo>
                <a:lnTo>
                  <a:pt x="715297" y="727854"/>
                </a:lnTo>
                <a:lnTo>
                  <a:pt x="716644" y="729093"/>
                </a:lnTo>
                <a:lnTo>
                  <a:pt x="717992" y="730279"/>
                </a:lnTo>
                <a:lnTo>
                  <a:pt x="719339" y="731464"/>
                </a:lnTo>
                <a:lnTo>
                  <a:pt x="720740" y="732650"/>
                </a:lnTo>
                <a:lnTo>
                  <a:pt x="722087" y="733836"/>
                </a:lnTo>
                <a:lnTo>
                  <a:pt x="723435" y="735075"/>
                </a:lnTo>
                <a:lnTo>
                  <a:pt x="724782" y="736261"/>
                </a:lnTo>
                <a:lnTo>
                  <a:pt x="726129" y="737446"/>
                </a:lnTo>
                <a:lnTo>
                  <a:pt x="727477" y="738632"/>
                </a:lnTo>
                <a:lnTo>
                  <a:pt x="728824" y="739818"/>
                </a:lnTo>
                <a:lnTo>
                  <a:pt x="730171" y="741003"/>
                </a:lnTo>
                <a:lnTo>
                  <a:pt x="731518" y="742135"/>
                </a:lnTo>
                <a:lnTo>
                  <a:pt x="732866" y="743321"/>
                </a:lnTo>
                <a:lnTo>
                  <a:pt x="734213" y="744506"/>
                </a:lnTo>
                <a:lnTo>
                  <a:pt x="735614" y="745692"/>
                </a:lnTo>
                <a:lnTo>
                  <a:pt x="736961" y="746877"/>
                </a:lnTo>
                <a:lnTo>
                  <a:pt x="738309" y="748009"/>
                </a:lnTo>
                <a:lnTo>
                  <a:pt x="739656" y="749195"/>
                </a:lnTo>
                <a:lnTo>
                  <a:pt x="741003" y="750380"/>
                </a:lnTo>
                <a:lnTo>
                  <a:pt x="742350" y="751512"/>
                </a:lnTo>
                <a:lnTo>
                  <a:pt x="743698" y="752698"/>
                </a:lnTo>
                <a:lnTo>
                  <a:pt x="745045" y="753829"/>
                </a:lnTo>
                <a:lnTo>
                  <a:pt x="746392" y="755015"/>
                </a:lnTo>
                <a:lnTo>
                  <a:pt x="747740" y="756147"/>
                </a:lnTo>
                <a:lnTo>
                  <a:pt x="749141" y="757332"/>
                </a:lnTo>
                <a:lnTo>
                  <a:pt x="750488" y="758464"/>
                </a:lnTo>
                <a:lnTo>
                  <a:pt x="751835" y="759596"/>
                </a:lnTo>
                <a:lnTo>
                  <a:pt x="753183" y="760781"/>
                </a:lnTo>
                <a:lnTo>
                  <a:pt x="754530" y="761913"/>
                </a:lnTo>
                <a:lnTo>
                  <a:pt x="755877" y="763045"/>
                </a:lnTo>
                <a:lnTo>
                  <a:pt x="757224" y="764176"/>
                </a:lnTo>
                <a:lnTo>
                  <a:pt x="758572" y="765308"/>
                </a:lnTo>
                <a:lnTo>
                  <a:pt x="759919" y="766440"/>
                </a:lnTo>
                <a:lnTo>
                  <a:pt x="761266" y="767572"/>
                </a:lnTo>
                <a:lnTo>
                  <a:pt x="762614" y="768703"/>
                </a:lnTo>
                <a:lnTo>
                  <a:pt x="764015" y="769835"/>
                </a:lnTo>
                <a:lnTo>
                  <a:pt x="765362" y="770967"/>
                </a:lnTo>
                <a:lnTo>
                  <a:pt x="766709" y="772098"/>
                </a:lnTo>
                <a:lnTo>
                  <a:pt x="768057" y="773230"/>
                </a:lnTo>
                <a:lnTo>
                  <a:pt x="769404" y="774308"/>
                </a:lnTo>
                <a:lnTo>
                  <a:pt x="770751" y="775440"/>
                </a:lnTo>
                <a:lnTo>
                  <a:pt x="772098" y="776571"/>
                </a:lnTo>
                <a:lnTo>
                  <a:pt x="773446" y="777649"/>
                </a:lnTo>
                <a:lnTo>
                  <a:pt x="774793" y="778781"/>
                </a:lnTo>
                <a:lnTo>
                  <a:pt x="776140" y="779913"/>
                </a:lnTo>
                <a:lnTo>
                  <a:pt x="777488" y="780990"/>
                </a:lnTo>
                <a:lnTo>
                  <a:pt x="778889" y="782068"/>
                </a:lnTo>
                <a:lnTo>
                  <a:pt x="780236" y="783200"/>
                </a:lnTo>
                <a:lnTo>
                  <a:pt x="781583" y="784278"/>
                </a:lnTo>
                <a:lnTo>
                  <a:pt x="782931" y="785410"/>
                </a:lnTo>
                <a:lnTo>
                  <a:pt x="784278" y="786487"/>
                </a:lnTo>
                <a:lnTo>
                  <a:pt x="785625" y="787565"/>
                </a:lnTo>
                <a:lnTo>
                  <a:pt x="786972" y="788643"/>
                </a:lnTo>
                <a:lnTo>
                  <a:pt x="788320" y="789721"/>
                </a:lnTo>
                <a:lnTo>
                  <a:pt x="789667" y="790799"/>
                </a:lnTo>
                <a:lnTo>
                  <a:pt x="791014" y="791876"/>
                </a:lnTo>
                <a:lnTo>
                  <a:pt x="792362" y="792954"/>
                </a:lnTo>
                <a:lnTo>
                  <a:pt x="793763" y="794032"/>
                </a:lnTo>
                <a:lnTo>
                  <a:pt x="795110" y="795110"/>
                </a:lnTo>
                <a:lnTo>
                  <a:pt x="796457" y="796188"/>
                </a:lnTo>
                <a:lnTo>
                  <a:pt x="797805" y="797266"/>
                </a:lnTo>
                <a:lnTo>
                  <a:pt x="799152" y="798290"/>
                </a:lnTo>
                <a:lnTo>
                  <a:pt x="800499" y="799367"/>
                </a:lnTo>
                <a:lnTo>
                  <a:pt x="801846" y="800445"/>
                </a:lnTo>
                <a:lnTo>
                  <a:pt x="803194" y="801469"/>
                </a:lnTo>
                <a:lnTo>
                  <a:pt x="804541" y="802547"/>
                </a:lnTo>
                <a:lnTo>
                  <a:pt x="805888" y="803571"/>
                </a:lnTo>
                <a:lnTo>
                  <a:pt x="807235" y="804649"/>
                </a:lnTo>
                <a:lnTo>
                  <a:pt x="808637" y="805673"/>
                </a:lnTo>
                <a:lnTo>
                  <a:pt x="809984" y="806697"/>
                </a:lnTo>
                <a:lnTo>
                  <a:pt x="811331" y="807774"/>
                </a:lnTo>
                <a:lnTo>
                  <a:pt x="812678" y="808798"/>
                </a:lnTo>
                <a:lnTo>
                  <a:pt x="814026" y="809822"/>
                </a:lnTo>
                <a:lnTo>
                  <a:pt x="815373" y="810846"/>
                </a:lnTo>
                <a:lnTo>
                  <a:pt x="816720" y="811870"/>
                </a:lnTo>
                <a:lnTo>
                  <a:pt x="818068" y="812894"/>
                </a:lnTo>
                <a:lnTo>
                  <a:pt x="819415" y="813918"/>
                </a:lnTo>
                <a:lnTo>
                  <a:pt x="820762" y="814942"/>
                </a:lnTo>
                <a:lnTo>
                  <a:pt x="822109" y="815966"/>
                </a:lnTo>
                <a:lnTo>
                  <a:pt x="823511" y="816990"/>
                </a:lnTo>
                <a:lnTo>
                  <a:pt x="824858" y="817960"/>
                </a:lnTo>
                <a:lnTo>
                  <a:pt x="826205" y="818984"/>
                </a:lnTo>
                <a:lnTo>
                  <a:pt x="827552" y="820008"/>
                </a:lnTo>
                <a:lnTo>
                  <a:pt x="828900" y="820978"/>
                </a:lnTo>
                <a:lnTo>
                  <a:pt x="830247" y="822002"/>
                </a:lnTo>
                <a:lnTo>
                  <a:pt x="831594" y="822972"/>
                </a:lnTo>
                <a:lnTo>
                  <a:pt x="832942" y="823996"/>
                </a:lnTo>
                <a:lnTo>
                  <a:pt x="834289" y="824966"/>
                </a:lnTo>
                <a:lnTo>
                  <a:pt x="835636" y="825936"/>
                </a:lnTo>
                <a:lnTo>
                  <a:pt x="836983" y="826960"/>
                </a:lnTo>
                <a:lnTo>
                  <a:pt x="838385" y="827930"/>
                </a:lnTo>
                <a:lnTo>
                  <a:pt x="846468" y="833750"/>
                </a:lnTo>
                <a:lnTo>
                  <a:pt x="847816" y="834666"/>
                </a:lnTo>
                <a:lnTo>
                  <a:pt x="849163" y="835636"/>
                </a:lnTo>
                <a:lnTo>
                  <a:pt x="850510" y="836606"/>
                </a:lnTo>
                <a:lnTo>
                  <a:pt x="851857" y="837522"/>
                </a:lnTo>
                <a:lnTo>
                  <a:pt x="853259" y="838492"/>
                </a:lnTo>
                <a:lnTo>
                  <a:pt x="854606" y="839409"/>
                </a:lnTo>
                <a:lnTo>
                  <a:pt x="855953" y="840379"/>
                </a:lnTo>
                <a:lnTo>
                  <a:pt x="857300" y="841295"/>
                </a:lnTo>
                <a:lnTo>
                  <a:pt x="858648" y="842265"/>
                </a:lnTo>
                <a:lnTo>
                  <a:pt x="859995" y="843181"/>
                </a:lnTo>
                <a:lnTo>
                  <a:pt x="861342" y="844097"/>
                </a:lnTo>
                <a:lnTo>
                  <a:pt x="862689" y="845013"/>
                </a:lnTo>
                <a:lnTo>
                  <a:pt x="864037" y="845929"/>
                </a:lnTo>
                <a:lnTo>
                  <a:pt x="865384" y="846845"/>
                </a:lnTo>
                <a:lnTo>
                  <a:pt x="866731" y="847762"/>
                </a:lnTo>
                <a:lnTo>
                  <a:pt x="868133" y="848678"/>
                </a:lnTo>
                <a:lnTo>
                  <a:pt x="869480" y="849594"/>
                </a:lnTo>
                <a:lnTo>
                  <a:pt x="870827" y="850510"/>
                </a:lnTo>
                <a:lnTo>
                  <a:pt x="872174" y="851372"/>
                </a:lnTo>
                <a:lnTo>
                  <a:pt x="873522" y="852288"/>
                </a:lnTo>
                <a:lnTo>
                  <a:pt x="874869" y="853205"/>
                </a:lnTo>
                <a:lnTo>
                  <a:pt x="876216" y="854067"/>
                </a:lnTo>
                <a:lnTo>
                  <a:pt x="877563" y="854983"/>
                </a:lnTo>
                <a:lnTo>
                  <a:pt x="878911" y="855845"/>
                </a:lnTo>
                <a:lnTo>
                  <a:pt x="880258" y="856708"/>
                </a:lnTo>
                <a:lnTo>
                  <a:pt x="881605" y="857624"/>
                </a:lnTo>
                <a:lnTo>
                  <a:pt x="883006" y="858486"/>
                </a:lnTo>
                <a:lnTo>
                  <a:pt x="884354" y="859348"/>
                </a:lnTo>
                <a:lnTo>
                  <a:pt x="885701" y="860210"/>
                </a:lnTo>
                <a:lnTo>
                  <a:pt x="887048" y="861073"/>
                </a:lnTo>
                <a:lnTo>
                  <a:pt x="888396" y="861935"/>
                </a:lnTo>
                <a:lnTo>
                  <a:pt x="889743" y="862797"/>
                </a:lnTo>
                <a:lnTo>
                  <a:pt x="891090" y="863660"/>
                </a:lnTo>
                <a:lnTo>
                  <a:pt x="892437" y="864468"/>
                </a:lnTo>
                <a:lnTo>
                  <a:pt x="893785" y="865330"/>
                </a:lnTo>
                <a:lnTo>
                  <a:pt x="895132" y="866192"/>
                </a:lnTo>
                <a:lnTo>
                  <a:pt x="896533" y="867001"/>
                </a:lnTo>
                <a:lnTo>
                  <a:pt x="897880" y="867863"/>
                </a:lnTo>
                <a:lnTo>
                  <a:pt x="899228" y="868671"/>
                </a:lnTo>
                <a:lnTo>
                  <a:pt x="900575" y="869534"/>
                </a:lnTo>
                <a:lnTo>
                  <a:pt x="901922" y="870342"/>
                </a:lnTo>
                <a:lnTo>
                  <a:pt x="903270" y="871150"/>
                </a:lnTo>
                <a:lnTo>
                  <a:pt x="904617" y="872013"/>
                </a:lnTo>
                <a:lnTo>
                  <a:pt x="905964" y="872821"/>
                </a:lnTo>
                <a:lnTo>
                  <a:pt x="907311" y="873629"/>
                </a:lnTo>
                <a:lnTo>
                  <a:pt x="908659" y="874438"/>
                </a:lnTo>
                <a:lnTo>
                  <a:pt x="910006" y="875246"/>
                </a:lnTo>
                <a:lnTo>
                  <a:pt x="911407" y="876055"/>
                </a:lnTo>
                <a:lnTo>
                  <a:pt x="912754" y="876809"/>
                </a:lnTo>
                <a:lnTo>
                  <a:pt x="914102" y="877617"/>
                </a:lnTo>
                <a:lnTo>
                  <a:pt x="915449" y="878426"/>
                </a:lnTo>
                <a:lnTo>
                  <a:pt x="916796" y="879180"/>
                </a:lnTo>
                <a:lnTo>
                  <a:pt x="918144" y="879989"/>
                </a:lnTo>
                <a:lnTo>
                  <a:pt x="919491" y="880743"/>
                </a:lnTo>
                <a:lnTo>
                  <a:pt x="920838" y="881551"/>
                </a:lnTo>
                <a:lnTo>
                  <a:pt x="922185" y="882306"/>
                </a:lnTo>
                <a:lnTo>
                  <a:pt x="923533" y="883060"/>
                </a:lnTo>
                <a:lnTo>
                  <a:pt x="924880" y="883869"/>
                </a:lnTo>
                <a:lnTo>
                  <a:pt x="926281" y="884623"/>
                </a:lnTo>
                <a:lnTo>
                  <a:pt x="927628" y="885378"/>
                </a:lnTo>
                <a:lnTo>
                  <a:pt x="928976" y="886132"/>
                </a:lnTo>
                <a:lnTo>
                  <a:pt x="930323" y="886887"/>
                </a:lnTo>
                <a:lnTo>
                  <a:pt x="931670" y="887641"/>
                </a:lnTo>
                <a:lnTo>
                  <a:pt x="933017" y="888396"/>
                </a:lnTo>
                <a:lnTo>
                  <a:pt x="934365" y="889096"/>
                </a:lnTo>
                <a:lnTo>
                  <a:pt x="935712" y="889851"/>
                </a:lnTo>
                <a:lnTo>
                  <a:pt x="937059" y="890605"/>
                </a:lnTo>
                <a:lnTo>
                  <a:pt x="938407" y="891306"/>
                </a:lnTo>
                <a:lnTo>
                  <a:pt x="939754" y="892060"/>
                </a:lnTo>
                <a:lnTo>
                  <a:pt x="941155" y="892761"/>
                </a:lnTo>
                <a:lnTo>
                  <a:pt x="942502" y="893515"/>
                </a:lnTo>
                <a:lnTo>
                  <a:pt x="943850" y="894216"/>
                </a:lnTo>
                <a:lnTo>
                  <a:pt x="945197" y="894916"/>
                </a:lnTo>
                <a:lnTo>
                  <a:pt x="946544" y="895617"/>
                </a:lnTo>
                <a:lnTo>
                  <a:pt x="947891" y="896318"/>
                </a:lnTo>
                <a:lnTo>
                  <a:pt x="949239" y="897018"/>
                </a:lnTo>
                <a:lnTo>
                  <a:pt x="950586" y="897719"/>
                </a:lnTo>
                <a:lnTo>
                  <a:pt x="951933" y="898419"/>
                </a:lnTo>
                <a:lnTo>
                  <a:pt x="953281" y="899120"/>
                </a:lnTo>
                <a:lnTo>
                  <a:pt x="954628" y="899821"/>
                </a:lnTo>
                <a:lnTo>
                  <a:pt x="956029" y="900521"/>
                </a:lnTo>
                <a:lnTo>
                  <a:pt x="957376" y="901168"/>
                </a:lnTo>
                <a:lnTo>
                  <a:pt x="958724" y="901868"/>
                </a:lnTo>
                <a:lnTo>
                  <a:pt x="960071" y="902515"/>
                </a:lnTo>
                <a:lnTo>
                  <a:pt x="961418" y="903216"/>
                </a:lnTo>
                <a:lnTo>
                  <a:pt x="962765" y="903862"/>
                </a:lnTo>
                <a:lnTo>
                  <a:pt x="964113" y="904509"/>
                </a:lnTo>
                <a:lnTo>
                  <a:pt x="965460" y="905210"/>
                </a:lnTo>
                <a:lnTo>
                  <a:pt x="966807" y="905856"/>
                </a:lnTo>
                <a:lnTo>
                  <a:pt x="968155" y="906503"/>
                </a:lnTo>
                <a:lnTo>
                  <a:pt x="969502" y="907150"/>
                </a:lnTo>
                <a:lnTo>
                  <a:pt x="970903" y="907796"/>
                </a:lnTo>
                <a:lnTo>
                  <a:pt x="972250" y="908443"/>
                </a:lnTo>
                <a:lnTo>
                  <a:pt x="973598" y="909090"/>
                </a:lnTo>
                <a:lnTo>
                  <a:pt x="974945" y="909736"/>
                </a:lnTo>
                <a:lnTo>
                  <a:pt x="976292" y="910329"/>
                </a:lnTo>
                <a:lnTo>
                  <a:pt x="977639" y="910976"/>
                </a:lnTo>
                <a:lnTo>
                  <a:pt x="978987" y="911623"/>
                </a:lnTo>
                <a:lnTo>
                  <a:pt x="980334" y="912215"/>
                </a:lnTo>
                <a:lnTo>
                  <a:pt x="981681" y="912862"/>
                </a:lnTo>
                <a:lnTo>
                  <a:pt x="983028" y="913455"/>
                </a:lnTo>
                <a:lnTo>
                  <a:pt x="984376" y="914048"/>
                </a:lnTo>
                <a:lnTo>
                  <a:pt x="985777" y="914694"/>
                </a:lnTo>
                <a:lnTo>
                  <a:pt x="987124" y="915287"/>
                </a:lnTo>
                <a:lnTo>
                  <a:pt x="988472" y="915880"/>
                </a:lnTo>
                <a:lnTo>
                  <a:pt x="989819" y="916473"/>
                </a:lnTo>
                <a:lnTo>
                  <a:pt x="991166" y="917066"/>
                </a:lnTo>
                <a:lnTo>
                  <a:pt x="992513" y="917658"/>
                </a:lnTo>
                <a:lnTo>
                  <a:pt x="993861" y="918251"/>
                </a:lnTo>
                <a:lnTo>
                  <a:pt x="995208" y="918844"/>
                </a:lnTo>
                <a:lnTo>
                  <a:pt x="996555" y="919383"/>
                </a:lnTo>
                <a:lnTo>
                  <a:pt x="997902" y="919976"/>
                </a:lnTo>
                <a:lnTo>
                  <a:pt x="999250" y="920569"/>
                </a:lnTo>
                <a:lnTo>
                  <a:pt x="1000651" y="921108"/>
                </a:lnTo>
                <a:lnTo>
                  <a:pt x="1001998" y="921700"/>
                </a:lnTo>
                <a:lnTo>
                  <a:pt x="1003345" y="922239"/>
                </a:lnTo>
                <a:lnTo>
                  <a:pt x="1004693" y="922832"/>
                </a:lnTo>
                <a:lnTo>
                  <a:pt x="1006040" y="923371"/>
                </a:lnTo>
                <a:lnTo>
                  <a:pt x="1007387" y="923910"/>
                </a:lnTo>
                <a:lnTo>
                  <a:pt x="1008735" y="924449"/>
                </a:lnTo>
                <a:lnTo>
                  <a:pt x="1010082" y="924988"/>
                </a:lnTo>
                <a:lnTo>
                  <a:pt x="1011429" y="925527"/>
                </a:lnTo>
                <a:lnTo>
                  <a:pt x="1012776" y="926066"/>
                </a:lnTo>
                <a:lnTo>
                  <a:pt x="1014124" y="926604"/>
                </a:lnTo>
                <a:lnTo>
                  <a:pt x="1015525" y="927143"/>
                </a:lnTo>
                <a:lnTo>
                  <a:pt x="1016872" y="927682"/>
                </a:lnTo>
                <a:lnTo>
                  <a:pt x="1018219" y="928221"/>
                </a:lnTo>
                <a:lnTo>
                  <a:pt x="1019567" y="928760"/>
                </a:lnTo>
                <a:lnTo>
                  <a:pt x="1020914" y="929245"/>
                </a:lnTo>
                <a:lnTo>
                  <a:pt x="1022261" y="929784"/>
                </a:lnTo>
                <a:lnTo>
                  <a:pt x="1023609" y="930269"/>
                </a:lnTo>
                <a:lnTo>
                  <a:pt x="1024956" y="930808"/>
                </a:lnTo>
                <a:lnTo>
                  <a:pt x="1026303" y="931293"/>
                </a:lnTo>
                <a:lnTo>
                  <a:pt x="1027650" y="931778"/>
                </a:lnTo>
                <a:lnTo>
                  <a:pt x="1028998" y="932317"/>
                </a:lnTo>
                <a:lnTo>
                  <a:pt x="1030399" y="932802"/>
                </a:lnTo>
                <a:lnTo>
                  <a:pt x="1039830" y="936197"/>
                </a:lnTo>
                <a:lnTo>
                  <a:pt x="1041177" y="936628"/>
                </a:lnTo>
                <a:lnTo>
                  <a:pt x="1042524" y="937113"/>
                </a:lnTo>
                <a:lnTo>
                  <a:pt x="1043926" y="937598"/>
                </a:lnTo>
                <a:lnTo>
                  <a:pt x="1045273" y="938029"/>
                </a:lnTo>
                <a:lnTo>
                  <a:pt x="1046620" y="938514"/>
                </a:lnTo>
                <a:lnTo>
                  <a:pt x="1047967" y="938946"/>
                </a:lnTo>
                <a:lnTo>
                  <a:pt x="1049315" y="939377"/>
                </a:lnTo>
                <a:lnTo>
                  <a:pt x="1050662" y="939862"/>
                </a:lnTo>
                <a:lnTo>
                  <a:pt x="1052009" y="940293"/>
                </a:lnTo>
                <a:lnTo>
                  <a:pt x="1053356" y="940724"/>
                </a:lnTo>
                <a:lnTo>
                  <a:pt x="1054704" y="941155"/>
                </a:lnTo>
                <a:lnTo>
                  <a:pt x="1056051" y="941640"/>
                </a:lnTo>
                <a:lnTo>
                  <a:pt x="1057398" y="942071"/>
                </a:lnTo>
                <a:lnTo>
                  <a:pt x="1058799" y="942502"/>
                </a:lnTo>
                <a:lnTo>
                  <a:pt x="1060147" y="942933"/>
                </a:lnTo>
                <a:lnTo>
                  <a:pt x="1061494" y="943311"/>
                </a:lnTo>
                <a:lnTo>
                  <a:pt x="1062841" y="943742"/>
                </a:lnTo>
                <a:lnTo>
                  <a:pt x="1064189" y="944173"/>
                </a:lnTo>
                <a:lnTo>
                  <a:pt x="1065536" y="944604"/>
                </a:lnTo>
                <a:lnTo>
                  <a:pt x="1066883" y="944981"/>
                </a:lnTo>
                <a:lnTo>
                  <a:pt x="1068230" y="945412"/>
                </a:lnTo>
                <a:lnTo>
                  <a:pt x="1069578" y="945844"/>
                </a:lnTo>
                <a:lnTo>
                  <a:pt x="1070925" y="946221"/>
                </a:lnTo>
                <a:lnTo>
                  <a:pt x="1072272" y="946598"/>
                </a:lnTo>
                <a:lnTo>
                  <a:pt x="1073673" y="947029"/>
                </a:lnTo>
                <a:lnTo>
                  <a:pt x="1075021" y="947406"/>
                </a:lnTo>
                <a:lnTo>
                  <a:pt x="1076368" y="947784"/>
                </a:lnTo>
                <a:lnTo>
                  <a:pt x="1077715" y="948215"/>
                </a:lnTo>
                <a:lnTo>
                  <a:pt x="1079063" y="948592"/>
                </a:lnTo>
                <a:lnTo>
                  <a:pt x="1080410" y="948969"/>
                </a:lnTo>
                <a:lnTo>
                  <a:pt x="1081757" y="949347"/>
                </a:lnTo>
                <a:lnTo>
                  <a:pt x="1083104" y="949724"/>
                </a:lnTo>
                <a:lnTo>
                  <a:pt x="1084452" y="950101"/>
                </a:lnTo>
                <a:lnTo>
                  <a:pt x="1085799" y="950478"/>
                </a:lnTo>
                <a:lnTo>
                  <a:pt x="1087146" y="950855"/>
                </a:lnTo>
                <a:lnTo>
                  <a:pt x="1088547" y="951233"/>
                </a:lnTo>
                <a:lnTo>
                  <a:pt x="1089895" y="951556"/>
                </a:lnTo>
                <a:lnTo>
                  <a:pt x="1091242" y="951933"/>
                </a:lnTo>
                <a:lnTo>
                  <a:pt x="1092589" y="952311"/>
                </a:lnTo>
                <a:lnTo>
                  <a:pt x="1093937" y="952634"/>
                </a:lnTo>
                <a:lnTo>
                  <a:pt x="1095284" y="953011"/>
                </a:lnTo>
                <a:lnTo>
                  <a:pt x="1096631" y="953388"/>
                </a:lnTo>
                <a:lnTo>
                  <a:pt x="1097978" y="953712"/>
                </a:lnTo>
                <a:lnTo>
                  <a:pt x="1099326" y="954035"/>
                </a:lnTo>
                <a:lnTo>
                  <a:pt x="1100673" y="954412"/>
                </a:lnTo>
                <a:lnTo>
                  <a:pt x="1102020" y="954736"/>
                </a:lnTo>
                <a:lnTo>
                  <a:pt x="1103421" y="955059"/>
                </a:lnTo>
                <a:lnTo>
                  <a:pt x="1104769" y="955436"/>
                </a:lnTo>
                <a:lnTo>
                  <a:pt x="1106116" y="955760"/>
                </a:lnTo>
                <a:lnTo>
                  <a:pt x="1107463" y="956083"/>
                </a:lnTo>
                <a:lnTo>
                  <a:pt x="1108811" y="956406"/>
                </a:lnTo>
                <a:lnTo>
                  <a:pt x="1110158" y="956730"/>
                </a:lnTo>
                <a:lnTo>
                  <a:pt x="1111505" y="957053"/>
                </a:lnTo>
                <a:lnTo>
                  <a:pt x="1112852" y="957376"/>
                </a:lnTo>
                <a:lnTo>
                  <a:pt x="1114200" y="957700"/>
                </a:lnTo>
                <a:lnTo>
                  <a:pt x="1115547" y="958023"/>
                </a:lnTo>
                <a:lnTo>
                  <a:pt x="1116894" y="958346"/>
                </a:lnTo>
                <a:lnTo>
                  <a:pt x="1118295" y="958616"/>
                </a:lnTo>
                <a:lnTo>
                  <a:pt x="1119643" y="958939"/>
                </a:lnTo>
                <a:lnTo>
                  <a:pt x="1120990" y="959262"/>
                </a:lnTo>
                <a:lnTo>
                  <a:pt x="1122337" y="959532"/>
                </a:lnTo>
                <a:lnTo>
                  <a:pt x="1123684" y="959855"/>
                </a:lnTo>
                <a:lnTo>
                  <a:pt x="1125032" y="960125"/>
                </a:lnTo>
                <a:lnTo>
                  <a:pt x="1126379" y="960448"/>
                </a:lnTo>
                <a:lnTo>
                  <a:pt x="1127726" y="960718"/>
                </a:lnTo>
                <a:lnTo>
                  <a:pt x="1129074" y="961041"/>
                </a:lnTo>
                <a:lnTo>
                  <a:pt x="1130421" y="961310"/>
                </a:lnTo>
                <a:lnTo>
                  <a:pt x="1131768" y="961634"/>
                </a:lnTo>
                <a:lnTo>
                  <a:pt x="1133169" y="961903"/>
                </a:lnTo>
                <a:lnTo>
                  <a:pt x="1134517" y="962173"/>
                </a:lnTo>
                <a:lnTo>
                  <a:pt x="1135864" y="962442"/>
                </a:lnTo>
                <a:lnTo>
                  <a:pt x="1137211" y="962712"/>
                </a:lnTo>
                <a:lnTo>
                  <a:pt x="1138558" y="963035"/>
                </a:lnTo>
                <a:lnTo>
                  <a:pt x="1139906" y="963304"/>
                </a:lnTo>
                <a:lnTo>
                  <a:pt x="1141253" y="963574"/>
                </a:lnTo>
                <a:lnTo>
                  <a:pt x="1142600" y="963843"/>
                </a:lnTo>
                <a:lnTo>
                  <a:pt x="1143948" y="964113"/>
                </a:lnTo>
                <a:lnTo>
                  <a:pt x="1145295" y="964382"/>
                </a:lnTo>
                <a:lnTo>
                  <a:pt x="1146642" y="964598"/>
                </a:lnTo>
                <a:lnTo>
                  <a:pt x="1148043" y="964867"/>
                </a:lnTo>
                <a:lnTo>
                  <a:pt x="1149391" y="965137"/>
                </a:lnTo>
                <a:lnTo>
                  <a:pt x="1150738" y="965406"/>
                </a:lnTo>
                <a:lnTo>
                  <a:pt x="1152085" y="965622"/>
                </a:lnTo>
                <a:lnTo>
                  <a:pt x="1153432" y="965891"/>
                </a:lnTo>
                <a:lnTo>
                  <a:pt x="1154780" y="966161"/>
                </a:lnTo>
                <a:lnTo>
                  <a:pt x="1156127" y="966376"/>
                </a:lnTo>
                <a:lnTo>
                  <a:pt x="1157474" y="966646"/>
                </a:lnTo>
                <a:lnTo>
                  <a:pt x="1158822" y="966915"/>
                </a:lnTo>
                <a:lnTo>
                  <a:pt x="1160169" y="967131"/>
                </a:lnTo>
                <a:lnTo>
                  <a:pt x="1161516" y="967346"/>
                </a:lnTo>
                <a:lnTo>
                  <a:pt x="1162917" y="967616"/>
                </a:lnTo>
                <a:lnTo>
                  <a:pt x="1164265" y="967831"/>
                </a:lnTo>
                <a:lnTo>
                  <a:pt x="1165612" y="968101"/>
                </a:lnTo>
                <a:lnTo>
                  <a:pt x="1166959" y="968316"/>
                </a:lnTo>
                <a:lnTo>
                  <a:pt x="1168306" y="968532"/>
                </a:lnTo>
                <a:lnTo>
                  <a:pt x="1169654" y="968747"/>
                </a:lnTo>
                <a:lnTo>
                  <a:pt x="1171001" y="969017"/>
                </a:lnTo>
                <a:lnTo>
                  <a:pt x="1172348" y="969232"/>
                </a:lnTo>
                <a:lnTo>
                  <a:pt x="1173695" y="969448"/>
                </a:lnTo>
                <a:lnTo>
                  <a:pt x="1175043" y="969663"/>
                </a:lnTo>
                <a:lnTo>
                  <a:pt x="1176390" y="969879"/>
                </a:lnTo>
                <a:lnTo>
                  <a:pt x="1177791" y="970095"/>
                </a:lnTo>
                <a:lnTo>
                  <a:pt x="1179138" y="970310"/>
                </a:lnTo>
                <a:lnTo>
                  <a:pt x="1180486" y="970526"/>
                </a:lnTo>
                <a:lnTo>
                  <a:pt x="1181833" y="970741"/>
                </a:lnTo>
                <a:lnTo>
                  <a:pt x="1183180" y="970957"/>
                </a:lnTo>
                <a:lnTo>
                  <a:pt x="1184528" y="971172"/>
                </a:lnTo>
                <a:lnTo>
                  <a:pt x="1185875" y="971334"/>
                </a:lnTo>
                <a:lnTo>
                  <a:pt x="1187222" y="971550"/>
                </a:lnTo>
                <a:lnTo>
                  <a:pt x="1188569" y="971765"/>
                </a:lnTo>
                <a:lnTo>
                  <a:pt x="1189917" y="971981"/>
                </a:lnTo>
                <a:lnTo>
                  <a:pt x="1191318" y="972142"/>
                </a:lnTo>
                <a:lnTo>
                  <a:pt x="1192665" y="972358"/>
                </a:lnTo>
                <a:lnTo>
                  <a:pt x="1194012" y="972574"/>
                </a:lnTo>
                <a:lnTo>
                  <a:pt x="1195360" y="972735"/>
                </a:lnTo>
                <a:lnTo>
                  <a:pt x="1196707" y="972951"/>
                </a:lnTo>
                <a:lnTo>
                  <a:pt x="1198054" y="973113"/>
                </a:lnTo>
                <a:lnTo>
                  <a:pt x="1199402" y="973328"/>
                </a:lnTo>
                <a:lnTo>
                  <a:pt x="1200749" y="973490"/>
                </a:lnTo>
                <a:lnTo>
                  <a:pt x="1202096" y="973705"/>
                </a:lnTo>
                <a:lnTo>
                  <a:pt x="1203443" y="973867"/>
                </a:lnTo>
                <a:lnTo>
                  <a:pt x="1204791" y="974083"/>
                </a:lnTo>
                <a:lnTo>
                  <a:pt x="1206192" y="974244"/>
                </a:lnTo>
                <a:lnTo>
                  <a:pt x="1207539" y="974406"/>
                </a:lnTo>
                <a:lnTo>
                  <a:pt x="1208886" y="974621"/>
                </a:lnTo>
                <a:lnTo>
                  <a:pt x="1210234" y="974783"/>
                </a:lnTo>
                <a:lnTo>
                  <a:pt x="1211581" y="974945"/>
                </a:lnTo>
                <a:lnTo>
                  <a:pt x="1212928" y="975106"/>
                </a:lnTo>
                <a:lnTo>
                  <a:pt x="1214276" y="975322"/>
                </a:lnTo>
                <a:lnTo>
                  <a:pt x="1215623" y="975484"/>
                </a:lnTo>
                <a:lnTo>
                  <a:pt x="1216970" y="975645"/>
                </a:lnTo>
                <a:lnTo>
                  <a:pt x="1218317" y="975807"/>
                </a:lnTo>
                <a:lnTo>
                  <a:pt x="1219665" y="975969"/>
                </a:lnTo>
                <a:lnTo>
                  <a:pt x="1221066" y="976130"/>
                </a:lnTo>
                <a:lnTo>
                  <a:pt x="1222413" y="976292"/>
                </a:lnTo>
                <a:lnTo>
                  <a:pt x="1223760" y="976454"/>
                </a:lnTo>
                <a:lnTo>
                  <a:pt x="1225108" y="976615"/>
                </a:lnTo>
                <a:lnTo>
                  <a:pt x="1226455" y="976777"/>
                </a:lnTo>
                <a:lnTo>
                  <a:pt x="1227802" y="976939"/>
                </a:lnTo>
                <a:lnTo>
                  <a:pt x="1229150" y="977100"/>
                </a:lnTo>
                <a:lnTo>
                  <a:pt x="1230497" y="977262"/>
                </a:lnTo>
                <a:lnTo>
                  <a:pt x="1231844" y="977424"/>
                </a:lnTo>
                <a:lnTo>
                  <a:pt x="1233191" y="977532"/>
                </a:lnTo>
                <a:lnTo>
                  <a:pt x="1234539" y="977693"/>
                </a:lnTo>
                <a:lnTo>
                  <a:pt x="1235940" y="977855"/>
                </a:lnTo>
                <a:lnTo>
                  <a:pt x="1237287" y="978017"/>
                </a:lnTo>
                <a:lnTo>
                  <a:pt x="1238634" y="978124"/>
                </a:lnTo>
                <a:lnTo>
                  <a:pt x="1239982" y="978286"/>
                </a:lnTo>
                <a:lnTo>
                  <a:pt x="1241329" y="978448"/>
                </a:lnTo>
                <a:lnTo>
                  <a:pt x="1242676" y="978556"/>
                </a:lnTo>
                <a:lnTo>
                  <a:pt x="1244023" y="978717"/>
                </a:lnTo>
                <a:lnTo>
                  <a:pt x="1245371" y="978879"/>
                </a:lnTo>
                <a:lnTo>
                  <a:pt x="1246718" y="978987"/>
                </a:lnTo>
                <a:lnTo>
                  <a:pt x="1248065" y="979148"/>
                </a:lnTo>
                <a:lnTo>
                  <a:pt x="1249413" y="979256"/>
                </a:lnTo>
                <a:lnTo>
                  <a:pt x="1250814" y="979418"/>
                </a:lnTo>
                <a:lnTo>
                  <a:pt x="1252161" y="979526"/>
                </a:lnTo>
                <a:lnTo>
                  <a:pt x="1253508" y="979687"/>
                </a:lnTo>
                <a:lnTo>
                  <a:pt x="1254856" y="979795"/>
                </a:lnTo>
                <a:lnTo>
                  <a:pt x="1256203" y="979957"/>
                </a:lnTo>
                <a:lnTo>
                  <a:pt x="1257550" y="980064"/>
                </a:lnTo>
                <a:lnTo>
                  <a:pt x="1258897" y="980172"/>
                </a:lnTo>
                <a:lnTo>
                  <a:pt x="1260245" y="980334"/>
                </a:lnTo>
                <a:lnTo>
                  <a:pt x="1261592" y="980442"/>
                </a:lnTo>
                <a:lnTo>
                  <a:pt x="1262939" y="980549"/>
                </a:lnTo>
                <a:lnTo>
                  <a:pt x="1264287" y="980711"/>
                </a:lnTo>
                <a:lnTo>
                  <a:pt x="1265688" y="980819"/>
                </a:lnTo>
                <a:lnTo>
                  <a:pt x="1267035" y="980927"/>
                </a:lnTo>
                <a:lnTo>
                  <a:pt x="1268382" y="981035"/>
                </a:lnTo>
                <a:lnTo>
                  <a:pt x="1269730" y="981196"/>
                </a:lnTo>
                <a:lnTo>
                  <a:pt x="1271077" y="981304"/>
                </a:lnTo>
                <a:lnTo>
                  <a:pt x="1279161" y="981951"/>
                </a:lnTo>
                <a:lnTo>
                  <a:pt x="1280562" y="982058"/>
                </a:lnTo>
                <a:lnTo>
                  <a:pt x="1289993" y="982813"/>
                </a:lnTo>
                <a:lnTo>
                  <a:pt x="1291340" y="982921"/>
                </a:lnTo>
                <a:lnTo>
                  <a:pt x="1292687" y="983028"/>
                </a:lnTo>
                <a:lnTo>
                  <a:pt x="1294034" y="983136"/>
                </a:lnTo>
                <a:lnTo>
                  <a:pt x="1295436" y="983244"/>
                </a:lnTo>
                <a:lnTo>
                  <a:pt x="1296783" y="983352"/>
                </a:lnTo>
                <a:lnTo>
                  <a:pt x="1298130" y="983406"/>
                </a:lnTo>
                <a:lnTo>
                  <a:pt x="1299477" y="983514"/>
                </a:lnTo>
                <a:lnTo>
                  <a:pt x="1300825" y="983621"/>
                </a:lnTo>
                <a:lnTo>
                  <a:pt x="1302172" y="983729"/>
                </a:lnTo>
                <a:lnTo>
                  <a:pt x="1303519" y="983837"/>
                </a:lnTo>
                <a:lnTo>
                  <a:pt x="1304867" y="983891"/>
                </a:lnTo>
                <a:lnTo>
                  <a:pt x="1306214" y="983999"/>
                </a:lnTo>
                <a:lnTo>
                  <a:pt x="1307561" y="984106"/>
                </a:lnTo>
                <a:lnTo>
                  <a:pt x="1308908" y="984160"/>
                </a:lnTo>
                <a:lnTo>
                  <a:pt x="1310310" y="984268"/>
                </a:lnTo>
                <a:lnTo>
                  <a:pt x="1311657" y="984376"/>
                </a:lnTo>
                <a:lnTo>
                  <a:pt x="1313004" y="984430"/>
                </a:lnTo>
                <a:lnTo>
                  <a:pt x="1314351" y="984537"/>
                </a:lnTo>
                <a:lnTo>
                  <a:pt x="1315699" y="984645"/>
                </a:lnTo>
                <a:lnTo>
                  <a:pt x="1317046" y="984699"/>
                </a:lnTo>
                <a:lnTo>
                  <a:pt x="1318393" y="984807"/>
                </a:lnTo>
                <a:lnTo>
                  <a:pt x="1319741" y="984861"/>
                </a:lnTo>
                <a:lnTo>
                  <a:pt x="1321088" y="984969"/>
                </a:lnTo>
                <a:lnTo>
                  <a:pt x="1322435" y="985022"/>
                </a:lnTo>
                <a:lnTo>
                  <a:pt x="1323782" y="985130"/>
                </a:lnTo>
                <a:lnTo>
                  <a:pt x="1325184" y="985184"/>
                </a:lnTo>
                <a:lnTo>
                  <a:pt x="1326531" y="985292"/>
                </a:lnTo>
                <a:lnTo>
                  <a:pt x="1327878" y="985346"/>
                </a:lnTo>
                <a:lnTo>
                  <a:pt x="1329225" y="985454"/>
                </a:lnTo>
                <a:lnTo>
                  <a:pt x="1330573" y="985507"/>
                </a:lnTo>
                <a:lnTo>
                  <a:pt x="1331920" y="985615"/>
                </a:lnTo>
                <a:lnTo>
                  <a:pt x="1333267" y="985669"/>
                </a:lnTo>
                <a:lnTo>
                  <a:pt x="1334615" y="985723"/>
                </a:lnTo>
                <a:lnTo>
                  <a:pt x="1335962" y="985831"/>
                </a:lnTo>
                <a:lnTo>
                  <a:pt x="1337309" y="985885"/>
                </a:lnTo>
                <a:lnTo>
                  <a:pt x="1338710" y="985993"/>
                </a:lnTo>
                <a:lnTo>
                  <a:pt x="1340058" y="986046"/>
                </a:lnTo>
                <a:lnTo>
                  <a:pt x="1341405" y="986100"/>
                </a:lnTo>
                <a:lnTo>
                  <a:pt x="1342752" y="986208"/>
                </a:lnTo>
                <a:lnTo>
                  <a:pt x="1344099" y="986262"/>
                </a:lnTo>
                <a:lnTo>
                  <a:pt x="1345447" y="986316"/>
                </a:lnTo>
                <a:lnTo>
                  <a:pt x="1346794" y="986424"/>
                </a:lnTo>
                <a:lnTo>
                  <a:pt x="1348141" y="986478"/>
                </a:lnTo>
                <a:lnTo>
                  <a:pt x="1349489" y="986531"/>
                </a:lnTo>
                <a:lnTo>
                  <a:pt x="1350836" y="986585"/>
                </a:lnTo>
              </a:path>
            </a:pathLst>
          </a:custGeom>
          <a:ln w="8083">
            <a:solidFill>
              <a:srgbClr val="009F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70008" y="1770742"/>
            <a:ext cx="864869" cy="233045"/>
          </a:xfrm>
          <a:custGeom>
            <a:avLst/>
            <a:gdLst/>
            <a:ahLst/>
            <a:cxnLst/>
            <a:rect l="l" t="t" r="r" b="b"/>
            <a:pathLst>
              <a:path w="864869" h="233044">
                <a:moveTo>
                  <a:pt x="0" y="232810"/>
                </a:moveTo>
                <a:lnTo>
                  <a:pt x="864306" y="232810"/>
                </a:lnTo>
                <a:lnTo>
                  <a:pt x="864306" y="0"/>
                </a:lnTo>
                <a:lnTo>
                  <a:pt x="0" y="0"/>
                </a:lnTo>
                <a:lnTo>
                  <a:pt x="0" y="232810"/>
                </a:lnTo>
                <a:close/>
              </a:path>
            </a:pathLst>
          </a:custGeom>
          <a:ln w="40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13660" y="1833794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0" y="29101"/>
                </a:moveTo>
                <a:lnTo>
                  <a:pt x="29101" y="29101"/>
                </a:lnTo>
                <a:lnTo>
                  <a:pt x="29101" y="0"/>
                </a:lnTo>
                <a:lnTo>
                  <a:pt x="0" y="0"/>
                </a:lnTo>
                <a:lnTo>
                  <a:pt x="0" y="29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13660" y="1911399"/>
            <a:ext cx="29209" cy="29209"/>
          </a:xfrm>
          <a:custGeom>
            <a:avLst/>
            <a:gdLst/>
            <a:ahLst/>
            <a:cxnLst/>
            <a:rect l="l" t="t" r="r" b="b"/>
            <a:pathLst>
              <a:path w="29209" h="29210">
                <a:moveTo>
                  <a:pt x="0" y="29100"/>
                </a:moveTo>
                <a:lnTo>
                  <a:pt x="29101" y="29100"/>
                </a:lnTo>
                <a:lnTo>
                  <a:pt x="29101" y="0"/>
                </a:lnTo>
                <a:lnTo>
                  <a:pt x="0" y="0"/>
                </a:lnTo>
                <a:lnTo>
                  <a:pt x="0" y="29100"/>
                </a:lnTo>
                <a:close/>
              </a:path>
            </a:pathLst>
          </a:custGeom>
          <a:solidFill>
            <a:srgbClr val="009F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473713" y="1794203"/>
            <a:ext cx="744220" cy="180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5" dirty="0">
                <a:latin typeface="Arial"/>
                <a:cs typeface="Arial"/>
              </a:rPr>
              <a:t>SVM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Loss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500" dirty="0">
                <a:latin typeface="Arial"/>
                <a:cs typeface="Arial"/>
              </a:rPr>
              <a:t>Logistic Regression</a:t>
            </a:r>
            <a:r>
              <a:rPr sz="500" spc="-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Loss</a:t>
            </a:r>
            <a:endParaRPr sz="5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26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105980" y="3059190"/>
            <a:ext cx="995680" cy="273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0"/>
              </a:spcBef>
              <a:tabLst>
                <a:tab pos="361315" algn="l"/>
                <a:tab pos="650875" algn="l"/>
                <a:tab pos="920750" algn="l"/>
              </a:tabLst>
            </a:pPr>
            <a:r>
              <a:rPr sz="500" spc="5" dirty="0">
                <a:latin typeface="Arial"/>
                <a:cs typeface="Arial"/>
              </a:rPr>
              <a:t>−4	−2	0	2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900" i="1" spc="15" baseline="9259" dirty="0">
                <a:solidFill>
                  <a:srgbClr val="231F20"/>
                </a:solidFill>
                <a:latin typeface="Palatino Linotype"/>
                <a:cs typeface="Palatino Linotype"/>
              </a:rPr>
              <a:t>y</a:t>
            </a:r>
            <a:r>
              <a:rPr sz="400" i="1" spc="10" dirty="0">
                <a:solidFill>
                  <a:srgbClr val="231F20"/>
                </a:solidFill>
                <a:latin typeface="Palatino Linotype"/>
                <a:cs typeface="Palatino Linotype"/>
              </a:rPr>
              <a:t>i</a:t>
            </a:r>
            <a:r>
              <a:rPr sz="900" spc="15" baseline="9259" dirty="0">
                <a:solidFill>
                  <a:srgbClr val="231F20"/>
                </a:solidFill>
                <a:latin typeface="Tahoma"/>
                <a:cs typeface="Tahoma"/>
              </a:rPr>
              <a:t>(</a:t>
            </a:r>
            <a:r>
              <a:rPr sz="900" i="1" spc="15" baseline="9259" dirty="0">
                <a:solidFill>
                  <a:srgbClr val="231F20"/>
                </a:solidFill>
                <a:latin typeface="Palatino Linotype"/>
                <a:cs typeface="Palatino Linotype"/>
              </a:rPr>
              <a:t>β</a:t>
            </a:r>
            <a:r>
              <a:rPr sz="400" spc="10" dirty="0">
                <a:solidFill>
                  <a:srgbClr val="231F20"/>
                </a:solidFill>
                <a:latin typeface="Arial"/>
                <a:cs typeface="Arial"/>
              </a:rPr>
              <a:t>0</a:t>
            </a:r>
            <a:r>
              <a:rPr sz="4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5" baseline="9259" dirty="0">
                <a:solidFill>
                  <a:srgbClr val="231F20"/>
                </a:solidFill>
                <a:latin typeface="Tahoma"/>
                <a:cs typeface="Tahoma"/>
              </a:rPr>
              <a:t>+</a:t>
            </a:r>
            <a:r>
              <a:rPr sz="900" spc="-82" baseline="925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i="1" spc="30" baseline="9259" dirty="0">
                <a:solidFill>
                  <a:srgbClr val="231F20"/>
                </a:solidFill>
                <a:latin typeface="Palatino Linotype"/>
                <a:cs typeface="Palatino Linotype"/>
              </a:rPr>
              <a:t>β</a:t>
            </a:r>
            <a:r>
              <a:rPr sz="400" spc="2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900" i="1" spc="30" baseline="9259" dirty="0">
                <a:solidFill>
                  <a:srgbClr val="231F20"/>
                </a:solidFill>
                <a:latin typeface="Palatino Linotype"/>
                <a:cs typeface="Palatino Linotype"/>
              </a:rPr>
              <a:t>x</a:t>
            </a:r>
            <a:r>
              <a:rPr sz="400" i="1" spc="20" dirty="0">
                <a:solidFill>
                  <a:srgbClr val="231F20"/>
                </a:solidFill>
                <a:latin typeface="Palatino Linotype"/>
                <a:cs typeface="Palatino Linotype"/>
              </a:rPr>
              <a:t>i</a:t>
            </a:r>
            <a:r>
              <a:rPr sz="400" spc="20" dirty="0">
                <a:solidFill>
                  <a:srgbClr val="231F20"/>
                </a:solidFill>
                <a:latin typeface="Arial"/>
                <a:cs typeface="Arial"/>
              </a:rPr>
              <a:t>1</a:t>
            </a:r>
            <a:r>
              <a:rPr sz="4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00" spc="15" baseline="9259" dirty="0">
                <a:solidFill>
                  <a:srgbClr val="231F20"/>
                </a:solidFill>
                <a:latin typeface="Tahoma"/>
                <a:cs typeface="Tahoma"/>
              </a:rPr>
              <a:t>+</a:t>
            </a:r>
            <a:r>
              <a:rPr sz="900" spc="-82" baseline="925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i="1" spc="22" baseline="9259" dirty="0">
                <a:solidFill>
                  <a:srgbClr val="231F20"/>
                </a:solidFill>
                <a:latin typeface="Palatino Linotype"/>
                <a:cs typeface="Palatino Linotype"/>
              </a:rPr>
              <a:t>.</a:t>
            </a:r>
            <a:r>
              <a:rPr sz="900" i="1" spc="-67" baseline="9259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900" i="1" spc="22" baseline="9259" dirty="0">
                <a:solidFill>
                  <a:srgbClr val="231F20"/>
                </a:solidFill>
                <a:latin typeface="Palatino Linotype"/>
                <a:cs typeface="Palatino Linotype"/>
              </a:rPr>
              <a:t>.</a:t>
            </a:r>
            <a:r>
              <a:rPr sz="900" i="1" spc="-75" baseline="9259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900" i="1" spc="22" baseline="9259" dirty="0">
                <a:solidFill>
                  <a:srgbClr val="231F20"/>
                </a:solidFill>
                <a:latin typeface="Palatino Linotype"/>
                <a:cs typeface="Palatino Linotype"/>
              </a:rPr>
              <a:t>.</a:t>
            </a:r>
            <a:r>
              <a:rPr sz="900" i="1" spc="-30" baseline="9259" dirty="0">
                <a:solidFill>
                  <a:srgbClr val="231F20"/>
                </a:solidFill>
                <a:latin typeface="Palatino Linotype"/>
                <a:cs typeface="Palatino Linotype"/>
              </a:rPr>
              <a:t> </a:t>
            </a:r>
            <a:r>
              <a:rPr sz="900" spc="15" baseline="9259" dirty="0">
                <a:solidFill>
                  <a:srgbClr val="231F20"/>
                </a:solidFill>
                <a:latin typeface="Tahoma"/>
                <a:cs typeface="Tahoma"/>
              </a:rPr>
              <a:t>+</a:t>
            </a:r>
            <a:r>
              <a:rPr sz="900" spc="-75" baseline="925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00" i="1" spc="37" baseline="9259" dirty="0">
                <a:solidFill>
                  <a:srgbClr val="231F20"/>
                </a:solidFill>
                <a:latin typeface="Palatino Linotype"/>
                <a:cs typeface="Palatino Linotype"/>
              </a:rPr>
              <a:t>β</a:t>
            </a:r>
            <a:r>
              <a:rPr sz="400" i="1" spc="25" dirty="0">
                <a:solidFill>
                  <a:srgbClr val="231F20"/>
                </a:solidFill>
                <a:latin typeface="Palatino Linotype"/>
                <a:cs typeface="Palatino Linotype"/>
              </a:rPr>
              <a:t>p</a:t>
            </a:r>
            <a:r>
              <a:rPr sz="900" i="1" spc="37" baseline="9259" dirty="0">
                <a:solidFill>
                  <a:srgbClr val="231F20"/>
                </a:solidFill>
                <a:latin typeface="Palatino Linotype"/>
                <a:cs typeface="Palatino Linotype"/>
              </a:rPr>
              <a:t>x</a:t>
            </a:r>
            <a:r>
              <a:rPr sz="400" i="1" spc="25" dirty="0">
                <a:solidFill>
                  <a:srgbClr val="231F20"/>
                </a:solidFill>
                <a:latin typeface="Palatino Linotype"/>
                <a:cs typeface="Palatino Linotype"/>
              </a:rPr>
              <a:t>ip</a:t>
            </a:r>
            <a:r>
              <a:rPr sz="900" spc="37" baseline="9259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900" baseline="9259">
              <a:latin typeface="Tahoma"/>
              <a:cs typeface="Tahoma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E251FD5-99B8-469E-B643-6970D0B1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16" y="894117"/>
            <a:ext cx="2828254" cy="62018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B3D618F-11D3-4889-8BE2-7E5E59BF3BD5}"/>
              </a:ext>
            </a:extLst>
          </p:cNvPr>
          <p:cNvSpPr txBox="1"/>
          <p:nvPr/>
        </p:nvSpPr>
        <p:spPr>
          <a:xfrm>
            <a:off x="2450861" y="1735751"/>
            <a:ext cx="198722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This has the form </a:t>
            </a:r>
            <a:r>
              <a:rPr lang="en-GB" sz="1000" i="1" dirty="0">
                <a:solidFill>
                  <a:schemeClr val="accent6">
                    <a:lumMod val="75000"/>
                  </a:schemeClr>
                </a:solidFill>
              </a:rPr>
              <a:t>loss plus penalty</a:t>
            </a:r>
            <a:r>
              <a:rPr lang="en-GB" sz="1000" dirty="0"/>
              <a:t>.</a:t>
            </a:r>
          </a:p>
          <a:p>
            <a:endParaRPr lang="en-GB" sz="1000" dirty="0"/>
          </a:p>
          <a:p>
            <a:r>
              <a:rPr lang="en-GB" sz="1000" dirty="0"/>
              <a:t>The loss is known as the </a:t>
            </a:r>
            <a:r>
              <a:rPr lang="en-GB" sz="1000" i="1" dirty="0">
                <a:solidFill>
                  <a:schemeClr val="accent6">
                    <a:lumMod val="75000"/>
                  </a:schemeClr>
                </a:solidFill>
              </a:rPr>
              <a:t>hinge loss</a:t>
            </a:r>
            <a:r>
              <a:rPr lang="en-GB" sz="1000" dirty="0"/>
              <a:t>.</a:t>
            </a:r>
          </a:p>
          <a:p>
            <a:endParaRPr lang="en-GB" sz="1000" dirty="0"/>
          </a:p>
          <a:p>
            <a:r>
              <a:rPr lang="en-GB" sz="1000" dirty="0"/>
              <a:t>Very similar to “loss” in logistic regression (negative  log-likelihood).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872" y="211465"/>
            <a:ext cx="335534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Which </a:t>
            </a:r>
            <a:r>
              <a:rPr spc="10" dirty="0">
                <a:latin typeface="+mn-lt"/>
              </a:rPr>
              <a:t>to </a:t>
            </a:r>
            <a:r>
              <a:rPr spc="-30" dirty="0">
                <a:latin typeface="+mn-lt"/>
              </a:rPr>
              <a:t>use: </a:t>
            </a:r>
            <a:r>
              <a:rPr spc="15" dirty="0">
                <a:latin typeface="+mn-lt"/>
              </a:rPr>
              <a:t>SVM </a:t>
            </a:r>
            <a:r>
              <a:rPr spc="-40" dirty="0">
                <a:latin typeface="+mn-lt"/>
              </a:rPr>
              <a:t>or </a:t>
            </a:r>
            <a:r>
              <a:rPr spc="-15" dirty="0">
                <a:latin typeface="+mn-lt"/>
              </a:rPr>
              <a:t>Logistic</a:t>
            </a:r>
            <a:r>
              <a:rPr spc="-60" dirty="0">
                <a:latin typeface="+mn-lt"/>
              </a:rPr>
              <a:t> </a:t>
            </a:r>
            <a:r>
              <a:rPr spc="-30" dirty="0">
                <a:latin typeface="+mn-lt"/>
              </a:rPr>
              <a:t>Regression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pc="30" dirty="0"/>
              <a:t>27</a:t>
            </a:fld>
            <a:r>
              <a:rPr spc="-45" dirty="0"/>
              <a:t> </a:t>
            </a:r>
            <a:r>
              <a:rPr spc="70" dirty="0"/>
              <a:t>/</a:t>
            </a:r>
            <a:r>
              <a:rPr spc="-45" dirty="0"/>
              <a:t> </a:t>
            </a:r>
            <a:r>
              <a:rPr spc="30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030" y="815975"/>
            <a:ext cx="3766185" cy="212051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4780" marR="5080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b="1" spc="85" dirty="0">
                <a:cs typeface="PMingLiU"/>
              </a:rPr>
              <a:t>When </a:t>
            </a:r>
            <a:r>
              <a:rPr sz="1100" b="1" spc="30" dirty="0">
                <a:cs typeface="PMingLiU"/>
              </a:rPr>
              <a:t>classes </a:t>
            </a:r>
            <a:r>
              <a:rPr sz="1100" b="1" spc="60" dirty="0">
                <a:cs typeface="PMingLiU"/>
              </a:rPr>
              <a:t>are (nearly) </a:t>
            </a:r>
            <a:r>
              <a:rPr sz="1100" b="1" spc="55" dirty="0">
                <a:cs typeface="PMingLiU"/>
              </a:rPr>
              <a:t>separable, </a:t>
            </a:r>
            <a:r>
              <a:rPr sz="1100" b="1" spc="60" dirty="0">
                <a:cs typeface="PMingLiU"/>
              </a:rPr>
              <a:t>SVM </a:t>
            </a:r>
            <a:r>
              <a:rPr sz="1100" b="1" spc="50" dirty="0">
                <a:cs typeface="PMingLiU"/>
              </a:rPr>
              <a:t>does </a:t>
            </a:r>
            <a:r>
              <a:rPr sz="1100" b="1" spc="85" dirty="0">
                <a:cs typeface="PMingLiU"/>
              </a:rPr>
              <a:t>better </a:t>
            </a:r>
            <a:r>
              <a:rPr sz="1100" b="1" spc="100">
                <a:cs typeface="PMingLiU"/>
              </a:rPr>
              <a:t>than </a:t>
            </a:r>
            <a:r>
              <a:rPr sz="1100" b="1" spc="65">
                <a:cs typeface="PMingLiU"/>
              </a:rPr>
              <a:t>LR</a:t>
            </a:r>
            <a:r>
              <a:rPr sz="1100" spc="65" dirty="0">
                <a:cs typeface="PMingLiU"/>
              </a:rPr>
              <a:t>. </a:t>
            </a:r>
            <a:r>
              <a:rPr sz="1100" spc="25" dirty="0">
                <a:cs typeface="PMingLiU"/>
              </a:rPr>
              <a:t>So </a:t>
            </a:r>
            <a:r>
              <a:rPr sz="1100" spc="50" dirty="0">
                <a:cs typeface="PMingLiU"/>
              </a:rPr>
              <a:t>does</a:t>
            </a:r>
            <a:r>
              <a:rPr sz="1100" spc="13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LDA.</a:t>
            </a: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lang="en-US" sz="1100" spc="85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b="1" spc="85" dirty="0">
                <a:cs typeface="PMingLiU"/>
              </a:rPr>
              <a:t>When </a:t>
            </a:r>
            <a:r>
              <a:rPr sz="1100" b="1" spc="70" dirty="0">
                <a:cs typeface="PMingLiU"/>
              </a:rPr>
              <a:t>not, </a:t>
            </a:r>
            <a:r>
              <a:rPr sz="1100" b="1" spc="80" dirty="0">
                <a:cs typeface="PMingLiU"/>
              </a:rPr>
              <a:t>LR </a:t>
            </a:r>
            <a:r>
              <a:rPr sz="1100" b="1" spc="70" dirty="0">
                <a:cs typeface="PMingLiU"/>
              </a:rPr>
              <a:t>(with </a:t>
            </a:r>
            <a:r>
              <a:rPr sz="1100" b="1" spc="45" dirty="0">
                <a:cs typeface="PMingLiU"/>
              </a:rPr>
              <a:t>ridge </a:t>
            </a:r>
            <a:r>
              <a:rPr sz="1100" b="1" spc="70" dirty="0">
                <a:cs typeface="PMingLiU"/>
              </a:rPr>
              <a:t>penalty) </a:t>
            </a:r>
            <a:r>
              <a:rPr sz="1100" b="1" spc="85" dirty="0">
                <a:cs typeface="PMingLiU"/>
              </a:rPr>
              <a:t>and </a:t>
            </a:r>
            <a:r>
              <a:rPr sz="1100" b="1" spc="60" dirty="0">
                <a:cs typeface="PMingLiU"/>
              </a:rPr>
              <a:t>SVM </a:t>
            </a:r>
            <a:r>
              <a:rPr lang="en-US" sz="1100" b="1" spc="45" dirty="0">
                <a:cs typeface="PMingLiU"/>
              </a:rPr>
              <a:t>perform</a:t>
            </a:r>
            <a:r>
              <a:rPr sz="1100" b="1" spc="130" dirty="0">
                <a:cs typeface="PMingLiU"/>
              </a:rPr>
              <a:t> </a:t>
            </a:r>
            <a:r>
              <a:rPr sz="1100" b="1" spc="45" dirty="0">
                <a:cs typeface="PMingLiU"/>
              </a:rPr>
              <a:t>similar</a:t>
            </a:r>
            <a:r>
              <a:rPr lang="en-US" sz="1100" b="1" spc="45" dirty="0">
                <a:cs typeface="PMingLiU"/>
              </a:rPr>
              <a:t>ly</a:t>
            </a:r>
            <a:r>
              <a:rPr sz="1100" spc="45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lang="en-US" sz="1100" spc="15" dirty="0">
              <a:cs typeface="PMingLiU"/>
            </a:endParaRPr>
          </a:p>
          <a:p>
            <a:pPr marL="144780" indent="-13271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b="1" spc="15" dirty="0">
                <a:cs typeface="PMingLiU"/>
              </a:rPr>
              <a:t>If </a:t>
            </a:r>
            <a:r>
              <a:rPr sz="1100" b="1" spc="45" dirty="0">
                <a:cs typeface="PMingLiU"/>
              </a:rPr>
              <a:t>you </a:t>
            </a:r>
            <a:r>
              <a:rPr sz="1100" b="1" spc="40" dirty="0">
                <a:cs typeface="PMingLiU"/>
              </a:rPr>
              <a:t>wish </a:t>
            </a:r>
            <a:r>
              <a:rPr sz="1100" b="1" spc="80" dirty="0">
                <a:cs typeface="PMingLiU"/>
              </a:rPr>
              <a:t>to </a:t>
            </a:r>
            <a:r>
              <a:rPr sz="1100" b="1" spc="65" dirty="0">
                <a:cs typeface="PMingLiU"/>
              </a:rPr>
              <a:t>estimate </a:t>
            </a:r>
            <a:r>
              <a:rPr sz="1100" b="1" spc="50" dirty="0">
                <a:cs typeface="PMingLiU"/>
              </a:rPr>
              <a:t>probabilities, </a:t>
            </a:r>
            <a:r>
              <a:rPr sz="1100" b="1" spc="80" dirty="0">
                <a:cs typeface="PMingLiU"/>
              </a:rPr>
              <a:t>LR </a:t>
            </a:r>
            <a:r>
              <a:rPr sz="1100" b="1" spc="20" dirty="0">
                <a:cs typeface="PMingLiU"/>
              </a:rPr>
              <a:t>is </a:t>
            </a:r>
            <a:r>
              <a:rPr sz="1100" b="1" spc="80" dirty="0">
                <a:cs typeface="PMingLiU"/>
              </a:rPr>
              <a:t>the</a:t>
            </a:r>
            <a:r>
              <a:rPr sz="1100" b="1" spc="310" dirty="0">
                <a:cs typeface="PMingLiU"/>
              </a:rPr>
              <a:t> </a:t>
            </a:r>
            <a:r>
              <a:rPr sz="1100" b="1" spc="30" dirty="0">
                <a:cs typeface="PMingLiU"/>
              </a:rPr>
              <a:t>choice</a:t>
            </a:r>
            <a:r>
              <a:rPr sz="1100" spc="30" dirty="0">
                <a:cs typeface="PMingLiU"/>
              </a:rPr>
              <a:t>.</a:t>
            </a:r>
            <a:endParaRPr sz="1100" dirty="0">
              <a:cs typeface="PMingLiU"/>
            </a:endParaRPr>
          </a:p>
          <a:p>
            <a:pPr marL="144780" marR="152400" indent="-132715" algn="just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endParaRPr lang="en-US" sz="1100" spc="50" dirty="0">
              <a:cs typeface="PMingLiU"/>
            </a:endParaRPr>
          </a:p>
          <a:p>
            <a:pPr marL="144780" marR="152400" indent="-13271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145415" algn="l"/>
              </a:tabLst>
            </a:pPr>
            <a:r>
              <a:rPr sz="1100" b="1" spc="50" dirty="0">
                <a:cs typeface="PMingLiU"/>
              </a:rPr>
              <a:t>For </a:t>
            </a:r>
            <a:r>
              <a:rPr sz="1100" b="1" spc="55" dirty="0">
                <a:cs typeface="PMingLiU"/>
              </a:rPr>
              <a:t>nonlinear </a:t>
            </a:r>
            <a:r>
              <a:rPr sz="1100" b="1" spc="60" dirty="0">
                <a:cs typeface="PMingLiU"/>
              </a:rPr>
              <a:t>boundaries, </a:t>
            </a:r>
            <a:r>
              <a:rPr sz="1100" b="1" spc="40" dirty="0">
                <a:cs typeface="PMingLiU"/>
              </a:rPr>
              <a:t>kernel </a:t>
            </a:r>
            <a:r>
              <a:rPr sz="1100" b="1" spc="50" dirty="0">
                <a:cs typeface="PMingLiU"/>
              </a:rPr>
              <a:t>SVMs </a:t>
            </a:r>
            <a:r>
              <a:rPr sz="1100" b="1" spc="60" dirty="0">
                <a:cs typeface="PMingLiU"/>
              </a:rPr>
              <a:t>are </a:t>
            </a:r>
            <a:r>
              <a:rPr sz="1100" b="1" spc="65" dirty="0">
                <a:cs typeface="PMingLiU"/>
              </a:rPr>
              <a:t>popular</a:t>
            </a:r>
            <a:r>
              <a:rPr sz="1100" spc="65" dirty="0">
                <a:cs typeface="PMingLiU"/>
              </a:rPr>
              <a:t>. </a:t>
            </a:r>
            <a:r>
              <a:rPr sz="1100" spc="90">
                <a:cs typeface="PMingLiU"/>
              </a:rPr>
              <a:t>Can </a:t>
            </a:r>
            <a:r>
              <a:rPr sz="1100" spc="45">
                <a:cs typeface="PMingLiU"/>
              </a:rPr>
              <a:t>use </a:t>
            </a:r>
            <a:r>
              <a:rPr sz="1100" spc="40" dirty="0">
                <a:cs typeface="PMingLiU"/>
              </a:rPr>
              <a:t>kernels </a:t>
            </a:r>
            <a:r>
              <a:rPr sz="1100" spc="70" dirty="0">
                <a:cs typeface="PMingLiU"/>
              </a:rPr>
              <a:t>with </a:t>
            </a:r>
            <a:r>
              <a:rPr sz="1100" spc="80" dirty="0">
                <a:cs typeface="PMingLiU"/>
              </a:rPr>
              <a:t>LR </a:t>
            </a:r>
            <a:r>
              <a:rPr sz="1100" spc="85" dirty="0">
                <a:cs typeface="PMingLiU"/>
              </a:rPr>
              <a:t>and </a:t>
            </a:r>
            <a:r>
              <a:rPr sz="1100" spc="55" dirty="0">
                <a:cs typeface="PMingLiU"/>
              </a:rPr>
              <a:t>LDA as </a:t>
            </a:r>
            <a:r>
              <a:rPr sz="1100" spc="20" dirty="0">
                <a:cs typeface="PMingLiU"/>
              </a:rPr>
              <a:t>well, </a:t>
            </a:r>
            <a:r>
              <a:rPr sz="1100" spc="100" dirty="0">
                <a:cs typeface="PMingLiU"/>
              </a:rPr>
              <a:t>but </a:t>
            </a:r>
            <a:r>
              <a:rPr sz="1100" spc="70">
                <a:cs typeface="PMingLiU"/>
              </a:rPr>
              <a:t>computations </a:t>
            </a:r>
            <a:r>
              <a:rPr sz="1100" spc="60">
                <a:cs typeface="PMingLiU"/>
              </a:rPr>
              <a:t>are </a:t>
            </a:r>
            <a:r>
              <a:rPr sz="1100" spc="60" dirty="0">
                <a:cs typeface="PMingLiU"/>
              </a:rPr>
              <a:t>more</a:t>
            </a:r>
            <a:r>
              <a:rPr sz="1100" spc="8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expensive.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2245" y="211465"/>
            <a:ext cx="20034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Support </a:t>
            </a:r>
            <a:r>
              <a:rPr spc="-20" dirty="0">
                <a:latin typeface="+mn-lt"/>
              </a:rPr>
              <a:t>Vector</a:t>
            </a:r>
            <a:r>
              <a:rPr spc="-125" dirty="0">
                <a:latin typeface="+mn-lt"/>
              </a:rPr>
              <a:t> </a:t>
            </a:r>
            <a:r>
              <a:rPr spc="-35" dirty="0">
                <a:latin typeface="+mn-lt"/>
              </a:rPr>
              <a:t>Machines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3</a:t>
            </a:fld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86446"/>
            <a:ext cx="3870325" cy="17411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16865">
              <a:lnSpc>
                <a:spcPct val="102600"/>
              </a:lnSpc>
              <a:spcBef>
                <a:spcPts val="55"/>
              </a:spcBef>
            </a:pPr>
            <a:r>
              <a:rPr sz="1100" spc="50" dirty="0">
                <a:cs typeface="PMingLiU"/>
              </a:rPr>
              <a:t>Here </a:t>
            </a:r>
            <a:r>
              <a:rPr sz="1100" spc="15" dirty="0">
                <a:cs typeface="PMingLiU"/>
              </a:rPr>
              <a:t>we </a:t>
            </a:r>
            <a:r>
              <a:rPr sz="1100" spc="65" dirty="0">
                <a:cs typeface="PMingLiU"/>
              </a:rPr>
              <a:t>approach </a:t>
            </a:r>
            <a:r>
              <a:rPr sz="1100" spc="80" dirty="0">
                <a:cs typeface="PMingLiU"/>
              </a:rPr>
              <a:t>the </a:t>
            </a:r>
            <a:r>
              <a:rPr sz="1100" spc="35" dirty="0">
                <a:cs typeface="PMingLiU"/>
              </a:rPr>
              <a:t>two-class classification </a:t>
            </a:r>
            <a:r>
              <a:rPr sz="1100" spc="60" dirty="0">
                <a:cs typeface="PMingLiU"/>
              </a:rPr>
              <a:t>problem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 </a:t>
            </a:r>
            <a:r>
              <a:rPr sz="1100" spc="60" dirty="0">
                <a:cs typeface="PMingLiU"/>
              </a:rPr>
              <a:t>direct</a:t>
            </a:r>
            <a:r>
              <a:rPr sz="1100" spc="70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way:</a:t>
            </a:r>
            <a:endParaRPr sz="1100" dirty="0"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 dirty="0">
              <a:cs typeface="PMingLiU"/>
            </a:endParaRPr>
          </a:p>
          <a:p>
            <a:pPr marL="289560" marR="386080">
              <a:lnSpc>
                <a:spcPct val="102600"/>
              </a:lnSpc>
            </a:pPr>
            <a:r>
              <a:rPr sz="1100" i="1" spc="60" dirty="0">
                <a:solidFill>
                  <a:srgbClr val="009900"/>
                </a:solidFill>
                <a:cs typeface="Palatino Linotype"/>
              </a:rPr>
              <a:t>We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try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and </a:t>
            </a:r>
            <a:r>
              <a:rPr sz="1100" i="1" dirty="0">
                <a:solidFill>
                  <a:srgbClr val="009900"/>
                </a:solidFill>
                <a:cs typeface="Palatino Linotype"/>
              </a:rPr>
              <a:t>find </a:t>
            </a:r>
            <a:r>
              <a:rPr sz="1100" i="1" spc="65" dirty="0">
                <a:solidFill>
                  <a:srgbClr val="009900"/>
                </a:solidFill>
                <a:cs typeface="Palatino Linotype"/>
              </a:rPr>
              <a:t>a </a:t>
            </a:r>
            <a:r>
              <a:rPr lang="en-US" sz="1100" i="1" spc="65" dirty="0">
                <a:solidFill>
                  <a:srgbClr val="009900"/>
                </a:solidFill>
                <a:cs typeface="Palatino Linotype"/>
              </a:rPr>
              <a:t>geometric </a:t>
            </a:r>
            <a:r>
              <a:rPr sz="1100" i="1" spc="20" dirty="0">
                <a:solidFill>
                  <a:srgbClr val="009900"/>
                </a:solidFill>
                <a:cs typeface="Palatino Linotype"/>
              </a:rPr>
              <a:t>plane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that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separates the </a:t>
            </a:r>
            <a:r>
              <a:rPr sz="1100" i="1" spc="30" dirty="0">
                <a:solidFill>
                  <a:srgbClr val="009900"/>
                </a:solidFill>
                <a:cs typeface="Palatino Linotype"/>
              </a:rPr>
              <a:t>classes </a:t>
            </a:r>
            <a:r>
              <a:rPr sz="1100" i="1" spc="10" dirty="0">
                <a:solidFill>
                  <a:srgbClr val="009900"/>
                </a:solidFill>
                <a:cs typeface="Palatino Linotype"/>
              </a:rPr>
              <a:t>in  </a:t>
            </a:r>
            <a:r>
              <a:rPr sz="1100" i="1" spc="15" dirty="0">
                <a:solidFill>
                  <a:srgbClr val="009900"/>
                </a:solidFill>
                <a:cs typeface="Palatino Linotype"/>
              </a:rPr>
              <a:t>feature</a:t>
            </a:r>
            <a:r>
              <a:rPr sz="1100" i="1" spc="105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100" i="1" spc="25" dirty="0">
                <a:solidFill>
                  <a:srgbClr val="009900"/>
                </a:solidFill>
                <a:cs typeface="Palatino Linotype"/>
              </a:rPr>
              <a:t>space.</a:t>
            </a:r>
            <a:endParaRPr sz="1100" dirty="0"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spc="15" dirty="0">
                <a:cs typeface="PMingLiU"/>
              </a:rPr>
              <a:t>If we </a:t>
            </a:r>
            <a:r>
              <a:rPr sz="1100" spc="70" dirty="0">
                <a:cs typeface="PMingLiU"/>
              </a:rPr>
              <a:t>cannot, </a:t>
            </a:r>
            <a:r>
              <a:rPr sz="1100" spc="15" dirty="0">
                <a:cs typeface="PMingLiU"/>
              </a:rPr>
              <a:t>we </a:t>
            </a:r>
            <a:r>
              <a:rPr sz="1100" spc="60" dirty="0">
                <a:cs typeface="PMingLiU"/>
              </a:rPr>
              <a:t>get </a:t>
            </a:r>
            <a:r>
              <a:rPr sz="1100" spc="50" dirty="0">
                <a:cs typeface="PMingLiU"/>
              </a:rPr>
              <a:t>creative in </a:t>
            </a:r>
            <a:r>
              <a:rPr sz="1100" spc="45" dirty="0">
                <a:cs typeface="PMingLiU"/>
              </a:rPr>
              <a:t>two</a:t>
            </a:r>
            <a:r>
              <a:rPr sz="1100" spc="320" dirty="0">
                <a:cs typeface="PMingLiU"/>
              </a:rPr>
              <a:t> </a:t>
            </a:r>
            <a:r>
              <a:rPr sz="1100" spc="30" dirty="0">
                <a:cs typeface="PMingLiU"/>
              </a:rPr>
              <a:t>ways:</a:t>
            </a:r>
            <a:endParaRPr sz="1100" dirty="0">
              <a:cs typeface="PMingLiU"/>
            </a:endParaRPr>
          </a:p>
          <a:p>
            <a:pPr marL="289560" indent="-13335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soften </a:t>
            </a:r>
            <a:r>
              <a:rPr sz="1100" spc="85" dirty="0">
                <a:cs typeface="PMingLiU"/>
              </a:rPr>
              <a:t>what </a:t>
            </a:r>
            <a:r>
              <a:rPr sz="1100" spc="15" dirty="0">
                <a:cs typeface="PMingLiU"/>
              </a:rPr>
              <a:t>we </a:t>
            </a:r>
            <a:r>
              <a:rPr sz="1100" spc="75" dirty="0">
                <a:cs typeface="PMingLiU"/>
              </a:rPr>
              <a:t>mean </a:t>
            </a:r>
            <a:r>
              <a:rPr sz="1100" spc="55" dirty="0">
                <a:cs typeface="PMingLiU"/>
              </a:rPr>
              <a:t>by </a:t>
            </a:r>
            <a:r>
              <a:rPr sz="1100" spc="-40" dirty="0">
                <a:ea typeface="PMingLiU-ExtB" panose="02020500000000000000" pitchFamily="18" charset="-120"/>
                <a:cs typeface="PMingLiU"/>
              </a:rPr>
              <a:t>“separates”,</a:t>
            </a:r>
            <a:r>
              <a:rPr sz="1100" spc="195" dirty="0">
                <a:ea typeface="PMingLiU-ExtB" panose="02020500000000000000" pitchFamily="18" charset="-120"/>
                <a:cs typeface="PMingLiU"/>
              </a:rPr>
              <a:t> </a:t>
            </a:r>
            <a:r>
              <a:rPr sz="1100" spc="85" dirty="0">
                <a:cs typeface="PMingLiU"/>
              </a:rPr>
              <a:t>and</a:t>
            </a:r>
            <a:endParaRPr sz="1100" dirty="0">
              <a:cs typeface="PMingLiU"/>
            </a:endParaRPr>
          </a:p>
          <a:p>
            <a:pPr marL="289560" marR="508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90195" algn="l"/>
              </a:tabLst>
            </a:pPr>
            <a:r>
              <a:rPr sz="1100" spc="40" dirty="0">
                <a:cs typeface="PMingLiU"/>
              </a:rPr>
              <a:t>We </a:t>
            </a:r>
            <a:r>
              <a:rPr sz="1100" spc="45" dirty="0">
                <a:cs typeface="PMingLiU"/>
              </a:rPr>
              <a:t>enrich </a:t>
            </a:r>
            <a:r>
              <a:rPr sz="1100" spc="85" dirty="0">
                <a:cs typeface="PMingLiU"/>
              </a:rPr>
              <a:t>and </a:t>
            </a:r>
            <a:r>
              <a:rPr sz="1100" spc="50" dirty="0">
                <a:cs typeface="PMingLiU"/>
              </a:rPr>
              <a:t>enlarge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feature </a:t>
            </a:r>
            <a:r>
              <a:rPr sz="1100" spc="50" dirty="0">
                <a:cs typeface="PMingLiU"/>
              </a:rPr>
              <a:t>space </a:t>
            </a:r>
            <a:r>
              <a:rPr sz="1100" spc="25" dirty="0">
                <a:cs typeface="PMingLiU"/>
              </a:rPr>
              <a:t>so </a:t>
            </a:r>
            <a:r>
              <a:rPr sz="1100" spc="110" dirty="0">
                <a:cs typeface="PMingLiU"/>
              </a:rPr>
              <a:t>that </a:t>
            </a:r>
            <a:r>
              <a:rPr sz="1100" spc="65" dirty="0">
                <a:cs typeface="PMingLiU"/>
              </a:rPr>
              <a:t>separation  </a:t>
            </a:r>
            <a:r>
              <a:rPr sz="1100" spc="20" dirty="0">
                <a:cs typeface="PMingLiU"/>
              </a:rPr>
              <a:t>is</a:t>
            </a:r>
            <a:r>
              <a:rPr sz="1100" spc="70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possible.</a:t>
            </a:r>
            <a:endParaRPr sz="1100" dirty="0">
              <a:cs typeface="PMingLi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484" y="211465"/>
            <a:ext cx="18338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20" dirty="0">
                <a:latin typeface="+mn-lt"/>
              </a:rPr>
              <a:t>What </a:t>
            </a:r>
            <a:r>
              <a:rPr spc="-30" dirty="0">
                <a:latin typeface="+mn-lt"/>
              </a:rPr>
              <a:t>is </a:t>
            </a:r>
            <a:r>
              <a:rPr dirty="0">
                <a:latin typeface="+mn-lt"/>
              </a:rPr>
              <a:t>a</a:t>
            </a:r>
            <a:r>
              <a:rPr spc="-5" dirty="0">
                <a:latin typeface="+mn-lt"/>
              </a:rPr>
              <a:t> </a:t>
            </a:r>
            <a:r>
              <a:rPr spc="-35" dirty="0">
                <a:latin typeface="+mn-lt"/>
              </a:rPr>
              <a:t>Hyperplane?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4</a:t>
            </a:fld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658" y="769860"/>
            <a:ext cx="3829050" cy="21088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0979" marR="188595" indent="-132715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21615" algn="l"/>
              </a:tabLst>
            </a:pPr>
            <a:r>
              <a:rPr sz="1100" spc="70" dirty="0">
                <a:cs typeface="PMingLiU"/>
              </a:rPr>
              <a:t>A </a:t>
            </a:r>
            <a:r>
              <a:rPr sz="1100" spc="60" dirty="0">
                <a:cs typeface="PMingLiU"/>
                <a:hlinkClick r:id="rId2"/>
              </a:rPr>
              <a:t>hyperplane</a:t>
            </a:r>
            <a:r>
              <a:rPr sz="1100" spc="6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in </a:t>
            </a:r>
            <a:r>
              <a:rPr sz="1100" i="1" spc="-5" dirty="0">
                <a:cs typeface="Times New Roman"/>
              </a:rPr>
              <a:t>p </a:t>
            </a:r>
            <a:r>
              <a:rPr sz="1100" spc="50" dirty="0">
                <a:cs typeface="PMingLiU"/>
              </a:rPr>
              <a:t>dimensions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 </a:t>
            </a:r>
            <a:r>
              <a:rPr sz="1100" spc="45" dirty="0">
                <a:cs typeface="PMingLiU"/>
              </a:rPr>
              <a:t>flat </a:t>
            </a:r>
            <a:r>
              <a:rPr sz="1100" spc="20" dirty="0">
                <a:cs typeface="PMingLiU"/>
                <a:hlinkClick r:id="rId3"/>
              </a:rPr>
              <a:t>affine </a:t>
            </a:r>
            <a:r>
              <a:rPr sz="1100" spc="55" dirty="0">
                <a:cs typeface="PMingLiU"/>
                <a:hlinkClick r:id="rId3"/>
              </a:rPr>
              <a:t>subspace </a:t>
            </a:r>
            <a:r>
              <a:rPr sz="1100" spc="5">
                <a:cs typeface="PMingLiU"/>
              </a:rPr>
              <a:t>of  </a:t>
            </a:r>
            <a:r>
              <a:rPr sz="1100" spc="50">
                <a:cs typeface="PMingLiU"/>
                <a:hlinkClick r:id="rId4"/>
              </a:rPr>
              <a:t>dimensio</a:t>
            </a:r>
            <a:r>
              <a:rPr lang="en-US" sz="1100" spc="50">
                <a:cs typeface="PMingLiU"/>
                <a:hlinkClick r:id="rId4"/>
              </a:rPr>
              <a:t>ns</a:t>
            </a:r>
            <a:r>
              <a:rPr sz="1100" spc="50">
                <a:cs typeface="PMingLiU"/>
              </a:rPr>
              <a:t> </a:t>
            </a:r>
            <a:r>
              <a:rPr sz="1100" i="1" spc="-5" dirty="0">
                <a:cs typeface="Times New Roman"/>
              </a:rPr>
              <a:t>p </a:t>
            </a:r>
            <a:r>
              <a:rPr sz="1100" i="1" spc="204" dirty="0">
                <a:cs typeface="Arial"/>
              </a:rPr>
              <a:t>−</a:t>
            </a:r>
            <a:r>
              <a:rPr sz="1100" i="1" spc="-75" dirty="0">
                <a:cs typeface="Arial"/>
              </a:rPr>
              <a:t> </a:t>
            </a:r>
            <a:r>
              <a:rPr sz="1100" spc="35" dirty="0">
                <a:cs typeface="PMingLiU"/>
              </a:rPr>
              <a:t>1.</a:t>
            </a:r>
            <a:endParaRPr sz="1100" dirty="0">
              <a:cs typeface="PMingLiU"/>
            </a:endParaRPr>
          </a:p>
          <a:p>
            <a:pPr marL="220979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216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spc="50" dirty="0">
                <a:cs typeface="PMingLiU"/>
              </a:rPr>
              <a:t>general </a:t>
            </a:r>
            <a:r>
              <a:rPr sz="1100" spc="80" dirty="0">
                <a:cs typeface="PMingLiU"/>
              </a:rPr>
              <a:t>the </a:t>
            </a:r>
            <a:r>
              <a:rPr sz="1100" spc="65" dirty="0">
                <a:cs typeface="PMingLiU"/>
              </a:rPr>
              <a:t>equation </a:t>
            </a:r>
            <a:r>
              <a:rPr sz="1100" spc="30" dirty="0">
                <a:cs typeface="PMingLiU"/>
              </a:rPr>
              <a:t>for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hyperplane </a:t>
            </a:r>
            <a:r>
              <a:rPr sz="1100" spc="65" dirty="0">
                <a:cs typeface="PMingLiU"/>
              </a:rPr>
              <a:t>has </a:t>
            </a:r>
            <a:r>
              <a:rPr sz="1100" spc="80" dirty="0">
                <a:cs typeface="PMingLiU"/>
              </a:rPr>
              <a:t>the</a:t>
            </a:r>
            <a:r>
              <a:rPr sz="1100" spc="18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form</a:t>
            </a:r>
            <a:endParaRPr sz="1100" dirty="0">
              <a:cs typeface="PMingLiU"/>
            </a:endParaRPr>
          </a:p>
          <a:p>
            <a:pPr marL="940435">
              <a:lnSpc>
                <a:spcPct val="100000"/>
              </a:lnSpc>
              <a:spcBef>
                <a:spcPts val="1390"/>
              </a:spcBef>
            </a:pPr>
            <a:r>
              <a:rPr sz="1100" i="1" spc="55" dirty="0">
                <a:cs typeface="Times New Roman"/>
              </a:rPr>
              <a:t>β</a:t>
            </a:r>
            <a:r>
              <a:rPr sz="1200" spc="82" baseline="-10416" dirty="0">
                <a:cs typeface="PMingLiU"/>
              </a:rPr>
              <a:t>0</a:t>
            </a:r>
            <a:r>
              <a:rPr sz="1200" spc="112" baseline="-10416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110" dirty="0">
                <a:cs typeface="Times New Roman"/>
              </a:rPr>
              <a:t>β</a:t>
            </a:r>
            <a:r>
              <a:rPr sz="1200" spc="165" baseline="-10416" dirty="0">
                <a:cs typeface="PMingLiU"/>
              </a:rPr>
              <a:t>1</a:t>
            </a:r>
            <a:r>
              <a:rPr sz="1100" i="1" spc="110" dirty="0">
                <a:cs typeface="Times New Roman"/>
              </a:rPr>
              <a:t>X</a:t>
            </a:r>
            <a:r>
              <a:rPr sz="1200" spc="165" baseline="-10416" dirty="0">
                <a:cs typeface="PMingLiU"/>
              </a:rPr>
              <a:t>1</a:t>
            </a:r>
            <a:r>
              <a:rPr sz="1200" spc="120" baseline="-10416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110" dirty="0">
                <a:cs typeface="Times New Roman"/>
              </a:rPr>
              <a:t>β</a:t>
            </a:r>
            <a:r>
              <a:rPr sz="1200" spc="165" baseline="-10416" dirty="0">
                <a:cs typeface="PMingLiU"/>
              </a:rPr>
              <a:t>2</a:t>
            </a:r>
            <a:r>
              <a:rPr sz="1100" i="1" spc="110" dirty="0">
                <a:cs typeface="Times New Roman"/>
              </a:rPr>
              <a:t>X</a:t>
            </a:r>
            <a:r>
              <a:rPr sz="1200" spc="165" baseline="-10416" dirty="0">
                <a:cs typeface="PMingLiU"/>
              </a:rPr>
              <a:t>2</a:t>
            </a:r>
            <a:r>
              <a:rPr sz="1200" spc="112" baseline="-10416" dirty="0">
                <a:cs typeface="PMingLiU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25" dirty="0">
                <a:cs typeface="Times New Roman"/>
              </a:rPr>
              <a:t>.</a:t>
            </a:r>
            <a:r>
              <a:rPr sz="1100" i="1" spc="-4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+</a:t>
            </a:r>
            <a:r>
              <a:rPr sz="1100" spc="-45" dirty="0">
                <a:cs typeface="PMingLiU"/>
              </a:rPr>
              <a:t> </a:t>
            </a:r>
            <a:r>
              <a:rPr sz="1100" i="1" spc="75" dirty="0">
                <a:cs typeface="Times New Roman"/>
              </a:rPr>
              <a:t>β</a:t>
            </a:r>
            <a:r>
              <a:rPr sz="1200" i="1" spc="112" baseline="-10416" dirty="0">
                <a:cs typeface="Arial"/>
              </a:rPr>
              <a:t>p</a:t>
            </a:r>
            <a:r>
              <a:rPr sz="1100" i="1" spc="75" dirty="0">
                <a:cs typeface="Times New Roman"/>
              </a:rPr>
              <a:t>X</a:t>
            </a:r>
            <a:r>
              <a:rPr sz="1200" i="1" spc="112" baseline="-10416" dirty="0">
                <a:cs typeface="Arial"/>
              </a:rPr>
              <a:t>p</a:t>
            </a:r>
            <a:r>
              <a:rPr sz="1200" i="1" spc="187" baseline="-10416" dirty="0">
                <a:cs typeface="Arial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25" dirty="0">
                <a:cs typeface="PMingLiU"/>
              </a:rPr>
              <a:t>0</a:t>
            </a:r>
            <a:endParaRPr sz="1100" dirty="0">
              <a:cs typeface="PMingLiU"/>
            </a:endParaRPr>
          </a:p>
          <a:p>
            <a:pPr marL="220979" indent="-132715">
              <a:lnSpc>
                <a:spcPct val="100000"/>
              </a:lnSpc>
              <a:spcBef>
                <a:spcPts val="68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21615" algn="l"/>
              </a:tabLst>
            </a:pPr>
            <a:r>
              <a:rPr sz="1100" spc="65" dirty="0">
                <a:cs typeface="PMingLiU"/>
              </a:rPr>
              <a:t>In </a:t>
            </a:r>
            <a:r>
              <a:rPr sz="1100" i="1" spc="-5" dirty="0">
                <a:cs typeface="Times New Roman"/>
              </a:rPr>
              <a:t>p </a:t>
            </a:r>
            <a:r>
              <a:rPr sz="1100" spc="260" dirty="0">
                <a:cs typeface="PMingLiU"/>
              </a:rPr>
              <a:t>= </a:t>
            </a:r>
            <a:r>
              <a:rPr sz="1100" spc="25" dirty="0">
                <a:cs typeface="PMingLiU"/>
              </a:rPr>
              <a:t>2 </a:t>
            </a:r>
            <a:r>
              <a:rPr sz="1100" spc="50" dirty="0">
                <a:cs typeface="PMingLiU"/>
              </a:rPr>
              <a:t>dimensions </a:t>
            </a:r>
            <a:r>
              <a:rPr sz="1100" spc="85" dirty="0">
                <a:cs typeface="PMingLiU"/>
              </a:rPr>
              <a:t>a </a:t>
            </a:r>
            <a:r>
              <a:rPr sz="1100" spc="60" dirty="0">
                <a:cs typeface="PMingLiU"/>
              </a:rPr>
              <a:t>hyperplane </a:t>
            </a:r>
            <a:r>
              <a:rPr sz="1100" spc="20" dirty="0">
                <a:cs typeface="PMingLiU"/>
              </a:rPr>
              <a:t>is </a:t>
            </a:r>
            <a:r>
              <a:rPr sz="1100" spc="85" dirty="0">
                <a:cs typeface="PMingLiU"/>
              </a:rPr>
              <a:t>a</a:t>
            </a:r>
            <a:r>
              <a:rPr sz="1100" spc="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line.</a:t>
            </a:r>
            <a:endParaRPr sz="1100" dirty="0">
              <a:cs typeface="PMingLiU"/>
            </a:endParaRPr>
          </a:p>
          <a:p>
            <a:pPr marL="220979" marR="580390" indent="-132715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21615" algn="l"/>
              </a:tabLst>
            </a:pPr>
            <a:r>
              <a:rPr sz="1100" spc="15" dirty="0">
                <a:cs typeface="PMingLiU"/>
              </a:rPr>
              <a:t>If </a:t>
            </a:r>
            <a:r>
              <a:rPr sz="1100" i="1" spc="55" dirty="0">
                <a:cs typeface="Times New Roman"/>
              </a:rPr>
              <a:t>β</a:t>
            </a:r>
            <a:r>
              <a:rPr sz="1200" spc="82" baseline="-10416" dirty="0">
                <a:cs typeface="PMingLiU"/>
              </a:rPr>
              <a:t>0 </a:t>
            </a:r>
            <a:r>
              <a:rPr sz="1100" spc="260" dirty="0">
                <a:cs typeface="PMingLiU"/>
              </a:rPr>
              <a:t>= </a:t>
            </a:r>
            <a:r>
              <a:rPr sz="1100" spc="35" dirty="0">
                <a:cs typeface="PMingLiU"/>
              </a:rPr>
              <a:t>0, </a:t>
            </a:r>
            <a:r>
              <a:rPr sz="1100" spc="80" dirty="0">
                <a:cs typeface="PMingLiU"/>
              </a:rPr>
              <a:t>the </a:t>
            </a:r>
            <a:r>
              <a:rPr sz="1100" spc="60" dirty="0">
                <a:cs typeface="PMingLiU"/>
              </a:rPr>
              <a:t>hyperplane </a:t>
            </a:r>
            <a:r>
              <a:rPr sz="1100" spc="30" dirty="0">
                <a:cs typeface="PMingLiU"/>
              </a:rPr>
              <a:t>goes </a:t>
            </a:r>
            <a:r>
              <a:rPr sz="1100" spc="75" dirty="0">
                <a:cs typeface="PMingLiU"/>
              </a:rPr>
              <a:t>through </a:t>
            </a:r>
            <a:r>
              <a:rPr sz="1100" spc="80" dirty="0">
                <a:cs typeface="PMingLiU"/>
              </a:rPr>
              <a:t>the </a:t>
            </a:r>
            <a:r>
              <a:rPr sz="1100" spc="40" dirty="0">
                <a:cs typeface="PMingLiU"/>
              </a:rPr>
              <a:t>origin,  </a:t>
            </a:r>
            <a:r>
              <a:rPr sz="1100" spc="50" dirty="0">
                <a:cs typeface="PMingLiU"/>
              </a:rPr>
              <a:t>otherwise</a:t>
            </a:r>
            <a:r>
              <a:rPr sz="1100" spc="70" dirty="0">
                <a:cs typeface="PMingLiU"/>
              </a:rPr>
              <a:t> not.</a:t>
            </a:r>
            <a:endParaRPr sz="1100" dirty="0">
              <a:cs typeface="PMingLiU"/>
            </a:endParaRPr>
          </a:p>
          <a:p>
            <a:pPr marL="220979" indent="-132715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90909"/>
              <a:buFont typeface="Arial"/>
              <a:buChar char="•"/>
              <a:tabLst>
                <a:tab pos="221615" algn="l"/>
              </a:tabLst>
            </a:pPr>
            <a:r>
              <a:rPr sz="1100" spc="90" dirty="0">
                <a:cs typeface="PMingLiU"/>
              </a:rPr>
              <a:t>The</a:t>
            </a:r>
            <a:r>
              <a:rPr sz="1100" spc="75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vector</a:t>
            </a:r>
            <a:r>
              <a:rPr sz="1100" spc="80" dirty="0">
                <a:cs typeface="PMingLiU"/>
              </a:rPr>
              <a:t> </a:t>
            </a:r>
            <a:r>
              <a:rPr sz="1100" i="1" spc="65" dirty="0">
                <a:cs typeface="Times New Roman"/>
              </a:rPr>
              <a:t>β</a:t>
            </a:r>
            <a:r>
              <a:rPr sz="1100" i="1" spc="90" dirty="0">
                <a:cs typeface="Times New Roman"/>
              </a:rPr>
              <a:t> </a:t>
            </a:r>
            <a:r>
              <a:rPr sz="1100" spc="260" dirty="0">
                <a:cs typeface="PMingLiU"/>
              </a:rPr>
              <a:t>=</a:t>
            </a:r>
            <a:r>
              <a:rPr sz="1100" spc="15" dirty="0">
                <a:cs typeface="PMingLiU"/>
              </a:rPr>
              <a:t> </a:t>
            </a:r>
            <a:r>
              <a:rPr sz="1100" spc="65" dirty="0">
                <a:cs typeface="PMingLiU"/>
              </a:rPr>
              <a:t>(</a:t>
            </a:r>
            <a:r>
              <a:rPr sz="1100" i="1" spc="65" dirty="0">
                <a:cs typeface="Times New Roman"/>
              </a:rPr>
              <a:t>β</a:t>
            </a:r>
            <a:r>
              <a:rPr sz="1200" spc="97" baseline="-10416" dirty="0">
                <a:cs typeface="PMingLiU"/>
              </a:rPr>
              <a:t>1</a:t>
            </a:r>
            <a:r>
              <a:rPr sz="1100" i="1" spc="65" dirty="0">
                <a:cs typeface="Times New Roman"/>
              </a:rPr>
              <a:t>,</a:t>
            </a:r>
            <a:r>
              <a:rPr sz="1100" i="1" spc="-90" dirty="0">
                <a:cs typeface="Times New Roman"/>
              </a:rPr>
              <a:t> </a:t>
            </a:r>
            <a:r>
              <a:rPr sz="1100" i="1" spc="60" dirty="0">
                <a:cs typeface="Times New Roman"/>
              </a:rPr>
              <a:t>β</a:t>
            </a:r>
            <a:r>
              <a:rPr sz="1200" spc="89" baseline="-10416" dirty="0">
                <a:cs typeface="PMingLiU"/>
              </a:rPr>
              <a:t>2</a:t>
            </a:r>
            <a:r>
              <a:rPr sz="1100" i="1" spc="60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-65" dirty="0">
                <a:cs typeface="Arial"/>
              </a:rPr>
              <a:t>·</a:t>
            </a:r>
            <a:r>
              <a:rPr sz="1100" i="1" spc="-125" dirty="0">
                <a:cs typeface="Arial"/>
              </a:rPr>
              <a:t> </a:t>
            </a:r>
            <a:r>
              <a:rPr sz="1100" i="1" spc="-65" dirty="0">
                <a:cs typeface="Arial"/>
              </a:rPr>
              <a:t>·</a:t>
            </a:r>
            <a:r>
              <a:rPr sz="1100" i="1" spc="-120" dirty="0">
                <a:cs typeface="Arial"/>
              </a:rPr>
              <a:t> </a:t>
            </a:r>
            <a:r>
              <a:rPr sz="1100" i="1" spc="-65" dirty="0">
                <a:cs typeface="Arial"/>
              </a:rPr>
              <a:t>·</a:t>
            </a:r>
            <a:r>
              <a:rPr sz="1100" i="1" spc="60" dirty="0">
                <a:cs typeface="Arial"/>
              </a:rPr>
              <a:t> </a:t>
            </a:r>
            <a:r>
              <a:rPr sz="1100" i="1" spc="25" dirty="0">
                <a:cs typeface="Times New Roman"/>
              </a:rPr>
              <a:t>,</a:t>
            </a:r>
            <a:r>
              <a:rPr sz="1100" i="1" spc="-95" dirty="0">
                <a:cs typeface="Times New Roman"/>
              </a:rPr>
              <a:t> </a:t>
            </a:r>
            <a:r>
              <a:rPr sz="1100" i="1" spc="55" dirty="0">
                <a:cs typeface="Times New Roman"/>
              </a:rPr>
              <a:t>β</a:t>
            </a:r>
            <a:r>
              <a:rPr sz="1200" i="1" spc="82" baseline="-10416" dirty="0">
                <a:cs typeface="Arial"/>
              </a:rPr>
              <a:t>p</a:t>
            </a:r>
            <a:r>
              <a:rPr sz="1100" spc="55" dirty="0">
                <a:cs typeface="PMingLiU"/>
              </a:rPr>
              <a:t>)</a:t>
            </a:r>
            <a:r>
              <a:rPr sz="1100" spc="80" dirty="0">
                <a:cs typeface="PMingLiU"/>
              </a:rPr>
              <a:t> </a:t>
            </a:r>
            <a:r>
              <a:rPr sz="1100" spc="20" dirty="0">
                <a:cs typeface="PMingLiU"/>
              </a:rPr>
              <a:t>is</a:t>
            </a:r>
            <a:r>
              <a:rPr sz="1100" spc="75" dirty="0">
                <a:cs typeface="PMingLiU"/>
              </a:rPr>
              <a:t> </a:t>
            </a:r>
            <a:r>
              <a:rPr sz="1100" spc="40" dirty="0">
                <a:cs typeface="PMingLiU"/>
              </a:rPr>
              <a:t>called</a:t>
            </a:r>
            <a:r>
              <a:rPr sz="1100" spc="80" dirty="0">
                <a:cs typeface="PMingLiU"/>
              </a:rPr>
              <a:t> the </a:t>
            </a:r>
            <a:r>
              <a:rPr sz="1100" spc="65" dirty="0">
                <a:cs typeface="PMingLiU"/>
              </a:rPr>
              <a:t>normal</a:t>
            </a:r>
            <a:r>
              <a:rPr sz="1100" spc="80" dirty="0">
                <a:cs typeface="PMingLiU"/>
              </a:rPr>
              <a:t> </a:t>
            </a:r>
            <a:r>
              <a:rPr sz="1100" spc="50" dirty="0">
                <a:cs typeface="PMingLiU"/>
              </a:rPr>
              <a:t>vector</a:t>
            </a:r>
            <a:endParaRPr sz="1100" dirty="0">
              <a:cs typeface="PMingLiU"/>
            </a:endParaRPr>
          </a:p>
          <a:p>
            <a:pPr marL="220979" marR="210820">
              <a:lnSpc>
                <a:spcPct val="102699"/>
              </a:lnSpc>
            </a:pPr>
            <a:r>
              <a:rPr sz="1100" spc="-10" dirty="0">
                <a:cs typeface="PMingLiU"/>
              </a:rPr>
              <a:t>— </a:t>
            </a:r>
            <a:r>
              <a:rPr sz="1100" spc="75" dirty="0">
                <a:cs typeface="PMingLiU"/>
              </a:rPr>
              <a:t>it </a:t>
            </a:r>
            <a:r>
              <a:rPr sz="1100" spc="60" dirty="0">
                <a:cs typeface="PMingLiU"/>
              </a:rPr>
              <a:t>points </a:t>
            </a:r>
            <a:r>
              <a:rPr sz="1100" spc="50" dirty="0">
                <a:cs typeface="PMingLiU"/>
              </a:rPr>
              <a:t>in </a:t>
            </a:r>
            <a:r>
              <a:rPr sz="1100" spc="85" dirty="0">
                <a:cs typeface="PMingLiU"/>
              </a:rPr>
              <a:t>a </a:t>
            </a:r>
            <a:r>
              <a:rPr sz="1100" spc="55" dirty="0">
                <a:cs typeface="PMingLiU"/>
              </a:rPr>
              <a:t>direction </a:t>
            </a:r>
            <a:r>
              <a:rPr sz="1100" spc="60" dirty="0">
                <a:cs typeface="PMingLiU"/>
              </a:rPr>
              <a:t>orthogonal </a:t>
            </a:r>
            <a:r>
              <a:rPr sz="1100" spc="80" dirty="0">
                <a:cs typeface="PMingLiU"/>
              </a:rPr>
              <a:t>to the </a:t>
            </a:r>
            <a:r>
              <a:rPr sz="1100" spc="45" dirty="0">
                <a:cs typeface="PMingLiU"/>
              </a:rPr>
              <a:t>surface </a:t>
            </a:r>
            <a:r>
              <a:rPr sz="1100" spc="5" dirty="0">
                <a:cs typeface="PMingLiU"/>
              </a:rPr>
              <a:t>of </a:t>
            </a:r>
            <a:r>
              <a:rPr sz="1100" spc="85" dirty="0">
                <a:cs typeface="PMingLiU"/>
              </a:rPr>
              <a:t>a  </a:t>
            </a:r>
            <a:r>
              <a:rPr sz="1100" spc="60" dirty="0">
                <a:cs typeface="PMingLiU"/>
              </a:rPr>
              <a:t>hyperplane.</a:t>
            </a:r>
            <a:endParaRPr sz="1100" dirty="0">
              <a:cs typeface="PMingLiU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FF7F020-18D4-44A8-9336-D13BDB22B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30175"/>
            <a:ext cx="575580" cy="51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5233F6D-E998-455C-9FF0-38EF0A09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8" y="130175"/>
            <a:ext cx="575580" cy="51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453C2-6F91-4DB5-B246-845E3582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57" y="206375"/>
            <a:ext cx="2688586" cy="2416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04B5A6-51E8-4DB7-B636-EBE1E1C4C341}"/>
              </a:ext>
            </a:extLst>
          </p:cNvPr>
          <p:cNvSpPr txBox="1"/>
          <p:nvPr/>
        </p:nvSpPr>
        <p:spPr>
          <a:xfrm>
            <a:off x="171450" y="2644775"/>
            <a:ext cx="4190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b="0" i="1" u="none" strike="noStrike" baseline="0" dirty="0">
                <a:solidFill>
                  <a:srgbClr val="131413"/>
                </a:solidFill>
                <a:latin typeface="CMTI9"/>
              </a:rPr>
              <a:t>The hyperplane 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9"/>
              </a:rPr>
              <a:t>1 + 2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MI9"/>
              </a:rPr>
              <a:t>X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6"/>
              </a:rPr>
              <a:t>1 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9"/>
              </a:rPr>
              <a:t>+ 3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MI9"/>
              </a:rPr>
              <a:t>X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6"/>
              </a:rPr>
              <a:t>2 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9"/>
              </a:rPr>
              <a:t>= 0 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TI9"/>
              </a:rPr>
              <a:t>is shown. The blue region is</a:t>
            </a:r>
          </a:p>
          <a:p>
            <a:pPr algn="l"/>
            <a:r>
              <a:rPr lang="en-GB" sz="1200" b="0" i="1" u="none" strike="noStrike" baseline="0" dirty="0">
                <a:solidFill>
                  <a:srgbClr val="131413"/>
                </a:solidFill>
                <a:latin typeface="CMTI9"/>
              </a:rPr>
              <a:t>the set of points for which 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9"/>
              </a:rPr>
              <a:t>1+2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MI9"/>
              </a:rPr>
              <a:t>X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6"/>
              </a:rPr>
              <a:t>1 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9"/>
              </a:rPr>
              <a:t>+3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MI9"/>
              </a:rPr>
              <a:t>X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6"/>
              </a:rPr>
              <a:t>2 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MI9"/>
              </a:rPr>
              <a:t>&gt; 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9"/>
              </a:rPr>
              <a:t>0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TI9"/>
              </a:rPr>
              <a:t>, and the purple region is the set of points for which 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9"/>
              </a:rPr>
              <a:t>1 + 2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MI9"/>
              </a:rPr>
              <a:t>X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6"/>
              </a:rPr>
              <a:t>1 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9"/>
              </a:rPr>
              <a:t>+3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MI9"/>
              </a:rPr>
              <a:t>X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6"/>
              </a:rPr>
              <a:t>2 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MI9"/>
              </a:rPr>
              <a:t>&lt; </a:t>
            </a:r>
            <a:r>
              <a:rPr lang="en-GB" sz="1200" b="0" i="0" u="none" strike="noStrike" baseline="0" dirty="0">
                <a:solidFill>
                  <a:srgbClr val="131413"/>
                </a:solidFill>
                <a:latin typeface="CMR9"/>
              </a:rPr>
              <a:t>0</a:t>
            </a:r>
            <a:r>
              <a:rPr lang="en-GB" sz="1200" b="0" i="1" u="none" strike="noStrike" baseline="0" dirty="0">
                <a:solidFill>
                  <a:srgbClr val="131413"/>
                </a:solidFill>
                <a:latin typeface="CMTI9"/>
              </a:rPr>
              <a:t>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1316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8986" y="211465"/>
            <a:ext cx="22294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40" dirty="0">
                <a:latin typeface="+mn-lt"/>
              </a:rPr>
              <a:t>Hyperplane </a:t>
            </a:r>
            <a:r>
              <a:rPr spc="-30" dirty="0">
                <a:latin typeface="+mn-lt"/>
              </a:rPr>
              <a:t>in </a:t>
            </a:r>
            <a:r>
              <a:rPr dirty="0">
                <a:latin typeface="+mn-lt"/>
              </a:rPr>
              <a:t>2</a:t>
            </a:r>
            <a:r>
              <a:rPr spc="10" dirty="0">
                <a:latin typeface="+mn-lt"/>
              </a:rPr>
              <a:t> </a:t>
            </a:r>
            <a:r>
              <a:rPr spc="-40" dirty="0">
                <a:latin typeface="+mn-lt"/>
              </a:rPr>
              <a:t>Dimensions</a:t>
            </a:r>
          </a:p>
        </p:txBody>
      </p:sp>
      <p:sp>
        <p:nvSpPr>
          <p:cNvPr id="3" name="object 3"/>
          <p:cNvSpPr/>
          <p:nvPr/>
        </p:nvSpPr>
        <p:spPr>
          <a:xfrm>
            <a:off x="1346603" y="2990280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>
                <a:moveTo>
                  <a:pt x="0" y="0"/>
                </a:moveTo>
                <a:lnTo>
                  <a:pt x="2199895" y="0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6603" y="299028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516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3274" y="299028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516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9880" y="299028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516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46551" y="299028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516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3222" y="299028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516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827" y="299028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516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6499" y="2990280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516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88762" y="3069446"/>
            <a:ext cx="11620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Arial"/>
                <a:cs typeface="Arial"/>
              </a:rPr>
              <a:t>−2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532" y="3069446"/>
            <a:ext cx="6985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5203" y="3069446"/>
            <a:ext cx="6985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1808" y="3069446"/>
            <a:ext cx="6985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78480" y="3069446"/>
            <a:ext cx="6985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45151" y="3069446"/>
            <a:ext cx="6985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9714" y="3069446"/>
            <a:ext cx="113664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58631" y="702412"/>
            <a:ext cx="0" cy="2030730"/>
          </a:xfrm>
          <a:custGeom>
            <a:avLst/>
            <a:gdLst/>
            <a:ahLst/>
            <a:cxnLst/>
            <a:rect l="l" t="t" r="r" b="b"/>
            <a:pathLst>
              <a:path h="2030730">
                <a:moveTo>
                  <a:pt x="0" y="2030683"/>
                </a:moveTo>
                <a:lnTo>
                  <a:pt x="0" y="0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11114" y="273309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516" y="0"/>
                </a:moveTo>
                <a:lnTo>
                  <a:pt x="0" y="0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11114" y="239460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516" y="0"/>
                </a:moveTo>
                <a:lnTo>
                  <a:pt x="0" y="0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11114" y="2056179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516" y="0"/>
                </a:moveTo>
                <a:lnTo>
                  <a:pt x="0" y="0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211114" y="171775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516" y="0"/>
                </a:moveTo>
                <a:lnTo>
                  <a:pt x="0" y="0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211114" y="1379329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516" y="0"/>
                </a:moveTo>
                <a:lnTo>
                  <a:pt x="0" y="0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11114" y="104090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516" y="0"/>
                </a:moveTo>
                <a:lnTo>
                  <a:pt x="0" y="0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211114" y="702412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47516" y="0"/>
                </a:moveTo>
                <a:lnTo>
                  <a:pt x="0" y="0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60198" y="2675244"/>
            <a:ext cx="114300" cy="11620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dirty="0">
                <a:latin typeface="Arial"/>
                <a:cs typeface="Arial"/>
              </a:rPr>
              <a:t>−2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0198" y="2359903"/>
            <a:ext cx="114300" cy="6985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0198" y="2021477"/>
            <a:ext cx="114300" cy="6985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0198" y="1683052"/>
            <a:ext cx="114300" cy="6985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dirty="0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60198" y="1344561"/>
            <a:ext cx="114300" cy="6985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dirty="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60198" y="1006136"/>
            <a:ext cx="114300" cy="6985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dirty="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60198" y="645709"/>
            <a:ext cx="114300" cy="113664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dirty="0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258631" y="614440"/>
            <a:ext cx="2376170" cy="2376170"/>
          </a:xfrm>
          <a:custGeom>
            <a:avLst/>
            <a:gdLst/>
            <a:ahLst/>
            <a:cxnLst/>
            <a:rect l="l" t="t" r="r" b="b"/>
            <a:pathLst>
              <a:path w="2376170" h="2376170">
                <a:moveTo>
                  <a:pt x="0" y="2375839"/>
                </a:moveTo>
                <a:lnTo>
                  <a:pt x="2375839" y="2375839"/>
                </a:lnTo>
                <a:lnTo>
                  <a:pt x="2375839" y="0"/>
                </a:lnTo>
                <a:lnTo>
                  <a:pt x="0" y="0"/>
                </a:lnTo>
                <a:lnTo>
                  <a:pt x="0" y="2375839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367336" y="3244994"/>
            <a:ext cx="158750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Arial"/>
                <a:cs typeface="Arial"/>
              </a:rPr>
              <a:t>X</a:t>
            </a:r>
            <a:r>
              <a:rPr sz="600" spc="15" baseline="-13888" dirty="0">
                <a:latin typeface="Arial"/>
                <a:cs typeface="Arial"/>
              </a:rPr>
              <a:t>1</a:t>
            </a:r>
            <a:endParaRPr sz="600" baseline="-13888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5612" y="1748550"/>
            <a:ext cx="123189" cy="10795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600" dirty="0">
                <a:latin typeface="Arial"/>
                <a:cs typeface="Arial"/>
              </a:rPr>
              <a:t>X</a:t>
            </a:r>
            <a:r>
              <a:rPr sz="600" baseline="-13888" dirty="0">
                <a:latin typeface="Arial"/>
                <a:cs typeface="Arial"/>
              </a:rPr>
              <a:t>2</a:t>
            </a:r>
            <a:endParaRPr sz="600" baseline="-13888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58631" y="2394604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>
                <a:moveTo>
                  <a:pt x="0" y="0"/>
                </a:moveTo>
                <a:lnTo>
                  <a:pt x="2375839" y="0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713274" y="614440"/>
            <a:ext cx="0" cy="2376170"/>
          </a:xfrm>
          <a:custGeom>
            <a:avLst/>
            <a:gdLst/>
            <a:ahLst/>
            <a:cxnLst/>
            <a:rect l="l" t="t" r="r" b="b"/>
            <a:pathLst>
              <a:path h="2376170">
                <a:moveTo>
                  <a:pt x="0" y="2375839"/>
                </a:moveTo>
                <a:lnTo>
                  <a:pt x="0" y="0"/>
                </a:lnTo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3274" y="1040904"/>
            <a:ext cx="1100455" cy="1353820"/>
          </a:xfrm>
          <a:custGeom>
            <a:avLst/>
            <a:gdLst/>
            <a:ahLst/>
            <a:cxnLst/>
            <a:rect l="l" t="t" r="r" b="b"/>
            <a:pathLst>
              <a:path w="1100455" h="1353820">
                <a:moveTo>
                  <a:pt x="0" y="1353700"/>
                </a:moveTo>
                <a:lnTo>
                  <a:pt x="1099947" y="0"/>
                </a:lnTo>
              </a:path>
            </a:pathLst>
          </a:custGeom>
          <a:ln w="98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46633" y="1040904"/>
            <a:ext cx="66675" cy="70485"/>
          </a:xfrm>
          <a:custGeom>
            <a:avLst/>
            <a:gdLst/>
            <a:ahLst/>
            <a:cxnLst/>
            <a:rect l="l" t="t" r="r" b="b"/>
            <a:pathLst>
              <a:path w="66675" h="70484">
                <a:moveTo>
                  <a:pt x="55304" y="70351"/>
                </a:moveTo>
                <a:lnTo>
                  <a:pt x="66589" y="0"/>
                </a:lnTo>
                <a:lnTo>
                  <a:pt x="0" y="25408"/>
                </a:lnTo>
              </a:path>
            </a:pathLst>
          </a:custGeom>
          <a:ln w="98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58631" y="810711"/>
            <a:ext cx="2376170" cy="1645285"/>
          </a:xfrm>
          <a:custGeom>
            <a:avLst/>
            <a:gdLst/>
            <a:ahLst/>
            <a:cxnLst/>
            <a:rect l="l" t="t" r="r" b="b"/>
            <a:pathLst>
              <a:path w="2376170" h="1645285">
                <a:moveTo>
                  <a:pt x="0" y="0"/>
                </a:moveTo>
                <a:lnTo>
                  <a:pt x="2375839" y="1644807"/>
                </a:lnTo>
              </a:path>
            </a:pathLst>
          </a:custGeom>
          <a:ln w="49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40232" y="1612821"/>
            <a:ext cx="77470" cy="41275"/>
          </a:xfrm>
          <a:custGeom>
            <a:avLst/>
            <a:gdLst/>
            <a:ahLst/>
            <a:cxnLst/>
            <a:rect l="l" t="t" r="r" b="b"/>
            <a:pathLst>
              <a:path w="77469" h="41275">
                <a:moveTo>
                  <a:pt x="0" y="10163"/>
                </a:moveTo>
                <a:lnTo>
                  <a:pt x="44019" y="40653"/>
                </a:lnTo>
                <a:lnTo>
                  <a:pt x="77016" y="0"/>
                </a:lnTo>
              </a:path>
            </a:pathLst>
          </a:custGeom>
          <a:ln w="49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772707" y="1139842"/>
            <a:ext cx="166370" cy="1524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350" spc="35" dirty="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  <a:p>
            <a:pPr marL="104139">
              <a:lnSpc>
                <a:spcPct val="100000"/>
              </a:lnSpc>
              <a:spcBef>
                <a:spcPts val="80"/>
              </a:spcBef>
            </a:pPr>
            <a:r>
              <a:rPr sz="350" spc="35" dirty="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80921" y="1842061"/>
            <a:ext cx="74930" cy="85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spc="35" dirty="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47593" y="2095880"/>
            <a:ext cx="74930" cy="85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spc="35" dirty="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13274" y="1365800"/>
            <a:ext cx="1283335" cy="1029335"/>
          </a:xfrm>
          <a:custGeom>
            <a:avLst/>
            <a:gdLst/>
            <a:ahLst/>
            <a:cxnLst/>
            <a:rect l="l" t="t" r="r" b="b"/>
            <a:pathLst>
              <a:path w="1283335" h="1029335">
                <a:moveTo>
                  <a:pt x="0" y="1028804"/>
                </a:moveTo>
                <a:lnTo>
                  <a:pt x="1283217" y="309651"/>
                </a:lnTo>
                <a:lnTo>
                  <a:pt x="835965" y="0"/>
                </a:lnTo>
              </a:path>
            </a:pathLst>
          </a:custGeom>
          <a:ln w="4949">
            <a:solidFill>
              <a:srgbClr val="0064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822771" y="1023650"/>
            <a:ext cx="38671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00" spc="5" dirty="0">
                <a:latin typeface="Symbol"/>
                <a:cs typeface="Symbol"/>
              </a:rPr>
              <a:t></a:t>
            </a:r>
            <a:r>
              <a:rPr sz="600" spc="5" dirty="0">
                <a:latin typeface="Arial"/>
                <a:cs typeface="Arial"/>
              </a:rPr>
              <a:t>=(</a:t>
            </a:r>
            <a:r>
              <a:rPr sz="600" spc="5" dirty="0">
                <a:latin typeface="Symbol"/>
                <a:cs typeface="Symbol"/>
              </a:rPr>
              <a:t></a:t>
            </a:r>
            <a:r>
              <a:rPr sz="600" spc="7" baseline="-13888" dirty="0">
                <a:latin typeface="Arial"/>
                <a:cs typeface="Arial"/>
              </a:rPr>
              <a:t>1</a:t>
            </a:r>
            <a:r>
              <a:rPr sz="600" spc="5" dirty="0">
                <a:latin typeface="Arial"/>
                <a:cs typeface="Arial"/>
              </a:rPr>
              <a:t>,</a:t>
            </a:r>
            <a:r>
              <a:rPr sz="600" spc="5" dirty="0">
                <a:latin typeface="Symbol"/>
                <a:cs typeface="Symbol"/>
              </a:rPr>
              <a:t></a:t>
            </a:r>
            <a:r>
              <a:rPr sz="600" spc="7" baseline="-13888" dirty="0">
                <a:latin typeface="Arial"/>
                <a:cs typeface="Arial"/>
              </a:rPr>
              <a:t>2</a:t>
            </a:r>
            <a:r>
              <a:rPr sz="600" spc="5" dirty="0"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17882" y="1294364"/>
            <a:ext cx="1589405" cy="4210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22655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solidFill>
                  <a:srgbClr val="006400"/>
                </a:solidFill>
                <a:latin typeface="Symbol"/>
                <a:cs typeface="Symbol"/>
              </a:rPr>
              <a:t></a:t>
            </a:r>
            <a:r>
              <a:rPr sz="600" spc="15" baseline="-13888" dirty="0">
                <a:solidFill>
                  <a:srgbClr val="006400"/>
                </a:solidFill>
                <a:latin typeface="Arial"/>
                <a:cs typeface="Arial"/>
              </a:rPr>
              <a:t>1</a:t>
            </a:r>
            <a:r>
              <a:rPr sz="600" spc="10" dirty="0">
                <a:solidFill>
                  <a:srgbClr val="006400"/>
                </a:solidFill>
                <a:latin typeface="Arial"/>
                <a:cs typeface="Arial"/>
              </a:rPr>
              <a:t>X</a:t>
            </a:r>
            <a:r>
              <a:rPr sz="600" spc="15" baseline="-13888" dirty="0">
                <a:solidFill>
                  <a:srgbClr val="006400"/>
                </a:solidFill>
                <a:latin typeface="Arial"/>
                <a:cs typeface="Arial"/>
              </a:rPr>
              <a:t>1</a:t>
            </a:r>
            <a:r>
              <a:rPr sz="600" spc="10" dirty="0">
                <a:solidFill>
                  <a:srgbClr val="006400"/>
                </a:solidFill>
                <a:latin typeface="Arial"/>
                <a:cs typeface="Arial"/>
              </a:rPr>
              <a:t>+</a:t>
            </a:r>
            <a:r>
              <a:rPr sz="600" spc="10" dirty="0">
                <a:solidFill>
                  <a:srgbClr val="006400"/>
                </a:solidFill>
                <a:latin typeface="Symbol"/>
                <a:cs typeface="Symbol"/>
              </a:rPr>
              <a:t></a:t>
            </a:r>
            <a:r>
              <a:rPr sz="600" spc="15" baseline="-13888" dirty="0">
                <a:solidFill>
                  <a:srgbClr val="006400"/>
                </a:solidFill>
                <a:latin typeface="Arial"/>
                <a:cs typeface="Arial"/>
              </a:rPr>
              <a:t>2</a:t>
            </a:r>
            <a:r>
              <a:rPr sz="600" spc="10" dirty="0">
                <a:solidFill>
                  <a:srgbClr val="006400"/>
                </a:solidFill>
                <a:latin typeface="Arial"/>
                <a:cs typeface="Arial"/>
              </a:rPr>
              <a:t>X</a:t>
            </a:r>
            <a:r>
              <a:rPr sz="600" spc="15" baseline="-13888" dirty="0">
                <a:solidFill>
                  <a:srgbClr val="006400"/>
                </a:solidFill>
                <a:latin typeface="Arial"/>
                <a:cs typeface="Arial"/>
              </a:rPr>
              <a:t>2</a:t>
            </a:r>
            <a:r>
              <a:rPr sz="600" spc="10" dirty="0">
                <a:solidFill>
                  <a:srgbClr val="006400"/>
                </a:solidFill>
                <a:latin typeface="Arial"/>
                <a:cs typeface="Arial"/>
              </a:rPr>
              <a:t>−6=1.6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600" spc="10" dirty="0">
                <a:solidFill>
                  <a:srgbClr val="0000FF"/>
                </a:solidFill>
                <a:latin typeface="Symbol"/>
                <a:cs typeface="Symbol"/>
              </a:rPr>
              <a:t></a:t>
            </a:r>
            <a:r>
              <a:rPr sz="600" spc="15" baseline="-13888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600" spc="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spc="15" baseline="-13888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600" spc="10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600" spc="10" dirty="0">
                <a:solidFill>
                  <a:srgbClr val="0000FF"/>
                </a:solidFill>
                <a:latin typeface="Symbol"/>
                <a:cs typeface="Symbol"/>
              </a:rPr>
              <a:t></a:t>
            </a:r>
            <a:r>
              <a:rPr sz="600" spc="15" baseline="-13888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600" spc="1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spc="15" baseline="-13888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600" spc="10" dirty="0">
                <a:solidFill>
                  <a:srgbClr val="0000FF"/>
                </a:solidFill>
                <a:latin typeface="Arial"/>
                <a:cs typeface="Arial"/>
              </a:rPr>
              <a:t>−6=0</a:t>
            </a:r>
            <a:endParaRPr sz="600">
              <a:latin typeface="Arial"/>
              <a:cs typeface="Arial"/>
            </a:endParaRPr>
          </a:p>
          <a:p>
            <a:pPr marR="273050" algn="r">
              <a:lnSpc>
                <a:spcPct val="100000"/>
              </a:lnSpc>
              <a:spcBef>
                <a:spcPts val="100"/>
              </a:spcBef>
            </a:pPr>
            <a:r>
              <a:rPr sz="350" spc="35" dirty="0">
                <a:solidFill>
                  <a:srgbClr val="0064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516242" y="1396224"/>
            <a:ext cx="77470" cy="41275"/>
          </a:xfrm>
          <a:custGeom>
            <a:avLst/>
            <a:gdLst/>
            <a:ahLst/>
            <a:cxnLst/>
            <a:rect l="l" t="t" r="r" b="b"/>
            <a:pathLst>
              <a:path w="77469" h="41275">
                <a:moveTo>
                  <a:pt x="0" y="10163"/>
                </a:moveTo>
                <a:lnTo>
                  <a:pt x="43953" y="40653"/>
                </a:lnTo>
                <a:lnTo>
                  <a:pt x="76950" y="0"/>
                </a:lnTo>
              </a:path>
            </a:pathLst>
          </a:custGeom>
          <a:ln w="4949">
            <a:solidFill>
              <a:srgbClr val="006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414316" y="2265092"/>
            <a:ext cx="74930" cy="85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" spc="35" dirty="0">
                <a:solidFill>
                  <a:srgbClr val="006400"/>
                </a:solidFill>
                <a:latin typeface="MS UI Gothic"/>
                <a:cs typeface="MS UI Gothic"/>
              </a:rPr>
              <a:t>●</a:t>
            </a:r>
            <a:endParaRPr sz="350">
              <a:latin typeface="MS UI Gothic"/>
              <a:cs typeface="MS UI Gothic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13274" y="2015592"/>
            <a:ext cx="733425" cy="379095"/>
          </a:xfrm>
          <a:custGeom>
            <a:avLst/>
            <a:gdLst/>
            <a:ahLst/>
            <a:cxnLst/>
            <a:rect l="l" t="t" r="r" b="b"/>
            <a:pathLst>
              <a:path w="733425" h="379094">
                <a:moveTo>
                  <a:pt x="0" y="379012"/>
                </a:moveTo>
                <a:lnTo>
                  <a:pt x="733276" y="294406"/>
                </a:lnTo>
                <a:lnTo>
                  <a:pt x="308001" y="0"/>
                </a:lnTo>
              </a:path>
            </a:pathLst>
          </a:custGeom>
          <a:ln w="4949">
            <a:solidFill>
              <a:srgbClr val="0064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63411" y="1944222"/>
            <a:ext cx="65976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solidFill>
                  <a:srgbClr val="006400"/>
                </a:solidFill>
                <a:latin typeface="Symbol"/>
                <a:cs typeface="Symbol"/>
              </a:rPr>
              <a:t></a:t>
            </a:r>
            <a:r>
              <a:rPr sz="600" spc="15" baseline="-13888" dirty="0">
                <a:solidFill>
                  <a:srgbClr val="006400"/>
                </a:solidFill>
                <a:latin typeface="Arial"/>
                <a:cs typeface="Arial"/>
              </a:rPr>
              <a:t>1</a:t>
            </a:r>
            <a:r>
              <a:rPr sz="600" spc="10" dirty="0">
                <a:solidFill>
                  <a:srgbClr val="006400"/>
                </a:solidFill>
                <a:latin typeface="Arial"/>
                <a:cs typeface="Arial"/>
              </a:rPr>
              <a:t>X</a:t>
            </a:r>
            <a:r>
              <a:rPr sz="600" spc="15" baseline="-13888" dirty="0">
                <a:solidFill>
                  <a:srgbClr val="006400"/>
                </a:solidFill>
                <a:latin typeface="Arial"/>
                <a:cs typeface="Arial"/>
              </a:rPr>
              <a:t>1</a:t>
            </a:r>
            <a:r>
              <a:rPr sz="600" spc="10" dirty="0">
                <a:solidFill>
                  <a:srgbClr val="006400"/>
                </a:solidFill>
                <a:latin typeface="Arial"/>
                <a:cs typeface="Arial"/>
              </a:rPr>
              <a:t>+</a:t>
            </a:r>
            <a:r>
              <a:rPr sz="600" spc="10" dirty="0">
                <a:solidFill>
                  <a:srgbClr val="006400"/>
                </a:solidFill>
                <a:latin typeface="Symbol"/>
                <a:cs typeface="Symbol"/>
              </a:rPr>
              <a:t></a:t>
            </a:r>
            <a:r>
              <a:rPr sz="600" spc="15" baseline="-13888" dirty="0">
                <a:solidFill>
                  <a:srgbClr val="006400"/>
                </a:solidFill>
                <a:latin typeface="Arial"/>
                <a:cs typeface="Arial"/>
              </a:rPr>
              <a:t>2</a:t>
            </a:r>
            <a:r>
              <a:rPr sz="600" spc="10" dirty="0">
                <a:solidFill>
                  <a:srgbClr val="006400"/>
                </a:solidFill>
                <a:latin typeface="Arial"/>
                <a:cs typeface="Arial"/>
              </a:rPr>
              <a:t>X</a:t>
            </a:r>
            <a:r>
              <a:rPr sz="600" spc="15" baseline="-13888" dirty="0">
                <a:solidFill>
                  <a:srgbClr val="006400"/>
                </a:solidFill>
                <a:latin typeface="Arial"/>
                <a:cs typeface="Arial"/>
              </a:rPr>
              <a:t>2</a:t>
            </a:r>
            <a:r>
              <a:rPr sz="600" spc="10" dirty="0">
                <a:solidFill>
                  <a:srgbClr val="006400"/>
                </a:solidFill>
                <a:latin typeface="Arial"/>
                <a:cs typeface="Arial"/>
              </a:rPr>
              <a:t>−6=−4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988278" y="2046016"/>
            <a:ext cx="77470" cy="41275"/>
          </a:xfrm>
          <a:custGeom>
            <a:avLst/>
            <a:gdLst/>
            <a:ahLst/>
            <a:cxnLst/>
            <a:rect l="l" t="t" r="r" b="b"/>
            <a:pathLst>
              <a:path w="77469" h="41275">
                <a:moveTo>
                  <a:pt x="0" y="10163"/>
                </a:moveTo>
                <a:lnTo>
                  <a:pt x="43953" y="40653"/>
                </a:lnTo>
                <a:lnTo>
                  <a:pt x="76950" y="0"/>
                </a:lnTo>
              </a:path>
            </a:pathLst>
          </a:custGeom>
          <a:ln w="4949">
            <a:solidFill>
              <a:srgbClr val="006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83061" y="2705179"/>
            <a:ext cx="451484" cy="285115"/>
          </a:xfrm>
          <a:custGeom>
            <a:avLst/>
            <a:gdLst/>
            <a:ahLst/>
            <a:cxnLst/>
            <a:rect l="l" t="t" r="r" b="b"/>
            <a:pathLst>
              <a:path w="451485" h="285114">
                <a:moveTo>
                  <a:pt x="0" y="0"/>
                </a:moveTo>
                <a:lnTo>
                  <a:pt x="451409" y="0"/>
                </a:lnTo>
                <a:lnTo>
                  <a:pt x="451409" y="285100"/>
                </a:lnTo>
                <a:lnTo>
                  <a:pt x="0" y="285100"/>
                </a:lnTo>
                <a:lnTo>
                  <a:pt x="0" y="0"/>
                </a:lnTo>
                <a:close/>
              </a:path>
            </a:pathLst>
          </a:custGeom>
          <a:ln w="49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287512" y="2728843"/>
            <a:ext cx="349885" cy="2159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Symbol"/>
                <a:cs typeface="Symbol"/>
              </a:rPr>
              <a:t></a:t>
            </a:r>
            <a:r>
              <a:rPr sz="600" spc="15" baseline="-13888" dirty="0">
                <a:latin typeface="Arial"/>
                <a:cs typeface="Arial"/>
              </a:rPr>
              <a:t>1 </a:t>
            </a:r>
            <a:r>
              <a:rPr sz="600" spc="10" dirty="0">
                <a:latin typeface="Arial"/>
                <a:cs typeface="Arial"/>
              </a:rPr>
              <a:t>=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0.8</a:t>
            </a:r>
            <a:endParaRPr sz="6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600" spc="10" dirty="0">
                <a:latin typeface="Symbol"/>
                <a:cs typeface="Symbol"/>
              </a:rPr>
              <a:t></a:t>
            </a:r>
            <a:r>
              <a:rPr sz="600" spc="15" baseline="-13888" dirty="0">
                <a:latin typeface="Arial"/>
                <a:cs typeface="Arial"/>
              </a:rPr>
              <a:t>2 </a:t>
            </a:r>
            <a:r>
              <a:rPr sz="600" spc="10" dirty="0">
                <a:latin typeface="Arial"/>
                <a:cs typeface="Arial"/>
              </a:rPr>
              <a:t>=</a:t>
            </a:r>
            <a:r>
              <a:rPr sz="600" spc="-40" dirty="0">
                <a:latin typeface="Arial"/>
                <a:cs typeface="Arial"/>
              </a:rPr>
              <a:t> </a:t>
            </a:r>
            <a:r>
              <a:rPr sz="600" spc="10" dirty="0">
                <a:latin typeface="Arial"/>
                <a:cs typeface="Arial"/>
              </a:rPr>
              <a:t>0.6</a:t>
            </a:r>
            <a:endParaRPr sz="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6</a:t>
            </a:fld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endParaRPr sz="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5020" y="32373"/>
            <a:ext cx="18846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Separating</a:t>
            </a:r>
            <a:r>
              <a:rPr spc="70" dirty="0">
                <a:latin typeface="+mn-lt"/>
              </a:rPr>
              <a:t> </a:t>
            </a:r>
            <a:r>
              <a:rPr spc="-40" dirty="0">
                <a:latin typeface="+mn-lt"/>
              </a:rPr>
              <a:t>Hyperplanes</a:t>
            </a:r>
          </a:p>
        </p:txBody>
      </p:sp>
      <p:sp>
        <p:nvSpPr>
          <p:cNvPr id="9948" name="object 9948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7</a:t>
            </a:fld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9950" name="Picture 9949">
            <a:extLst>
              <a:ext uri="{FF2B5EF4-FFF2-40B4-BE49-F238E27FC236}">
                <a16:creationId xmlns:a16="http://schemas.microsoft.com/office/drawing/2014/main" id="{1A7E15F1-651B-4374-9ABB-9004D2D8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82575"/>
            <a:ext cx="3048000" cy="1541364"/>
          </a:xfrm>
          <a:prstGeom prst="rect">
            <a:avLst/>
          </a:prstGeom>
        </p:spPr>
      </p:pic>
      <p:sp>
        <p:nvSpPr>
          <p:cNvPr id="9952" name="TextBox 9951">
            <a:extLst>
              <a:ext uri="{FF2B5EF4-FFF2-40B4-BE49-F238E27FC236}">
                <a16:creationId xmlns:a16="http://schemas.microsoft.com/office/drawing/2014/main" id="{C5589269-C527-4247-99FE-32E3CE2D5075}"/>
              </a:ext>
            </a:extLst>
          </p:cNvPr>
          <p:cNvSpPr txBox="1"/>
          <p:nvPr/>
        </p:nvSpPr>
        <p:spPr>
          <a:xfrm>
            <a:off x="139976" y="1933082"/>
            <a:ext cx="43301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00" b="0" i="0" u="none" strike="noStrike" baseline="0" dirty="0">
                <a:solidFill>
                  <a:srgbClr val="131413"/>
                </a:solidFill>
              </a:rPr>
              <a:t>Left: 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There are </a:t>
            </a:r>
            <a:r>
              <a:rPr lang="en-GB" sz="1000" b="1" i="1" u="none" strike="noStrike" baseline="0" dirty="0">
                <a:solidFill>
                  <a:srgbClr val="131413"/>
                </a:solidFill>
              </a:rPr>
              <a:t>two classes of observations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, shown in </a:t>
            </a:r>
            <a:r>
              <a:rPr lang="en-GB" sz="1000" b="0" i="1" u="none" strike="noStrike" baseline="0">
                <a:solidFill>
                  <a:srgbClr val="131413"/>
                </a:solidFill>
              </a:rPr>
              <a:t>blue and in 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purple; each has measurements on two variables (X</a:t>
            </a:r>
            <a:r>
              <a:rPr lang="en-GB" sz="1000" b="0" i="1" u="none" strike="noStrike" baseline="-25000" dirty="0">
                <a:solidFill>
                  <a:srgbClr val="131413"/>
                </a:solidFill>
              </a:rPr>
              <a:t>1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, X</a:t>
            </a:r>
            <a:r>
              <a:rPr lang="en-GB" sz="1000" b="0" i="1" u="none" strike="noStrike" baseline="-25000" dirty="0">
                <a:solidFill>
                  <a:srgbClr val="131413"/>
                </a:solidFill>
              </a:rPr>
              <a:t>2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). </a:t>
            </a:r>
            <a:r>
              <a:rPr lang="en-GB" sz="1000" b="1" i="1" u="none" strike="noStrike" baseline="0">
                <a:solidFill>
                  <a:srgbClr val="131413"/>
                </a:solidFill>
              </a:rPr>
              <a:t>Three separating hyperplanes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, out of many possible, are shown in black</a:t>
            </a:r>
            <a:r>
              <a:rPr lang="en-GB" sz="1000" b="0" i="1" u="none" strike="noStrike" baseline="0">
                <a:solidFill>
                  <a:srgbClr val="131413"/>
                </a:solidFill>
              </a:rPr>
              <a:t>. </a:t>
            </a:r>
          </a:p>
          <a:p>
            <a:pPr algn="l"/>
            <a:endParaRPr lang="en-GB" sz="1000" i="1">
              <a:solidFill>
                <a:srgbClr val="131413"/>
              </a:solidFill>
            </a:endParaRPr>
          </a:p>
          <a:p>
            <a:pPr algn="l"/>
            <a:r>
              <a:rPr lang="en-GB" sz="1000" b="0" i="0" u="none" strike="noStrike" baseline="0">
                <a:solidFill>
                  <a:srgbClr val="131413"/>
                </a:solidFill>
              </a:rPr>
              <a:t>Right</a:t>
            </a:r>
            <a:r>
              <a:rPr lang="en-GB" sz="1000" b="0" i="0" u="none" strike="noStrike" baseline="0" dirty="0">
                <a:solidFill>
                  <a:srgbClr val="131413"/>
                </a:solidFill>
              </a:rPr>
              <a:t>: 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A </a:t>
            </a:r>
            <a:r>
              <a:rPr lang="en-GB" sz="1000" b="1" i="1" u="none" strike="noStrike" baseline="0" dirty="0">
                <a:solidFill>
                  <a:srgbClr val="131413"/>
                </a:solidFill>
              </a:rPr>
              <a:t>separating hyperplane is shown in black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. The </a:t>
            </a:r>
            <a:r>
              <a:rPr lang="en-GB" sz="1000" b="1" i="1" u="none" strike="noStrike" baseline="0" dirty="0">
                <a:solidFill>
                  <a:srgbClr val="131413"/>
                </a:solidFill>
              </a:rPr>
              <a:t>blue and purple grid indicates the </a:t>
            </a:r>
            <a:r>
              <a:rPr lang="en-GB" sz="1000" b="1" i="1" u="none" strike="noStrike" baseline="0">
                <a:solidFill>
                  <a:srgbClr val="131413"/>
                </a:solidFill>
              </a:rPr>
              <a:t>decision rule made </a:t>
            </a:r>
            <a:r>
              <a:rPr lang="en-GB" sz="1000" b="1" i="1" u="none" strike="noStrike" baseline="0" dirty="0">
                <a:solidFill>
                  <a:srgbClr val="131413"/>
                </a:solidFill>
              </a:rPr>
              <a:t>by a classifier based on this separating hyperplane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: a test </a:t>
            </a:r>
            <a:r>
              <a:rPr lang="en-GB" sz="1000" b="0" i="1" u="none" strike="noStrike" baseline="0">
                <a:solidFill>
                  <a:srgbClr val="131413"/>
                </a:solidFill>
              </a:rPr>
              <a:t>observation that falls 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in the blue portion of the grid will be assigned to the blue class, and </a:t>
            </a:r>
            <a:r>
              <a:rPr lang="en-GB" sz="1000" b="0" i="1" u="none" strike="noStrike" baseline="0">
                <a:solidFill>
                  <a:srgbClr val="131413"/>
                </a:solidFill>
              </a:rPr>
              <a:t>a test observation 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that falls into the purple portion of the grid will be assigned </a:t>
            </a:r>
            <a:r>
              <a:rPr lang="en-GB" sz="1000" b="0" i="1" u="none" strike="noStrike" baseline="0">
                <a:solidFill>
                  <a:srgbClr val="131413"/>
                </a:solidFill>
              </a:rPr>
              <a:t>to the purple </a:t>
            </a:r>
            <a:r>
              <a:rPr lang="en-GB" sz="1000" b="0" i="1" u="none" strike="noStrike" baseline="0" dirty="0">
                <a:solidFill>
                  <a:srgbClr val="131413"/>
                </a:solidFill>
              </a:rPr>
              <a:t>class.</a:t>
            </a:r>
            <a:endParaRPr lang="en-GB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2709" y="130175"/>
            <a:ext cx="198975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15" dirty="0">
                <a:latin typeface="+mn-lt"/>
              </a:rPr>
              <a:t>Separating</a:t>
            </a:r>
            <a:r>
              <a:rPr spc="70" dirty="0">
                <a:latin typeface="+mn-lt"/>
              </a:rPr>
              <a:t> </a:t>
            </a:r>
            <a:r>
              <a:rPr spc="-40" dirty="0">
                <a:latin typeface="+mn-lt"/>
              </a:rPr>
              <a:t>Hyperplanes</a:t>
            </a:r>
          </a:p>
        </p:txBody>
      </p:sp>
      <p:sp>
        <p:nvSpPr>
          <p:cNvPr id="9948" name="object 9948"/>
          <p:cNvSpPr txBox="1"/>
          <p:nvPr/>
        </p:nvSpPr>
        <p:spPr>
          <a:xfrm>
            <a:off x="4260608" y="3342078"/>
            <a:ext cx="267970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0"/>
              </a:lnSpc>
            </a:pPr>
            <a:fld id="{81D60167-4931-47E6-BA6A-407CBD079E47}" type="slidenum"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8</a:t>
            </a:fld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9947" name="object 9947"/>
          <p:cNvSpPr txBox="1"/>
          <p:nvPr/>
        </p:nvSpPr>
        <p:spPr>
          <a:xfrm>
            <a:off x="415658" y="2436182"/>
            <a:ext cx="4112920" cy="83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marR="55880" indent="-132715">
              <a:lnSpc>
                <a:spcPct val="100000"/>
              </a:lnSpc>
              <a:spcBef>
                <a:spcPts val="95"/>
              </a:spcBef>
              <a:buClr>
                <a:srgbClr val="3333B2"/>
              </a:buClr>
              <a:buFont typeface="Arial"/>
              <a:buChar char="•"/>
              <a:tabLst>
                <a:tab pos="221615" algn="l"/>
              </a:tabLst>
            </a:pPr>
            <a:r>
              <a:rPr sz="1000" spc="15" dirty="0">
                <a:cs typeface="PMingLiU"/>
              </a:rPr>
              <a:t>If</a:t>
            </a:r>
            <a:r>
              <a:rPr sz="1000" spc="70" dirty="0">
                <a:cs typeface="PMingLiU"/>
              </a:rPr>
              <a:t> </a:t>
            </a:r>
            <a:r>
              <a:rPr sz="1000" i="1" spc="204" dirty="0">
                <a:cs typeface="Times New Roman"/>
              </a:rPr>
              <a:t>f</a:t>
            </a:r>
            <a:r>
              <a:rPr sz="1000" i="1" spc="-145" dirty="0">
                <a:cs typeface="Times New Roman"/>
              </a:rPr>
              <a:t> </a:t>
            </a:r>
            <a:r>
              <a:rPr sz="1000" spc="145" dirty="0">
                <a:cs typeface="PMingLiU"/>
              </a:rPr>
              <a:t>(</a:t>
            </a:r>
            <a:r>
              <a:rPr sz="1000" i="1" spc="145" dirty="0">
                <a:cs typeface="Times New Roman"/>
              </a:rPr>
              <a:t>X</a:t>
            </a:r>
            <a:r>
              <a:rPr sz="1000" spc="145" dirty="0">
                <a:cs typeface="PMingLiU"/>
              </a:rPr>
              <a:t>)</a:t>
            </a:r>
            <a:r>
              <a:rPr sz="1000" spc="15" dirty="0">
                <a:cs typeface="PMingLiU"/>
              </a:rPr>
              <a:t> </a:t>
            </a:r>
            <a:r>
              <a:rPr sz="1000" spc="240" dirty="0">
                <a:cs typeface="PMingLiU"/>
              </a:rPr>
              <a:t>=</a:t>
            </a:r>
            <a:r>
              <a:rPr sz="1000" spc="20" dirty="0">
                <a:cs typeface="PMingLiU"/>
              </a:rPr>
              <a:t> </a:t>
            </a:r>
            <a:r>
              <a:rPr sz="1000" i="1" spc="5" dirty="0">
                <a:cs typeface="Times New Roman"/>
              </a:rPr>
              <a:t>β</a:t>
            </a:r>
            <a:r>
              <a:rPr sz="1050" spc="7" baseline="-11904" dirty="0">
                <a:cs typeface="Verdana"/>
              </a:rPr>
              <a:t>0</a:t>
            </a:r>
            <a:r>
              <a:rPr sz="1050" spc="37" baseline="-11904" dirty="0">
                <a:cs typeface="Verdana"/>
              </a:rPr>
              <a:t> </a:t>
            </a:r>
            <a:r>
              <a:rPr sz="1000" spc="240" dirty="0">
                <a:cs typeface="PMingLiU"/>
              </a:rPr>
              <a:t>+</a:t>
            </a:r>
            <a:r>
              <a:rPr sz="1000" spc="-40" dirty="0">
                <a:cs typeface="PMingLiU"/>
              </a:rPr>
              <a:t> </a:t>
            </a:r>
            <a:r>
              <a:rPr sz="1000" i="1" spc="55" dirty="0">
                <a:cs typeface="Times New Roman"/>
              </a:rPr>
              <a:t>β</a:t>
            </a:r>
            <a:r>
              <a:rPr sz="1050" spc="82" baseline="-11904" dirty="0">
                <a:cs typeface="Verdana"/>
              </a:rPr>
              <a:t>1</a:t>
            </a:r>
            <a:r>
              <a:rPr sz="1000" i="1" spc="55" dirty="0">
                <a:cs typeface="Times New Roman"/>
              </a:rPr>
              <a:t>X</a:t>
            </a:r>
            <a:r>
              <a:rPr sz="1050" spc="82" baseline="-11904" dirty="0">
                <a:cs typeface="Verdana"/>
              </a:rPr>
              <a:t>1</a:t>
            </a:r>
            <a:r>
              <a:rPr sz="1050" spc="37" baseline="-11904" dirty="0">
                <a:cs typeface="Verdana"/>
              </a:rPr>
              <a:t> </a:t>
            </a:r>
            <a:r>
              <a:rPr sz="1000" spc="240" dirty="0">
                <a:cs typeface="PMingLiU"/>
              </a:rPr>
              <a:t>+</a:t>
            </a:r>
            <a:r>
              <a:rPr sz="1000" spc="-35" dirty="0">
                <a:cs typeface="PMingLiU"/>
              </a:rPr>
              <a:t> </a:t>
            </a:r>
            <a:r>
              <a:rPr sz="1000" i="1" spc="-60" dirty="0">
                <a:cs typeface="Arial"/>
              </a:rPr>
              <a:t>·</a:t>
            </a:r>
            <a:r>
              <a:rPr sz="1000" i="1" spc="-114" dirty="0">
                <a:cs typeface="Arial"/>
              </a:rPr>
              <a:t> </a:t>
            </a:r>
            <a:r>
              <a:rPr sz="1000" i="1" spc="-60" dirty="0">
                <a:cs typeface="Arial"/>
              </a:rPr>
              <a:t>·</a:t>
            </a:r>
            <a:r>
              <a:rPr sz="1000" i="1" spc="-114" dirty="0">
                <a:cs typeface="Arial"/>
              </a:rPr>
              <a:t> </a:t>
            </a:r>
            <a:r>
              <a:rPr sz="1000" i="1" spc="-60" dirty="0">
                <a:cs typeface="Arial"/>
              </a:rPr>
              <a:t>· </a:t>
            </a:r>
            <a:r>
              <a:rPr sz="1000" spc="240" dirty="0">
                <a:cs typeface="PMingLiU"/>
              </a:rPr>
              <a:t>+</a:t>
            </a:r>
            <a:r>
              <a:rPr sz="1000" spc="-40" dirty="0">
                <a:cs typeface="PMingLiU"/>
              </a:rPr>
              <a:t> </a:t>
            </a:r>
            <a:r>
              <a:rPr sz="1000" i="1" spc="90" dirty="0">
                <a:cs typeface="Times New Roman"/>
              </a:rPr>
              <a:t>β</a:t>
            </a:r>
            <a:r>
              <a:rPr sz="1050" i="1" spc="135" baseline="-11904" dirty="0">
                <a:cs typeface="Arial"/>
              </a:rPr>
              <a:t>p</a:t>
            </a:r>
            <a:r>
              <a:rPr sz="1000" i="1" spc="90" dirty="0">
                <a:cs typeface="Times New Roman"/>
              </a:rPr>
              <a:t>X</a:t>
            </a:r>
            <a:r>
              <a:rPr sz="1050" i="1" spc="135" baseline="-11904" dirty="0">
                <a:cs typeface="Arial"/>
              </a:rPr>
              <a:t>p</a:t>
            </a:r>
            <a:r>
              <a:rPr sz="1000" spc="90" dirty="0">
                <a:cs typeface="PMingLiU"/>
              </a:rPr>
              <a:t>,</a:t>
            </a:r>
            <a:r>
              <a:rPr sz="1000" spc="75" dirty="0">
                <a:cs typeface="PMingLiU"/>
              </a:rPr>
              <a:t> then</a:t>
            </a:r>
            <a:r>
              <a:rPr sz="1000" spc="70" dirty="0">
                <a:cs typeface="PMingLiU"/>
              </a:rPr>
              <a:t> </a:t>
            </a:r>
            <a:r>
              <a:rPr sz="1000" i="1" spc="204" dirty="0">
                <a:cs typeface="Times New Roman"/>
              </a:rPr>
              <a:t>f</a:t>
            </a:r>
            <a:r>
              <a:rPr sz="1000" i="1" spc="-145" dirty="0">
                <a:cs typeface="Times New Roman"/>
              </a:rPr>
              <a:t> </a:t>
            </a:r>
            <a:r>
              <a:rPr sz="1000" spc="145" dirty="0">
                <a:cs typeface="PMingLiU"/>
              </a:rPr>
              <a:t>(</a:t>
            </a:r>
            <a:r>
              <a:rPr sz="1000" i="1" spc="145" dirty="0">
                <a:cs typeface="Times New Roman"/>
              </a:rPr>
              <a:t>X</a:t>
            </a:r>
            <a:r>
              <a:rPr sz="1000" spc="145" dirty="0">
                <a:cs typeface="PMingLiU"/>
              </a:rPr>
              <a:t>)</a:t>
            </a:r>
            <a:r>
              <a:rPr sz="1000" spc="15" dirty="0">
                <a:cs typeface="PMingLiU"/>
              </a:rPr>
              <a:t> </a:t>
            </a:r>
            <a:r>
              <a:rPr sz="1000" i="1" spc="95" dirty="0">
                <a:cs typeface="Times New Roman"/>
              </a:rPr>
              <a:t>&gt;</a:t>
            </a:r>
            <a:r>
              <a:rPr sz="1000" i="1" spc="30" dirty="0">
                <a:cs typeface="Times New Roman"/>
              </a:rPr>
              <a:t> </a:t>
            </a:r>
            <a:r>
              <a:rPr sz="1000" spc="25" dirty="0">
                <a:cs typeface="PMingLiU"/>
              </a:rPr>
              <a:t>0</a:t>
            </a:r>
            <a:r>
              <a:rPr sz="1000" spc="70" dirty="0">
                <a:cs typeface="PMingLiU"/>
              </a:rPr>
              <a:t> </a:t>
            </a:r>
            <a:r>
              <a:rPr sz="1000" spc="30" dirty="0">
                <a:cs typeface="PMingLiU"/>
              </a:rPr>
              <a:t>for</a:t>
            </a:r>
            <a:r>
              <a:rPr sz="1000" spc="70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points</a:t>
            </a:r>
            <a:r>
              <a:rPr sz="1000" spc="75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on  </a:t>
            </a:r>
            <a:r>
              <a:rPr sz="1000" spc="45" dirty="0">
                <a:cs typeface="PMingLiU"/>
              </a:rPr>
              <a:t>one</a:t>
            </a:r>
            <a:r>
              <a:rPr sz="1000" spc="55" dirty="0">
                <a:cs typeface="PMingLiU"/>
              </a:rPr>
              <a:t> </a:t>
            </a:r>
            <a:r>
              <a:rPr sz="1000" spc="35" dirty="0">
                <a:cs typeface="PMingLiU"/>
              </a:rPr>
              <a:t>side</a:t>
            </a:r>
            <a:r>
              <a:rPr sz="1000" spc="60" dirty="0">
                <a:cs typeface="PMingLiU"/>
              </a:rPr>
              <a:t> </a:t>
            </a:r>
            <a:r>
              <a:rPr sz="1000" spc="5" dirty="0">
                <a:cs typeface="PMingLiU"/>
              </a:rPr>
              <a:t>of</a:t>
            </a:r>
            <a:r>
              <a:rPr sz="1000" spc="60" dirty="0">
                <a:cs typeface="PMingLiU"/>
              </a:rPr>
              <a:t> </a:t>
            </a:r>
            <a:r>
              <a:rPr sz="1000" spc="75" dirty="0">
                <a:cs typeface="PMingLiU"/>
              </a:rPr>
              <a:t>the</a:t>
            </a:r>
            <a:r>
              <a:rPr sz="1000" spc="60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hyperplane,</a:t>
            </a:r>
            <a:r>
              <a:rPr sz="1000" spc="60" dirty="0">
                <a:cs typeface="PMingLiU"/>
              </a:rPr>
              <a:t> </a:t>
            </a:r>
            <a:r>
              <a:rPr sz="1000" spc="80" dirty="0">
                <a:cs typeface="PMingLiU"/>
              </a:rPr>
              <a:t>and</a:t>
            </a:r>
            <a:r>
              <a:rPr sz="1000" spc="60" dirty="0">
                <a:cs typeface="PMingLiU"/>
              </a:rPr>
              <a:t> </a:t>
            </a:r>
            <a:r>
              <a:rPr sz="1000" i="1" spc="204" dirty="0">
                <a:cs typeface="Times New Roman"/>
              </a:rPr>
              <a:t>f</a:t>
            </a:r>
            <a:r>
              <a:rPr sz="1000" i="1" spc="-145" dirty="0">
                <a:cs typeface="Times New Roman"/>
              </a:rPr>
              <a:t> </a:t>
            </a:r>
            <a:r>
              <a:rPr sz="1000" spc="145" dirty="0">
                <a:cs typeface="PMingLiU"/>
              </a:rPr>
              <a:t>(</a:t>
            </a:r>
            <a:r>
              <a:rPr sz="1000" i="1" spc="145" dirty="0">
                <a:cs typeface="Times New Roman"/>
              </a:rPr>
              <a:t>X</a:t>
            </a:r>
            <a:r>
              <a:rPr sz="1000" spc="145" dirty="0">
                <a:cs typeface="PMingLiU"/>
              </a:rPr>
              <a:t>)</a:t>
            </a:r>
            <a:r>
              <a:rPr sz="1000" spc="20" dirty="0">
                <a:cs typeface="PMingLiU"/>
              </a:rPr>
              <a:t> </a:t>
            </a:r>
            <a:r>
              <a:rPr sz="1000" i="1" spc="95" dirty="0">
                <a:cs typeface="Times New Roman"/>
              </a:rPr>
              <a:t>&lt;</a:t>
            </a:r>
            <a:r>
              <a:rPr sz="1000" i="1" spc="25" dirty="0">
                <a:cs typeface="Times New Roman"/>
              </a:rPr>
              <a:t> </a:t>
            </a:r>
            <a:r>
              <a:rPr sz="1000" spc="25" dirty="0">
                <a:cs typeface="PMingLiU"/>
              </a:rPr>
              <a:t>0</a:t>
            </a:r>
            <a:r>
              <a:rPr sz="1000" spc="60" dirty="0">
                <a:cs typeface="PMingLiU"/>
              </a:rPr>
              <a:t> </a:t>
            </a:r>
            <a:r>
              <a:rPr sz="1000" spc="30" dirty="0">
                <a:cs typeface="PMingLiU"/>
              </a:rPr>
              <a:t>for</a:t>
            </a:r>
            <a:r>
              <a:rPr sz="1000" spc="60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points</a:t>
            </a:r>
            <a:r>
              <a:rPr sz="1000" spc="60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on</a:t>
            </a:r>
            <a:r>
              <a:rPr sz="1000" spc="60" dirty="0">
                <a:cs typeface="PMingLiU"/>
              </a:rPr>
              <a:t> </a:t>
            </a:r>
            <a:r>
              <a:rPr sz="1000" spc="75" dirty="0">
                <a:cs typeface="PMingLiU"/>
              </a:rPr>
              <a:t>the</a:t>
            </a:r>
            <a:r>
              <a:rPr sz="1000" spc="60" dirty="0">
                <a:cs typeface="PMingLiU"/>
              </a:rPr>
              <a:t> other.</a:t>
            </a:r>
            <a:endParaRPr sz="1000">
              <a:cs typeface="PMingLiU"/>
            </a:endParaRPr>
          </a:p>
          <a:p>
            <a:pPr marL="220979" marR="331470" indent="-132715">
              <a:lnSpc>
                <a:spcPct val="100000"/>
              </a:lnSpc>
              <a:spcBef>
                <a:spcPts val="390"/>
              </a:spcBef>
              <a:buClr>
                <a:srgbClr val="3333B2"/>
              </a:buClr>
              <a:buFont typeface="Arial"/>
              <a:buChar char="•"/>
              <a:tabLst>
                <a:tab pos="221615" algn="l"/>
              </a:tabLst>
            </a:pPr>
            <a:r>
              <a:rPr sz="1000" spc="15" dirty="0">
                <a:cs typeface="PMingLiU"/>
              </a:rPr>
              <a:t>If we </a:t>
            </a:r>
            <a:r>
              <a:rPr sz="1000" spc="45" dirty="0">
                <a:cs typeface="PMingLiU"/>
              </a:rPr>
              <a:t>code </a:t>
            </a:r>
            <a:r>
              <a:rPr sz="1000" spc="75" dirty="0">
                <a:cs typeface="PMingLiU"/>
              </a:rPr>
              <a:t>the </a:t>
            </a:r>
            <a:r>
              <a:rPr sz="1000" spc="40" dirty="0">
                <a:cs typeface="PMingLiU"/>
              </a:rPr>
              <a:t>colored </a:t>
            </a:r>
            <a:r>
              <a:rPr sz="1000" spc="55" dirty="0">
                <a:cs typeface="PMingLiU"/>
              </a:rPr>
              <a:t>points </a:t>
            </a:r>
            <a:r>
              <a:rPr sz="1000" spc="50" dirty="0">
                <a:cs typeface="PMingLiU"/>
              </a:rPr>
              <a:t>as </a:t>
            </a:r>
            <a:r>
              <a:rPr sz="1000" i="1" spc="70" dirty="0">
                <a:cs typeface="Times New Roman"/>
              </a:rPr>
              <a:t>Y</a:t>
            </a:r>
            <a:r>
              <a:rPr sz="1050" i="1" spc="104" baseline="-11904" dirty="0">
                <a:cs typeface="Arial"/>
              </a:rPr>
              <a:t>i </a:t>
            </a:r>
            <a:r>
              <a:rPr sz="1000" spc="240" dirty="0">
                <a:cs typeface="PMingLiU"/>
              </a:rPr>
              <a:t>= </a:t>
            </a:r>
            <a:r>
              <a:rPr sz="1000" spc="135" dirty="0">
                <a:cs typeface="PMingLiU"/>
              </a:rPr>
              <a:t>+1 </a:t>
            </a:r>
            <a:r>
              <a:rPr sz="1000" spc="30" dirty="0">
                <a:cs typeface="PMingLiU"/>
              </a:rPr>
              <a:t>for </a:t>
            </a:r>
            <a:r>
              <a:rPr sz="1000" spc="45" dirty="0">
                <a:cs typeface="PMingLiU"/>
              </a:rPr>
              <a:t>blue, </a:t>
            </a:r>
            <a:r>
              <a:rPr sz="1000" spc="20" dirty="0">
                <a:cs typeface="PMingLiU"/>
              </a:rPr>
              <a:t>say, </a:t>
            </a:r>
            <a:r>
              <a:rPr sz="1000" spc="80" dirty="0">
                <a:cs typeface="PMingLiU"/>
              </a:rPr>
              <a:t>and  </a:t>
            </a:r>
            <a:r>
              <a:rPr sz="1000" i="1" spc="70" dirty="0">
                <a:cs typeface="Times New Roman"/>
              </a:rPr>
              <a:t>Y</a:t>
            </a:r>
            <a:r>
              <a:rPr sz="1050" i="1" spc="104" baseline="-11904" dirty="0">
                <a:cs typeface="Arial"/>
              </a:rPr>
              <a:t>i</a:t>
            </a:r>
            <a:r>
              <a:rPr sz="1050" i="1" spc="195" baseline="-11904" dirty="0">
                <a:cs typeface="Arial"/>
              </a:rPr>
              <a:t> </a:t>
            </a:r>
            <a:r>
              <a:rPr sz="1000" spc="240" dirty="0">
                <a:cs typeface="PMingLiU"/>
              </a:rPr>
              <a:t>=</a:t>
            </a:r>
            <a:r>
              <a:rPr sz="1000" spc="15" dirty="0">
                <a:cs typeface="PMingLiU"/>
              </a:rPr>
              <a:t> </a:t>
            </a:r>
            <a:r>
              <a:rPr sz="1000" i="1" spc="105" dirty="0">
                <a:cs typeface="Arial"/>
              </a:rPr>
              <a:t>−</a:t>
            </a:r>
            <a:r>
              <a:rPr sz="1000" spc="105" dirty="0">
                <a:cs typeface="PMingLiU"/>
              </a:rPr>
              <a:t>1</a:t>
            </a:r>
            <a:r>
              <a:rPr sz="1000" spc="75" dirty="0">
                <a:cs typeface="PMingLiU"/>
              </a:rPr>
              <a:t> </a:t>
            </a:r>
            <a:r>
              <a:rPr sz="1000" spc="30" dirty="0">
                <a:cs typeface="PMingLiU"/>
              </a:rPr>
              <a:t>for</a:t>
            </a:r>
            <a:r>
              <a:rPr sz="1000" spc="70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mauve,</a:t>
            </a:r>
            <a:r>
              <a:rPr sz="1000" spc="75" dirty="0">
                <a:cs typeface="PMingLiU"/>
              </a:rPr>
              <a:t> then</a:t>
            </a:r>
            <a:r>
              <a:rPr sz="1000" spc="70" dirty="0">
                <a:cs typeface="PMingLiU"/>
              </a:rPr>
              <a:t> </a:t>
            </a:r>
            <a:r>
              <a:rPr sz="1000" dirty="0">
                <a:cs typeface="PMingLiU"/>
              </a:rPr>
              <a:t>if</a:t>
            </a:r>
            <a:r>
              <a:rPr sz="1000" spc="75" dirty="0">
                <a:cs typeface="PMingLiU"/>
              </a:rPr>
              <a:t> </a:t>
            </a:r>
            <a:r>
              <a:rPr sz="1000" i="1" spc="70" dirty="0">
                <a:cs typeface="Times New Roman"/>
              </a:rPr>
              <a:t>Y</a:t>
            </a:r>
            <a:r>
              <a:rPr sz="1050" i="1" spc="104" baseline="-11904" dirty="0">
                <a:cs typeface="Arial"/>
              </a:rPr>
              <a:t>i</a:t>
            </a:r>
            <a:r>
              <a:rPr sz="1050" i="1" spc="112" baseline="-11904" dirty="0">
                <a:cs typeface="Arial"/>
              </a:rPr>
              <a:t> </a:t>
            </a:r>
            <a:r>
              <a:rPr sz="1000" i="1" spc="-60" dirty="0">
                <a:cs typeface="Arial"/>
              </a:rPr>
              <a:t>· </a:t>
            </a:r>
            <a:r>
              <a:rPr sz="1000" i="1" spc="204" dirty="0">
                <a:cs typeface="Times New Roman"/>
              </a:rPr>
              <a:t>f</a:t>
            </a:r>
            <a:r>
              <a:rPr sz="1000" i="1" spc="-140" dirty="0">
                <a:cs typeface="Times New Roman"/>
              </a:rPr>
              <a:t> </a:t>
            </a:r>
            <a:r>
              <a:rPr sz="1000" spc="130" dirty="0">
                <a:cs typeface="PMingLiU"/>
              </a:rPr>
              <a:t>(</a:t>
            </a:r>
            <a:r>
              <a:rPr sz="1000" i="1" spc="130" dirty="0">
                <a:cs typeface="Times New Roman"/>
              </a:rPr>
              <a:t>X</a:t>
            </a:r>
            <a:r>
              <a:rPr sz="1050" i="1" spc="195" baseline="-11904" dirty="0">
                <a:cs typeface="Arial"/>
              </a:rPr>
              <a:t>i</a:t>
            </a:r>
            <a:r>
              <a:rPr sz="1000" spc="130" dirty="0">
                <a:cs typeface="PMingLiU"/>
              </a:rPr>
              <a:t>)</a:t>
            </a:r>
            <a:r>
              <a:rPr sz="1000" spc="15" dirty="0">
                <a:cs typeface="PMingLiU"/>
              </a:rPr>
              <a:t> </a:t>
            </a:r>
            <a:r>
              <a:rPr sz="1000" i="1" spc="95" dirty="0">
                <a:cs typeface="Times New Roman"/>
              </a:rPr>
              <a:t>&gt;</a:t>
            </a:r>
            <a:r>
              <a:rPr sz="1000" i="1" spc="25" dirty="0">
                <a:cs typeface="Times New Roman"/>
              </a:rPr>
              <a:t> </a:t>
            </a:r>
            <a:r>
              <a:rPr sz="1000" spc="25" dirty="0">
                <a:cs typeface="PMingLiU"/>
              </a:rPr>
              <a:t>0</a:t>
            </a:r>
            <a:r>
              <a:rPr sz="1000" spc="75" dirty="0">
                <a:cs typeface="PMingLiU"/>
              </a:rPr>
              <a:t> </a:t>
            </a:r>
            <a:r>
              <a:rPr sz="1000" spc="30" dirty="0">
                <a:cs typeface="PMingLiU"/>
              </a:rPr>
              <a:t>for</a:t>
            </a:r>
            <a:r>
              <a:rPr sz="1000" spc="70" dirty="0">
                <a:cs typeface="PMingLiU"/>
              </a:rPr>
              <a:t> </a:t>
            </a:r>
            <a:r>
              <a:rPr sz="1000" spc="35" dirty="0">
                <a:cs typeface="PMingLiU"/>
              </a:rPr>
              <a:t>all</a:t>
            </a:r>
            <a:r>
              <a:rPr sz="1000" spc="75" dirty="0">
                <a:cs typeface="PMingLiU"/>
              </a:rPr>
              <a:t> </a:t>
            </a:r>
            <a:r>
              <a:rPr sz="1000" i="1" spc="50" dirty="0">
                <a:cs typeface="Times New Roman"/>
              </a:rPr>
              <a:t>i</a:t>
            </a:r>
            <a:r>
              <a:rPr sz="1000" spc="50" dirty="0">
                <a:cs typeface="PMingLiU"/>
              </a:rPr>
              <a:t>,</a:t>
            </a:r>
            <a:r>
              <a:rPr sz="1000" spc="70" dirty="0">
                <a:cs typeface="PMingLiU"/>
              </a:rPr>
              <a:t> </a:t>
            </a:r>
            <a:r>
              <a:rPr sz="1000" i="1" spc="204" dirty="0">
                <a:cs typeface="Times New Roman"/>
              </a:rPr>
              <a:t>f</a:t>
            </a:r>
            <a:r>
              <a:rPr sz="1000" i="1" spc="-140" dirty="0">
                <a:cs typeface="Times New Roman"/>
              </a:rPr>
              <a:t> </a:t>
            </a:r>
            <a:r>
              <a:rPr sz="1000" spc="145" dirty="0">
                <a:cs typeface="PMingLiU"/>
              </a:rPr>
              <a:t>(</a:t>
            </a:r>
            <a:r>
              <a:rPr sz="1000" i="1" spc="145" dirty="0">
                <a:cs typeface="Times New Roman"/>
              </a:rPr>
              <a:t>X</a:t>
            </a:r>
            <a:r>
              <a:rPr sz="1000" spc="145" dirty="0">
                <a:cs typeface="PMingLiU"/>
              </a:rPr>
              <a:t>)</a:t>
            </a:r>
            <a:r>
              <a:rPr sz="1000" spc="15" dirty="0">
                <a:cs typeface="PMingLiU"/>
              </a:rPr>
              <a:t> </a:t>
            </a:r>
            <a:r>
              <a:rPr sz="1000" spc="240" dirty="0">
                <a:cs typeface="PMingLiU"/>
              </a:rPr>
              <a:t>=</a:t>
            </a:r>
            <a:r>
              <a:rPr sz="1000" spc="15" dirty="0">
                <a:cs typeface="PMingLiU"/>
              </a:rPr>
              <a:t> </a:t>
            </a:r>
            <a:r>
              <a:rPr sz="1000" spc="25" dirty="0">
                <a:cs typeface="PMingLiU"/>
              </a:rPr>
              <a:t>0  </a:t>
            </a:r>
            <a:r>
              <a:rPr sz="1000" spc="30" dirty="0">
                <a:cs typeface="PMingLiU"/>
              </a:rPr>
              <a:t>defines </a:t>
            </a:r>
            <a:r>
              <a:rPr sz="1000" spc="80" dirty="0">
                <a:cs typeface="PMingLiU"/>
              </a:rPr>
              <a:t>a </a:t>
            </a:r>
            <a:r>
              <a:rPr sz="1000" i="1" spc="10" dirty="0">
                <a:solidFill>
                  <a:srgbClr val="009900"/>
                </a:solidFill>
                <a:cs typeface="Palatino Linotype"/>
              </a:rPr>
              <a:t>separating</a:t>
            </a:r>
            <a:r>
              <a:rPr sz="1000" i="1" spc="130" dirty="0">
                <a:solidFill>
                  <a:srgbClr val="009900"/>
                </a:solidFill>
                <a:cs typeface="Palatino Linotype"/>
              </a:rPr>
              <a:t> </a:t>
            </a:r>
            <a:r>
              <a:rPr sz="1000" i="1" spc="15" dirty="0">
                <a:solidFill>
                  <a:srgbClr val="009900"/>
                </a:solidFill>
                <a:cs typeface="Palatino Linotype"/>
              </a:rPr>
              <a:t>hyperplane</a:t>
            </a:r>
            <a:r>
              <a:rPr sz="1000" spc="15" dirty="0">
                <a:cs typeface="PMingLiU"/>
              </a:rPr>
              <a:t>.</a:t>
            </a:r>
            <a:endParaRPr sz="1000">
              <a:cs typeface="PMingLiU"/>
            </a:endParaRPr>
          </a:p>
        </p:txBody>
      </p:sp>
      <p:pic>
        <p:nvPicPr>
          <p:cNvPr id="9950" name="Picture 9949">
            <a:extLst>
              <a:ext uri="{FF2B5EF4-FFF2-40B4-BE49-F238E27FC236}">
                <a16:creationId xmlns:a16="http://schemas.microsoft.com/office/drawing/2014/main" id="{1A7E15F1-651B-4374-9ABB-9004D2D8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511175"/>
            <a:ext cx="3359831" cy="169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0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887" y="113882"/>
            <a:ext cx="20923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+mn-lt"/>
              </a:rPr>
              <a:t>Maximal </a:t>
            </a:r>
            <a:r>
              <a:rPr spc="-30" dirty="0">
                <a:latin typeface="+mn-lt"/>
              </a:rPr>
              <a:t>Margin</a:t>
            </a:r>
            <a:r>
              <a:rPr spc="-105" dirty="0">
                <a:latin typeface="+mn-lt"/>
              </a:rPr>
              <a:t> </a:t>
            </a:r>
            <a:r>
              <a:rPr spc="-30" dirty="0">
                <a:latin typeface="+mn-lt"/>
              </a:rPr>
              <a:t>Classifier</a:t>
            </a:r>
          </a:p>
        </p:txBody>
      </p:sp>
      <p:sp>
        <p:nvSpPr>
          <p:cNvPr id="8712" name="object 8712"/>
          <p:cNvSpPr txBox="1"/>
          <p:nvPr/>
        </p:nvSpPr>
        <p:spPr>
          <a:xfrm>
            <a:off x="323850" y="422950"/>
            <a:ext cx="3867785" cy="83022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050">
              <a:lnSpc>
                <a:spcPct val="102699"/>
              </a:lnSpc>
              <a:spcBef>
                <a:spcPts val="55"/>
              </a:spcBef>
            </a:pPr>
            <a:r>
              <a:rPr sz="1100" spc="60" dirty="0">
                <a:cs typeface="PMingLiU"/>
              </a:rPr>
              <a:t>Among </a:t>
            </a:r>
            <a:r>
              <a:rPr sz="1100" spc="35" dirty="0">
                <a:cs typeface="PMingLiU"/>
              </a:rPr>
              <a:t>all </a:t>
            </a:r>
            <a:r>
              <a:rPr sz="1100" spc="65" dirty="0">
                <a:cs typeface="PMingLiU"/>
              </a:rPr>
              <a:t>separating </a:t>
            </a:r>
            <a:r>
              <a:rPr sz="1100" spc="60" dirty="0">
                <a:cs typeface="PMingLiU"/>
              </a:rPr>
              <a:t>hyperplanes, </a:t>
            </a:r>
            <a:r>
              <a:rPr sz="1100" spc="35" dirty="0">
                <a:cs typeface="PMingLiU"/>
              </a:rPr>
              <a:t>find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one </a:t>
            </a:r>
            <a:r>
              <a:rPr sz="1100" spc="110" dirty="0">
                <a:cs typeface="PMingLiU"/>
              </a:rPr>
              <a:t>that </a:t>
            </a:r>
            <a:r>
              <a:rPr sz="1100" spc="50" dirty="0">
                <a:cs typeface="PMingLiU"/>
              </a:rPr>
              <a:t>makes </a:t>
            </a:r>
            <a:r>
              <a:rPr sz="1100" spc="80" dirty="0">
                <a:cs typeface="PMingLiU"/>
              </a:rPr>
              <a:t>the  </a:t>
            </a:r>
            <a:r>
              <a:rPr sz="1100" spc="50" dirty="0">
                <a:cs typeface="PMingLiU"/>
              </a:rPr>
              <a:t>biggest </a:t>
            </a:r>
            <a:r>
              <a:rPr sz="1100" spc="65" dirty="0">
                <a:cs typeface="PMingLiU"/>
              </a:rPr>
              <a:t>gap </a:t>
            </a:r>
            <a:r>
              <a:rPr sz="1100" spc="55" dirty="0">
                <a:cs typeface="PMingLiU"/>
              </a:rPr>
              <a:t>or </a:t>
            </a:r>
            <a:r>
              <a:rPr sz="1100" spc="65" dirty="0">
                <a:cs typeface="PMingLiU"/>
              </a:rPr>
              <a:t>margin </a:t>
            </a:r>
            <a:r>
              <a:rPr sz="1100" spc="55" dirty="0">
                <a:cs typeface="PMingLiU"/>
              </a:rPr>
              <a:t>between </a:t>
            </a:r>
            <a:r>
              <a:rPr sz="1100" spc="80" dirty="0">
                <a:cs typeface="PMingLiU"/>
              </a:rPr>
              <a:t>the </a:t>
            </a:r>
            <a:r>
              <a:rPr sz="1100" spc="45" dirty="0">
                <a:cs typeface="PMingLiU"/>
              </a:rPr>
              <a:t>two</a:t>
            </a:r>
            <a:r>
              <a:rPr sz="1100" spc="145" dirty="0">
                <a:cs typeface="PMingLiU"/>
              </a:rPr>
              <a:t> </a:t>
            </a:r>
            <a:r>
              <a:rPr sz="1100" spc="35" dirty="0">
                <a:cs typeface="PMingLiU"/>
              </a:rPr>
              <a:t>classes.</a:t>
            </a:r>
            <a:endParaRPr sz="1100">
              <a:cs typeface="PMingLiU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00">
              <a:cs typeface="PMingLiU"/>
            </a:endParaRPr>
          </a:p>
          <a:p>
            <a:pPr marL="1956435">
              <a:lnSpc>
                <a:spcPct val="100000"/>
              </a:lnSpc>
            </a:pPr>
            <a:r>
              <a:rPr sz="1000" spc="65" dirty="0">
                <a:cs typeface="PMingLiU"/>
              </a:rPr>
              <a:t>Constrained </a:t>
            </a:r>
            <a:r>
              <a:rPr sz="1000" spc="60" dirty="0">
                <a:cs typeface="PMingLiU"/>
              </a:rPr>
              <a:t>optimization</a:t>
            </a:r>
            <a:r>
              <a:rPr sz="1000" spc="15" dirty="0">
                <a:cs typeface="PMingLiU"/>
              </a:rPr>
              <a:t> </a:t>
            </a:r>
            <a:r>
              <a:rPr sz="1000" spc="55" dirty="0">
                <a:cs typeface="PMingLiU"/>
              </a:rPr>
              <a:t>problem</a:t>
            </a:r>
            <a:endParaRPr sz="1000">
              <a:cs typeface="PMingLiU"/>
            </a:endParaRPr>
          </a:p>
        </p:txBody>
      </p:sp>
      <p:sp>
        <p:nvSpPr>
          <p:cNvPr id="8714" name="object 8714"/>
          <p:cNvSpPr txBox="1"/>
          <p:nvPr/>
        </p:nvSpPr>
        <p:spPr>
          <a:xfrm>
            <a:off x="2768683" y="1095726"/>
            <a:ext cx="744220" cy="265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1125"/>
              </a:lnSpc>
              <a:spcBef>
                <a:spcPts val="95"/>
              </a:spcBef>
            </a:pPr>
            <a:r>
              <a:rPr sz="1000" spc="50" dirty="0">
                <a:cs typeface="PMingLiU"/>
              </a:rPr>
              <a:t>maximize</a:t>
            </a:r>
            <a:r>
              <a:rPr sz="1000" spc="-125" dirty="0">
                <a:cs typeface="PMingLiU"/>
              </a:rPr>
              <a:t> </a:t>
            </a:r>
            <a:r>
              <a:rPr sz="1000" i="1" spc="130" dirty="0">
                <a:cs typeface="Times New Roman"/>
              </a:rPr>
              <a:t>M</a:t>
            </a:r>
            <a:endParaRPr sz="1000">
              <a:cs typeface="Times New Roman"/>
            </a:endParaRPr>
          </a:p>
          <a:p>
            <a:pPr marL="47625">
              <a:lnSpc>
                <a:spcPts val="765"/>
              </a:lnSpc>
            </a:pPr>
            <a:r>
              <a:rPr sz="1050" i="1" spc="37" baseline="7936" dirty="0">
                <a:cs typeface="Arial"/>
              </a:rPr>
              <a:t>β</a:t>
            </a:r>
            <a:r>
              <a:rPr sz="500" spc="25" dirty="0">
                <a:cs typeface="Arial Black"/>
              </a:rPr>
              <a:t>0</a:t>
            </a:r>
            <a:r>
              <a:rPr sz="500" spc="-125" dirty="0">
                <a:cs typeface="Arial Black"/>
              </a:rPr>
              <a:t> </a:t>
            </a:r>
            <a:r>
              <a:rPr sz="1050" i="1" spc="44" baseline="7936" dirty="0">
                <a:cs typeface="Arial"/>
              </a:rPr>
              <a:t>,β</a:t>
            </a:r>
            <a:r>
              <a:rPr sz="500" spc="30" dirty="0">
                <a:cs typeface="Arial Black"/>
              </a:rPr>
              <a:t>1</a:t>
            </a:r>
            <a:r>
              <a:rPr sz="500" spc="-120" dirty="0">
                <a:cs typeface="Arial Black"/>
              </a:rPr>
              <a:t> </a:t>
            </a:r>
            <a:r>
              <a:rPr sz="1050" i="1" spc="75" baseline="7936" dirty="0">
                <a:cs typeface="Arial"/>
              </a:rPr>
              <a:t>,...,β</a:t>
            </a:r>
            <a:r>
              <a:rPr sz="500" i="1" spc="50" dirty="0">
                <a:cs typeface="Arial"/>
              </a:rPr>
              <a:t>p</a:t>
            </a:r>
            <a:endParaRPr sz="500">
              <a:cs typeface="Arial"/>
            </a:endParaRPr>
          </a:p>
        </p:txBody>
      </p:sp>
      <p:sp>
        <p:nvSpPr>
          <p:cNvPr id="8720" name="object 8720"/>
          <p:cNvSpPr txBox="1"/>
          <p:nvPr/>
        </p:nvSpPr>
        <p:spPr>
          <a:xfrm>
            <a:off x="2349614" y="1722820"/>
            <a:ext cx="12471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31850" algn="l"/>
              </a:tabLst>
            </a:pPr>
            <a:r>
              <a:rPr sz="1000" spc="65">
                <a:cs typeface="PMingLiU"/>
              </a:rPr>
              <a:t>subject</a:t>
            </a:r>
            <a:r>
              <a:rPr sz="1000" spc="75">
                <a:cs typeface="PMingLiU"/>
              </a:rPr>
              <a:t> to</a:t>
            </a:r>
            <a:r>
              <a:rPr lang="en-US" sz="1000" spc="75">
                <a:cs typeface="PMingLiU"/>
              </a:rPr>
              <a:t> </a:t>
            </a:r>
            <a:r>
              <a:rPr sz="1000" spc="75" dirty="0">
                <a:latin typeface="PMingLiU"/>
                <a:cs typeface="PMingLiU"/>
              </a:rPr>
              <a:t>	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8721" name="object 8721"/>
          <p:cNvSpPr txBox="1"/>
          <p:nvPr/>
        </p:nvSpPr>
        <p:spPr>
          <a:xfrm>
            <a:off x="2451327" y="2126061"/>
            <a:ext cx="1925320" cy="380873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40"/>
              </a:spcBef>
            </a:pPr>
            <a:r>
              <a:rPr sz="1000" i="1" spc="60" dirty="0" err="1">
                <a:latin typeface="Times New Roman"/>
                <a:cs typeface="Times New Roman"/>
              </a:rPr>
              <a:t>y</a:t>
            </a:r>
            <a:r>
              <a:rPr sz="1050" i="1" spc="89" baseline="-11904" dirty="0" err="1">
                <a:latin typeface="Arial"/>
                <a:cs typeface="Arial"/>
              </a:rPr>
              <a:t>i</a:t>
            </a:r>
            <a:r>
              <a:rPr sz="1000" spc="60" dirty="0">
                <a:latin typeface="PMingLiU"/>
                <a:cs typeface="PMingLiU"/>
              </a:rPr>
              <a:t>(</a:t>
            </a:r>
            <a:r>
              <a:rPr sz="1000" i="1" spc="60" dirty="0">
                <a:latin typeface="Times New Roman"/>
                <a:cs typeface="Times New Roman"/>
              </a:rPr>
              <a:t>β</a:t>
            </a:r>
            <a:r>
              <a:rPr sz="1050" spc="89" baseline="-11904" dirty="0">
                <a:latin typeface="Verdana"/>
                <a:cs typeface="Verdana"/>
              </a:rPr>
              <a:t>0</a:t>
            </a:r>
            <a:r>
              <a:rPr sz="1050" spc="30" baseline="-11904" dirty="0">
                <a:latin typeface="Verdana"/>
                <a:cs typeface="Verdana"/>
              </a:rPr>
              <a:t> </a:t>
            </a:r>
            <a:r>
              <a:rPr sz="1000" spc="240" dirty="0">
                <a:latin typeface="PMingLiU"/>
                <a:cs typeface="PMingLiU"/>
              </a:rPr>
              <a:t>+</a:t>
            </a:r>
            <a:r>
              <a:rPr sz="1000" spc="-45" dirty="0">
                <a:latin typeface="PMingLiU"/>
                <a:cs typeface="PMingLiU"/>
              </a:rPr>
              <a:t> </a:t>
            </a:r>
            <a:r>
              <a:rPr sz="1000" i="1" spc="50" dirty="0">
                <a:latin typeface="Times New Roman"/>
                <a:cs typeface="Times New Roman"/>
              </a:rPr>
              <a:t>β</a:t>
            </a:r>
            <a:r>
              <a:rPr sz="1050" spc="75" baseline="-11904" dirty="0">
                <a:latin typeface="Verdana"/>
                <a:cs typeface="Verdana"/>
              </a:rPr>
              <a:t>1</a:t>
            </a:r>
            <a:r>
              <a:rPr sz="1000" i="1" spc="50" dirty="0">
                <a:latin typeface="Times New Roman"/>
                <a:cs typeface="Times New Roman"/>
              </a:rPr>
              <a:t>x</a:t>
            </a:r>
            <a:r>
              <a:rPr sz="1050" i="1" spc="75" baseline="-11904" dirty="0">
                <a:latin typeface="Arial"/>
                <a:cs typeface="Arial"/>
              </a:rPr>
              <a:t>i</a:t>
            </a:r>
            <a:r>
              <a:rPr sz="1050" spc="75" baseline="-11904" dirty="0">
                <a:latin typeface="Verdana"/>
                <a:cs typeface="Verdana"/>
              </a:rPr>
              <a:t>1</a:t>
            </a:r>
            <a:r>
              <a:rPr sz="1050" spc="37" baseline="-11904" dirty="0">
                <a:latin typeface="Verdana"/>
                <a:cs typeface="Verdana"/>
              </a:rPr>
              <a:t> </a:t>
            </a:r>
            <a:r>
              <a:rPr sz="1000" spc="240" dirty="0">
                <a:latin typeface="PMingLiU"/>
                <a:cs typeface="PMingLiU"/>
              </a:rPr>
              <a:t>+</a:t>
            </a:r>
            <a:r>
              <a:rPr sz="1000" spc="-45" dirty="0">
                <a:latin typeface="PMingLiU"/>
                <a:cs typeface="PMingLiU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.</a:t>
            </a:r>
            <a:r>
              <a:rPr sz="1000" i="1" spc="-85" dirty="0">
                <a:latin typeface="Times New Roman"/>
                <a:cs typeface="Times New Roman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.</a:t>
            </a:r>
            <a:r>
              <a:rPr sz="1000" i="1" spc="-90" dirty="0">
                <a:latin typeface="Times New Roman"/>
                <a:cs typeface="Times New Roman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.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spc="240" dirty="0">
                <a:latin typeface="PMingLiU"/>
                <a:cs typeface="PMingLiU"/>
              </a:rPr>
              <a:t>+</a:t>
            </a:r>
            <a:r>
              <a:rPr sz="1000" spc="-45" dirty="0">
                <a:latin typeface="PMingLiU"/>
                <a:cs typeface="PMingLiU"/>
              </a:rPr>
              <a:t> </a:t>
            </a:r>
            <a:r>
              <a:rPr sz="1000" i="1" spc="85" dirty="0">
                <a:latin typeface="Times New Roman"/>
                <a:cs typeface="Times New Roman"/>
              </a:rPr>
              <a:t>β</a:t>
            </a:r>
            <a:r>
              <a:rPr sz="1050" i="1" spc="127" baseline="-11904" dirty="0">
                <a:latin typeface="Arial"/>
                <a:cs typeface="Arial"/>
              </a:rPr>
              <a:t>p</a:t>
            </a:r>
            <a:r>
              <a:rPr sz="1000" i="1" spc="85" dirty="0">
                <a:latin typeface="Times New Roman"/>
                <a:cs typeface="Times New Roman"/>
              </a:rPr>
              <a:t>x</a:t>
            </a:r>
            <a:r>
              <a:rPr sz="1050" i="1" spc="127" baseline="-11904" dirty="0">
                <a:latin typeface="Arial"/>
                <a:cs typeface="Arial"/>
              </a:rPr>
              <a:t>ip</a:t>
            </a:r>
            <a:r>
              <a:rPr sz="1000" spc="85" dirty="0">
                <a:latin typeface="PMingLiU"/>
                <a:cs typeface="PMingLiU"/>
              </a:rPr>
              <a:t>)</a:t>
            </a:r>
            <a:r>
              <a:rPr sz="1000" spc="15" dirty="0">
                <a:latin typeface="PMingLiU"/>
                <a:cs typeface="PMingLiU"/>
              </a:rPr>
              <a:t> </a:t>
            </a:r>
            <a:r>
              <a:rPr sz="1000" i="1" spc="225" dirty="0">
                <a:latin typeface="Arial"/>
                <a:cs typeface="Arial"/>
              </a:rPr>
              <a:t>≥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130" dirty="0">
                <a:latin typeface="Times New Roman"/>
                <a:cs typeface="Times New Roman"/>
              </a:rPr>
              <a:t>M</a:t>
            </a:r>
            <a:endParaRPr sz="100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295"/>
              </a:spcBef>
            </a:pPr>
            <a:r>
              <a:rPr sz="1000" spc="30" dirty="0">
                <a:cs typeface="PMingLiU"/>
              </a:rPr>
              <a:t>for</a:t>
            </a:r>
            <a:r>
              <a:rPr sz="1000" spc="65" dirty="0">
                <a:cs typeface="PMingLiU"/>
              </a:rPr>
              <a:t> </a:t>
            </a:r>
            <a:r>
              <a:rPr sz="1000" spc="35" dirty="0">
                <a:cs typeface="PMingLiU"/>
              </a:rPr>
              <a:t>all</a:t>
            </a:r>
            <a:r>
              <a:rPr sz="1000" spc="50" dirty="0">
                <a:cs typeface="PMingLiU"/>
              </a:rPr>
              <a:t> </a:t>
            </a:r>
            <a:r>
              <a:rPr sz="1000" i="1" spc="60" dirty="0">
                <a:latin typeface="Times New Roman"/>
                <a:cs typeface="Times New Roman"/>
              </a:rPr>
              <a:t>i</a:t>
            </a:r>
            <a:r>
              <a:rPr sz="1000" i="1" spc="25" dirty="0">
                <a:latin typeface="Times New Roman"/>
                <a:cs typeface="Times New Roman"/>
              </a:rPr>
              <a:t> </a:t>
            </a:r>
            <a:r>
              <a:rPr sz="1000" spc="240" dirty="0">
                <a:latin typeface="PMingLiU"/>
                <a:cs typeface="PMingLiU"/>
              </a:rPr>
              <a:t>=</a:t>
            </a:r>
            <a:r>
              <a:rPr sz="1000" spc="10" dirty="0">
                <a:latin typeface="PMingLiU"/>
                <a:cs typeface="PMingLiU"/>
              </a:rPr>
              <a:t> </a:t>
            </a:r>
            <a:r>
              <a:rPr sz="1000" spc="20" dirty="0">
                <a:latin typeface="PMingLiU"/>
                <a:cs typeface="PMingLiU"/>
              </a:rPr>
              <a:t>1</a:t>
            </a:r>
            <a:r>
              <a:rPr sz="1000" i="1" spc="20" dirty="0">
                <a:latin typeface="Times New Roman"/>
                <a:cs typeface="Times New Roman"/>
              </a:rPr>
              <a:t>,</a:t>
            </a:r>
            <a:r>
              <a:rPr sz="1000" i="1" spc="-85" dirty="0">
                <a:latin typeface="Times New Roman"/>
                <a:cs typeface="Times New Roman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.</a:t>
            </a:r>
            <a:r>
              <a:rPr sz="1000" i="1" spc="-85" dirty="0">
                <a:latin typeface="Times New Roman"/>
                <a:cs typeface="Times New Roman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.</a:t>
            </a:r>
            <a:r>
              <a:rPr sz="1000" i="1" spc="-85" dirty="0">
                <a:latin typeface="Times New Roman"/>
                <a:cs typeface="Times New Roman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.</a:t>
            </a:r>
            <a:r>
              <a:rPr sz="1000" i="1" spc="-90" dirty="0">
                <a:latin typeface="Times New Roman"/>
                <a:cs typeface="Times New Roman"/>
              </a:rPr>
              <a:t> </a:t>
            </a:r>
            <a:r>
              <a:rPr sz="1000" i="1" spc="25" dirty="0">
                <a:latin typeface="Times New Roman"/>
                <a:cs typeface="Times New Roman"/>
              </a:rPr>
              <a:t>,</a:t>
            </a:r>
            <a:r>
              <a:rPr sz="1000" i="1" spc="-85" dirty="0">
                <a:latin typeface="Times New Roman"/>
                <a:cs typeface="Times New Roman"/>
              </a:rPr>
              <a:t> </a:t>
            </a:r>
            <a:r>
              <a:rPr sz="1000" i="1" spc="100" dirty="0">
                <a:latin typeface="Times New Roman"/>
                <a:cs typeface="Times New Roman"/>
              </a:rPr>
              <a:t>N.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8722" name="object 8722"/>
          <p:cNvSpPr/>
          <p:nvPr/>
        </p:nvSpPr>
        <p:spPr>
          <a:xfrm>
            <a:off x="373399" y="2727663"/>
            <a:ext cx="288220" cy="293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3" name="object 8723"/>
          <p:cNvSpPr txBox="1"/>
          <p:nvPr/>
        </p:nvSpPr>
        <p:spPr>
          <a:xfrm>
            <a:off x="407373" y="2831482"/>
            <a:ext cx="3881120" cy="3494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287020">
              <a:lnSpc>
                <a:spcPct val="102600"/>
              </a:lnSpc>
              <a:spcBef>
                <a:spcPts val="55"/>
              </a:spcBef>
            </a:pPr>
            <a:r>
              <a:rPr sz="1100" spc="70" dirty="0">
                <a:cs typeface="PMingLiU"/>
              </a:rPr>
              <a:t>This </a:t>
            </a:r>
            <a:r>
              <a:rPr sz="1100" spc="65" dirty="0">
                <a:cs typeface="PMingLiU"/>
              </a:rPr>
              <a:t>can </a:t>
            </a:r>
            <a:r>
              <a:rPr sz="1100" spc="70" dirty="0">
                <a:cs typeface="PMingLiU"/>
              </a:rPr>
              <a:t>be </a:t>
            </a:r>
            <a:r>
              <a:rPr sz="1100" spc="65" dirty="0">
                <a:cs typeface="PMingLiU"/>
              </a:rPr>
              <a:t>rephrased </a:t>
            </a:r>
            <a:r>
              <a:rPr sz="1100" spc="55" dirty="0">
                <a:cs typeface="PMingLiU"/>
              </a:rPr>
              <a:t>as </a:t>
            </a:r>
            <a:r>
              <a:rPr sz="1100" spc="85" dirty="0">
                <a:cs typeface="PMingLiU"/>
              </a:rPr>
              <a:t>a </a:t>
            </a:r>
            <a:r>
              <a:rPr sz="1100" spc="35" dirty="0">
                <a:cs typeface="PMingLiU"/>
              </a:rPr>
              <a:t>convex </a:t>
            </a:r>
            <a:r>
              <a:rPr sz="1100" spc="70" dirty="0">
                <a:cs typeface="PMingLiU"/>
              </a:rPr>
              <a:t>quadratic </a:t>
            </a:r>
            <a:r>
              <a:rPr sz="1100" spc="65" dirty="0">
                <a:cs typeface="PMingLiU"/>
              </a:rPr>
              <a:t>program, </a:t>
            </a:r>
            <a:r>
              <a:rPr sz="1100" spc="85" dirty="0">
                <a:cs typeface="PMingLiU"/>
              </a:rPr>
              <a:t>and  </a:t>
            </a:r>
            <a:r>
              <a:rPr sz="1100" spc="35" dirty="0">
                <a:cs typeface="PMingLiU"/>
              </a:rPr>
              <a:t>solved </a:t>
            </a:r>
            <a:r>
              <a:rPr sz="1100" spc="20" dirty="0">
                <a:cs typeface="PMingLiU"/>
              </a:rPr>
              <a:t>efficiently. </a:t>
            </a:r>
            <a:r>
              <a:rPr sz="1100" spc="90" dirty="0">
                <a:cs typeface="PMingLiU"/>
              </a:rPr>
              <a:t>The </a:t>
            </a:r>
            <a:r>
              <a:rPr sz="1100" spc="55" dirty="0">
                <a:cs typeface="PMingLiU"/>
              </a:rPr>
              <a:t>function </a:t>
            </a:r>
            <a:r>
              <a:rPr sz="1000" spc="-80" dirty="0">
                <a:solidFill>
                  <a:srgbClr val="BF7F3F"/>
                </a:solidFill>
                <a:cs typeface="Courier New"/>
              </a:rPr>
              <a:t>svm() </a:t>
            </a:r>
            <a:r>
              <a:rPr sz="1100" spc="50" dirty="0">
                <a:cs typeface="PMingLiU"/>
              </a:rPr>
              <a:t>in </a:t>
            </a:r>
            <a:r>
              <a:rPr sz="1100" spc="40" dirty="0">
                <a:cs typeface="PMingLiU"/>
              </a:rPr>
              <a:t>package </a:t>
            </a:r>
            <a:r>
              <a:rPr sz="1000" spc="-80" dirty="0">
                <a:solidFill>
                  <a:srgbClr val="BF7F3F"/>
                </a:solidFill>
                <a:cs typeface="Courier New"/>
              </a:rPr>
              <a:t>e1071</a:t>
            </a:r>
            <a:r>
              <a:rPr sz="1000" spc="-415" dirty="0">
                <a:solidFill>
                  <a:srgbClr val="BF7F3F"/>
                </a:solidFill>
                <a:cs typeface="Courier New"/>
              </a:rPr>
              <a:t> </a:t>
            </a:r>
            <a:r>
              <a:rPr sz="1100" spc="20" dirty="0">
                <a:cs typeface="PMingLiU"/>
              </a:rPr>
              <a:t>solves</a:t>
            </a:r>
            <a:endParaRPr sz="1100">
              <a:cs typeface="PMingLiU"/>
            </a:endParaRPr>
          </a:p>
        </p:txBody>
      </p:sp>
      <p:sp>
        <p:nvSpPr>
          <p:cNvPr id="8724" name="object 8724"/>
          <p:cNvSpPr txBox="1"/>
          <p:nvPr/>
        </p:nvSpPr>
        <p:spPr>
          <a:xfrm>
            <a:off x="407373" y="3175639"/>
            <a:ext cx="18053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65" dirty="0">
                <a:cs typeface="PMingLiU"/>
              </a:rPr>
              <a:t>this </a:t>
            </a:r>
            <a:r>
              <a:rPr sz="1100" spc="60" dirty="0">
                <a:cs typeface="PMingLiU"/>
              </a:rPr>
              <a:t>problem</a:t>
            </a:r>
            <a:r>
              <a:rPr sz="1100" spc="25" dirty="0">
                <a:cs typeface="PMingLiU"/>
              </a:rPr>
              <a:t> efficiently</a:t>
            </a:r>
            <a:endParaRPr sz="1100">
              <a:cs typeface="PMingLiU"/>
            </a:endParaRPr>
          </a:p>
        </p:txBody>
      </p:sp>
      <p:sp>
        <p:nvSpPr>
          <p:cNvPr id="8725" name="object 8725"/>
          <p:cNvSpPr txBox="1"/>
          <p:nvPr/>
        </p:nvSpPr>
        <p:spPr>
          <a:xfrm>
            <a:off x="4286008" y="3323099"/>
            <a:ext cx="24257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5</a:t>
            </a:r>
            <a:r>
              <a:rPr sz="600" spc="-5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70" dirty="0">
                <a:solidFill>
                  <a:srgbClr val="7F7F7F"/>
                </a:solidFill>
                <a:latin typeface="Cambria"/>
                <a:cs typeface="Cambria"/>
              </a:rPr>
              <a:t>/</a:t>
            </a:r>
            <a:r>
              <a:rPr sz="600" spc="-4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600" spc="30" dirty="0">
                <a:solidFill>
                  <a:srgbClr val="7F7F7F"/>
                </a:solidFill>
                <a:latin typeface="Cambria"/>
                <a:cs typeface="Cambria"/>
              </a:rPr>
              <a:t>21</a:t>
            </a:r>
            <a:endParaRPr sz="600">
              <a:latin typeface="Cambria"/>
              <a:cs typeface="Cambria"/>
            </a:endParaRPr>
          </a:p>
        </p:txBody>
      </p:sp>
      <p:pic>
        <p:nvPicPr>
          <p:cNvPr id="8727" name="Picture 8726">
            <a:extLst>
              <a:ext uri="{FF2B5EF4-FFF2-40B4-BE49-F238E27FC236}">
                <a16:creationId xmlns:a16="http://schemas.microsoft.com/office/drawing/2014/main" id="{E5104E4C-7CBD-4D94-AEA1-7D7BD008A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17" y="876279"/>
            <a:ext cx="1796138" cy="1763111"/>
          </a:xfrm>
          <a:prstGeom prst="rect">
            <a:avLst/>
          </a:prstGeom>
        </p:spPr>
      </p:pic>
      <p:pic>
        <p:nvPicPr>
          <p:cNvPr id="8729" name="Picture 8728">
            <a:extLst>
              <a:ext uri="{FF2B5EF4-FFF2-40B4-BE49-F238E27FC236}">
                <a16:creationId xmlns:a16="http://schemas.microsoft.com/office/drawing/2014/main" id="{D4C3C44E-8509-43B8-B6A8-2E2711DC3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627" y="1668549"/>
            <a:ext cx="483235" cy="3524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1793</Words>
  <Application>Microsoft Office PowerPoint</Application>
  <PresentationFormat>Custom</PresentationFormat>
  <Paragraphs>244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MS UI Gothic</vt:lpstr>
      <vt:lpstr>PMingLiU</vt:lpstr>
      <vt:lpstr>Arial</vt:lpstr>
      <vt:lpstr>Calibri</vt:lpstr>
      <vt:lpstr>Cambria</vt:lpstr>
      <vt:lpstr>CMMI9</vt:lpstr>
      <vt:lpstr>CMR6</vt:lpstr>
      <vt:lpstr>CMR9</vt:lpstr>
      <vt:lpstr>CMTI9</vt:lpstr>
      <vt:lpstr>Palatino Linotype</vt:lpstr>
      <vt:lpstr>Symbol</vt:lpstr>
      <vt:lpstr>Tahoma</vt:lpstr>
      <vt:lpstr>Times New Roman</vt:lpstr>
      <vt:lpstr>Verdana</vt:lpstr>
      <vt:lpstr>Office Theme</vt:lpstr>
      <vt:lpstr>Statistical Analysis for  Data Science C7081</vt:lpstr>
      <vt:lpstr>09: Support vector machines</vt:lpstr>
      <vt:lpstr>Support Vector Machines</vt:lpstr>
      <vt:lpstr>What is a Hyperplane?</vt:lpstr>
      <vt:lpstr>PowerPoint Presentation</vt:lpstr>
      <vt:lpstr>Hyperplane in 2 Dimensions</vt:lpstr>
      <vt:lpstr>Separating Hyperplanes</vt:lpstr>
      <vt:lpstr>Separating Hyperplanes</vt:lpstr>
      <vt:lpstr>Maximal Margin Classifier</vt:lpstr>
      <vt:lpstr>Non-separable Data</vt:lpstr>
      <vt:lpstr>Noisy Data</vt:lpstr>
      <vt:lpstr>Support Vector Classifier</vt:lpstr>
      <vt:lpstr>PowerPoint Presentation</vt:lpstr>
      <vt:lpstr>Linear boundary can fail</vt:lpstr>
      <vt:lpstr>Feature Expansion</vt:lpstr>
      <vt:lpstr>Feature Expansion</vt:lpstr>
      <vt:lpstr>Cubic Polynomials</vt:lpstr>
      <vt:lpstr>Nonlinearities and Kernels</vt:lpstr>
      <vt:lpstr>Inner products and support vectors</vt:lpstr>
      <vt:lpstr>Inner products and support vectors</vt:lpstr>
      <vt:lpstr>Kernels and Support Vector Machines</vt:lpstr>
      <vt:lpstr>Radial Kernel</vt:lpstr>
      <vt:lpstr>Example: Heart Data</vt:lpstr>
      <vt:lpstr>Example continued: Heart Test Data</vt:lpstr>
      <vt:lpstr>SVMs: more than 2 classes?</vt:lpstr>
      <vt:lpstr>Support Vector versus Logistic Regression?</vt:lpstr>
      <vt:lpstr>Which to use: SVM or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for  Data Science C7081</dc:title>
  <cp:lastModifiedBy>Ed Harris</cp:lastModifiedBy>
  <cp:revision>11</cp:revision>
  <dcterms:created xsi:type="dcterms:W3CDTF">2020-09-17T10:02:15Z</dcterms:created>
  <dcterms:modified xsi:type="dcterms:W3CDTF">2021-09-26T13:14:43Z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2020-09-17T00:00:00Z</vt:filetime>
  </property>
</Properties>
</file>