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4825" y="850900"/>
            <a:ext cx="691515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1900" y="2006600"/>
            <a:ext cx="80010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sz="7200"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>
        <a:defRPr sz="7200"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85519"/>
            <a:ext cx="10916285" cy="97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50" spc="-204" dirty="0"/>
              <a:t>Principal Components</a:t>
            </a:r>
            <a:r>
              <a:rPr sz="6250" spc="-650" dirty="0"/>
              <a:t> </a:t>
            </a:r>
            <a:r>
              <a:rPr sz="6250" spc="-250" dirty="0"/>
              <a:t>Analysis</a:t>
            </a:r>
            <a:endParaRPr sz="625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BC8A6C1-F40A-4A82-B234-113D7612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6" y="2667000"/>
            <a:ext cx="11519527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50900"/>
            <a:ext cx="107099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Curse </a:t>
            </a:r>
            <a:r>
              <a:rPr spc="-114" dirty="0"/>
              <a:t>of</a:t>
            </a:r>
            <a:r>
              <a:rPr spc="-640" dirty="0"/>
              <a:t> </a:t>
            </a:r>
            <a:r>
              <a:rPr spc="-320" dirty="0"/>
              <a:t>Dimensionality</a:t>
            </a:r>
          </a:p>
        </p:txBody>
      </p:sp>
      <p:sp>
        <p:nvSpPr>
          <p:cNvPr id="3" name="object 3"/>
          <p:cNvSpPr/>
          <p:nvPr/>
        </p:nvSpPr>
        <p:spPr>
          <a:xfrm>
            <a:off x="681927" y="4943289"/>
            <a:ext cx="3552046" cy="1306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6377" y="4505103"/>
            <a:ext cx="3552046" cy="2182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0827" y="3505200"/>
            <a:ext cx="3552046" cy="3843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0" y="850900"/>
            <a:ext cx="77635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Nearest</a:t>
            </a:r>
            <a:r>
              <a:rPr spc="390" dirty="0"/>
              <a:t> </a:t>
            </a:r>
            <a:r>
              <a:rPr spc="-310" dirty="0"/>
              <a:t>Neighbor</a:t>
            </a:r>
          </a:p>
        </p:txBody>
      </p:sp>
      <p:sp>
        <p:nvSpPr>
          <p:cNvPr id="3" name="object 3"/>
          <p:cNvSpPr/>
          <p:nvPr/>
        </p:nvSpPr>
        <p:spPr>
          <a:xfrm>
            <a:off x="4596037" y="566513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330236" y="55693"/>
                </a:moveTo>
                <a:lnTo>
                  <a:pt x="358085" y="90790"/>
                </a:lnTo>
                <a:lnTo>
                  <a:pt x="376651" y="130006"/>
                </a:lnTo>
                <a:lnTo>
                  <a:pt x="385934" y="171694"/>
                </a:lnTo>
                <a:lnTo>
                  <a:pt x="385934" y="214206"/>
                </a:lnTo>
                <a:lnTo>
                  <a:pt x="376651" y="255893"/>
                </a:lnTo>
                <a:lnTo>
                  <a:pt x="358085" y="295110"/>
                </a:lnTo>
                <a:lnTo>
                  <a:pt x="330236" y="330207"/>
                </a:lnTo>
                <a:lnTo>
                  <a:pt x="295136" y="358053"/>
                </a:lnTo>
                <a:lnTo>
                  <a:pt x="255916" y="376618"/>
                </a:lnTo>
                <a:lnTo>
                  <a:pt x="214225" y="385900"/>
                </a:lnTo>
                <a:lnTo>
                  <a:pt x="171709" y="385900"/>
                </a:lnTo>
                <a:lnTo>
                  <a:pt x="130018" y="376618"/>
                </a:lnTo>
                <a:lnTo>
                  <a:pt x="90798" y="358053"/>
                </a:lnTo>
                <a:lnTo>
                  <a:pt x="55698" y="330207"/>
                </a:lnTo>
                <a:lnTo>
                  <a:pt x="27849" y="295110"/>
                </a:lnTo>
                <a:lnTo>
                  <a:pt x="9283" y="255893"/>
                </a:lnTo>
                <a:lnTo>
                  <a:pt x="0" y="214206"/>
                </a:lnTo>
                <a:lnTo>
                  <a:pt x="0" y="171694"/>
                </a:lnTo>
                <a:lnTo>
                  <a:pt x="9283" y="130006"/>
                </a:lnTo>
                <a:lnTo>
                  <a:pt x="27849" y="90790"/>
                </a:lnTo>
                <a:lnTo>
                  <a:pt x="55698" y="55693"/>
                </a:lnTo>
                <a:lnTo>
                  <a:pt x="90798" y="27846"/>
                </a:lnTo>
                <a:lnTo>
                  <a:pt x="130018" y="9282"/>
                </a:lnTo>
                <a:lnTo>
                  <a:pt x="171709" y="0"/>
                </a:lnTo>
                <a:lnTo>
                  <a:pt x="214225" y="0"/>
                </a:lnTo>
                <a:lnTo>
                  <a:pt x="255916" y="9282"/>
                </a:lnTo>
                <a:lnTo>
                  <a:pt x="295136" y="27846"/>
                </a:lnTo>
                <a:lnTo>
                  <a:pt x="330236" y="55693"/>
                </a:lnTo>
              </a:path>
            </a:pathLst>
          </a:custGeom>
          <a:ln w="408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94350" y="566489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330235" y="55693"/>
                </a:moveTo>
                <a:lnTo>
                  <a:pt x="358084" y="90790"/>
                </a:lnTo>
                <a:lnTo>
                  <a:pt x="376651" y="130006"/>
                </a:lnTo>
                <a:lnTo>
                  <a:pt x="385934" y="171694"/>
                </a:lnTo>
                <a:lnTo>
                  <a:pt x="385934" y="214206"/>
                </a:lnTo>
                <a:lnTo>
                  <a:pt x="376651" y="255893"/>
                </a:lnTo>
                <a:lnTo>
                  <a:pt x="358084" y="295110"/>
                </a:lnTo>
                <a:lnTo>
                  <a:pt x="330235" y="330207"/>
                </a:lnTo>
                <a:lnTo>
                  <a:pt x="295135" y="358053"/>
                </a:lnTo>
                <a:lnTo>
                  <a:pt x="255916" y="376618"/>
                </a:lnTo>
                <a:lnTo>
                  <a:pt x="214224" y="385900"/>
                </a:lnTo>
                <a:lnTo>
                  <a:pt x="171709" y="385900"/>
                </a:lnTo>
                <a:lnTo>
                  <a:pt x="130018" y="376618"/>
                </a:lnTo>
                <a:lnTo>
                  <a:pt x="90798" y="358053"/>
                </a:lnTo>
                <a:lnTo>
                  <a:pt x="55698" y="330207"/>
                </a:lnTo>
                <a:lnTo>
                  <a:pt x="27849" y="295110"/>
                </a:lnTo>
                <a:lnTo>
                  <a:pt x="9283" y="255893"/>
                </a:lnTo>
                <a:lnTo>
                  <a:pt x="0" y="214206"/>
                </a:lnTo>
                <a:lnTo>
                  <a:pt x="0" y="171694"/>
                </a:lnTo>
                <a:lnTo>
                  <a:pt x="9283" y="130006"/>
                </a:lnTo>
                <a:lnTo>
                  <a:pt x="27849" y="90790"/>
                </a:lnTo>
                <a:lnTo>
                  <a:pt x="55698" y="55693"/>
                </a:lnTo>
                <a:lnTo>
                  <a:pt x="90798" y="27846"/>
                </a:lnTo>
                <a:lnTo>
                  <a:pt x="130018" y="9282"/>
                </a:lnTo>
                <a:lnTo>
                  <a:pt x="171709" y="0"/>
                </a:lnTo>
                <a:lnTo>
                  <a:pt x="214224" y="0"/>
                </a:lnTo>
                <a:lnTo>
                  <a:pt x="255916" y="9282"/>
                </a:lnTo>
                <a:lnTo>
                  <a:pt x="295135" y="27846"/>
                </a:lnTo>
                <a:lnTo>
                  <a:pt x="330235" y="55693"/>
                </a:lnTo>
              </a:path>
            </a:pathLst>
          </a:custGeom>
          <a:ln w="408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6573" y="264035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80">
                <a:moveTo>
                  <a:pt x="330235" y="55693"/>
                </a:moveTo>
                <a:lnTo>
                  <a:pt x="358084" y="90790"/>
                </a:lnTo>
                <a:lnTo>
                  <a:pt x="376651" y="130007"/>
                </a:lnTo>
                <a:lnTo>
                  <a:pt x="385934" y="171696"/>
                </a:lnTo>
                <a:lnTo>
                  <a:pt x="385934" y="214208"/>
                </a:lnTo>
                <a:lnTo>
                  <a:pt x="376651" y="255897"/>
                </a:lnTo>
                <a:lnTo>
                  <a:pt x="358084" y="295113"/>
                </a:lnTo>
                <a:lnTo>
                  <a:pt x="330235" y="330211"/>
                </a:lnTo>
                <a:lnTo>
                  <a:pt x="295135" y="358057"/>
                </a:lnTo>
                <a:lnTo>
                  <a:pt x="255916" y="376622"/>
                </a:lnTo>
                <a:lnTo>
                  <a:pt x="214224" y="385904"/>
                </a:lnTo>
                <a:lnTo>
                  <a:pt x="171709" y="385904"/>
                </a:lnTo>
                <a:lnTo>
                  <a:pt x="130018" y="376622"/>
                </a:lnTo>
                <a:lnTo>
                  <a:pt x="90798" y="358057"/>
                </a:lnTo>
                <a:lnTo>
                  <a:pt x="55698" y="330211"/>
                </a:lnTo>
                <a:lnTo>
                  <a:pt x="27849" y="295113"/>
                </a:lnTo>
                <a:lnTo>
                  <a:pt x="9283" y="255897"/>
                </a:lnTo>
                <a:lnTo>
                  <a:pt x="0" y="214208"/>
                </a:lnTo>
                <a:lnTo>
                  <a:pt x="0" y="171696"/>
                </a:lnTo>
                <a:lnTo>
                  <a:pt x="9283" y="130007"/>
                </a:lnTo>
                <a:lnTo>
                  <a:pt x="27849" y="90790"/>
                </a:lnTo>
                <a:lnTo>
                  <a:pt x="55698" y="55693"/>
                </a:lnTo>
                <a:lnTo>
                  <a:pt x="90798" y="27846"/>
                </a:lnTo>
                <a:lnTo>
                  <a:pt x="130018" y="9282"/>
                </a:lnTo>
                <a:lnTo>
                  <a:pt x="171709" y="0"/>
                </a:lnTo>
                <a:lnTo>
                  <a:pt x="214224" y="0"/>
                </a:lnTo>
                <a:lnTo>
                  <a:pt x="255916" y="9282"/>
                </a:lnTo>
                <a:lnTo>
                  <a:pt x="295135" y="27846"/>
                </a:lnTo>
                <a:lnTo>
                  <a:pt x="330235" y="55693"/>
                </a:lnTo>
              </a:path>
            </a:pathLst>
          </a:custGeom>
          <a:ln w="408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320" y="3130446"/>
            <a:ext cx="5750560" cy="4980305"/>
          </a:xfrm>
          <a:custGeom>
            <a:avLst/>
            <a:gdLst/>
            <a:ahLst/>
            <a:cxnLst/>
            <a:rect l="l" t="t" r="r" b="b"/>
            <a:pathLst>
              <a:path w="5750559" h="4980305">
                <a:moveTo>
                  <a:pt x="2875275" y="4979694"/>
                </a:moveTo>
                <a:lnTo>
                  <a:pt x="2875275" y="1659899"/>
                </a:lnTo>
                <a:lnTo>
                  <a:pt x="2875275" y="1659899"/>
                </a:lnTo>
              </a:path>
              <a:path w="5750559" h="4980305">
                <a:moveTo>
                  <a:pt x="2875275" y="1659899"/>
                </a:moveTo>
                <a:lnTo>
                  <a:pt x="5750553" y="0"/>
                </a:lnTo>
                <a:lnTo>
                  <a:pt x="5750553" y="0"/>
                </a:lnTo>
              </a:path>
              <a:path w="5750559" h="4980305">
                <a:moveTo>
                  <a:pt x="0" y="0"/>
                </a:moveTo>
                <a:lnTo>
                  <a:pt x="2875275" y="1659899"/>
                </a:lnTo>
                <a:lnTo>
                  <a:pt x="2875275" y="1659899"/>
                </a:lnTo>
              </a:path>
            </a:pathLst>
          </a:custGeom>
          <a:ln w="408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850900"/>
            <a:ext cx="82194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Manifold</a:t>
            </a:r>
            <a:r>
              <a:rPr spc="365" dirty="0"/>
              <a:t> </a:t>
            </a:r>
            <a:r>
              <a:rPr spc="-395" dirty="0"/>
              <a:t>Learning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66C5B28-5826-413C-BC4E-5DBBA27B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590800"/>
            <a:ext cx="11901888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810" y="533400"/>
            <a:ext cx="10965180" cy="1135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50" spc="-265" dirty="0"/>
              <a:t>Uniformly </a:t>
            </a:r>
            <a:r>
              <a:rPr sz="7250" spc="-315" dirty="0"/>
              <a:t>Sampled</a:t>
            </a:r>
            <a:r>
              <a:rPr sz="7250" spc="-725" dirty="0"/>
              <a:t> </a:t>
            </a:r>
            <a:r>
              <a:rPr sz="7250" spc="-375" dirty="0"/>
              <a:t>Images</a:t>
            </a:r>
            <a:endParaRPr sz="7250" dirty="0"/>
          </a:p>
        </p:txBody>
      </p:sp>
      <p:sp>
        <p:nvSpPr>
          <p:cNvPr id="3" name="object 3"/>
          <p:cNvSpPr/>
          <p:nvPr/>
        </p:nvSpPr>
        <p:spPr>
          <a:xfrm>
            <a:off x="3378200" y="1905000"/>
            <a:ext cx="6027943" cy="751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QMUL</a:t>
            </a:r>
            <a:r>
              <a:rPr spc="385" dirty="0"/>
              <a:t> </a:t>
            </a:r>
            <a:r>
              <a:rPr spc="-295" dirty="0"/>
              <a:t>Dataset</a:t>
            </a:r>
          </a:p>
        </p:txBody>
      </p:sp>
      <p:sp>
        <p:nvSpPr>
          <p:cNvPr id="3" name="object 3"/>
          <p:cNvSpPr/>
          <p:nvPr/>
        </p:nvSpPr>
        <p:spPr>
          <a:xfrm>
            <a:off x="294419" y="2596950"/>
            <a:ext cx="12420899" cy="454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46100" y="1046344"/>
            <a:ext cx="12687300" cy="1304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0" marR="5080" indent="-2603500">
              <a:lnSpc>
                <a:spcPct val="115599"/>
              </a:lnSpc>
              <a:spcBef>
                <a:spcPts val="100"/>
              </a:spcBef>
            </a:pPr>
            <a:r>
              <a:rPr lang="en-US" spc="-365" dirty="0"/>
              <a:t>05 </a:t>
            </a:r>
            <a:r>
              <a:rPr spc="-365" dirty="0"/>
              <a:t>Machine </a:t>
            </a:r>
            <a:r>
              <a:rPr spc="-395" dirty="0"/>
              <a:t>Learning  </a:t>
            </a:r>
            <a:r>
              <a:rPr spc="-33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0" y="4572000"/>
            <a:ext cx="5435600" cy="179023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600" spc="-105" dirty="0">
                <a:latin typeface="Arial" panose="020B0604020202020204" pitchFamily="34" charset="0"/>
                <a:cs typeface="Arial" panose="020B0604020202020204" pitchFamily="34" charset="0"/>
              </a:rPr>
              <a:t>A review of some of the C7081 techniques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endParaRPr lang="en-US" sz="2600" spc="-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600" spc="-105" dirty="0">
                <a:latin typeface="Arial" panose="020B0604020202020204" pitchFamily="34" charset="0"/>
                <a:cs typeface="Arial" panose="020B0604020202020204" pitchFamily="34" charset="0"/>
              </a:rPr>
              <a:t>+ some new ideas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F1B618-F797-4AD6-AC3F-CCB84682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971800"/>
            <a:ext cx="6955092" cy="52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850900"/>
            <a:ext cx="79095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Linear</a:t>
            </a:r>
            <a:r>
              <a:rPr spc="405" dirty="0"/>
              <a:t> </a:t>
            </a:r>
            <a:r>
              <a:rPr spc="-340" dirty="0"/>
              <a:t>Regression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1F9906DE-9480-4EBC-A366-2A63A473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4" y="2514600"/>
            <a:ext cx="12299151" cy="5911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98195"/>
            <a:ext cx="10782300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0" marR="5080" indent="-1397000">
              <a:lnSpc>
                <a:spcPct val="114700"/>
              </a:lnSpc>
              <a:spcBef>
                <a:spcPts val="100"/>
              </a:spcBef>
            </a:pPr>
            <a:r>
              <a:rPr sz="6250" spc="-254" dirty="0"/>
              <a:t>Underfitting </a:t>
            </a:r>
            <a:r>
              <a:rPr sz="6250" spc="-280" dirty="0"/>
              <a:t>and </a:t>
            </a:r>
            <a:r>
              <a:rPr sz="6250" spc="-220" dirty="0"/>
              <a:t>Overfitting </a:t>
            </a:r>
            <a:r>
              <a:rPr sz="6250" spc="-300" dirty="0"/>
              <a:t>in  </a:t>
            </a:r>
            <a:r>
              <a:rPr sz="6250" spc="-200" dirty="0"/>
              <a:t>Polynomial</a:t>
            </a:r>
            <a:r>
              <a:rPr sz="6250" spc="330" dirty="0"/>
              <a:t> </a:t>
            </a:r>
            <a:r>
              <a:rPr sz="6250" spc="-229" dirty="0"/>
              <a:t>Estimation</a:t>
            </a:r>
            <a:endParaRPr sz="625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152A94-58E4-4B82-B531-6A43D15F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819400"/>
            <a:ext cx="12153756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29639"/>
            <a:ext cx="10944860" cy="107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50" spc="-250" dirty="0"/>
              <a:t>Generalization </a:t>
            </a:r>
            <a:r>
              <a:rPr sz="6850" spc="-285" dirty="0"/>
              <a:t>and</a:t>
            </a:r>
            <a:r>
              <a:rPr sz="6850" spc="-695" dirty="0"/>
              <a:t> </a:t>
            </a:r>
            <a:r>
              <a:rPr sz="6850" spc="-165" dirty="0"/>
              <a:t>Capacity</a:t>
            </a:r>
            <a:endParaRPr sz="685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B8E940-DF0A-4488-8393-09DE5B74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2" y="2590800"/>
            <a:ext cx="12428216" cy="60262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2400" y="850900"/>
            <a:ext cx="76123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Training </a:t>
            </a:r>
            <a:r>
              <a:rPr spc="-355" dirty="0"/>
              <a:t>Set</a:t>
            </a:r>
            <a:r>
              <a:rPr spc="-665" dirty="0"/>
              <a:t> </a:t>
            </a:r>
            <a:r>
              <a:rPr spc="-415" dirty="0"/>
              <a:t>Size</a:t>
            </a:r>
          </a:p>
        </p:txBody>
      </p:sp>
      <p:pic>
        <p:nvPicPr>
          <p:cNvPr id="1278" name="Picture 1277">
            <a:extLst>
              <a:ext uri="{FF2B5EF4-FFF2-40B4-BE49-F238E27FC236}">
                <a16:creationId xmlns:a16="http://schemas.microsoft.com/office/drawing/2014/main" id="{A00BAFCD-31BC-47AB-8694-7BAB4F73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209800"/>
            <a:ext cx="7772400" cy="73577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600" y="850900"/>
            <a:ext cx="6185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Weight</a:t>
            </a:r>
            <a:r>
              <a:rPr spc="360" dirty="0"/>
              <a:t> </a:t>
            </a:r>
            <a:r>
              <a:rPr spc="-265" dirty="0"/>
              <a:t>Decay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A3AFAC4-53C1-480B-8A98-D01955C5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0" y="2854194"/>
            <a:ext cx="12421715" cy="60485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850900"/>
            <a:ext cx="80854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Bias </a:t>
            </a:r>
            <a:r>
              <a:rPr spc="-350" dirty="0"/>
              <a:t>and</a:t>
            </a:r>
            <a:r>
              <a:rPr spc="-690" dirty="0"/>
              <a:t> </a:t>
            </a:r>
            <a:r>
              <a:rPr spc="-375" dirty="0"/>
              <a:t>Variance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918717-C1CB-4A12-9341-35A881CF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317618"/>
            <a:ext cx="12344400" cy="67226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850900"/>
            <a:ext cx="64255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Decision</a:t>
            </a:r>
            <a:r>
              <a:rPr spc="375" dirty="0"/>
              <a:t> </a:t>
            </a:r>
            <a:r>
              <a:rPr spc="-420" dirty="0"/>
              <a:t>Trees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1931BCA-941D-4B26-B98F-324D1903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3962400"/>
            <a:ext cx="6950178" cy="3962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C0DEA56-D57E-4F2E-9C82-6A02A94E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959100"/>
            <a:ext cx="5043546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61</Words>
  <Application>Microsoft Office PowerPoint</Application>
  <PresentationFormat>Custom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</vt:lpstr>
      <vt:lpstr>Office Theme</vt:lpstr>
      <vt:lpstr>C7082 Techniques in Machine Learning and AI</vt:lpstr>
      <vt:lpstr>PowerPoint Presentation</vt:lpstr>
      <vt:lpstr>Linear Regression</vt:lpstr>
      <vt:lpstr>Underfitting and Overfitting in  Polynomial Estimation</vt:lpstr>
      <vt:lpstr>Generalization and Capacity</vt:lpstr>
      <vt:lpstr>Training Set Size</vt:lpstr>
      <vt:lpstr>Weight Decay</vt:lpstr>
      <vt:lpstr>Bias and Variance</vt:lpstr>
      <vt:lpstr>Decision Trees</vt:lpstr>
      <vt:lpstr>Principal Components Analysis</vt:lpstr>
      <vt:lpstr>Curse of Dimensionality</vt:lpstr>
      <vt:lpstr>Nearest Neighbor</vt:lpstr>
      <vt:lpstr>Manifold Learning</vt:lpstr>
      <vt:lpstr>Uniformly Sampled Images</vt:lpstr>
      <vt:lpstr>QMUL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2</cp:revision>
  <dcterms:created xsi:type="dcterms:W3CDTF">2020-10-13T20:12:16Z</dcterms:created>
  <dcterms:modified xsi:type="dcterms:W3CDTF">2020-10-17T15:08:11Z</dcterms:modified>
</cp:coreProperties>
</file>