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1FBB-9E05-4B75-B529-676F658D1188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16F84-C57E-4790-BACA-73583797B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1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16F84-C57E-4790-BACA-73583797BD8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7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4355" y="850900"/>
            <a:ext cx="42760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2000" y="2984500"/>
            <a:ext cx="9359900" cy="571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35" dirty="0"/>
              <a:t>(Goodfellow</a:t>
            </a:r>
            <a:r>
              <a:rPr spc="45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73700" y="8872423"/>
            <a:ext cx="2076450" cy="70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Figure</a:t>
            </a:r>
            <a:r>
              <a:rPr spc="235" dirty="0"/>
              <a:t> </a:t>
            </a:r>
            <a:r>
              <a:rPr spc="30" dirty="0"/>
              <a:t>6.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ectified-linear-activation-function-for-deep-learning-neural-network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58519"/>
            <a:ext cx="10958195" cy="1220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spc="-65" dirty="0"/>
              <a:t>Gradient-Based</a:t>
            </a:r>
            <a:r>
              <a:rPr sz="7850" spc="595" dirty="0"/>
              <a:t> </a:t>
            </a:r>
            <a:r>
              <a:rPr sz="7850" spc="-155" dirty="0"/>
              <a:t>Learning</a:t>
            </a:r>
            <a:endParaRPr sz="7850"/>
          </a:p>
        </p:txBody>
      </p:sp>
      <p:sp>
        <p:nvSpPr>
          <p:cNvPr id="3" name="object 3"/>
          <p:cNvSpPr txBox="1"/>
          <p:nvPr/>
        </p:nvSpPr>
        <p:spPr>
          <a:xfrm>
            <a:off x="977900" y="2781300"/>
            <a:ext cx="9958070" cy="588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50" dirty="0">
                <a:latin typeface="Palatino Linotype"/>
                <a:cs typeface="Palatino Linotype"/>
              </a:rPr>
              <a:t>Specify</a:t>
            </a:r>
            <a:endParaRPr sz="3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Palatino Linotype"/>
              <a:buChar char="•"/>
            </a:pPr>
            <a:endParaRPr sz="3600" dirty="0">
              <a:latin typeface="Palatino Linotype"/>
              <a:cs typeface="Palatino Linotype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110" dirty="0">
                <a:latin typeface="Palatino Linotype"/>
                <a:cs typeface="Palatino Linotype"/>
              </a:rPr>
              <a:t>Model</a:t>
            </a:r>
            <a:endParaRPr sz="36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Palatino Linotype"/>
              <a:buChar char="•"/>
            </a:pPr>
            <a:endParaRPr sz="3600" dirty="0">
              <a:latin typeface="Palatino Linotype"/>
              <a:cs typeface="Palatino Linotype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5" dirty="0">
                <a:latin typeface="Palatino Linotype"/>
                <a:cs typeface="Palatino Linotype"/>
              </a:rPr>
              <a:t>Cost</a:t>
            </a:r>
            <a:endParaRPr sz="36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Palatino Linotype"/>
              <a:buChar char="•"/>
            </a:pPr>
            <a:endParaRPr sz="3600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105" dirty="0">
                <a:latin typeface="Palatino Linotype"/>
                <a:cs typeface="Palatino Linotype"/>
              </a:rPr>
              <a:t>Design </a:t>
            </a:r>
            <a:r>
              <a:rPr sz="3600" spc="-125" dirty="0">
                <a:latin typeface="Palatino Linotype"/>
                <a:cs typeface="Palatino Linotype"/>
              </a:rPr>
              <a:t>model </a:t>
            </a:r>
            <a:r>
              <a:rPr sz="3600" spc="-100" dirty="0">
                <a:latin typeface="Palatino Linotype"/>
                <a:cs typeface="Palatino Linotype"/>
              </a:rPr>
              <a:t>and </a:t>
            </a:r>
            <a:r>
              <a:rPr sz="3600" spc="-15" dirty="0">
                <a:latin typeface="Palatino Linotype"/>
                <a:cs typeface="Palatino Linotype"/>
              </a:rPr>
              <a:t>cost </a:t>
            </a:r>
            <a:r>
              <a:rPr sz="3600" spc="-140" dirty="0">
                <a:latin typeface="Palatino Linotype"/>
                <a:cs typeface="Palatino Linotype"/>
              </a:rPr>
              <a:t>so </a:t>
            </a:r>
            <a:r>
              <a:rPr sz="3600" spc="-15" dirty="0">
                <a:latin typeface="Palatino Linotype"/>
                <a:cs typeface="Palatino Linotype"/>
              </a:rPr>
              <a:t>cost</a:t>
            </a:r>
            <a:r>
              <a:rPr sz="3600" spc="-515" dirty="0">
                <a:latin typeface="Palatino Linotype"/>
                <a:cs typeface="Palatino Linotype"/>
              </a:rPr>
              <a:t> </a:t>
            </a:r>
            <a:r>
              <a:rPr sz="3600" spc="-80" dirty="0">
                <a:latin typeface="Palatino Linotype"/>
                <a:cs typeface="Palatino Linotype"/>
              </a:rPr>
              <a:t>is </a:t>
            </a:r>
            <a:r>
              <a:rPr sz="3600" spc="-70" dirty="0">
                <a:latin typeface="Palatino Linotype"/>
                <a:cs typeface="Palatino Linotype"/>
              </a:rPr>
              <a:t>smooth</a:t>
            </a:r>
            <a:endParaRPr sz="3600" dirty="0">
              <a:latin typeface="Palatino Linotype"/>
              <a:cs typeface="Palatino Linotype"/>
            </a:endParaRPr>
          </a:p>
          <a:p>
            <a:pPr marL="25400" marR="17780">
              <a:lnSpc>
                <a:spcPct val="115700"/>
              </a:lnSpc>
              <a:spcBef>
                <a:spcPts val="42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110" dirty="0">
                <a:latin typeface="Palatino Linotype"/>
                <a:cs typeface="Palatino Linotype"/>
              </a:rPr>
              <a:t>Minimize </a:t>
            </a:r>
            <a:r>
              <a:rPr sz="3600" spc="-15" dirty="0">
                <a:latin typeface="Palatino Linotype"/>
                <a:cs typeface="Palatino Linotype"/>
              </a:rPr>
              <a:t>cost </a:t>
            </a:r>
            <a:r>
              <a:rPr sz="3600" spc="-130" dirty="0">
                <a:latin typeface="Palatino Linotype"/>
                <a:cs typeface="Palatino Linotype"/>
              </a:rPr>
              <a:t>using </a:t>
            </a:r>
            <a:r>
              <a:rPr sz="3600" spc="-75" dirty="0">
                <a:latin typeface="Palatino Linotype"/>
                <a:cs typeface="Palatino Linotype"/>
              </a:rPr>
              <a:t>gradient </a:t>
            </a:r>
            <a:r>
              <a:rPr sz="3600" spc="-80" dirty="0">
                <a:latin typeface="Palatino Linotype"/>
                <a:cs typeface="Palatino Linotype"/>
              </a:rPr>
              <a:t>descent </a:t>
            </a:r>
            <a:r>
              <a:rPr sz="3600" spc="-90" dirty="0">
                <a:latin typeface="Palatino Linotype"/>
                <a:cs typeface="Palatino Linotype"/>
              </a:rPr>
              <a:t>or </a:t>
            </a:r>
            <a:r>
              <a:rPr sz="3600" spc="-45" dirty="0">
                <a:latin typeface="Palatino Linotype"/>
                <a:cs typeface="Palatino Linotype"/>
              </a:rPr>
              <a:t>related  </a:t>
            </a:r>
            <a:r>
              <a:rPr sz="3600" spc="-80" dirty="0">
                <a:latin typeface="Palatino Linotype"/>
                <a:cs typeface="Palatino Linotype"/>
              </a:rPr>
              <a:t>techniques</a:t>
            </a:r>
            <a:endParaRPr sz="3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98195"/>
            <a:ext cx="1040384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0" marR="5080" indent="-2705100">
              <a:lnSpc>
                <a:spcPct val="114700"/>
              </a:lnSpc>
              <a:spcBef>
                <a:spcPts val="100"/>
              </a:spcBef>
            </a:pPr>
            <a:r>
              <a:rPr sz="6250" spc="-105" dirty="0"/>
              <a:t>Conditional </a:t>
            </a:r>
            <a:r>
              <a:rPr sz="6250" spc="-60" dirty="0"/>
              <a:t>Distributions </a:t>
            </a:r>
            <a:r>
              <a:rPr sz="6250" spc="-180" dirty="0"/>
              <a:t>and  </a:t>
            </a:r>
            <a:r>
              <a:rPr sz="6250" spc="-90" dirty="0"/>
              <a:t>Cross-Entropy</a:t>
            </a:r>
            <a:endParaRPr sz="62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63506-72CE-49FD-AF99-E17AE93D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1" y="4052874"/>
            <a:ext cx="9814558" cy="1647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A5FAD-960E-4A5C-AE68-48DC116DEA25}"/>
              </a:ext>
            </a:extLst>
          </p:cNvPr>
          <p:cNvSpPr txBox="1"/>
          <p:nvPr/>
        </p:nvSpPr>
        <p:spPr>
          <a:xfrm>
            <a:off x="1578865" y="6705600"/>
            <a:ext cx="9647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a way to compare the variation explained between the training data and the model distribution. Using maximum likelihood in a “cost function”</a:t>
            </a: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850900"/>
            <a:ext cx="6317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Output</a:t>
            </a:r>
            <a:r>
              <a:rPr spc="600" dirty="0"/>
              <a:t> </a:t>
            </a:r>
            <a:r>
              <a:rPr spc="-5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45228"/>
              </p:ext>
            </p:extLst>
          </p:nvPr>
        </p:nvGraphicFramePr>
        <p:xfrm>
          <a:off x="2082800" y="2971800"/>
          <a:ext cx="93599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2500"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907665" algn="l"/>
                          <a:tab pos="5244465" algn="l"/>
                          <a:tab pos="7809865" algn="l"/>
                        </a:tabLst>
                      </a:pPr>
                      <a:r>
                        <a:rPr sz="3900" b="1" spc="-7" baseline="-36324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Output</a:t>
                      </a:r>
                      <a:r>
                        <a:rPr sz="3900" b="1" spc="172" baseline="-36324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3900" b="1" spc="22" baseline="-36324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Type	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Output	Output	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Cost</a:t>
                      </a:r>
                      <a:endParaRPr sz="2600">
                        <a:latin typeface="Bookman Old Style"/>
                        <a:cs typeface="Bookman Old Style"/>
                      </a:endParaRPr>
                    </a:p>
                    <a:p>
                      <a:pPr marL="2489200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384165" algn="l"/>
                          <a:tab pos="7466965" algn="l"/>
                        </a:tabLst>
                      </a:pPr>
                      <a:r>
                        <a:rPr sz="2600" b="1" spc="-40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Distribution	</a:t>
                      </a:r>
                      <a:r>
                        <a:rPr sz="2600" b="1" spc="-50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Layer	</a:t>
                      </a:r>
                      <a:r>
                        <a:rPr sz="2600" b="1" spc="-110" dirty="0">
                          <a:solidFill>
                            <a:srgbClr val="FFFFFF"/>
                          </a:solidFill>
                          <a:latin typeface="Bookman Old Style"/>
                          <a:cs typeface="Bookman Old Style"/>
                        </a:rPr>
                        <a:t>Function</a:t>
                      </a:r>
                      <a:endParaRPr sz="2600">
                        <a:latin typeface="Bookman Old Style"/>
                        <a:cs typeface="Bookman Old Style"/>
                      </a:endParaRPr>
                    </a:p>
                  </a:txBody>
                  <a:tcPr marL="0" marR="0" marT="254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600" spc="5" dirty="0">
                          <a:latin typeface="Palatino Linotype"/>
                          <a:cs typeface="Palatino Linotype"/>
                        </a:rPr>
                        <a:t>Binary</a:t>
                      </a:r>
                      <a:endParaRPr sz="26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600" spc="-35" dirty="0">
                          <a:latin typeface="Palatino Linotype"/>
                          <a:cs typeface="Palatino Linotype"/>
                        </a:rPr>
                        <a:t>Bernoulli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600" spc="-80" dirty="0">
                          <a:latin typeface="Palatino Linotype"/>
                          <a:cs typeface="Palatino Linotype"/>
                        </a:rPr>
                        <a:t>Sigmoid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5475" marR="215265" indent="-406400">
                        <a:lnSpc>
                          <a:spcPts val="3600"/>
                        </a:lnSpc>
                        <a:spcBef>
                          <a:spcPts val="20"/>
                        </a:spcBef>
                      </a:pPr>
                      <a:r>
                        <a:rPr sz="2600" spc="5" dirty="0">
                          <a:latin typeface="Palatino Linotype"/>
                          <a:cs typeface="Palatino Linotype"/>
                        </a:rPr>
                        <a:t>Binary </a:t>
                      </a:r>
                      <a:r>
                        <a:rPr sz="2600" spc="-50" dirty="0">
                          <a:latin typeface="Palatino Linotype"/>
                          <a:cs typeface="Palatino Linotype"/>
                        </a:rPr>
                        <a:t>cross-  </a:t>
                      </a: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entropy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25" dirty="0">
                          <a:latin typeface="Palatino Linotype"/>
                          <a:cs typeface="Palatino Linotype"/>
                        </a:rPr>
                        <a:t>Discrete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50" dirty="0">
                          <a:latin typeface="Palatino Linotype"/>
                          <a:cs typeface="Palatino Linotype"/>
                        </a:rPr>
                        <a:t>Multinoulli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10" dirty="0">
                          <a:latin typeface="Palatino Linotype"/>
                          <a:cs typeface="Palatino Linotype"/>
                        </a:rPr>
                        <a:t>Softmax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latin typeface="Palatino Linotype"/>
                          <a:cs typeface="Palatino Linotype"/>
                        </a:rPr>
                        <a:t>Discrete</a:t>
                      </a:r>
                      <a:r>
                        <a:rPr sz="2600" spc="18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600" spc="-50" dirty="0">
                          <a:latin typeface="Palatino Linotype"/>
                          <a:cs typeface="Palatino Linotype"/>
                        </a:rPr>
                        <a:t>cross-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entropy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Continuous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45" dirty="0">
                          <a:latin typeface="Palatino Linotype"/>
                          <a:cs typeface="Palatino Linotype"/>
                        </a:rPr>
                        <a:t>Gaussian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30" dirty="0">
                          <a:latin typeface="Palatino Linotype"/>
                          <a:cs typeface="Palatino Linotype"/>
                        </a:rPr>
                        <a:t>Linear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45" dirty="0">
                          <a:latin typeface="Palatino Linotype"/>
                          <a:cs typeface="Palatino Linotype"/>
                        </a:rPr>
                        <a:t>Gaussian</a:t>
                      </a:r>
                      <a:r>
                        <a:rPr sz="2600" spc="1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600" spc="-50" dirty="0">
                          <a:latin typeface="Palatino Linotype"/>
                          <a:cs typeface="Palatino Linotype"/>
                        </a:rPr>
                        <a:t>cross-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entropy</a:t>
                      </a:r>
                      <a:r>
                        <a:rPr sz="2600" spc="1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600" spc="90" dirty="0">
                          <a:latin typeface="Palatino Linotype"/>
                          <a:cs typeface="Palatino Linotype"/>
                        </a:rPr>
                        <a:t>(MSE)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Continuous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latin typeface="Palatino Linotype"/>
                          <a:cs typeface="Palatino Linotype"/>
                        </a:rPr>
                        <a:t>Mixture</a:t>
                      </a:r>
                      <a:r>
                        <a:rPr sz="2600" spc="2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600" spc="-100" dirty="0">
                          <a:latin typeface="Palatino Linotype"/>
                          <a:cs typeface="Palatino Linotype"/>
                        </a:rPr>
                        <a:t>of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  <a:p>
                      <a:pPr marL="517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-45" dirty="0">
                          <a:latin typeface="Palatino Linotype"/>
                          <a:cs typeface="Palatino Linotype"/>
                        </a:rPr>
                        <a:t>Gaussian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latin typeface="Palatino Linotype"/>
                          <a:cs typeface="Palatino Linotype"/>
                        </a:rPr>
                        <a:t>Mixture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  <a:p>
                      <a:pPr marL="6159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-45" dirty="0">
                          <a:latin typeface="Palatino Linotype"/>
                          <a:cs typeface="Palatino Linotype"/>
                        </a:rPr>
                        <a:t>Density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60" dirty="0">
                          <a:latin typeface="Palatino Linotype"/>
                          <a:cs typeface="Palatino Linotype"/>
                        </a:rPr>
                        <a:t>Cross-entropy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70" dirty="0">
                          <a:latin typeface="Palatino Linotype"/>
                          <a:cs typeface="Palatino Linotype"/>
                        </a:rPr>
                        <a:t>Continuous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10" dirty="0">
                          <a:latin typeface="Palatino Linotype"/>
                          <a:cs typeface="Palatino Linotype"/>
                        </a:rPr>
                        <a:t>Arbitrary</a:t>
                      </a:r>
                      <a:endParaRPr sz="260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0" marR="114935" indent="-342900">
                        <a:lnSpc>
                          <a:spcPct val="116700"/>
                        </a:lnSpc>
                        <a:spcBef>
                          <a:spcPts val="700"/>
                        </a:spcBef>
                      </a:pPr>
                      <a:r>
                        <a:rPr lang="en-US" sz="2000" spc="-30" dirty="0">
                          <a:latin typeface="Palatino Linotype"/>
                          <a:cs typeface="Palatino Linotype"/>
                        </a:rPr>
                        <a:t>E.g.</a:t>
                      </a:r>
                      <a:r>
                        <a:rPr sz="2000" spc="75" dirty="0">
                          <a:latin typeface="Palatino Linotype"/>
                          <a:cs typeface="Palatino Linotype"/>
                        </a:rPr>
                        <a:t>: 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GAN, 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VAE,</a:t>
                      </a:r>
                      <a:r>
                        <a:rPr sz="2000" spc="1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65" dirty="0">
                          <a:latin typeface="Palatino Linotype"/>
                          <a:cs typeface="Palatino Linotype"/>
                        </a:rPr>
                        <a:t>FVBN</a:t>
                      </a:r>
                      <a:endParaRPr sz="2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600" spc="-75" dirty="0">
                          <a:latin typeface="Palatino Linotype"/>
                          <a:cs typeface="Palatino Linotype"/>
                        </a:rPr>
                        <a:t>Various</a:t>
                      </a:r>
                      <a:endParaRPr sz="26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68680"/>
            <a:ext cx="10960735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-60" dirty="0"/>
              <a:t>Mixture </a:t>
            </a:r>
            <a:r>
              <a:rPr sz="7750" spc="-120" dirty="0"/>
              <a:t>Density</a:t>
            </a:r>
            <a:r>
              <a:rPr sz="7750" spc="-610" dirty="0"/>
              <a:t> </a:t>
            </a:r>
            <a:r>
              <a:rPr sz="7750" spc="-60" dirty="0"/>
              <a:t>Outputs</a:t>
            </a:r>
            <a:endParaRPr sz="77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5FDAC5-2271-41CE-85D2-E34AED4B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45" y="2362200"/>
            <a:ext cx="9102509" cy="4619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26F0BB-2A95-4FD6-B42D-2CCB50BD7952}"/>
              </a:ext>
            </a:extLst>
          </p:cNvPr>
          <p:cNvSpPr txBox="1"/>
          <p:nvPr/>
        </p:nvSpPr>
        <p:spPr>
          <a:xfrm>
            <a:off x="1320800" y="7270230"/>
            <a:ext cx="1127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Samples drawn from a neural network with a mixture density output layer. The input x is sampled from a uniform distribution and the output y is sampled from </a:t>
            </a:r>
            <a:r>
              <a:rPr lang="en-GB" sz="3600" b="1" i="1" dirty="0" err="1"/>
              <a:t>p</a:t>
            </a:r>
            <a:r>
              <a:rPr lang="en-GB" sz="3600" baseline="-25000" dirty="0" err="1"/>
              <a:t>model</a:t>
            </a:r>
            <a:r>
              <a:rPr lang="en-GB" sz="3600" baseline="-25000" dirty="0"/>
              <a:t> </a:t>
            </a:r>
            <a:r>
              <a:rPr lang="en-GB" sz="3600" dirty="0"/>
              <a:t>(y | 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850900"/>
            <a:ext cx="95986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Don’t </a:t>
            </a:r>
            <a:r>
              <a:rPr spc="-145" dirty="0"/>
              <a:t>mix </a:t>
            </a:r>
            <a:r>
              <a:rPr spc="-225" dirty="0"/>
              <a:t>and</a:t>
            </a:r>
            <a:r>
              <a:rPr spc="235" dirty="0"/>
              <a:t> </a:t>
            </a:r>
            <a:r>
              <a:rPr spc="-70" dirty="0"/>
              <a:t>match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6EBA844-B380-474B-B5ED-2EC2582B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57325"/>
            <a:ext cx="11667980" cy="6305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551561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20" dirty="0">
                <a:latin typeface="Palatino Linotype"/>
                <a:cs typeface="Palatino Linotype"/>
              </a:rPr>
              <a:t>Example: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r>
              <a:rPr sz="3600" spc="565" dirty="0">
                <a:latin typeface="Palatino Linotype"/>
                <a:cs typeface="Palatino Linotype"/>
              </a:rPr>
              <a:t> </a:t>
            </a:r>
            <a:r>
              <a:rPr sz="3600" spc="135" dirty="0">
                <a:latin typeface="Palatino Linotype"/>
                <a:cs typeface="Palatino Linotype"/>
              </a:rPr>
              <a:t>XOR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Gradient-Based</a:t>
            </a:r>
            <a:r>
              <a:rPr sz="3600" spc="260" dirty="0">
                <a:latin typeface="Palatino Linotype"/>
                <a:cs typeface="Palatino Linotype"/>
              </a:rPr>
              <a:t>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65" dirty="0">
                <a:solidFill>
                  <a:srgbClr val="70BF41"/>
                </a:solidFill>
                <a:latin typeface="Palatino Linotype"/>
                <a:cs typeface="Palatino Linotype"/>
              </a:rPr>
              <a:t>Hidden</a:t>
            </a:r>
            <a:r>
              <a:rPr sz="3600" spc="290" dirty="0">
                <a:solidFill>
                  <a:srgbClr val="70BF41"/>
                </a:solidFill>
                <a:latin typeface="Palatino Linotype"/>
                <a:cs typeface="Palatino Linotype"/>
              </a:rPr>
              <a:t> </a:t>
            </a:r>
            <a:r>
              <a:rPr sz="3600" spc="-30" dirty="0">
                <a:solidFill>
                  <a:srgbClr val="70BF41"/>
                </a:solidFill>
                <a:latin typeface="Palatino Linotype"/>
                <a:cs typeface="Palatino Linotype"/>
              </a:rPr>
              <a:t>Units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Architecture</a:t>
            </a:r>
            <a:r>
              <a:rPr sz="3600" spc="280" dirty="0">
                <a:latin typeface="Palatino Linotype"/>
                <a:cs typeface="Palatino Linotype"/>
              </a:rPr>
              <a:t> </a:t>
            </a:r>
            <a:r>
              <a:rPr sz="3600" spc="-105" dirty="0"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latin typeface="Palatino Linotype"/>
                <a:cs typeface="Palatino Linotype"/>
              </a:rPr>
              <a:t>Back-Propagation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850900"/>
            <a:ext cx="57537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Hidden</a:t>
            </a:r>
            <a:r>
              <a:rPr spc="580" dirty="0"/>
              <a:t> </a:t>
            </a:r>
            <a:r>
              <a:rPr spc="-9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520" y="3505200"/>
            <a:ext cx="12522200" cy="4122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200" b="1" spc="-114" dirty="0">
                <a:latin typeface="Palatino Linotype"/>
                <a:cs typeface="Palatino Linotype"/>
              </a:rPr>
              <a:t>Use </a:t>
            </a:r>
            <a:r>
              <a:rPr sz="3200" b="1" spc="5" dirty="0" err="1">
                <a:latin typeface="Palatino Linotype"/>
                <a:cs typeface="Palatino Linotype"/>
              </a:rPr>
              <a:t>ReLUs</a:t>
            </a:r>
            <a:r>
              <a:rPr lang="en-US" sz="3200" b="1" spc="5" dirty="0">
                <a:latin typeface="Palatino Linotype"/>
                <a:cs typeface="Palatino Linotype"/>
              </a:rPr>
              <a:t> mostly</a:t>
            </a:r>
            <a:r>
              <a:rPr sz="3200" spc="5" dirty="0">
                <a:latin typeface="Palatino Linotype"/>
                <a:cs typeface="Palatino Linotype"/>
              </a:rPr>
              <a:t>, </a:t>
            </a:r>
            <a:r>
              <a:rPr lang="en-US" sz="3200" spc="5" dirty="0">
                <a:latin typeface="Palatino Linotype"/>
                <a:cs typeface="Palatino Linotype"/>
              </a:rPr>
              <a:t>e.g. ~</a:t>
            </a:r>
            <a:r>
              <a:rPr sz="3200" spc="-10" dirty="0">
                <a:latin typeface="Palatino Linotype"/>
                <a:cs typeface="Palatino Linotype"/>
              </a:rPr>
              <a:t>90% </a:t>
            </a:r>
            <a:r>
              <a:rPr sz="3200" spc="-135" dirty="0">
                <a:latin typeface="Palatino Linotype"/>
                <a:cs typeface="Palatino Linotype"/>
              </a:rPr>
              <a:t>of </a:t>
            </a:r>
            <a:r>
              <a:rPr sz="3200" spc="-5" dirty="0">
                <a:latin typeface="Palatino Linotype"/>
                <a:cs typeface="Palatino Linotype"/>
              </a:rPr>
              <a:t>the</a:t>
            </a:r>
            <a:r>
              <a:rPr sz="3200" spc="175" dirty="0">
                <a:latin typeface="Palatino Linotype"/>
                <a:cs typeface="Palatino Linotype"/>
              </a:rPr>
              <a:t> </a:t>
            </a:r>
            <a:r>
              <a:rPr sz="3200" spc="-35" dirty="0">
                <a:latin typeface="Palatino Linotype"/>
                <a:cs typeface="Palatino Linotype"/>
              </a:rPr>
              <a:t>time</a:t>
            </a:r>
            <a:r>
              <a:rPr lang="en-US" sz="3200" spc="-35" dirty="0">
                <a:latin typeface="Palatino Linotype"/>
                <a:cs typeface="Palatino Linotype"/>
              </a:rPr>
              <a:t> (we will unpack this)</a:t>
            </a:r>
            <a:endParaRPr sz="3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200" b="1" spc="-45" dirty="0">
                <a:latin typeface="Palatino Linotype"/>
                <a:cs typeface="Palatino Linotype"/>
              </a:rPr>
              <a:t>For </a:t>
            </a:r>
            <a:r>
              <a:rPr sz="3200" b="1" spc="-70" dirty="0">
                <a:latin typeface="Palatino Linotype"/>
                <a:cs typeface="Palatino Linotype"/>
              </a:rPr>
              <a:t>RNNs</a:t>
            </a:r>
            <a:r>
              <a:rPr lang="en-US" sz="3200" spc="-70" dirty="0">
                <a:latin typeface="Palatino Linotype"/>
                <a:cs typeface="Palatino Linotype"/>
              </a:rPr>
              <a:t>… (future lecture)</a:t>
            </a:r>
            <a:endParaRPr sz="3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200" spc="-45" dirty="0">
                <a:latin typeface="Palatino Linotype"/>
                <a:cs typeface="Palatino Linotype"/>
              </a:rPr>
              <a:t>For </a:t>
            </a:r>
            <a:r>
              <a:rPr sz="3200" spc="-145" dirty="0">
                <a:latin typeface="Palatino Linotype"/>
                <a:cs typeface="Palatino Linotype"/>
              </a:rPr>
              <a:t>some </a:t>
            </a:r>
            <a:r>
              <a:rPr sz="3200" spc="-75" dirty="0">
                <a:latin typeface="Palatino Linotype"/>
                <a:cs typeface="Palatino Linotype"/>
              </a:rPr>
              <a:t>research </a:t>
            </a:r>
            <a:r>
              <a:rPr sz="3200" spc="20" dirty="0">
                <a:latin typeface="Palatino Linotype"/>
                <a:cs typeface="Palatino Linotype"/>
              </a:rPr>
              <a:t>projects, </a:t>
            </a:r>
            <a:r>
              <a:rPr lang="en-US" sz="3200" spc="20" dirty="0">
                <a:latin typeface="Palatino Linotype"/>
                <a:cs typeface="Palatino Linotype"/>
              </a:rPr>
              <a:t>people </a:t>
            </a:r>
            <a:r>
              <a:rPr sz="3200" spc="-40" dirty="0">
                <a:latin typeface="Palatino Linotype"/>
                <a:cs typeface="Palatino Linotype"/>
              </a:rPr>
              <a:t>get</a:t>
            </a:r>
            <a:r>
              <a:rPr sz="3200" spc="130" dirty="0">
                <a:latin typeface="Palatino Linotype"/>
                <a:cs typeface="Palatino Linotype"/>
              </a:rPr>
              <a:t> </a:t>
            </a:r>
            <a:r>
              <a:rPr sz="3200" spc="-45" dirty="0">
                <a:latin typeface="Palatino Linotype"/>
                <a:cs typeface="Palatino Linotype"/>
              </a:rPr>
              <a:t>creative</a:t>
            </a:r>
            <a:endParaRPr sz="3200" dirty="0">
              <a:latin typeface="Palatino Linotype"/>
              <a:cs typeface="Palatino Linotype"/>
            </a:endParaRPr>
          </a:p>
          <a:p>
            <a:pPr marL="25400" marR="17780">
              <a:lnSpc>
                <a:spcPct val="115700"/>
              </a:lnSpc>
              <a:spcBef>
                <a:spcPts val="42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200" b="1" spc="-105" dirty="0">
                <a:latin typeface="Palatino Linotype"/>
                <a:cs typeface="Palatino Linotype"/>
              </a:rPr>
              <a:t>Many </a:t>
            </a:r>
            <a:r>
              <a:rPr sz="3200" b="1" spc="-130" dirty="0">
                <a:latin typeface="Palatino Linotype"/>
                <a:cs typeface="Palatino Linotype"/>
              </a:rPr>
              <a:t>hidden </a:t>
            </a:r>
            <a:r>
              <a:rPr sz="3200" b="1" spc="-45" dirty="0">
                <a:latin typeface="Palatino Linotype"/>
                <a:cs typeface="Palatino Linotype"/>
              </a:rPr>
              <a:t>units </a:t>
            </a:r>
            <a:r>
              <a:rPr sz="3200" b="1" spc="-100" dirty="0">
                <a:latin typeface="Palatino Linotype"/>
                <a:cs typeface="Palatino Linotype"/>
              </a:rPr>
              <a:t>perform </a:t>
            </a:r>
            <a:r>
              <a:rPr sz="3200" b="1" spc="-70" dirty="0">
                <a:latin typeface="Palatino Linotype"/>
                <a:cs typeface="Palatino Linotype"/>
              </a:rPr>
              <a:t>comparably </a:t>
            </a:r>
            <a:r>
              <a:rPr sz="3200" b="1" spc="25" dirty="0">
                <a:latin typeface="Palatino Linotype"/>
                <a:cs typeface="Palatino Linotype"/>
              </a:rPr>
              <a:t>to </a:t>
            </a:r>
            <a:r>
              <a:rPr sz="3200" b="1" spc="10" dirty="0">
                <a:latin typeface="Palatino Linotype"/>
                <a:cs typeface="Palatino Linotype"/>
              </a:rPr>
              <a:t>ReLUs</a:t>
            </a:r>
            <a:r>
              <a:rPr sz="3200" spc="10" dirty="0">
                <a:latin typeface="Palatino Linotype"/>
                <a:cs typeface="Palatino Linotype"/>
              </a:rPr>
              <a:t>.  </a:t>
            </a:r>
            <a:r>
              <a:rPr sz="3200" spc="-275" dirty="0">
                <a:latin typeface="Palatino Linotype"/>
                <a:cs typeface="Palatino Linotype"/>
              </a:rPr>
              <a:t>New </a:t>
            </a:r>
            <a:r>
              <a:rPr sz="3200" spc="-130" dirty="0">
                <a:latin typeface="Palatino Linotype"/>
                <a:cs typeface="Palatino Linotype"/>
              </a:rPr>
              <a:t>hidden </a:t>
            </a:r>
            <a:r>
              <a:rPr sz="3200" spc="-45" dirty="0">
                <a:latin typeface="Palatino Linotype"/>
                <a:cs typeface="Palatino Linotype"/>
              </a:rPr>
              <a:t>units </a:t>
            </a:r>
            <a:r>
              <a:rPr sz="3200" spc="85" dirty="0">
                <a:latin typeface="Palatino Linotype"/>
                <a:cs typeface="Palatino Linotype"/>
              </a:rPr>
              <a:t>that </a:t>
            </a:r>
            <a:r>
              <a:rPr sz="3200" spc="-100" dirty="0">
                <a:latin typeface="Palatino Linotype"/>
                <a:cs typeface="Palatino Linotype"/>
              </a:rPr>
              <a:t>perform </a:t>
            </a:r>
            <a:r>
              <a:rPr sz="3200" spc="-70" dirty="0">
                <a:latin typeface="Palatino Linotype"/>
                <a:cs typeface="Palatino Linotype"/>
              </a:rPr>
              <a:t>comparably </a:t>
            </a:r>
            <a:r>
              <a:rPr sz="3200" spc="-50" dirty="0">
                <a:latin typeface="Palatino Linotype"/>
                <a:cs typeface="Palatino Linotype"/>
              </a:rPr>
              <a:t>are </a:t>
            </a:r>
            <a:r>
              <a:rPr sz="3200" spc="-55" dirty="0">
                <a:latin typeface="Palatino Linotype"/>
                <a:cs typeface="Palatino Linotype"/>
              </a:rPr>
              <a:t>rarely</a:t>
            </a:r>
            <a:r>
              <a:rPr sz="3200" spc="290" dirty="0">
                <a:latin typeface="Palatino Linotype"/>
                <a:cs typeface="Palatino Linotype"/>
              </a:rPr>
              <a:t> </a:t>
            </a:r>
            <a:r>
              <a:rPr sz="3200" spc="-40" dirty="0">
                <a:latin typeface="Palatino Linotype"/>
                <a:cs typeface="Palatino Linotype"/>
              </a:rPr>
              <a:t>interesting</a:t>
            </a:r>
            <a:r>
              <a:rPr lang="en-US" sz="3200" spc="-40" dirty="0">
                <a:latin typeface="Palatino Linotype"/>
                <a:cs typeface="Palatino Linotype"/>
              </a:rPr>
              <a:t> (if it </a:t>
            </a:r>
            <a:r>
              <a:rPr lang="en-US" sz="3200" spc="-40" dirty="0" err="1">
                <a:latin typeface="Palatino Linotype"/>
                <a:cs typeface="Palatino Linotype"/>
              </a:rPr>
              <a:t>ain’t</a:t>
            </a:r>
            <a:r>
              <a:rPr lang="en-US" sz="3200" spc="-40" dirty="0">
                <a:latin typeface="Palatino Linotype"/>
                <a:cs typeface="Palatino Linotype"/>
              </a:rPr>
              <a:t> broke…)</a:t>
            </a:r>
            <a:endParaRPr sz="3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551561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20" dirty="0">
                <a:latin typeface="Palatino Linotype"/>
                <a:cs typeface="Palatino Linotype"/>
              </a:rPr>
              <a:t>Example: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r>
              <a:rPr sz="3600" spc="565" dirty="0">
                <a:latin typeface="Palatino Linotype"/>
                <a:cs typeface="Palatino Linotype"/>
              </a:rPr>
              <a:t> </a:t>
            </a:r>
            <a:r>
              <a:rPr sz="3600" spc="135" dirty="0">
                <a:latin typeface="Palatino Linotype"/>
                <a:cs typeface="Palatino Linotype"/>
              </a:rPr>
              <a:t>XOR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Gradient-Based</a:t>
            </a:r>
            <a:r>
              <a:rPr sz="3600" spc="260" dirty="0">
                <a:latin typeface="Palatino Linotype"/>
                <a:cs typeface="Palatino Linotype"/>
              </a:rPr>
              <a:t>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65" dirty="0">
                <a:latin typeface="Palatino Linotype"/>
                <a:cs typeface="Palatino Linotype"/>
              </a:rPr>
              <a:t>Hidden</a:t>
            </a:r>
            <a:r>
              <a:rPr sz="3600" spc="290" dirty="0">
                <a:latin typeface="Palatino Linotype"/>
                <a:cs typeface="Palatino Linotype"/>
              </a:rPr>
              <a:t> </a:t>
            </a:r>
            <a:r>
              <a:rPr sz="3600" spc="-30" dirty="0">
                <a:latin typeface="Palatino Linotype"/>
                <a:cs typeface="Palatino Linotype"/>
              </a:rPr>
              <a:t>Units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solidFill>
                  <a:srgbClr val="70BF41"/>
                </a:solidFill>
                <a:latin typeface="Palatino Linotype"/>
                <a:cs typeface="Palatino Linotype"/>
              </a:rPr>
              <a:t>Architecture</a:t>
            </a:r>
            <a:r>
              <a:rPr sz="3600" spc="280" dirty="0">
                <a:solidFill>
                  <a:srgbClr val="70BF41"/>
                </a:solidFill>
                <a:latin typeface="Palatino Linotype"/>
                <a:cs typeface="Palatino Linotype"/>
              </a:rPr>
              <a:t> </a:t>
            </a:r>
            <a:r>
              <a:rPr sz="3600" spc="-105" dirty="0">
                <a:solidFill>
                  <a:srgbClr val="70BF41"/>
                </a:solidFill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latin typeface="Palatino Linotype"/>
                <a:cs typeface="Palatino Linotype"/>
              </a:rPr>
              <a:t>Back-Propagation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63" y="533400"/>
            <a:ext cx="86544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Architecture</a:t>
            </a:r>
            <a:r>
              <a:rPr spc="615" dirty="0"/>
              <a:t> </a:t>
            </a:r>
            <a:r>
              <a:rPr spc="30" dirty="0"/>
              <a:t>Basics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8708A63-2FAA-4E20-A3F4-52E4D99E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8" y="1831930"/>
            <a:ext cx="6550143" cy="73882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8FD3D0-4A93-4571-A7FF-0012539F722A}"/>
              </a:ext>
            </a:extLst>
          </p:cNvPr>
          <p:cNvSpPr txBox="1"/>
          <p:nvPr/>
        </p:nvSpPr>
        <p:spPr>
          <a:xfrm>
            <a:off x="9093200" y="6781800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features</a:t>
            </a:r>
            <a:endParaRPr lang="en-GB" sz="3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9FF59-A89C-46BA-A313-FC5EF3E07081}"/>
              </a:ext>
            </a:extLst>
          </p:cNvPr>
          <p:cNvSpPr txBox="1"/>
          <p:nvPr/>
        </p:nvSpPr>
        <p:spPr>
          <a:xfrm>
            <a:off x="8331200" y="2133600"/>
            <a:ext cx="233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Predictions</a:t>
            </a:r>
            <a:endParaRPr lang="en-GB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298195"/>
            <a:ext cx="839343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0" marR="5080" indent="-2641600">
              <a:lnSpc>
                <a:spcPct val="114700"/>
              </a:lnSpc>
              <a:spcBef>
                <a:spcPts val="100"/>
              </a:spcBef>
            </a:pPr>
            <a:r>
              <a:rPr sz="6250" spc="-160" dirty="0"/>
              <a:t>Universal </a:t>
            </a:r>
            <a:r>
              <a:rPr sz="6250" spc="-130" dirty="0"/>
              <a:t>Approximator  </a:t>
            </a:r>
            <a:r>
              <a:rPr sz="6250" spc="-85" dirty="0"/>
              <a:t>Theorem</a:t>
            </a:r>
            <a:endParaRPr sz="6250"/>
          </a:p>
        </p:txBody>
      </p:sp>
      <p:sp>
        <p:nvSpPr>
          <p:cNvPr id="3" name="object 3"/>
          <p:cNvSpPr txBox="1"/>
          <p:nvPr/>
        </p:nvSpPr>
        <p:spPr>
          <a:xfrm>
            <a:off x="977900" y="2961639"/>
            <a:ext cx="10925175" cy="543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86690">
              <a:lnSpc>
                <a:spcPct val="1157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b="1" spc="-90" dirty="0">
                <a:latin typeface="Palatino Linotype"/>
                <a:cs typeface="Palatino Linotype"/>
              </a:rPr>
              <a:t>One </a:t>
            </a:r>
            <a:r>
              <a:rPr sz="3600" b="1" spc="-130" dirty="0">
                <a:latin typeface="Palatino Linotype"/>
                <a:cs typeface="Palatino Linotype"/>
              </a:rPr>
              <a:t>hidden </a:t>
            </a:r>
            <a:r>
              <a:rPr sz="3600" b="1" spc="-105" dirty="0">
                <a:latin typeface="Palatino Linotype"/>
                <a:cs typeface="Palatino Linotype"/>
              </a:rPr>
              <a:t>layer </a:t>
            </a:r>
            <a:r>
              <a:rPr sz="3600" b="1" spc="-80" dirty="0">
                <a:latin typeface="Palatino Linotype"/>
                <a:cs typeface="Palatino Linotype"/>
              </a:rPr>
              <a:t>is </a:t>
            </a:r>
            <a:r>
              <a:rPr sz="3600" b="1" spc="-145" dirty="0">
                <a:latin typeface="Palatino Linotype"/>
                <a:cs typeface="Palatino Linotype"/>
              </a:rPr>
              <a:t>enough </a:t>
            </a:r>
            <a:r>
              <a:rPr sz="3600" b="1" spc="25" dirty="0">
                <a:latin typeface="Palatino Linotype"/>
                <a:cs typeface="Palatino Linotype"/>
              </a:rPr>
              <a:t>to </a:t>
            </a:r>
            <a:r>
              <a:rPr sz="3600" b="1" i="1" spc="-120" dirty="0">
                <a:latin typeface="Arial"/>
                <a:cs typeface="Arial"/>
              </a:rPr>
              <a:t>represent </a:t>
            </a:r>
            <a:r>
              <a:rPr sz="3600" b="1" spc="35" dirty="0">
                <a:latin typeface="Palatino Linotype"/>
                <a:cs typeface="Palatino Linotype"/>
              </a:rPr>
              <a:t>(not </a:t>
            </a:r>
            <a:r>
              <a:rPr sz="3600" b="1" i="1" spc="-10" dirty="0">
                <a:latin typeface="Arial"/>
                <a:cs typeface="Arial"/>
              </a:rPr>
              <a:t>learn</a:t>
            </a:r>
            <a:r>
              <a:rPr sz="3600" b="1" spc="-10" dirty="0">
                <a:latin typeface="Palatino Linotype"/>
                <a:cs typeface="Palatino Linotype"/>
              </a:rPr>
              <a:t>)  </a:t>
            </a:r>
            <a:r>
              <a:rPr sz="3600" b="1" spc="-50" dirty="0">
                <a:latin typeface="Palatino Linotype"/>
                <a:cs typeface="Palatino Linotype"/>
              </a:rPr>
              <a:t>an </a:t>
            </a:r>
            <a:r>
              <a:rPr sz="3600" b="1" spc="-70" dirty="0">
                <a:latin typeface="Palatino Linotype"/>
                <a:cs typeface="Palatino Linotype"/>
              </a:rPr>
              <a:t>approximation </a:t>
            </a:r>
            <a:r>
              <a:rPr sz="3600" spc="-135" dirty="0">
                <a:latin typeface="Palatino Linotype"/>
                <a:cs typeface="Palatino Linotype"/>
              </a:rPr>
              <a:t>of </a:t>
            </a:r>
            <a:r>
              <a:rPr sz="3600" spc="-105" dirty="0">
                <a:latin typeface="Palatino Linotype"/>
                <a:cs typeface="Palatino Linotype"/>
              </a:rPr>
              <a:t>any </a:t>
            </a:r>
            <a:r>
              <a:rPr sz="3600" spc="-60" dirty="0">
                <a:latin typeface="Palatino Linotype"/>
                <a:cs typeface="Palatino Linotype"/>
              </a:rPr>
              <a:t>function </a:t>
            </a:r>
            <a:r>
              <a:rPr sz="3600" spc="25" dirty="0">
                <a:latin typeface="Palatino Linotype"/>
                <a:cs typeface="Palatino Linotype"/>
              </a:rPr>
              <a:t>to </a:t>
            </a:r>
            <a:r>
              <a:rPr sz="3600" spc="-50" dirty="0">
                <a:latin typeface="Palatino Linotype"/>
                <a:cs typeface="Palatino Linotype"/>
              </a:rPr>
              <a:t>an </a:t>
            </a:r>
            <a:r>
              <a:rPr sz="3600" dirty="0">
                <a:latin typeface="Palatino Linotype"/>
                <a:cs typeface="Palatino Linotype"/>
              </a:rPr>
              <a:t>arbitrary  </a:t>
            </a:r>
            <a:r>
              <a:rPr sz="3600" spc="-135" dirty="0">
                <a:latin typeface="Palatino Linotype"/>
                <a:cs typeface="Palatino Linotype"/>
              </a:rPr>
              <a:t>degree of</a:t>
            </a:r>
            <a:r>
              <a:rPr sz="3600" spc="-45" dirty="0">
                <a:latin typeface="Palatino Linotype"/>
                <a:cs typeface="Palatino Linotype"/>
              </a:rPr>
              <a:t> </a:t>
            </a:r>
            <a:r>
              <a:rPr sz="3600" spc="-40" dirty="0">
                <a:latin typeface="Palatino Linotype"/>
                <a:cs typeface="Palatino Linotype"/>
              </a:rPr>
              <a:t>accuracy</a:t>
            </a:r>
            <a:endParaRPr sz="3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b="1" spc="-30" dirty="0">
                <a:latin typeface="Palatino Linotype"/>
                <a:cs typeface="Palatino Linotype"/>
              </a:rPr>
              <a:t>So </a:t>
            </a:r>
            <a:r>
              <a:rPr sz="3600" b="1" spc="-240" dirty="0">
                <a:latin typeface="Palatino Linotype"/>
                <a:cs typeface="Palatino Linotype"/>
              </a:rPr>
              <a:t>why</a:t>
            </a:r>
            <a:r>
              <a:rPr sz="3600" b="1" spc="-254" dirty="0">
                <a:latin typeface="Palatino Linotype"/>
                <a:cs typeface="Palatino Linotype"/>
              </a:rPr>
              <a:t> </a:t>
            </a:r>
            <a:r>
              <a:rPr lang="en-US" sz="3600" b="1" spc="-254" dirty="0">
                <a:latin typeface="Palatino Linotype"/>
                <a:cs typeface="Palatino Linotype"/>
              </a:rPr>
              <a:t>go </a:t>
            </a:r>
            <a:r>
              <a:rPr sz="3600" b="1" spc="-80" dirty="0">
                <a:latin typeface="Palatino Linotype"/>
                <a:cs typeface="Palatino Linotype"/>
              </a:rPr>
              <a:t>deeper?</a:t>
            </a:r>
            <a:endParaRPr sz="3600" b="1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Palatino Linotype"/>
              <a:buChar char="•"/>
            </a:pPr>
            <a:endParaRPr sz="3600" dirty="0">
              <a:latin typeface="Palatino Linotype"/>
              <a:cs typeface="Palatino Linotype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110" dirty="0">
                <a:latin typeface="Palatino Linotype"/>
                <a:cs typeface="Palatino Linotype"/>
              </a:rPr>
              <a:t>Shallow </a:t>
            </a:r>
            <a:r>
              <a:rPr sz="3600" spc="-5" dirty="0">
                <a:latin typeface="Palatino Linotype"/>
                <a:cs typeface="Palatino Linotype"/>
              </a:rPr>
              <a:t>net </a:t>
            </a:r>
            <a:r>
              <a:rPr sz="3600" spc="-130" dirty="0">
                <a:latin typeface="Palatino Linotype"/>
                <a:cs typeface="Palatino Linotype"/>
              </a:rPr>
              <a:t>may </a:t>
            </a:r>
            <a:r>
              <a:rPr sz="3600" spc="-140" dirty="0">
                <a:latin typeface="Palatino Linotype"/>
                <a:cs typeface="Palatino Linotype"/>
              </a:rPr>
              <a:t>need </a:t>
            </a:r>
            <a:r>
              <a:rPr sz="3600" spc="-30" dirty="0">
                <a:latin typeface="Palatino Linotype"/>
                <a:cs typeface="Palatino Linotype"/>
              </a:rPr>
              <a:t>(exponentially) </a:t>
            </a:r>
            <a:r>
              <a:rPr sz="3600" spc="-125" dirty="0">
                <a:latin typeface="Palatino Linotype"/>
                <a:cs typeface="Palatino Linotype"/>
              </a:rPr>
              <a:t>more</a:t>
            </a:r>
            <a:r>
              <a:rPr sz="3600" spc="-105" dirty="0">
                <a:latin typeface="Palatino Linotype"/>
                <a:cs typeface="Palatino Linotype"/>
              </a:rPr>
              <a:t> </a:t>
            </a:r>
            <a:r>
              <a:rPr sz="3600" spc="-110" dirty="0">
                <a:latin typeface="Palatino Linotype"/>
                <a:cs typeface="Palatino Linotype"/>
              </a:rPr>
              <a:t>width</a:t>
            </a:r>
            <a:endParaRPr sz="36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Palatino Linotype"/>
              <a:buChar char="•"/>
            </a:pPr>
            <a:endParaRPr sz="3600" dirty="0">
              <a:latin typeface="Palatino Linotype"/>
              <a:cs typeface="Palatino Linotype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110" dirty="0">
                <a:latin typeface="Palatino Linotype"/>
                <a:cs typeface="Palatino Linotype"/>
              </a:rPr>
              <a:t>Shallow </a:t>
            </a:r>
            <a:r>
              <a:rPr sz="3600" spc="-5" dirty="0">
                <a:latin typeface="Palatino Linotype"/>
                <a:cs typeface="Palatino Linotype"/>
              </a:rPr>
              <a:t>net </a:t>
            </a:r>
            <a:r>
              <a:rPr sz="3600" spc="-130" dirty="0">
                <a:latin typeface="Palatino Linotype"/>
                <a:cs typeface="Palatino Linotype"/>
              </a:rPr>
              <a:t>may </a:t>
            </a:r>
            <a:r>
              <a:rPr sz="3600" spc="-100" dirty="0">
                <a:latin typeface="Palatino Linotype"/>
                <a:cs typeface="Palatino Linotype"/>
              </a:rPr>
              <a:t>overfit</a:t>
            </a:r>
            <a:r>
              <a:rPr sz="3600" spc="-145" dirty="0">
                <a:latin typeface="Palatino Linotype"/>
                <a:cs typeface="Palatino Linotype"/>
              </a:rPr>
              <a:t> </a:t>
            </a:r>
            <a:r>
              <a:rPr sz="3600" spc="-125" dirty="0">
                <a:latin typeface="Palatino Linotype"/>
                <a:cs typeface="Palatino Linotype"/>
              </a:rPr>
              <a:t>more</a:t>
            </a:r>
            <a:endParaRPr sz="3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3200" y="762000"/>
            <a:ext cx="12649200" cy="2785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0" marR="5080" indent="-1943100" algn="ctr">
              <a:lnSpc>
                <a:spcPct val="115599"/>
              </a:lnSpc>
              <a:spcBef>
                <a:spcPts val="100"/>
              </a:spcBef>
            </a:pPr>
            <a:r>
              <a:rPr lang="en-US" spc="-254" dirty="0"/>
              <a:t>06 </a:t>
            </a:r>
            <a:r>
              <a:rPr spc="-254" dirty="0"/>
              <a:t>Deep</a:t>
            </a:r>
            <a:br>
              <a:rPr lang="en-US" spc="-254" dirty="0"/>
            </a:br>
            <a:r>
              <a:rPr spc="-285" dirty="0"/>
              <a:t>Feedforward  </a:t>
            </a:r>
            <a:r>
              <a:rPr spc="-335" dirty="0"/>
              <a:t>Networks</a:t>
            </a:r>
          </a:p>
        </p:txBody>
      </p:sp>
      <p:pic>
        <p:nvPicPr>
          <p:cNvPr id="1026" name="Picture 2" descr="Feature and Architecture Selection on Deep Feedforward Network for Roll  Motion Time Series Prediction | SpringerLink">
            <a:extLst>
              <a:ext uri="{FF2B5EF4-FFF2-40B4-BE49-F238E27FC236}">
                <a16:creationId xmlns:a16="http://schemas.microsoft.com/office/drawing/2014/main" id="{40C05AE6-177C-4E4E-B3F2-498F0267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4879848"/>
            <a:ext cx="9296400" cy="43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98195"/>
            <a:ext cx="964184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0" marR="5080" indent="-1320800">
              <a:lnSpc>
                <a:spcPct val="114700"/>
              </a:lnSpc>
              <a:spcBef>
                <a:spcPts val="100"/>
              </a:spcBef>
            </a:pPr>
            <a:r>
              <a:rPr sz="6250" spc="-45" dirty="0"/>
              <a:t>Exponential </a:t>
            </a:r>
            <a:r>
              <a:rPr sz="6250" spc="-70" dirty="0"/>
              <a:t>Representation  </a:t>
            </a:r>
            <a:r>
              <a:rPr sz="6250" spc="-190" dirty="0"/>
              <a:t>Advantage </a:t>
            </a:r>
            <a:r>
              <a:rPr sz="6250" spc="-235" dirty="0"/>
              <a:t>of</a:t>
            </a:r>
            <a:r>
              <a:rPr sz="6250" spc="-170" dirty="0"/>
              <a:t> </a:t>
            </a:r>
            <a:r>
              <a:rPr sz="6250" spc="-80" dirty="0"/>
              <a:t>Depth</a:t>
            </a:r>
            <a:endParaRPr sz="625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349746C-FD11-424E-B59C-37E4BDCA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6" y="3657600"/>
            <a:ext cx="12069528" cy="369577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EAE4A68-05C1-49A7-BB45-09828980D3B1}"/>
              </a:ext>
            </a:extLst>
          </p:cNvPr>
          <p:cNvSpPr txBox="1"/>
          <p:nvPr/>
        </p:nvSpPr>
        <p:spPr>
          <a:xfrm>
            <a:off x="4140200" y="7770708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Convolutional cartoon</a:t>
            </a:r>
            <a:endParaRPr lang="en-GB" sz="4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298195"/>
            <a:ext cx="930338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0" marR="5080" indent="-2108200">
              <a:lnSpc>
                <a:spcPct val="114700"/>
              </a:lnSpc>
              <a:spcBef>
                <a:spcPts val="100"/>
              </a:spcBef>
            </a:pPr>
            <a:r>
              <a:rPr sz="6250" spc="145" dirty="0"/>
              <a:t>Better </a:t>
            </a:r>
            <a:r>
              <a:rPr sz="6250" spc="-90" dirty="0"/>
              <a:t>Generalization </a:t>
            </a:r>
            <a:r>
              <a:rPr sz="6250" spc="-150" dirty="0"/>
              <a:t>with  </a:t>
            </a:r>
            <a:r>
              <a:rPr sz="6250" spc="-5" dirty="0"/>
              <a:t>Greater</a:t>
            </a:r>
            <a:r>
              <a:rPr sz="6250" spc="505" dirty="0"/>
              <a:t> </a:t>
            </a:r>
            <a:r>
              <a:rPr sz="6250" spc="-80" dirty="0"/>
              <a:t>Depth</a:t>
            </a:r>
            <a:endParaRPr sz="625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FCC4B35-297E-4F90-907D-6E9D2F49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555130"/>
            <a:ext cx="11963400" cy="6915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977900"/>
            <a:ext cx="129051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60" dirty="0"/>
              <a:t>Large, </a:t>
            </a:r>
            <a:r>
              <a:rPr sz="6400" spc="-195" dirty="0"/>
              <a:t>Shallow </a:t>
            </a:r>
            <a:r>
              <a:rPr sz="6400" spc="-200" dirty="0"/>
              <a:t>Models </a:t>
            </a:r>
            <a:r>
              <a:rPr sz="6400" spc="-114" dirty="0"/>
              <a:t>Overfit</a:t>
            </a:r>
            <a:r>
              <a:rPr sz="6400" spc="-240" dirty="0"/>
              <a:t> </a:t>
            </a:r>
            <a:r>
              <a:rPr sz="6400" spc="-185" dirty="0"/>
              <a:t>More</a:t>
            </a:r>
            <a:endParaRPr sz="640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9B9EDC6-7A6E-4E70-AC66-87569A96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971800"/>
            <a:ext cx="11552581" cy="56516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551561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20" dirty="0">
                <a:latin typeface="Palatino Linotype"/>
                <a:cs typeface="Palatino Linotype"/>
              </a:rPr>
              <a:t>Example: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r>
              <a:rPr sz="3600" spc="565" dirty="0">
                <a:latin typeface="Palatino Linotype"/>
                <a:cs typeface="Palatino Linotype"/>
              </a:rPr>
              <a:t> </a:t>
            </a:r>
            <a:r>
              <a:rPr sz="3600" spc="135" dirty="0">
                <a:latin typeface="Palatino Linotype"/>
                <a:cs typeface="Palatino Linotype"/>
              </a:rPr>
              <a:t>XOR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Gradient-Based</a:t>
            </a:r>
            <a:r>
              <a:rPr sz="3600" spc="260" dirty="0">
                <a:latin typeface="Palatino Linotype"/>
                <a:cs typeface="Palatino Linotype"/>
              </a:rPr>
              <a:t>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65" dirty="0">
                <a:latin typeface="Palatino Linotype"/>
                <a:cs typeface="Palatino Linotype"/>
              </a:rPr>
              <a:t>Hidden</a:t>
            </a:r>
            <a:r>
              <a:rPr sz="3600" spc="290" dirty="0">
                <a:latin typeface="Palatino Linotype"/>
                <a:cs typeface="Palatino Linotype"/>
              </a:rPr>
              <a:t> </a:t>
            </a:r>
            <a:r>
              <a:rPr sz="3600" spc="-30" dirty="0">
                <a:latin typeface="Palatino Linotype"/>
                <a:cs typeface="Palatino Linotype"/>
              </a:rPr>
              <a:t>Units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Architecture</a:t>
            </a:r>
            <a:r>
              <a:rPr sz="3600" spc="280" dirty="0">
                <a:latin typeface="Palatino Linotype"/>
                <a:cs typeface="Palatino Linotype"/>
              </a:rPr>
              <a:t> </a:t>
            </a:r>
            <a:r>
              <a:rPr sz="3600" spc="-105" dirty="0"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70BF41"/>
                </a:solidFill>
                <a:latin typeface="Palatino Linotype"/>
                <a:cs typeface="Palatino Linotype"/>
              </a:rPr>
              <a:t>Back-Propagation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50900"/>
            <a:ext cx="79806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Back-Propagation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727" y="3719292"/>
            <a:ext cx="875919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buSzPct val="74137"/>
              <a:tabLst>
                <a:tab pos="367665" algn="l"/>
                <a:tab pos="368300" algn="l"/>
              </a:tabLst>
            </a:pPr>
            <a:r>
              <a:rPr sz="2900" spc="-30" dirty="0">
                <a:latin typeface="Palatino Linotype"/>
                <a:cs typeface="Palatino Linotype"/>
              </a:rPr>
              <a:t>Back-propagation </a:t>
            </a:r>
            <a:r>
              <a:rPr sz="2900" spc="-60" dirty="0">
                <a:latin typeface="Palatino Linotype"/>
                <a:cs typeface="Palatino Linotype"/>
              </a:rPr>
              <a:t>is “just </a:t>
            </a:r>
            <a:r>
              <a:rPr sz="2900" spc="5" dirty="0">
                <a:latin typeface="Palatino Linotype"/>
                <a:cs typeface="Palatino Linotype"/>
              </a:rPr>
              <a:t>the </a:t>
            </a:r>
            <a:r>
              <a:rPr sz="2900" spc="-50" dirty="0">
                <a:latin typeface="Palatino Linotype"/>
                <a:cs typeface="Palatino Linotype"/>
              </a:rPr>
              <a:t>chain</a:t>
            </a:r>
            <a:r>
              <a:rPr sz="2900" spc="-400" dirty="0">
                <a:latin typeface="Palatino Linotype"/>
                <a:cs typeface="Palatino Linotype"/>
              </a:rPr>
              <a:t> </a:t>
            </a:r>
            <a:r>
              <a:rPr sz="2900" spc="-150" dirty="0">
                <a:latin typeface="Palatino Linotype"/>
                <a:cs typeface="Palatino Linotype"/>
              </a:rPr>
              <a:t>rule” </a:t>
            </a:r>
            <a:r>
              <a:rPr sz="2900" spc="-105" dirty="0">
                <a:latin typeface="Palatino Linotype"/>
                <a:cs typeface="Palatino Linotype"/>
              </a:rPr>
              <a:t>of </a:t>
            </a:r>
            <a:r>
              <a:rPr sz="2900" spc="-50" dirty="0">
                <a:latin typeface="Palatino Linotype"/>
                <a:cs typeface="Palatino Linotype"/>
              </a:rPr>
              <a:t>calculus</a:t>
            </a: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133" y="5819080"/>
            <a:ext cx="9094470" cy="3138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buSzPct val="74137"/>
              <a:tabLst>
                <a:tab pos="393065" algn="l"/>
                <a:tab pos="393700" algn="l"/>
              </a:tabLst>
            </a:pPr>
            <a:r>
              <a:rPr sz="2900" spc="114" dirty="0">
                <a:latin typeface="Palatino Linotype"/>
                <a:cs typeface="Palatino Linotype"/>
              </a:rPr>
              <a:t>But </a:t>
            </a:r>
            <a:r>
              <a:rPr sz="2900" spc="15" dirty="0">
                <a:latin typeface="Palatino Linotype"/>
                <a:cs typeface="Palatino Linotype"/>
              </a:rPr>
              <a:t>it’s </a:t>
            </a:r>
            <a:r>
              <a:rPr sz="2900" spc="5" dirty="0">
                <a:latin typeface="Palatino Linotype"/>
                <a:cs typeface="Palatino Linotype"/>
              </a:rPr>
              <a:t>a </a:t>
            </a:r>
            <a:r>
              <a:rPr sz="2900" spc="-15" dirty="0">
                <a:latin typeface="Palatino Linotype"/>
                <a:cs typeface="Palatino Linotype"/>
              </a:rPr>
              <a:t>particular </a:t>
            </a:r>
            <a:r>
              <a:rPr sz="2900" spc="-50" dirty="0">
                <a:latin typeface="Palatino Linotype"/>
                <a:cs typeface="Palatino Linotype"/>
              </a:rPr>
              <a:t>implementation </a:t>
            </a:r>
            <a:r>
              <a:rPr sz="2900" spc="-105" dirty="0">
                <a:latin typeface="Palatino Linotype"/>
                <a:cs typeface="Palatino Linotype"/>
              </a:rPr>
              <a:t>of </a:t>
            </a:r>
            <a:r>
              <a:rPr sz="2900" spc="5" dirty="0">
                <a:latin typeface="Palatino Linotype"/>
                <a:cs typeface="Palatino Linotype"/>
              </a:rPr>
              <a:t>the </a:t>
            </a:r>
            <a:r>
              <a:rPr sz="2900" spc="-50" dirty="0">
                <a:latin typeface="Palatino Linotype"/>
                <a:cs typeface="Palatino Linotype"/>
              </a:rPr>
              <a:t>chain</a:t>
            </a:r>
            <a:r>
              <a:rPr sz="2900" dirty="0">
                <a:latin typeface="Palatino Linotype"/>
                <a:cs typeface="Palatino Linotype"/>
              </a:rPr>
              <a:t> </a:t>
            </a:r>
            <a:r>
              <a:rPr sz="2900" spc="-70" dirty="0">
                <a:latin typeface="Palatino Linotype"/>
                <a:cs typeface="Palatino Linotype"/>
              </a:rPr>
              <a:t>rule</a:t>
            </a:r>
            <a:endParaRPr sz="2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Palatino Linotype"/>
              <a:buChar char="•"/>
            </a:pPr>
            <a:endParaRPr sz="2900" dirty="0">
              <a:latin typeface="Palatino Linotype"/>
              <a:cs typeface="Palatino Linotype"/>
            </a:endParaRPr>
          </a:p>
          <a:p>
            <a:pPr marL="838200" lvl="1" indent="-355600">
              <a:lnSpc>
                <a:spcPct val="100000"/>
              </a:lnSpc>
              <a:buSzPct val="74137"/>
              <a:buChar char="•"/>
              <a:tabLst>
                <a:tab pos="837565" algn="l"/>
                <a:tab pos="838200" algn="l"/>
              </a:tabLst>
            </a:pPr>
            <a:r>
              <a:rPr sz="2900" spc="-85" dirty="0">
                <a:latin typeface="Palatino Linotype"/>
                <a:cs typeface="Palatino Linotype"/>
              </a:rPr>
              <a:t>Uses </a:t>
            </a:r>
            <a:r>
              <a:rPr sz="2900" spc="-65" dirty="0">
                <a:latin typeface="Palatino Linotype"/>
                <a:cs typeface="Palatino Linotype"/>
              </a:rPr>
              <a:t>dynamic </a:t>
            </a:r>
            <a:r>
              <a:rPr sz="2900" spc="-85" dirty="0">
                <a:latin typeface="Palatino Linotype"/>
                <a:cs typeface="Palatino Linotype"/>
              </a:rPr>
              <a:t>programming </a:t>
            </a:r>
            <a:r>
              <a:rPr sz="2900" spc="40" dirty="0">
                <a:latin typeface="Palatino Linotype"/>
                <a:cs typeface="Palatino Linotype"/>
              </a:rPr>
              <a:t>(table</a:t>
            </a:r>
            <a:r>
              <a:rPr sz="2900" spc="-85" dirty="0">
                <a:latin typeface="Palatino Linotype"/>
                <a:cs typeface="Palatino Linotype"/>
              </a:rPr>
              <a:t> </a:t>
            </a:r>
            <a:r>
              <a:rPr sz="2900" spc="-45" dirty="0">
                <a:latin typeface="Palatino Linotype"/>
                <a:cs typeface="Palatino Linotype"/>
              </a:rPr>
              <a:t>filling)</a:t>
            </a:r>
            <a:endParaRPr sz="29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Palatino Linotype"/>
              <a:buChar char="•"/>
            </a:pPr>
            <a:endParaRPr sz="2900" dirty="0">
              <a:latin typeface="Palatino Linotype"/>
              <a:cs typeface="Palatino Linotype"/>
            </a:endParaRPr>
          </a:p>
          <a:p>
            <a:pPr marL="838200" lvl="1" indent="-355600">
              <a:lnSpc>
                <a:spcPct val="100000"/>
              </a:lnSpc>
              <a:buSzPct val="74137"/>
              <a:buChar char="•"/>
              <a:tabLst>
                <a:tab pos="837565" algn="l"/>
                <a:tab pos="838200" algn="l"/>
              </a:tabLst>
            </a:pPr>
            <a:r>
              <a:rPr sz="2900" spc="-165" dirty="0">
                <a:latin typeface="Palatino Linotype"/>
                <a:cs typeface="Palatino Linotype"/>
              </a:rPr>
              <a:t>Avoids </a:t>
            </a:r>
            <a:r>
              <a:rPr sz="2900" spc="-65" dirty="0">
                <a:latin typeface="Palatino Linotype"/>
                <a:cs typeface="Palatino Linotype"/>
              </a:rPr>
              <a:t>recomputing </a:t>
            </a:r>
            <a:r>
              <a:rPr sz="2900" spc="-40" dirty="0">
                <a:latin typeface="Palatino Linotype"/>
                <a:cs typeface="Palatino Linotype"/>
              </a:rPr>
              <a:t>repeated</a:t>
            </a:r>
            <a:r>
              <a:rPr sz="2900" spc="-250" dirty="0">
                <a:latin typeface="Palatino Linotype"/>
                <a:cs typeface="Palatino Linotype"/>
              </a:rPr>
              <a:t> </a:t>
            </a:r>
            <a:r>
              <a:rPr sz="2900" spc="-65" dirty="0">
                <a:latin typeface="Palatino Linotype"/>
                <a:cs typeface="Palatino Linotype"/>
              </a:rPr>
              <a:t>subexpressions</a:t>
            </a:r>
            <a:endParaRPr sz="29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Palatino Linotype"/>
              <a:buChar char="•"/>
            </a:pPr>
            <a:endParaRPr sz="2900" dirty="0">
              <a:latin typeface="Palatino Linotype"/>
              <a:cs typeface="Palatino Linotype"/>
            </a:endParaRPr>
          </a:p>
          <a:p>
            <a:pPr marL="838200" lvl="1" indent="-355600">
              <a:lnSpc>
                <a:spcPct val="100000"/>
              </a:lnSpc>
              <a:buSzPct val="74137"/>
              <a:buChar char="•"/>
              <a:tabLst>
                <a:tab pos="837565" algn="l"/>
                <a:tab pos="838200" algn="l"/>
              </a:tabLst>
            </a:pPr>
            <a:r>
              <a:rPr sz="2900" spc="-60" dirty="0">
                <a:latin typeface="Palatino Linotype"/>
                <a:cs typeface="Palatino Linotype"/>
              </a:rPr>
              <a:t>Speed </a:t>
            </a:r>
            <a:r>
              <a:rPr sz="2900" spc="-95" dirty="0">
                <a:latin typeface="Palatino Linotype"/>
                <a:cs typeface="Palatino Linotype"/>
              </a:rPr>
              <a:t>vs memory</a:t>
            </a:r>
            <a:r>
              <a:rPr sz="2900" spc="-415" dirty="0">
                <a:latin typeface="Palatino Linotype"/>
                <a:cs typeface="Palatino Linotype"/>
              </a:rPr>
              <a:t> </a:t>
            </a:r>
            <a:r>
              <a:rPr sz="2900" spc="-5" dirty="0">
                <a:latin typeface="Palatino Linotype"/>
                <a:cs typeface="Palatino Linotype"/>
              </a:rPr>
              <a:t>tradeo</a:t>
            </a:r>
            <a:r>
              <a:rPr sz="2900" spc="-5" dirty="0">
                <a:latin typeface="Arial"/>
                <a:cs typeface="Arial"/>
              </a:rPr>
              <a:t>ﬀ</a:t>
            </a:r>
            <a:endParaRPr sz="29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D77CFB-3DDD-4567-9185-157FA8E2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4453673"/>
            <a:ext cx="2178162" cy="1168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EFFB3A-B124-42BD-8948-241DE60C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4288564"/>
            <a:ext cx="3257717" cy="13335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498094-71A4-4245-9455-13311698F7EB}"/>
              </a:ext>
            </a:extLst>
          </p:cNvPr>
          <p:cNvSpPr txBox="1"/>
          <p:nvPr/>
        </p:nvSpPr>
        <p:spPr>
          <a:xfrm>
            <a:off x="482600" y="2516282"/>
            <a:ext cx="123157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chain rule is a formula for calculating the derivatives of composite functions. Composite functions are functions composed of functions inside other function(s).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924560"/>
            <a:ext cx="10906125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00" spc="-145" dirty="0"/>
              <a:t>Simple </a:t>
            </a:r>
            <a:r>
              <a:rPr sz="7100" spc="25" dirty="0"/>
              <a:t>Back-Prop</a:t>
            </a:r>
            <a:r>
              <a:rPr sz="7100" spc="-370" dirty="0"/>
              <a:t> </a:t>
            </a:r>
            <a:r>
              <a:rPr sz="7100" spc="-55" dirty="0"/>
              <a:t>Example</a:t>
            </a:r>
            <a:endParaRPr sz="7100"/>
          </a:p>
        </p:txBody>
      </p:sp>
      <p:sp>
        <p:nvSpPr>
          <p:cNvPr id="35" name="object 35"/>
          <p:cNvSpPr txBox="1"/>
          <p:nvPr/>
        </p:nvSpPr>
        <p:spPr>
          <a:xfrm rot="5400000">
            <a:off x="1686017" y="4661886"/>
            <a:ext cx="1107996" cy="3605859"/>
          </a:xfrm>
          <a:prstGeom prst="rect">
            <a:avLst/>
          </a:prstGeom>
        </p:spPr>
        <p:txBody>
          <a:bodyPr vert="vert270" wrap="square" lIns="0" tIns="5524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3600" spc="-125" dirty="0">
                <a:latin typeface="Palatino Linotype"/>
                <a:cs typeface="Palatino Linotype"/>
              </a:rPr>
              <a:t>Forward</a:t>
            </a:r>
            <a:r>
              <a:rPr sz="3600" spc="225" dirty="0">
                <a:latin typeface="Palatino Linotype"/>
                <a:cs typeface="Palatino Linotype"/>
              </a:rPr>
              <a:t> </a:t>
            </a:r>
            <a:r>
              <a:rPr sz="3600" spc="-130" dirty="0">
                <a:latin typeface="Palatino Linotype"/>
                <a:cs typeface="Palatino Linotype"/>
              </a:rPr>
              <a:t>prop</a:t>
            </a:r>
            <a:r>
              <a:rPr lang="en-US" sz="3600" spc="-130" dirty="0">
                <a:latin typeface="Palatino Linotype"/>
                <a:cs typeface="Palatino Linotype"/>
              </a:rPr>
              <a:t>agation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 rot="16200000">
            <a:off x="10268089" y="4132146"/>
            <a:ext cx="1159292" cy="4367116"/>
          </a:xfrm>
          <a:prstGeom prst="rect">
            <a:avLst/>
          </a:prstGeom>
        </p:spPr>
        <p:txBody>
          <a:bodyPr vert="vert" wrap="square" lIns="0" tIns="5524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3600" spc="-80" dirty="0">
                <a:latin typeface="Palatino Linotype"/>
                <a:cs typeface="Palatino Linotype"/>
              </a:rPr>
              <a:t>Compute</a:t>
            </a:r>
            <a:endParaRPr lang="en-US" sz="3600" spc="270" dirty="0">
              <a:latin typeface="Palatino Linotype"/>
              <a:cs typeface="Palatino Linotype"/>
            </a:endParaRPr>
          </a:p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3600" spc="-90" dirty="0">
                <a:latin typeface="Palatino Linotype"/>
                <a:cs typeface="Palatino Linotype"/>
              </a:rPr>
              <a:t>derivatives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 rot="5400000">
            <a:off x="1645108" y="3287300"/>
            <a:ext cx="1159292" cy="3301426"/>
          </a:xfrm>
          <a:prstGeom prst="rect">
            <a:avLst/>
          </a:prstGeom>
        </p:spPr>
        <p:txBody>
          <a:bodyPr vert="vert270" wrap="square" lIns="0" tIns="5524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3600" spc="-80" dirty="0">
                <a:latin typeface="Palatino Linotype"/>
                <a:cs typeface="Palatino Linotype"/>
              </a:rPr>
              <a:t>Compute</a:t>
            </a:r>
            <a:endParaRPr lang="en-US" sz="3600" spc="225" dirty="0">
              <a:latin typeface="Palatino Linotype"/>
              <a:cs typeface="Palatino Linotype"/>
            </a:endParaRPr>
          </a:p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3600" spc="-25" dirty="0">
                <a:latin typeface="Palatino Linotype"/>
                <a:cs typeface="Palatino Linotype"/>
              </a:rPr>
              <a:t>activations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798382-78AC-42BF-8FAA-6FBBC95B7C41}"/>
              </a:ext>
            </a:extLst>
          </p:cNvPr>
          <p:cNvSpPr txBox="1"/>
          <p:nvPr/>
        </p:nvSpPr>
        <p:spPr>
          <a:xfrm>
            <a:off x="8636618" y="7412012"/>
            <a:ext cx="3696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4700" algn="ctr">
              <a:lnSpc>
                <a:spcPct val="100000"/>
              </a:lnSpc>
              <a:spcBef>
                <a:spcPts val="5"/>
              </a:spcBef>
            </a:pPr>
            <a:r>
              <a:rPr lang="en-GB" sz="3600" spc="-45" dirty="0">
                <a:latin typeface="Palatino Linotype"/>
                <a:cs typeface="Palatino Linotype"/>
              </a:rPr>
              <a:t>Backwards</a:t>
            </a:r>
          </a:p>
          <a:p>
            <a:pPr marL="774700" algn="ctr">
              <a:lnSpc>
                <a:spcPct val="100000"/>
              </a:lnSpc>
              <a:spcBef>
                <a:spcPts val="5"/>
              </a:spcBef>
            </a:pPr>
            <a:r>
              <a:rPr lang="en-GB" sz="3600" spc="-45" dirty="0">
                <a:latin typeface="Palatino Linotype"/>
                <a:cs typeface="Palatino Linotype"/>
              </a:rPr>
              <a:t>propagation</a:t>
            </a:r>
            <a:endParaRPr lang="en-GB" sz="3600" dirty="0">
              <a:latin typeface="Palatino Linotype"/>
              <a:cs typeface="Palatino Linotype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E7DC95-3E46-4E66-9789-32A934E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80" y="2362200"/>
            <a:ext cx="5628239" cy="6965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850900"/>
            <a:ext cx="94589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Computation</a:t>
            </a:r>
            <a:r>
              <a:rPr spc="595" dirty="0"/>
              <a:t> </a:t>
            </a:r>
            <a:r>
              <a:rPr spc="-114" dirty="0"/>
              <a:t>Graphs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5C111DB-A86D-40B0-B08F-7973D0E4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53" y="2362200"/>
            <a:ext cx="3598364" cy="278664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8C01F5E-641F-442E-8379-203279C5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1" y="6093888"/>
            <a:ext cx="4307648" cy="2887123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265133F-2117-4BD6-A5FD-A367CBB86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234" y="2362200"/>
            <a:ext cx="7059455" cy="33528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09B5B51-194E-4F3F-8BC1-E33658DE7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234" y="5981700"/>
            <a:ext cx="7133684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58519"/>
            <a:ext cx="10973435" cy="1220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spc="-55" dirty="0"/>
              <a:t>Repeated</a:t>
            </a:r>
            <a:r>
              <a:rPr sz="7850" spc="575" dirty="0"/>
              <a:t> </a:t>
            </a:r>
            <a:r>
              <a:rPr sz="7850" spc="-160" dirty="0"/>
              <a:t>Subexpressions</a:t>
            </a:r>
            <a:endParaRPr sz="785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A0FDC-40B4-4D4F-A1DB-F222121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286000"/>
            <a:ext cx="11963400" cy="70855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533400"/>
            <a:ext cx="11353800" cy="887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 algn="ctr">
              <a:lnSpc>
                <a:spcPct val="114700"/>
              </a:lnSpc>
              <a:spcBef>
                <a:spcPts val="100"/>
              </a:spcBef>
            </a:pPr>
            <a:r>
              <a:rPr sz="5400" spc="-5" dirty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  <a:r>
              <a:rPr sz="5400" spc="-4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5400" spc="17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5400" spc="-40" dirty="0">
                <a:latin typeface="Arial" panose="020B0604020202020204" pitchFamily="34" charset="0"/>
                <a:cs typeface="Arial" panose="020B0604020202020204" pitchFamily="34" charset="0"/>
              </a:rPr>
              <a:t>ol-to-Sy</a:t>
            </a:r>
            <a:r>
              <a:rPr sz="5400" spc="-4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5400" spc="17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5400" spc="-155" dirty="0">
                <a:latin typeface="Arial" panose="020B0604020202020204" pitchFamily="34" charset="0"/>
                <a:cs typeface="Arial" panose="020B0604020202020204" pitchFamily="34" charset="0"/>
              </a:rPr>
              <a:t>ol  </a:t>
            </a:r>
            <a:r>
              <a:rPr sz="5400" spc="-45" dirty="0">
                <a:latin typeface="Arial" panose="020B0604020202020204" pitchFamily="34" charset="0"/>
                <a:cs typeface="Arial" panose="020B0604020202020204" pitchFamily="34" charset="0"/>
              </a:rPr>
              <a:t>Diﬀerentiation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E5FF328-31B0-46EA-91CF-C321D520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77346"/>
            <a:ext cx="9982200" cy="714285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E2280DA8-3B49-4EDC-94E3-96BB814638D0}"/>
              </a:ext>
            </a:extLst>
          </p:cNvPr>
          <p:cNvSpPr/>
          <p:nvPr/>
        </p:nvSpPr>
        <p:spPr>
          <a:xfrm>
            <a:off x="8178800" y="2590800"/>
            <a:ext cx="2667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4A3D80-DAE3-474C-BBB0-90BEBA0278FE}"/>
              </a:ext>
            </a:extLst>
          </p:cNvPr>
          <p:cNvSpPr txBox="1"/>
          <p:nvPr/>
        </p:nvSpPr>
        <p:spPr>
          <a:xfrm>
            <a:off x="7416800" y="2325237"/>
            <a:ext cx="358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computational graph is extended to include gradient calculations and relationships between gradients</a:t>
            </a:r>
            <a:endParaRPr lang="en-GB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67739"/>
            <a:ext cx="1100264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-185" dirty="0"/>
              <a:t>Neural </a:t>
            </a:r>
            <a:r>
              <a:rPr sz="6450" spc="-265" dirty="0"/>
              <a:t>Network </a:t>
            </a:r>
            <a:r>
              <a:rPr sz="6450" spc="-135" dirty="0"/>
              <a:t>Loss</a:t>
            </a:r>
            <a:r>
              <a:rPr sz="6450" spc="-715" dirty="0"/>
              <a:t> </a:t>
            </a:r>
            <a:r>
              <a:rPr sz="6450" spc="-60" dirty="0"/>
              <a:t>Function</a:t>
            </a:r>
            <a:endParaRPr sz="645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0F975EF-6022-407F-BCE1-BE26026E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514600"/>
            <a:ext cx="8732189" cy="646308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505548A-D26F-40E9-ABB6-8174B8DC0ABD}"/>
              </a:ext>
            </a:extLst>
          </p:cNvPr>
          <p:cNvSpPr/>
          <p:nvPr/>
        </p:nvSpPr>
        <p:spPr>
          <a:xfrm>
            <a:off x="6524752" y="7696200"/>
            <a:ext cx="2438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9A49B7-6165-4AFB-90E5-4FE919BCC080}"/>
              </a:ext>
            </a:extLst>
          </p:cNvPr>
          <p:cNvSpPr txBox="1"/>
          <p:nvPr/>
        </p:nvSpPr>
        <p:spPr>
          <a:xfrm>
            <a:off x="9321800" y="4191000"/>
            <a:ext cx="3505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latin typeface="ComputerModernRoman"/>
              </a:rPr>
              <a:t>The computational graph used to compute the cost used to train an example</a:t>
            </a:r>
          </a:p>
          <a:p>
            <a:pPr algn="l"/>
            <a:r>
              <a:rPr lang="en-GB" sz="2400" b="1" i="0" u="none" strike="noStrike" baseline="0" dirty="0">
                <a:latin typeface="ComputerModernRoman"/>
              </a:rPr>
              <a:t>of a single-layer MLP using the cross-entropy loss and weight decay</a:t>
            </a:r>
            <a:endParaRPr lang="en-GB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551561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20" dirty="0">
                <a:solidFill>
                  <a:srgbClr val="70BF41"/>
                </a:solidFill>
                <a:latin typeface="Palatino Linotype"/>
                <a:cs typeface="Palatino Linotype"/>
              </a:rPr>
              <a:t>Example: </a:t>
            </a:r>
            <a:r>
              <a:rPr sz="3600" spc="-70" dirty="0">
                <a:solidFill>
                  <a:srgbClr val="70BF41"/>
                </a:solidFill>
                <a:latin typeface="Palatino Linotype"/>
                <a:cs typeface="Palatino Linotype"/>
              </a:rPr>
              <a:t>Learning</a:t>
            </a:r>
            <a:r>
              <a:rPr sz="3600" spc="565" dirty="0">
                <a:solidFill>
                  <a:srgbClr val="70BF41"/>
                </a:solidFill>
                <a:latin typeface="Palatino Linotype"/>
                <a:cs typeface="Palatino Linotype"/>
              </a:rPr>
              <a:t> </a:t>
            </a:r>
            <a:r>
              <a:rPr sz="3600" spc="135" dirty="0">
                <a:solidFill>
                  <a:srgbClr val="70BF41"/>
                </a:solidFill>
                <a:latin typeface="Palatino Linotype"/>
                <a:cs typeface="Palatino Linotype"/>
              </a:rPr>
              <a:t>XOR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Gradient-Based</a:t>
            </a:r>
            <a:r>
              <a:rPr sz="3600" spc="260" dirty="0">
                <a:latin typeface="Palatino Linotype"/>
                <a:cs typeface="Palatino Linotype"/>
              </a:rPr>
              <a:t>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65" dirty="0">
                <a:latin typeface="Palatino Linotype"/>
                <a:cs typeface="Palatino Linotype"/>
              </a:rPr>
              <a:t>Hidden</a:t>
            </a:r>
            <a:r>
              <a:rPr sz="3600" spc="290" dirty="0">
                <a:latin typeface="Palatino Linotype"/>
                <a:cs typeface="Palatino Linotype"/>
              </a:rPr>
              <a:t> </a:t>
            </a:r>
            <a:r>
              <a:rPr sz="3600" spc="-30" dirty="0">
                <a:latin typeface="Palatino Linotype"/>
                <a:cs typeface="Palatino Linotype"/>
              </a:rPr>
              <a:t>Units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Architecture</a:t>
            </a:r>
            <a:r>
              <a:rPr sz="3600" spc="280" dirty="0">
                <a:latin typeface="Palatino Linotype"/>
                <a:cs typeface="Palatino Linotype"/>
              </a:rPr>
              <a:t> </a:t>
            </a:r>
            <a:r>
              <a:rPr sz="3600" spc="-105" dirty="0"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latin typeface="Palatino Linotype"/>
                <a:cs typeface="Palatino Linotype"/>
              </a:rPr>
              <a:t>Back-Propagation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731493"/>
            <a:ext cx="12573000" cy="10348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6650" spc="240" dirty="0"/>
              <a:t>“Exclusive or” (</a:t>
            </a:r>
            <a:r>
              <a:rPr sz="6650" spc="240" dirty="0"/>
              <a:t>XOR</a:t>
            </a:r>
            <a:r>
              <a:rPr lang="en-US" sz="6650" spc="240" dirty="0"/>
              <a:t>) function</a:t>
            </a:r>
            <a:endParaRPr sz="66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7E5A13-338B-4920-9626-8FA8D81F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140013"/>
            <a:ext cx="7061289" cy="6957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04239"/>
            <a:ext cx="10982960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-55" dirty="0"/>
              <a:t>Rectified </a:t>
            </a:r>
            <a:r>
              <a:rPr sz="7250" spc="-70" dirty="0"/>
              <a:t>Linear</a:t>
            </a:r>
            <a:r>
              <a:rPr sz="7250" spc="-505" dirty="0"/>
              <a:t> </a:t>
            </a:r>
            <a:r>
              <a:rPr sz="7250" spc="-60" dirty="0"/>
              <a:t>Activation</a:t>
            </a:r>
            <a:endParaRPr sz="72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F43E17-C159-4E7E-BBA3-63C54541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044969"/>
            <a:ext cx="10297160" cy="6035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B2FA48-535F-47B3-824B-7590083663EB}"/>
              </a:ext>
            </a:extLst>
          </p:cNvPr>
          <p:cNvSpPr txBox="1"/>
          <p:nvPr/>
        </p:nvSpPr>
        <p:spPr>
          <a:xfrm>
            <a:off x="1244600" y="2362200"/>
            <a:ext cx="4694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sz="28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ReLU</a:t>
            </a:r>
            <a:r>
              <a:rPr lang="en-US" sz="2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 – Rectified Linear Unit  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850900"/>
            <a:ext cx="8313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Network</a:t>
            </a:r>
            <a:r>
              <a:rPr spc="565" dirty="0"/>
              <a:t> </a:t>
            </a:r>
            <a:r>
              <a:rPr spc="-165" dirty="0"/>
              <a:t>Diagrams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EC6873-596A-4938-B938-4E39B256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362200"/>
            <a:ext cx="8448835" cy="6933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700" y="850900"/>
            <a:ext cx="58769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Solving</a:t>
            </a:r>
            <a:r>
              <a:rPr spc="580" dirty="0"/>
              <a:t> </a:t>
            </a:r>
            <a:r>
              <a:rPr spc="300" dirty="0"/>
              <a:t>XOR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ED91A-8D16-409C-9F2A-D5F1A000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200400"/>
            <a:ext cx="11407798" cy="11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5E55C7-0E3F-4178-89AA-5C4BA264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5949936"/>
            <a:ext cx="2375022" cy="11049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737BCF-956C-4148-90A9-AFAD3B7F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5981688"/>
            <a:ext cx="1930499" cy="10732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FF1623-47DC-412C-A7E0-7A7FEC1CA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5981688"/>
            <a:ext cx="2076557" cy="1143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734" y="379606"/>
            <a:ext cx="9358630" cy="2381885"/>
          </a:xfrm>
          <a:prstGeom prst="rect">
            <a:avLst/>
          </a:prstGeom>
        </p:spPr>
        <p:txBody>
          <a:bodyPr vert="horz" wrap="square" lIns="0" tIns="483870" rIns="0" bIns="0" rtlCol="0">
            <a:spAutoFit/>
          </a:bodyPr>
          <a:lstStyle/>
          <a:p>
            <a:pPr marR="597535" algn="ctr">
              <a:lnSpc>
                <a:spcPct val="100000"/>
              </a:lnSpc>
              <a:spcBef>
                <a:spcPts val="3810"/>
              </a:spcBef>
            </a:pPr>
            <a:r>
              <a:rPr spc="-190" dirty="0"/>
              <a:t>Solving</a:t>
            </a:r>
            <a:r>
              <a:rPr spc="645" dirty="0"/>
              <a:t> </a:t>
            </a:r>
            <a:r>
              <a:rPr spc="300" dirty="0"/>
              <a:t>XOR</a:t>
            </a: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6360795" algn="l"/>
              </a:tabLst>
            </a:pPr>
            <a:r>
              <a:rPr sz="3150" spc="-90" dirty="0">
                <a:latin typeface="Century"/>
                <a:cs typeface="Century"/>
              </a:rPr>
              <a:t>	</a:t>
            </a:r>
            <a:endParaRPr sz="3150" dirty="0">
              <a:latin typeface="Century"/>
              <a:cs typeface="Century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20DFDDB-935C-46E6-A2FF-B7F86B66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590800"/>
            <a:ext cx="12376585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551561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20" dirty="0">
                <a:latin typeface="Palatino Linotype"/>
                <a:cs typeface="Palatino Linotype"/>
              </a:rPr>
              <a:t>Example: </a:t>
            </a:r>
            <a:r>
              <a:rPr sz="3600" spc="-70" dirty="0">
                <a:latin typeface="Palatino Linotype"/>
                <a:cs typeface="Palatino Linotype"/>
              </a:rPr>
              <a:t>Learning</a:t>
            </a:r>
            <a:r>
              <a:rPr sz="3600" spc="565" dirty="0">
                <a:latin typeface="Palatino Linotype"/>
                <a:cs typeface="Palatino Linotype"/>
              </a:rPr>
              <a:t> </a:t>
            </a:r>
            <a:r>
              <a:rPr sz="3600" spc="135" dirty="0">
                <a:latin typeface="Palatino Linotype"/>
                <a:cs typeface="Palatino Linotype"/>
              </a:rPr>
              <a:t>XOR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solidFill>
                  <a:srgbClr val="70BF41"/>
                </a:solidFill>
                <a:latin typeface="Palatino Linotype"/>
                <a:cs typeface="Palatino Linotype"/>
              </a:rPr>
              <a:t>Gradient-Based</a:t>
            </a:r>
            <a:r>
              <a:rPr sz="3600" spc="260" dirty="0">
                <a:solidFill>
                  <a:srgbClr val="70BF41"/>
                </a:solidFill>
                <a:latin typeface="Palatino Linotype"/>
                <a:cs typeface="Palatino Linotype"/>
              </a:rPr>
              <a:t> </a:t>
            </a:r>
            <a:r>
              <a:rPr sz="3600" spc="-70" dirty="0">
                <a:solidFill>
                  <a:srgbClr val="70BF41"/>
                </a:solidFill>
                <a:latin typeface="Palatino Linotype"/>
                <a:cs typeface="Palatino Linotype"/>
              </a:rPr>
              <a:t>Learning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65" dirty="0">
                <a:latin typeface="Palatino Linotype"/>
                <a:cs typeface="Palatino Linotype"/>
              </a:rPr>
              <a:t>Hidden</a:t>
            </a:r>
            <a:r>
              <a:rPr sz="3600" spc="290" dirty="0">
                <a:latin typeface="Palatino Linotype"/>
                <a:cs typeface="Palatino Linotype"/>
              </a:rPr>
              <a:t> </a:t>
            </a:r>
            <a:r>
              <a:rPr sz="3600" spc="-30" dirty="0">
                <a:latin typeface="Palatino Linotype"/>
                <a:cs typeface="Palatino Linotype"/>
              </a:rPr>
              <a:t>Units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Palatino Linotype"/>
                <a:cs typeface="Palatino Linotype"/>
              </a:rPr>
              <a:t>Architecture</a:t>
            </a:r>
            <a:r>
              <a:rPr sz="3600" spc="280" dirty="0">
                <a:latin typeface="Palatino Linotype"/>
                <a:cs typeface="Palatino Linotype"/>
              </a:rPr>
              <a:t> </a:t>
            </a:r>
            <a:r>
              <a:rPr sz="3600" spc="-105" dirty="0"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600">
              <a:latin typeface="Palatino Linotype"/>
              <a:cs typeface="Palatino Linotype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latin typeface="Palatino Linotype"/>
                <a:cs typeface="Palatino Linotype"/>
              </a:rPr>
              <a:t>Back-Propagation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498</Words>
  <Application>Microsoft Office PowerPoint</Application>
  <PresentationFormat>Custom</PresentationFormat>
  <Paragraphs>149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Calibri</vt:lpstr>
      <vt:lpstr>Century</vt:lpstr>
      <vt:lpstr>ComputerModernRoman</vt:lpstr>
      <vt:lpstr>Palatino Linotype</vt:lpstr>
      <vt:lpstr>Office Theme</vt:lpstr>
      <vt:lpstr>C7082 Techniques in Machine Learning and AI</vt:lpstr>
      <vt:lpstr>06 Deep Feedforward  Networks</vt:lpstr>
      <vt:lpstr>Roadmap</vt:lpstr>
      <vt:lpstr>“Exclusive or” (XOR) function</vt:lpstr>
      <vt:lpstr>Rectified Linear Activation</vt:lpstr>
      <vt:lpstr>Network Diagrams</vt:lpstr>
      <vt:lpstr>Solving XOR</vt:lpstr>
      <vt:lpstr>Solving XOR  </vt:lpstr>
      <vt:lpstr>Roadmap</vt:lpstr>
      <vt:lpstr>Gradient-Based Learning</vt:lpstr>
      <vt:lpstr>Conditional Distributions and  Cross-Entropy</vt:lpstr>
      <vt:lpstr>Output Types</vt:lpstr>
      <vt:lpstr>Mixture Density Outputs</vt:lpstr>
      <vt:lpstr>Don’t mix and match</vt:lpstr>
      <vt:lpstr>Roadmap</vt:lpstr>
      <vt:lpstr>Hidden units</vt:lpstr>
      <vt:lpstr>Roadmap</vt:lpstr>
      <vt:lpstr>Architecture Basics</vt:lpstr>
      <vt:lpstr>Universal Approximator  Theorem</vt:lpstr>
      <vt:lpstr>Exponential Representation  Advantage of Depth</vt:lpstr>
      <vt:lpstr>Better Generalization with  Greater Depth</vt:lpstr>
      <vt:lpstr>Large, Shallow Models Overfit More</vt:lpstr>
      <vt:lpstr>Roadmap</vt:lpstr>
      <vt:lpstr>Back-Propagation</vt:lpstr>
      <vt:lpstr>Simple Back-Prop Example</vt:lpstr>
      <vt:lpstr>Computation Graphs</vt:lpstr>
      <vt:lpstr>Repeated Subexpressions</vt:lpstr>
      <vt:lpstr>Symbol-to-Symbol  Diﬀerentiation</vt:lpstr>
      <vt:lpstr>Neural Network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10</cp:revision>
  <dcterms:created xsi:type="dcterms:W3CDTF">2020-10-13T20:12:59Z</dcterms:created>
  <dcterms:modified xsi:type="dcterms:W3CDTF">2020-10-17T21:30:59Z</dcterms:modified>
</cp:coreProperties>
</file>