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94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</p:sldIdLst>
  <p:sldSz cx="13004800" cy="9753600"/>
  <p:notesSz cx="13004800" cy="9753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416" y="6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75360" y="3023616"/>
            <a:ext cx="11054080" cy="20482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0" y="5462016"/>
            <a:ext cx="9103360" cy="2438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spc="-15" dirty="0"/>
              <a:t>(Goodfellow</a:t>
            </a:r>
            <a:r>
              <a:rPr spc="35" dirty="0"/>
              <a:t> </a:t>
            </a:r>
            <a:r>
              <a:rPr spc="-30" dirty="0"/>
              <a:t>2015)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10/23/2020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rgbClr val="4A86E8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4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spc="-15" dirty="0"/>
              <a:t>(Goodfellow</a:t>
            </a:r>
            <a:r>
              <a:rPr spc="35" dirty="0"/>
              <a:t> </a:t>
            </a:r>
            <a:r>
              <a:rPr spc="-30" dirty="0"/>
              <a:t>2015)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10/23/2020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rgbClr val="4A86E8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50240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97472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spc="-15" dirty="0"/>
              <a:t>(Goodfellow</a:t>
            </a:r>
            <a:r>
              <a:rPr spc="35" dirty="0"/>
              <a:t> </a:t>
            </a:r>
            <a:r>
              <a:rPr spc="-30" dirty="0"/>
              <a:t>2015)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10/23/2020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rgbClr val="4A86E8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spc="-15" dirty="0"/>
              <a:t>(Goodfellow</a:t>
            </a:r>
            <a:r>
              <a:rPr spc="35" dirty="0"/>
              <a:t> </a:t>
            </a:r>
            <a:r>
              <a:rPr spc="-30" dirty="0"/>
              <a:t>2015)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10/23/2020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spc="-15" dirty="0"/>
              <a:t>(Goodfellow</a:t>
            </a:r>
            <a:r>
              <a:rPr spc="35" dirty="0"/>
              <a:t> </a:t>
            </a:r>
            <a:r>
              <a:rPr spc="-30" dirty="0"/>
              <a:t>2015)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10/23/2020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31900" y="454659"/>
            <a:ext cx="10541000" cy="1930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rgbClr val="4A86E8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13687" y="3413759"/>
            <a:ext cx="11281410" cy="3683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1696700" y="9472574"/>
            <a:ext cx="1245234" cy="2514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spc="-15" dirty="0"/>
              <a:t>(Goodfellow</a:t>
            </a:r>
            <a:r>
              <a:rPr spc="35" dirty="0"/>
              <a:t> </a:t>
            </a:r>
            <a:r>
              <a:rPr spc="-30" dirty="0"/>
              <a:t>2015)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50240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10/23/2020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363456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78000" y="914400"/>
            <a:ext cx="9448800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GB" sz="5400" b="1" spc="220" dirty="0">
                <a:latin typeface="Arial" panose="020B0604020202020204" pitchFamily="34" charset="0"/>
                <a:cs typeface="Arial" panose="020B0604020202020204" pitchFamily="34" charset="0"/>
              </a:rPr>
              <a:t>C7082 Techniques in Machine Learning and AI</a:t>
            </a:r>
            <a:endParaRPr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73400" y="3429000"/>
            <a:ext cx="6604634" cy="46166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80"/>
              </a:spcBef>
            </a:pPr>
            <a:r>
              <a:rPr lang="en-GB" sz="2600" i="1" spc="80" dirty="0">
                <a:latin typeface="Arial" panose="020B0604020202020204" pitchFamily="34" charset="0"/>
                <a:cs typeface="Arial" panose="020B0604020202020204" pitchFamily="34" charset="0"/>
              </a:rPr>
              <a:t>Ed Harris</a:t>
            </a:r>
            <a:endParaRPr sz="26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Neural Networks From Scratch - victorzhou.com">
            <a:extLst>
              <a:ext uri="{FF2B5EF4-FFF2-40B4-BE49-F238E27FC236}">
                <a16:creationId xmlns:a16="http://schemas.microsoft.com/office/drawing/2014/main" id="{D1E43EF4-B975-4BAE-B961-28A5B5C979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00" y="4730448"/>
            <a:ext cx="7518400" cy="375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I Evaluating and Testing Unintended Memorization in Neural Networks  #machinelearning #Tech #Gadgets | How to memorize things, Nerd jokes,  Predictions">
            <a:extLst>
              <a:ext uri="{FF2B5EF4-FFF2-40B4-BE49-F238E27FC236}">
                <a16:creationId xmlns:a16="http://schemas.microsoft.com/office/drawing/2014/main" id="{D5D47C5C-1410-4B52-AB22-EEF706711F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9800" y="4038600"/>
            <a:ext cx="3666735" cy="5224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51000" y="1066800"/>
            <a:ext cx="970534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Newton’s </a:t>
            </a:r>
            <a:r>
              <a:rPr spc="-60" dirty="0"/>
              <a:t>method’s </a:t>
            </a:r>
            <a:r>
              <a:rPr spc="-100" dirty="0"/>
              <a:t>failure</a:t>
            </a:r>
            <a:r>
              <a:rPr spc="355" dirty="0"/>
              <a:t> </a:t>
            </a:r>
            <a:r>
              <a:rPr spc="-160" dirty="0"/>
              <a:t>mode</a:t>
            </a:r>
          </a:p>
        </p:txBody>
      </p:sp>
      <p:sp>
        <p:nvSpPr>
          <p:cNvPr id="3" name="object 3"/>
          <p:cNvSpPr/>
          <p:nvPr/>
        </p:nvSpPr>
        <p:spPr>
          <a:xfrm>
            <a:off x="812538" y="2451100"/>
            <a:ext cx="11773462" cy="5067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8300" y="1066800"/>
            <a:ext cx="973074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5" dirty="0"/>
              <a:t>The </a:t>
            </a:r>
            <a:r>
              <a:rPr spc="-55" dirty="0"/>
              <a:t>view </a:t>
            </a:r>
            <a:r>
              <a:rPr spc="-160" dirty="0"/>
              <a:t>of </a:t>
            </a:r>
            <a:r>
              <a:rPr spc="120" dirty="0"/>
              <a:t>SGD </a:t>
            </a:r>
            <a:r>
              <a:rPr spc="-114" dirty="0"/>
              <a:t>as</a:t>
            </a:r>
            <a:r>
              <a:rPr spc="-505" dirty="0"/>
              <a:t> </a:t>
            </a:r>
            <a:r>
              <a:rPr lang="en-US" spc="-505" dirty="0"/>
              <a:t>"</a:t>
            </a:r>
            <a:r>
              <a:rPr spc="35" dirty="0"/>
              <a:t>di</a:t>
            </a:r>
            <a:r>
              <a:rPr spc="35" dirty="0">
                <a:latin typeface="Arial"/>
                <a:cs typeface="Arial"/>
              </a:rPr>
              <a:t>ﬃ</a:t>
            </a:r>
            <a:r>
              <a:rPr spc="35" dirty="0"/>
              <a:t>cult</a:t>
            </a:r>
            <a:r>
              <a:rPr lang="en-US" spc="35" dirty="0"/>
              <a:t>"</a:t>
            </a:r>
            <a:endParaRPr spc="35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DA82C9-C8D7-42CE-815B-1FB54247936D}"/>
              </a:ext>
            </a:extLst>
          </p:cNvPr>
          <p:cNvSpPr txBox="1"/>
          <p:nvPr/>
        </p:nvSpPr>
        <p:spPr>
          <a:xfrm>
            <a:off x="1016000" y="2362200"/>
            <a:ext cx="11277600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600" dirty="0"/>
              <a:t>SGD usually moves downhill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GB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600" dirty="0"/>
              <a:t>SGD eventually encounters a critical point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GB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600" dirty="0"/>
              <a:t>Usually this is a minimum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GB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600" dirty="0"/>
              <a:t>However, it is a local minimum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GB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600" dirty="0"/>
              <a:t>J has a high value at this critical point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GB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600" dirty="0"/>
              <a:t>Some global minimum is the real target, and has a much lower value of J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4000" y="940721"/>
            <a:ext cx="12661900" cy="8962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67000" marR="5080" indent="-2654300">
              <a:lnSpc>
                <a:spcPct val="115700"/>
              </a:lnSpc>
              <a:spcBef>
                <a:spcPts val="100"/>
              </a:spcBef>
            </a:pPr>
            <a:r>
              <a:rPr lang="en-US" spc="65" dirty="0"/>
              <a:t>But, </a:t>
            </a:r>
            <a:r>
              <a:rPr spc="-150" dirty="0"/>
              <a:t>does </a:t>
            </a:r>
            <a:r>
              <a:rPr spc="120" dirty="0"/>
              <a:t>SGD </a:t>
            </a:r>
            <a:r>
              <a:rPr spc="-15" dirty="0"/>
              <a:t>get </a:t>
            </a:r>
            <a:r>
              <a:rPr spc="-70" dirty="0"/>
              <a:t>stuck  </a:t>
            </a:r>
            <a:r>
              <a:rPr spc="-204" dirty="0"/>
              <a:t>on </a:t>
            </a:r>
            <a:r>
              <a:rPr spc="-120" dirty="0"/>
              <a:t>saddle</a:t>
            </a:r>
            <a:r>
              <a:rPr spc="85" dirty="0"/>
              <a:t> </a:t>
            </a:r>
            <a:r>
              <a:rPr spc="-85" dirty="0"/>
              <a:t>points?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02B263-28A6-424F-98AD-DACA28D2B662}"/>
              </a:ext>
            </a:extLst>
          </p:cNvPr>
          <p:cNvSpPr txBox="1"/>
          <p:nvPr/>
        </p:nvSpPr>
        <p:spPr>
          <a:xfrm>
            <a:off x="1168400" y="3048000"/>
            <a:ext cx="11531600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000" dirty="0"/>
              <a:t>SGD usually moves downhill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000" dirty="0"/>
              <a:t>SGD eventually encounters a critical point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000" dirty="0"/>
              <a:t>Usually this is a saddle point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000" dirty="0"/>
              <a:t>SGD is stuck, and the main reason it is stuck is that it  fails to exploit negative curvature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42582F-E4B7-4F96-9B50-657A4C309A99}"/>
              </a:ext>
            </a:extLst>
          </p:cNvPr>
          <p:cNvSpPr txBox="1"/>
          <p:nvPr/>
        </p:nvSpPr>
        <p:spPr>
          <a:xfrm>
            <a:off x="2921000" y="7059839"/>
            <a:ext cx="669340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3200" dirty="0"/>
              <a:t>(this happens with Newton’s method, but not very much to SGD)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33500" y="1066800"/>
            <a:ext cx="1032891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80" dirty="0"/>
              <a:t>Some </a:t>
            </a:r>
            <a:r>
              <a:rPr spc="-105" dirty="0"/>
              <a:t>functions </a:t>
            </a:r>
            <a:r>
              <a:rPr spc="-85" dirty="0"/>
              <a:t>lack </a:t>
            </a:r>
            <a:r>
              <a:rPr spc="-30" dirty="0"/>
              <a:t>critical</a:t>
            </a:r>
            <a:r>
              <a:rPr spc="-10" dirty="0"/>
              <a:t> </a:t>
            </a:r>
            <a:r>
              <a:rPr spc="-95" dirty="0"/>
              <a:t>points</a:t>
            </a:r>
          </a:p>
        </p:txBody>
      </p:sp>
      <p:sp>
        <p:nvSpPr>
          <p:cNvPr id="3" name="object 3"/>
          <p:cNvSpPr/>
          <p:nvPr/>
        </p:nvSpPr>
        <p:spPr>
          <a:xfrm>
            <a:off x="2209800" y="2032000"/>
            <a:ext cx="8356600" cy="6705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01800" y="238759"/>
            <a:ext cx="9596120" cy="1930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86200" marR="5080" indent="-3873500">
              <a:lnSpc>
                <a:spcPct val="115700"/>
              </a:lnSpc>
              <a:spcBef>
                <a:spcPts val="100"/>
              </a:spcBef>
            </a:pPr>
            <a:r>
              <a:rPr spc="120" dirty="0"/>
              <a:t>SGD </a:t>
            </a:r>
            <a:r>
              <a:rPr spc="-85" dirty="0"/>
              <a:t>may </a:t>
            </a:r>
            <a:r>
              <a:rPr spc="-60" dirty="0"/>
              <a:t>not </a:t>
            </a:r>
            <a:r>
              <a:rPr spc="-135" dirty="0"/>
              <a:t>encounter </a:t>
            </a:r>
            <a:r>
              <a:rPr spc="-30" dirty="0"/>
              <a:t>critical  </a:t>
            </a:r>
            <a:r>
              <a:rPr spc="-95" dirty="0"/>
              <a:t>points</a:t>
            </a:r>
          </a:p>
        </p:txBody>
      </p:sp>
      <p:sp>
        <p:nvSpPr>
          <p:cNvPr id="3" name="object 3"/>
          <p:cNvSpPr/>
          <p:nvPr/>
        </p:nvSpPr>
        <p:spPr>
          <a:xfrm>
            <a:off x="2120900" y="2133600"/>
            <a:ext cx="8534400" cy="6362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0300" y="1066800"/>
            <a:ext cx="1074102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Gradient </a:t>
            </a:r>
            <a:r>
              <a:rPr spc="-130" dirty="0"/>
              <a:t>descent </a:t>
            </a:r>
            <a:r>
              <a:rPr spc="-190" dirty="0"/>
              <a:t>flees </a:t>
            </a:r>
            <a:r>
              <a:rPr spc="-120" dirty="0"/>
              <a:t>saddle</a:t>
            </a:r>
            <a:r>
              <a:rPr spc="45" dirty="0"/>
              <a:t> </a:t>
            </a:r>
            <a:r>
              <a:rPr spc="-95" dirty="0"/>
              <a:t>points</a:t>
            </a:r>
          </a:p>
        </p:txBody>
      </p:sp>
      <p:sp>
        <p:nvSpPr>
          <p:cNvPr id="3" name="object 3"/>
          <p:cNvSpPr/>
          <p:nvPr/>
        </p:nvSpPr>
        <p:spPr>
          <a:xfrm>
            <a:off x="228600" y="3098800"/>
            <a:ext cx="6451600" cy="4267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315200" y="2946400"/>
            <a:ext cx="5676900" cy="4572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483600" y="7975600"/>
            <a:ext cx="36836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5" dirty="0">
                <a:latin typeface="Georgia"/>
                <a:cs typeface="Georgia"/>
              </a:rPr>
              <a:t>(Goodfellow</a:t>
            </a:r>
            <a:r>
              <a:rPr sz="3600" spc="260" dirty="0">
                <a:latin typeface="Georgia"/>
                <a:cs typeface="Georgia"/>
              </a:rPr>
              <a:t> </a:t>
            </a:r>
            <a:r>
              <a:rPr sz="3600" spc="-85" dirty="0">
                <a:latin typeface="Georgia"/>
                <a:cs typeface="Georgia"/>
              </a:rPr>
              <a:t>2015)</a:t>
            </a:r>
            <a:endParaRPr sz="36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22700" y="1066800"/>
            <a:ext cx="536575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Poor</a:t>
            </a:r>
            <a:r>
              <a:rPr spc="430" dirty="0"/>
              <a:t> </a:t>
            </a:r>
            <a:r>
              <a:rPr spc="-105" dirty="0"/>
              <a:t>conditioning</a:t>
            </a:r>
          </a:p>
        </p:txBody>
      </p:sp>
      <p:sp>
        <p:nvSpPr>
          <p:cNvPr id="3" name="object 3"/>
          <p:cNvSpPr/>
          <p:nvPr/>
        </p:nvSpPr>
        <p:spPr>
          <a:xfrm>
            <a:off x="2716465" y="2846211"/>
            <a:ext cx="6313880" cy="5281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22700" y="1066800"/>
            <a:ext cx="536575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Poor</a:t>
            </a:r>
            <a:r>
              <a:rPr spc="430" dirty="0"/>
              <a:t> </a:t>
            </a:r>
            <a:r>
              <a:rPr spc="-105" dirty="0"/>
              <a:t>conditioning</a:t>
            </a:r>
          </a:p>
        </p:txBody>
      </p:sp>
      <p:sp>
        <p:nvSpPr>
          <p:cNvPr id="3" name="object 3"/>
          <p:cNvSpPr/>
          <p:nvPr/>
        </p:nvSpPr>
        <p:spPr>
          <a:xfrm>
            <a:off x="2869747" y="2692483"/>
            <a:ext cx="6986358" cy="55238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20800" y="1066800"/>
            <a:ext cx="1036193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0" dirty="0"/>
              <a:t>Why </a:t>
            </a:r>
            <a:r>
              <a:rPr spc="-150" dirty="0"/>
              <a:t>convergence </a:t>
            </a:r>
            <a:r>
              <a:rPr spc="-85" dirty="0"/>
              <a:t>may </a:t>
            </a:r>
            <a:r>
              <a:rPr spc="-60" dirty="0"/>
              <a:t>not</a:t>
            </a:r>
            <a:r>
              <a:rPr spc="-270" dirty="0"/>
              <a:t> </a:t>
            </a:r>
            <a:r>
              <a:rPr spc="-100" dirty="0"/>
              <a:t>happen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79122" y="2613659"/>
            <a:ext cx="11925678" cy="1207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200">
              <a:lnSpc>
                <a:spcPct val="1176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3400" spc="-80" dirty="0">
                <a:latin typeface="Georgia"/>
                <a:cs typeface="Georgia"/>
              </a:rPr>
              <a:t>Never </a:t>
            </a:r>
            <a:r>
              <a:rPr sz="3400" spc="-45" dirty="0">
                <a:latin typeface="Georgia"/>
                <a:cs typeface="Georgia"/>
              </a:rPr>
              <a:t>stop </a:t>
            </a:r>
            <a:r>
              <a:rPr sz="3400" spc="-65" dirty="0">
                <a:latin typeface="Georgia"/>
                <a:cs typeface="Georgia"/>
              </a:rPr>
              <a:t>if </a:t>
            </a:r>
            <a:r>
              <a:rPr sz="3400" spc="-60" dirty="0">
                <a:latin typeface="Georgia"/>
                <a:cs typeface="Georgia"/>
              </a:rPr>
              <a:t>function </a:t>
            </a:r>
            <a:r>
              <a:rPr sz="3400" spc="-25" dirty="0">
                <a:latin typeface="Georgia"/>
                <a:cs typeface="Georgia"/>
              </a:rPr>
              <a:t>doesn’t </a:t>
            </a:r>
            <a:r>
              <a:rPr sz="3400" spc="-85" dirty="0">
                <a:latin typeface="Georgia"/>
                <a:cs typeface="Georgia"/>
              </a:rPr>
              <a:t>have </a:t>
            </a:r>
            <a:r>
              <a:rPr sz="3400" spc="-15" dirty="0">
                <a:latin typeface="Georgia"/>
                <a:cs typeface="Georgia"/>
              </a:rPr>
              <a:t>a </a:t>
            </a:r>
            <a:r>
              <a:rPr sz="3400" spc="-30" dirty="0">
                <a:latin typeface="Georgia"/>
                <a:cs typeface="Georgia"/>
              </a:rPr>
              <a:t>local </a:t>
            </a:r>
            <a:r>
              <a:rPr sz="3400" spc="-130" dirty="0">
                <a:latin typeface="Georgia"/>
                <a:cs typeface="Georgia"/>
              </a:rPr>
              <a:t>minimum</a:t>
            </a:r>
            <a:endParaRPr lang="en-US" sz="3400" spc="-130" dirty="0">
              <a:latin typeface="Georgia"/>
              <a:cs typeface="Georgia"/>
            </a:endParaRPr>
          </a:p>
          <a:p>
            <a:pPr marL="469900" marR="5080" indent="-457200">
              <a:lnSpc>
                <a:spcPct val="1176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3400" spc="70" dirty="0">
                <a:latin typeface="Georgia"/>
                <a:cs typeface="Georgia"/>
              </a:rPr>
              <a:t>Get </a:t>
            </a:r>
            <a:r>
              <a:rPr sz="3400" spc="-90" dirty="0">
                <a:latin typeface="Georgia"/>
                <a:cs typeface="Georgia"/>
              </a:rPr>
              <a:t>“stuck,” </a:t>
            </a:r>
            <a:r>
              <a:rPr sz="3400" spc="-45" dirty="0">
                <a:latin typeface="Georgia"/>
                <a:cs typeface="Georgia"/>
              </a:rPr>
              <a:t>possibly </a:t>
            </a:r>
            <a:r>
              <a:rPr sz="3400" spc="-25" dirty="0">
                <a:latin typeface="Georgia"/>
                <a:cs typeface="Georgia"/>
              </a:rPr>
              <a:t>still </a:t>
            </a:r>
            <a:r>
              <a:rPr sz="3400" spc="-85" dirty="0">
                <a:latin typeface="Georgia"/>
                <a:cs typeface="Georgia"/>
              </a:rPr>
              <a:t>moving </a:t>
            </a:r>
            <a:r>
              <a:rPr sz="3400" spc="15" dirty="0">
                <a:latin typeface="Georgia"/>
                <a:cs typeface="Georgia"/>
              </a:rPr>
              <a:t>but </a:t>
            </a:r>
            <a:r>
              <a:rPr sz="3400" spc="-40" dirty="0">
                <a:latin typeface="Georgia"/>
                <a:cs typeface="Georgia"/>
              </a:rPr>
              <a:t>not</a:t>
            </a:r>
            <a:r>
              <a:rPr sz="3400" spc="75" dirty="0">
                <a:latin typeface="Georgia"/>
                <a:cs typeface="Georgia"/>
              </a:rPr>
              <a:t> </a:t>
            </a:r>
            <a:r>
              <a:rPr sz="3400" spc="-75" dirty="0">
                <a:latin typeface="Georgia"/>
                <a:cs typeface="Georgia"/>
              </a:rPr>
              <a:t>improving</a:t>
            </a:r>
            <a:endParaRPr sz="3400" dirty="0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82800" y="4206671"/>
            <a:ext cx="5638800" cy="2490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3810">
              <a:lnSpc>
                <a:spcPct val="117600"/>
              </a:lnSpc>
              <a:spcBef>
                <a:spcPts val="100"/>
              </a:spcBef>
            </a:pPr>
            <a:r>
              <a:rPr lang="en-US" sz="3400" spc="-35" dirty="0">
                <a:latin typeface="Georgia"/>
                <a:cs typeface="Georgia"/>
              </a:rPr>
              <a:t>Poor </a:t>
            </a:r>
            <a:r>
              <a:rPr sz="3400" spc="-65" dirty="0">
                <a:latin typeface="Georgia"/>
                <a:cs typeface="Georgia"/>
              </a:rPr>
              <a:t>conditioning  </a:t>
            </a:r>
            <a:endParaRPr lang="en-US" sz="3400" spc="-65" dirty="0">
              <a:latin typeface="Georgia"/>
              <a:cs typeface="Georgia"/>
            </a:endParaRPr>
          </a:p>
          <a:p>
            <a:pPr marL="12065" marR="5080" indent="3810">
              <a:lnSpc>
                <a:spcPct val="117600"/>
              </a:lnSpc>
              <a:spcBef>
                <a:spcPts val="100"/>
              </a:spcBef>
            </a:pPr>
            <a:r>
              <a:rPr sz="3400" spc="-35" dirty="0">
                <a:latin typeface="Georgia"/>
                <a:cs typeface="Georgia"/>
              </a:rPr>
              <a:t>Too </a:t>
            </a:r>
            <a:r>
              <a:rPr sz="3400" spc="-140" dirty="0">
                <a:latin typeface="Georgia"/>
                <a:cs typeface="Georgia"/>
              </a:rPr>
              <a:t>much </a:t>
            </a:r>
            <a:r>
              <a:rPr sz="3400" spc="-55" dirty="0">
                <a:latin typeface="Georgia"/>
                <a:cs typeface="Georgia"/>
              </a:rPr>
              <a:t>gradient </a:t>
            </a:r>
            <a:r>
              <a:rPr sz="3400" spc="-114" dirty="0">
                <a:latin typeface="Georgia"/>
                <a:cs typeface="Georgia"/>
              </a:rPr>
              <a:t>noise  </a:t>
            </a:r>
            <a:r>
              <a:rPr sz="3400" spc="-20" dirty="0">
                <a:latin typeface="Georgia"/>
                <a:cs typeface="Georgia"/>
              </a:rPr>
              <a:t>Overfitting</a:t>
            </a:r>
            <a:endParaRPr sz="3400" dirty="0">
              <a:latin typeface="Georgia"/>
              <a:cs typeface="Georgia"/>
            </a:endParaRPr>
          </a:p>
          <a:p>
            <a:pPr marL="18415">
              <a:lnSpc>
                <a:spcPct val="100000"/>
              </a:lnSpc>
              <a:spcBef>
                <a:spcPts val="720"/>
              </a:spcBef>
            </a:pPr>
            <a:r>
              <a:rPr sz="3400" spc="-10" dirty="0">
                <a:latin typeface="Georgia"/>
                <a:cs typeface="Georgia"/>
              </a:rPr>
              <a:t>Other?</a:t>
            </a:r>
            <a:endParaRPr sz="3400" dirty="0">
              <a:latin typeface="Georgia"/>
              <a:cs typeface="Georg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87250" y="7045959"/>
            <a:ext cx="11118850" cy="2403222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469265" indent="-457200">
              <a:lnSpc>
                <a:spcPct val="100000"/>
              </a:lnSpc>
              <a:spcBef>
                <a:spcPts val="820"/>
              </a:spcBef>
              <a:buFont typeface="Arial" panose="020B0604020202020204" pitchFamily="34" charset="0"/>
              <a:buChar char="•"/>
              <a:tabLst>
                <a:tab pos="1261745" algn="l"/>
                <a:tab pos="1262380" algn="l"/>
              </a:tabLst>
            </a:pPr>
            <a:r>
              <a:rPr sz="3400" spc="-30" dirty="0">
                <a:latin typeface="Georgia"/>
                <a:cs typeface="Georgia"/>
              </a:rPr>
              <a:t>Usually </a:t>
            </a:r>
            <a:r>
              <a:rPr sz="3400" spc="-145" dirty="0">
                <a:latin typeface="Georgia"/>
                <a:cs typeface="Georgia"/>
              </a:rPr>
              <a:t>we </a:t>
            </a:r>
            <a:r>
              <a:rPr sz="3400" spc="-10" dirty="0">
                <a:latin typeface="Georgia"/>
                <a:cs typeface="Georgia"/>
              </a:rPr>
              <a:t>get </a:t>
            </a:r>
            <a:r>
              <a:rPr sz="3400" spc="-110" dirty="0">
                <a:latin typeface="Georgia"/>
                <a:cs typeface="Georgia"/>
              </a:rPr>
              <a:t>“stuck” </a:t>
            </a:r>
            <a:r>
              <a:rPr sz="3400" spc="-80" dirty="0">
                <a:latin typeface="Georgia"/>
                <a:cs typeface="Georgia"/>
              </a:rPr>
              <a:t>before </a:t>
            </a:r>
            <a:r>
              <a:rPr sz="3400" spc="-90" dirty="0">
                <a:latin typeface="Georgia"/>
                <a:cs typeface="Georgia"/>
              </a:rPr>
              <a:t>finding </a:t>
            </a:r>
            <a:r>
              <a:rPr sz="3400" spc="-15" dirty="0">
                <a:latin typeface="Georgia"/>
                <a:cs typeface="Georgia"/>
              </a:rPr>
              <a:t>a </a:t>
            </a:r>
            <a:r>
              <a:rPr sz="3400" spc="-20" dirty="0">
                <a:latin typeface="Georgia"/>
                <a:cs typeface="Georgia"/>
              </a:rPr>
              <a:t>critical</a:t>
            </a:r>
            <a:r>
              <a:rPr sz="3400" spc="145" dirty="0">
                <a:latin typeface="Georgia"/>
                <a:cs typeface="Georgia"/>
              </a:rPr>
              <a:t> </a:t>
            </a:r>
            <a:r>
              <a:rPr sz="3400" spc="-45" dirty="0">
                <a:latin typeface="Georgia"/>
                <a:cs typeface="Georgia"/>
              </a:rPr>
              <a:t>point</a:t>
            </a:r>
            <a:endParaRPr lang="en-US" sz="3400" spc="-45" dirty="0">
              <a:latin typeface="Georgia"/>
              <a:cs typeface="Georgia"/>
            </a:endParaRPr>
          </a:p>
          <a:p>
            <a:pPr marL="469265" indent="-457200">
              <a:lnSpc>
                <a:spcPct val="100000"/>
              </a:lnSpc>
              <a:spcBef>
                <a:spcPts val="820"/>
              </a:spcBef>
              <a:buFont typeface="Arial" panose="020B0604020202020204" pitchFamily="34" charset="0"/>
              <a:buChar char="•"/>
              <a:tabLst>
                <a:tab pos="1261745" algn="l"/>
                <a:tab pos="1262380" algn="l"/>
              </a:tabLst>
            </a:pPr>
            <a:r>
              <a:rPr lang="en-GB" sz="3400" dirty="0">
                <a:latin typeface="Georgia"/>
                <a:cs typeface="Georgia"/>
              </a:rPr>
              <a:t>Only Newton’s method and related techniques are attracted to saddle points</a:t>
            </a:r>
          </a:p>
          <a:p>
            <a:pPr marL="12065">
              <a:lnSpc>
                <a:spcPct val="100000"/>
              </a:lnSpc>
              <a:spcBef>
                <a:spcPts val="820"/>
              </a:spcBef>
              <a:tabLst>
                <a:tab pos="1261745" algn="l"/>
                <a:tab pos="1262380" algn="l"/>
              </a:tabLst>
            </a:pPr>
            <a:endParaRPr sz="34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7200" marR="5080" indent="-2819400">
              <a:lnSpc>
                <a:spcPct val="115700"/>
              </a:lnSpc>
              <a:spcBef>
                <a:spcPts val="100"/>
              </a:spcBef>
            </a:pPr>
            <a:r>
              <a:rPr spc="35" dirty="0"/>
              <a:t>Are </a:t>
            </a:r>
            <a:r>
              <a:rPr spc="-120" dirty="0"/>
              <a:t>saddle </a:t>
            </a:r>
            <a:r>
              <a:rPr spc="-95" dirty="0"/>
              <a:t>points </a:t>
            </a:r>
            <a:r>
              <a:rPr spc="-160" dirty="0"/>
              <a:t>or </a:t>
            </a:r>
            <a:r>
              <a:rPr spc="-50" dirty="0"/>
              <a:t>local </a:t>
            </a:r>
            <a:r>
              <a:rPr spc="-155" dirty="0"/>
              <a:t>minima  </a:t>
            </a:r>
            <a:r>
              <a:rPr spc="-200" dirty="0"/>
              <a:t>more</a:t>
            </a:r>
            <a:r>
              <a:rPr spc="484" dirty="0"/>
              <a:t> </a:t>
            </a:r>
            <a:r>
              <a:rPr spc="-175" dirty="0"/>
              <a:t>common?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0225" y="2667000"/>
            <a:ext cx="11944350" cy="6184193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78740">
              <a:lnSpc>
                <a:spcPct val="100000"/>
              </a:lnSpc>
              <a:spcBef>
                <a:spcPts val="820"/>
              </a:spcBef>
            </a:pPr>
            <a:r>
              <a:rPr sz="3400" b="1" spc="-90" dirty="0">
                <a:latin typeface="Arial" panose="020B0604020202020204" pitchFamily="34" charset="0"/>
                <a:cs typeface="Arial" panose="020B0604020202020204" pitchFamily="34" charset="0"/>
              </a:rPr>
              <a:t>Imagine</a:t>
            </a:r>
            <a:r>
              <a:rPr sz="3400" b="1" spc="3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400" b="1" spc="-90" dirty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sz="3400" b="1" spc="3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400" b="1" spc="-95" dirty="0">
                <a:latin typeface="Arial" panose="020B0604020202020204" pitchFamily="34" charset="0"/>
                <a:cs typeface="Arial" panose="020B0604020202020204" pitchFamily="34" charset="0"/>
              </a:rPr>
              <a:t>each</a:t>
            </a:r>
            <a:r>
              <a:rPr sz="3400" b="1" spc="3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400" b="1" spc="-75" dirty="0">
                <a:latin typeface="Arial" panose="020B0604020202020204" pitchFamily="34" charset="0"/>
                <a:cs typeface="Arial" panose="020B0604020202020204" pitchFamily="34" charset="0"/>
              </a:rPr>
              <a:t>eigenvalue,</a:t>
            </a:r>
            <a:r>
              <a:rPr sz="3400" b="1" spc="3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400" b="1" spc="-65" dirty="0">
                <a:latin typeface="Arial" panose="020B0604020202020204" pitchFamily="34" charset="0"/>
                <a:cs typeface="Arial" panose="020B0604020202020204" pitchFamily="34" charset="0"/>
              </a:rPr>
              <a:t>you</a:t>
            </a:r>
            <a:r>
              <a:rPr sz="3400" b="1" spc="3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400" b="1" spc="-80" dirty="0">
                <a:latin typeface="Arial" panose="020B0604020202020204" pitchFamily="34" charset="0"/>
                <a:cs typeface="Arial" panose="020B0604020202020204" pitchFamily="34" charset="0"/>
              </a:rPr>
              <a:t>flip</a:t>
            </a:r>
            <a:r>
              <a:rPr sz="3400" b="1" spc="3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400" b="1" spc="-15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3400" b="1" spc="3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400" b="1" spc="-90" dirty="0">
                <a:latin typeface="Arial" panose="020B0604020202020204" pitchFamily="34" charset="0"/>
                <a:cs typeface="Arial" panose="020B0604020202020204" pitchFamily="34" charset="0"/>
              </a:rPr>
              <a:t>coin</a:t>
            </a:r>
            <a:endParaRPr lang="en-US" sz="3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35940" indent="-457200">
              <a:lnSpc>
                <a:spcPct val="100000"/>
              </a:lnSpc>
              <a:spcBef>
                <a:spcPts val="820"/>
              </a:spcBef>
              <a:buFont typeface="Arial" panose="020B0604020202020204" pitchFamily="34" charset="0"/>
              <a:buChar char="•"/>
            </a:pPr>
            <a:r>
              <a:rPr sz="3400" spc="-85" dirty="0"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sz="3400" spc="-70" dirty="0">
                <a:latin typeface="Arial" panose="020B0604020202020204" pitchFamily="34" charset="0"/>
                <a:cs typeface="Arial" panose="020B0604020202020204" pitchFamily="34" charset="0"/>
              </a:rPr>
              <a:t>heads, </a:t>
            </a:r>
            <a:r>
              <a:rPr sz="3400" spc="-3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sz="3400" spc="-85" dirty="0">
                <a:latin typeface="Arial" panose="020B0604020202020204" pitchFamily="34" charset="0"/>
                <a:cs typeface="Arial" panose="020B0604020202020204" pitchFamily="34" charset="0"/>
              </a:rPr>
              <a:t>eigenvalue </a:t>
            </a:r>
            <a:r>
              <a:rPr sz="3400" spc="-95" dirty="0">
                <a:latin typeface="Arial" panose="020B0604020202020204" pitchFamily="34" charset="0"/>
                <a:cs typeface="Arial" panose="020B0604020202020204" pitchFamily="34" charset="0"/>
              </a:rPr>
              <a:t>is </a:t>
            </a:r>
            <a:r>
              <a:rPr sz="3400" spc="-35" dirty="0">
                <a:latin typeface="Arial" panose="020B0604020202020204" pitchFamily="34" charset="0"/>
                <a:cs typeface="Arial" panose="020B0604020202020204" pitchFamily="34" charset="0"/>
              </a:rPr>
              <a:t>positive, </a:t>
            </a:r>
            <a:r>
              <a:rPr sz="3400" spc="-65" dirty="0"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sz="3400" spc="-10" dirty="0">
                <a:latin typeface="Arial" panose="020B0604020202020204" pitchFamily="34" charset="0"/>
                <a:cs typeface="Arial" panose="020B0604020202020204" pitchFamily="34" charset="0"/>
              </a:rPr>
              <a:t>tails, </a:t>
            </a:r>
            <a:r>
              <a:rPr sz="3400" spc="-45" dirty="0">
                <a:latin typeface="Arial" panose="020B0604020202020204" pitchFamily="34" charset="0"/>
                <a:cs typeface="Arial" panose="020B0604020202020204" pitchFamily="34" charset="0"/>
              </a:rPr>
              <a:t>negative  </a:t>
            </a:r>
            <a:endParaRPr lang="en-US" sz="3400" spc="-4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35940" indent="-457200">
              <a:lnSpc>
                <a:spcPct val="100000"/>
              </a:lnSpc>
              <a:spcBef>
                <a:spcPts val="820"/>
              </a:spcBef>
              <a:buFont typeface="Arial" panose="020B0604020202020204" pitchFamily="34" charset="0"/>
              <a:buChar char="•"/>
            </a:pPr>
            <a:r>
              <a:rPr sz="3400" spc="-100" dirty="0">
                <a:latin typeface="Arial" panose="020B0604020202020204" pitchFamily="34" charset="0"/>
                <a:cs typeface="Arial" panose="020B0604020202020204" pitchFamily="34" charset="0"/>
              </a:rPr>
              <a:t>Need </a:t>
            </a:r>
            <a:r>
              <a:rPr sz="3400" spc="5" dirty="0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sz="3400" spc="-10" dirty="0">
                <a:latin typeface="Arial" panose="020B0604020202020204" pitchFamily="34" charset="0"/>
                <a:cs typeface="Arial" panose="020B0604020202020204" pitchFamily="34" charset="0"/>
              </a:rPr>
              <a:t>get </a:t>
            </a:r>
            <a:r>
              <a:rPr sz="3400" spc="-30" dirty="0">
                <a:latin typeface="Arial" panose="020B0604020202020204" pitchFamily="34" charset="0"/>
                <a:cs typeface="Arial" panose="020B0604020202020204" pitchFamily="34" charset="0"/>
              </a:rPr>
              <a:t>all </a:t>
            </a:r>
            <a:r>
              <a:rPr sz="3400" spc="-90" dirty="0">
                <a:latin typeface="Arial" panose="020B0604020202020204" pitchFamily="34" charset="0"/>
                <a:cs typeface="Arial" panose="020B0604020202020204" pitchFamily="34" charset="0"/>
              </a:rPr>
              <a:t>heads </a:t>
            </a:r>
            <a:r>
              <a:rPr sz="3400" spc="5" dirty="0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sz="3400" spc="-85" dirty="0">
                <a:latin typeface="Arial" panose="020B0604020202020204" pitchFamily="34" charset="0"/>
                <a:cs typeface="Arial" panose="020B0604020202020204" pitchFamily="34" charset="0"/>
              </a:rPr>
              <a:t>have </a:t>
            </a:r>
            <a:r>
              <a:rPr sz="3400" spc="-15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3400" spc="-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400" spc="-130" dirty="0">
                <a:latin typeface="Arial" panose="020B0604020202020204" pitchFamily="34" charset="0"/>
                <a:cs typeface="Arial" panose="020B0604020202020204" pitchFamily="34" charset="0"/>
              </a:rPr>
              <a:t>minimum</a:t>
            </a:r>
            <a:endParaRPr sz="3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5900" marR="151130">
              <a:lnSpc>
                <a:spcPct val="117600"/>
              </a:lnSpc>
            </a:pPr>
            <a:r>
              <a:rPr sz="3400" spc="-100" dirty="0">
                <a:latin typeface="Arial" panose="020B0604020202020204" pitchFamily="34" charset="0"/>
                <a:cs typeface="Arial" panose="020B0604020202020204" pitchFamily="34" charset="0"/>
              </a:rPr>
              <a:t>Higher </a:t>
            </a:r>
            <a:r>
              <a:rPr sz="3400" spc="-114" dirty="0">
                <a:latin typeface="Arial" panose="020B0604020202020204" pitchFamily="34" charset="0"/>
                <a:cs typeface="Arial" panose="020B0604020202020204" pitchFamily="34" charset="0"/>
              </a:rPr>
              <a:t>dimensions </a:t>
            </a:r>
            <a:r>
              <a:rPr sz="3400" spc="155" dirty="0">
                <a:latin typeface="Arial" panose="020B0604020202020204" pitchFamily="34" charset="0"/>
                <a:cs typeface="Arial" panose="020B0604020202020204" pitchFamily="34" charset="0"/>
              </a:rPr>
              <a:t>-&gt; </a:t>
            </a:r>
            <a:r>
              <a:rPr sz="3400" spc="-40" dirty="0">
                <a:latin typeface="Arial" panose="020B0604020202020204" pitchFamily="34" charset="0"/>
                <a:cs typeface="Arial" panose="020B0604020202020204" pitchFamily="34" charset="0"/>
              </a:rPr>
              <a:t>exponentially </a:t>
            </a:r>
            <a:r>
              <a:rPr sz="3400" spc="-110" dirty="0">
                <a:latin typeface="Arial" panose="020B0604020202020204" pitchFamily="34" charset="0"/>
                <a:cs typeface="Arial" panose="020B0604020202020204" pitchFamily="34" charset="0"/>
              </a:rPr>
              <a:t>less </a:t>
            </a:r>
            <a:r>
              <a:rPr sz="3400" spc="-45" dirty="0">
                <a:latin typeface="Arial" panose="020B0604020202020204" pitchFamily="34" charset="0"/>
                <a:cs typeface="Arial" panose="020B0604020202020204" pitchFamily="34" charset="0"/>
              </a:rPr>
              <a:t>likely </a:t>
            </a:r>
            <a:r>
              <a:rPr sz="3400" spc="5" dirty="0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sz="3400" spc="-10" dirty="0">
                <a:latin typeface="Arial" panose="020B0604020202020204" pitchFamily="34" charset="0"/>
                <a:cs typeface="Arial" panose="020B0604020202020204" pitchFamily="34" charset="0"/>
              </a:rPr>
              <a:t>get  </a:t>
            </a:r>
            <a:r>
              <a:rPr sz="3400" spc="-30" dirty="0">
                <a:latin typeface="Arial" panose="020B0604020202020204" pitchFamily="34" charset="0"/>
                <a:cs typeface="Arial" panose="020B0604020202020204" pitchFamily="34" charset="0"/>
              </a:rPr>
              <a:t>all</a:t>
            </a:r>
            <a:r>
              <a:rPr sz="3400" spc="30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400" spc="-90" dirty="0">
                <a:latin typeface="Arial" panose="020B0604020202020204" pitchFamily="34" charset="0"/>
                <a:cs typeface="Arial" panose="020B0604020202020204" pitchFamily="34" charset="0"/>
              </a:rPr>
              <a:t>heads</a:t>
            </a:r>
            <a:endParaRPr sz="3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8105">
              <a:lnSpc>
                <a:spcPct val="100000"/>
              </a:lnSpc>
              <a:spcBef>
                <a:spcPts val="720"/>
              </a:spcBef>
            </a:pPr>
            <a:endParaRPr lang="en-US" sz="3400" spc="-6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8105">
              <a:lnSpc>
                <a:spcPct val="100000"/>
              </a:lnSpc>
              <a:spcBef>
                <a:spcPts val="720"/>
              </a:spcBef>
            </a:pPr>
            <a:r>
              <a:rPr sz="3400" b="1" spc="-65" dirty="0">
                <a:latin typeface="Arial" panose="020B0604020202020204" pitchFamily="34" charset="0"/>
                <a:cs typeface="Arial" panose="020B0604020202020204" pitchFamily="34" charset="0"/>
              </a:rPr>
              <a:t>Random </a:t>
            </a:r>
            <a:r>
              <a:rPr sz="3400" b="1" spc="-15" dirty="0">
                <a:latin typeface="Arial" panose="020B0604020202020204" pitchFamily="34" charset="0"/>
                <a:cs typeface="Arial" panose="020B0604020202020204" pitchFamily="34" charset="0"/>
              </a:rPr>
              <a:t>matrix</a:t>
            </a:r>
            <a:r>
              <a:rPr sz="3400" b="1" spc="-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400" b="1" spc="-40" dirty="0">
                <a:latin typeface="Arial" panose="020B0604020202020204" pitchFamily="34" charset="0"/>
                <a:cs typeface="Arial" panose="020B0604020202020204" pitchFamily="34" charset="0"/>
              </a:rPr>
              <a:t>theory</a:t>
            </a:r>
            <a:endParaRPr sz="3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900" marR="5080" indent="-457200">
              <a:lnSpc>
                <a:spcPct val="117600"/>
              </a:lnSpc>
              <a:spcBef>
                <a:spcPts val="5"/>
              </a:spcBef>
              <a:buFont typeface="Arial" panose="020B0604020202020204" pitchFamily="34" charset="0"/>
              <a:buChar char="•"/>
            </a:pPr>
            <a:r>
              <a:rPr sz="3400" spc="4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sz="3400" spc="-90" dirty="0">
                <a:latin typeface="Arial" panose="020B0604020202020204" pitchFamily="34" charset="0"/>
                <a:cs typeface="Arial" panose="020B0604020202020204" pitchFamily="34" charset="0"/>
              </a:rPr>
              <a:t>coin </a:t>
            </a:r>
            <a:r>
              <a:rPr sz="3400" spc="-95" dirty="0">
                <a:latin typeface="Arial" panose="020B0604020202020204" pitchFamily="34" charset="0"/>
                <a:cs typeface="Arial" panose="020B0604020202020204" pitchFamily="34" charset="0"/>
              </a:rPr>
              <a:t>is </a:t>
            </a:r>
            <a:r>
              <a:rPr sz="3400" spc="-85" dirty="0">
                <a:latin typeface="Arial" panose="020B0604020202020204" pitchFamily="34" charset="0"/>
                <a:cs typeface="Arial" panose="020B0604020202020204" pitchFamily="34" charset="0"/>
              </a:rPr>
              <a:t>weighted; </a:t>
            </a:r>
            <a:r>
              <a:rPr sz="3400" spc="-3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sz="3400" spc="-125" dirty="0">
                <a:latin typeface="Arial" panose="020B0604020202020204" pitchFamily="34" charset="0"/>
                <a:cs typeface="Arial" panose="020B0604020202020204" pitchFamily="34" charset="0"/>
              </a:rPr>
              <a:t>lower </a:t>
            </a:r>
            <a:r>
              <a:rPr sz="3400" spc="-20" dirty="0">
                <a:latin typeface="Arial" panose="020B0604020202020204" pitchFamily="34" charset="0"/>
                <a:cs typeface="Arial" panose="020B0604020202020204" pitchFamily="34" charset="0"/>
              </a:rPr>
              <a:t>J </a:t>
            </a:r>
            <a:r>
              <a:rPr sz="3400" spc="-55" dirty="0">
                <a:latin typeface="Arial" panose="020B0604020202020204" pitchFamily="34" charset="0"/>
                <a:cs typeface="Arial" panose="020B0604020202020204" pitchFamily="34" charset="0"/>
              </a:rPr>
              <a:t>is, </a:t>
            </a:r>
            <a:r>
              <a:rPr sz="3400" spc="-3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sz="3400" spc="-125" dirty="0">
                <a:latin typeface="Arial" panose="020B0604020202020204" pitchFamily="34" charset="0"/>
                <a:cs typeface="Arial" panose="020B0604020202020204" pitchFamily="34" charset="0"/>
              </a:rPr>
              <a:t>more </a:t>
            </a:r>
            <a:r>
              <a:rPr sz="3400" spc="-45" dirty="0">
                <a:latin typeface="Arial" panose="020B0604020202020204" pitchFamily="34" charset="0"/>
                <a:cs typeface="Arial" panose="020B0604020202020204" pitchFamily="34" charset="0"/>
              </a:rPr>
              <a:t>likely </a:t>
            </a:r>
            <a:r>
              <a:rPr sz="3400" spc="5" dirty="0">
                <a:latin typeface="Arial" panose="020B0604020202020204" pitchFamily="34" charset="0"/>
                <a:cs typeface="Arial" panose="020B0604020202020204" pitchFamily="34" charset="0"/>
              </a:rPr>
              <a:t>to  </a:t>
            </a:r>
            <a:r>
              <a:rPr sz="3400" spc="-30" dirty="0"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sz="3400" spc="30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400" spc="-90" dirty="0">
                <a:latin typeface="Arial" panose="020B0604020202020204" pitchFamily="34" charset="0"/>
                <a:cs typeface="Arial" panose="020B0604020202020204" pitchFamily="34" charset="0"/>
              </a:rPr>
              <a:t>heads</a:t>
            </a:r>
            <a:endParaRPr sz="3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1645" indent="-457200">
              <a:lnSpc>
                <a:spcPct val="100000"/>
              </a:lnSpc>
              <a:spcBef>
                <a:spcPts val="720"/>
              </a:spcBef>
              <a:buFont typeface="Arial" panose="020B0604020202020204" pitchFamily="34" charset="0"/>
              <a:buChar char="•"/>
            </a:pPr>
            <a:r>
              <a:rPr sz="3400" spc="-80" dirty="0">
                <a:latin typeface="Arial" panose="020B0604020202020204" pitchFamily="34" charset="0"/>
                <a:cs typeface="Arial" panose="020B0604020202020204" pitchFamily="34" charset="0"/>
              </a:rPr>
              <a:t>So</a:t>
            </a:r>
            <a:r>
              <a:rPr sz="3400" spc="30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400" spc="-70" dirty="0">
                <a:latin typeface="Arial" panose="020B0604020202020204" pitchFamily="34" charset="0"/>
                <a:cs typeface="Arial" panose="020B0604020202020204" pitchFamily="34" charset="0"/>
              </a:rPr>
              <a:t>most</a:t>
            </a:r>
            <a:r>
              <a:rPr sz="3400" spc="30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400" spc="-30" dirty="0">
                <a:latin typeface="Arial" panose="020B0604020202020204" pitchFamily="34" charset="0"/>
                <a:cs typeface="Arial" panose="020B0604020202020204" pitchFamily="34" charset="0"/>
              </a:rPr>
              <a:t>local</a:t>
            </a:r>
            <a:r>
              <a:rPr sz="3400" spc="30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400" spc="-95" dirty="0">
                <a:latin typeface="Arial" panose="020B0604020202020204" pitchFamily="34" charset="0"/>
                <a:cs typeface="Arial" panose="020B0604020202020204" pitchFamily="34" charset="0"/>
              </a:rPr>
              <a:t>minima</a:t>
            </a:r>
            <a:r>
              <a:rPr sz="3400" spc="3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400" spc="-85" dirty="0">
                <a:latin typeface="Arial" panose="020B0604020202020204" pitchFamily="34" charset="0"/>
                <a:cs typeface="Arial" panose="020B0604020202020204" pitchFamily="34" charset="0"/>
              </a:rPr>
              <a:t>have</a:t>
            </a:r>
            <a:r>
              <a:rPr sz="3400" spc="30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400" spc="-110" dirty="0">
                <a:latin typeface="Arial" panose="020B0604020202020204" pitchFamily="34" charset="0"/>
                <a:cs typeface="Arial" panose="020B0604020202020204" pitchFamily="34" charset="0"/>
              </a:rPr>
              <a:t>low</a:t>
            </a:r>
            <a:r>
              <a:rPr sz="3400" spc="30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400" spc="-100" dirty="0">
                <a:latin typeface="Arial" panose="020B0604020202020204" pitchFamily="34" charset="0"/>
                <a:cs typeface="Arial" panose="020B0604020202020204" pitchFamily="34" charset="0"/>
              </a:rPr>
              <a:t>J!</a:t>
            </a:r>
            <a:endParaRPr sz="3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1645" indent="-457200">
              <a:lnSpc>
                <a:spcPct val="100000"/>
              </a:lnSpc>
              <a:spcBef>
                <a:spcPts val="720"/>
              </a:spcBef>
              <a:buFont typeface="Arial" panose="020B0604020202020204" pitchFamily="34" charset="0"/>
              <a:buChar char="•"/>
            </a:pPr>
            <a:r>
              <a:rPr sz="3400" spc="-40" dirty="0">
                <a:latin typeface="Arial" panose="020B0604020202020204" pitchFamily="34" charset="0"/>
                <a:cs typeface="Arial" panose="020B0604020202020204" pitchFamily="34" charset="0"/>
              </a:rPr>
              <a:t>Most </a:t>
            </a:r>
            <a:r>
              <a:rPr sz="3400" spc="-20" dirty="0">
                <a:latin typeface="Arial" panose="020B0604020202020204" pitchFamily="34" charset="0"/>
                <a:cs typeface="Arial" panose="020B0604020202020204" pitchFamily="34" charset="0"/>
              </a:rPr>
              <a:t>critical </a:t>
            </a:r>
            <a:r>
              <a:rPr sz="3400" spc="-60" dirty="0">
                <a:latin typeface="Arial" panose="020B0604020202020204" pitchFamily="34" charset="0"/>
                <a:cs typeface="Arial" panose="020B0604020202020204" pitchFamily="34" charset="0"/>
              </a:rPr>
              <a:t>points </a:t>
            </a:r>
            <a:r>
              <a:rPr sz="3400" spc="-15" dirty="0">
                <a:latin typeface="Arial" panose="020B0604020202020204" pitchFamily="34" charset="0"/>
                <a:cs typeface="Arial" panose="020B0604020202020204" pitchFamily="34" charset="0"/>
              </a:rPr>
              <a:t>with </a:t>
            </a:r>
            <a:r>
              <a:rPr sz="3400" spc="-70" dirty="0">
                <a:latin typeface="Arial" panose="020B0604020202020204" pitchFamily="34" charset="0"/>
                <a:cs typeface="Arial" panose="020B0604020202020204" pitchFamily="34" charset="0"/>
              </a:rPr>
              <a:t>high </a:t>
            </a:r>
            <a:r>
              <a:rPr sz="3400" spc="-20" dirty="0">
                <a:latin typeface="Arial" panose="020B0604020202020204" pitchFamily="34" charset="0"/>
                <a:cs typeface="Arial" panose="020B0604020202020204" pitchFamily="34" charset="0"/>
              </a:rPr>
              <a:t>J </a:t>
            </a:r>
            <a:r>
              <a:rPr sz="3400" spc="-75" dirty="0">
                <a:latin typeface="Arial" panose="020B0604020202020204" pitchFamily="34" charset="0"/>
                <a:cs typeface="Arial" panose="020B0604020202020204" pitchFamily="34" charset="0"/>
              </a:rPr>
              <a:t>are saddle</a:t>
            </a:r>
            <a:r>
              <a:rPr sz="3400" spc="-25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400" spc="-80" dirty="0">
                <a:latin typeface="Arial" panose="020B0604020202020204" pitchFamily="34" charset="0"/>
                <a:cs typeface="Arial" panose="020B0604020202020204" pitchFamily="34" charset="0"/>
              </a:rPr>
              <a:t>points!</a:t>
            </a:r>
            <a:endParaRPr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40200" y="1036370"/>
            <a:ext cx="5558154" cy="895758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5"/>
              </a:spcBef>
            </a:pPr>
            <a:r>
              <a:rPr lang="en-US" sz="5400" spc="-35" dirty="0">
                <a:solidFill>
                  <a:srgbClr val="4A86E8"/>
                </a:solidFill>
                <a:latin typeface="Georgia"/>
                <a:cs typeface="Georgia"/>
              </a:rPr>
              <a:t>08 </a:t>
            </a:r>
            <a:r>
              <a:rPr sz="5400" spc="-35" dirty="0">
                <a:solidFill>
                  <a:srgbClr val="4A86E8"/>
                </a:solidFill>
                <a:latin typeface="Georgia"/>
                <a:cs typeface="Georgia"/>
              </a:rPr>
              <a:t>Optimization</a:t>
            </a:r>
            <a:endParaRPr sz="5400" dirty="0">
              <a:latin typeface="Georgia"/>
              <a:cs typeface="Georg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78403" y="2351532"/>
            <a:ext cx="12243543" cy="2895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803398" y="5628590"/>
            <a:ext cx="9393555" cy="3073400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8255">
              <a:lnSpc>
                <a:spcPct val="100000"/>
              </a:lnSpc>
              <a:spcBef>
                <a:spcPts val="820"/>
              </a:spcBef>
            </a:pPr>
            <a:r>
              <a:rPr sz="3400" spc="-30" dirty="0">
                <a:latin typeface="Georgia"/>
                <a:cs typeface="Georgia"/>
              </a:rPr>
              <a:t>-Exhaustive</a:t>
            </a:r>
            <a:r>
              <a:rPr sz="3400" spc="305" dirty="0">
                <a:latin typeface="Georgia"/>
                <a:cs typeface="Georgia"/>
              </a:rPr>
              <a:t> </a:t>
            </a:r>
            <a:r>
              <a:rPr sz="3400" spc="-95" dirty="0">
                <a:latin typeface="Georgia"/>
                <a:cs typeface="Georgia"/>
              </a:rPr>
              <a:t>search</a:t>
            </a:r>
            <a:endParaRPr sz="34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720"/>
              </a:spcBef>
            </a:pPr>
            <a:r>
              <a:rPr sz="3400" spc="-75" dirty="0">
                <a:latin typeface="Georgia"/>
                <a:cs typeface="Georgia"/>
              </a:rPr>
              <a:t>-Random </a:t>
            </a:r>
            <a:r>
              <a:rPr sz="3400" spc="-95" dirty="0">
                <a:latin typeface="Georgia"/>
                <a:cs typeface="Georgia"/>
              </a:rPr>
              <a:t>search </a:t>
            </a:r>
            <a:r>
              <a:rPr sz="3400" spc="-40" dirty="0">
                <a:latin typeface="Georgia"/>
                <a:cs typeface="Georgia"/>
              </a:rPr>
              <a:t>(genetic</a:t>
            </a:r>
            <a:r>
              <a:rPr sz="3400" spc="-390" dirty="0">
                <a:latin typeface="Georgia"/>
                <a:cs typeface="Georgia"/>
              </a:rPr>
              <a:t> </a:t>
            </a:r>
            <a:r>
              <a:rPr sz="3400" spc="-50" dirty="0">
                <a:latin typeface="Georgia"/>
                <a:cs typeface="Georgia"/>
              </a:rPr>
              <a:t>algorithms)</a:t>
            </a:r>
            <a:endParaRPr sz="3400" dirty="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3400" spc="5" dirty="0">
                <a:latin typeface="Georgia"/>
                <a:cs typeface="Georgia"/>
              </a:rPr>
              <a:t>-Analytical</a:t>
            </a:r>
            <a:r>
              <a:rPr sz="3400" spc="305" dirty="0">
                <a:latin typeface="Georgia"/>
                <a:cs typeface="Georgia"/>
              </a:rPr>
              <a:t> </a:t>
            </a:r>
            <a:r>
              <a:rPr sz="3400" spc="-70" dirty="0">
                <a:latin typeface="Georgia"/>
                <a:cs typeface="Georgia"/>
              </a:rPr>
              <a:t>solution</a:t>
            </a:r>
            <a:endParaRPr sz="3400" dirty="0">
              <a:latin typeface="Georgia"/>
              <a:cs typeface="Georgia"/>
            </a:endParaRPr>
          </a:p>
          <a:p>
            <a:pPr marL="10795">
              <a:lnSpc>
                <a:spcPct val="100000"/>
              </a:lnSpc>
              <a:spcBef>
                <a:spcPts val="720"/>
              </a:spcBef>
            </a:pPr>
            <a:r>
              <a:rPr sz="3400" spc="-80" dirty="0">
                <a:latin typeface="Georgia"/>
                <a:cs typeface="Georgia"/>
              </a:rPr>
              <a:t>-Model-based </a:t>
            </a:r>
            <a:r>
              <a:rPr sz="3400" spc="-95" dirty="0">
                <a:latin typeface="Georgia"/>
                <a:cs typeface="Georgia"/>
              </a:rPr>
              <a:t>search </a:t>
            </a:r>
            <a:r>
              <a:rPr sz="3400" spc="-15" dirty="0">
                <a:latin typeface="Georgia"/>
                <a:cs typeface="Georgia"/>
              </a:rPr>
              <a:t>(e.g. </a:t>
            </a:r>
            <a:r>
              <a:rPr sz="3400" spc="-50" dirty="0">
                <a:latin typeface="Georgia"/>
                <a:cs typeface="Georgia"/>
              </a:rPr>
              <a:t>Bayesian</a:t>
            </a:r>
            <a:r>
              <a:rPr sz="3400" spc="-60" dirty="0">
                <a:latin typeface="Georgia"/>
                <a:cs typeface="Georgia"/>
              </a:rPr>
              <a:t> </a:t>
            </a:r>
            <a:r>
              <a:rPr sz="3400" spc="-35" dirty="0">
                <a:latin typeface="Georgia"/>
                <a:cs typeface="Georgia"/>
              </a:rPr>
              <a:t>optimization)</a:t>
            </a:r>
            <a:endParaRPr sz="34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720"/>
              </a:spcBef>
              <a:tabLst>
                <a:tab pos="8016240" algn="l"/>
              </a:tabLst>
            </a:pPr>
            <a:r>
              <a:rPr sz="3400" spc="-75" dirty="0">
                <a:latin typeface="Georgia"/>
                <a:cs typeface="Georgia"/>
              </a:rPr>
              <a:t>-Neural</a:t>
            </a:r>
            <a:r>
              <a:rPr sz="3400" spc="310" dirty="0">
                <a:latin typeface="Georgia"/>
                <a:cs typeface="Georgia"/>
              </a:rPr>
              <a:t> </a:t>
            </a:r>
            <a:r>
              <a:rPr sz="3400" spc="-60" dirty="0">
                <a:latin typeface="Georgia"/>
                <a:cs typeface="Georgia"/>
              </a:rPr>
              <a:t>nets</a:t>
            </a:r>
            <a:r>
              <a:rPr sz="3400" spc="310" dirty="0">
                <a:latin typeface="Georgia"/>
                <a:cs typeface="Georgia"/>
              </a:rPr>
              <a:t> </a:t>
            </a:r>
            <a:r>
              <a:rPr sz="3400" spc="-35" dirty="0">
                <a:latin typeface="Georgia"/>
                <a:cs typeface="Georgia"/>
              </a:rPr>
              <a:t>usually</a:t>
            </a:r>
            <a:r>
              <a:rPr sz="3400" spc="310" dirty="0">
                <a:latin typeface="Georgia"/>
                <a:cs typeface="Georgia"/>
              </a:rPr>
              <a:t> </a:t>
            </a:r>
            <a:r>
              <a:rPr sz="3400" spc="-114" dirty="0">
                <a:latin typeface="Georgia"/>
                <a:cs typeface="Georgia"/>
              </a:rPr>
              <a:t>use</a:t>
            </a:r>
            <a:r>
              <a:rPr sz="3400" spc="310" dirty="0">
                <a:latin typeface="Georgia"/>
                <a:cs typeface="Georgia"/>
              </a:rPr>
              <a:t> </a:t>
            </a:r>
            <a:r>
              <a:rPr sz="3400" b="1" spc="-110" dirty="0">
                <a:latin typeface="Georgia"/>
                <a:cs typeface="Georgia"/>
              </a:rPr>
              <a:t>gradie</a:t>
            </a:r>
            <a:r>
              <a:rPr sz="3400" b="1" spc="-290" dirty="0">
                <a:latin typeface="Georgia"/>
                <a:cs typeface="Georgia"/>
              </a:rPr>
              <a:t>n</a:t>
            </a:r>
            <a:r>
              <a:rPr sz="3400" b="1" spc="-60" dirty="0">
                <a:latin typeface="Georgia"/>
                <a:cs typeface="Georgia"/>
              </a:rPr>
              <a:t>t-based</a:t>
            </a:r>
            <a:r>
              <a:rPr sz="3400" b="1" dirty="0">
                <a:latin typeface="Georgia"/>
                <a:cs typeface="Georgia"/>
              </a:rPr>
              <a:t>	</a:t>
            </a:r>
            <a:r>
              <a:rPr sz="3400" b="1" spc="-160" dirty="0">
                <a:latin typeface="Georgia"/>
                <a:cs typeface="Georgia"/>
              </a:rPr>
              <a:t>sear</a:t>
            </a:r>
            <a:r>
              <a:rPr sz="3400" b="1" spc="-180" dirty="0">
                <a:latin typeface="Georgia"/>
                <a:cs typeface="Georgia"/>
              </a:rPr>
              <a:t>c</a:t>
            </a:r>
            <a:r>
              <a:rPr sz="3400" b="1" spc="-145" dirty="0">
                <a:latin typeface="Georgia"/>
                <a:cs typeface="Georgia"/>
              </a:rPr>
              <a:t>h</a:t>
            </a:r>
            <a:endParaRPr sz="34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57300" y="1066800"/>
            <a:ext cx="1049591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0" dirty="0"/>
              <a:t>Do </a:t>
            </a:r>
            <a:r>
              <a:rPr spc="-114" dirty="0"/>
              <a:t>neural </a:t>
            </a:r>
            <a:r>
              <a:rPr spc="-100" dirty="0"/>
              <a:t>nets </a:t>
            </a:r>
            <a:r>
              <a:rPr spc="-135" dirty="0"/>
              <a:t>have </a:t>
            </a:r>
            <a:r>
              <a:rPr spc="-120" dirty="0"/>
              <a:t>saddle</a:t>
            </a:r>
            <a:r>
              <a:rPr spc="-700" dirty="0"/>
              <a:t> </a:t>
            </a:r>
            <a:r>
              <a:rPr spc="-85" dirty="0"/>
              <a:t>points?</a:t>
            </a:r>
          </a:p>
        </p:txBody>
      </p:sp>
      <p:sp>
        <p:nvSpPr>
          <p:cNvPr id="5" name="object 5"/>
          <p:cNvSpPr/>
          <p:nvPr/>
        </p:nvSpPr>
        <p:spPr>
          <a:xfrm>
            <a:off x="6197600" y="2514600"/>
            <a:ext cx="6477682" cy="5753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8A5FA8-E060-400F-89E5-FDA16D25B910}"/>
              </a:ext>
            </a:extLst>
          </p:cNvPr>
          <p:cNvSpPr txBox="1"/>
          <p:nvPr/>
        </p:nvSpPr>
        <p:spPr>
          <a:xfrm>
            <a:off x="547624" y="3010515"/>
            <a:ext cx="5192776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b="1" dirty="0"/>
              <a:t>Saxe et al, 2013</a:t>
            </a:r>
            <a:r>
              <a:rPr lang="en-GB" sz="3200" dirty="0"/>
              <a:t>: </a:t>
            </a:r>
          </a:p>
          <a:p>
            <a:r>
              <a:rPr lang="en-GB" sz="3200" dirty="0"/>
              <a:t>neural nets without non-linearities have many saddle  points </a:t>
            </a:r>
          </a:p>
          <a:p>
            <a:endParaRPr lang="en-GB" sz="3200" dirty="0"/>
          </a:p>
          <a:p>
            <a:r>
              <a:rPr lang="en-GB" sz="3200" dirty="0"/>
              <a:t>all the minima are global </a:t>
            </a:r>
          </a:p>
          <a:p>
            <a:endParaRPr lang="en-GB" sz="3200" dirty="0"/>
          </a:p>
          <a:p>
            <a:r>
              <a:rPr lang="en-GB" sz="3200" dirty="0"/>
              <a:t>all the minima  form a connected manifold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3598" y="685800"/>
            <a:ext cx="11963400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0" dirty="0"/>
              <a:t>Do </a:t>
            </a:r>
            <a:r>
              <a:rPr spc="-114" dirty="0"/>
              <a:t>neural </a:t>
            </a:r>
            <a:r>
              <a:rPr spc="-100" dirty="0"/>
              <a:t>nets </a:t>
            </a:r>
            <a:r>
              <a:rPr lang="en-US" spc="-100" dirty="0"/>
              <a:t>even </a:t>
            </a:r>
            <a:r>
              <a:rPr spc="-135" dirty="0"/>
              <a:t>have </a:t>
            </a:r>
            <a:r>
              <a:rPr spc="-120" dirty="0"/>
              <a:t>saddle</a:t>
            </a:r>
            <a:r>
              <a:rPr spc="-700" dirty="0"/>
              <a:t> </a:t>
            </a:r>
            <a:r>
              <a:rPr spc="-85" dirty="0"/>
              <a:t>points?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A460DB-7549-4061-AD39-68425F619839}"/>
              </a:ext>
            </a:extLst>
          </p:cNvPr>
          <p:cNvSpPr txBox="1"/>
          <p:nvPr/>
        </p:nvSpPr>
        <p:spPr>
          <a:xfrm>
            <a:off x="1279398" y="2209800"/>
            <a:ext cx="10591800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dirty="0"/>
              <a:t>Dauphin et al 2014: Experiments show </a:t>
            </a:r>
            <a:r>
              <a:rPr lang="en-GB" sz="3200" b="1" dirty="0"/>
              <a:t>neural nets do have as many saddle points as random matrix theory predicts</a:t>
            </a:r>
          </a:p>
          <a:p>
            <a:endParaRPr lang="en-GB" sz="3200" dirty="0"/>
          </a:p>
          <a:p>
            <a:r>
              <a:rPr lang="en-GB" sz="3200" dirty="0" err="1"/>
              <a:t>Choromanska</a:t>
            </a:r>
            <a:r>
              <a:rPr lang="en-GB" sz="3200" dirty="0"/>
              <a:t> et al 2015: Theoretical </a:t>
            </a:r>
            <a:r>
              <a:rPr lang="en-GB" sz="3200" b="1" dirty="0"/>
              <a:t>argument for why this should happen </a:t>
            </a:r>
          </a:p>
          <a:p>
            <a:endParaRPr lang="en-GB" sz="3200" dirty="0"/>
          </a:p>
          <a:p>
            <a:r>
              <a:rPr lang="en-GB" sz="3200" b="1" dirty="0"/>
              <a:t>Major implication: most minima are good, and  this is more true for big models</a:t>
            </a:r>
            <a:endParaRPr lang="en-GB" sz="3200" dirty="0"/>
          </a:p>
          <a:p>
            <a:endParaRPr lang="en-GB" sz="3200" dirty="0"/>
          </a:p>
          <a:p>
            <a:r>
              <a:rPr lang="en-GB" sz="3200" dirty="0"/>
              <a:t>Minor implication: the reason that </a:t>
            </a:r>
            <a:r>
              <a:rPr lang="en-GB" sz="3200" b="1" dirty="0"/>
              <a:t>Newton’s method</a:t>
            </a:r>
          </a:p>
          <a:p>
            <a:r>
              <a:rPr lang="en-GB" sz="3200" b="1" dirty="0"/>
              <a:t>works poorly for neural nets </a:t>
            </a:r>
            <a:r>
              <a:rPr lang="en-GB" sz="3200" dirty="0"/>
              <a:t>is its attraction to the ubiquitous saddle points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2400" y="1066800"/>
            <a:ext cx="1015619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5" dirty="0"/>
              <a:t>The </a:t>
            </a:r>
            <a:r>
              <a:rPr dirty="0"/>
              <a:t>state </a:t>
            </a:r>
            <a:r>
              <a:rPr spc="-160" dirty="0"/>
              <a:t>of </a:t>
            </a:r>
            <a:r>
              <a:rPr spc="-155" dirty="0"/>
              <a:t>modern</a:t>
            </a:r>
            <a:r>
              <a:rPr spc="-445" dirty="0"/>
              <a:t> </a:t>
            </a:r>
            <a:r>
              <a:rPr spc="-65" dirty="0"/>
              <a:t>optimization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39800" y="2438400"/>
            <a:ext cx="11963400" cy="55049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 marR="370840" indent="-457200">
              <a:lnSpc>
                <a:spcPct val="117600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1443990" algn="l"/>
                <a:tab pos="1444625" algn="l"/>
              </a:tabLst>
            </a:pPr>
            <a:r>
              <a:rPr sz="3400" spc="-125" dirty="0">
                <a:latin typeface="Georgia"/>
                <a:cs typeface="Georgia"/>
              </a:rPr>
              <a:t>We </a:t>
            </a:r>
            <a:r>
              <a:rPr sz="3400" spc="-60" dirty="0">
                <a:latin typeface="Georgia"/>
                <a:cs typeface="Georgia"/>
              </a:rPr>
              <a:t>can optimize </a:t>
            </a:r>
            <a:r>
              <a:rPr sz="3400" spc="-70" dirty="0">
                <a:latin typeface="Georgia"/>
                <a:cs typeface="Georgia"/>
              </a:rPr>
              <a:t>most </a:t>
            </a:r>
            <a:r>
              <a:rPr sz="3400" spc="-80" dirty="0">
                <a:latin typeface="Georgia"/>
                <a:cs typeface="Georgia"/>
              </a:rPr>
              <a:t>classifiers, </a:t>
            </a:r>
            <a:r>
              <a:rPr sz="3400" spc="-55" dirty="0">
                <a:latin typeface="Georgia"/>
                <a:cs typeface="Georgia"/>
              </a:rPr>
              <a:t>autoencoders, </a:t>
            </a:r>
            <a:r>
              <a:rPr sz="3400" spc="-100" dirty="0">
                <a:latin typeface="Georgia"/>
                <a:cs typeface="Georgia"/>
              </a:rPr>
              <a:t>or</a:t>
            </a:r>
            <a:r>
              <a:rPr lang="en-US" sz="3400" spc="-100" dirty="0">
                <a:latin typeface="Georgia"/>
                <a:cs typeface="Georgia"/>
              </a:rPr>
              <a:t> </a:t>
            </a:r>
            <a:r>
              <a:rPr sz="3400" spc="-75" dirty="0">
                <a:latin typeface="Georgia"/>
                <a:cs typeface="Georgia"/>
              </a:rPr>
              <a:t>recurrent</a:t>
            </a:r>
            <a:r>
              <a:rPr sz="3400" spc="310" dirty="0">
                <a:latin typeface="Georgia"/>
                <a:cs typeface="Georgia"/>
              </a:rPr>
              <a:t> </a:t>
            </a:r>
            <a:r>
              <a:rPr sz="3400" spc="-60" dirty="0">
                <a:latin typeface="Georgia"/>
                <a:cs typeface="Georgia"/>
              </a:rPr>
              <a:t>nets</a:t>
            </a:r>
            <a:r>
              <a:rPr sz="3400" spc="315" dirty="0">
                <a:latin typeface="Georgia"/>
                <a:cs typeface="Georgia"/>
              </a:rPr>
              <a:t> </a:t>
            </a:r>
            <a:r>
              <a:rPr sz="3400" spc="-65" dirty="0">
                <a:latin typeface="Georgia"/>
                <a:cs typeface="Georgia"/>
              </a:rPr>
              <a:t>if</a:t>
            </a:r>
            <a:r>
              <a:rPr sz="3400" spc="310" dirty="0">
                <a:latin typeface="Georgia"/>
                <a:cs typeface="Georgia"/>
              </a:rPr>
              <a:t> </a:t>
            </a:r>
            <a:r>
              <a:rPr sz="3400" spc="5" dirty="0">
                <a:latin typeface="Georgia"/>
                <a:cs typeface="Georgia"/>
              </a:rPr>
              <a:t>they</a:t>
            </a:r>
            <a:r>
              <a:rPr sz="3400" spc="315" dirty="0">
                <a:latin typeface="Georgia"/>
                <a:cs typeface="Georgia"/>
              </a:rPr>
              <a:t> </a:t>
            </a:r>
            <a:r>
              <a:rPr sz="3400" spc="-75" dirty="0">
                <a:latin typeface="Georgia"/>
                <a:cs typeface="Georgia"/>
              </a:rPr>
              <a:t>are</a:t>
            </a:r>
            <a:r>
              <a:rPr sz="3400" spc="310" dirty="0">
                <a:latin typeface="Georgia"/>
                <a:cs typeface="Georgia"/>
              </a:rPr>
              <a:t> </a:t>
            </a:r>
            <a:r>
              <a:rPr sz="3400" spc="-75" dirty="0">
                <a:latin typeface="Georgia"/>
                <a:cs typeface="Georgia"/>
              </a:rPr>
              <a:t>based</a:t>
            </a:r>
            <a:r>
              <a:rPr sz="3400" spc="315" dirty="0">
                <a:latin typeface="Georgia"/>
                <a:cs typeface="Georgia"/>
              </a:rPr>
              <a:t> </a:t>
            </a:r>
            <a:r>
              <a:rPr sz="3400" spc="-130" dirty="0">
                <a:latin typeface="Georgia"/>
                <a:cs typeface="Georgia"/>
              </a:rPr>
              <a:t>on</a:t>
            </a:r>
            <a:r>
              <a:rPr sz="3400" spc="310" dirty="0">
                <a:latin typeface="Georgia"/>
                <a:cs typeface="Georgia"/>
              </a:rPr>
              <a:t> </a:t>
            </a:r>
            <a:r>
              <a:rPr sz="3400" spc="-70" dirty="0">
                <a:latin typeface="Georgia"/>
                <a:cs typeface="Georgia"/>
              </a:rPr>
              <a:t>linear</a:t>
            </a:r>
            <a:r>
              <a:rPr sz="3400" spc="315" dirty="0">
                <a:latin typeface="Georgia"/>
                <a:cs typeface="Georgia"/>
              </a:rPr>
              <a:t> </a:t>
            </a:r>
            <a:r>
              <a:rPr sz="3400" spc="-80" dirty="0">
                <a:latin typeface="Georgia"/>
                <a:cs typeface="Georgia"/>
              </a:rPr>
              <a:t>layers</a:t>
            </a:r>
            <a:endParaRPr lang="en-US" sz="3400" spc="-20" dirty="0">
              <a:latin typeface="Georgia"/>
              <a:cs typeface="Georgia"/>
            </a:endParaRPr>
          </a:p>
          <a:p>
            <a:pPr marL="457200" marR="370840" indent="-457200">
              <a:lnSpc>
                <a:spcPct val="117600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1443990" algn="l"/>
                <a:tab pos="1444625" algn="l"/>
              </a:tabLst>
            </a:pPr>
            <a:r>
              <a:rPr sz="3400" spc="-20" dirty="0">
                <a:latin typeface="Georgia"/>
                <a:cs typeface="Georgia"/>
              </a:rPr>
              <a:t>Especially </a:t>
            </a:r>
            <a:r>
              <a:rPr sz="3400" spc="-35" dirty="0">
                <a:latin typeface="Georgia"/>
                <a:cs typeface="Georgia"/>
              </a:rPr>
              <a:t>true </a:t>
            </a:r>
            <a:r>
              <a:rPr sz="3400" spc="-105" dirty="0">
                <a:latin typeface="Georgia"/>
                <a:cs typeface="Georgia"/>
              </a:rPr>
              <a:t>of </a:t>
            </a:r>
            <a:r>
              <a:rPr sz="3400" spc="75" dirty="0">
                <a:latin typeface="Georgia"/>
                <a:cs typeface="Georgia"/>
              </a:rPr>
              <a:t>LSTM, </a:t>
            </a:r>
            <a:r>
              <a:rPr sz="3400" spc="10" dirty="0">
                <a:latin typeface="Georgia"/>
                <a:cs typeface="Georgia"/>
              </a:rPr>
              <a:t>ReLU, </a:t>
            </a:r>
            <a:r>
              <a:rPr sz="3400" spc="-30" dirty="0" err="1">
                <a:latin typeface="Georgia"/>
                <a:cs typeface="Georgia"/>
              </a:rPr>
              <a:t>maxout</a:t>
            </a:r>
            <a:r>
              <a:rPr sz="3400" spc="-30" dirty="0">
                <a:latin typeface="Georgia"/>
                <a:cs typeface="Georgia"/>
              </a:rPr>
              <a:t>  </a:t>
            </a:r>
            <a:endParaRPr lang="en-US" sz="3400" spc="-30" dirty="0">
              <a:latin typeface="Georgia"/>
              <a:cs typeface="Georgia"/>
            </a:endParaRPr>
          </a:p>
          <a:p>
            <a:pPr marL="457200" marR="370840" indent="-457200">
              <a:lnSpc>
                <a:spcPct val="117600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1443990" algn="l"/>
                <a:tab pos="1444625" algn="l"/>
              </a:tabLst>
            </a:pPr>
            <a:r>
              <a:rPr sz="3400" spc="20" dirty="0">
                <a:latin typeface="Georgia"/>
                <a:cs typeface="Georgia"/>
              </a:rPr>
              <a:t>It </a:t>
            </a:r>
            <a:r>
              <a:rPr sz="3400" spc="-55" dirty="0">
                <a:latin typeface="Georgia"/>
                <a:cs typeface="Georgia"/>
              </a:rPr>
              <a:t>may </a:t>
            </a:r>
            <a:r>
              <a:rPr sz="3400" spc="-30" dirty="0">
                <a:latin typeface="Georgia"/>
                <a:cs typeface="Georgia"/>
              </a:rPr>
              <a:t>be </a:t>
            </a:r>
            <a:r>
              <a:rPr sz="3400" i="1" spc="70" dirty="0">
                <a:latin typeface="Palatino Linotype"/>
                <a:cs typeface="Palatino Linotype"/>
              </a:rPr>
              <a:t>much </a:t>
            </a:r>
            <a:r>
              <a:rPr sz="3400" i="1" spc="60" dirty="0">
                <a:latin typeface="Palatino Linotype"/>
                <a:cs typeface="Palatino Linotype"/>
              </a:rPr>
              <a:t>slower </a:t>
            </a:r>
            <a:r>
              <a:rPr sz="3400" i="1" spc="70" dirty="0">
                <a:latin typeface="Palatino Linotype"/>
                <a:cs typeface="Palatino Linotype"/>
              </a:rPr>
              <a:t>than </a:t>
            </a:r>
            <a:r>
              <a:rPr sz="3400" i="1" spc="20" dirty="0">
                <a:latin typeface="Palatino Linotype"/>
                <a:cs typeface="Palatino Linotype"/>
              </a:rPr>
              <a:t>we</a:t>
            </a:r>
            <a:r>
              <a:rPr sz="3400" i="1" spc="655" dirty="0">
                <a:latin typeface="Palatino Linotype"/>
                <a:cs typeface="Palatino Linotype"/>
              </a:rPr>
              <a:t> </a:t>
            </a:r>
            <a:r>
              <a:rPr sz="3400" i="1" spc="10" dirty="0">
                <a:latin typeface="Palatino Linotype"/>
                <a:cs typeface="Palatino Linotype"/>
              </a:rPr>
              <a:t>want</a:t>
            </a:r>
            <a:endParaRPr lang="en-US" sz="3400" i="1" dirty="0">
              <a:latin typeface="Palatino Linotype"/>
              <a:cs typeface="Palatino Linotype"/>
            </a:endParaRPr>
          </a:p>
          <a:p>
            <a:pPr marL="457200" marR="370840" indent="-457200">
              <a:lnSpc>
                <a:spcPct val="117600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1443990" algn="l"/>
                <a:tab pos="1444625" algn="l"/>
              </a:tabLst>
            </a:pPr>
            <a:r>
              <a:rPr sz="3400" spc="-45" dirty="0">
                <a:latin typeface="Georgia"/>
                <a:cs typeface="Georgia"/>
              </a:rPr>
              <a:t>Even depth </a:t>
            </a:r>
            <a:r>
              <a:rPr sz="3400" spc="-95" dirty="0">
                <a:latin typeface="Georgia"/>
                <a:cs typeface="Georgia"/>
              </a:rPr>
              <a:t>does </a:t>
            </a:r>
            <a:r>
              <a:rPr sz="3400" spc="-40" dirty="0">
                <a:latin typeface="Georgia"/>
                <a:cs typeface="Georgia"/>
              </a:rPr>
              <a:t>not </a:t>
            </a:r>
            <a:r>
              <a:rPr sz="3400" spc="-70" dirty="0">
                <a:latin typeface="Georgia"/>
                <a:cs typeface="Georgia"/>
              </a:rPr>
              <a:t>prevent </a:t>
            </a:r>
            <a:r>
              <a:rPr sz="3400" spc="-80" dirty="0">
                <a:latin typeface="Georgia"/>
                <a:cs typeface="Georgia"/>
              </a:rPr>
              <a:t>success, </a:t>
            </a:r>
            <a:r>
              <a:rPr sz="3400" spc="-75" dirty="0">
                <a:latin typeface="Georgia"/>
                <a:cs typeface="Georgia"/>
              </a:rPr>
              <a:t>Sussillo </a:t>
            </a:r>
            <a:r>
              <a:rPr sz="3400" spc="5" dirty="0">
                <a:latin typeface="Georgia"/>
                <a:cs typeface="Georgia"/>
              </a:rPr>
              <a:t>14  </a:t>
            </a:r>
            <a:r>
              <a:rPr sz="3400" spc="-95" dirty="0">
                <a:latin typeface="Georgia"/>
                <a:cs typeface="Georgia"/>
              </a:rPr>
              <a:t>reached </a:t>
            </a:r>
            <a:r>
              <a:rPr sz="3400" spc="-180" dirty="0">
                <a:latin typeface="Georgia"/>
                <a:cs typeface="Georgia"/>
              </a:rPr>
              <a:t>1,000</a:t>
            </a:r>
            <a:r>
              <a:rPr sz="3400" spc="-15" dirty="0">
                <a:latin typeface="Georgia"/>
                <a:cs typeface="Georgia"/>
              </a:rPr>
              <a:t> </a:t>
            </a:r>
            <a:r>
              <a:rPr sz="3400" spc="-80" dirty="0">
                <a:latin typeface="Georgia"/>
                <a:cs typeface="Georgia"/>
              </a:rPr>
              <a:t>layers</a:t>
            </a:r>
            <a:endParaRPr lang="en-US" sz="3400" spc="-125" dirty="0">
              <a:latin typeface="Georgia"/>
              <a:cs typeface="Georgia"/>
            </a:endParaRPr>
          </a:p>
          <a:p>
            <a:pPr marL="469265" indent="-457200">
              <a:lnSpc>
                <a:spcPct val="100000"/>
              </a:lnSpc>
              <a:spcBef>
                <a:spcPts val="720"/>
              </a:spcBef>
              <a:buFont typeface="Arial" panose="020B0604020202020204" pitchFamily="34" charset="0"/>
              <a:buChar char="•"/>
              <a:tabLst>
                <a:tab pos="1253490" algn="l"/>
                <a:tab pos="1254125" algn="l"/>
              </a:tabLst>
            </a:pPr>
            <a:r>
              <a:rPr sz="3400" spc="-125" dirty="0">
                <a:latin typeface="Georgia"/>
                <a:cs typeface="Georgia"/>
              </a:rPr>
              <a:t>We </a:t>
            </a:r>
            <a:r>
              <a:rPr sz="3400" spc="-55" dirty="0">
                <a:latin typeface="Georgia"/>
                <a:cs typeface="Georgia"/>
              </a:rPr>
              <a:t>may </a:t>
            </a:r>
            <a:r>
              <a:rPr sz="3400" spc="-40" dirty="0">
                <a:latin typeface="Georgia"/>
                <a:cs typeface="Georgia"/>
              </a:rPr>
              <a:t>not </a:t>
            </a:r>
            <a:r>
              <a:rPr sz="3400" spc="-30" dirty="0">
                <a:latin typeface="Georgia"/>
                <a:cs typeface="Georgia"/>
              </a:rPr>
              <a:t>be </a:t>
            </a:r>
            <a:r>
              <a:rPr sz="3400" spc="-50" dirty="0">
                <a:latin typeface="Georgia"/>
                <a:cs typeface="Georgia"/>
              </a:rPr>
              <a:t>able </a:t>
            </a:r>
            <a:r>
              <a:rPr sz="3400" spc="5" dirty="0">
                <a:latin typeface="Georgia"/>
                <a:cs typeface="Georgia"/>
              </a:rPr>
              <a:t>to </a:t>
            </a:r>
            <a:r>
              <a:rPr sz="3400" spc="-60" dirty="0">
                <a:latin typeface="Georgia"/>
                <a:cs typeface="Georgia"/>
              </a:rPr>
              <a:t>optimize </a:t>
            </a:r>
            <a:r>
              <a:rPr sz="3400" spc="-125" dirty="0">
                <a:latin typeface="Georgia"/>
                <a:cs typeface="Georgia"/>
              </a:rPr>
              <a:t>more </a:t>
            </a:r>
            <a:r>
              <a:rPr sz="3400" spc="-25" dirty="0">
                <a:latin typeface="Georgia"/>
                <a:cs typeface="Georgia"/>
              </a:rPr>
              <a:t>exotic</a:t>
            </a:r>
            <a:r>
              <a:rPr sz="3400" spc="320" dirty="0">
                <a:latin typeface="Georgia"/>
                <a:cs typeface="Georgia"/>
              </a:rPr>
              <a:t> </a:t>
            </a:r>
            <a:r>
              <a:rPr sz="3400" spc="-95" dirty="0">
                <a:latin typeface="Georgia"/>
                <a:cs typeface="Georgia"/>
              </a:rPr>
              <a:t>models</a:t>
            </a:r>
            <a:endParaRPr sz="3400" dirty="0">
              <a:latin typeface="Georgia"/>
              <a:cs typeface="Georgia"/>
            </a:endParaRPr>
          </a:p>
          <a:p>
            <a:pPr marL="469265" indent="-457200">
              <a:lnSpc>
                <a:spcPct val="100000"/>
              </a:lnSpc>
              <a:spcBef>
                <a:spcPts val="720"/>
              </a:spcBef>
              <a:buFont typeface="Arial" panose="020B0604020202020204" pitchFamily="34" charset="0"/>
              <a:buChar char="•"/>
              <a:tabLst>
                <a:tab pos="1075690" algn="l"/>
                <a:tab pos="1076325" algn="l"/>
              </a:tabLst>
            </a:pPr>
            <a:r>
              <a:rPr sz="3400" spc="-25" dirty="0">
                <a:latin typeface="Georgia"/>
                <a:cs typeface="Georgia"/>
              </a:rPr>
              <a:t>Optimization </a:t>
            </a:r>
            <a:r>
              <a:rPr sz="3400" spc="-85" dirty="0">
                <a:latin typeface="Georgia"/>
                <a:cs typeface="Georgia"/>
              </a:rPr>
              <a:t>benchmarks </a:t>
            </a:r>
            <a:r>
              <a:rPr sz="3400" spc="-75" dirty="0">
                <a:latin typeface="Georgia"/>
                <a:cs typeface="Georgia"/>
              </a:rPr>
              <a:t>are </a:t>
            </a:r>
            <a:r>
              <a:rPr sz="3400" spc="-35" dirty="0">
                <a:latin typeface="Georgia"/>
                <a:cs typeface="Georgia"/>
              </a:rPr>
              <a:t>usually </a:t>
            </a:r>
            <a:r>
              <a:rPr sz="3400" spc="-40" dirty="0">
                <a:latin typeface="Georgia"/>
                <a:cs typeface="Georgia"/>
              </a:rPr>
              <a:t>not </a:t>
            </a:r>
            <a:r>
              <a:rPr sz="3400" spc="-114" dirty="0">
                <a:latin typeface="Georgia"/>
                <a:cs typeface="Georgia"/>
              </a:rPr>
              <a:t>done </a:t>
            </a:r>
            <a:r>
              <a:rPr sz="3400" spc="-130" dirty="0">
                <a:latin typeface="Georgia"/>
                <a:cs typeface="Georgia"/>
              </a:rPr>
              <a:t>on</a:t>
            </a:r>
            <a:r>
              <a:rPr sz="3400" spc="425" dirty="0">
                <a:latin typeface="Georgia"/>
                <a:cs typeface="Georgia"/>
              </a:rPr>
              <a:t> </a:t>
            </a:r>
            <a:r>
              <a:rPr sz="3400" spc="-30" dirty="0">
                <a:latin typeface="Georgia"/>
                <a:cs typeface="Georgia"/>
              </a:rPr>
              <a:t>the</a:t>
            </a:r>
            <a:r>
              <a:rPr lang="en-US" sz="3400" dirty="0">
                <a:latin typeface="Georgia"/>
                <a:cs typeface="Georgia"/>
              </a:rPr>
              <a:t> </a:t>
            </a:r>
            <a:r>
              <a:rPr sz="3400" spc="-25" dirty="0">
                <a:latin typeface="Georgia"/>
                <a:cs typeface="Georgia"/>
              </a:rPr>
              <a:t>exotic</a:t>
            </a:r>
            <a:r>
              <a:rPr sz="3400" spc="305" dirty="0">
                <a:latin typeface="Georgia"/>
                <a:cs typeface="Georgia"/>
              </a:rPr>
              <a:t> </a:t>
            </a:r>
            <a:r>
              <a:rPr sz="3400" spc="-95" dirty="0">
                <a:latin typeface="Georgia"/>
                <a:cs typeface="Georgia"/>
              </a:rPr>
              <a:t>models</a:t>
            </a:r>
            <a:endParaRPr sz="34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85876" y="3505200"/>
            <a:ext cx="11583924" cy="1674816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819"/>
              </a:spcBef>
            </a:pPr>
            <a:r>
              <a:rPr lang="en-US" sz="3400" spc="20" dirty="0">
                <a:latin typeface="Georgia"/>
                <a:cs typeface="Georgia"/>
              </a:rPr>
              <a:t>L</a:t>
            </a:r>
            <a:r>
              <a:rPr sz="3400" spc="-30" dirty="0">
                <a:latin typeface="Georgia"/>
                <a:cs typeface="Georgia"/>
              </a:rPr>
              <a:t>ocal </a:t>
            </a:r>
            <a:r>
              <a:rPr sz="3400" spc="-75" dirty="0">
                <a:latin typeface="Georgia"/>
                <a:cs typeface="Georgia"/>
              </a:rPr>
              <a:t>information </a:t>
            </a:r>
            <a:r>
              <a:rPr sz="3400" spc="-60" dirty="0">
                <a:latin typeface="Georgia"/>
                <a:cs typeface="Georgia"/>
              </a:rPr>
              <a:t>can </a:t>
            </a:r>
            <a:r>
              <a:rPr sz="3400" spc="-80" dirty="0">
                <a:latin typeface="Georgia"/>
                <a:cs typeface="Georgia"/>
              </a:rPr>
              <a:t>disagree </a:t>
            </a:r>
            <a:r>
              <a:rPr sz="3400" spc="-15" dirty="0">
                <a:latin typeface="Georgia"/>
                <a:cs typeface="Georgia"/>
              </a:rPr>
              <a:t>with </a:t>
            </a:r>
            <a:r>
              <a:rPr sz="3400" spc="-45" dirty="0">
                <a:latin typeface="Georgia"/>
                <a:cs typeface="Georgia"/>
              </a:rPr>
              <a:t>global</a:t>
            </a:r>
            <a:r>
              <a:rPr sz="3400" spc="185" dirty="0">
                <a:latin typeface="Georgia"/>
                <a:cs typeface="Georgia"/>
              </a:rPr>
              <a:t> </a:t>
            </a:r>
            <a:r>
              <a:rPr sz="3400" spc="-65" dirty="0">
                <a:latin typeface="Georgia"/>
                <a:cs typeface="Georgia"/>
              </a:rPr>
              <a:t>information,</a:t>
            </a:r>
            <a:r>
              <a:rPr lang="en-US" sz="3400" dirty="0">
                <a:latin typeface="Georgia"/>
                <a:cs typeface="Georgia"/>
              </a:rPr>
              <a:t> </a:t>
            </a:r>
            <a:r>
              <a:rPr sz="3400" i="1" spc="90" dirty="0">
                <a:latin typeface="Palatino Linotype"/>
                <a:cs typeface="Palatino Linotype"/>
              </a:rPr>
              <a:t>even </a:t>
            </a:r>
            <a:r>
              <a:rPr sz="3400" i="1" spc="25" dirty="0">
                <a:latin typeface="Palatino Linotype"/>
                <a:cs typeface="Palatino Linotype"/>
              </a:rPr>
              <a:t>when </a:t>
            </a:r>
            <a:r>
              <a:rPr sz="3400" i="1" spc="85" dirty="0">
                <a:latin typeface="Palatino Linotype"/>
                <a:cs typeface="Palatino Linotype"/>
              </a:rPr>
              <a:t>there </a:t>
            </a:r>
            <a:r>
              <a:rPr sz="3400" i="1" spc="130" dirty="0">
                <a:latin typeface="Palatino Linotype"/>
                <a:cs typeface="Palatino Linotype"/>
              </a:rPr>
              <a:t>are </a:t>
            </a:r>
            <a:r>
              <a:rPr sz="3400" i="1" spc="80" dirty="0">
                <a:latin typeface="Palatino Linotype"/>
                <a:cs typeface="Palatino Linotype"/>
              </a:rPr>
              <a:t>not </a:t>
            </a:r>
            <a:r>
              <a:rPr sz="3400" i="1" spc="65" dirty="0">
                <a:latin typeface="Palatino Linotype"/>
                <a:cs typeface="Palatino Linotype"/>
              </a:rPr>
              <a:t>any </a:t>
            </a:r>
            <a:r>
              <a:rPr sz="3400" i="1" spc="30" dirty="0">
                <a:latin typeface="Palatino Linotype"/>
                <a:cs typeface="Palatino Linotype"/>
              </a:rPr>
              <a:t>non-global </a:t>
            </a:r>
            <a:r>
              <a:rPr sz="3400" i="1" spc="125" dirty="0">
                <a:latin typeface="Palatino Linotype"/>
                <a:cs typeface="Palatino Linotype"/>
              </a:rPr>
              <a:t>minima, </a:t>
            </a:r>
            <a:r>
              <a:rPr sz="3400" i="1" spc="90" dirty="0">
                <a:latin typeface="Palatino Linotype"/>
                <a:cs typeface="Palatino Linotype"/>
              </a:rPr>
              <a:t>even</a:t>
            </a:r>
            <a:r>
              <a:rPr sz="3400" i="1" spc="360" dirty="0">
                <a:latin typeface="Palatino Linotype"/>
                <a:cs typeface="Palatino Linotype"/>
              </a:rPr>
              <a:t> </a:t>
            </a:r>
            <a:r>
              <a:rPr sz="3400" i="1" spc="25" dirty="0">
                <a:latin typeface="Palatino Linotype"/>
                <a:cs typeface="Palatino Linotype"/>
              </a:rPr>
              <a:t>when</a:t>
            </a:r>
            <a:r>
              <a:rPr lang="en-US" sz="3400" i="1" spc="365" dirty="0">
                <a:latin typeface="Palatino Linotype"/>
                <a:cs typeface="Palatino Linotype"/>
              </a:rPr>
              <a:t> </a:t>
            </a:r>
            <a:r>
              <a:rPr sz="3400" i="1" spc="85" dirty="0">
                <a:latin typeface="Palatino Linotype"/>
                <a:cs typeface="Palatino Linotype"/>
              </a:rPr>
              <a:t>there</a:t>
            </a:r>
            <a:r>
              <a:rPr sz="3400" i="1" spc="360" dirty="0">
                <a:latin typeface="Palatino Linotype"/>
                <a:cs typeface="Palatino Linotype"/>
              </a:rPr>
              <a:t> </a:t>
            </a:r>
            <a:r>
              <a:rPr sz="3400" i="1" spc="130" dirty="0">
                <a:latin typeface="Palatino Linotype"/>
                <a:cs typeface="Palatino Linotype"/>
              </a:rPr>
              <a:t>are</a:t>
            </a:r>
            <a:r>
              <a:rPr sz="3400" i="1" spc="365" dirty="0">
                <a:latin typeface="Palatino Linotype"/>
                <a:cs typeface="Palatino Linotype"/>
              </a:rPr>
              <a:t> </a:t>
            </a:r>
            <a:r>
              <a:rPr sz="3400" i="1" spc="80" dirty="0">
                <a:latin typeface="Palatino Linotype"/>
                <a:cs typeface="Palatino Linotype"/>
              </a:rPr>
              <a:t>not</a:t>
            </a:r>
            <a:r>
              <a:rPr sz="3400" i="1" spc="360" dirty="0">
                <a:latin typeface="Palatino Linotype"/>
                <a:cs typeface="Palatino Linotype"/>
              </a:rPr>
              <a:t> </a:t>
            </a:r>
            <a:r>
              <a:rPr sz="3400" i="1" spc="65" dirty="0">
                <a:latin typeface="Palatino Linotype"/>
                <a:cs typeface="Palatino Linotype"/>
              </a:rPr>
              <a:t>any</a:t>
            </a:r>
            <a:r>
              <a:rPr sz="3400" i="1" spc="365" dirty="0">
                <a:latin typeface="Palatino Linotype"/>
                <a:cs typeface="Palatino Linotype"/>
              </a:rPr>
              <a:t> </a:t>
            </a:r>
            <a:r>
              <a:rPr sz="3400" i="1" spc="114" dirty="0">
                <a:latin typeface="Palatino Linotype"/>
                <a:cs typeface="Palatino Linotype"/>
              </a:rPr>
              <a:t>minima</a:t>
            </a:r>
            <a:r>
              <a:rPr sz="3400" i="1" spc="360" dirty="0">
                <a:latin typeface="Palatino Linotype"/>
                <a:cs typeface="Palatino Linotype"/>
              </a:rPr>
              <a:t> </a:t>
            </a:r>
            <a:r>
              <a:rPr sz="3400" i="1" spc="160" dirty="0">
                <a:latin typeface="Palatino Linotype"/>
                <a:cs typeface="Palatino Linotype"/>
              </a:rPr>
              <a:t>of</a:t>
            </a:r>
            <a:r>
              <a:rPr sz="3400" i="1" spc="365" dirty="0">
                <a:latin typeface="Palatino Linotype"/>
                <a:cs typeface="Palatino Linotype"/>
              </a:rPr>
              <a:t> </a:t>
            </a:r>
            <a:r>
              <a:rPr sz="3400" i="1" spc="65" dirty="0">
                <a:latin typeface="Palatino Linotype"/>
                <a:cs typeface="Palatino Linotype"/>
              </a:rPr>
              <a:t>any</a:t>
            </a:r>
            <a:r>
              <a:rPr sz="3400" i="1" spc="360" dirty="0">
                <a:latin typeface="Palatino Linotype"/>
                <a:cs typeface="Palatino Linotype"/>
              </a:rPr>
              <a:t> </a:t>
            </a:r>
            <a:r>
              <a:rPr sz="3400" i="1" spc="50" dirty="0">
                <a:latin typeface="Palatino Linotype"/>
                <a:cs typeface="Palatino Linotype"/>
              </a:rPr>
              <a:t>kind</a:t>
            </a:r>
            <a:endParaRPr sz="3400" dirty="0">
              <a:latin typeface="Palatino Linotype"/>
              <a:cs typeface="Palatino Linotype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B9C9A62-A011-4989-9FE6-828439BE6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0630" y="5704841"/>
            <a:ext cx="10224025" cy="3765744"/>
          </a:xfrm>
          <a:prstGeom prst="rect">
            <a:avLst/>
          </a:prstGeom>
        </p:spPr>
      </p:pic>
      <p:sp>
        <p:nvSpPr>
          <p:cNvPr id="21" name="object 2">
            <a:extLst>
              <a:ext uri="{FF2B5EF4-FFF2-40B4-BE49-F238E27FC236}">
                <a16:creationId xmlns:a16="http://schemas.microsoft.com/office/drawing/2014/main" id="{A0C80E5F-2B71-4725-8859-1181C371DD00}"/>
              </a:ext>
            </a:extLst>
          </p:cNvPr>
          <p:cNvSpPr txBox="1">
            <a:spLocks/>
          </p:cNvSpPr>
          <p:nvPr/>
        </p:nvSpPr>
        <p:spPr>
          <a:xfrm>
            <a:off x="1499743" y="457200"/>
            <a:ext cx="1015619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5400" b="0" i="0">
                <a:solidFill>
                  <a:srgbClr val="4A86E8"/>
                </a:solidFill>
                <a:latin typeface="Georgia"/>
                <a:ea typeface="+mj-ea"/>
                <a:cs typeface="Georgia"/>
              </a:defRPr>
            </a:lvl1pPr>
          </a:lstStyle>
          <a:p>
            <a:pPr marL="12700" algn="ctr">
              <a:spcBef>
                <a:spcPts val="100"/>
              </a:spcBef>
            </a:pPr>
            <a:r>
              <a:rPr lang="en-GB" kern="0" spc="65" dirty="0"/>
              <a:t>Why is </a:t>
            </a:r>
            <a:r>
              <a:rPr lang="en-GB" kern="0" spc="-65" dirty="0"/>
              <a:t>optimization slow?</a:t>
            </a:r>
          </a:p>
        </p:txBody>
      </p:sp>
      <p:sp>
        <p:nvSpPr>
          <p:cNvPr id="25" name="object 3">
            <a:extLst>
              <a:ext uri="{FF2B5EF4-FFF2-40B4-BE49-F238E27FC236}">
                <a16:creationId xmlns:a16="http://schemas.microsoft.com/office/drawing/2014/main" id="{CDB0A869-2C98-490B-9C73-B58EBB1FFB7B}"/>
              </a:ext>
            </a:extLst>
          </p:cNvPr>
          <p:cNvSpPr txBox="1"/>
          <p:nvPr/>
        </p:nvSpPr>
        <p:spPr>
          <a:xfrm>
            <a:off x="785876" y="1676400"/>
            <a:ext cx="11583924" cy="628376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819"/>
              </a:spcBef>
            </a:pPr>
            <a:r>
              <a:rPr lang="en-US" sz="3400" spc="20" dirty="0">
                <a:latin typeface="Georgia"/>
                <a:cs typeface="Georgia"/>
              </a:rPr>
              <a:t>We can fail to get local updates (i.e. you get “stuck”)?</a:t>
            </a:r>
            <a:endParaRPr sz="3400" dirty="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01900" y="1066800"/>
            <a:ext cx="799274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5" dirty="0"/>
              <a:t>Questions </a:t>
            </a:r>
            <a:r>
              <a:rPr spc="-145" dirty="0"/>
              <a:t>for</a:t>
            </a:r>
            <a:r>
              <a:rPr spc="-130" dirty="0"/>
              <a:t> </a:t>
            </a:r>
            <a:r>
              <a:rPr spc="-55" dirty="0"/>
              <a:t>visualization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F33CCC-CD8D-4073-A42C-7024DD000A6A}"/>
              </a:ext>
            </a:extLst>
          </p:cNvPr>
          <p:cNvSpPr txBox="1"/>
          <p:nvPr/>
        </p:nvSpPr>
        <p:spPr>
          <a:xfrm>
            <a:off x="939800" y="2743200"/>
            <a:ext cx="11405108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600" dirty="0"/>
              <a:t>Does SGD get stuck in local minima? </a:t>
            </a:r>
          </a:p>
          <a:p>
            <a:r>
              <a:rPr lang="en-GB" sz="3600" dirty="0"/>
              <a:t>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600" dirty="0"/>
              <a:t>Does SGD get stuck on saddle points?</a:t>
            </a:r>
          </a:p>
          <a:p>
            <a:endParaRPr lang="en-GB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600" dirty="0"/>
              <a:t>Does SGD waste time navigating around global  obstacles despite properly exploiting local information?</a:t>
            </a:r>
          </a:p>
          <a:p>
            <a:endParaRPr lang="en-GB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600" dirty="0"/>
              <a:t>Does SGD wind between multiple local bumpy obstacles?</a:t>
            </a:r>
          </a:p>
          <a:p>
            <a:endParaRPr lang="en-GB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600" dirty="0"/>
              <a:t>Does SGD thread a twisting canyon?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54200" y="1066800"/>
            <a:ext cx="928624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0" dirty="0"/>
              <a:t>History </a:t>
            </a:r>
            <a:r>
              <a:rPr spc="-35" dirty="0"/>
              <a:t>written </a:t>
            </a:r>
            <a:r>
              <a:rPr dirty="0"/>
              <a:t>by </a:t>
            </a:r>
            <a:r>
              <a:rPr spc="-45" dirty="0"/>
              <a:t>the</a:t>
            </a:r>
            <a:r>
              <a:rPr spc="850" dirty="0"/>
              <a:t> </a:t>
            </a:r>
            <a:r>
              <a:rPr spc="-155" dirty="0"/>
              <a:t>winners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F40F33-D586-4B88-8820-25C375EABF60}"/>
              </a:ext>
            </a:extLst>
          </p:cNvPr>
          <p:cNvSpPr txBox="1"/>
          <p:nvPr/>
        </p:nvSpPr>
        <p:spPr>
          <a:xfrm>
            <a:off x="1092200" y="2819400"/>
            <a:ext cx="10566908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000" dirty="0"/>
              <a:t>Visualize trajectories of (near) SOTA results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GB" sz="40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000" dirty="0"/>
              <a:t>Selection bias: looking at success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GB" sz="40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000" dirty="0"/>
              <a:t>Failure is interesting, but hard to attribute to  optimization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GB" sz="40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000" dirty="0"/>
              <a:t>Careful with interpretation: SGD never encounters X, or SGD fails if it encounters X?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01900" y="1066800"/>
            <a:ext cx="799782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25" dirty="0"/>
              <a:t>2D </a:t>
            </a:r>
            <a:r>
              <a:rPr spc="-95" dirty="0"/>
              <a:t>Subspace</a:t>
            </a:r>
            <a:r>
              <a:rPr spc="-140" dirty="0"/>
              <a:t> </a:t>
            </a:r>
            <a:r>
              <a:rPr spc="-30" dirty="0"/>
              <a:t>Visualization</a:t>
            </a:r>
          </a:p>
        </p:txBody>
      </p:sp>
      <p:sp>
        <p:nvSpPr>
          <p:cNvPr id="3" name="object 3"/>
          <p:cNvSpPr/>
          <p:nvPr/>
        </p:nvSpPr>
        <p:spPr>
          <a:xfrm>
            <a:off x="2451100" y="2235200"/>
            <a:ext cx="7759700" cy="5753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08300" y="1066800"/>
            <a:ext cx="717677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25" dirty="0"/>
              <a:t>A </a:t>
            </a:r>
            <a:r>
              <a:rPr spc="-60" dirty="0"/>
              <a:t>Special </a:t>
            </a:r>
            <a:r>
              <a:rPr spc="75" dirty="0"/>
              <a:t>1-D</a:t>
            </a:r>
            <a:r>
              <a:rPr spc="-180" dirty="0"/>
              <a:t> </a:t>
            </a:r>
            <a:r>
              <a:rPr spc="-95" dirty="0"/>
              <a:t>Subspace</a:t>
            </a:r>
          </a:p>
        </p:txBody>
      </p:sp>
      <p:sp>
        <p:nvSpPr>
          <p:cNvPr id="3" name="object 3"/>
          <p:cNvSpPr/>
          <p:nvPr/>
        </p:nvSpPr>
        <p:spPr>
          <a:xfrm>
            <a:off x="1435100" y="2311400"/>
            <a:ext cx="10096500" cy="6286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19300" y="1066800"/>
            <a:ext cx="897318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Maxout </a:t>
            </a:r>
            <a:r>
              <a:rPr spc="165" dirty="0"/>
              <a:t>/ </a:t>
            </a:r>
            <a:r>
              <a:rPr spc="40" dirty="0"/>
              <a:t>MNIST</a:t>
            </a:r>
            <a:r>
              <a:rPr spc="-5" dirty="0"/>
              <a:t> </a:t>
            </a:r>
            <a:r>
              <a:rPr spc="-105" dirty="0"/>
              <a:t>experiment</a:t>
            </a:r>
          </a:p>
        </p:txBody>
      </p:sp>
      <p:sp>
        <p:nvSpPr>
          <p:cNvPr id="3" name="object 3"/>
          <p:cNvSpPr/>
          <p:nvPr/>
        </p:nvSpPr>
        <p:spPr>
          <a:xfrm>
            <a:off x="139563" y="2642249"/>
            <a:ext cx="12586108" cy="45327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40000" y="1066800"/>
            <a:ext cx="792734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Other </a:t>
            </a:r>
            <a:r>
              <a:rPr spc="-25" dirty="0"/>
              <a:t>activation</a:t>
            </a:r>
            <a:r>
              <a:rPr spc="-300" dirty="0"/>
              <a:t> </a:t>
            </a:r>
            <a:r>
              <a:rPr spc="-105" dirty="0"/>
              <a:t>functions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2565400"/>
            <a:ext cx="12954049" cy="4622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75000" y="1066800"/>
            <a:ext cx="66579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pc="-175" dirty="0"/>
              <a:t>Key literature</a:t>
            </a:r>
            <a:endParaRPr spc="-75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B474B7-4064-4998-8933-39FE3FF93805}"/>
              </a:ext>
            </a:extLst>
          </p:cNvPr>
          <p:cNvSpPr txBox="1"/>
          <p:nvPr/>
        </p:nvSpPr>
        <p:spPr>
          <a:xfrm>
            <a:off x="952246" y="2286000"/>
            <a:ext cx="11100308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 err="1">
                <a:effectLst/>
              </a:rPr>
              <a:t>Choromanska</a:t>
            </a:r>
            <a:r>
              <a:rPr lang="en-GB" sz="2800" dirty="0">
                <a:effectLst/>
              </a:rPr>
              <a:t>, A., </a:t>
            </a:r>
            <a:r>
              <a:rPr lang="en-GB" sz="2800" dirty="0" err="1">
                <a:effectLst/>
              </a:rPr>
              <a:t>Henaff</a:t>
            </a:r>
            <a:r>
              <a:rPr lang="en-GB" sz="2800" dirty="0">
                <a:effectLst/>
              </a:rPr>
              <a:t>, M., Mathieu, M., </a:t>
            </a:r>
            <a:r>
              <a:rPr lang="en-GB" sz="2800" dirty="0" err="1">
                <a:effectLst/>
              </a:rPr>
              <a:t>Arous</a:t>
            </a:r>
            <a:r>
              <a:rPr lang="en-GB" sz="2800" dirty="0">
                <a:effectLst/>
              </a:rPr>
              <a:t>, G.B., </a:t>
            </a:r>
            <a:r>
              <a:rPr lang="en-GB" sz="2800" dirty="0" err="1">
                <a:effectLst/>
              </a:rPr>
              <a:t>LeCun</a:t>
            </a:r>
            <a:r>
              <a:rPr lang="en-GB" sz="2800" dirty="0">
                <a:effectLst/>
              </a:rPr>
              <a:t>, Y., 2015. </a:t>
            </a:r>
            <a:r>
              <a:rPr lang="en-GB" sz="2800" b="1" dirty="0">
                <a:effectLst/>
              </a:rPr>
              <a:t>The Loss Surfaces of Multilayer Networks</a:t>
            </a:r>
            <a:r>
              <a:rPr lang="en-GB" sz="2800" dirty="0">
                <a:effectLst/>
              </a:rPr>
              <a:t>. arXiv:1412.0233 [cs].</a:t>
            </a:r>
          </a:p>
          <a:p>
            <a:endParaRPr lang="en-GB" sz="2800" dirty="0">
              <a:effectLst/>
            </a:endParaRPr>
          </a:p>
          <a:p>
            <a:r>
              <a:rPr lang="en-GB" sz="2800" dirty="0">
                <a:effectLst/>
              </a:rPr>
              <a:t>Dauphin, Y., </a:t>
            </a:r>
            <a:r>
              <a:rPr lang="en-GB" sz="2800" dirty="0" err="1">
                <a:effectLst/>
              </a:rPr>
              <a:t>Pascanu</a:t>
            </a:r>
            <a:r>
              <a:rPr lang="en-GB" sz="2800" dirty="0">
                <a:effectLst/>
              </a:rPr>
              <a:t>, R., </a:t>
            </a:r>
            <a:r>
              <a:rPr lang="en-GB" sz="2800" dirty="0" err="1">
                <a:effectLst/>
              </a:rPr>
              <a:t>Gulcehre</a:t>
            </a:r>
            <a:r>
              <a:rPr lang="en-GB" sz="2800" dirty="0">
                <a:effectLst/>
              </a:rPr>
              <a:t>, C., Cho, K., Ganguli, S., </a:t>
            </a:r>
            <a:r>
              <a:rPr lang="en-GB" sz="2800" dirty="0" err="1">
                <a:effectLst/>
              </a:rPr>
              <a:t>Bengio</a:t>
            </a:r>
            <a:r>
              <a:rPr lang="en-GB" sz="2800" dirty="0">
                <a:effectLst/>
              </a:rPr>
              <a:t>, Y., 2014. </a:t>
            </a:r>
            <a:r>
              <a:rPr lang="en-GB" sz="2800" b="1" dirty="0">
                <a:effectLst/>
              </a:rPr>
              <a:t>Identifying and attacking the saddle point problem in high-dimensional non-convex optimization</a:t>
            </a:r>
            <a:r>
              <a:rPr lang="en-GB" sz="2800" dirty="0">
                <a:effectLst/>
              </a:rPr>
              <a:t>. arXiv:1406.2572 [cs, math, stat].</a:t>
            </a:r>
          </a:p>
          <a:p>
            <a:endParaRPr lang="en-GB" sz="2800" dirty="0">
              <a:effectLst/>
            </a:endParaRPr>
          </a:p>
          <a:p>
            <a:r>
              <a:rPr lang="en-GB" sz="2800" dirty="0">
                <a:effectLst/>
              </a:rPr>
              <a:t>Goodfellow, I.J., </a:t>
            </a:r>
            <a:r>
              <a:rPr lang="en-GB" sz="2800" dirty="0" err="1">
                <a:effectLst/>
              </a:rPr>
              <a:t>Vinyals</a:t>
            </a:r>
            <a:r>
              <a:rPr lang="en-GB" sz="2800" dirty="0">
                <a:effectLst/>
              </a:rPr>
              <a:t>, O., Saxe, A.M., 2015. </a:t>
            </a:r>
            <a:r>
              <a:rPr lang="en-GB" sz="2800" b="1" dirty="0">
                <a:effectLst/>
              </a:rPr>
              <a:t>Qualitatively characterizing neural network optimization problems</a:t>
            </a:r>
            <a:r>
              <a:rPr lang="en-GB" sz="2800" dirty="0">
                <a:effectLst/>
              </a:rPr>
              <a:t>. arXiv:1412.6544 [cs, stat].</a:t>
            </a:r>
          </a:p>
          <a:p>
            <a:endParaRPr lang="en-GB" sz="2800" dirty="0">
              <a:effectLst/>
            </a:endParaRPr>
          </a:p>
          <a:p>
            <a:r>
              <a:rPr lang="en-GB" sz="2800" dirty="0">
                <a:effectLst/>
              </a:rPr>
              <a:t>Saxe, A.M., McClelland, J.L., Ganguli, S., 2014. </a:t>
            </a:r>
            <a:r>
              <a:rPr lang="en-GB" sz="2800" b="1" dirty="0">
                <a:effectLst/>
              </a:rPr>
              <a:t>Exact solutions to the nonlinear dynamics of learning in deep linear neural networks. </a:t>
            </a:r>
            <a:r>
              <a:rPr lang="en-GB" sz="2800" dirty="0">
                <a:effectLst/>
              </a:rPr>
              <a:t>arXiv:1312.6120 [</a:t>
            </a:r>
            <a:r>
              <a:rPr lang="en-GB" sz="2800" dirty="0" err="1">
                <a:effectLst/>
              </a:rPr>
              <a:t>cond</a:t>
            </a:r>
            <a:r>
              <a:rPr lang="en-GB" sz="2800" dirty="0">
                <a:effectLst/>
              </a:rPr>
              <a:t>-mat, q-bio, stat].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98800" y="825500"/>
            <a:ext cx="680212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Convolutional</a:t>
            </a:r>
            <a:r>
              <a:rPr spc="440" dirty="0"/>
              <a:t> </a:t>
            </a:r>
            <a:r>
              <a:rPr spc="-135" dirty="0"/>
              <a:t>network</a:t>
            </a:r>
          </a:p>
        </p:txBody>
      </p:sp>
      <p:sp>
        <p:nvSpPr>
          <p:cNvPr id="3" name="object 3"/>
          <p:cNvSpPr/>
          <p:nvPr/>
        </p:nvSpPr>
        <p:spPr>
          <a:xfrm>
            <a:off x="444066" y="2629715"/>
            <a:ext cx="11951728" cy="47233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518400" y="7274559"/>
            <a:ext cx="430720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2300" marR="5080" indent="-609600">
              <a:lnSpc>
                <a:spcPct val="117600"/>
              </a:lnSpc>
              <a:spcBef>
                <a:spcPts val="100"/>
              </a:spcBef>
            </a:pPr>
            <a:r>
              <a:rPr sz="3400" spc="40" dirty="0">
                <a:latin typeface="Georgia"/>
                <a:cs typeface="Georgia"/>
              </a:rPr>
              <a:t>The </a:t>
            </a:r>
            <a:r>
              <a:rPr sz="3400" spc="-114" dirty="0">
                <a:latin typeface="Georgia"/>
                <a:cs typeface="Georgia"/>
              </a:rPr>
              <a:t>“wrong </a:t>
            </a:r>
            <a:r>
              <a:rPr sz="3400" spc="-100" dirty="0">
                <a:latin typeface="Georgia"/>
                <a:cs typeface="Georgia"/>
              </a:rPr>
              <a:t>side </a:t>
            </a:r>
            <a:r>
              <a:rPr sz="3400" spc="-105" dirty="0">
                <a:latin typeface="Georgia"/>
                <a:cs typeface="Georgia"/>
              </a:rPr>
              <a:t>of </a:t>
            </a:r>
            <a:r>
              <a:rPr sz="3400" spc="-30" dirty="0">
                <a:latin typeface="Georgia"/>
                <a:cs typeface="Georgia"/>
              </a:rPr>
              <a:t>the  </a:t>
            </a:r>
            <a:r>
              <a:rPr sz="3400" spc="-100" dirty="0">
                <a:latin typeface="Georgia"/>
                <a:cs typeface="Georgia"/>
              </a:rPr>
              <a:t>mountain”</a:t>
            </a:r>
            <a:r>
              <a:rPr sz="3400" spc="290" dirty="0">
                <a:latin typeface="Georgia"/>
                <a:cs typeface="Georgia"/>
              </a:rPr>
              <a:t> </a:t>
            </a:r>
            <a:r>
              <a:rPr sz="3400" dirty="0">
                <a:latin typeface="Georgia"/>
                <a:cs typeface="Georgia"/>
              </a:rPr>
              <a:t>e</a:t>
            </a:r>
            <a:r>
              <a:rPr sz="3400" dirty="0">
                <a:latin typeface="Arial"/>
                <a:cs typeface="Arial"/>
              </a:rPr>
              <a:t>ﬀ</a:t>
            </a:r>
            <a:r>
              <a:rPr sz="3400" dirty="0">
                <a:latin typeface="Georgia"/>
                <a:cs typeface="Georgia"/>
              </a:rPr>
              <a:t>ect</a:t>
            </a:r>
            <a:endParaRPr sz="34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68600" y="1066800"/>
            <a:ext cx="747712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5" dirty="0"/>
              <a:t>Sequence </a:t>
            </a:r>
            <a:r>
              <a:rPr spc="-140" dirty="0"/>
              <a:t>model</a:t>
            </a:r>
            <a:r>
              <a:rPr spc="-50" dirty="0"/>
              <a:t> </a:t>
            </a:r>
            <a:r>
              <a:rPr spc="120" dirty="0"/>
              <a:t>(LSTM)</a:t>
            </a:r>
          </a:p>
        </p:txBody>
      </p:sp>
      <p:sp>
        <p:nvSpPr>
          <p:cNvPr id="3" name="object 3"/>
          <p:cNvSpPr/>
          <p:nvPr/>
        </p:nvSpPr>
        <p:spPr>
          <a:xfrm>
            <a:off x="2095056" y="2476500"/>
            <a:ext cx="7671840" cy="6172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93900" y="1066800"/>
            <a:ext cx="902398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Generative </a:t>
            </a:r>
            <a:r>
              <a:rPr spc="-140" dirty="0"/>
              <a:t>model</a:t>
            </a:r>
            <a:r>
              <a:rPr spc="-254" dirty="0"/>
              <a:t> </a:t>
            </a:r>
            <a:r>
              <a:rPr spc="65" dirty="0"/>
              <a:t>(MP-DBM)</a:t>
            </a:r>
          </a:p>
        </p:txBody>
      </p:sp>
      <p:sp>
        <p:nvSpPr>
          <p:cNvPr id="3" name="object 3"/>
          <p:cNvSpPr/>
          <p:nvPr/>
        </p:nvSpPr>
        <p:spPr>
          <a:xfrm>
            <a:off x="2273300" y="2336800"/>
            <a:ext cx="7988300" cy="6223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73500" y="1066800"/>
            <a:ext cx="525335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3-D</a:t>
            </a:r>
            <a:r>
              <a:rPr spc="409" dirty="0"/>
              <a:t> </a:t>
            </a:r>
            <a:r>
              <a:rPr spc="-30" dirty="0"/>
              <a:t>Visualization</a:t>
            </a:r>
          </a:p>
        </p:txBody>
      </p:sp>
      <p:sp>
        <p:nvSpPr>
          <p:cNvPr id="3" name="object 3"/>
          <p:cNvSpPr/>
          <p:nvPr/>
        </p:nvSpPr>
        <p:spPr>
          <a:xfrm>
            <a:off x="3530600" y="2324100"/>
            <a:ext cx="7137400" cy="6324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92300" y="406400"/>
            <a:ext cx="922210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3-D </a:t>
            </a:r>
            <a:r>
              <a:rPr spc="-30" dirty="0"/>
              <a:t>Visualization </a:t>
            </a:r>
            <a:r>
              <a:rPr spc="-160" dirty="0"/>
              <a:t>of</a:t>
            </a:r>
            <a:r>
              <a:rPr spc="430" dirty="0"/>
              <a:t> </a:t>
            </a:r>
            <a:r>
              <a:rPr spc="65" dirty="0"/>
              <a:t>MP-DBM</a:t>
            </a:r>
          </a:p>
        </p:txBody>
      </p:sp>
      <p:sp>
        <p:nvSpPr>
          <p:cNvPr id="3" name="object 3"/>
          <p:cNvSpPr/>
          <p:nvPr/>
        </p:nvSpPr>
        <p:spPr>
          <a:xfrm>
            <a:off x="1752600" y="1917700"/>
            <a:ext cx="7747000" cy="6781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98600" y="1066800"/>
            <a:ext cx="1001141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5" dirty="0"/>
              <a:t>Random </a:t>
            </a:r>
            <a:r>
              <a:rPr spc="-90" dirty="0"/>
              <a:t>walk </a:t>
            </a:r>
            <a:r>
              <a:rPr spc="-110" dirty="0"/>
              <a:t>control</a:t>
            </a:r>
            <a:r>
              <a:rPr spc="-745" dirty="0"/>
              <a:t> </a:t>
            </a:r>
            <a:r>
              <a:rPr spc="-105" dirty="0"/>
              <a:t>experiment</a:t>
            </a:r>
          </a:p>
        </p:txBody>
      </p:sp>
      <p:sp>
        <p:nvSpPr>
          <p:cNvPr id="3" name="object 3"/>
          <p:cNvSpPr/>
          <p:nvPr/>
        </p:nvSpPr>
        <p:spPr>
          <a:xfrm>
            <a:off x="1942534" y="2362200"/>
            <a:ext cx="8396053" cy="6248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74900" y="571500"/>
            <a:ext cx="824865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3-D </a:t>
            </a:r>
            <a:r>
              <a:rPr spc="-65" dirty="0"/>
              <a:t>plots </a:t>
            </a:r>
            <a:r>
              <a:rPr spc="-25" dirty="0"/>
              <a:t>without</a:t>
            </a:r>
            <a:r>
              <a:rPr spc="459" dirty="0"/>
              <a:t> </a:t>
            </a:r>
            <a:r>
              <a:rPr spc="-85" dirty="0"/>
              <a:t>obstacles</a:t>
            </a:r>
          </a:p>
        </p:txBody>
      </p:sp>
      <p:sp>
        <p:nvSpPr>
          <p:cNvPr id="3" name="object 3"/>
          <p:cNvSpPr/>
          <p:nvPr/>
        </p:nvSpPr>
        <p:spPr>
          <a:xfrm>
            <a:off x="76125" y="1765300"/>
            <a:ext cx="12903299" cy="6362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66900" y="1066800"/>
            <a:ext cx="927290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3-D </a:t>
            </a:r>
            <a:r>
              <a:rPr spc="-30" dirty="0"/>
              <a:t>plot </a:t>
            </a:r>
            <a:r>
              <a:rPr spc="-160" dirty="0"/>
              <a:t>of </a:t>
            </a:r>
            <a:r>
              <a:rPr spc="-85" dirty="0"/>
              <a:t>adversarial</a:t>
            </a:r>
            <a:r>
              <a:rPr spc="-30" dirty="0"/>
              <a:t> </a:t>
            </a:r>
            <a:r>
              <a:rPr spc="-45" dirty="0"/>
              <a:t>maxout</a:t>
            </a:r>
          </a:p>
        </p:txBody>
      </p:sp>
      <p:sp>
        <p:nvSpPr>
          <p:cNvPr id="3" name="object 3"/>
          <p:cNvSpPr/>
          <p:nvPr/>
        </p:nvSpPr>
        <p:spPr>
          <a:xfrm>
            <a:off x="1168400" y="2654808"/>
            <a:ext cx="10414000" cy="6019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25700" y="1066800"/>
            <a:ext cx="8163559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60" dirty="0"/>
              <a:t>Lessons </a:t>
            </a:r>
            <a:r>
              <a:rPr spc="-170" dirty="0"/>
              <a:t>from</a:t>
            </a:r>
            <a:r>
              <a:rPr spc="-60" dirty="0"/>
              <a:t> </a:t>
            </a:r>
            <a:r>
              <a:rPr spc="-65" dirty="0"/>
              <a:t>visualizations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4A88A2-7B07-4491-838E-83AE4DD97629}"/>
              </a:ext>
            </a:extLst>
          </p:cNvPr>
          <p:cNvSpPr txBox="1"/>
          <p:nvPr/>
        </p:nvSpPr>
        <p:spPr>
          <a:xfrm>
            <a:off x="1701800" y="3505200"/>
            <a:ext cx="9271508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>
                <a:latin typeface="Arial" panose="020B0604020202020204" pitchFamily="34" charset="0"/>
                <a:cs typeface="Arial" panose="020B0604020202020204" pitchFamily="34" charset="0"/>
              </a:rPr>
              <a:t>For most problems, there exists a linear subspace of monotonically decreasing values</a:t>
            </a:r>
          </a:p>
          <a:p>
            <a:endParaRPr lang="en-GB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For some problems, there are obstacles between this subspace the SGD path</a:t>
            </a:r>
          </a:p>
          <a:p>
            <a:endParaRPr lang="en-GB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Factored linear models capture many qualitative aspects of deep network training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6500" y="1066800"/>
            <a:ext cx="1059688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Derivatives </a:t>
            </a:r>
            <a:r>
              <a:rPr spc="-110" dirty="0"/>
              <a:t>and </a:t>
            </a:r>
            <a:r>
              <a:rPr spc="-135" dirty="0"/>
              <a:t>Second</a:t>
            </a:r>
            <a:r>
              <a:rPr spc="380" dirty="0"/>
              <a:t> </a:t>
            </a:r>
            <a:r>
              <a:rPr spc="-55" dirty="0"/>
              <a:t>Derivatives</a:t>
            </a:r>
          </a:p>
        </p:txBody>
      </p:sp>
      <p:sp>
        <p:nvSpPr>
          <p:cNvPr id="3" name="object 3"/>
          <p:cNvSpPr/>
          <p:nvPr/>
        </p:nvSpPr>
        <p:spPr>
          <a:xfrm>
            <a:off x="342565" y="2336800"/>
            <a:ext cx="12484608" cy="2565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098056" y="5513241"/>
            <a:ext cx="9287944" cy="31960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0400" y="1066800"/>
            <a:ext cx="660527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Directional</a:t>
            </a:r>
            <a:r>
              <a:rPr spc="420" dirty="0"/>
              <a:t> </a:t>
            </a:r>
            <a:r>
              <a:rPr dirty="0"/>
              <a:t>Curvature</a:t>
            </a:r>
          </a:p>
        </p:txBody>
      </p:sp>
      <p:sp>
        <p:nvSpPr>
          <p:cNvPr id="3" name="object 3"/>
          <p:cNvSpPr/>
          <p:nvPr/>
        </p:nvSpPr>
        <p:spPr>
          <a:xfrm>
            <a:off x="113848" y="3912053"/>
            <a:ext cx="6147803" cy="33647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489700" y="2946400"/>
            <a:ext cx="6464300" cy="4864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24100" y="1066800"/>
            <a:ext cx="835533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Taylor </a:t>
            </a:r>
            <a:r>
              <a:rPr spc="-175" dirty="0"/>
              <a:t>series</a:t>
            </a:r>
            <a:r>
              <a:rPr spc="-270" dirty="0"/>
              <a:t> </a:t>
            </a:r>
            <a:r>
              <a:rPr spc="-90" dirty="0"/>
              <a:t>approximation</a:t>
            </a:r>
          </a:p>
        </p:txBody>
      </p:sp>
      <p:sp>
        <p:nvSpPr>
          <p:cNvPr id="3" name="object 3"/>
          <p:cNvSpPr/>
          <p:nvPr/>
        </p:nvSpPr>
        <p:spPr>
          <a:xfrm>
            <a:off x="215689" y="2540000"/>
            <a:ext cx="12725672" cy="2971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54039" y="6705600"/>
            <a:ext cx="157988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-55" dirty="0">
                <a:latin typeface="Georgia"/>
                <a:cs typeface="Georgia"/>
              </a:rPr>
              <a:t>Baseline</a:t>
            </a:r>
            <a:endParaRPr sz="3400" dirty="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96659" y="6662928"/>
            <a:ext cx="3048000" cy="11943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65100">
              <a:lnSpc>
                <a:spcPct val="117600"/>
              </a:lnSpc>
              <a:spcBef>
                <a:spcPts val="100"/>
              </a:spcBef>
            </a:pPr>
            <a:r>
              <a:rPr sz="3400" spc="-55" dirty="0">
                <a:latin typeface="Georgia"/>
                <a:cs typeface="Georgia"/>
              </a:rPr>
              <a:t>Linear  </a:t>
            </a:r>
            <a:r>
              <a:rPr sz="3400" spc="-90" dirty="0">
                <a:latin typeface="Georgia"/>
                <a:cs typeface="Georgia"/>
              </a:rPr>
              <a:t>change  due </a:t>
            </a:r>
            <a:r>
              <a:rPr sz="3400" spc="5" dirty="0">
                <a:latin typeface="Georgia"/>
                <a:cs typeface="Georgia"/>
              </a:rPr>
              <a:t>to  </a:t>
            </a:r>
            <a:r>
              <a:rPr sz="3400" spc="-70" dirty="0">
                <a:latin typeface="Georgia"/>
                <a:cs typeface="Georgia"/>
              </a:rPr>
              <a:t>gradie</a:t>
            </a:r>
            <a:r>
              <a:rPr sz="3400" spc="-185" dirty="0">
                <a:latin typeface="Georgia"/>
                <a:cs typeface="Georgia"/>
              </a:rPr>
              <a:t>n</a:t>
            </a:r>
            <a:r>
              <a:rPr sz="3400" spc="145" dirty="0">
                <a:latin typeface="Georgia"/>
                <a:cs typeface="Georgia"/>
              </a:rPr>
              <a:t>t</a:t>
            </a:r>
            <a:endParaRPr sz="3400" dirty="0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407400" y="6473093"/>
            <a:ext cx="3543361" cy="18117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17600"/>
              </a:lnSpc>
              <a:spcBef>
                <a:spcPts val="100"/>
              </a:spcBef>
            </a:pPr>
            <a:r>
              <a:rPr sz="3400" spc="-30" dirty="0">
                <a:latin typeface="Georgia"/>
                <a:cs typeface="Georgia"/>
              </a:rPr>
              <a:t>Correction  </a:t>
            </a:r>
            <a:r>
              <a:rPr sz="3400" spc="-110" dirty="0">
                <a:latin typeface="Georgia"/>
                <a:cs typeface="Georgia"/>
              </a:rPr>
              <a:t>from  </a:t>
            </a:r>
            <a:r>
              <a:rPr sz="3400" spc="-50" dirty="0">
                <a:latin typeface="Georgia"/>
                <a:cs typeface="Georgia"/>
              </a:rPr>
              <a:t>directional  </a:t>
            </a:r>
            <a:r>
              <a:rPr sz="3400" spc="-35" dirty="0">
                <a:latin typeface="Georgia"/>
                <a:cs typeface="Georgia"/>
              </a:rPr>
              <a:t>curvature</a:t>
            </a:r>
            <a:endParaRPr sz="3400" dirty="0">
              <a:latin typeface="Georgia"/>
              <a:cs typeface="Georgia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957864B-C889-43A5-99EB-1A688B5C54BA}"/>
              </a:ext>
            </a:extLst>
          </p:cNvPr>
          <p:cNvCxnSpPr/>
          <p:nvPr/>
        </p:nvCxnSpPr>
        <p:spPr>
          <a:xfrm flipV="1">
            <a:off x="2082800" y="5638800"/>
            <a:ext cx="457200" cy="834293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441966D-61A9-49BF-A321-AD43E204E04D}"/>
              </a:ext>
            </a:extLst>
          </p:cNvPr>
          <p:cNvCxnSpPr>
            <a:cxnSpLocks/>
          </p:cNvCxnSpPr>
          <p:nvPr/>
        </p:nvCxnSpPr>
        <p:spPr>
          <a:xfrm flipV="1">
            <a:off x="5740400" y="5638801"/>
            <a:ext cx="0" cy="834292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F0A9C97-058E-44D6-97D5-11090299184D}"/>
              </a:ext>
            </a:extLst>
          </p:cNvPr>
          <p:cNvCxnSpPr>
            <a:cxnSpLocks/>
          </p:cNvCxnSpPr>
          <p:nvPr/>
        </p:nvCxnSpPr>
        <p:spPr>
          <a:xfrm flipV="1">
            <a:off x="9753376" y="5638800"/>
            <a:ext cx="0" cy="840897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44800" marR="5080" indent="-2286000">
              <a:lnSpc>
                <a:spcPct val="115700"/>
              </a:lnSpc>
              <a:spcBef>
                <a:spcPts val="100"/>
              </a:spcBef>
            </a:pPr>
            <a:r>
              <a:rPr spc="-270" dirty="0"/>
              <a:t>How </a:t>
            </a:r>
            <a:r>
              <a:rPr spc="-220" dirty="0"/>
              <a:t>much </a:t>
            </a:r>
            <a:r>
              <a:rPr spc="-150" dirty="0"/>
              <a:t>does </a:t>
            </a:r>
            <a:r>
              <a:rPr spc="-25" dirty="0"/>
              <a:t>a </a:t>
            </a:r>
            <a:r>
              <a:rPr spc="-90" dirty="0"/>
              <a:t>gradient </a:t>
            </a:r>
            <a:r>
              <a:rPr spc="-70" dirty="0"/>
              <a:t>step  </a:t>
            </a:r>
            <a:r>
              <a:rPr spc="-135" dirty="0"/>
              <a:t>reduce </a:t>
            </a:r>
            <a:r>
              <a:rPr spc="-45" dirty="0"/>
              <a:t>the</a:t>
            </a:r>
            <a:r>
              <a:rPr spc="-55" dirty="0"/>
              <a:t> </a:t>
            </a:r>
            <a:r>
              <a:rPr spc="-60" dirty="0"/>
              <a:t>cost?</a:t>
            </a:r>
          </a:p>
        </p:txBody>
      </p:sp>
      <p:sp>
        <p:nvSpPr>
          <p:cNvPr id="3" name="object 3"/>
          <p:cNvSpPr/>
          <p:nvPr/>
        </p:nvSpPr>
        <p:spPr>
          <a:xfrm>
            <a:off x="3136900" y="2718104"/>
            <a:ext cx="6464300" cy="60572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30700" y="1066800"/>
            <a:ext cx="433133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0" dirty="0"/>
              <a:t>Critical</a:t>
            </a:r>
            <a:r>
              <a:rPr spc="430" dirty="0"/>
              <a:t> </a:t>
            </a:r>
            <a:r>
              <a:rPr spc="-95" dirty="0"/>
              <a:t>points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2679700"/>
            <a:ext cx="12992100" cy="5511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479800" y="2070100"/>
            <a:ext cx="605536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75" dirty="0">
                <a:solidFill>
                  <a:srgbClr val="333336"/>
                </a:solidFill>
                <a:latin typeface="Georgia"/>
                <a:cs typeface="Georgia"/>
              </a:rPr>
              <a:t>Zero </a:t>
            </a:r>
            <a:r>
              <a:rPr sz="3200" spc="-45" dirty="0">
                <a:solidFill>
                  <a:srgbClr val="333336"/>
                </a:solidFill>
                <a:latin typeface="Georgia"/>
                <a:cs typeface="Georgia"/>
              </a:rPr>
              <a:t>gradient, </a:t>
            </a:r>
            <a:r>
              <a:rPr sz="3200" spc="-65" dirty="0">
                <a:solidFill>
                  <a:srgbClr val="333336"/>
                </a:solidFill>
                <a:latin typeface="Georgia"/>
                <a:cs typeface="Georgia"/>
              </a:rPr>
              <a:t>and </a:t>
            </a:r>
            <a:r>
              <a:rPr sz="3200" spc="-110" dirty="0">
                <a:solidFill>
                  <a:srgbClr val="333336"/>
                </a:solidFill>
                <a:latin typeface="Georgia"/>
                <a:cs typeface="Georgia"/>
              </a:rPr>
              <a:t>Hessian</a:t>
            </a:r>
            <a:r>
              <a:rPr sz="3200" spc="-90" dirty="0">
                <a:solidFill>
                  <a:srgbClr val="333336"/>
                </a:solidFill>
                <a:latin typeface="Georgia"/>
                <a:cs typeface="Georgia"/>
              </a:rPr>
              <a:t> </a:t>
            </a:r>
            <a:r>
              <a:rPr sz="3200" spc="5" dirty="0">
                <a:solidFill>
                  <a:srgbClr val="333336"/>
                </a:solidFill>
                <a:latin typeface="Georgia"/>
                <a:cs typeface="Georgia"/>
              </a:rPr>
              <a:t>with…</a:t>
            </a:r>
            <a:endParaRPr sz="3200">
              <a:latin typeface="Georgia"/>
              <a:cs typeface="Georgi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B206C9-096B-422C-831D-94DA8C5F63A1}"/>
              </a:ext>
            </a:extLst>
          </p:cNvPr>
          <p:cNvSpPr txBox="1"/>
          <p:nvPr/>
        </p:nvSpPr>
        <p:spPr>
          <a:xfrm>
            <a:off x="1168400" y="8235434"/>
            <a:ext cx="210870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400" spc="60" dirty="0">
                <a:latin typeface="Georgia"/>
                <a:cs typeface="Georgia"/>
              </a:rPr>
              <a:t>All</a:t>
            </a:r>
            <a:r>
              <a:rPr lang="en-GB" sz="2400" spc="310" dirty="0">
                <a:latin typeface="Georgia"/>
                <a:cs typeface="Georgia"/>
              </a:rPr>
              <a:t> </a:t>
            </a:r>
            <a:r>
              <a:rPr lang="en-GB" sz="2400" spc="-40" dirty="0" err="1">
                <a:latin typeface="Georgia"/>
                <a:cs typeface="Georgia"/>
              </a:rPr>
              <a:t>pos</a:t>
            </a:r>
            <a:r>
              <a:rPr lang="en-GB" sz="2400" spc="315" dirty="0">
                <a:latin typeface="Georgia"/>
                <a:cs typeface="Georgia"/>
              </a:rPr>
              <a:t> </a:t>
            </a:r>
            <a:r>
              <a:rPr lang="en-GB" sz="2400" spc="-85" dirty="0">
                <a:latin typeface="Georgia"/>
                <a:cs typeface="Georgia"/>
              </a:rPr>
              <a:t>eigenvalues</a:t>
            </a:r>
            <a:endParaRPr lang="en-GB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2CE6FB-DFBA-4E69-A6BC-D171B5C43770}"/>
              </a:ext>
            </a:extLst>
          </p:cNvPr>
          <p:cNvSpPr txBox="1"/>
          <p:nvPr/>
        </p:nvSpPr>
        <p:spPr>
          <a:xfrm>
            <a:off x="5448046" y="8259818"/>
            <a:ext cx="210870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400" spc="60" dirty="0">
                <a:latin typeface="Georgia"/>
                <a:cs typeface="Georgia"/>
              </a:rPr>
              <a:t>All</a:t>
            </a:r>
            <a:r>
              <a:rPr lang="en-GB" sz="2400" spc="310" dirty="0">
                <a:latin typeface="Georgia"/>
                <a:cs typeface="Georgia"/>
              </a:rPr>
              <a:t> </a:t>
            </a:r>
            <a:r>
              <a:rPr lang="en-GB" sz="2400" spc="-40" dirty="0">
                <a:latin typeface="Georgia"/>
                <a:cs typeface="Georgia"/>
              </a:rPr>
              <a:t>neg</a:t>
            </a:r>
            <a:r>
              <a:rPr lang="en-GB" sz="2400" spc="315" dirty="0">
                <a:latin typeface="Georgia"/>
                <a:cs typeface="Georgia"/>
              </a:rPr>
              <a:t> </a:t>
            </a:r>
            <a:r>
              <a:rPr lang="en-GB" sz="2400" spc="-85" dirty="0">
                <a:latin typeface="Georgia"/>
                <a:cs typeface="Georgia"/>
              </a:rPr>
              <a:t>eigenvalues</a:t>
            </a:r>
            <a:endParaRPr lang="en-GB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22A93D-97D3-4303-8EA7-14E4302CF204}"/>
              </a:ext>
            </a:extLst>
          </p:cNvPr>
          <p:cNvSpPr txBox="1"/>
          <p:nvPr/>
        </p:nvSpPr>
        <p:spPr>
          <a:xfrm>
            <a:off x="9855200" y="8259818"/>
            <a:ext cx="210870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400" spc="60" dirty="0">
                <a:latin typeface="Georgia"/>
                <a:cs typeface="Georgia"/>
              </a:rPr>
              <a:t>Mix of</a:t>
            </a:r>
            <a:r>
              <a:rPr lang="en-GB" sz="2400" spc="310" dirty="0">
                <a:latin typeface="Georgia"/>
                <a:cs typeface="Georgia"/>
              </a:rPr>
              <a:t> </a:t>
            </a:r>
            <a:r>
              <a:rPr lang="en-GB" sz="2400" spc="-40" dirty="0" err="1">
                <a:latin typeface="Georgia"/>
                <a:cs typeface="Georgia"/>
              </a:rPr>
              <a:t>pos</a:t>
            </a:r>
            <a:r>
              <a:rPr lang="en-GB" sz="2400" spc="315" dirty="0">
                <a:latin typeface="Georgia"/>
                <a:cs typeface="Georgia"/>
              </a:rPr>
              <a:t> </a:t>
            </a:r>
            <a:r>
              <a:rPr lang="en-GB" sz="2400" spc="-85" dirty="0">
                <a:latin typeface="Georgia"/>
                <a:cs typeface="Georgia"/>
              </a:rPr>
              <a:t>and neg</a:t>
            </a:r>
            <a:endParaRPr lang="en-GB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60800" y="1066800"/>
            <a:ext cx="528383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Newton’s</a:t>
            </a:r>
            <a:r>
              <a:rPr spc="445" dirty="0"/>
              <a:t> </a:t>
            </a:r>
            <a:r>
              <a:rPr spc="-95" dirty="0"/>
              <a:t>method</a:t>
            </a:r>
          </a:p>
        </p:txBody>
      </p:sp>
      <p:sp>
        <p:nvSpPr>
          <p:cNvPr id="3" name="object 3"/>
          <p:cNvSpPr/>
          <p:nvPr/>
        </p:nvSpPr>
        <p:spPr>
          <a:xfrm>
            <a:off x="1193800" y="2362200"/>
            <a:ext cx="10617200" cy="6121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</TotalTime>
  <Words>960</Words>
  <Application>Microsoft Office PowerPoint</Application>
  <PresentationFormat>Custom</PresentationFormat>
  <Paragraphs>135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Calibri</vt:lpstr>
      <vt:lpstr>Georgia</vt:lpstr>
      <vt:lpstr>Palatino Linotype</vt:lpstr>
      <vt:lpstr>Office Theme</vt:lpstr>
      <vt:lpstr>C7082 Techniques in Machine Learning and AI</vt:lpstr>
      <vt:lpstr>PowerPoint Presentation</vt:lpstr>
      <vt:lpstr>Key literature</vt:lpstr>
      <vt:lpstr>Derivatives and Second Derivatives</vt:lpstr>
      <vt:lpstr>Directional Curvature</vt:lpstr>
      <vt:lpstr>Taylor series approximation</vt:lpstr>
      <vt:lpstr>How much does a gradient step  reduce the cost?</vt:lpstr>
      <vt:lpstr>Critical points</vt:lpstr>
      <vt:lpstr>Newton’s method</vt:lpstr>
      <vt:lpstr>Newton’s method’s failure mode</vt:lpstr>
      <vt:lpstr>The view of SGD as "diﬃcult"</vt:lpstr>
      <vt:lpstr>But, does SGD get stuck  on saddle points?</vt:lpstr>
      <vt:lpstr>Some functions lack critical points</vt:lpstr>
      <vt:lpstr>SGD may not encounter critical  points</vt:lpstr>
      <vt:lpstr>Gradient descent flees saddle points</vt:lpstr>
      <vt:lpstr>Poor conditioning</vt:lpstr>
      <vt:lpstr>Poor conditioning</vt:lpstr>
      <vt:lpstr>Why convergence may not happen</vt:lpstr>
      <vt:lpstr>Are saddle points or local minima  more common?</vt:lpstr>
      <vt:lpstr>Do neural nets have saddle points?</vt:lpstr>
      <vt:lpstr>Do neural nets even have saddle points?</vt:lpstr>
      <vt:lpstr>The state of modern optimization</vt:lpstr>
      <vt:lpstr>PowerPoint Presentation</vt:lpstr>
      <vt:lpstr>Questions for visualization</vt:lpstr>
      <vt:lpstr>History written by the winners</vt:lpstr>
      <vt:lpstr>2D Subspace Visualization</vt:lpstr>
      <vt:lpstr>A Special 1-D Subspace</vt:lpstr>
      <vt:lpstr>Maxout / MNIST experiment</vt:lpstr>
      <vt:lpstr>Other activation functions</vt:lpstr>
      <vt:lpstr>Convolutional network</vt:lpstr>
      <vt:lpstr>Sequence model (LSTM)</vt:lpstr>
      <vt:lpstr>Generative model (MP-DBM)</vt:lpstr>
      <vt:lpstr>3-D Visualization</vt:lpstr>
      <vt:lpstr>3-D Visualization of MP-DBM</vt:lpstr>
      <vt:lpstr>Random walk control experiment</vt:lpstr>
      <vt:lpstr>3-D plots without obstacles</vt:lpstr>
      <vt:lpstr>3-D plot of adversarial maxout</vt:lpstr>
      <vt:lpstr>Lessons from visualizations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C7082 Techniques in Machine Learning and AI</dc:title>
  <cp:lastModifiedBy>Ed Harris</cp:lastModifiedBy>
  <cp:revision>8</cp:revision>
  <dcterms:created xsi:type="dcterms:W3CDTF">2020-10-13T20:17:53Z</dcterms:created>
  <dcterms:modified xsi:type="dcterms:W3CDTF">2020-10-23T17:31:00Z</dcterms:modified>
</cp:coreProperties>
</file>