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9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2016)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120" dirty="0"/>
              <a:t>Figure</a:t>
            </a:r>
            <a:r>
              <a:rPr spc="245" dirty="0"/>
              <a:t> </a:t>
            </a:r>
            <a:r>
              <a:rPr spc="30" dirty="0"/>
              <a:t>9.</a:t>
            </a: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2016)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120" dirty="0"/>
              <a:t>Figure</a:t>
            </a:r>
            <a:r>
              <a:rPr spc="245" dirty="0"/>
              <a:t> </a:t>
            </a:r>
            <a:r>
              <a:rPr spc="30" dirty="0"/>
              <a:t>9.</a:t>
            </a: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2016)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120" dirty="0"/>
              <a:t>Figure</a:t>
            </a:r>
            <a:r>
              <a:rPr spc="245" dirty="0"/>
              <a:t> </a:t>
            </a:r>
            <a:r>
              <a:rPr spc="30" dirty="0"/>
              <a:t>9.</a:t>
            </a: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2016)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120" dirty="0"/>
              <a:t>Figure</a:t>
            </a:r>
            <a:r>
              <a:rPr spc="245" dirty="0"/>
              <a:t> </a:t>
            </a:r>
            <a:r>
              <a:rPr spc="30" dirty="0"/>
              <a:t>9.</a:t>
            </a: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2016)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120" dirty="0"/>
              <a:t>Figure</a:t>
            </a:r>
            <a:r>
              <a:rPr spc="245" dirty="0"/>
              <a:t> </a:t>
            </a:r>
            <a:r>
              <a:rPr spc="30" dirty="0"/>
              <a:t>9.</a:t>
            </a: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8990" y="333247"/>
            <a:ext cx="8846819" cy="2196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7800" y="4699000"/>
            <a:ext cx="10496550" cy="410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84000" y="9345574"/>
            <a:ext cx="1245234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2016)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73700" y="9126423"/>
            <a:ext cx="2076450" cy="702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120" dirty="0"/>
              <a:t>Figure</a:t>
            </a:r>
            <a:r>
              <a:rPr spc="245" dirty="0"/>
              <a:t> </a:t>
            </a:r>
            <a:r>
              <a:rPr spc="30" dirty="0"/>
              <a:t>9.</a:t>
            </a: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914400"/>
            <a:ext cx="9448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220" dirty="0">
                <a:latin typeface="Arial" panose="020B0604020202020204" pitchFamily="34" charset="0"/>
                <a:cs typeface="Arial" panose="020B0604020202020204" pitchFamily="34" charset="0"/>
              </a:rPr>
              <a:t>C7082 Techniques in Machine Learning and AI</a:t>
            </a:r>
            <a:endParaRPr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3429000"/>
            <a:ext cx="6604634" cy="461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GB" sz="2600" i="1" spc="80" dirty="0">
                <a:latin typeface="Arial" panose="020B0604020202020204" pitchFamily="34" charset="0"/>
                <a:cs typeface="Arial" panose="020B0604020202020204" pitchFamily="34" charset="0"/>
              </a:rPr>
              <a:t>Ed Harris</a:t>
            </a:r>
            <a:endParaRPr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D1E43EF4-B975-4BAE-B961-28A5B5C9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30448"/>
            <a:ext cx="7518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Evaluating and Testing Unintended Memorization in Neural Networks  #machinelearning #Tech #Gadgets | How to memorize things, Nerd jokes,  Predictions">
            <a:extLst>
              <a:ext uri="{FF2B5EF4-FFF2-40B4-BE49-F238E27FC236}">
                <a16:creationId xmlns:a16="http://schemas.microsoft.com/office/drawing/2014/main" id="{D5D47C5C-1410-4B52-AB22-EEF70671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038600"/>
            <a:ext cx="3666735" cy="52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866139"/>
            <a:ext cx="10946765" cy="1196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650" spc="175" dirty="0"/>
              <a:t>Growing </a:t>
            </a:r>
            <a:r>
              <a:rPr sz="7650" spc="210" dirty="0"/>
              <a:t>Receptive</a:t>
            </a:r>
            <a:r>
              <a:rPr sz="7650" spc="1050" dirty="0"/>
              <a:t> </a:t>
            </a:r>
            <a:r>
              <a:rPr sz="7650" spc="204" dirty="0"/>
              <a:t>Fields</a:t>
            </a:r>
            <a:endParaRPr sz="7650"/>
          </a:p>
        </p:txBody>
      </p:sp>
      <p:sp>
        <p:nvSpPr>
          <p:cNvPr id="3" name="object 3"/>
          <p:cNvSpPr/>
          <p:nvPr/>
        </p:nvSpPr>
        <p:spPr>
          <a:xfrm>
            <a:off x="1649570" y="2401734"/>
            <a:ext cx="9579216" cy="5429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9875" y="6883677"/>
            <a:ext cx="40576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b="0" i="1" spc="70" dirty="0">
                <a:latin typeface="Bookman Old Style"/>
                <a:cs typeface="Bookman Old Style"/>
              </a:rPr>
              <a:t>x</a:t>
            </a:r>
            <a:r>
              <a:rPr sz="2775" spc="104" baseline="-12012" dirty="0">
                <a:latin typeface="Tahoma"/>
                <a:cs typeface="Tahoma"/>
              </a:rPr>
              <a:t>1</a:t>
            </a:r>
            <a:endParaRPr sz="2775" baseline="-12012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1241" y="6883677"/>
            <a:ext cx="40576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b="0" i="1" spc="70" dirty="0">
                <a:latin typeface="Bookman Old Style"/>
                <a:cs typeface="Bookman Old Style"/>
              </a:rPr>
              <a:t>x</a:t>
            </a:r>
            <a:r>
              <a:rPr sz="2775" spc="104" baseline="-12012" dirty="0">
                <a:latin typeface="Tahoma"/>
                <a:cs typeface="Tahoma"/>
              </a:rPr>
              <a:t>2</a:t>
            </a:r>
            <a:endParaRPr sz="2775" baseline="-12012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2607" y="6883677"/>
            <a:ext cx="40576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b="0" i="1" spc="70" dirty="0">
                <a:latin typeface="Bookman Old Style"/>
                <a:cs typeface="Bookman Old Style"/>
              </a:rPr>
              <a:t>x</a:t>
            </a:r>
            <a:r>
              <a:rPr sz="2775" spc="104" baseline="-12012" dirty="0">
                <a:latin typeface="Tahoma"/>
                <a:cs typeface="Tahoma"/>
              </a:rPr>
              <a:t>3</a:t>
            </a:r>
            <a:endParaRPr sz="2775" baseline="-12012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6570" y="4856587"/>
            <a:ext cx="40830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50" b="0" i="1" spc="-25" dirty="0">
                <a:latin typeface="Bookman Old Style"/>
                <a:cs typeface="Bookman Old Style"/>
              </a:rPr>
              <a:t>h</a:t>
            </a:r>
            <a:r>
              <a:rPr sz="2775" spc="-37" baseline="-12012" dirty="0">
                <a:latin typeface="Tahoma"/>
                <a:cs typeface="Tahoma"/>
              </a:rPr>
              <a:t>2</a:t>
            </a:r>
            <a:endParaRPr sz="2775" baseline="-12012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6565" y="4856587"/>
            <a:ext cx="40830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50" b="0" i="1" spc="-25" dirty="0">
                <a:latin typeface="Bookman Old Style"/>
                <a:cs typeface="Bookman Old Style"/>
              </a:rPr>
              <a:t>h</a:t>
            </a:r>
            <a:r>
              <a:rPr sz="2775" spc="-37" baseline="-12012" dirty="0">
                <a:latin typeface="Tahoma"/>
                <a:cs typeface="Tahoma"/>
              </a:rPr>
              <a:t>1</a:t>
            </a:r>
            <a:endParaRPr sz="2775" baseline="-12012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7936" y="4856587"/>
            <a:ext cx="40830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50" b="0" i="1" spc="-25" dirty="0">
                <a:latin typeface="Bookman Old Style"/>
                <a:cs typeface="Bookman Old Style"/>
              </a:rPr>
              <a:t>h</a:t>
            </a:r>
            <a:r>
              <a:rPr sz="2775" spc="-37" baseline="-12012" dirty="0">
                <a:latin typeface="Tahoma"/>
                <a:cs typeface="Tahoma"/>
              </a:rPr>
              <a:t>3</a:t>
            </a:r>
            <a:endParaRPr sz="2775" baseline="-12012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2682" y="6883677"/>
            <a:ext cx="40576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b="0" i="1" spc="65" dirty="0">
                <a:latin typeface="Bookman Old Style"/>
                <a:cs typeface="Bookman Old Style"/>
              </a:rPr>
              <a:t>x</a:t>
            </a:r>
            <a:r>
              <a:rPr sz="2775" spc="97" baseline="-12012" dirty="0">
                <a:latin typeface="Cambria"/>
                <a:cs typeface="Cambria"/>
              </a:rPr>
              <a:t>4</a:t>
            </a:r>
            <a:endParaRPr sz="2775" baseline="-12012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9307" y="4856587"/>
            <a:ext cx="40830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50" b="0" i="1" spc="-30" dirty="0">
                <a:latin typeface="Bookman Old Style"/>
                <a:cs typeface="Bookman Old Style"/>
              </a:rPr>
              <a:t>h</a:t>
            </a:r>
            <a:r>
              <a:rPr sz="2775" spc="-44" baseline="-12012" dirty="0">
                <a:latin typeface="Cambria"/>
                <a:cs typeface="Cambria"/>
              </a:rPr>
              <a:t>4</a:t>
            </a:r>
            <a:endParaRPr sz="2775" baseline="-12012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95343" y="6883677"/>
            <a:ext cx="40576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b="0" i="1" spc="70" dirty="0">
                <a:latin typeface="Bookman Old Style"/>
                <a:cs typeface="Bookman Old Style"/>
              </a:rPr>
              <a:t>x</a:t>
            </a:r>
            <a:r>
              <a:rPr sz="2775" spc="104" baseline="-12012" dirty="0">
                <a:latin typeface="Tahoma"/>
                <a:cs typeface="Tahoma"/>
              </a:rPr>
              <a:t>5</a:t>
            </a:r>
            <a:endParaRPr sz="2775" baseline="-12012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60672" y="4856587"/>
            <a:ext cx="40830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50" b="0" i="1" spc="-25" dirty="0">
                <a:latin typeface="Bookman Old Style"/>
                <a:cs typeface="Bookman Old Style"/>
              </a:rPr>
              <a:t>h</a:t>
            </a:r>
            <a:r>
              <a:rPr sz="2775" spc="-37" baseline="-12012" dirty="0">
                <a:latin typeface="Tahoma"/>
                <a:cs typeface="Tahoma"/>
              </a:rPr>
              <a:t>5</a:t>
            </a:r>
            <a:endParaRPr sz="2775" baseline="-12012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1241" y="2746055"/>
            <a:ext cx="37338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i="1" spc="-75" dirty="0">
                <a:latin typeface="Arial"/>
                <a:cs typeface="Arial"/>
              </a:rPr>
              <a:t>g</a:t>
            </a:r>
            <a:r>
              <a:rPr sz="2775" spc="-112" baseline="-12012" dirty="0">
                <a:latin typeface="Tahoma"/>
                <a:cs typeface="Tahoma"/>
              </a:rPr>
              <a:t>2</a:t>
            </a:r>
            <a:endParaRPr sz="2775" baseline="-12012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1168" y="2746055"/>
            <a:ext cx="37338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i="1" spc="-75" dirty="0">
                <a:latin typeface="Arial"/>
                <a:cs typeface="Arial"/>
              </a:rPr>
              <a:t>g</a:t>
            </a:r>
            <a:r>
              <a:rPr sz="2775" spc="-112" baseline="-12012" dirty="0">
                <a:latin typeface="Tahoma"/>
                <a:cs typeface="Tahoma"/>
              </a:rPr>
              <a:t>1</a:t>
            </a:r>
            <a:endParaRPr sz="2775" baseline="-12012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2607" y="2746055"/>
            <a:ext cx="37338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i="1" spc="-75" dirty="0">
                <a:latin typeface="Arial"/>
                <a:cs typeface="Arial"/>
              </a:rPr>
              <a:t>g</a:t>
            </a:r>
            <a:r>
              <a:rPr sz="2775" spc="-112" baseline="-12012" dirty="0">
                <a:latin typeface="Tahoma"/>
                <a:cs typeface="Tahoma"/>
              </a:rPr>
              <a:t>3</a:t>
            </a:r>
            <a:endParaRPr sz="2775" baseline="-12012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3977" y="2746055"/>
            <a:ext cx="37338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i="1" spc="-85" dirty="0">
                <a:latin typeface="Arial"/>
                <a:cs typeface="Arial"/>
              </a:rPr>
              <a:t>g</a:t>
            </a:r>
            <a:r>
              <a:rPr sz="2775" spc="-127" baseline="-12012" dirty="0">
                <a:latin typeface="Cambria"/>
                <a:cs typeface="Cambria"/>
              </a:rPr>
              <a:t>4</a:t>
            </a:r>
            <a:endParaRPr sz="2775" baseline="-12012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95343" y="2746055"/>
            <a:ext cx="37338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i="1" spc="-75" dirty="0">
                <a:latin typeface="Arial"/>
                <a:cs typeface="Arial"/>
              </a:rPr>
              <a:t>g</a:t>
            </a:r>
            <a:r>
              <a:rPr sz="2775" spc="-112" baseline="-12012" dirty="0">
                <a:latin typeface="Tahoma"/>
                <a:cs typeface="Tahoma"/>
              </a:rPr>
              <a:t>5</a:t>
            </a:r>
            <a:endParaRPr sz="2775" baseline="-12012">
              <a:latin typeface="Tahoma"/>
              <a:cs typeface="Tahom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3416F2-3619-413F-8038-2512ACEB1EA7}"/>
              </a:ext>
            </a:extLst>
          </p:cNvPr>
          <p:cNvSpPr txBox="1"/>
          <p:nvPr/>
        </p:nvSpPr>
        <p:spPr>
          <a:xfrm>
            <a:off x="1576815" y="8291688"/>
            <a:ext cx="98505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u="none" strike="noStrike" baseline="0" dirty="0">
                <a:latin typeface="ComputerModernRoman"/>
              </a:rPr>
              <a:t>The receptive field of the units in the deeper layers of a convolutional network is larger than the receptive field of the units in the shallow layers.</a:t>
            </a:r>
            <a:endParaRPr lang="en-GB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00" y="850900"/>
            <a:ext cx="83661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34" dirty="0"/>
              <a:t>Parameter</a:t>
            </a:r>
            <a:r>
              <a:rPr sz="8000" spc="590" dirty="0"/>
              <a:t> </a:t>
            </a:r>
            <a:r>
              <a:rPr sz="8000" spc="250" dirty="0"/>
              <a:t>Sharing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4029093" y="6482757"/>
            <a:ext cx="7505065" cy="2154555"/>
            <a:chOff x="4029093" y="6482757"/>
            <a:chExt cx="7505065" cy="2154555"/>
          </a:xfrm>
        </p:grpSpPr>
        <p:sp>
          <p:nvSpPr>
            <p:cNvPr id="4" name="object 4"/>
            <p:cNvSpPr/>
            <p:nvPr/>
          </p:nvSpPr>
          <p:spPr>
            <a:xfrm>
              <a:off x="5216021" y="6577412"/>
              <a:ext cx="4060190" cy="1346835"/>
            </a:xfrm>
            <a:custGeom>
              <a:avLst/>
              <a:gdLst/>
              <a:ahLst/>
              <a:cxnLst/>
              <a:rect l="l" t="t" r="r" b="b"/>
              <a:pathLst>
                <a:path w="4060190" h="1346834">
                  <a:moveTo>
                    <a:pt x="4059591" y="1275498"/>
                  </a:moveTo>
                  <a:lnTo>
                    <a:pt x="1567186" y="26451"/>
                  </a:lnTo>
                </a:path>
                <a:path w="4060190" h="1346834">
                  <a:moveTo>
                    <a:pt x="4030278" y="1346496"/>
                  </a:moveTo>
                  <a:lnTo>
                    <a:pt x="0" y="0"/>
                  </a:lnTo>
                </a:path>
              </a:pathLst>
            </a:custGeom>
            <a:ln w="36079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29596" y="6533665"/>
              <a:ext cx="113020" cy="874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1369" y="6844220"/>
              <a:ext cx="866140" cy="868044"/>
            </a:xfrm>
            <a:custGeom>
              <a:avLst/>
              <a:gdLst/>
              <a:ahLst/>
              <a:cxnLst/>
              <a:rect l="l" t="t" r="r" b="b"/>
              <a:pathLst>
                <a:path w="866139" h="868045">
                  <a:moveTo>
                    <a:pt x="865964" y="867943"/>
                  </a:moveTo>
                  <a:lnTo>
                    <a:pt x="0" y="0"/>
                  </a:lnTo>
                </a:path>
              </a:pathLst>
            </a:custGeom>
            <a:ln w="36079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2364" y="6775099"/>
              <a:ext cx="106157" cy="106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99576" y="7044172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509299"/>
                  </a:moveTo>
                  <a:lnTo>
                    <a:pt x="0" y="0"/>
                  </a:lnTo>
                </a:path>
              </a:pathLst>
            </a:custGeom>
            <a:ln w="36038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54514" y="6953898"/>
              <a:ext cx="90125" cy="10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1988" y="6844220"/>
              <a:ext cx="866140" cy="868044"/>
            </a:xfrm>
            <a:custGeom>
              <a:avLst/>
              <a:gdLst/>
              <a:ahLst/>
              <a:cxnLst/>
              <a:rect l="l" t="t" r="r" b="b"/>
              <a:pathLst>
                <a:path w="866139" h="868045">
                  <a:moveTo>
                    <a:pt x="865963" y="0"/>
                  </a:moveTo>
                  <a:lnTo>
                    <a:pt x="0" y="867947"/>
                  </a:lnTo>
                </a:path>
              </a:pathLst>
            </a:custGeom>
            <a:ln w="36079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80800" y="6775099"/>
              <a:ext cx="106157" cy="1063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1200" y="6844220"/>
              <a:ext cx="866140" cy="868044"/>
            </a:xfrm>
            <a:custGeom>
              <a:avLst/>
              <a:gdLst/>
              <a:ahLst/>
              <a:cxnLst/>
              <a:rect l="l" t="t" r="r" b="b"/>
              <a:pathLst>
                <a:path w="866140" h="868045">
                  <a:moveTo>
                    <a:pt x="0" y="0"/>
                  </a:moveTo>
                  <a:lnTo>
                    <a:pt x="865964" y="867947"/>
                  </a:lnTo>
                </a:path>
              </a:pathLst>
            </a:custGeom>
            <a:ln w="36079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12195" y="6775099"/>
              <a:ext cx="106155" cy="1063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81821" y="6844220"/>
              <a:ext cx="866140" cy="868044"/>
            </a:xfrm>
            <a:custGeom>
              <a:avLst/>
              <a:gdLst/>
              <a:ahLst/>
              <a:cxnLst/>
              <a:rect l="l" t="t" r="r" b="b"/>
              <a:pathLst>
                <a:path w="866140" h="868045">
                  <a:moveTo>
                    <a:pt x="865964" y="0"/>
                  </a:moveTo>
                  <a:lnTo>
                    <a:pt x="0" y="867947"/>
                  </a:lnTo>
                </a:path>
              </a:pathLst>
            </a:custGeom>
            <a:ln w="36079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10631" y="6775099"/>
              <a:ext cx="106159" cy="1063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11031" y="6844220"/>
              <a:ext cx="866140" cy="868044"/>
            </a:xfrm>
            <a:custGeom>
              <a:avLst/>
              <a:gdLst/>
              <a:ahLst/>
              <a:cxnLst/>
              <a:rect l="l" t="t" r="r" b="b"/>
              <a:pathLst>
                <a:path w="866140" h="868045">
                  <a:moveTo>
                    <a:pt x="0" y="0"/>
                  </a:moveTo>
                  <a:lnTo>
                    <a:pt x="865964" y="867947"/>
                  </a:lnTo>
                </a:path>
              </a:pathLst>
            </a:custGeom>
            <a:ln w="36079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2026" y="6775099"/>
              <a:ext cx="106159" cy="106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1652" y="6844220"/>
              <a:ext cx="866140" cy="868044"/>
            </a:xfrm>
            <a:custGeom>
              <a:avLst/>
              <a:gdLst/>
              <a:ahLst/>
              <a:cxnLst/>
              <a:rect l="l" t="t" r="r" b="b"/>
              <a:pathLst>
                <a:path w="866140" h="868045">
                  <a:moveTo>
                    <a:pt x="0" y="867943"/>
                  </a:moveTo>
                  <a:lnTo>
                    <a:pt x="865964" y="0"/>
                  </a:lnTo>
                </a:path>
              </a:pathLst>
            </a:custGeom>
            <a:ln w="36079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40462" y="6775099"/>
              <a:ext cx="106159" cy="106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79084" y="6666861"/>
              <a:ext cx="2367280" cy="1186180"/>
            </a:xfrm>
            <a:custGeom>
              <a:avLst/>
              <a:gdLst/>
              <a:ahLst/>
              <a:cxnLst/>
              <a:rect l="l" t="t" r="r" b="b"/>
              <a:pathLst>
                <a:path w="2367279" h="1186179">
                  <a:moveTo>
                    <a:pt x="2366693" y="1186049"/>
                  </a:moveTo>
                  <a:lnTo>
                    <a:pt x="0" y="0"/>
                  </a:lnTo>
                </a:path>
              </a:pathLst>
            </a:custGeom>
            <a:ln w="36103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6571" y="6616509"/>
              <a:ext cx="112646" cy="926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59241" y="7044172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299"/>
                  </a:lnTo>
                </a:path>
              </a:pathLst>
            </a:custGeom>
            <a:ln w="36038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14178" y="6953898"/>
              <a:ext cx="90125" cy="10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40865" y="6844220"/>
              <a:ext cx="866140" cy="868044"/>
            </a:xfrm>
            <a:custGeom>
              <a:avLst/>
              <a:gdLst/>
              <a:ahLst/>
              <a:cxnLst/>
              <a:rect l="l" t="t" r="r" b="b"/>
              <a:pathLst>
                <a:path w="866140" h="868045">
                  <a:moveTo>
                    <a:pt x="0" y="0"/>
                  </a:moveTo>
                  <a:lnTo>
                    <a:pt x="865964" y="867947"/>
                  </a:lnTo>
                </a:path>
              </a:pathLst>
            </a:custGeom>
            <a:ln w="36079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171860" y="6775099"/>
              <a:ext cx="106155" cy="106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41483" y="6844220"/>
              <a:ext cx="866140" cy="868044"/>
            </a:xfrm>
            <a:custGeom>
              <a:avLst/>
              <a:gdLst/>
              <a:ahLst/>
              <a:cxnLst/>
              <a:rect l="l" t="t" r="r" b="b"/>
              <a:pathLst>
                <a:path w="866140" h="868045">
                  <a:moveTo>
                    <a:pt x="865964" y="0"/>
                  </a:moveTo>
                  <a:lnTo>
                    <a:pt x="0" y="867947"/>
                  </a:lnTo>
                </a:path>
              </a:pathLst>
            </a:custGeom>
            <a:ln w="36079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970296" y="6775099"/>
              <a:ext cx="106155" cy="1063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30605" y="6527089"/>
              <a:ext cx="5734050" cy="1437005"/>
            </a:xfrm>
            <a:custGeom>
              <a:avLst/>
              <a:gdLst/>
              <a:ahLst/>
              <a:cxnLst/>
              <a:rect l="l" t="t" r="r" b="b"/>
              <a:pathLst>
                <a:path w="5734050" h="1437004">
                  <a:moveTo>
                    <a:pt x="5733960" y="1436762"/>
                  </a:moveTo>
                  <a:lnTo>
                    <a:pt x="0" y="0"/>
                  </a:lnTo>
                </a:path>
              </a:pathLst>
            </a:custGeom>
            <a:ln w="3611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42634" y="6482757"/>
              <a:ext cx="112573" cy="886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45855" y="6577412"/>
              <a:ext cx="4030345" cy="1346835"/>
            </a:xfrm>
            <a:custGeom>
              <a:avLst/>
              <a:gdLst/>
              <a:ahLst/>
              <a:cxnLst/>
              <a:rect l="l" t="t" r="r" b="b"/>
              <a:pathLst>
                <a:path w="4030345" h="1346834">
                  <a:moveTo>
                    <a:pt x="4030278" y="1346496"/>
                  </a:moveTo>
                  <a:lnTo>
                    <a:pt x="0" y="0"/>
                  </a:lnTo>
                </a:path>
              </a:pathLst>
            </a:custGeom>
            <a:ln w="36112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9428" y="6533665"/>
              <a:ext cx="113018" cy="874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3374" y="6666861"/>
              <a:ext cx="2367280" cy="1186180"/>
            </a:xfrm>
            <a:custGeom>
              <a:avLst/>
              <a:gdLst/>
              <a:ahLst/>
              <a:cxnLst/>
              <a:rect l="l" t="t" r="r" b="b"/>
              <a:pathLst>
                <a:path w="2367279" h="1186179">
                  <a:moveTo>
                    <a:pt x="2366696" y="0"/>
                  </a:moveTo>
                  <a:lnTo>
                    <a:pt x="0" y="1186049"/>
                  </a:lnTo>
                </a:path>
              </a:pathLst>
            </a:custGeom>
            <a:ln w="36103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89937" y="6616509"/>
              <a:ext cx="112643" cy="926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38747" y="6666861"/>
              <a:ext cx="2367280" cy="1186180"/>
            </a:xfrm>
            <a:custGeom>
              <a:avLst/>
              <a:gdLst/>
              <a:ahLst/>
              <a:cxnLst/>
              <a:rect l="l" t="t" r="r" b="b"/>
              <a:pathLst>
                <a:path w="2367279" h="1186179">
                  <a:moveTo>
                    <a:pt x="2366696" y="1186049"/>
                  </a:moveTo>
                  <a:lnTo>
                    <a:pt x="0" y="0"/>
                  </a:lnTo>
                </a:path>
              </a:pathLst>
            </a:custGeom>
            <a:ln w="36103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56236" y="6616509"/>
              <a:ext cx="112647" cy="926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82685" y="6577412"/>
              <a:ext cx="4030345" cy="1346835"/>
            </a:xfrm>
            <a:custGeom>
              <a:avLst/>
              <a:gdLst/>
              <a:ahLst/>
              <a:cxnLst/>
              <a:rect l="l" t="t" r="r" b="b"/>
              <a:pathLst>
                <a:path w="4030345" h="1346834">
                  <a:moveTo>
                    <a:pt x="4030280" y="0"/>
                  </a:moveTo>
                  <a:lnTo>
                    <a:pt x="0" y="1346496"/>
                  </a:lnTo>
                </a:path>
              </a:pathLst>
            </a:custGeom>
            <a:ln w="36112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86369" y="6533665"/>
              <a:ext cx="113018" cy="8749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83207" y="6666861"/>
              <a:ext cx="2367280" cy="1186180"/>
            </a:xfrm>
            <a:custGeom>
              <a:avLst/>
              <a:gdLst/>
              <a:ahLst/>
              <a:cxnLst/>
              <a:rect l="l" t="t" r="r" b="b"/>
              <a:pathLst>
                <a:path w="2367279" h="1186179">
                  <a:moveTo>
                    <a:pt x="2366693" y="0"/>
                  </a:moveTo>
                  <a:lnTo>
                    <a:pt x="0" y="1186049"/>
                  </a:lnTo>
                </a:path>
              </a:pathLst>
            </a:custGeom>
            <a:ln w="36103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19768" y="6616509"/>
              <a:ext cx="112643" cy="926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13038" y="6666861"/>
              <a:ext cx="2367280" cy="1186180"/>
            </a:xfrm>
            <a:custGeom>
              <a:avLst/>
              <a:gdLst/>
              <a:ahLst/>
              <a:cxnLst/>
              <a:rect l="l" t="t" r="r" b="b"/>
              <a:pathLst>
                <a:path w="2367279" h="1186179">
                  <a:moveTo>
                    <a:pt x="2366693" y="0"/>
                  </a:moveTo>
                  <a:lnTo>
                    <a:pt x="0" y="1186049"/>
                  </a:lnTo>
                </a:path>
              </a:pathLst>
            </a:custGeom>
            <a:ln w="36103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49599" y="6616509"/>
              <a:ext cx="112647" cy="926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12517" y="6577412"/>
              <a:ext cx="4030345" cy="1346835"/>
            </a:xfrm>
            <a:custGeom>
              <a:avLst/>
              <a:gdLst/>
              <a:ahLst/>
              <a:cxnLst/>
              <a:rect l="l" t="t" r="r" b="b"/>
              <a:pathLst>
                <a:path w="4030345" h="1346834">
                  <a:moveTo>
                    <a:pt x="4030278" y="0"/>
                  </a:moveTo>
                  <a:lnTo>
                    <a:pt x="0" y="1346496"/>
                  </a:lnTo>
                </a:path>
              </a:pathLst>
            </a:custGeom>
            <a:ln w="36112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16200" y="6533665"/>
              <a:ext cx="113022" cy="8749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94253" y="6527089"/>
              <a:ext cx="5734050" cy="1437005"/>
            </a:xfrm>
            <a:custGeom>
              <a:avLst/>
              <a:gdLst/>
              <a:ahLst/>
              <a:cxnLst/>
              <a:rect l="l" t="t" r="r" b="b"/>
              <a:pathLst>
                <a:path w="5734050" h="1437004">
                  <a:moveTo>
                    <a:pt x="5733958" y="0"/>
                  </a:moveTo>
                  <a:lnTo>
                    <a:pt x="0" y="1436762"/>
                  </a:lnTo>
                </a:path>
              </a:pathLst>
            </a:custGeom>
            <a:ln w="3611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03609" y="6482757"/>
              <a:ext cx="112574" cy="886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69745" y="7044172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299"/>
                  </a:lnTo>
                </a:path>
              </a:pathLst>
            </a:custGeom>
            <a:ln w="36038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24682" y="6953898"/>
              <a:ext cx="90125" cy="10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47190" y="7571531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10" h="1047750">
                  <a:moveTo>
                    <a:pt x="522553" y="0"/>
                  </a:moveTo>
                  <a:lnTo>
                    <a:pt x="478019" y="1893"/>
                  </a:lnTo>
                  <a:lnTo>
                    <a:pt x="433746" y="7575"/>
                  </a:lnTo>
                  <a:lnTo>
                    <a:pt x="389995" y="17044"/>
                  </a:lnTo>
                  <a:lnTo>
                    <a:pt x="347027" y="30302"/>
                  </a:lnTo>
                  <a:lnTo>
                    <a:pt x="305102" y="47347"/>
                  </a:lnTo>
                  <a:lnTo>
                    <a:pt x="264481" y="68179"/>
                  </a:lnTo>
                  <a:lnTo>
                    <a:pt x="225426" y="92800"/>
                  </a:lnTo>
                  <a:lnTo>
                    <a:pt x="188197" y="121208"/>
                  </a:lnTo>
                  <a:lnTo>
                    <a:pt x="153055" y="153404"/>
                  </a:lnTo>
                  <a:lnTo>
                    <a:pt x="120932" y="188627"/>
                  </a:lnTo>
                  <a:lnTo>
                    <a:pt x="92589" y="225941"/>
                  </a:lnTo>
                  <a:lnTo>
                    <a:pt x="68024" y="265086"/>
                  </a:lnTo>
                  <a:lnTo>
                    <a:pt x="47239" y="305799"/>
                  </a:lnTo>
                  <a:lnTo>
                    <a:pt x="30233" y="347820"/>
                  </a:lnTo>
                  <a:lnTo>
                    <a:pt x="17006" y="390887"/>
                  </a:lnTo>
                  <a:lnTo>
                    <a:pt x="7558" y="434738"/>
                  </a:lnTo>
                  <a:lnTo>
                    <a:pt x="1889" y="479112"/>
                  </a:lnTo>
                  <a:lnTo>
                    <a:pt x="0" y="523748"/>
                  </a:lnTo>
                  <a:lnTo>
                    <a:pt x="1889" y="568383"/>
                  </a:lnTo>
                  <a:lnTo>
                    <a:pt x="7558" y="612758"/>
                  </a:lnTo>
                  <a:lnTo>
                    <a:pt x="17006" y="656609"/>
                  </a:lnTo>
                  <a:lnTo>
                    <a:pt x="30233" y="699676"/>
                  </a:lnTo>
                  <a:lnTo>
                    <a:pt x="47239" y="741697"/>
                  </a:lnTo>
                  <a:lnTo>
                    <a:pt x="68024" y="782410"/>
                  </a:lnTo>
                  <a:lnTo>
                    <a:pt x="92589" y="821555"/>
                  </a:lnTo>
                  <a:lnTo>
                    <a:pt x="120932" y="858869"/>
                  </a:lnTo>
                  <a:lnTo>
                    <a:pt x="153055" y="894091"/>
                  </a:lnTo>
                  <a:lnTo>
                    <a:pt x="188197" y="926287"/>
                  </a:lnTo>
                  <a:lnTo>
                    <a:pt x="225426" y="954696"/>
                  </a:lnTo>
                  <a:lnTo>
                    <a:pt x="264481" y="979316"/>
                  </a:lnTo>
                  <a:lnTo>
                    <a:pt x="305102" y="1000149"/>
                  </a:lnTo>
                  <a:lnTo>
                    <a:pt x="347027" y="1017194"/>
                  </a:lnTo>
                  <a:lnTo>
                    <a:pt x="389995" y="1030451"/>
                  </a:lnTo>
                  <a:lnTo>
                    <a:pt x="433746" y="1039921"/>
                  </a:lnTo>
                  <a:lnTo>
                    <a:pt x="478019" y="1045602"/>
                  </a:lnTo>
                  <a:lnTo>
                    <a:pt x="522553" y="1047496"/>
                  </a:lnTo>
                  <a:lnTo>
                    <a:pt x="567087" y="1045602"/>
                  </a:lnTo>
                  <a:lnTo>
                    <a:pt x="611360" y="1039921"/>
                  </a:lnTo>
                  <a:lnTo>
                    <a:pt x="655111" y="1030451"/>
                  </a:lnTo>
                  <a:lnTo>
                    <a:pt x="698080" y="1017194"/>
                  </a:lnTo>
                  <a:lnTo>
                    <a:pt x="740005" y="1000149"/>
                  </a:lnTo>
                  <a:lnTo>
                    <a:pt x="780626" y="979316"/>
                  </a:lnTo>
                  <a:lnTo>
                    <a:pt x="819681" y="954696"/>
                  </a:lnTo>
                  <a:lnTo>
                    <a:pt x="856910" y="926287"/>
                  </a:lnTo>
                  <a:lnTo>
                    <a:pt x="892053" y="894091"/>
                  </a:lnTo>
                  <a:lnTo>
                    <a:pt x="924175" y="858869"/>
                  </a:lnTo>
                  <a:lnTo>
                    <a:pt x="952519" y="821555"/>
                  </a:lnTo>
                  <a:lnTo>
                    <a:pt x="977083" y="782410"/>
                  </a:lnTo>
                  <a:lnTo>
                    <a:pt x="997868" y="741697"/>
                  </a:lnTo>
                  <a:lnTo>
                    <a:pt x="1014874" y="699676"/>
                  </a:lnTo>
                  <a:lnTo>
                    <a:pt x="1028101" y="656609"/>
                  </a:lnTo>
                  <a:lnTo>
                    <a:pt x="1037549" y="612758"/>
                  </a:lnTo>
                  <a:lnTo>
                    <a:pt x="1043217" y="568383"/>
                  </a:lnTo>
                  <a:lnTo>
                    <a:pt x="1045107" y="523748"/>
                  </a:lnTo>
                  <a:lnTo>
                    <a:pt x="1043217" y="479112"/>
                  </a:lnTo>
                  <a:lnTo>
                    <a:pt x="1037549" y="434738"/>
                  </a:lnTo>
                  <a:lnTo>
                    <a:pt x="1028101" y="390887"/>
                  </a:lnTo>
                  <a:lnTo>
                    <a:pt x="1014874" y="347820"/>
                  </a:lnTo>
                  <a:lnTo>
                    <a:pt x="997868" y="305799"/>
                  </a:lnTo>
                  <a:lnTo>
                    <a:pt x="977083" y="265086"/>
                  </a:lnTo>
                  <a:lnTo>
                    <a:pt x="952519" y="225941"/>
                  </a:lnTo>
                  <a:lnTo>
                    <a:pt x="924175" y="188627"/>
                  </a:lnTo>
                  <a:lnTo>
                    <a:pt x="892053" y="153404"/>
                  </a:lnTo>
                  <a:lnTo>
                    <a:pt x="856910" y="121208"/>
                  </a:lnTo>
                  <a:lnTo>
                    <a:pt x="819681" y="92800"/>
                  </a:lnTo>
                  <a:lnTo>
                    <a:pt x="780626" y="68179"/>
                  </a:lnTo>
                  <a:lnTo>
                    <a:pt x="740005" y="47347"/>
                  </a:lnTo>
                  <a:lnTo>
                    <a:pt x="698080" y="30302"/>
                  </a:lnTo>
                  <a:lnTo>
                    <a:pt x="655111" y="17044"/>
                  </a:lnTo>
                  <a:lnTo>
                    <a:pt x="611360" y="7575"/>
                  </a:lnTo>
                  <a:lnTo>
                    <a:pt x="567087" y="1893"/>
                  </a:lnTo>
                  <a:lnTo>
                    <a:pt x="522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47191" y="7571531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10" h="1047750">
                  <a:moveTo>
                    <a:pt x="892053" y="153404"/>
                  </a:moveTo>
                  <a:lnTo>
                    <a:pt x="924175" y="188627"/>
                  </a:lnTo>
                  <a:lnTo>
                    <a:pt x="952519" y="225941"/>
                  </a:lnTo>
                  <a:lnTo>
                    <a:pt x="977083" y="265086"/>
                  </a:lnTo>
                  <a:lnTo>
                    <a:pt x="997868" y="305799"/>
                  </a:lnTo>
                  <a:lnTo>
                    <a:pt x="1014874" y="347820"/>
                  </a:lnTo>
                  <a:lnTo>
                    <a:pt x="1028100" y="390887"/>
                  </a:lnTo>
                  <a:lnTo>
                    <a:pt x="1037548" y="434738"/>
                  </a:lnTo>
                  <a:lnTo>
                    <a:pt x="1043217" y="479112"/>
                  </a:lnTo>
                  <a:lnTo>
                    <a:pt x="1045106" y="523748"/>
                  </a:lnTo>
                  <a:lnTo>
                    <a:pt x="1043217" y="568384"/>
                  </a:lnTo>
                  <a:lnTo>
                    <a:pt x="1037548" y="612758"/>
                  </a:lnTo>
                  <a:lnTo>
                    <a:pt x="1028100" y="656609"/>
                  </a:lnTo>
                  <a:lnTo>
                    <a:pt x="1014874" y="699676"/>
                  </a:lnTo>
                  <a:lnTo>
                    <a:pt x="997868" y="741697"/>
                  </a:lnTo>
                  <a:lnTo>
                    <a:pt x="977083" y="782410"/>
                  </a:lnTo>
                  <a:lnTo>
                    <a:pt x="952519" y="821555"/>
                  </a:lnTo>
                  <a:lnTo>
                    <a:pt x="924175" y="858869"/>
                  </a:lnTo>
                  <a:lnTo>
                    <a:pt x="892053" y="894092"/>
                  </a:lnTo>
                  <a:lnTo>
                    <a:pt x="856911" y="926288"/>
                  </a:lnTo>
                  <a:lnTo>
                    <a:pt x="819682" y="954696"/>
                  </a:lnTo>
                  <a:lnTo>
                    <a:pt x="780626" y="979316"/>
                  </a:lnTo>
                  <a:lnTo>
                    <a:pt x="740006" y="1000149"/>
                  </a:lnTo>
                  <a:lnTo>
                    <a:pt x="698080" y="1017194"/>
                  </a:lnTo>
                  <a:lnTo>
                    <a:pt x="655112" y="1030451"/>
                  </a:lnTo>
                  <a:lnTo>
                    <a:pt x="611360" y="1039921"/>
                  </a:lnTo>
                  <a:lnTo>
                    <a:pt x="567087" y="1045602"/>
                  </a:lnTo>
                  <a:lnTo>
                    <a:pt x="522553" y="1047496"/>
                  </a:lnTo>
                  <a:lnTo>
                    <a:pt x="478019" y="1045602"/>
                  </a:lnTo>
                  <a:lnTo>
                    <a:pt x="433746" y="1039921"/>
                  </a:lnTo>
                  <a:lnTo>
                    <a:pt x="389994" y="1030451"/>
                  </a:lnTo>
                  <a:lnTo>
                    <a:pt x="347025" y="1017194"/>
                  </a:lnTo>
                  <a:lnTo>
                    <a:pt x="305100" y="1000149"/>
                  </a:lnTo>
                  <a:lnTo>
                    <a:pt x="264479" y="979316"/>
                  </a:lnTo>
                  <a:lnTo>
                    <a:pt x="225424" y="954696"/>
                  </a:lnTo>
                  <a:lnTo>
                    <a:pt x="188195" y="926288"/>
                  </a:lnTo>
                  <a:lnTo>
                    <a:pt x="153053" y="894092"/>
                  </a:lnTo>
                  <a:lnTo>
                    <a:pt x="120930" y="858869"/>
                  </a:lnTo>
                  <a:lnTo>
                    <a:pt x="92587" y="821555"/>
                  </a:lnTo>
                  <a:lnTo>
                    <a:pt x="68023" y="782410"/>
                  </a:lnTo>
                  <a:lnTo>
                    <a:pt x="47238" y="741697"/>
                  </a:lnTo>
                  <a:lnTo>
                    <a:pt x="30232" y="699676"/>
                  </a:lnTo>
                  <a:lnTo>
                    <a:pt x="17005" y="656609"/>
                  </a:lnTo>
                  <a:lnTo>
                    <a:pt x="7558" y="612758"/>
                  </a:lnTo>
                  <a:lnTo>
                    <a:pt x="1889" y="568384"/>
                  </a:lnTo>
                  <a:lnTo>
                    <a:pt x="0" y="523748"/>
                  </a:lnTo>
                  <a:lnTo>
                    <a:pt x="1889" y="479112"/>
                  </a:lnTo>
                  <a:lnTo>
                    <a:pt x="7558" y="434738"/>
                  </a:lnTo>
                  <a:lnTo>
                    <a:pt x="17005" y="390887"/>
                  </a:lnTo>
                  <a:lnTo>
                    <a:pt x="30232" y="347820"/>
                  </a:lnTo>
                  <a:lnTo>
                    <a:pt x="47238" y="305799"/>
                  </a:lnTo>
                  <a:lnTo>
                    <a:pt x="68023" y="265086"/>
                  </a:lnTo>
                  <a:lnTo>
                    <a:pt x="92587" y="225941"/>
                  </a:lnTo>
                  <a:lnTo>
                    <a:pt x="120930" y="188627"/>
                  </a:lnTo>
                  <a:lnTo>
                    <a:pt x="153053" y="153404"/>
                  </a:lnTo>
                  <a:lnTo>
                    <a:pt x="188195" y="121208"/>
                  </a:lnTo>
                  <a:lnTo>
                    <a:pt x="225424" y="92800"/>
                  </a:lnTo>
                  <a:lnTo>
                    <a:pt x="264479" y="68179"/>
                  </a:lnTo>
                  <a:lnTo>
                    <a:pt x="305100" y="47347"/>
                  </a:lnTo>
                  <a:lnTo>
                    <a:pt x="347025" y="30302"/>
                  </a:lnTo>
                  <a:lnTo>
                    <a:pt x="389994" y="17044"/>
                  </a:lnTo>
                  <a:lnTo>
                    <a:pt x="433746" y="7575"/>
                  </a:lnTo>
                  <a:lnTo>
                    <a:pt x="478019" y="1893"/>
                  </a:lnTo>
                  <a:lnTo>
                    <a:pt x="522553" y="0"/>
                  </a:lnTo>
                  <a:lnTo>
                    <a:pt x="567087" y="1893"/>
                  </a:lnTo>
                  <a:lnTo>
                    <a:pt x="611360" y="7575"/>
                  </a:lnTo>
                  <a:lnTo>
                    <a:pt x="655112" y="17044"/>
                  </a:lnTo>
                  <a:lnTo>
                    <a:pt x="698080" y="30302"/>
                  </a:lnTo>
                  <a:lnTo>
                    <a:pt x="740006" y="47347"/>
                  </a:lnTo>
                  <a:lnTo>
                    <a:pt x="780626" y="68179"/>
                  </a:lnTo>
                  <a:lnTo>
                    <a:pt x="819682" y="92800"/>
                  </a:lnTo>
                  <a:lnTo>
                    <a:pt x="856911" y="121208"/>
                  </a:lnTo>
                  <a:lnTo>
                    <a:pt x="892053" y="153404"/>
                  </a:lnTo>
                </a:path>
              </a:pathLst>
            </a:custGeom>
            <a:ln w="36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489071" y="7044172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299"/>
                  </a:lnTo>
                </a:path>
              </a:pathLst>
            </a:custGeom>
            <a:ln w="36038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444009" y="6953898"/>
              <a:ext cx="90125" cy="10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4029151" y="2352138"/>
            <a:ext cx="8000514" cy="28173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169999" y="2638954"/>
            <a:ext cx="15811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-6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02866" y="2766785"/>
            <a:ext cx="13843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40" dirty="0">
                <a:latin typeface="Tahoma"/>
                <a:cs typeface="Tahoma"/>
              </a:rPr>
              <a:t>2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40165" y="2638954"/>
            <a:ext cx="15811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-6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73032" y="2766785"/>
            <a:ext cx="13843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40" dirty="0">
                <a:latin typeface="Tahoma"/>
                <a:cs typeface="Tahoma"/>
              </a:rPr>
              <a:t>1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99830" y="2638954"/>
            <a:ext cx="15811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-6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32697" y="2766785"/>
            <a:ext cx="13843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40" dirty="0">
                <a:latin typeface="Tahoma"/>
                <a:cs typeface="Tahoma"/>
              </a:rPr>
              <a:t>3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629661" y="2638954"/>
            <a:ext cx="15811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-6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762527" y="2766785"/>
            <a:ext cx="13843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30" dirty="0">
                <a:latin typeface="Cambria"/>
                <a:cs typeface="Cambria"/>
              </a:rPr>
              <a:t>4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56855" y="4372743"/>
            <a:ext cx="733425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  <a:tabLst>
                <a:tab pos="1818639" algn="l"/>
                <a:tab pos="3548379" algn="l"/>
                <a:tab pos="5260340" algn="l"/>
                <a:tab pos="7007859" algn="l"/>
              </a:tabLst>
            </a:pPr>
            <a:r>
              <a:rPr sz="2200" b="0" i="1" spc="60" dirty="0">
                <a:latin typeface="Bookman Old Style"/>
                <a:cs typeface="Bookman Old Style"/>
              </a:rPr>
              <a:t>x</a:t>
            </a:r>
            <a:r>
              <a:rPr sz="2325" spc="89" baseline="-12544" dirty="0">
                <a:latin typeface="Tahoma"/>
                <a:cs typeface="Tahoma"/>
              </a:rPr>
              <a:t>1	</a:t>
            </a:r>
            <a:r>
              <a:rPr sz="2200" b="0" i="1" spc="60" dirty="0">
                <a:latin typeface="Bookman Old Style"/>
                <a:cs typeface="Bookman Old Style"/>
              </a:rPr>
              <a:t>x</a:t>
            </a:r>
            <a:r>
              <a:rPr sz="2325" spc="89" baseline="-12544" dirty="0">
                <a:latin typeface="Tahoma"/>
                <a:cs typeface="Tahoma"/>
              </a:rPr>
              <a:t>2	</a:t>
            </a:r>
            <a:r>
              <a:rPr sz="2200" b="0" i="1" spc="60" dirty="0">
                <a:latin typeface="Bookman Old Style"/>
                <a:cs typeface="Bookman Old Style"/>
              </a:rPr>
              <a:t>x</a:t>
            </a:r>
            <a:r>
              <a:rPr sz="2325" spc="89" baseline="-12544" dirty="0">
                <a:latin typeface="Tahoma"/>
                <a:cs typeface="Tahoma"/>
              </a:rPr>
              <a:t>3	</a:t>
            </a:r>
            <a:r>
              <a:rPr sz="2200" b="0" i="1" spc="55" dirty="0">
                <a:latin typeface="Bookman Old Style"/>
                <a:cs typeface="Bookman Old Style"/>
              </a:rPr>
              <a:t>x</a:t>
            </a:r>
            <a:r>
              <a:rPr sz="2325" spc="82" baseline="-12544" dirty="0">
                <a:latin typeface="Cambria"/>
                <a:cs typeface="Cambria"/>
              </a:rPr>
              <a:t>4	</a:t>
            </a:r>
            <a:r>
              <a:rPr sz="2200" b="0" i="1" spc="60" dirty="0">
                <a:latin typeface="Bookman Old Style"/>
                <a:cs typeface="Bookman Old Style"/>
              </a:rPr>
              <a:t>x</a:t>
            </a:r>
            <a:r>
              <a:rPr sz="2325" spc="89" baseline="-12544" dirty="0">
                <a:latin typeface="Tahoma"/>
                <a:cs typeface="Tahoma"/>
              </a:rPr>
              <a:t>5</a:t>
            </a:r>
            <a:endParaRPr sz="2325" baseline="-12544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359495" y="2638954"/>
            <a:ext cx="15811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-6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492362" y="2766785"/>
            <a:ext cx="13843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40" dirty="0">
                <a:latin typeface="Tahoma"/>
                <a:cs typeface="Tahoma"/>
              </a:rPr>
              <a:t>5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07655" y="7840313"/>
            <a:ext cx="35115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b="0" i="1" spc="60" dirty="0">
                <a:latin typeface="Bookman Old Style"/>
                <a:cs typeface="Bookman Old Style"/>
              </a:rPr>
              <a:t>x</a:t>
            </a:r>
            <a:r>
              <a:rPr sz="2325" spc="89" baseline="-12544" dirty="0">
                <a:latin typeface="Tahoma"/>
                <a:cs typeface="Tahoma"/>
              </a:rPr>
              <a:t>1</a:t>
            </a:r>
            <a:endParaRPr sz="2325" baseline="-12544">
              <a:latin typeface="Tahoma"/>
              <a:cs typeface="Tahom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758925" y="7553434"/>
            <a:ext cx="1081405" cy="1083945"/>
            <a:chOff x="5758925" y="7553434"/>
            <a:chExt cx="1081405" cy="1083945"/>
          </a:xfrm>
        </p:grpSpPr>
        <p:sp>
          <p:nvSpPr>
            <p:cNvPr id="66" name="object 66"/>
            <p:cNvSpPr/>
            <p:nvPr/>
          </p:nvSpPr>
          <p:spPr>
            <a:xfrm>
              <a:off x="5777023" y="7571531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522553" y="0"/>
                  </a:moveTo>
                  <a:lnTo>
                    <a:pt x="478019" y="1893"/>
                  </a:lnTo>
                  <a:lnTo>
                    <a:pt x="433745" y="7575"/>
                  </a:lnTo>
                  <a:lnTo>
                    <a:pt x="389994" y="17044"/>
                  </a:lnTo>
                  <a:lnTo>
                    <a:pt x="347025" y="30302"/>
                  </a:lnTo>
                  <a:lnTo>
                    <a:pt x="305100" y="47347"/>
                  </a:lnTo>
                  <a:lnTo>
                    <a:pt x="264479" y="68179"/>
                  </a:lnTo>
                  <a:lnTo>
                    <a:pt x="225423" y="92800"/>
                  </a:lnTo>
                  <a:lnTo>
                    <a:pt x="188194" y="121208"/>
                  </a:lnTo>
                  <a:lnTo>
                    <a:pt x="153052" y="153404"/>
                  </a:lnTo>
                  <a:lnTo>
                    <a:pt x="120930" y="188627"/>
                  </a:lnTo>
                  <a:lnTo>
                    <a:pt x="92587" y="225941"/>
                  </a:lnTo>
                  <a:lnTo>
                    <a:pt x="68023" y="265086"/>
                  </a:lnTo>
                  <a:lnTo>
                    <a:pt x="47238" y="305799"/>
                  </a:lnTo>
                  <a:lnTo>
                    <a:pt x="30232" y="347820"/>
                  </a:lnTo>
                  <a:lnTo>
                    <a:pt x="17005" y="390887"/>
                  </a:lnTo>
                  <a:lnTo>
                    <a:pt x="7558" y="434738"/>
                  </a:lnTo>
                  <a:lnTo>
                    <a:pt x="1889" y="479112"/>
                  </a:lnTo>
                  <a:lnTo>
                    <a:pt x="0" y="523748"/>
                  </a:lnTo>
                  <a:lnTo>
                    <a:pt x="1889" y="568383"/>
                  </a:lnTo>
                  <a:lnTo>
                    <a:pt x="7558" y="612758"/>
                  </a:lnTo>
                  <a:lnTo>
                    <a:pt x="17005" y="656609"/>
                  </a:lnTo>
                  <a:lnTo>
                    <a:pt x="30232" y="699676"/>
                  </a:lnTo>
                  <a:lnTo>
                    <a:pt x="47238" y="741697"/>
                  </a:lnTo>
                  <a:lnTo>
                    <a:pt x="68023" y="782410"/>
                  </a:lnTo>
                  <a:lnTo>
                    <a:pt x="92587" y="821555"/>
                  </a:lnTo>
                  <a:lnTo>
                    <a:pt x="120930" y="858869"/>
                  </a:lnTo>
                  <a:lnTo>
                    <a:pt x="153052" y="894091"/>
                  </a:lnTo>
                  <a:lnTo>
                    <a:pt x="188194" y="926287"/>
                  </a:lnTo>
                  <a:lnTo>
                    <a:pt x="225423" y="954696"/>
                  </a:lnTo>
                  <a:lnTo>
                    <a:pt x="264479" y="979316"/>
                  </a:lnTo>
                  <a:lnTo>
                    <a:pt x="305100" y="1000149"/>
                  </a:lnTo>
                  <a:lnTo>
                    <a:pt x="347025" y="1017194"/>
                  </a:lnTo>
                  <a:lnTo>
                    <a:pt x="389994" y="1030451"/>
                  </a:lnTo>
                  <a:lnTo>
                    <a:pt x="433745" y="1039921"/>
                  </a:lnTo>
                  <a:lnTo>
                    <a:pt x="478019" y="1045602"/>
                  </a:lnTo>
                  <a:lnTo>
                    <a:pt x="522553" y="1047496"/>
                  </a:lnTo>
                  <a:lnTo>
                    <a:pt x="567087" y="1045602"/>
                  </a:lnTo>
                  <a:lnTo>
                    <a:pt x="611360" y="1039921"/>
                  </a:lnTo>
                  <a:lnTo>
                    <a:pt x="655112" y="1030451"/>
                  </a:lnTo>
                  <a:lnTo>
                    <a:pt x="698080" y="1017194"/>
                  </a:lnTo>
                  <a:lnTo>
                    <a:pt x="740006" y="1000149"/>
                  </a:lnTo>
                  <a:lnTo>
                    <a:pt x="780627" y="979316"/>
                  </a:lnTo>
                  <a:lnTo>
                    <a:pt x="819682" y="954696"/>
                  </a:lnTo>
                  <a:lnTo>
                    <a:pt x="856911" y="926287"/>
                  </a:lnTo>
                  <a:lnTo>
                    <a:pt x="892054" y="894091"/>
                  </a:lnTo>
                  <a:lnTo>
                    <a:pt x="924176" y="858869"/>
                  </a:lnTo>
                  <a:lnTo>
                    <a:pt x="952519" y="821555"/>
                  </a:lnTo>
                  <a:lnTo>
                    <a:pt x="977083" y="782410"/>
                  </a:lnTo>
                  <a:lnTo>
                    <a:pt x="997868" y="741697"/>
                  </a:lnTo>
                  <a:lnTo>
                    <a:pt x="1014873" y="699676"/>
                  </a:lnTo>
                  <a:lnTo>
                    <a:pt x="1028100" y="656609"/>
                  </a:lnTo>
                  <a:lnTo>
                    <a:pt x="1037548" y="612758"/>
                  </a:lnTo>
                  <a:lnTo>
                    <a:pt x="1043216" y="568383"/>
                  </a:lnTo>
                  <a:lnTo>
                    <a:pt x="1045106" y="523748"/>
                  </a:lnTo>
                  <a:lnTo>
                    <a:pt x="1043216" y="479112"/>
                  </a:lnTo>
                  <a:lnTo>
                    <a:pt x="1037548" y="434738"/>
                  </a:lnTo>
                  <a:lnTo>
                    <a:pt x="1028100" y="390887"/>
                  </a:lnTo>
                  <a:lnTo>
                    <a:pt x="1014873" y="347820"/>
                  </a:lnTo>
                  <a:lnTo>
                    <a:pt x="997868" y="305799"/>
                  </a:lnTo>
                  <a:lnTo>
                    <a:pt x="977083" y="265086"/>
                  </a:lnTo>
                  <a:lnTo>
                    <a:pt x="952519" y="225941"/>
                  </a:lnTo>
                  <a:lnTo>
                    <a:pt x="924176" y="188627"/>
                  </a:lnTo>
                  <a:lnTo>
                    <a:pt x="892054" y="153404"/>
                  </a:lnTo>
                  <a:lnTo>
                    <a:pt x="856911" y="121208"/>
                  </a:lnTo>
                  <a:lnTo>
                    <a:pt x="819682" y="92800"/>
                  </a:lnTo>
                  <a:lnTo>
                    <a:pt x="780627" y="68179"/>
                  </a:lnTo>
                  <a:lnTo>
                    <a:pt x="740006" y="47347"/>
                  </a:lnTo>
                  <a:lnTo>
                    <a:pt x="698080" y="30302"/>
                  </a:lnTo>
                  <a:lnTo>
                    <a:pt x="655112" y="17044"/>
                  </a:lnTo>
                  <a:lnTo>
                    <a:pt x="611360" y="7575"/>
                  </a:lnTo>
                  <a:lnTo>
                    <a:pt x="567087" y="1893"/>
                  </a:lnTo>
                  <a:lnTo>
                    <a:pt x="522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77023" y="7571531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892055" y="153404"/>
                  </a:moveTo>
                  <a:lnTo>
                    <a:pt x="924177" y="188627"/>
                  </a:lnTo>
                  <a:lnTo>
                    <a:pt x="952520" y="225941"/>
                  </a:lnTo>
                  <a:lnTo>
                    <a:pt x="977084" y="265086"/>
                  </a:lnTo>
                  <a:lnTo>
                    <a:pt x="997869" y="305799"/>
                  </a:lnTo>
                  <a:lnTo>
                    <a:pt x="1014874" y="347820"/>
                  </a:lnTo>
                  <a:lnTo>
                    <a:pt x="1028101" y="390887"/>
                  </a:lnTo>
                  <a:lnTo>
                    <a:pt x="1037549" y="434738"/>
                  </a:lnTo>
                  <a:lnTo>
                    <a:pt x="1043217" y="479112"/>
                  </a:lnTo>
                  <a:lnTo>
                    <a:pt x="1045107" y="523748"/>
                  </a:lnTo>
                  <a:lnTo>
                    <a:pt x="1043217" y="568384"/>
                  </a:lnTo>
                  <a:lnTo>
                    <a:pt x="1037549" y="612758"/>
                  </a:lnTo>
                  <a:lnTo>
                    <a:pt x="1028101" y="656609"/>
                  </a:lnTo>
                  <a:lnTo>
                    <a:pt x="1014874" y="699676"/>
                  </a:lnTo>
                  <a:lnTo>
                    <a:pt x="997869" y="741697"/>
                  </a:lnTo>
                  <a:lnTo>
                    <a:pt x="977084" y="782410"/>
                  </a:lnTo>
                  <a:lnTo>
                    <a:pt x="952520" y="821555"/>
                  </a:lnTo>
                  <a:lnTo>
                    <a:pt x="924177" y="858869"/>
                  </a:lnTo>
                  <a:lnTo>
                    <a:pt x="892055" y="894092"/>
                  </a:lnTo>
                  <a:lnTo>
                    <a:pt x="856913" y="926288"/>
                  </a:lnTo>
                  <a:lnTo>
                    <a:pt x="819683" y="954696"/>
                  </a:lnTo>
                  <a:lnTo>
                    <a:pt x="780628" y="979316"/>
                  </a:lnTo>
                  <a:lnTo>
                    <a:pt x="740007" y="1000149"/>
                  </a:lnTo>
                  <a:lnTo>
                    <a:pt x="698082" y="1017194"/>
                  </a:lnTo>
                  <a:lnTo>
                    <a:pt x="655113" y="1030451"/>
                  </a:lnTo>
                  <a:lnTo>
                    <a:pt x="611361" y="1039921"/>
                  </a:lnTo>
                  <a:lnTo>
                    <a:pt x="567088" y="1045602"/>
                  </a:lnTo>
                  <a:lnTo>
                    <a:pt x="522554" y="1047496"/>
                  </a:lnTo>
                  <a:lnTo>
                    <a:pt x="478019" y="1045602"/>
                  </a:lnTo>
                  <a:lnTo>
                    <a:pt x="433746" y="1039921"/>
                  </a:lnTo>
                  <a:lnTo>
                    <a:pt x="389994" y="1030451"/>
                  </a:lnTo>
                  <a:lnTo>
                    <a:pt x="347026" y="1017194"/>
                  </a:lnTo>
                  <a:lnTo>
                    <a:pt x="305100" y="1000149"/>
                  </a:lnTo>
                  <a:lnTo>
                    <a:pt x="264479" y="979316"/>
                  </a:lnTo>
                  <a:lnTo>
                    <a:pt x="225424" y="954696"/>
                  </a:lnTo>
                  <a:lnTo>
                    <a:pt x="188195" y="926288"/>
                  </a:lnTo>
                  <a:lnTo>
                    <a:pt x="153053" y="894092"/>
                  </a:lnTo>
                  <a:lnTo>
                    <a:pt x="120930" y="858869"/>
                  </a:lnTo>
                  <a:lnTo>
                    <a:pt x="92587" y="821555"/>
                  </a:lnTo>
                  <a:lnTo>
                    <a:pt x="68023" y="782410"/>
                  </a:lnTo>
                  <a:lnTo>
                    <a:pt x="47238" y="741697"/>
                  </a:lnTo>
                  <a:lnTo>
                    <a:pt x="30232" y="699676"/>
                  </a:lnTo>
                  <a:lnTo>
                    <a:pt x="17005" y="656609"/>
                  </a:lnTo>
                  <a:lnTo>
                    <a:pt x="7558" y="612758"/>
                  </a:lnTo>
                  <a:lnTo>
                    <a:pt x="1889" y="568384"/>
                  </a:lnTo>
                  <a:lnTo>
                    <a:pt x="0" y="523748"/>
                  </a:lnTo>
                  <a:lnTo>
                    <a:pt x="1889" y="479112"/>
                  </a:lnTo>
                  <a:lnTo>
                    <a:pt x="7558" y="434738"/>
                  </a:lnTo>
                  <a:lnTo>
                    <a:pt x="17005" y="390887"/>
                  </a:lnTo>
                  <a:lnTo>
                    <a:pt x="30232" y="347820"/>
                  </a:lnTo>
                  <a:lnTo>
                    <a:pt x="47238" y="305799"/>
                  </a:lnTo>
                  <a:lnTo>
                    <a:pt x="68023" y="265086"/>
                  </a:lnTo>
                  <a:lnTo>
                    <a:pt x="92587" y="225941"/>
                  </a:lnTo>
                  <a:lnTo>
                    <a:pt x="120930" y="188627"/>
                  </a:lnTo>
                  <a:lnTo>
                    <a:pt x="153053" y="153404"/>
                  </a:lnTo>
                  <a:lnTo>
                    <a:pt x="188195" y="121208"/>
                  </a:lnTo>
                  <a:lnTo>
                    <a:pt x="225424" y="92800"/>
                  </a:lnTo>
                  <a:lnTo>
                    <a:pt x="264479" y="68179"/>
                  </a:lnTo>
                  <a:lnTo>
                    <a:pt x="305100" y="47347"/>
                  </a:lnTo>
                  <a:lnTo>
                    <a:pt x="347026" y="30302"/>
                  </a:lnTo>
                  <a:lnTo>
                    <a:pt x="389994" y="17044"/>
                  </a:lnTo>
                  <a:lnTo>
                    <a:pt x="433746" y="7575"/>
                  </a:lnTo>
                  <a:lnTo>
                    <a:pt x="478019" y="1893"/>
                  </a:lnTo>
                  <a:lnTo>
                    <a:pt x="522554" y="0"/>
                  </a:lnTo>
                  <a:lnTo>
                    <a:pt x="567088" y="1893"/>
                  </a:lnTo>
                  <a:lnTo>
                    <a:pt x="611361" y="7575"/>
                  </a:lnTo>
                  <a:lnTo>
                    <a:pt x="655113" y="17044"/>
                  </a:lnTo>
                  <a:lnTo>
                    <a:pt x="698082" y="30302"/>
                  </a:lnTo>
                  <a:lnTo>
                    <a:pt x="740007" y="47347"/>
                  </a:lnTo>
                  <a:lnTo>
                    <a:pt x="780628" y="68179"/>
                  </a:lnTo>
                  <a:lnTo>
                    <a:pt x="819683" y="92800"/>
                  </a:lnTo>
                  <a:lnTo>
                    <a:pt x="856913" y="121208"/>
                  </a:lnTo>
                  <a:lnTo>
                    <a:pt x="892055" y="153404"/>
                  </a:lnTo>
                </a:path>
              </a:pathLst>
            </a:custGeom>
            <a:ln w="36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137485" y="7840313"/>
            <a:ext cx="35115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b="0" i="1" spc="60" dirty="0">
                <a:latin typeface="Bookman Old Style"/>
                <a:cs typeface="Bookman Old Style"/>
              </a:rPr>
              <a:t>x</a:t>
            </a:r>
            <a:r>
              <a:rPr sz="2325" spc="89" baseline="-12544" dirty="0">
                <a:latin typeface="Tahoma"/>
                <a:cs typeface="Tahoma"/>
              </a:rPr>
              <a:t>2</a:t>
            </a:r>
            <a:endParaRPr sz="2325" baseline="-12544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488757" y="7553434"/>
            <a:ext cx="1081405" cy="1083945"/>
            <a:chOff x="7488757" y="7553434"/>
            <a:chExt cx="1081405" cy="1083945"/>
          </a:xfrm>
        </p:grpSpPr>
        <p:sp>
          <p:nvSpPr>
            <p:cNvPr id="70" name="object 70"/>
            <p:cNvSpPr/>
            <p:nvPr/>
          </p:nvSpPr>
          <p:spPr>
            <a:xfrm>
              <a:off x="7506854" y="7571531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522552" y="0"/>
                  </a:moveTo>
                  <a:lnTo>
                    <a:pt x="478018" y="1893"/>
                  </a:lnTo>
                  <a:lnTo>
                    <a:pt x="433745" y="7575"/>
                  </a:lnTo>
                  <a:lnTo>
                    <a:pt x="389993" y="17044"/>
                  </a:lnTo>
                  <a:lnTo>
                    <a:pt x="347024" y="30302"/>
                  </a:lnTo>
                  <a:lnTo>
                    <a:pt x="305099" y="47347"/>
                  </a:lnTo>
                  <a:lnTo>
                    <a:pt x="264478" y="68179"/>
                  </a:lnTo>
                  <a:lnTo>
                    <a:pt x="225423" y="92800"/>
                  </a:lnTo>
                  <a:lnTo>
                    <a:pt x="188193" y="121208"/>
                  </a:lnTo>
                  <a:lnTo>
                    <a:pt x="153051" y="153404"/>
                  </a:lnTo>
                  <a:lnTo>
                    <a:pt x="120929" y="188627"/>
                  </a:lnTo>
                  <a:lnTo>
                    <a:pt x="92586" y="225941"/>
                  </a:lnTo>
                  <a:lnTo>
                    <a:pt x="68022" y="265086"/>
                  </a:lnTo>
                  <a:lnTo>
                    <a:pt x="47238" y="305799"/>
                  </a:lnTo>
                  <a:lnTo>
                    <a:pt x="30232" y="347820"/>
                  </a:lnTo>
                  <a:lnTo>
                    <a:pt x="17005" y="390887"/>
                  </a:lnTo>
                  <a:lnTo>
                    <a:pt x="7558" y="434738"/>
                  </a:lnTo>
                  <a:lnTo>
                    <a:pt x="1889" y="479112"/>
                  </a:lnTo>
                  <a:lnTo>
                    <a:pt x="0" y="523748"/>
                  </a:lnTo>
                  <a:lnTo>
                    <a:pt x="1889" y="568383"/>
                  </a:lnTo>
                  <a:lnTo>
                    <a:pt x="7558" y="612758"/>
                  </a:lnTo>
                  <a:lnTo>
                    <a:pt x="17005" y="656609"/>
                  </a:lnTo>
                  <a:lnTo>
                    <a:pt x="30232" y="699676"/>
                  </a:lnTo>
                  <a:lnTo>
                    <a:pt x="47238" y="741697"/>
                  </a:lnTo>
                  <a:lnTo>
                    <a:pt x="68022" y="782410"/>
                  </a:lnTo>
                  <a:lnTo>
                    <a:pt x="92586" y="821555"/>
                  </a:lnTo>
                  <a:lnTo>
                    <a:pt x="120929" y="858869"/>
                  </a:lnTo>
                  <a:lnTo>
                    <a:pt x="153051" y="894091"/>
                  </a:lnTo>
                  <a:lnTo>
                    <a:pt x="188193" y="926287"/>
                  </a:lnTo>
                  <a:lnTo>
                    <a:pt x="225423" y="954696"/>
                  </a:lnTo>
                  <a:lnTo>
                    <a:pt x="264478" y="979316"/>
                  </a:lnTo>
                  <a:lnTo>
                    <a:pt x="305099" y="1000149"/>
                  </a:lnTo>
                  <a:lnTo>
                    <a:pt x="347024" y="1017194"/>
                  </a:lnTo>
                  <a:lnTo>
                    <a:pt x="389993" y="1030451"/>
                  </a:lnTo>
                  <a:lnTo>
                    <a:pt x="433745" y="1039921"/>
                  </a:lnTo>
                  <a:lnTo>
                    <a:pt x="478018" y="1045602"/>
                  </a:lnTo>
                  <a:lnTo>
                    <a:pt x="522552" y="1047496"/>
                  </a:lnTo>
                  <a:lnTo>
                    <a:pt x="567087" y="1045602"/>
                  </a:lnTo>
                  <a:lnTo>
                    <a:pt x="611360" y="1039921"/>
                  </a:lnTo>
                  <a:lnTo>
                    <a:pt x="655112" y="1030451"/>
                  </a:lnTo>
                  <a:lnTo>
                    <a:pt x="698081" y="1017194"/>
                  </a:lnTo>
                  <a:lnTo>
                    <a:pt x="740006" y="1000149"/>
                  </a:lnTo>
                  <a:lnTo>
                    <a:pt x="780627" y="979316"/>
                  </a:lnTo>
                  <a:lnTo>
                    <a:pt x="819682" y="954696"/>
                  </a:lnTo>
                  <a:lnTo>
                    <a:pt x="856912" y="926287"/>
                  </a:lnTo>
                  <a:lnTo>
                    <a:pt x="892054" y="894091"/>
                  </a:lnTo>
                  <a:lnTo>
                    <a:pt x="924176" y="858869"/>
                  </a:lnTo>
                  <a:lnTo>
                    <a:pt x="952519" y="821555"/>
                  </a:lnTo>
                  <a:lnTo>
                    <a:pt x="977082" y="782410"/>
                  </a:lnTo>
                  <a:lnTo>
                    <a:pt x="997867" y="741697"/>
                  </a:lnTo>
                  <a:lnTo>
                    <a:pt x="1014873" y="699676"/>
                  </a:lnTo>
                  <a:lnTo>
                    <a:pt x="1028100" y="656609"/>
                  </a:lnTo>
                  <a:lnTo>
                    <a:pt x="1037547" y="612758"/>
                  </a:lnTo>
                  <a:lnTo>
                    <a:pt x="1043216" y="568383"/>
                  </a:lnTo>
                  <a:lnTo>
                    <a:pt x="1045105" y="523748"/>
                  </a:lnTo>
                  <a:lnTo>
                    <a:pt x="1043216" y="479112"/>
                  </a:lnTo>
                  <a:lnTo>
                    <a:pt x="1037547" y="434738"/>
                  </a:lnTo>
                  <a:lnTo>
                    <a:pt x="1028100" y="390887"/>
                  </a:lnTo>
                  <a:lnTo>
                    <a:pt x="1014873" y="347820"/>
                  </a:lnTo>
                  <a:lnTo>
                    <a:pt x="997867" y="305799"/>
                  </a:lnTo>
                  <a:lnTo>
                    <a:pt x="977082" y="265086"/>
                  </a:lnTo>
                  <a:lnTo>
                    <a:pt x="952519" y="225941"/>
                  </a:lnTo>
                  <a:lnTo>
                    <a:pt x="924176" y="188627"/>
                  </a:lnTo>
                  <a:lnTo>
                    <a:pt x="892054" y="153404"/>
                  </a:lnTo>
                  <a:lnTo>
                    <a:pt x="856912" y="121208"/>
                  </a:lnTo>
                  <a:lnTo>
                    <a:pt x="819682" y="92800"/>
                  </a:lnTo>
                  <a:lnTo>
                    <a:pt x="780627" y="68179"/>
                  </a:lnTo>
                  <a:lnTo>
                    <a:pt x="740006" y="47347"/>
                  </a:lnTo>
                  <a:lnTo>
                    <a:pt x="698081" y="30302"/>
                  </a:lnTo>
                  <a:lnTo>
                    <a:pt x="655112" y="17044"/>
                  </a:lnTo>
                  <a:lnTo>
                    <a:pt x="611360" y="7575"/>
                  </a:lnTo>
                  <a:lnTo>
                    <a:pt x="567087" y="1893"/>
                  </a:lnTo>
                  <a:lnTo>
                    <a:pt x="522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06855" y="7571531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892053" y="153404"/>
                  </a:moveTo>
                  <a:lnTo>
                    <a:pt x="924176" y="188627"/>
                  </a:lnTo>
                  <a:lnTo>
                    <a:pt x="952519" y="225941"/>
                  </a:lnTo>
                  <a:lnTo>
                    <a:pt x="977082" y="265086"/>
                  </a:lnTo>
                  <a:lnTo>
                    <a:pt x="997867" y="305799"/>
                  </a:lnTo>
                  <a:lnTo>
                    <a:pt x="1014873" y="347820"/>
                  </a:lnTo>
                  <a:lnTo>
                    <a:pt x="1028100" y="390887"/>
                  </a:lnTo>
                  <a:lnTo>
                    <a:pt x="1037548" y="434738"/>
                  </a:lnTo>
                  <a:lnTo>
                    <a:pt x="1043216" y="479112"/>
                  </a:lnTo>
                  <a:lnTo>
                    <a:pt x="1045106" y="523748"/>
                  </a:lnTo>
                  <a:lnTo>
                    <a:pt x="1043216" y="568384"/>
                  </a:lnTo>
                  <a:lnTo>
                    <a:pt x="1037548" y="612758"/>
                  </a:lnTo>
                  <a:lnTo>
                    <a:pt x="1028100" y="656609"/>
                  </a:lnTo>
                  <a:lnTo>
                    <a:pt x="1014873" y="699676"/>
                  </a:lnTo>
                  <a:lnTo>
                    <a:pt x="997867" y="741697"/>
                  </a:lnTo>
                  <a:lnTo>
                    <a:pt x="977082" y="782410"/>
                  </a:lnTo>
                  <a:lnTo>
                    <a:pt x="952519" y="821555"/>
                  </a:lnTo>
                  <a:lnTo>
                    <a:pt x="924176" y="858869"/>
                  </a:lnTo>
                  <a:lnTo>
                    <a:pt x="892053" y="894092"/>
                  </a:lnTo>
                  <a:lnTo>
                    <a:pt x="856911" y="926288"/>
                  </a:lnTo>
                  <a:lnTo>
                    <a:pt x="819682" y="954696"/>
                  </a:lnTo>
                  <a:lnTo>
                    <a:pt x="780627" y="979316"/>
                  </a:lnTo>
                  <a:lnTo>
                    <a:pt x="740006" y="1000149"/>
                  </a:lnTo>
                  <a:lnTo>
                    <a:pt x="698080" y="1017194"/>
                  </a:lnTo>
                  <a:lnTo>
                    <a:pt x="655112" y="1030451"/>
                  </a:lnTo>
                  <a:lnTo>
                    <a:pt x="611360" y="1039921"/>
                  </a:lnTo>
                  <a:lnTo>
                    <a:pt x="567087" y="1045602"/>
                  </a:lnTo>
                  <a:lnTo>
                    <a:pt x="522553" y="1047496"/>
                  </a:lnTo>
                  <a:lnTo>
                    <a:pt x="478018" y="1045602"/>
                  </a:lnTo>
                  <a:lnTo>
                    <a:pt x="433745" y="1039921"/>
                  </a:lnTo>
                  <a:lnTo>
                    <a:pt x="389994" y="1030451"/>
                  </a:lnTo>
                  <a:lnTo>
                    <a:pt x="347025" y="1017194"/>
                  </a:lnTo>
                  <a:lnTo>
                    <a:pt x="305099" y="1000149"/>
                  </a:lnTo>
                  <a:lnTo>
                    <a:pt x="264479" y="979316"/>
                  </a:lnTo>
                  <a:lnTo>
                    <a:pt x="225423" y="954696"/>
                  </a:lnTo>
                  <a:lnTo>
                    <a:pt x="188194" y="926288"/>
                  </a:lnTo>
                  <a:lnTo>
                    <a:pt x="153052" y="894092"/>
                  </a:lnTo>
                  <a:lnTo>
                    <a:pt x="120930" y="858869"/>
                  </a:lnTo>
                  <a:lnTo>
                    <a:pt x="92587" y="821555"/>
                  </a:lnTo>
                  <a:lnTo>
                    <a:pt x="68023" y="782410"/>
                  </a:lnTo>
                  <a:lnTo>
                    <a:pt x="47238" y="741697"/>
                  </a:lnTo>
                  <a:lnTo>
                    <a:pt x="30232" y="699676"/>
                  </a:lnTo>
                  <a:lnTo>
                    <a:pt x="17005" y="656609"/>
                  </a:lnTo>
                  <a:lnTo>
                    <a:pt x="7558" y="612758"/>
                  </a:lnTo>
                  <a:lnTo>
                    <a:pt x="1889" y="568384"/>
                  </a:lnTo>
                  <a:lnTo>
                    <a:pt x="0" y="523748"/>
                  </a:lnTo>
                  <a:lnTo>
                    <a:pt x="1889" y="479112"/>
                  </a:lnTo>
                  <a:lnTo>
                    <a:pt x="7558" y="434738"/>
                  </a:lnTo>
                  <a:lnTo>
                    <a:pt x="17005" y="390887"/>
                  </a:lnTo>
                  <a:lnTo>
                    <a:pt x="30232" y="347820"/>
                  </a:lnTo>
                  <a:lnTo>
                    <a:pt x="47238" y="305799"/>
                  </a:lnTo>
                  <a:lnTo>
                    <a:pt x="68023" y="265086"/>
                  </a:lnTo>
                  <a:lnTo>
                    <a:pt x="92587" y="225941"/>
                  </a:lnTo>
                  <a:lnTo>
                    <a:pt x="120930" y="188627"/>
                  </a:lnTo>
                  <a:lnTo>
                    <a:pt x="153052" y="153404"/>
                  </a:lnTo>
                  <a:lnTo>
                    <a:pt x="188194" y="121208"/>
                  </a:lnTo>
                  <a:lnTo>
                    <a:pt x="225423" y="92800"/>
                  </a:lnTo>
                  <a:lnTo>
                    <a:pt x="264479" y="68179"/>
                  </a:lnTo>
                  <a:lnTo>
                    <a:pt x="305099" y="47347"/>
                  </a:lnTo>
                  <a:lnTo>
                    <a:pt x="347025" y="30302"/>
                  </a:lnTo>
                  <a:lnTo>
                    <a:pt x="389994" y="17044"/>
                  </a:lnTo>
                  <a:lnTo>
                    <a:pt x="433745" y="7575"/>
                  </a:lnTo>
                  <a:lnTo>
                    <a:pt x="478018" y="1893"/>
                  </a:lnTo>
                  <a:lnTo>
                    <a:pt x="522553" y="0"/>
                  </a:lnTo>
                  <a:lnTo>
                    <a:pt x="567087" y="1893"/>
                  </a:lnTo>
                  <a:lnTo>
                    <a:pt x="611360" y="7575"/>
                  </a:lnTo>
                  <a:lnTo>
                    <a:pt x="655112" y="17044"/>
                  </a:lnTo>
                  <a:lnTo>
                    <a:pt x="698080" y="30302"/>
                  </a:lnTo>
                  <a:lnTo>
                    <a:pt x="740006" y="47347"/>
                  </a:lnTo>
                  <a:lnTo>
                    <a:pt x="780627" y="68179"/>
                  </a:lnTo>
                  <a:lnTo>
                    <a:pt x="819682" y="92800"/>
                  </a:lnTo>
                  <a:lnTo>
                    <a:pt x="856911" y="121208"/>
                  </a:lnTo>
                  <a:lnTo>
                    <a:pt x="892053" y="153404"/>
                  </a:lnTo>
                </a:path>
              </a:pathLst>
            </a:custGeom>
            <a:ln w="36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867317" y="7840313"/>
            <a:ext cx="35115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b="0" i="1" spc="60" dirty="0">
                <a:latin typeface="Bookman Old Style"/>
                <a:cs typeface="Bookman Old Style"/>
              </a:rPr>
              <a:t>x</a:t>
            </a:r>
            <a:r>
              <a:rPr sz="2325" spc="89" baseline="-12544" dirty="0">
                <a:latin typeface="Tahoma"/>
                <a:cs typeface="Tahoma"/>
              </a:rPr>
              <a:t>3</a:t>
            </a:r>
            <a:endParaRPr sz="2325" baseline="-12544">
              <a:latin typeface="Tahoma"/>
              <a:cs typeface="Tahom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9218588" y="7553434"/>
            <a:ext cx="1081405" cy="1083945"/>
            <a:chOff x="9218588" y="7553434"/>
            <a:chExt cx="1081405" cy="1083945"/>
          </a:xfrm>
        </p:grpSpPr>
        <p:sp>
          <p:nvSpPr>
            <p:cNvPr id="74" name="object 74"/>
            <p:cNvSpPr/>
            <p:nvPr/>
          </p:nvSpPr>
          <p:spPr>
            <a:xfrm>
              <a:off x="9236684" y="7571531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522553" y="0"/>
                  </a:moveTo>
                  <a:lnTo>
                    <a:pt x="478019" y="1893"/>
                  </a:lnTo>
                  <a:lnTo>
                    <a:pt x="433745" y="7575"/>
                  </a:lnTo>
                  <a:lnTo>
                    <a:pt x="389994" y="17044"/>
                  </a:lnTo>
                  <a:lnTo>
                    <a:pt x="347025" y="30302"/>
                  </a:lnTo>
                  <a:lnTo>
                    <a:pt x="305100" y="47347"/>
                  </a:lnTo>
                  <a:lnTo>
                    <a:pt x="264479" y="68179"/>
                  </a:lnTo>
                  <a:lnTo>
                    <a:pt x="225423" y="92800"/>
                  </a:lnTo>
                  <a:lnTo>
                    <a:pt x="188194" y="121208"/>
                  </a:lnTo>
                  <a:lnTo>
                    <a:pt x="153052" y="153404"/>
                  </a:lnTo>
                  <a:lnTo>
                    <a:pt x="120930" y="188627"/>
                  </a:lnTo>
                  <a:lnTo>
                    <a:pt x="92587" y="225941"/>
                  </a:lnTo>
                  <a:lnTo>
                    <a:pt x="68023" y="265086"/>
                  </a:lnTo>
                  <a:lnTo>
                    <a:pt x="47238" y="305799"/>
                  </a:lnTo>
                  <a:lnTo>
                    <a:pt x="30232" y="347820"/>
                  </a:lnTo>
                  <a:lnTo>
                    <a:pt x="17005" y="390887"/>
                  </a:lnTo>
                  <a:lnTo>
                    <a:pt x="7558" y="434738"/>
                  </a:lnTo>
                  <a:lnTo>
                    <a:pt x="1889" y="479112"/>
                  </a:lnTo>
                  <a:lnTo>
                    <a:pt x="0" y="523748"/>
                  </a:lnTo>
                  <a:lnTo>
                    <a:pt x="1889" y="568383"/>
                  </a:lnTo>
                  <a:lnTo>
                    <a:pt x="7558" y="612758"/>
                  </a:lnTo>
                  <a:lnTo>
                    <a:pt x="17005" y="656609"/>
                  </a:lnTo>
                  <a:lnTo>
                    <a:pt x="30232" y="699676"/>
                  </a:lnTo>
                  <a:lnTo>
                    <a:pt x="47238" y="741697"/>
                  </a:lnTo>
                  <a:lnTo>
                    <a:pt x="68023" y="782410"/>
                  </a:lnTo>
                  <a:lnTo>
                    <a:pt x="92587" y="821555"/>
                  </a:lnTo>
                  <a:lnTo>
                    <a:pt x="120930" y="858869"/>
                  </a:lnTo>
                  <a:lnTo>
                    <a:pt x="153052" y="894091"/>
                  </a:lnTo>
                  <a:lnTo>
                    <a:pt x="188194" y="926287"/>
                  </a:lnTo>
                  <a:lnTo>
                    <a:pt x="225423" y="954696"/>
                  </a:lnTo>
                  <a:lnTo>
                    <a:pt x="264479" y="979316"/>
                  </a:lnTo>
                  <a:lnTo>
                    <a:pt x="305100" y="1000149"/>
                  </a:lnTo>
                  <a:lnTo>
                    <a:pt x="347025" y="1017194"/>
                  </a:lnTo>
                  <a:lnTo>
                    <a:pt x="389994" y="1030451"/>
                  </a:lnTo>
                  <a:lnTo>
                    <a:pt x="433745" y="1039921"/>
                  </a:lnTo>
                  <a:lnTo>
                    <a:pt x="478019" y="1045602"/>
                  </a:lnTo>
                  <a:lnTo>
                    <a:pt x="522553" y="1047496"/>
                  </a:lnTo>
                  <a:lnTo>
                    <a:pt x="567087" y="1045602"/>
                  </a:lnTo>
                  <a:lnTo>
                    <a:pt x="611360" y="1039921"/>
                  </a:lnTo>
                  <a:lnTo>
                    <a:pt x="655112" y="1030451"/>
                  </a:lnTo>
                  <a:lnTo>
                    <a:pt x="698080" y="1017194"/>
                  </a:lnTo>
                  <a:lnTo>
                    <a:pt x="740006" y="1000149"/>
                  </a:lnTo>
                  <a:lnTo>
                    <a:pt x="780627" y="979316"/>
                  </a:lnTo>
                  <a:lnTo>
                    <a:pt x="819682" y="954696"/>
                  </a:lnTo>
                  <a:lnTo>
                    <a:pt x="856911" y="926287"/>
                  </a:lnTo>
                  <a:lnTo>
                    <a:pt x="892054" y="894091"/>
                  </a:lnTo>
                  <a:lnTo>
                    <a:pt x="924176" y="858869"/>
                  </a:lnTo>
                  <a:lnTo>
                    <a:pt x="952519" y="821555"/>
                  </a:lnTo>
                  <a:lnTo>
                    <a:pt x="977084" y="782410"/>
                  </a:lnTo>
                  <a:lnTo>
                    <a:pt x="997869" y="741697"/>
                  </a:lnTo>
                  <a:lnTo>
                    <a:pt x="1014875" y="699676"/>
                  </a:lnTo>
                  <a:lnTo>
                    <a:pt x="1028102" y="656609"/>
                  </a:lnTo>
                  <a:lnTo>
                    <a:pt x="1037550" y="612758"/>
                  </a:lnTo>
                  <a:lnTo>
                    <a:pt x="1043218" y="568383"/>
                  </a:lnTo>
                  <a:lnTo>
                    <a:pt x="1045108" y="523748"/>
                  </a:lnTo>
                  <a:lnTo>
                    <a:pt x="1043218" y="479112"/>
                  </a:lnTo>
                  <a:lnTo>
                    <a:pt x="1037550" y="434738"/>
                  </a:lnTo>
                  <a:lnTo>
                    <a:pt x="1028102" y="390887"/>
                  </a:lnTo>
                  <a:lnTo>
                    <a:pt x="1014875" y="347820"/>
                  </a:lnTo>
                  <a:lnTo>
                    <a:pt x="997869" y="305799"/>
                  </a:lnTo>
                  <a:lnTo>
                    <a:pt x="977084" y="265086"/>
                  </a:lnTo>
                  <a:lnTo>
                    <a:pt x="952519" y="225941"/>
                  </a:lnTo>
                  <a:lnTo>
                    <a:pt x="924176" y="188627"/>
                  </a:lnTo>
                  <a:lnTo>
                    <a:pt x="892054" y="153404"/>
                  </a:lnTo>
                  <a:lnTo>
                    <a:pt x="856911" y="121208"/>
                  </a:lnTo>
                  <a:lnTo>
                    <a:pt x="819682" y="92800"/>
                  </a:lnTo>
                  <a:lnTo>
                    <a:pt x="780627" y="68179"/>
                  </a:lnTo>
                  <a:lnTo>
                    <a:pt x="740006" y="47347"/>
                  </a:lnTo>
                  <a:lnTo>
                    <a:pt x="698080" y="30302"/>
                  </a:lnTo>
                  <a:lnTo>
                    <a:pt x="655112" y="17044"/>
                  </a:lnTo>
                  <a:lnTo>
                    <a:pt x="611360" y="7575"/>
                  </a:lnTo>
                  <a:lnTo>
                    <a:pt x="567087" y="1893"/>
                  </a:lnTo>
                  <a:lnTo>
                    <a:pt x="522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236685" y="7571531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892053" y="153404"/>
                  </a:moveTo>
                  <a:lnTo>
                    <a:pt x="924176" y="188627"/>
                  </a:lnTo>
                  <a:lnTo>
                    <a:pt x="952520" y="225941"/>
                  </a:lnTo>
                  <a:lnTo>
                    <a:pt x="977084" y="265086"/>
                  </a:lnTo>
                  <a:lnTo>
                    <a:pt x="997869" y="305799"/>
                  </a:lnTo>
                  <a:lnTo>
                    <a:pt x="1014875" y="347820"/>
                  </a:lnTo>
                  <a:lnTo>
                    <a:pt x="1028102" y="390887"/>
                  </a:lnTo>
                  <a:lnTo>
                    <a:pt x="1037550" y="434738"/>
                  </a:lnTo>
                  <a:lnTo>
                    <a:pt x="1043219" y="479112"/>
                  </a:lnTo>
                  <a:lnTo>
                    <a:pt x="1045108" y="523748"/>
                  </a:lnTo>
                  <a:lnTo>
                    <a:pt x="1043219" y="568384"/>
                  </a:lnTo>
                  <a:lnTo>
                    <a:pt x="1037550" y="612758"/>
                  </a:lnTo>
                  <a:lnTo>
                    <a:pt x="1028102" y="656609"/>
                  </a:lnTo>
                  <a:lnTo>
                    <a:pt x="1014875" y="699676"/>
                  </a:lnTo>
                  <a:lnTo>
                    <a:pt x="997869" y="741697"/>
                  </a:lnTo>
                  <a:lnTo>
                    <a:pt x="977084" y="782410"/>
                  </a:lnTo>
                  <a:lnTo>
                    <a:pt x="952520" y="821555"/>
                  </a:lnTo>
                  <a:lnTo>
                    <a:pt x="924176" y="858869"/>
                  </a:lnTo>
                  <a:lnTo>
                    <a:pt x="892053" y="894092"/>
                  </a:lnTo>
                  <a:lnTo>
                    <a:pt x="856911" y="926288"/>
                  </a:lnTo>
                  <a:lnTo>
                    <a:pt x="819682" y="954696"/>
                  </a:lnTo>
                  <a:lnTo>
                    <a:pt x="780627" y="979316"/>
                  </a:lnTo>
                  <a:lnTo>
                    <a:pt x="740006" y="1000149"/>
                  </a:lnTo>
                  <a:lnTo>
                    <a:pt x="698080" y="1017194"/>
                  </a:lnTo>
                  <a:lnTo>
                    <a:pt x="655112" y="1030451"/>
                  </a:lnTo>
                  <a:lnTo>
                    <a:pt x="611360" y="1039921"/>
                  </a:lnTo>
                  <a:lnTo>
                    <a:pt x="567087" y="1045602"/>
                  </a:lnTo>
                  <a:lnTo>
                    <a:pt x="522553" y="1047496"/>
                  </a:lnTo>
                  <a:lnTo>
                    <a:pt x="478018" y="1045602"/>
                  </a:lnTo>
                  <a:lnTo>
                    <a:pt x="433745" y="1039921"/>
                  </a:lnTo>
                  <a:lnTo>
                    <a:pt x="389994" y="1030451"/>
                  </a:lnTo>
                  <a:lnTo>
                    <a:pt x="347025" y="1017194"/>
                  </a:lnTo>
                  <a:lnTo>
                    <a:pt x="305099" y="1000149"/>
                  </a:lnTo>
                  <a:lnTo>
                    <a:pt x="264479" y="979316"/>
                  </a:lnTo>
                  <a:lnTo>
                    <a:pt x="225423" y="954696"/>
                  </a:lnTo>
                  <a:lnTo>
                    <a:pt x="188194" y="926288"/>
                  </a:lnTo>
                  <a:lnTo>
                    <a:pt x="153052" y="894092"/>
                  </a:lnTo>
                  <a:lnTo>
                    <a:pt x="120930" y="858869"/>
                  </a:lnTo>
                  <a:lnTo>
                    <a:pt x="92587" y="821555"/>
                  </a:lnTo>
                  <a:lnTo>
                    <a:pt x="68023" y="782410"/>
                  </a:lnTo>
                  <a:lnTo>
                    <a:pt x="47238" y="741697"/>
                  </a:lnTo>
                  <a:lnTo>
                    <a:pt x="30232" y="699676"/>
                  </a:lnTo>
                  <a:lnTo>
                    <a:pt x="17005" y="656609"/>
                  </a:lnTo>
                  <a:lnTo>
                    <a:pt x="7558" y="612758"/>
                  </a:lnTo>
                  <a:lnTo>
                    <a:pt x="1889" y="568384"/>
                  </a:lnTo>
                  <a:lnTo>
                    <a:pt x="0" y="523748"/>
                  </a:lnTo>
                  <a:lnTo>
                    <a:pt x="1889" y="479112"/>
                  </a:lnTo>
                  <a:lnTo>
                    <a:pt x="7558" y="434738"/>
                  </a:lnTo>
                  <a:lnTo>
                    <a:pt x="17005" y="390887"/>
                  </a:lnTo>
                  <a:lnTo>
                    <a:pt x="30232" y="347820"/>
                  </a:lnTo>
                  <a:lnTo>
                    <a:pt x="47238" y="305799"/>
                  </a:lnTo>
                  <a:lnTo>
                    <a:pt x="68023" y="265086"/>
                  </a:lnTo>
                  <a:lnTo>
                    <a:pt x="92587" y="225941"/>
                  </a:lnTo>
                  <a:lnTo>
                    <a:pt x="120930" y="188627"/>
                  </a:lnTo>
                  <a:lnTo>
                    <a:pt x="153052" y="153404"/>
                  </a:lnTo>
                  <a:lnTo>
                    <a:pt x="188194" y="121208"/>
                  </a:lnTo>
                  <a:lnTo>
                    <a:pt x="225423" y="92800"/>
                  </a:lnTo>
                  <a:lnTo>
                    <a:pt x="264479" y="68179"/>
                  </a:lnTo>
                  <a:lnTo>
                    <a:pt x="305099" y="47347"/>
                  </a:lnTo>
                  <a:lnTo>
                    <a:pt x="347025" y="30302"/>
                  </a:lnTo>
                  <a:lnTo>
                    <a:pt x="389994" y="17044"/>
                  </a:lnTo>
                  <a:lnTo>
                    <a:pt x="433745" y="7575"/>
                  </a:lnTo>
                  <a:lnTo>
                    <a:pt x="478018" y="1893"/>
                  </a:lnTo>
                  <a:lnTo>
                    <a:pt x="522553" y="0"/>
                  </a:lnTo>
                  <a:lnTo>
                    <a:pt x="567087" y="1893"/>
                  </a:lnTo>
                  <a:lnTo>
                    <a:pt x="611360" y="7575"/>
                  </a:lnTo>
                  <a:lnTo>
                    <a:pt x="655112" y="17044"/>
                  </a:lnTo>
                  <a:lnTo>
                    <a:pt x="698080" y="30302"/>
                  </a:lnTo>
                  <a:lnTo>
                    <a:pt x="740006" y="47347"/>
                  </a:lnTo>
                  <a:lnTo>
                    <a:pt x="780627" y="68179"/>
                  </a:lnTo>
                  <a:lnTo>
                    <a:pt x="819682" y="92800"/>
                  </a:lnTo>
                  <a:lnTo>
                    <a:pt x="856911" y="121208"/>
                  </a:lnTo>
                  <a:lnTo>
                    <a:pt x="892053" y="153404"/>
                  </a:lnTo>
                </a:path>
              </a:pathLst>
            </a:custGeom>
            <a:ln w="36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9579366" y="7840313"/>
            <a:ext cx="35115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b="0" i="1" spc="55" dirty="0">
                <a:latin typeface="Bookman Old Style"/>
                <a:cs typeface="Bookman Old Style"/>
              </a:rPr>
              <a:t>x</a:t>
            </a:r>
            <a:r>
              <a:rPr sz="2325" spc="82" baseline="-12544" dirty="0">
                <a:latin typeface="Cambria"/>
                <a:cs typeface="Cambria"/>
              </a:rPr>
              <a:t>4</a:t>
            </a:r>
            <a:endParaRPr sz="2325" baseline="-12544">
              <a:latin typeface="Cambria"/>
              <a:cs typeface="Cambri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0948423" y="7553434"/>
            <a:ext cx="1081405" cy="1083945"/>
            <a:chOff x="10948423" y="7553434"/>
            <a:chExt cx="1081405" cy="1083945"/>
          </a:xfrm>
        </p:grpSpPr>
        <p:sp>
          <p:nvSpPr>
            <p:cNvPr id="78" name="object 78"/>
            <p:cNvSpPr/>
            <p:nvPr/>
          </p:nvSpPr>
          <p:spPr>
            <a:xfrm>
              <a:off x="10966518" y="7571531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522553" y="0"/>
                  </a:moveTo>
                  <a:lnTo>
                    <a:pt x="478019" y="1893"/>
                  </a:lnTo>
                  <a:lnTo>
                    <a:pt x="433745" y="7575"/>
                  </a:lnTo>
                  <a:lnTo>
                    <a:pt x="389994" y="17044"/>
                  </a:lnTo>
                  <a:lnTo>
                    <a:pt x="347025" y="30302"/>
                  </a:lnTo>
                  <a:lnTo>
                    <a:pt x="305100" y="47347"/>
                  </a:lnTo>
                  <a:lnTo>
                    <a:pt x="264479" y="68179"/>
                  </a:lnTo>
                  <a:lnTo>
                    <a:pt x="225423" y="92800"/>
                  </a:lnTo>
                  <a:lnTo>
                    <a:pt x="188194" y="121208"/>
                  </a:lnTo>
                  <a:lnTo>
                    <a:pt x="153052" y="153404"/>
                  </a:lnTo>
                  <a:lnTo>
                    <a:pt x="120930" y="188627"/>
                  </a:lnTo>
                  <a:lnTo>
                    <a:pt x="92587" y="225941"/>
                  </a:lnTo>
                  <a:lnTo>
                    <a:pt x="68023" y="265086"/>
                  </a:lnTo>
                  <a:lnTo>
                    <a:pt x="47238" y="305799"/>
                  </a:lnTo>
                  <a:lnTo>
                    <a:pt x="30232" y="347820"/>
                  </a:lnTo>
                  <a:lnTo>
                    <a:pt x="17005" y="390887"/>
                  </a:lnTo>
                  <a:lnTo>
                    <a:pt x="7558" y="434738"/>
                  </a:lnTo>
                  <a:lnTo>
                    <a:pt x="1889" y="479112"/>
                  </a:lnTo>
                  <a:lnTo>
                    <a:pt x="0" y="523748"/>
                  </a:lnTo>
                  <a:lnTo>
                    <a:pt x="1889" y="568383"/>
                  </a:lnTo>
                  <a:lnTo>
                    <a:pt x="7558" y="612758"/>
                  </a:lnTo>
                  <a:lnTo>
                    <a:pt x="17005" y="656609"/>
                  </a:lnTo>
                  <a:lnTo>
                    <a:pt x="30232" y="699676"/>
                  </a:lnTo>
                  <a:lnTo>
                    <a:pt x="47238" y="741697"/>
                  </a:lnTo>
                  <a:lnTo>
                    <a:pt x="68023" y="782410"/>
                  </a:lnTo>
                  <a:lnTo>
                    <a:pt x="92587" y="821555"/>
                  </a:lnTo>
                  <a:lnTo>
                    <a:pt x="120930" y="858869"/>
                  </a:lnTo>
                  <a:lnTo>
                    <a:pt x="153052" y="894091"/>
                  </a:lnTo>
                  <a:lnTo>
                    <a:pt x="188194" y="926287"/>
                  </a:lnTo>
                  <a:lnTo>
                    <a:pt x="225423" y="954696"/>
                  </a:lnTo>
                  <a:lnTo>
                    <a:pt x="264479" y="979316"/>
                  </a:lnTo>
                  <a:lnTo>
                    <a:pt x="305100" y="1000149"/>
                  </a:lnTo>
                  <a:lnTo>
                    <a:pt x="347025" y="1017194"/>
                  </a:lnTo>
                  <a:lnTo>
                    <a:pt x="389994" y="1030451"/>
                  </a:lnTo>
                  <a:lnTo>
                    <a:pt x="433745" y="1039921"/>
                  </a:lnTo>
                  <a:lnTo>
                    <a:pt x="478019" y="1045602"/>
                  </a:lnTo>
                  <a:lnTo>
                    <a:pt x="522553" y="1047496"/>
                  </a:lnTo>
                  <a:lnTo>
                    <a:pt x="567087" y="1045602"/>
                  </a:lnTo>
                  <a:lnTo>
                    <a:pt x="611360" y="1039921"/>
                  </a:lnTo>
                  <a:lnTo>
                    <a:pt x="655112" y="1030451"/>
                  </a:lnTo>
                  <a:lnTo>
                    <a:pt x="698080" y="1017194"/>
                  </a:lnTo>
                  <a:lnTo>
                    <a:pt x="740006" y="1000149"/>
                  </a:lnTo>
                  <a:lnTo>
                    <a:pt x="780627" y="979316"/>
                  </a:lnTo>
                  <a:lnTo>
                    <a:pt x="819682" y="954696"/>
                  </a:lnTo>
                  <a:lnTo>
                    <a:pt x="856911" y="926287"/>
                  </a:lnTo>
                  <a:lnTo>
                    <a:pt x="892054" y="894091"/>
                  </a:lnTo>
                  <a:lnTo>
                    <a:pt x="924176" y="858869"/>
                  </a:lnTo>
                  <a:lnTo>
                    <a:pt x="952519" y="821555"/>
                  </a:lnTo>
                  <a:lnTo>
                    <a:pt x="977083" y="782410"/>
                  </a:lnTo>
                  <a:lnTo>
                    <a:pt x="997868" y="741697"/>
                  </a:lnTo>
                  <a:lnTo>
                    <a:pt x="1014873" y="699676"/>
                  </a:lnTo>
                  <a:lnTo>
                    <a:pt x="1028100" y="656609"/>
                  </a:lnTo>
                  <a:lnTo>
                    <a:pt x="1037548" y="612758"/>
                  </a:lnTo>
                  <a:lnTo>
                    <a:pt x="1043216" y="568383"/>
                  </a:lnTo>
                  <a:lnTo>
                    <a:pt x="1045106" y="523748"/>
                  </a:lnTo>
                  <a:lnTo>
                    <a:pt x="1043216" y="479112"/>
                  </a:lnTo>
                  <a:lnTo>
                    <a:pt x="1037548" y="434738"/>
                  </a:lnTo>
                  <a:lnTo>
                    <a:pt x="1028100" y="390887"/>
                  </a:lnTo>
                  <a:lnTo>
                    <a:pt x="1014873" y="347820"/>
                  </a:lnTo>
                  <a:lnTo>
                    <a:pt x="997868" y="305799"/>
                  </a:lnTo>
                  <a:lnTo>
                    <a:pt x="977083" y="265086"/>
                  </a:lnTo>
                  <a:lnTo>
                    <a:pt x="952519" y="225941"/>
                  </a:lnTo>
                  <a:lnTo>
                    <a:pt x="924176" y="188627"/>
                  </a:lnTo>
                  <a:lnTo>
                    <a:pt x="892054" y="153404"/>
                  </a:lnTo>
                  <a:lnTo>
                    <a:pt x="856911" y="121208"/>
                  </a:lnTo>
                  <a:lnTo>
                    <a:pt x="819682" y="92800"/>
                  </a:lnTo>
                  <a:lnTo>
                    <a:pt x="780627" y="68179"/>
                  </a:lnTo>
                  <a:lnTo>
                    <a:pt x="740006" y="47347"/>
                  </a:lnTo>
                  <a:lnTo>
                    <a:pt x="698080" y="30302"/>
                  </a:lnTo>
                  <a:lnTo>
                    <a:pt x="655112" y="17044"/>
                  </a:lnTo>
                  <a:lnTo>
                    <a:pt x="611360" y="7575"/>
                  </a:lnTo>
                  <a:lnTo>
                    <a:pt x="567087" y="1893"/>
                  </a:lnTo>
                  <a:lnTo>
                    <a:pt x="522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966520" y="7571531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892053" y="153404"/>
                  </a:moveTo>
                  <a:lnTo>
                    <a:pt x="924176" y="188627"/>
                  </a:lnTo>
                  <a:lnTo>
                    <a:pt x="952519" y="225941"/>
                  </a:lnTo>
                  <a:lnTo>
                    <a:pt x="977082" y="265086"/>
                  </a:lnTo>
                  <a:lnTo>
                    <a:pt x="997867" y="305799"/>
                  </a:lnTo>
                  <a:lnTo>
                    <a:pt x="1014873" y="347820"/>
                  </a:lnTo>
                  <a:lnTo>
                    <a:pt x="1028100" y="390887"/>
                  </a:lnTo>
                  <a:lnTo>
                    <a:pt x="1037548" y="434738"/>
                  </a:lnTo>
                  <a:lnTo>
                    <a:pt x="1043216" y="479112"/>
                  </a:lnTo>
                  <a:lnTo>
                    <a:pt x="1045106" y="523748"/>
                  </a:lnTo>
                  <a:lnTo>
                    <a:pt x="1043216" y="568384"/>
                  </a:lnTo>
                  <a:lnTo>
                    <a:pt x="1037548" y="612758"/>
                  </a:lnTo>
                  <a:lnTo>
                    <a:pt x="1028100" y="656609"/>
                  </a:lnTo>
                  <a:lnTo>
                    <a:pt x="1014873" y="699676"/>
                  </a:lnTo>
                  <a:lnTo>
                    <a:pt x="997867" y="741697"/>
                  </a:lnTo>
                  <a:lnTo>
                    <a:pt x="977082" y="782410"/>
                  </a:lnTo>
                  <a:lnTo>
                    <a:pt x="952519" y="821555"/>
                  </a:lnTo>
                  <a:lnTo>
                    <a:pt x="924176" y="858869"/>
                  </a:lnTo>
                  <a:lnTo>
                    <a:pt x="892053" y="894092"/>
                  </a:lnTo>
                  <a:lnTo>
                    <a:pt x="856911" y="926288"/>
                  </a:lnTo>
                  <a:lnTo>
                    <a:pt x="819682" y="954696"/>
                  </a:lnTo>
                  <a:lnTo>
                    <a:pt x="780627" y="979316"/>
                  </a:lnTo>
                  <a:lnTo>
                    <a:pt x="740006" y="1000149"/>
                  </a:lnTo>
                  <a:lnTo>
                    <a:pt x="698080" y="1017194"/>
                  </a:lnTo>
                  <a:lnTo>
                    <a:pt x="655112" y="1030451"/>
                  </a:lnTo>
                  <a:lnTo>
                    <a:pt x="611360" y="1039921"/>
                  </a:lnTo>
                  <a:lnTo>
                    <a:pt x="567087" y="1045602"/>
                  </a:lnTo>
                  <a:lnTo>
                    <a:pt x="522553" y="1047496"/>
                  </a:lnTo>
                  <a:lnTo>
                    <a:pt x="478018" y="1045602"/>
                  </a:lnTo>
                  <a:lnTo>
                    <a:pt x="433745" y="1039921"/>
                  </a:lnTo>
                  <a:lnTo>
                    <a:pt x="389994" y="1030451"/>
                  </a:lnTo>
                  <a:lnTo>
                    <a:pt x="347025" y="1017194"/>
                  </a:lnTo>
                  <a:lnTo>
                    <a:pt x="305099" y="1000149"/>
                  </a:lnTo>
                  <a:lnTo>
                    <a:pt x="264479" y="979316"/>
                  </a:lnTo>
                  <a:lnTo>
                    <a:pt x="225423" y="954696"/>
                  </a:lnTo>
                  <a:lnTo>
                    <a:pt x="188194" y="926288"/>
                  </a:lnTo>
                  <a:lnTo>
                    <a:pt x="153052" y="894092"/>
                  </a:lnTo>
                  <a:lnTo>
                    <a:pt x="120930" y="858869"/>
                  </a:lnTo>
                  <a:lnTo>
                    <a:pt x="92587" y="821555"/>
                  </a:lnTo>
                  <a:lnTo>
                    <a:pt x="68023" y="782410"/>
                  </a:lnTo>
                  <a:lnTo>
                    <a:pt x="47238" y="741697"/>
                  </a:lnTo>
                  <a:lnTo>
                    <a:pt x="30232" y="699676"/>
                  </a:lnTo>
                  <a:lnTo>
                    <a:pt x="17005" y="656609"/>
                  </a:lnTo>
                  <a:lnTo>
                    <a:pt x="7558" y="612758"/>
                  </a:lnTo>
                  <a:lnTo>
                    <a:pt x="1889" y="568384"/>
                  </a:lnTo>
                  <a:lnTo>
                    <a:pt x="0" y="523748"/>
                  </a:lnTo>
                  <a:lnTo>
                    <a:pt x="1889" y="479112"/>
                  </a:lnTo>
                  <a:lnTo>
                    <a:pt x="7558" y="434738"/>
                  </a:lnTo>
                  <a:lnTo>
                    <a:pt x="17005" y="390887"/>
                  </a:lnTo>
                  <a:lnTo>
                    <a:pt x="30232" y="347820"/>
                  </a:lnTo>
                  <a:lnTo>
                    <a:pt x="47238" y="305799"/>
                  </a:lnTo>
                  <a:lnTo>
                    <a:pt x="68023" y="265086"/>
                  </a:lnTo>
                  <a:lnTo>
                    <a:pt x="92587" y="225941"/>
                  </a:lnTo>
                  <a:lnTo>
                    <a:pt x="120930" y="188627"/>
                  </a:lnTo>
                  <a:lnTo>
                    <a:pt x="153052" y="153404"/>
                  </a:lnTo>
                  <a:lnTo>
                    <a:pt x="188194" y="121208"/>
                  </a:lnTo>
                  <a:lnTo>
                    <a:pt x="225423" y="92800"/>
                  </a:lnTo>
                  <a:lnTo>
                    <a:pt x="264479" y="68179"/>
                  </a:lnTo>
                  <a:lnTo>
                    <a:pt x="305099" y="47347"/>
                  </a:lnTo>
                  <a:lnTo>
                    <a:pt x="347025" y="30302"/>
                  </a:lnTo>
                  <a:lnTo>
                    <a:pt x="389994" y="17044"/>
                  </a:lnTo>
                  <a:lnTo>
                    <a:pt x="433745" y="7575"/>
                  </a:lnTo>
                  <a:lnTo>
                    <a:pt x="478018" y="1893"/>
                  </a:lnTo>
                  <a:lnTo>
                    <a:pt x="522553" y="0"/>
                  </a:lnTo>
                  <a:lnTo>
                    <a:pt x="567087" y="1893"/>
                  </a:lnTo>
                  <a:lnTo>
                    <a:pt x="611360" y="7575"/>
                  </a:lnTo>
                  <a:lnTo>
                    <a:pt x="655112" y="17044"/>
                  </a:lnTo>
                  <a:lnTo>
                    <a:pt x="698080" y="30302"/>
                  </a:lnTo>
                  <a:lnTo>
                    <a:pt x="740006" y="47347"/>
                  </a:lnTo>
                  <a:lnTo>
                    <a:pt x="780627" y="68179"/>
                  </a:lnTo>
                  <a:lnTo>
                    <a:pt x="819682" y="92800"/>
                  </a:lnTo>
                  <a:lnTo>
                    <a:pt x="856911" y="121208"/>
                  </a:lnTo>
                  <a:lnTo>
                    <a:pt x="892053" y="153404"/>
                  </a:lnTo>
                </a:path>
              </a:pathLst>
            </a:custGeom>
            <a:ln w="36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1326981" y="7840313"/>
            <a:ext cx="35115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b="0" i="1" spc="60" dirty="0">
                <a:latin typeface="Bookman Old Style"/>
                <a:cs typeface="Bookman Old Style"/>
              </a:rPr>
              <a:t>x</a:t>
            </a:r>
            <a:r>
              <a:rPr sz="2325" spc="89" baseline="-12544" dirty="0">
                <a:latin typeface="Tahoma"/>
                <a:cs typeface="Tahoma"/>
              </a:rPr>
              <a:t>5</a:t>
            </a:r>
            <a:endParaRPr sz="2325" baseline="-12544">
              <a:latin typeface="Tahoma"/>
              <a:cs typeface="Tahom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758925" y="5819649"/>
            <a:ext cx="1081405" cy="1083945"/>
            <a:chOff x="5758925" y="5819649"/>
            <a:chExt cx="1081405" cy="1083945"/>
          </a:xfrm>
        </p:grpSpPr>
        <p:sp>
          <p:nvSpPr>
            <p:cNvPr id="82" name="object 82"/>
            <p:cNvSpPr/>
            <p:nvPr/>
          </p:nvSpPr>
          <p:spPr>
            <a:xfrm>
              <a:off x="5777023" y="5837746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522553" y="0"/>
                  </a:moveTo>
                  <a:lnTo>
                    <a:pt x="478019" y="1893"/>
                  </a:lnTo>
                  <a:lnTo>
                    <a:pt x="433745" y="7575"/>
                  </a:lnTo>
                  <a:lnTo>
                    <a:pt x="389994" y="17044"/>
                  </a:lnTo>
                  <a:lnTo>
                    <a:pt x="347025" y="30302"/>
                  </a:lnTo>
                  <a:lnTo>
                    <a:pt x="305100" y="47347"/>
                  </a:lnTo>
                  <a:lnTo>
                    <a:pt x="264479" y="68179"/>
                  </a:lnTo>
                  <a:lnTo>
                    <a:pt x="225423" y="92800"/>
                  </a:lnTo>
                  <a:lnTo>
                    <a:pt x="188194" y="121208"/>
                  </a:lnTo>
                  <a:lnTo>
                    <a:pt x="153052" y="153404"/>
                  </a:lnTo>
                  <a:lnTo>
                    <a:pt x="120930" y="188627"/>
                  </a:lnTo>
                  <a:lnTo>
                    <a:pt x="92587" y="225941"/>
                  </a:lnTo>
                  <a:lnTo>
                    <a:pt x="68023" y="265086"/>
                  </a:lnTo>
                  <a:lnTo>
                    <a:pt x="47238" y="305799"/>
                  </a:lnTo>
                  <a:lnTo>
                    <a:pt x="30232" y="347820"/>
                  </a:lnTo>
                  <a:lnTo>
                    <a:pt x="17005" y="390887"/>
                  </a:lnTo>
                  <a:lnTo>
                    <a:pt x="7558" y="434738"/>
                  </a:lnTo>
                  <a:lnTo>
                    <a:pt x="1889" y="479113"/>
                  </a:lnTo>
                  <a:lnTo>
                    <a:pt x="0" y="523748"/>
                  </a:lnTo>
                  <a:lnTo>
                    <a:pt x="1889" y="568384"/>
                  </a:lnTo>
                  <a:lnTo>
                    <a:pt x="7558" y="612758"/>
                  </a:lnTo>
                  <a:lnTo>
                    <a:pt x="17005" y="656610"/>
                  </a:lnTo>
                  <a:lnTo>
                    <a:pt x="30232" y="699677"/>
                  </a:lnTo>
                  <a:lnTo>
                    <a:pt x="47238" y="741698"/>
                  </a:lnTo>
                  <a:lnTo>
                    <a:pt x="68023" y="782411"/>
                  </a:lnTo>
                  <a:lnTo>
                    <a:pt x="92587" y="821556"/>
                  </a:lnTo>
                  <a:lnTo>
                    <a:pt x="120930" y="858870"/>
                  </a:lnTo>
                  <a:lnTo>
                    <a:pt x="153052" y="894093"/>
                  </a:lnTo>
                  <a:lnTo>
                    <a:pt x="188194" y="926288"/>
                  </a:lnTo>
                  <a:lnTo>
                    <a:pt x="225423" y="954697"/>
                  </a:lnTo>
                  <a:lnTo>
                    <a:pt x="264479" y="979317"/>
                  </a:lnTo>
                  <a:lnTo>
                    <a:pt x="305100" y="1000150"/>
                  </a:lnTo>
                  <a:lnTo>
                    <a:pt x="347025" y="1017194"/>
                  </a:lnTo>
                  <a:lnTo>
                    <a:pt x="389994" y="1030452"/>
                  </a:lnTo>
                  <a:lnTo>
                    <a:pt x="433745" y="1039921"/>
                  </a:lnTo>
                  <a:lnTo>
                    <a:pt x="478019" y="1045603"/>
                  </a:lnTo>
                  <a:lnTo>
                    <a:pt x="522553" y="1047496"/>
                  </a:lnTo>
                  <a:lnTo>
                    <a:pt x="567087" y="1045603"/>
                  </a:lnTo>
                  <a:lnTo>
                    <a:pt x="611360" y="1039921"/>
                  </a:lnTo>
                  <a:lnTo>
                    <a:pt x="655112" y="1030452"/>
                  </a:lnTo>
                  <a:lnTo>
                    <a:pt x="698080" y="1017194"/>
                  </a:lnTo>
                  <a:lnTo>
                    <a:pt x="740006" y="1000150"/>
                  </a:lnTo>
                  <a:lnTo>
                    <a:pt x="780627" y="979317"/>
                  </a:lnTo>
                  <a:lnTo>
                    <a:pt x="819682" y="954697"/>
                  </a:lnTo>
                  <a:lnTo>
                    <a:pt x="856911" y="926288"/>
                  </a:lnTo>
                  <a:lnTo>
                    <a:pt x="892054" y="894093"/>
                  </a:lnTo>
                  <a:lnTo>
                    <a:pt x="924176" y="858870"/>
                  </a:lnTo>
                  <a:lnTo>
                    <a:pt x="952519" y="821556"/>
                  </a:lnTo>
                  <a:lnTo>
                    <a:pt x="977083" y="782411"/>
                  </a:lnTo>
                  <a:lnTo>
                    <a:pt x="997868" y="741698"/>
                  </a:lnTo>
                  <a:lnTo>
                    <a:pt x="1014873" y="699677"/>
                  </a:lnTo>
                  <a:lnTo>
                    <a:pt x="1028100" y="656610"/>
                  </a:lnTo>
                  <a:lnTo>
                    <a:pt x="1037548" y="612758"/>
                  </a:lnTo>
                  <a:lnTo>
                    <a:pt x="1043216" y="568384"/>
                  </a:lnTo>
                  <a:lnTo>
                    <a:pt x="1045106" y="523748"/>
                  </a:lnTo>
                  <a:lnTo>
                    <a:pt x="1043216" y="479113"/>
                  </a:lnTo>
                  <a:lnTo>
                    <a:pt x="1037548" y="434738"/>
                  </a:lnTo>
                  <a:lnTo>
                    <a:pt x="1028100" y="390887"/>
                  </a:lnTo>
                  <a:lnTo>
                    <a:pt x="1014873" y="347820"/>
                  </a:lnTo>
                  <a:lnTo>
                    <a:pt x="997868" y="305799"/>
                  </a:lnTo>
                  <a:lnTo>
                    <a:pt x="977083" y="265086"/>
                  </a:lnTo>
                  <a:lnTo>
                    <a:pt x="952519" y="225941"/>
                  </a:lnTo>
                  <a:lnTo>
                    <a:pt x="924176" y="188627"/>
                  </a:lnTo>
                  <a:lnTo>
                    <a:pt x="892054" y="153404"/>
                  </a:lnTo>
                  <a:lnTo>
                    <a:pt x="856911" y="121208"/>
                  </a:lnTo>
                  <a:lnTo>
                    <a:pt x="819682" y="92800"/>
                  </a:lnTo>
                  <a:lnTo>
                    <a:pt x="780627" y="68179"/>
                  </a:lnTo>
                  <a:lnTo>
                    <a:pt x="740006" y="47347"/>
                  </a:lnTo>
                  <a:lnTo>
                    <a:pt x="698080" y="30302"/>
                  </a:lnTo>
                  <a:lnTo>
                    <a:pt x="655112" y="17044"/>
                  </a:lnTo>
                  <a:lnTo>
                    <a:pt x="611360" y="7575"/>
                  </a:lnTo>
                  <a:lnTo>
                    <a:pt x="567087" y="1893"/>
                  </a:lnTo>
                  <a:lnTo>
                    <a:pt x="522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77023" y="5837746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892055" y="153404"/>
                  </a:moveTo>
                  <a:lnTo>
                    <a:pt x="924177" y="188627"/>
                  </a:lnTo>
                  <a:lnTo>
                    <a:pt x="952520" y="225941"/>
                  </a:lnTo>
                  <a:lnTo>
                    <a:pt x="977084" y="265086"/>
                  </a:lnTo>
                  <a:lnTo>
                    <a:pt x="997869" y="305799"/>
                  </a:lnTo>
                  <a:lnTo>
                    <a:pt x="1014874" y="347820"/>
                  </a:lnTo>
                  <a:lnTo>
                    <a:pt x="1028101" y="390887"/>
                  </a:lnTo>
                  <a:lnTo>
                    <a:pt x="1037549" y="434738"/>
                  </a:lnTo>
                  <a:lnTo>
                    <a:pt x="1043217" y="479112"/>
                  </a:lnTo>
                  <a:lnTo>
                    <a:pt x="1045107" y="523748"/>
                  </a:lnTo>
                  <a:lnTo>
                    <a:pt x="1043217" y="568384"/>
                  </a:lnTo>
                  <a:lnTo>
                    <a:pt x="1037549" y="612758"/>
                  </a:lnTo>
                  <a:lnTo>
                    <a:pt x="1028101" y="656609"/>
                  </a:lnTo>
                  <a:lnTo>
                    <a:pt x="1014874" y="699676"/>
                  </a:lnTo>
                  <a:lnTo>
                    <a:pt x="997869" y="741697"/>
                  </a:lnTo>
                  <a:lnTo>
                    <a:pt x="977084" y="782410"/>
                  </a:lnTo>
                  <a:lnTo>
                    <a:pt x="952520" y="821555"/>
                  </a:lnTo>
                  <a:lnTo>
                    <a:pt x="924177" y="858869"/>
                  </a:lnTo>
                  <a:lnTo>
                    <a:pt x="892055" y="894092"/>
                  </a:lnTo>
                  <a:lnTo>
                    <a:pt x="856913" y="926288"/>
                  </a:lnTo>
                  <a:lnTo>
                    <a:pt x="819683" y="954696"/>
                  </a:lnTo>
                  <a:lnTo>
                    <a:pt x="780628" y="979316"/>
                  </a:lnTo>
                  <a:lnTo>
                    <a:pt x="740007" y="1000149"/>
                  </a:lnTo>
                  <a:lnTo>
                    <a:pt x="698082" y="1017194"/>
                  </a:lnTo>
                  <a:lnTo>
                    <a:pt x="655113" y="1030451"/>
                  </a:lnTo>
                  <a:lnTo>
                    <a:pt x="611361" y="1039921"/>
                  </a:lnTo>
                  <a:lnTo>
                    <a:pt x="567088" y="1045602"/>
                  </a:lnTo>
                  <a:lnTo>
                    <a:pt x="522554" y="1047496"/>
                  </a:lnTo>
                  <a:lnTo>
                    <a:pt x="478019" y="1045602"/>
                  </a:lnTo>
                  <a:lnTo>
                    <a:pt x="433746" y="1039921"/>
                  </a:lnTo>
                  <a:lnTo>
                    <a:pt x="389994" y="1030451"/>
                  </a:lnTo>
                  <a:lnTo>
                    <a:pt x="347026" y="1017194"/>
                  </a:lnTo>
                  <a:lnTo>
                    <a:pt x="305100" y="1000149"/>
                  </a:lnTo>
                  <a:lnTo>
                    <a:pt x="264479" y="979316"/>
                  </a:lnTo>
                  <a:lnTo>
                    <a:pt x="225424" y="954696"/>
                  </a:lnTo>
                  <a:lnTo>
                    <a:pt x="188195" y="926288"/>
                  </a:lnTo>
                  <a:lnTo>
                    <a:pt x="153053" y="894092"/>
                  </a:lnTo>
                  <a:lnTo>
                    <a:pt x="120930" y="858869"/>
                  </a:lnTo>
                  <a:lnTo>
                    <a:pt x="92587" y="821555"/>
                  </a:lnTo>
                  <a:lnTo>
                    <a:pt x="68023" y="782410"/>
                  </a:lnTo>
                  <a:lnTo>
                    <a:pt x="47238" y="741697"/>
                  </a:lnTo>
                  <a:lnTo>
                    <a:pt x="30232" y="699676"/>
                  </a:lnTo>
                  <a:lnTo>
                    <a:pt x="17005" y="656609"/>
                  </a:lnTo>
                  <a:lnTo>
                    <a:pt x="7558" y="612758"/>
                  </a:lnTo>
                  <a:lnTo>
                    <a:pt x="1889" y="568384"/>
                  </a:lnTo>
                  <a:lnTo>
                    <a:pt x="0" y="523748"/>
                  </a:lnTo>
                  <a:lnTo>
                    <a:pt x="1889" y="479112"/>
                  </a:lnTo>
                  <a:lnTo>
                    <a:pt x="7558" y="434738"/>
                  </a:lnTo>
                  <a:lnTo>
                    <a:pt x="17005" y="390887"/>
                  </a:lnTo>
                  <a:lnTo>
                    <a:pt x="30232" y="347820"/>
                  </a:lnTo>
                  <a:lnTo>
                    <a:pt x="47238" y="305799"/>
                  </a:lnTo>
                  <a:lnTo>
                    <a:pt x="68023" y="265086"/>
                  </a:lnTo>
                  <a:lnTo>
                    <a:pt x="92587" y="225941"/>
                  </a:lnTo>
                  <a:lnTo>
                    <a:pt x="120930" y="188627"/>
                  </a:lnTo>
                  <a:lnTo>
                    <a:pt x="153053" y="153404"/>
                  </a:lnTo>
                  <a:lnTo>
                    <a:pt x="188195" y="121208"/>
                  </a:lnTo>
                  <a:lnTo>
                    <a:pt x="225424" y="92800"/>
                  </a:lnTo>
                  <a:lnTo>
                    <a:pt x="264479" y="68179"/>
                  </a:lnTo>
                  <a:lnTo>
                    <a:pt x="305100" y="47347"/>
                  </a:lnTo>
                  <a:lnTo>
                    <a:pt x="347026" y="30302"/>
                  </a:lnTo>
                  <a:lnTo>
                    <a:pt x="389994" y="17044"/>
                  </a:lnTo>
                  <a:lnTo>
                    <a:pt x="433746" y="7575"/>
                  </a:lnTo>
                  <a:lnTo>
                    <a:pt x="478019" y="1893"/>
                  </a:lnTo>
                  <a:lnTo>
                    <a:pt x="522554" y="0"/>
                  </a:lnTo>
                  <a:lnTo>
                    <a:pt x="567088" y="1893"/>
                  </a:lnTo>
                  <a:lnTo>
                    <a:pt x="611361" y="7575"/>
                  </a:lnTo>
                  <a:lnTo>
                    <a:pt x="655113" y="17044"/>
                  </a:lnTo>
                  <a:lnTo>
                    <a:pt x="698082" y="30302"/>
                  </a:lnTo>
                  <a:lnTo>
                    <a:pt x="740007" y="47347"/>
                  </a:lnTo>
                  <a:lnTo>
                    <a:pt x="780628" y="68179"/>
                  </a:lnTo>
                  <a:lnTo>
                    <a:pt x="819683" y="92800"/>
                  </a:lnTo>
                  <a:lnTo>
                    <a:pt x="856913" y="121208"/>
                  </a:lnTo>
                  <a:lnTo>
                    <a:pt x="892055" y="153404"/>
                  </a:lnTo>
                </a:path>
              </a:pathLst>
            </a:custGeom>
            <a:ln w="36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144599" y="6106522"/>
            <a:ext cx="32258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-10" dirty="0">
                <a:latin typeface="Arial"/>
                <a:cs typeface="Arial"/>
              </a:rPr>
              <a:t>s</a:t>
            </a:r>
            <a:r>
              <a:rPr sz="2325" spc="-15" baseline="-12544" dirty="0">
                <a:latin typeface="Tahoma"/>
                <a:cs typeface="Tahoma"/>
              </a:rPr>
              <a:t>2</a:t>
            </a:r>
            <a:endParaRPr sz="2325" baseline="-12544">
              <a:latin typeface="Tahoma"/>
              <a:cs typeface="Tahom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029093" y="5819649"/>
            <a:ext cx="1081405" cy="1083945"/>
            <a:chOff x="4029093" y="5819649"/>
            <a:chExt cx="1081405" cy="1083945"/>
          </a:xfrm>
        </p:grpSpPr>
        <p:sp>
          <p:nvSpPr>
            <p:cNvPr id="86" name="object 86"/>
            <p:cNvSpPr/>
            <p:nvPr/>
          </p:nvSpPr>
          <p:spPr>
            <a:xfrm>
              <a:off x="4047190" y="5837746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10" h="1047750">
                  <a:moveTo>
                    <a:pt x="522553" y="0"/>
                  </a:moveTo>
                  <a:lnTo>
                    <a:pt x="478019" y="1893"/>
                  </a:lnTo>
                  <a:lnTo>
                    <a:pt x="433746" y="7575"/>
                  </a:lnTo>
                  <a:lnTo>
                    <a:pt x="389995" y="17044"/>
                  </a:lnTo>
                  <a:lnTo>
                    <a:pt x="347027" y="30302"/>
                  </a:lnTo>
                  <a:lnTo>
                    <a:pt x="305102" y="47347"/>
                  </a:lnTo>
                  <a:lnTo>
                    <a:pt x="264481" y="68179"/>
                  </a:lnTo>
                  <a:lnTo>
                    <a:pt x="225426" y="92800"/>
                  </a:lnTo>
                  <a:lnTo>
                    <a:pt x="188197" y="121208"/>
                  </a:lnTo>
                  <a:lnTo>
                    <a:pt x="153055" y="153404"/>
                  </a:lnTo>
                  <a:lnTo>
                    <a:pt x="120932" y="188627"/>
                  </a:lnTo>
                  <a:lnTo>
                    <a:pt x="92589" y="225941"/>
                  </a:lnTo>
                  <a:lnTo>
                    <a:pt x="68024" y="265086"/>
                  </a:lnTo>
                  <a:lnTo>
                    <a:pt x="47239" y="305799"/>
                  </a:lnTo>
                  <a:lnTo>
                    <a:pt x="30233" y="347820"/>
                  </a:lnTo>
                  <a:lnTo>
                    <a:pt x="17006" y="390887"/>
                  </a:lnTo>
                  <a:lnTo>
                    <a:pt x="7558" y="434738"/>
                  </a:lnTo>
                  <a:lnTo>
                    <a:pt x="1889" y="479113"/>
                  </a:lnTo>
                  <a:lnTo>
                    <a:pt x="0" y="523748"/>
                  </a:lnTo>
                  <a:lnTo>
                    <a:pt x="1889" y="568384"/>
                  </a:lnTo>
                  <a:lnTo>
                    <a:pt x="7558" y="612758"/>
                  </a:lnTo>
                  <a:lnTo>
                    <a:pt x="17006" y="656610"/>
                  </a:lnTo>
                  <a:lnTo>
                    <a:pt x="30233" y="699677"/>
                  </a:lnTo>
                  <a:lnTo>
                    <a:pt x="47239" y="741698"/>
                  </a:lnTo>
                  <a:lnTo>
                    <a:pt x="68024" y="782411"/>
                  </a:lnTo>
                  <a:lnTo>
                    <a:pt x="92589" y="821556"/>
                  </a:lnTo>
                  <a:lnTo>
                    <a:pt x="120932" y="858870"/>
                  </a:lnTo>
                  <a:lnTo>
                    <a:pt x="153055" y="894093"/>
                  </a:lnTo>
                  <a:lnTo>
                    <a:pt x="188197" y="926288"/>
                  </a:lnTo>
                  <a:lnTo>
                    <a:pt x="225426" y="954697"/>
                  </a:lnTo>
                  <a:lnTo>
                    <a:pt x="264481" y="979317"/>
                  </a:lnTo>
                  <a:lnTo>
                    <a:pt x="305102" y="1000150"/>
                  </a:lnTo>
                  <a:lnTo>
                    <a:pt x="347027" y="1017194"/>
                  </a:lnTo>
                  <a:lnTo>
                    <a:pt x="389995" y="1030452"/>
                  </a:lnTo>
                  <a:lnTo>
                    <a:pt x="433746" y="1039921"/>
                  </a:lnTo>
                  <a:lnTo>
                    <a:pt x="478019" y="1045603"/>
                  </a:lnTo>
                  <a:lnTo>
                    <a:pt x="522553" y="1047496"/>
                  </a:lnTo>
                  <a:lnTo>
                    <a:pt x="567087" y="1045603"/>
                  </a:lnTo>
                  <a:lnTo>
                    <a:pt x="611360" y="1039921"/>
                  </a:lnTo>
                  <a:lnTo>
                    <a:pt x="655111" y="1030452"/>
                  </a:lnTo>
                  <a:lnTo>
                    <a:pt x="698080" y="1017194"/>
                  </a:lnTo>
                  <a:lnTo>
                    <a:pt x="740005" y="1000150"/>
                  </a:lnTo>
                  <a:lnTo>
                    <a:pt x="780626" y="979317"/>
                  </a:lnTo>
                  <a:lnTo>
                    <a:pt x="819681" y="954697"/>
                  </a:lnTo>
                  <a:lnTo>
                    <a:pt x="856910" y="926288"/>
                  </a:lnTo>
                  <a:lnTo>
                    <a:pt x="892053" y="894093"/>
                  </a:lnTo>
                  <a:lnTo>
                    <a:pt x="924175" y="858870"/>
                  </a:lnTo>
                  <a:lnTo>
                    <a:pt x="952519" y="821556"/>
                  </a:lnTo>
                  <a:lnTo>
                    <a:pt x="977083" y="782411"/>
                  </a:lnTo>
                  <a:lnTo>
                    <a:pt x="997868" y="741698"/>
                  </a:lnTo>
                  <a:lnTo>
                    <a:pt x="1014874" y="699677"/>
                  </a:lnTo>
                  <a:lnTo>
                    <a:pt x="1028101" y="656610"/>
                  </a:lnTo>
                  <a:lnTo>
                    <a:pt x="1037549" y="612758"/>
                  </a:lnTo>
                  <a:lnTo>
                    <a:pt x="1043217" y="568384"/>
                  </a:lnTo>
                  <a:lnTo>
                    <a:pt x="1045107" y="523748"/>
                  </a:lnTo>
                  <a:lnTo>
                    <a:pt x="1043217" y="479113"/>
                  </a:lnTo>
                  <a:lnTo>
                    <a:pt x="1037549" y="434738"/>
                  </a:lnTo>
                  <a:lnTo>
                    <a:pt x="1028101" y="390887"/>
                  </a:lnTo>
                  <a:lnTo>
                    <a:pt x="1014874" y="347820"/>
                  </a:lnTo>
                  <a:lnTo>
                    <a:pt x="997868" y="305799"/>
                  </a:lnTo>
                  <a:lnTo>
                    <a:pt x="977083" y="265086"/>
                  </a:lnTo>
                  <a:lnTo>
                    <a:pt x="952519" y="225941"/>
                  </a:lnTo>
                  <a:lnTo>
                    <a:pt x="924175" y="188627"/>
                  </a:lnTo>
                  <a:lnTo>
                    <a:pt x="892053" y="153404"/>
                  </a:lnTo>
                  <a:lnTo>
                    <a:pt x="856910" y="121208"/>
                  </a:lnTo>
                  <a:lnTo>
                    <a:pt x="819681" y="92800"/>
                  </a:lnTo>
                  <a:lnTo>
                    <a:pt x="780626" y="68179"/>
                  </a:lnTo>
                  <a:lnTo>
                    <a:pt x="740005" y="47347"/>
                  </a:lnTo>
                  <a:lnTo>
                    <a:pt x="698080" y="30302"/>
                  </a:lnTo>
                  <a:lnTo>
                    <a:pt x="655111" y="17044"/>
                  </a:lnTo>
                  <a:lnTo>
                    <a:pt x="611360" y="7575"/>
                  </a:lnTo>
                  <a:lnTo>
                    <a:pt x="567087" y="1893"/>
                  </a:lnTo>
                  <a:lnTo>
                    <a:pt x="522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047191" y="5837746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10" h="1047750">
                  <a:moveTo>
                    <a:pt x="892053" y="153404"/>
                  </a:moveTo>
                  <a:lnTo>
                    <a:pt x="924175" y="188627"/>
                  </a:lnTo>
                  <a:lnTo>
                    <a:pt x="952519" y="225941"/>
                  </a:lnTo>
                  <a:lnTo>
                    <a:pt x="977083" y="265086"/>
                  </a:lnTo>
                  <a:lnTo>
                    <a:pt x="997868" y="305799"/>
                  </a:lnTo>
                  <a:lnTo>
                    <a:pt x="1014874" y="347820"/>
                  </a:lnTo>
                  <a:lnTo>
                    <a:pt x="1028100" y="390887"/>
                  </a:lnTo>
                  <a:lnTo>
                    <a:pt x="1037548" y="434738"/>
                  </a:lnTo>
                  <a:lnTo>
                    <a:pt x="1043217" y="479112"/>
                  </a:lnTo>
                  <a:lnTo>
                    <a:pt x="1045106" y="523748"/>
                  </a:lnTo>
                  <a:lnTo>
                    <a:pt x="1043217" y="568384"/>
                  </a:lnTo>
                  <a:lnTo>
                    <a:pt x="1037548" y="612758"/>
                  </a:lnTo>
                  <a:lnTo>
                    <a:pt x="1028100" y="656609"/>
                  </a:lnTo>
                  <a:lnTo>
                    <a:pt x="1014874" y="699676"/>
                  </a:lnTo>
                  <a:lnTo>
                    <a:pt x="997868" y="741697"/>
                  </a:lnTo>
                  <a:lnTo>
                    <a:pt x="977083" y="782410"/>
                  </a:lnTo>
                  <a:lnTo>
                    <a:pt x="952519" y="821555"/>
                  </a:lnTo>
                  <a:lnTo>
                    <a:pt x="924175" y="858869"/>
                  </a:lnTo>
                  <a:lnTo>
                    <a:pt x="892053" y="894092"/>
                  </a:lnTo>
                  <a:lnTo>
                    <a:pt x="856911" y="926288"/>
                  </a:lnTo>
                  <a:lnTo>
                    <a:pt x="819682" y="954696"/>
                  </a:lnTo>
                  <a:lnTo>
                    <a:pt x="780626" y="979316"/>
                  </a:lnTo>
                  <a:lnTo>
                    <a:pt x="740006" y="1000149"/>
                  </a:lnTo>
                  <a:lnTo>
                    <a:pt x="698080" y="1017194"/>
                  </a:lnTo>
                  <a:lnTo>
                    <a:pt x="655112" y="1030451"/>
                  </a:lnTo>
                  <a:lnTo>
                    <a:pt x="611360" y="1039921"/>
                  </a:lnTo>
                  <a:lnTo>
                    <a:pt x="567087" y="1045602"/>
                  </a:lnTo>
                  <a:lnTo>
                    <a:pt x="522553" y="1047496"/>
                  </a:lnTo>
                  <a:lnTo>
                    <a:pt x="478019" y="1045602"/>
                  </a:lnTo>
                  <a:lnTo>
                    <a:pt x="433746" y="1039921"/>
                  </a:lnTo>
                  <a:lnTo>
                    <a:pt x="389994" y="1030451"/>
                  </a:lnTo>
                  <a:lnTo>
                    <a:pt x="347025" y="1017194"/>
                  </a:lnTo>
                  <a:lnTo>
                    <a:pt x="305100" y="1000149"/>
                  </a:lnTo>
                  <a:lnTo>
                    <a:pt x="264479" y="979316"/>
                  </a:lnTo>
                  <a:lnTo>
                    <a:pt x="225424" y="954696"/>
                  </a:lnTo>
                  <a:lnTo>
                    <a:pt x="188195" y="926288"/>
                  </a:lnTo>
                  <a:lnTo>
                    <a:pt x="153053" y="894092"/>
                  </a:lnTo>
                  <a:lnTo>
                    <a:pt x="120930" y="858869"/>
                  </a:lnTo>
                  <a:lnTo>
                    <a:pt x="92587" y="821555"/>
                  </a:lnTo>
                  <a:lnTo>
                    <a:pt x="68023" y="782410"/>
                  </a:lnTo>
                  <a:lnTo>
                    <a:pt x="47238" y="741697"/>
                  </a:lnTo>
                  <a:lnTo>
                    <a:pt x="30232" y="699676"/>
                  </a:lnTo>
                  <a:lnTo>
                    <a:pt x="17005" y="656609"/>
                  </a:lnTo>
                  <a:lnTo>
                    <a:pt x="7558" y="612758"/>
                  </a:lnTo>
                  <a:lnTo>
                    <a:pt x="1889" y="568384"/>
                  </a:lnTo>
                  <a:lnTo>
                    <a:pt x="0" y="523748"/>
                  </a:lnTo>
                  <a:lnTo>
                    <a:pt x="1889" y="479112"/>
                  </a:lnTo>
                  <a:lnTo>
                    <a:pt x="7558" y="434738"/>
                  </a:lnTo>
                  <a:lnTo>
                    <a:pt x="17005" y="390887"/>
                  </a:lnTo>
                  <a:lnTo>
                    <a:pt x="30232" y="347820"/>
                  </a:lnTo>
                  <a:lnTo>
                    <a:pt x="47238" y="305799"/>
                  </a:lnTo>
                  <a:lnTo>
                    <a:pt x="68023" y="265086"/>
                  </a:lnTo>
                  <a:lnTo>
                    <a:pt x="92587" y="225941"/>
                  </a:lnTo>
                  <a:lnTo>
                    <a:pt x="120930" y="188627"/>
                  </a:lnTo>
                  <a:lnTo>
                    <a:pt x="153053" y="153404"/>
                  </a:lnTo>
                  <a:lnTo>
                    <a:pt x="188195" y="121208"/>
                  </a:lnTo>
                  <a:lnTo>
                    <a:pt x="225424" y="92800"/>
                  </a:lnTo>
                  <a:lnTo>
                    <a:pt x="264479" y="68179"/>
                  </a:lnTo>
                  <a:lnTo>
                    <a:pt x="305100" y="47347"/>
                  </a:lnTo>
                  <a:lnTo>
                    <a:pt x="347025" y="30302"/>
                  </a:lnTo>
                  <a:lnTo>
                    <a:pt x="389994" y="17044"/>
                  </a:lnTo>
                  <a:lnTo>
                    <a:pt x="433746" y="7575"/>
                  </a:lnTo>
                  <a:lnTo>
                    <a:pt x="478019" y="1893"/>
                  </a:lnTo>
                  <a:lnTo>
                    <a:pt x="522553" y="0"/>
                  </a:lnTo>
                  <a:lnTo>
                    <a:pt x="567087" y="1893"/>
                  </a:lnTo>
                  <a:lnTo>
                    <a:pt x="611360" y="7575"/>
                  </a:lnTo>
                  <a:lnTo>
                    <a:pt x="655112" y="17044"/>
                  </a:lnTo>
                  <a:lnTo>
                    <a:pt x="698080" y="30302"/>
                  </a:lnTo>
                  <a:lnTo>
                    <a:pt x="740006" y="47347"/>
                  </a:lnTo>
                  <a:lnTo>
                    <a:pt x="780626" y="68179"/>
                  </a:lnTo>
                  <a:lnTo>
                    <a:pt x="819682" y="92800"/>
                  </a:lnTo>
                  <a:lnTo>
                    <a:pt x="856911" y="121208"/>
                  </a:lnTo>
                  <a:lnTo>
                    <a:pt x="892053" y="153404"/>
                  </a:lnTo>
                </a:path>
              </a:pathLst>
            </a:custGeom>
            <a:ln w="36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414765" y="6106522"/>
            <a:ext cx="32258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-10" dirty="0">
                <a:latin typeface="Arial"/>
                <a:cs typeface="Arial"/>
              </a:rPr>
              <a:t>s</a:t>
            </a:r>
            <a:r>
              <a:rPr sz="2325" spc="-15" baseline="-12544" dirty="0">
                <a:latin typeface="Tahoma"/>
                <a:cs typeface="Tahoma"/>
              </a:rPr>
              <a:t>1</a:t>
            </a:r>
            <a:endParaRPr sz="2325" baseline="-12544">
              <a:latin typeface="Tahoma"/>
              <a:cs typeface="Tahom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488757" y="5819649"/>
            <a:ext cx="1081405" cy="1083945"/>
            <a:chOff x="7488757" y="5819649"/>
            <a:chExt cx="1081405" cy="1083945"/>
          </a:xfrm>
        </p:grpSpPr>
        <p:sp>
          <p:nvSpPr>
            <p:cNvPr id="90" name="object 90"/>
            <p:cNvSpPr/>
            <p:nvPr/>
          </p:nvSpPr>
          <p:spPr>
            <a:xfrm>
              <a:off x="7506854" y="5837746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522552" y="0"/>
                  </a:moveTo>
                  <a:lnTo>
                    <a:pt x="478018" y="1893"/>
                  </a:lnTo>
                  <a:lnTo>
                    <a:pt x="433745" y="7575"/>
                  </a:lnTo>
                  <a:lnTo>
                    <a:pt x="389993" y="17044"/>
                  </a:lnTo>
                  <a:lnTo>
                    <a:pt x="347024" y="30302"/>
                  </a:lnTo>
                  <a:lnTo>
                    <a:pt x="305099" y="47347"/>
                  </a:lnTo>
                  <a:lnTo>
                    <a:pt x="264478" y="68179"/>
                  </a:lnTo>
                  <a:lnTo>
                    <a:pt x="225423" y="92800"/>
                  </a:lnTo>
                  <a:lnTo>
                    <a:pt x="188193" y="121208"/>
                  </a:lnTo>
                  <a:lnTo>
                    <a:pt x="153051" y="153404"/>
                  </a:lnTo>
                  <a:lnTo>
                    <a:pt x="120929" y="188627"/>
                  </a:lnTo>
                  <a:lnTo>
                    <a:pt x="92586" y="225941"/>
                  </a:lnTo>
                  <a:lnTo>
                    <a:pt x="68022" y="265086"/>
                  </a:lnTo>
                  <a:lnTo>
                    <a:pt x="47238" y="305799"/>
                  </a:lnTo>
                  <a:lnTo>
                    <a:pt x="30232" y="347820"/>
                  </a:lnTo>
                  <a:lnTo>
                    <a:pt x="17005" y="390887"/>
                  </a:lnTo>
                  <a:lnTo>
                    <a:pt x="7558" y="434738"/>
                  </a:lnTo>
                  <a:lnTo>
                    <a:pt x="1889" y="479113"/>
                  </a:lnTo>
                  <a:lnTo>
                    <a:pt x="0" y="523748"/>
                  </a:lnTo>
                  <a:lnTo>
                    <a:pt x="1889" y="568384"/>
                  </a:lnTo>
                  <a:lnTo>
                    <a:pt x="7558" y="612758"/>
                  </a:lnTo>
                  <a:lnTo>
                    <a:pt x="17005" y="656610"/>
                  </a:lnTo>
                  <a:lnTo>
                    <a:pt x="30232" y="699677"/>
                  </a:lnTo>
                  <a:lnTo>
                    <a:pt x="47238" y="741698"/>
                  </a:lnTo>
                  <a:lnTo>
                    <a:pt x="68022" y="782411"/>
                  </a:lnTo>
                  <a:lnTo>
                    <a:pt x="92586" y="821556"/>
                  </a:lnTo>
                  <a:lnTo>
                    <a:pt x="120929" y="858870"/>
                  </a:lnTo>
                  <a:lnTo>
                    <a:pt x="153051" y="894093"/>
                  </a:lnTo>
                  <a:lnTo>
                    <a:pt x="188193" y="926288"/>
                  </a:lnTo>
                  <a:lnTo>
                    <a:pt x="225423" y="954697"/>
                  </a:lnTo>
                  <a:lnTo>
                    <a:pt x="264478" y="979317"/>
                  </a:lnTo>
                  <a:lnTo>
                    <a:pt x="305099" y="1000150"/>
                  </a:lnTo>
                  <a:lnTo>
                    <a:pt x="347024" y="1017194"/>
                  </a:lnTo>
                  <a:lnTo>
                    <a:pt x="389993" y="1030452"/>
                  </a:lnTo>
                  <a:lnTo>
                    <a:pt x="433745" y="1039921"/>
                  </a:lnTo>
                  <a:lnTo>
                    <a:pt x="478018" y="1045603"/>
                  </a:lnTo>
                  <a:lnTo>
                    <a:pt x="522552" y="1047496"/>
                  </a:lnTo>
                  <a:lnTo>
                    <a:pt x="567087" y="1045603"/>
                  </a:lnTo>
                  <a:lnTo>
                    <a:pt x="611360" y="1039921"/>
                  </a:lnTo>
                  <a:lnTo>
                    <a:pt x="655112" y="1030452"/>
                  </a:lnTo>
                  <a:lnTo>
                    <a:pt x="698081" y="1017194"/>
                  </a:lnTo>
                  <a:lnTo>
                    <a:pt x="740006" y="1000150"/>
                  </a:lnTo>
                  <a:lnTo>
                    <a:pt x="780627" y="979317"/>
                  </a:lnTo>
                  <a:lnTo>
                    <a:pt x="819682" y="954697"/>
                  </a:lnTo>
                  <a:lnTo>
                    <a:pt x="856912" y="926288"/>
                  </a:lnTo>
                  <a:lnTo>
                    <a:pt x="892054" y="894093"/>
                  </a:lnTo>
                  <a:lnTo>
                    <a:pt x="924176" y="858870"/>
                  </a:lnTo>
                  <a:lnTo>
                    <a:pt x="952519" y="821556"/>
                  </a:lnTo>
                  <a:lnTo>
                    <a:pt x="977082" y="782411"/>
                  </a:lnTo>
                  <a:lnTo>
                    <a:pt x="997867" y="741698"/>
                  </a:lnTo>
                  <a:lnTo>
                    <a:pt x="1014873" y="699677"/>
                  </a:lnTo>
                  <a:lnTo>
                    <a:pt x="1028100" y="656610"/>
                  </a:lnTo>
                  <a:lnTo>
                    <a:pt x="1037547" y="612758"/>
                  </a:lnTo>
                  <a:lnTo>
                    <a:pt x="1043216" y="568384"/>
                  </a:lnTo>
                  <a:lnTo>
                    <a:pt x="1045105" y="523748"/>
                  </a:lnTo>
                  <a:lnTo>
                    <a:pt x="1043216" y="479113"/>
                  </a:lnTo>
                  <a:lnTo>
                    <a:pt x="1037547" y="434738"/>
                  </a:lnTo>
                  <a:lnTo>
                    <a:pt x="1028100" y="390887"/>
                  </a:lnTo>
                  <a:lnTo>
                    <a:pt x="1014873" y="347820"/>
                  </a:lnTo>
                  <a:lnTo>
                    <a:pt x="997867" y="305799"/>
                  </a:lnTo>
                  <a:lnTo>
                    <a:pt x="977082" y="265086"/>
                  </a:lnTo>
                  <a:lnTo>
                    <a:pt x="952519" y="225941"/>
                  </a:lnTo>
                  <a:lnTo>
                    <a:pt x="924176" y="188627"/>
                  </a:lnTo>
                  <a:lnTo>
                    <a:pt x="892054" y="153404"/>
                  </a:lnTo>
                  <a:lnTo>
                    <a:pt x="856912" y="121208"/>
                  </a:lnTo>
                  <a:lnTo>
                    <a:pt x="819682" y="92800"/>
                  </a:lnTo>
                  <a:lnTo>
                    <a:pt x="780627" y="68179"/>
                  </a:lnTo>
                  <a:lnTo>
                    <a:pt x="740006" y="47347"/>
                  </a:lnTo>
                  <a:lnTo>
                    <a:pt x="698081" y="30302"/>
                  </a:lnTo>
                  <a:lnTo>
                    <a:pt x="655112" y="17044"/>
                  </a:lnTo>
                  <a:lnTo>
                    <a:pt x="611360" y="7575"/>
                  </a:lnTo>
                  <a:lnTo>
                    <a:pt x="567087" y="1893"/>
                  </a:lnTo>
                  <a:lnTo>
                    <a:pt x="522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06855" y="5837746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892053" y="153404"/>
                  </a:moveTo>
                  <a:lnTo>
                    <a:pt x="924176" y="188627"/>
                  </a:lnTo>
                  <a:lnTo>
                    <a:pt x="952519" y="225941"/>
                  </a:lnTo>
                  <a:lnTo>
                    <a:pt x="977082" y="265086"/>
                  </a:lnTo>
                  <a:lnTo>
                    <a:pt x="997867" y="305799"/>
                  </a:lnTo>
                  <a:lnTo>
                    <a:pt x="1014873" y="347820"/>
                  </a:lnTo>
                  <a:lnTo>
                    <a:pt x="1028100" y="390887"/>
                  </a:lnTo>
                  <a:lnTo>
                    <a:pt x="1037548" y="434738"/>
                  </a:lnTo>
                  <a:lnTo>
                    <a:pt x="1043216" y="479112"/>
                  </a:lnTo>
                  <a:lnTo>
                    <a:pt x="1045106" y="523748"/>
                  </a:lnTo>
                  <a:lnTo>
                    <a:pt x="1043216" y="568384"/>
                  </a:lnTo>
                  <a:lnTo>
                    <a:pt x="1037548" y="612758"/>
                  </a:lnTo>
                  <a:lnTo>
                    <a:pt x="1028100" y="656609"/>
                  </a:lnTo>
                  <a:lnTo>
                    <a:pt x="1014873" y="699676"/>
                  </a:lnTo>
                  <a:lnTo>
                    <a:pt x="997867" y="741697"/>
                  </a:lnTo>
                  <a:lnTo>
                    <a:pt x="977082" y="782410"/>
                  </a:lnTo>
                  <a:lnTo>
                    <a:pt x="952519" y="821555"/>
                  </a:lnTo>
                  <a:lnTo>
                    <a:pt x="924176" y="858869"/>
                  </a:lnTo>
                  <a:lnTo>
                    <a:pt x="892053" y="894092"/>
                  </a:lnTo>
                  <a:lnTo>
                    <a:pt x="856911" y="926288"/>
                  </a:lnTo>
                  <a:lnTo>
                    <a:pt x="819682" y="954696"/>
                  </a:lnTo>
                  <a:lnTo>
                    <a:pt x="780627" y="979316"/>
                  </a:lnTo>
                  <a:lnTo>
                    <a:pt x="740006" y="1000149"/>
                  </a:lnTo>
                  <a:lnTo>
                    <a:pt x="698080" y="1017194"/>
                  </a:lnTo>
                  <a:lnTo>
                    <a:pt x="655112" y="1030451"/>
                  </a:lnTo>
                  <a:lnTo>
                    <a:pt x="611360" y="1039921"/>
                  </a:lnTo>
                  <a:lnTo>
                    <a:pt x="567087" y="1045602"/>
                  </a:lnTo>
                  <a:lnTo>
                    <a:pt x="522553" y="1047496"/>
                  </a:lnTo>
                  <a:lnTo>
                    <a:pt x="478018" y="1045602"/>
                  </a:lnTo>
                  <a:lnTo>
                    <a:pt x="433745" y="1039921"/>
                  </a:lnTo>
                  <a:lnTo>
                    <a:pt x="389994" y="1030451"/>
                  </a:lnTo>
                  <a:lnTo>
                    <a:pt x="347025" y="1017194"/>
                  </a:lnTo>
                  <a:lnTo>
                    <a:pt x="305099" y="1000149"/>
                  </a:lnTo>
                  <a:lnTo>
                    <a:pt x="264479" y="979316"/>
                  </a:lnTo>
                  <a:lnTo>
                    <a:pt x="225423" y="954696"/>
                  </a:lnTo>
                  <a:lnTo>
                    <a:pt x="188194" y="926288"/>
                  </a:lnTo>
                  <a:lnTo>
                    <a:pt x="153052" y="894092"/>
                  </a:lnTo>
                  <a:lnTo>
                    <a:pt x="120930" y="858869"/>
                  </a:lnTo>
                  <a:lnTo>
                    <a:pt x="92587" y="821555"/>
                  </a:lnTo>
                  <a:lnTo>
                    <a:pt x="68023" y="782410"/>
                  </a:lnTo>
                  <a:lnTo>
                    <a:pt x="47238" y="741697"/>
                  </a:lnTo>
                  <a:lnTo>
                    <a:pt x="30232" y="699676"/>
                  </a:lnTo>
                  <a:lnTo>
                    <a:pt x="17005" y="656609"/>
                  </a:lnTo>
                  <a:lnTo>
                    <a:pt x="7558" y="612758"/>
                  </a:lnTo>
                  <a:lnTo>
                    <a:pt x="1889" y="568384"/>
                  </a:lnTo>
                  <a:lnTo>
                    <a:pt x="0" y="523748"/>
                  </a:lnTo>
                  <a:lnTo>
                    <a:pt x="1889" y="479112"/>
                  </a:lnTo>
                  <a:lnTo>
                    <a:pt x="7558" y="434738"/>
                  </a:lnTo>
                  <a:lnTo>
                    <a:pt x="17005" y="390887"/>
                  </a:lnTo>
                  <a:lnTo>
                    <a:pt x="30232" y="347820"/>
                  </a:lnTo>
                  <a:lnTo>
                    <a:pt x="47238" y="305799"/>
                  </a:lnTo>
                  <a:lnTo>
                    <a:pt x="68023" y="265086"/>
                  </a:lnTo>
                  <a:lnTo>
                    <a:pt x="92587" y="225941"/>
                  </a:lnTo>
                  <a:lnTo>
                    <a:pt x="120930" y="188627"/>
                  </a:lnTo>
                  <a:lnTo>
                    <a:pt x="153052" y="153404"/>
                  </a:lnTo>
                  <a:lnTo>
                    <a:pt x="188194" y="121208"/>
                  </a:lnTo>
                  <a:lnTo>
                    <a:pt x="225423" y="92800"/>
                  </a:lnTo>
                  <a:lnTo>
                    <a:pt x="264479" y="68179"/>
                  </a:lnTo>
                  <a:lnTo>
                    <a:pt x="305099" y="47347"/>
                  </a:lnTo>
                  <a:lnTo>
                    <a:pt x="347025" y="30302"/>
                  </a:lnTo>
                  <a:lnTo>
                    <a:pt x="389994" y="17044"/>
                  </a:lnTo>
                  <a:lnTo>
                    <a:pt x="433745" y="7575"/>
                  </a:lnTo>
                  <a:lnTo>
                    <a:pt x="478018" y="1893"/>
                  </a:lnTo>
                  <a:lnTo>
                    <a:pt x="522553" y="0"/>
                  </a:lnTo>
                  <a:lnTo>
                    <a:pt x="567087" y="1893"/>
                  </a:lnTo>
                  <a:lnTo>
                    <a:pt x="611360" y="7575"/>
                  </a:lnTo>
                  <a:lnTo>
                    <a:pt x="655112" y="17044"/>
                  </a:lnTo>
                  <a:lnTo>
                    <a:pt x="698080" y="30302"/>
                  </a:lnTo>
                  <a:lnTo>
                    <a:pt x="740006" y="47347"/>
                  </a:lnTo>
                  <a:lnTo>
                    <a:pt x="780627" y="68179"/>
                  </a:lnTo>
                  <a:lnTo>
                    <a:pt x="819682" y="92800"/>
                  </a:lnTo>
                  <a:lnTo>
                    <a:pt x="856911" y="121208"/>
                  </a:lnTo>
                  <a:lnTo>
                    <a:pt x="892053" y="153404"/>
                  </a:lnTo>
                </a:path>
              </a:pathLst>
            </a:custGeom>
            <a:ln w="36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7874430" y="6106522"/>
            <a:ext cx="32258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-10" dirty="0">
                <a:latin typeface="Arial"/>
                <a:cs typeface="Arial"/>
              </a:rPr>
              <a:t>s</a:t>
            </a:r>
            <a:r>
              <a:rPr sz="2325" spc="-15" baseline="-12544" dirty="0">
                <a:latin typeface="Tahoma"/>
                <a:cs typeface="Tahoma"/>
              </a:rPr>
              <a:t>3</a:t>
            </a:r>
            <a:endParaRPr sz="2325" baseline="-12544">
              <a:latin typeface="Tahoma"/>
              <a:cs typeface="Tahoma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9218588" y="5819649"/>
            <a:ext cx="1081405" cy="1083945"/>
            <a:chOff x="9218588" y="5819649"/>
            <a:chExt cx="1081405" cy="1083945"/>
          </a:xfrm>
        </p:grpSpPr>
        <p:sp>
          <p:nvSpPr>
            <p:cNvPr id="94" name="object 94"/>
            <p:cNvSpPr/>
            <p:nvPr/>
          </p:nvSpPr>
          <p:spPr>
            <a:xfrm>
              <a:off x="9236684" y="5837746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522553" y="0"/>
                  </a:moveTo>
                  <a:lnTo>
                    <a:pt x="478019" y="1893"/>
                  </a:lnTo>
                  <a:lnTo>
                    <a:pt x="433745" y="7575"/>
                  </a:lnTo>
                  <a:lnTo>
                    <a:pt x="389994" y="17044"/>
                  </a:lnTo>
                  <a:lnTo>
                    <a:pt x="347025" y="30302"/>
                  </a:lnTo>
                  <a:lnTo>
                    <a:pt x="305100" y="47347"/>
                  </a:lnTo>
                  <a:lnTo>
                    <a:pt x="264479" y="68179"/>
                  </a:lnTo>
                  <a:lnTo>
                    <a:pt x="225423" y="92800"/>
                  </a:lnTo>
                  <a:lnTo>
                    <a:pt x="188194" y="121208"/>
                  </a:lnTo>
                  <a:lnTo>
                    <a:pt x="153052" y="153404"/>
                  </a:lnTo>
                  <a:lnTo>
                    <a:pt x="120930" y="188627"/>
                  </a:lnTo>
                  <a:lnTo>
                    <a:pt x="92587" y="225941"/>
                  </a:lnTo>
                  <a:lnTo>
                    <a:pt x="68023" y="265086"/>
                  </a:lnTo>
                  <a:lnTo>
                    <a:pt x="47238" y="305799"/>
                  </a:lnTo>
                  <a:lnTo>
                    <a:pt x="30232" y="347820"/>
                  </a:lnTo>
                  <a:lnTo>
                    <a:pt x="17005" y="390887"/>
                  </a:lnTo>
                  <a:lnTo>
                    <a:pt x="7558" y="434738"/>
                  </a:lnTo>
                  <a:lnTo>
                    <a:pt x="1889" y="479113"/>
                  </a:lnTo>
                  <a:lnTo>
                    <a:pt x="0" y="523748"/>
                  </a:lnTo>
                  <a:lnTo>
                    <a:pt x="1889" y="568384"/>
                  </a:lnTo>
                  <a:lnTo>
                    <a:pt x="7558" y="612758"/>
                  </a:lnTo>
                  <a:lnTo>
                    <a:pt x="17005" y="656610"/>
                  </a:lnTo>
                  <a:lnTo>
                    <a:pt x="30232" y="699677"/>
                  </a:lnTo>
                  <a:lnTo>
                    <a:pt x="47238" y="741698"/>
                  </a:lnTo>
                  <a:lnTo>
                    <a:pt x="68023" y="782411"/>
                  </a:lnTo>
                  <a:lnTo>
                    <a:pt x="92587" y="821556"/>
                  </a:lnTo>
                  <a:lnTo>
                    <a:pt x="120930" y="858870"/>
                  </a:lnTo>
                  <a:lnTo>
                    <a:pt x="153052" y="894093"/>
                  </a:lnTo>
                  <a:lnTo>
                    <a:pt x="188194" y="926288"/>
                  </a:lnTo>
                  <a:lnTo>
                    <a:pt x="225423" y="954697"/>
                  </a:lnTo>
                  <a:lnTo>
                    <a:pt x="264479" y="979317"/>
                  </a:lnTo>
                  <a:lnTo>
                    <a:pt x="305100" y="1000150"/>
                  </a:lnTo>
                  <a:lnTo>
                    <a:pt x="347025" y="1017194"/>
                  </a:lnTo>
                  <a:lnTo>
                    <a:pt x="389994" y="1030452"/>
                  </a:lnTo>
                  <a:lnTo>
                    <a:pt x="433745" y="1039921"/>
                  </a:lnTo>
                  <a:lnTo>
                    <a:pt x="478019" y="1045603"/>
                  </a:lnTo>
                  <a:lnTo>
                    <a:pt x="522553" y="1047496"/>
                  </a:lnTo>
                  <a:lnTo>
                    <a:pt x="567087" y="1045603"/>
                  </a:lnTo>
                  <a:lnTo>
                    <a:pt x="611360" y="1039921"/>
                  </a:lnTo>
                  <a:lnTo>
                    <a:pt x="655112" y="1030452"/>
                  </a:lnTo>
                  <a:lnTo>
                    <a:pt x="698080" y="1017194"/>
                  </a:lnTo>
                  <a:lnTo>
                    <a:pt x="740006" y="1000150"/>
                  </a:lnTo>
                  <a:lnTo>
                    <a:pt x="780627" y="979317"/>
                  </a:lnTo>
                  <a:lnTo>
                    <a:pt x="819682" y="954697"/>
                  </a:lnTo>
                  <a:lnTo>
                    <a:pt x="856911" y="926288"/>
                  </a:lnTo>
                  <a:lnTo>
                    <a:pt x="892054" y="894093"/>
                  </a:lnTo>
                  <a:lnTo>
                    <a:pt x="924176" y="858870"/>
                  </a:lnTo>
                  <a:lnTo>
                    <a:pt x="952519" y="821556"/>
                  </a:lnTo>
                  <a:lnTo>
                    <a:pt x="977084" y="782411"/>
                  </a:lnTo>
                  <a:lnTo>
                    <a:pt x="997869" y="741698"/>
                  </a:lnTo>
                  <a:lnTo>
                    <a:pt x="1014875" y="699677"/>
                  </a:lnTo>
                  <a:lnTo>
                    <a:pt x="1028102" y="656610"/>
                  </a:lnTo>
                  <a:lnTo>
                    <a:pt x="1037550" y="612758"/>
                  </a:lnTo>
                  <a:lnTo>
                    <a:pt x="1043218" y="568384"/>
                  </a:lnTo>
                  <a:lnTo>
                    <a:pt x="1045108" y="523748"/>
                  </a:lnTo>
                  <a:lnTo>
                    <a:pt x="1043218" y="479113"/>
                  </a:lnTo>
                  <a:lnTo>
                    <a:pt x="1037550" y="434738"/>
                  </a:lnTo>
                  <a:lnTo>
                    <a:pt x="1028102" y="390887"/>
                  </a:lnTo>
                  <a:lnTo>
                    <a:pt x="1014875" y="347820"/>
                  </a:lnTo>
                  <a:lnTo>
                    <a:pt x="997869" y="305799"/>
                  </a:lnTo>
                  <a:lnTo>
                    <a:pt x="977084" y="265086"/>
                  </a:lnTo>
                  <a:lnTo>
                    <a:pt x="952519" y="225941"/>
                  </a:lnTo>
                  <a:lnTo>
                    <a:pt x="924176" y="188627"/>
                  </a:lnTo>
                  <a:lnTo>
                    <a:pt x="892054" y="153404"/>
                  </a:lnTo>
                  <a:lnTo>
                    <a:pt x="856911" y="121208"/>
                  </a:lnTo>
                  <a:lnTo>
                    <a:pt x="819682" y="92800"/>
                  </a:lnTo>
                  <a:lnTo>
                    <a:pt x="780627" y="68179"/>
                  </a:lnTo>
                  <a:lnTo>
                    <a:pt x="740006" y="47347"/>
                  </a:lnTo>
                  <a:lnTo>
                    <a:pt x="698080" y="30302"/>
                  </a:lnTo>
                  <a:lnTo>
                    <a:pt x="655112" y="17044"/>
                  </a:lnTo>
                  <a:lnTo>
                    <a:pt x="611360" y="7575"/>
                  </a:lnTo>
                  <a:lnTo>
                    <a:pt x="567087" y="1893"/>
                  </a:lnTo>
                  <a:lnTo>
                    <a:pt x="522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236685" y="5837746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892053" y="153404"/>
                  </a:moveTo>
                  <a:lnTo>
                    <a:pt x="924176" y="188627"/>
                  </a:lnTo>
                  <a:lnTo>
                    <a:pt x="952520" y="225941"/>
                  </a:lnTo>
                  <a:lnTo>
                    <a:pt x="977084" y="265086"/>
                  </a:lnTo>
                  <a:lnTo>
                    <a:pt x="997869" y="305799"/>
                  </a:lnTo>
                  <a:lnTo>
                    <a:pt x="1014875" y="347820"/>
                  </a:lnTo>
                  <a:lnTo>
                    <a:pt x="1028102" y="390887"/>
                  </a:lnTo>
                  <a:lnTo>
                    <a:pt x="1037550" y="434738"/>
                  </a:lnTo>
                  <a:lnTo>
                    <a:pt x="1043219" y="479112"/>
                  </a:lnTo>
                  <a:lnTo>
                    <a:pt x="1045108" y="523748"/>
                  </a:lnTo>
                  <a:lnTo>
                    <a:pt x="1043219" y="568384"/>
                  </a:lnTo>
                  <a:lnTo>
                    <a:pt x="1037550" y="612758"/>
                  </a:lnTo>
                  <a:lnTo>
                    <a:pt x="1028102" y="656609"/>
                  </a:lnTo>
                  <a:lnTo>
                    <a:pt x="1014875" y="699676"/>
                  </a:lnTo>
                  <a:lnTo>
                    <a:pt x="997869" y="741697"/>
                  </a:lnTo>
                  <a:lnTo>
                    <a:pt x="977084" y="782410"/>
                  </a:lnTo>
                  <a:lnTo>
                    <a:pt x="952520" y="821555"/>
                  </a:lnTo>
                  <a:lnTo>
                    <a:pt x="924176" y="858869"/>
                  </a:lnTo>
                  <a:lnTo>
                    <a:pt x="892053" y="894092"/>
                  </a:lnTo>
                  <a:lnTo>
                    <a:pt x="856911" y="926288"/>
                  </a:lnTo>
                  <a:lnTo>
                    <a:pt x="819682" y="954696"/>
                  </a:lnTo>
                  <a:lnTo>
                    <a:pt x="780627" y="979316"/>
                  </a:lnTo>
                  <a:lnTo>
                    <a:pt x="740006" y="1000149"/>
                  </a:lnTo>
                  <a:lnTo>
                    <a:pt x="698080" y="1017194"/>
                  </a:lnTo>
                  <a:lnTo>
                    <a:pt x="655112" y="1030451"/>
                  </a:lnTo>
                  <a:lnTo>
                    <a:pt x="611360" y="1039921"/>
                  </a:lnTo>
                  <a:lnTo>
                    <a:pt x="567087" y="1045602"/>
                  </a:lnTo>
                  <a:lnTo>
                    <a:pt x="522553" y="1047496"/>
                  </a:lnTo>
                  <a:lnTo>
                    <a:pt x="478018" y="1045602"/>
                  </a:lnTo>
                  <a:lnTo>
                    <a:pt x="433745" y="1039921"/>
                  </a:lnTo>
                  <a:lnTo>
                    <a:pt x="389994" y="1030451"/>
                  </a:lnTo>
                  <a:lnTo>
                    <a:pt x="347025" y="1017194"/>
                  </a:lnTo>
                  <a:lnTo>
                    <a:pt x="305099" y="1000149"/>
                  </a:lnTo>
                  <a:lnTo>
                    <a:pt x="264479" y="979316"/>
                  </a:lnTo>
                  <a:lnTo>
                    <a:pt x="225423" y="954696"/>
                  </a:lnTo>
                  <a:lnTo>
                    <a:pt x="188194" y="926288"/>
                  </a:lnTo>
                  <a:lnTo>
                    <a:pt x="153052" y="894092"/>
                  </a:lnTo>
                  <a:lnTo>
                    <a:pt x="120930" y="858869"/>
                  </a:lnTo>
                  <a:lnTo>
                    <a:pt x="92587" y="821555"/>
                  </a:lnTo>
                  <a:lnTo>
                    <a:pt x="68023" y="782410"/>
                  </a:lnTo>
                  <a:lnTo>
                    <a:pt x="47238" y="741697"/>
                  </a:lnTo>
                  <a:lnTo>
                    <a:pt x="30232" y="699676"/>
                  </a:lnTo>
                  <a:lnTo>
                    <a:pt x="17005" y="656609"/>
                  </a:lnTo>
                  <a:lnTo>
                    <a:pt x="7558" y="612758"/>
                  </a:lnTo>
                  <a:lnTo>
                    <a:pt x="1889" y="568384"/>
                  </a:lnTo>
                  <a:lnTo>
                    <a:pt x="0" y="523748"/>
                  </a:lnTo>
                  <a:lnTo>
                    <a:pt x="1889" y="479112"/>
                  </a:lnTo>
                  <a:lnTo>
                    <a:pt x="7558" y="434738"/>
                  </a:lnTo>
                  <a:lnTo>
                    <a:pt x="17005" y="390887"/>
                  </a:lnTo>
                  <a:lnTo>
                    <a:pt x="30232" y="347820"/>
                  </a:lnTo>
                  <a:lnTo>
                    <a:pt x="47238" y="305799"/>
                  </a:lnTo>
                  <a:lnTo>
                    <a:pt x="68023" y="265086"/>
                  </a:lnTo>
                  <a:lnTo>
                    <a:pt x="92587" y="225941"/>
                  </a:lnTo>
                  <a:lnTo>
                    <a:pt x="120930" y="188627"/>
                  </a:lnTo>
                  <a:lnTo>
                    <a:pt x="153052" y="153404"/>
                  </a:lnTo>
                  <a:lnTo>
                    <a:pt x="188194" y="121208"/>
                  </a:lnTo>
                  <a:lnTo>
                    <a:pt x="225423" y="92800"/>
                  </a:lnTo>
                  <a:lnTo>
                    <a:pt x="264479" y="68179"/>
                  </a:lnTo>
                  <a:lnTo>
                    <a:pt x="305099" y="47347"/>
                  </a:lnTo>
                  <a:lnTo>
                    <a:pt x="347025" y="30302"/>
                  </a:lnTo>
                  <a:lnTo>
                    <a:pt x="389994" y="17044"/>
                  </a:lnTo>
                  <a:lnTo>
                    <a:pt x="433745" y="7575"/>
                  </a:lnTo>
                  <a:lnTo>
                    <a:pt x="478018" y="1893"/>
                  </a:lnTo>
                  <a:lnTo>
                    <a:pt x="522553" y="0"/>
                  </a:lnTo>
                  <a:lnTo>
                    <a:pt x="567087" y="1893"/>
                  </a:lnTo>
                  <a:lnTo>
                    <a:pt x="611360" y="7575"/>
                  </a:lnTo>
                  <a:lnTo>
                    <a:pt x="655112" y="17044"/>
                  </a:lnTo>
                  <a:lnTo>
                    <a:pt x="698080" y="30302"/>
                  </a:lnTo>
                  <a:lnTo>
                    <a:pt x="740006" y="47347"/>
                  </a:lnTo>
                  <a:lnTo>
                    <a:pt x="780627" y="68179"/>
                  </a:lnTo>
                  <a:lnTo>
                    <a:pt x="819682" y="92800"/>
                  </a:lnTo>
                  <a:lnTo>
                    <a:pt x="856911" y="121208"/>
                  </a:lnTo>
                  <a:lnTo>
                    <a:pt x="892053" y="153404"/>
                  </a:lnTo>
                </a:path>
              </a:pathLst>
            </a:custGeom>
            <a:ln w="36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9604261" y="6106522"/>
            <a:ext cx="32258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-15" dirty="0">
                <a:latin typeface="Arial"/>
                <a:cs typeface="Arial"/>
              </a:rPr>
              <a:t>s</a:t>
            </a:r>
            <a:r>
              <a:rPr sz="2325" spc="-22" baseline="-12544" dirty="0">
                <a:latin typeface="Cambria"/>
                <a:cs typeface="Cambria"/>
              </a:rPr>
              <a:t>4</a:t>
            </a:r>
            <a:endParaRPr sz="2325" baseline="-12544">
              <a:latin typeface="Cambria"/>
              <a:cs typeface="Cambria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0948423" y="5819649"/>
            <a:ext cx="1081405" cy="1083945"/>
            <a:chOff x="10948423" y="5819649"/>
            <a:chExt cx="1081405" cy="1083945"/>
          </a:xfrm>
        </p:grpSpPr>
        <p:sp>
          <p:nvSpPr>
            <p:cNvPr id="98" name="object 98"/>
            <p:cNvSpPr/>
            <p:nvPr/>
          </p:nvSpPr>
          <p:spPr>
            <a:xfrm>
              <a:off x="10966518" y="5837746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522553" y="0"/>
                  </a:moveTo>
                  <a:lnTo>
                    <a:pt x="478019" y="1893"/>
                  </a:lnTo>
                  <a:lnTo>
                    <a:pt x="433745" y="7575"/>
                  </a:lnTo>
                  <a:lnTo>
                    <a:pt x="389994" y="17044"/>
                  </a:lnTo>
                  <a:lnTo>
                    <a:pt x="347025" y="30302"/>
                  </a:lnTo>
                  <a:lnTo>
                    <a:pt x="305100" y="47347"/>
                  </a:lnTo>
                  <a:lnTo>
                    <a:pt x="264479" y="68179"/>
                  </a:lnTo>
                  <a:lnTo>
                    <a:pt x="225423" y="92800"/>
                  </a:lnTo>
                  <a:lnTo>
                    <a:pt x="188194" y="121208"/>
                  </a:lnTo>
                  <a:lnTo>
                    <a:pt x="153052" y="153404"/>
                  </a:lnTo>
                  <a:lnTo>
                    <a:pt x="120930" y="188627"/>
                  </a:lnTo>
                  <a:lnTo>
                    <a:pt x="92587" y="225941"/>
                  </a:lnTo>
                  <a:lnTo>
                    <a:pt x="68023" y="265086"/>
                  </a:lnTo>
                  <a:lnTo>
                    <a:pt x="47238" y="305799"/>
                  </a:lnTo>
                  <a:lnTo>
                    <a:pt x="30232" y="347820"/>
                  </a:lnTo>
                  <a:lnTo>
                    <a:pt x="17005" y="390887"/>
                  </a:lnTo>
                  <a:lnTo>
                    <a:pt x="7558" y="434738"/>
                  </a:lnTo>
                  <a:lnTo>
                    <a:pt x="1889" y="479113"/>
                  </a:lnTo>
                  <a:lnTo>
                    <a:pt x="0" y="523748"/>
                  </a:lnTo>
                  <a:lnTo>
                    <a:pt x="1889" y="568384"/>
                  </a:lnTo>
                  <a:lnTo>
                    <a:pt x="7558" y="612758"/>
                  </a:lnTo>
                  <a:lnTo>
                    <a:pt x="17005" y="656610"/>
                  </a:lnTo>
                  <a:lnTo>
                    <a:pt x="30232" y="699677"/>
                  </a:lnTo>
                  <a:lnTo>
                    <a:pt x="47238" y="741698"/>
                  </a:lnTo>
                  <a:lnTo>
                    <a:pt x="68023" y="782411"/>
                  </a:lnTo>
                  <a:lnTo>
                    <a:pt x="92587" y="821556"/>
                  </a:lnTo>
                  <a:lnTo>
                    <a:pt x="120930" y="858870"/>
                  </a:lnTo>
                  <a:lnTo>
                    <a:pt x="153052" y="894093"/>
                  </a:lnTo>
                  <a:lnTo>
                    <a:pt x="188194" y="926288"/>
                  </a:lnTo>
                  <a:lnTo>
                    <a:pt x="225423" y="954697"/>
                  </a:lnTo>
                  <a:lnTo>
                    <a:pt x="264479" y="979317"/>
                  </a:lnTo>
                  <a:lnTo>
                    <a:pt x="305100" y="1000150"/>
                  </a:lnTo>
                  <a:lnTo>
                    <a:pt x="347025" y="1017194"/>
                  </a:lnTo>
                  <a:lnTo>
                    <a:pt x="389994" y="1030452"/>
                  </a:lnTo>
                  <a:lnTo>
                    <a:pt x="433745" y="1039921"/>
                  </a:lnTo>
                  <a:lnTo>
                    <a:pt x="478019" y="1045603"/>
                  </a:lnTo>
                  <a:lnTo>
                    <a:pt x="522553" y="1047496"/>
                  </a:lnTo>
                  <a:lnTo>
                    <a:pt x="567087" y="1045603"/>
                  </a:lnTo>
                  <a:lnTo>
                    <a:pt x="611360" y="1039921"/>
                  </a:lnTo>
                  <a:lnTo>
                    <a:pt x="655112" y="1030452"/>
                  </a:lnTo>
                  <a:lnTo>
                    <a:pt x="698080" y="1017194"/>
                  </a:lnTo>
                  <a:lnTo>
                    <a:pt x="740006" y="1000150"/>
                  </a:lnTo>
                  <a:lnTo>
                    <a:pt x="780627" y="979317"/>
                  </a:lnTo>
                  <a:lnTo>
                    <a:pt x="819682" y="954697"/>
                  </a:lnTo>
                  <a:lnTo>
                    <a:pt x="856911" y="926288"/>
                  </a:lnTo>
                  <a:lnTo>
                    <a:pt x="892054" y="894093"/>
                  </a:lnTo>
                  <a:lnTo>
                    <a:pt x="924176" y="858870"/>
                  </a:lnTo>
                  <a:lnTo>
                    <a:pt x="952519" y="821556"/>
                  </a:lnTo>
                  <a:lnTo>
                    <a:pt x="977083" y="782411"/>
                  </a:lnTo>
                  <a:lnTo>
                    <a:pt x="997868" y="741698"/>
                  </a:lnTo>
                  <a:lnTo>
                    <a:pt x="1014873" y="699677"/>
                  </a:lnTo>
                  <a:lnTo>
                    <a:pt x="1028100" y="656610"/>
                  </a:lnTo>
                  <a:lnTo>
                    <a:pt x="1037548" y="612758"/>
                  </a:lnTo>
                  <a:lnTo>
                    <a:pt x="1043216" y="568384"/>
                  </a:lnTo>
                  <a:lnTo>
                    <a:pt x="1045106" y="523748"/>
                  </a:lnTo>
                  <a:lnTo>
                    <a:pt x="1043216" y="479113"/>
                  </a:lnTo>
                  <a:lnTo>
                    <a:pt x="1037548" y="434738"/>
                  </a:lnTo>
                  <a:lnTo>
                    <a:pt x="1028100" y="390887"/>
                  </a:lnTo>
                  <a:lnTo>
                    <a:pt x="1014873" y="347820"/>
                  </a:lnTo>
                  <a:lnTo>
                    <a:pt x="997868" y="305799"/>
                  </a:lnTo>
                  <a:lnTo>
                    <a:pt x="977083" y="265086"/>
                  </a:lnTo>
                  <a:lnTo>
                    <a:pt x="952519" y="225941"/>
                  </a:lnTo>
                  <a:lnTo>
                    <a:pt x="924176" y="188627"/>
                  </a:lnTo>
                  <a:lnTo>
                    <a:pt x="892054" y="153404"/>
                  </a:lnTo>
                  <a:lnTo>
                    <a:pt x="856911" y="121208"/>
                  </a:lnTo>
                  <a:lnTo>
                    <a:pt x="819682" y="92800"/>
                  </a:lnTo>
                  <a:lnTo>
                    <a:pt x="780627" y="68179"/>
                  </a:lnTo>
                  <a:lnTo>
                    <a:pt x="740006" y="47347"/>
                  </a:lnTo>
                  <a:lnTo>
                    <a:pt x="698080" y="30302"/>
                  </a:lnTo>
                  <a:lnTo>
                    <a:pt x="655112" y="17044"/>
                  </a:lnTo>
                  <a:lnTo>
                    <a:pt x="611360" y="7575"/>
                  </a:lnTo>
                  <a:lnTo>
                    <a:pt x="567087" y="1893"/>
                  </a:lnTo>
                  <a:lnTo>
                    <a:pt x="522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966520" y="5837746"/>
              <a:ext cx="1045210" cy="1047750"/>
            </a:xfrm>
            <a:custGeom>
              <a:avLst/>
              <a:gdLst/>
              <a:ahLst/>
              <a:cxnLst/>
              <a:rect l="l" t="t" r="r" b="b"/>
              <a:pathLst>
                <a:path w="1045209" h="1047750">
                  <a:moveTo>
                    <a:pt x="892053" y="153404"/>
                  </a:moveTo>
                  <a:lnTo>
                    <a:pt x="924176" y="188627"/>
                  </a:lnTo>
                  <a:lnTo>
                    <a:pt x="952519" y="225941"/>
                  </a:lnTo>
                  <a:lnTo>
                    <a:pt x="977082" y="265086"/>
                  </a:lnTo>
                  <a:lnTo>
                    <a:pt x="997867" y="305799"/>
                  </a:lnTo>
                  <a:lnTo>
                    <a:pt x="1014873" y="347820"/>
                  </a:lnTo>
                  <a:lnTo>
                    <a:pt x="1028100" y="390887"/>
                  </a:lnTo>
                  <a:lnTo>
                    <a:pt x="1037548" y="434738"/>
                  </a:lnTo>
                  <a:lnTo>
                    <a:pt x="1043216" y="479112"/>
                  </a:lnTo>
                  <a:lnTo>
                    <a:pt x="1045106" y="523748"/>
                  </a:lnTo>
                  <a:lnTo>
                    <a:pt x="1043216" y="568384"/>
                  </a:lnTo>
                  <a:lnTo>
                    <a:pt x="1037548" y="612758"/>
                  </a:lnTo>
                  <a:lnTo>
                    <a:pt x="1028100" y="656609"/>
                  </a:lnTo>
                  <a:lnTo>
                    <a:pt x="1014873" y="699676"/>
                  </a:lnTo>
                  <a:lnTo>
                    <a:pt x="997867" y="741697"/>
                  </a:lnTo>
                  <a:lnTo>
                    <a:pt x="977082" y="782410"/>
                  </a:lnTo>
                  <a:lnTo>
                    <a:pt x="952519" y="821555"/>
                  </a:lnTo>
                  <a:lnTo>
                    <a:pt x="924176" y="858869"/>
                  </a:lnTo>
                  <a:lnTo>
                    <a:pt x="892053" y="894092"/>
                  </a:lnTo>
                  <a:lnTo>
                    <a:pt x="856911" y="926288"/>
                  </a:lnTo>
                  <a:lnTo>
                    <a:pt x="819682" y="954696"/>
                  </a:lnTo>
                  <a:lnTo>
                    <a:pt x="780627" y="979316"/>
                  </a:lnTo>
                  <a:lnTo>
                    <a:pt x="740006" y="1000149"/>
                  </a:lnTo>
                  <a:lnTo>
                    <a:pt x="698080" y="1017194"/>
                  </a:lnTo>
                  <a:lnTo>
                    <a:pt x="655112" y="1030451"/>
                  </a:lnTo>
                  <a:lnTo>
                    <a:pt x="611360" y="1039921"/>
                  </a:lnTo>
                  <a:lnTo>
                    <a:pt x="567087" y="1045602"/>
                  </a:lnTo>
                  <a:lnTo>
                    <a:pt x="522553" y="1047496"/>
                  </a:lnTo>
                  <a:lnTo>
                    <a:pt x="478018" y="1045602"/>
                  </a:lnTo>
                  <a:lnTo>
                    <a:pt x="433745" y="1039921"/>
                  </a:lnTo>
                  <a:lnTo>
                    <a:pt x="389994" y="1030451"/>
                  </a:lnTo>
                  <a:lnTo>
                    <a:pt x="347025" y="1017194"/>
                  </a:lnTo>
                  <a:lnTo>
                    <a:pt x="305099" y="1000149"/>
                  </a:lnTo>
                  <a:lnTo>
                    <a:pt x="264479" y="979316"/>
                  </a:lnTo>
                  <a:lnTo>
                    <a:pt x="225423" y="954696"/>
                  </a:lnTo>
                  <a:lnTo>
                    <a:pt x="188194" y="926288"/>
                  </a:lnTo>
                  <a:lnTo>
                    <a:pt x="153052" y="894092"/>
                  </a:lnTo>
                  <a:lnTo>
                    <a:pt x="120930" y="858869"/>
                  </a:lnTo>
                  <a:lnTo>
                    <a:pt x="92587" y="821555"/>
                  </a:lnTo>
                  <a:lnTo>
                    <a:pt x="68023" y="782410"/>
                  </a:lnTo>
                  <a:lnTo>
                    <a:pt x="47238" y="741697"/>
                  </a:lnTo>
                  <a:lnTo>
                    <a:pt x="30232" y="699676"/>
                  </a:lnTo>
                  <a:lnTo>
                    <a:pt x="17005" y="656609"/>
                  </a:lnTo>
                  <a:lnTo>
                    <a:pt x="7558" y="612758"/>
                  </a:lnTo>
                  <a:lnTo>
                    <a:pt x="1889" y="568384"/>
                  </a:lnTo>
                  <a:lnTo>
                    <a:pt x="0" y="523748"/>
                  </a:lnTo>
                  <a:lnTo>
                    <a:pt x="1889" y="479112"/>
                  </a:lnTo>
                  <a:lnTo>
                    <a:pt x="7558" y="434738"/>
                  </a:lnTo>
                  <a:lnTo>
                    <a:pt x="17005" y="390887"/>
                  </a:lnTo>
                  <a:lnTo>
                    <a:pt x="30232" y="347820"/>
                  </a:lnTo>
                  <a:lnTo>
                    <a:pt x="47238" y="305799"/>
                  </a:lnTo>
                  <a:lnTo>
                    <a:pt x="68023" y="265086"/>
                  </a:lnTo>
                  <a:lnTo>
                    <a:pt x="92587" y="225941"/>
                  </a:lnTo>
                  <a:lnTo>
                    <a:pt x="120930" y="188627"/>
                  </a:lnTo>
                  <a:lnTo>
                    <a:pt x="153052" y="153404"/>
                  </a:lnTo>
                  <a:lnTo>
                    <a:pt x="188194" y="121208"/>
                  </a:lnTo>
                  <a:lnTo>
                    <a:pt x="225423" y="92800"/>
                  </a:lnTo>
                  <a:lnTo>
                    <a:pt x="264479" y="68179"/>
                  </a:lnTo>
                  <a:lnTo>
                    <a:pt x="305099" y="47347"/>
                  </a:lnTo>
                  <a:lnTo>
                    <a:pt x="347025" y="30302"/>
                  </a:lnTo>
                  <a:lnTo>
                    <a:pt x="389994" y="17044"/>
                  </a:lnTo>
                  <a:lnTo>
                    <a:pt x="433745" y="7575"/>
                  </a:lnTo>
                  <a:lnTo>
                    <a:pt x="478018" y="1893"/>
                  </a:lnTo>
                  <a:lnTo>
                    <a:pt x="522553" y="0"/>
                  </a:lnTo>
                  <a:lnTo>
                    <a:pt x="567087" y="1893"/>
                  </a:lnTo>
                  <a:lnTo>
                    <a:pt x="611360" y="7575"/>
                  </a:lnTo>
                  <a:lnTo>
                    <a:pt x="655112" y="17044"/>
                  </a:lnTo>
                  <a:lnTo>
                    <a:pt x="698080" y="30302"/>
                  </a:lnTo>
                  <a:lnTo>
                    <a:pt x="740006" y="47347"/>
                  </a:lnTo>
                  <a:lnTo>
                    <a:pt x="780627" y="68179"/>
                  </a:lnTo>
                  <a:lnTo>
                    <a:pt x="819682" y="92800"/>
                  </a:lnTo>
                  <a:lnTo>
                    <a:pt x="856911" y="121208"/>
                  </a:lnTo>
                  <a:lnTo>
                    <a:pt x="892053" y="153404"/>
                  </a:lnTo>
                </a:path>
              </a:pathLst>
            </a:custGeom>
            <a:ln w="36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1334095" y="6106522"/>
            <a:ext cx="32258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-10" dirty="0">
                <a:latin typeface="Arial"/>
                <a:cs typeface="Arial"/>
              </a:rPr>
              <a:t>s</a:t>
            </a:r>
            <a:r>
              <a:rPr sz="2325" spc="-15" baseline="-12544" dirty="0">
                <a:latin typeface="Tahoma"/>
                <a:cs typeface="Tahoma"/>
              </a:rPr>
              <a:t>5</a:t>
            </a:r>
            <a:endParaRPr sz="2325" baseline="-12544">
              <a:latin typeface="Tahoma"/>
              <a:cs typeface="Tahoma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6254514" y="3468268"/>
            <a:ext cx="90170" cy="636270"/>
            <a:chOff x="6254514" y="3468268"/>
            <a:chExt cx="90170" cy="636270"/>
          </a:xfrm>
        </p:grpSpPr>
        <p:sp>
          <p:nvSpPr>
            <p:cNvPr id="102" name="object 102"/>
            <p:cNvSpPr/>
            <p:nvPr/>
          </p:nvSpPr>
          <p:spPr>
            <a:xfrm>
              <a:off x="6299576" y="3558543"/>
              <a:ext cx="0" cy="545465"/>
            </a:xfrm>
            <a:custGeom>
              <a:avLst/>
              <a:gdLst/>
              <a:ahLst/>
              <a:cxnLst/>
              <a:rect l="l" t="t" r="r" b="b"/>
              <a:pathLst>
                <a:path h="545464">
                  <a:moveTo>
                    <a:pt x="0" y="545419"/>
                  </a:moveTo>
                  <a:lnTo>
                    <a:pt x="0" y="0"/>
                  </a:lnTo>
                </a:path>
              </a:pathLst>
            </a:custGeom>
            <a:ln w="36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254514" y="3468268"/>
              <a:ext cx="90125" cy="10830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7984347" y="6953898"/>
            <a:ext cx="90170" cy="600075"/>
            <a:chOff x="7984347" y="6953898"/>
            <a:chExt cx="90170" cy="600075"/>
          </a:xfrm>
        </p:grpSpPr>
        <p:sp>
          <p:nvSpPr>
            <p:cNvPr id="105" name="object 105"/>
            <p:cNvSpPr/>
            <p:nvPr/>
          </p:nvSpPr>
          <p:spPr>
            <a:xfrm>
              <a:off x="8029410" y="7044172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299"/>
                  </a:lnTo>
                </a:path>
              </a:pathLst>
            </a:custGeom>
            <a:ln w="36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984347" y="6953898"/>
              <a:ext cx="90125" cy="10830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46100" y="2250439"/>
            <a:ext cx="318135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ctr">
              <a:lnSpc>
                <a:spcPct val="115700"/>
              </a:lnSpc>
              <a:spcBef>
                <a:spcPts val="100"/>
              </a:spcBef>
            </a:pPr>
            <a:r>
              <a:rPr sz="3600" spc="95" dirty="0">
                <a:latin typeface="Times New Roman"/>
                <a:cs typeface="Times New Roman"/>
              </a:rPr>
              <a:t>Convolution  </a:t>
            </a:r>
            <a:r>
              <a:rPr sz="3600" spc="105" dirty="0">
                <a:latin typeface="Times New Roman"/>
                <a:cs typeface="Times New Roman"/>
              </a:rPr>
              <a:t>shares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the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same 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spc="160" dirty="0">
                <a:latin typeface="Times New Roman"/>
                <a:cs typeface="Times New Roman"/>
              </a:rPr>
              <a:t>parameters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69900" y="4241800"/>
            <a:ext cx="3333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latin typeface="Times New Roman"/>
                <a:cs typeface="Times New Roman"/>
              </a:rPr>
              <a:t>across </a:t>
            </a:r>
            <a:r>
              <a:rPr sz="3600" spc="65" dirty="0">
                <a:latin typeface="Times New Roman"/>
                <a:cs typeface="Times New Roman"/>
              </a:rPr>
              <a:t>all</a:t>
            </a:r>
            <a:r>
              <a:rPr sz="3600" spc="475" dirty="0">
                <a:latin typeface="Times New Roman"/>
                <a:cs typeface="Times New Roman"/>
              </a:rPr>
              <a:t> </a:t>
            </a:r>
            <a:r>
              <a:rPr sz="3600" spc="140" dirty="0">
                <a:latin typeface="Times New Roman"/>
                <a:cs typeface="Times New Roman"/>
              </a:rPr>
              <a:t>spatial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244600" y="4876800"/>
            <a:ext cx="1013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20630" algn="l"/>
              </a:tabLst>
            </a:pPr>
            <a:r>
              <a:rPr sz="3600" spc="100" dirty="0">
                <a:latin typeface="Times New Roman"/>
                <a:cs typeface="Times New Roman"/>
              </a:rPr>
              <a:t>lo</a:t>
            </a:r>
            <a:r>
              <a:rPr sz="3600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cations	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82600" y="5654040"/>
            <a:ext cx="3101340" cy="320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 algn="ctr">
              <a:lnSpc>
                <a:spcPct val="115700"/>
              </a:lnSpc>
              <a:spcBef>
                <a:spcPts val="100"/>
              </a:spcBef>
            </a:pPr>
            <a:r>
              <a:rPr sz="3600" spc="135" dirty="0">
                <a:latin typeface="Times New Roman"/>
                <a:cs typeface="Times New Roman"/>
              </a:rPr>
              <a:t>Traditional  </a:t>
            </a:r>
            <a:r>
              <a:rPr sz="3600" spc="180" dirty="0">
                <a:latin typeface="Times New Roman"/>
                <a:cs typeface="Times New Roman"/>
              </a:rPr>
              <a:t>matrix  </a:t>
            </a:r>
            <a:r>
              <a:rPr sz="3600" spc="114" dirty="0">
                <a:latin typeface="Times New Roman"/>
                <a:cs typeface="Times New Roman"/>
              </a:rPr>
              <a:t>multiplication  </a:t>
            </a:r>
            <a:r>
              <a:rPr sz="3600" spc="75" dirty="0">
                <a:latin typeface="Times New Roman"/>
                <a:cs typeface="Times New Roman"/>
              </a:rPr>
              <a:t>does </a:t>
            </a:r>
            <a:r>
              <a:rPr sz="3600" spc="195" dirty="0">
                <a:latin typeface="Times New Roman"/>
                <a:cs typeface="Times New Roman"/>
              </a:rPr>
              <a:t>not </a:t>
            </a:r>
            <a:r>
              <a:rPr sz="3600" spc="125" dirty="0">
                <a:latin typeface="Times New Roman"/>
                <a:cs typeface="Times New Roman"/>
              </a:rPr>
              <a:t>share  </a:t>
            </a:r>
            <a:r>
              <a:rPr sz="3600" spc="130" dirty="0">
                <a:latin typeface="Times New Roman"/>
                <a:cs typeface="Times New Roman"/>
              </a:rPr>
              <a:t>any</a:t>
            </a:r>
            <a:r>
              <a:rPr sz="3600" spc="229" dirty="0">
                <a:latin typeface="Times New Roman"/>
                <a:cs typeface="Times New Roman"/>
              </a:rPr>
              <a:t> </a:t>
            </a:r>
            <a:r>
              <a:rPr sz="3600" spc="160" dirty="0">
                <a:latin typeface="Times New Roman"/>
                <a:cs typeface="Times New Roman"/>
              </a:rPr>
              <a:t>parameters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985519"/>
            <a:ext cx="10910570" cy="976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85" dirty="0"/>
              <a:t>Edge </a:t>
            </a:r>
            <a:r>
              <a:rPr spc="210" dirty="0"/>
              <a:t>Detection </a:t>
            </a:r>
            <a:r>
              <a:rPr spc="160" dirty="0"/>
              <a:t>by</a:t>
            </a:r>
            <a:r>
              <a:rPr spc="1115" dirty="0"/>
              <a:t> </a:t>
            </a:r>
            <a:r>
              <a:rPr spc="165" dirty="0"/>
              <a:t>Convolution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97000" y="2565400"/>
            <a:ext cx="3708400" cy="323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9900" y="4140200"/>
            <a:ext cx="3657600" cy="3222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2700" y="7277100"/>
            <a:ext cx="883285" cy="889635"/>
          </a:xfrm>
          <a:prstGeom prst="rect">
            <a:avLst/>
          </a:prstGeom>
          <a:ln w="12700">
            <a:solidFill>
              <a:srgbClr val="3797C6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111760" algn="ctr">
              <a:lnSpc>
                <a:spcPct val="100000"/>
              </a:lnSpc>
              <a:spcBef>
                <a:spcPts val="1800"/>
              </a:spcBef>
            </a:pP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501" y="7277100"/>
            <a:ext cx="883285" cy="889635"/>
          </a:xfrm>
          <a:prstGeom prst="rect">
            <a:avLst/>
          </a:prstGeom>
          <a:ln w="12700">
            <a:solidFill>
              <a:srgbClr val="3797C6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800"/>
              </a:spcBef>
            </a:pPr>
            <a:r>
              <a:rPr sz="2600" dirty="0">
                <a:latin typeface="Times New Roman"/>
                <a:cs typeface="Times New Roman"/>
              </a:rPr>
              <a:t>-1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2400" y="5715000"/>
            <a:ext cx="112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5" dirty="0">
                <a:latin typeface="Times New Roman"/>
                <a:cs typeface="Times New Roman"/>
              </a:rPr>
              <a:t>Input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8600" y="8115300"/>
            <a:ext cx="134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latin typeface="Times New Roman"/>
                <a:cs typeface="Times New Roman"/>
              </a:rPr>
              <a:t>Kernel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32097" y="4229100"/>
            <a:ext cx="2719070" cy="1292860"/>
            <a:chOff x="5232097" y="4229100"/>
            <a:chExt cx="2719070" cy="1292860"/>
          </a:xfrm>
        </p:grpSpPr>
        <p:sp>
          <p:nvSpPr>
            <p:cNvPr id="10" name="object 10"/>
            <p:cNvSpPr/>
            <p:nvPr/>
          </p:nvSpPr>
          <p:spPr>
            <a:xfrm>
              <a:off x="5244797" y="4241800"/>
              <a:ext cx="2607945" cy="1230630"/>
            </a:xfrm>
            <a:custGeom>
              <a:avLst/>
              <a:gdLst/>
              <a:ahLst/>
              <a:cxnLst/>
              <a:rect l="l" t="t" r="r" b="b"/>
              <a:pathLst>
                <a:path w="2607945" h="1230629">
                  <a:moveTo>
                    <a:pt x="0" y="0"/>
                  </a:moveTo>
                  <a:lnTo>
                    <a:pt x="2595973" y="1224669"/>
                  </a:lnTo>
                  <a:lnTo>
                    <a:pt x="2607459" y="12300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14762" y="5411336"/>
              <a:ext cx="136525" cy="110489"/>
            </a:xfrm>
            <a:custGeom>
              <a:avLst/>
              <a:gdLst/>
              <a:ahLst/>
              <a:cxnLst/>
              <a:rect l="l" t="t" r="r" b="b"/>
              <a:pathLst>
                <a:path w="136525" h="110489">
                  <a:moveTo>
                    <a:pt x="52019" y="0"/>
                  </a:moveTo>
                  <a:lnTo>
                    <a:pt x="0" y="110265"/>
                  </a:lnTo>
                  <a:lnTo>
                    <a:pt x="136274" y="107151"/>
                  </a:lnTo>
                  <a:lnTo>
                    <a:pt x="52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322719" y="6210673"/>
            <a:ext cx="3628390" cy="1485265"/>
            <a:chOff x="4322719" y="6210673"/>
            <a:chExt cx="3628390" cy="1485265"/>
          </a:xfrm>
        </p:grpSpPr>
        <p:sp>
          <p:nvSpPr>
            <p:cNvPr id="13" name="object 13"/>
            <p:cNvSpPr/>
            <p:nvPr/>
          </p:nvSpPr>
          <p:spPr>
            <a:xfrm>
              <a:off x="4335419" y="6262431"/>
              <a:ext cx="3514725" cy="1421130"/>
            </a:xfrm>
            <a:custGeom>
              <a:avLst/>
              <a:gdLst/>
              <a:ahLst/>
              <a:cxnLst/>
              <a:rect l="l" t="t" r="r" b="b"/>
              <a:pathLst>
                <a:path w="3514725" h="1421129">
                  <a:moveTo>
                    <a:pt x="0" y="1420517"/>
                  </a:moveTo>
                  <a:lnTo>
                    <a:pt x="3502582" y="4759"/>
                  </a:lnTo>
                  <a:lnTo>
                    <a:pt x="351435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15157" y="6210673"/>
              <a:ext cx="135890" cy="113030"/>
            </a:xfrm>
            <a:custGeom>
              <a:avLst/>
              <a:gdLst/>
              <a:ahLst/>
              <a:cxnLst/>
              <a:rect l="l" t="t" r="r" b="b"/>
              <a:pathLst>
                <a:path w="135890" h="113029">
                  <a:moveTo>
                    <a:pt x="0" y="0"/>
                  </a:moveTo>
                  <a:lnTo>
                    <a:pt x="45689" y="113035"/>
                  </a:lnTo>
                  <a:lnTo>
                    <a:pt x="135879" y="10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69400" y="7404100"/>
            <a:ext cx="1496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60" dirty="0">
                <a:latin typeface="Times New Roman"/>
                <a:cs typeface="Times New Roman"/>
              </a:rPr>
              <a:t>Output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DA9689-5686-4DAC-A6CE-94F621F220C7}"/>
              </a:ext>
            </a:extLst>
          </p:cNvPr>
          <p:cNvSpPr txBox="1"/>
          <p:nvPr/>
        </p:nvSpPr>
        <p:spPr>
          <a:xfrm>
            <a:off x="5511801" y="8531818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Convolution can be super-efficient</a:t>
            </a:r>
            <a:endParaRPr lang="en-GB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8700" y="858519"/>
            <a:ext cx="10953115" cy="1220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50" spc="220" dirty="0"/>
              <a:t>E</a:t>
            </a:r>
            <a:r>
              <a:rPr sz="7850" spc="220" dirty="0">
                <a:latin typeface="Arial"/>
                <a:cs typeface="Arial"/>
              </a:rPr>
              <a:t>ﬃ</a:t>
            </a:r>
            <a:r>
              <a:rPr sz="7850" spc="220" dirty="0"/>
              <a:t>ciency </a:t>
            </a:r>
            <a:r>
              <a:rPr sz="7850" spc="-114" dirty="0"/>
              <a:t>of</a:t>
            </a:r>
            <a:r>
              <a:rPr sz="7850" spc="1025" dirty="0"/>
              <a:t> </a:t>
            </a:r>
            <a:r>
              <a:rPr sz="7850" spc="204" dirty="0"/>
              <a:t>Convolution</a:t>
            </a:r>
            <a:endParaRPr sz="7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2900" y="2009139"/>
            <a:ext cx="4798695" cy="19304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3600" spc="215" dirty="0">
                <a:latin typeface="Times New Roman"/>
                <a:cs typeface="Times New Roman"/>
              </a:rPr>
              <a:t>Input </a:t>
            </a:r>
            <a:r>
              <a:rPr sz="3600" dirty="0">
                <a:latin typeface="Times New Roman"/>
                <a:cs typeface="Times New Roman"/>
              </a:rPr>
              <a:t>size: 320 </a:t>
            </a:r>
            <a:r>
              <a:rPr sz="3600" spc="95" dirty="0">
                <a:latin typeface="Times New Roman"/>
                <a:cs typeface="Times New Roman"/>
              </a:rPr>
              <a:t>by</a:t>
            </a:r>
            <a:r>
              <a:rPr sz="3600" spc="919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280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600" spc="100" dirty="0">
                <a:latin typeface="Times New Roman"/>
                <a:cs typeface="Times New Roman"/>
              </a:rPr>
              <a:t>Kernel </a:t>
            </a:r>
            <a:r>
              <a:rPr sz="3600" dirty="0">
                <a:latin typeface="Times New Roman"/>
                <a:cs typeface="Times New Roman"/>
              </a:rPr>
              <a:t>size: 2 </a:t>
            </a:r>
            <a:r>
              <a:rPr sz="3600" spc="95" dirty="0">
                <a:latin typeface="Times New Roman"/>
                <a:cs typeface="Times New Roman"/>
              </a:rPr>
              <a:t>by</a:t>
            </a:r>
            <a:r>
              <a:rPr sz="3600" spc="10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600" spc="260" dirty="0">
                <a:latin typeface="Times New Roman"/>
                <a:cs typeface="Times New Roman"/>
              </a:rPr>
              <a:t>Output </a:t>
            </a:r>
            <a:r>
              <a:rPr sz="3600" dirty="0">
                <a:latin typeface="Times New Roman"/>
                <a:cs typeface="Times New Roman"/>
              </a:rPr>
              <a:t>size: 319 </a:t>
            </a:r>
            <a:r>
              <a:rPr sz="3600" spc="95" dirty="0">
                <a:latin typeface="Times New Roman"/>
                <a:cs typeface="Times New Roman"/>
              </a:rPr>
              <a:t>by</a:t>
            </a:r>
            <a:r>
              <a:rPr sz="3600" spc="8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280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4699000"/>
          <a:ext cx="10494009" cy="4109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98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2933700">
                        <a:lnSpc>
                          <a:spcPct val="100000"/>
                        </a:lnSpc>
                      </a:pPr>
                      <a:r>
                        <a:rPr sz="2600" b="1" spc="1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Convolution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03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2600" b="1" spc="2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Dense</a:t>
                      </a:r>
                      <a:r>
                        <a:rPr sz="2600" b="1" spc="3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20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matrix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2600" b="1" spc="1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Sparse</a:t>
                      </a:r>
                      <a:r>
                        <a:rPr sz="2600" b="1" spc="3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20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matrix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R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Stored</a:t>
                      </a:r>
                      <a:r>
                        <a:rPr sz="2600" b="1" spc="3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1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floats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128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319*280*320*280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540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600" spc="555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6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8e9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43205" marB="0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2*319*280</a:t>
                      </a:r>
                      <a:r>
                        <a:rPr sz="26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555" dirty="0">
                          <a:latin typeface="Times New Roman"/>
                          <a:cs typeface="Times New Roman"/>
                        </a:rPr>
                        <a:t>=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600" spc="10" dirty="0">
                          <a:latin typeface="Times New Roman"/>
                          <a:cs typeface="Times New Roman"/>
                        </a:rPr>
                        <a:t>178,640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432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6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spc="20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Float </a:t>
                      </a:r>
                      <a:r>
                        <a:rPr sz="26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muls</a:t>
                      </a:r>
                      <a:r>
                        <a:rPr sz="2600" b="1" spc="4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31775" marB="0">
                    <a:solidFill>
                      <a:srgbClr val="398CC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4300" algn="ctr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319*280*3</a:t>
                      </a:r>
                      <a:r>
                        <a:rPr sz="26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555" dirty="0">
                          <a:latin typeface="Times New Roman"/>
                          <a:cs typeface="Times New Roman"/>
                        </a:rPr>
                        <a:t>=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3081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600" spc="10" dirty="0">
                          <a:latin typeface="Times New Roman"/>
                          <a:cs typeface="Times New Roman"/>
                        </a:rPr>
                        <a:t>267,960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44475" marB="0"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923925">
                        <a:lnSpc>
                          <a:spcPct val="100000"/>
                        </a:lnSpc>
                      </a:pPr>
                      <a:r>
                        <a:rPr sz="2600" spc="555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26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16e9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solidFill>
                      <a:srgbClr val="E3E5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00" spc="7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26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75" dirty="0">
                          <a:latin typeface="Times New Roman"/>
                          <a:cs typeface="Times New Roman"/>
                        </a:rPr>
                        <a:t>as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443865" marR="473075" algn="ctr">
                        <a:lnSpc>
                          <a:spcPct val="115399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2600" spc="-75" dirty="0">
                          <a:latin typeface="Times New Roman"/>
                          <a:cs typeface="Times New Roman"/>
                        </a:rPr>
                        <a:t>nv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olution  </a:t>
                      </a:r>
                      <a:r>
                        <a:rPr sz="2600" spc="35" dirty="0">
                          <a:latin typeface="Times New Roman"/>
                          <a:cs typeface="Times New Roman"/>
                        </a:rPr>
                        <a:t>(267,960)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13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600" b="1" spc="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solidFill>
                      <a:srgbClr val="398CC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4475" marB="0"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solidFill>
                      <a:srgbClr val="E3E5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57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3775" marR="5080" indent="-1828800">
              <a:lnSpc>
                <a:spcPct val="114700"/>
              </a:lnSpc>
              <a:spcBef>
                <a:spcPts val="100"/>
              </a:spcBef>
            </a:pPr>
            <a:r>
              <a:rPr spc="165" dirty="0"/>
              <a:t>Convolutional </a:t>
            </a:r>
            <a:r>
              <a:rPr spc="140" dirty="0"/>
              <a:t>Network  </a:t>
            </a:r>
            <a:r>
              <a:rPr spc="235" dirty="0"/>
              <a:t>Components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9157" y="4664570"/>
            <a:ext cx="3007995" cy="3716020"/>
            <a:chOff x="3560346" y="4257166"/>
            <a:chExt cx="3007995" cy="3716020"/>
          </a:xfrm>
        </p:grpSpPr>
        <p:sp>
          <p:nvSpPr>
            <p:cNvPr id="4" name="object 4"/>
            <p:cNvSpPr/>
            <p:nvPr/>
          </p:nvSpPr>
          <p:spPr>
            <a:xfrm>
              <a:off x="3571775" y="4268597"/>
              <a:ext cx="2984909" cy="36926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776" y="4268596"/>
              <a:ext cx="2985135" cy="3693160"/>
            </a:xfrm>
            <a:custGeom>
              <a:avLst/>
              <a:gdLst/>
              <a:ahLst/>
              <a:cxnLst/>
              <a:rect l="l" t="t" r="r" b="b"/>
              <a:pathLst>
                <a:path w="2985134" h="3693159">
                  <a:moveTo>
                    <a:pt x="0" y="0"/>
                  </a:moveTo>
                  <a:lnTo>
                    <a:pt x="2984909" y="0"/>
                  </a:lnTo>
                  <a:lnTo>
                    <a:pt x="2984909" y="3692634"/>
                  </a:lnTo>
                  <a:lnTo>
                    <a:pt x="0" y="3692634"/>
                  </a:lnTo>
                  <a:lnTo>
                    <a:pt x="0" y="0"/>
                  </a:lnTo>
                  <a:close/>
                </a:path>
              </a:pathLst>
            </a:custGeom>
            <a:ln w="227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27252" y="4754358"/>
            <a:ext cx="1624330" cy="244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Georgia"/>
                <a:cs typeface="Georgia"/>
              </a:rPr>
              <a:t>Convolutional</a:t>
            </a:r>
            <a:r>
              <a:rPr sz="1400" spc="114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Layer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9710" y="8539367"/>
            <a:ext cx="2324128" cy="374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9710" y="8539368"/>
            <a:ext cx="2324735" cy="375285"/>
          </a:xfrm>
          <a:prstGeom prst="rect">
            <a:avLst/>
          </a:prstGeom>
          <a:ln w="2276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61023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Georgia"/>
                <a:cs typeface="Georgia"/>
              </a:rPr>
              <a:t>Input </a:t>
            </a:r>
            <a:r>
              <a:rPr sz="1400" spc="15" dirty="0">
                <a:latin typeface="Georgia"/>
                <a:cs typeface="Georgia"/>
              </a:rPr>
              <a:t>to</a:t>
            </a:r>
            <a:r>
              <a:rPr sz="1400" spc="-75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layer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2997" y="7302497"/>
            <a:ext cx="2597555" cy="7378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2997" y="7302497"/>
            <a:ext cx="2597785" cy="737870"/>
          </a:xfrm>
          <a:prstGeom prst="rect">
            <a:avLst/>
          </a:prstGeom>
          <a:ln w="22766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644525" marR="549275" indent="-88265">
              <a:lnSpc>
                <a:spcPct val="117400"/>
              </a:lnSpc>
              <a:spcBef>
                <a:spcPts val="495"/>
              </a:spcBef>
            </a:pPr>
            <a:r>
              <a:rPr sz="1400" spc="-5" dirty="0">
                <a:latin typeface="Georgia"/>
                <a:cs typeface="Georgia"/>
              </a:rPr>
              <a:t>Convolution stage:  </a:t>
            </a:r>
            <a:r>
              <a:rPr sz="1400" spc="50" dirty="0">
                <a:latin typeface="Georgia"/>
                <a:cs typeface="Georgia"/>
              </a:rPr>
              <a:t>A</a:t>
            </a:r>
            <a:r>
              <a:rPr sz="1400" spc="50" dirty="0">
                <a:latin typeface="Arial"/>
                <a:cs typeface="Arial"/>
              </a:rPr>
              <a:t>ﬃ</a:t>
            </a:r>
            <a:r>
              <a:rPr sz="1400" spc="50" dirty="0">
                <a:latin typeface="Georgia"/>
                <a:cs typeface="Georgia"/>
              </a:rPr>
              <a:t>ne</a:t>
            </a:r>
            <a:r>
              <a:rPr sz="1400" spc="114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transform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1567" y="6236970"/>
            <a:ext cx="2620645" cy="760730"/>
            <a:chOff x="3702756" y="5829566"/>
            <a:chExt cx="2620645" cy="760730"/>
          </a:xfrm>
        </p:grpSpPr>
        <p:sp>
          <p:nvSpPr>
            <p:cNvPr id="12" name="object 12"/>
            <p:cNvSpPr/>
            <p:nvPr/>
          </p:nvSpPr>
          <p:spPr>
            <a:xfrm>
              <a:off x="3714186" y="5840996"/>
              <a:ext cx="2597555" cy="7378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14186" y="5840996"/>
              <a:ext cx="2597785" cy="737870"/>
            </a:xfrm>
            <a:custGeom>
              <a:avLst/>
              <a:gdLst/>
              <a:ahLst/>
              <a:cxnLst/>
              <a:rect l="l" t="t" r="r" b="b"/>
              <a:pathLst>
                <a:path w="2597785" h="737870">
                  <a:moveTo>
                    <a:pt x="0" y="0"/>
                  </a:moveTo>
                  <a:lnTo>
                    <a:pt x="2597554" y="0"/>
                  </a:lnTo>
                  <a:lnTo>
                    <a:pt x="2597554" y="737868"/>
                  </a:lnTo>
                  <a:lnTo>
                    <a:pt x="0" y="737868"/>
                  </a:lnTo>
                  <a:lnTo>
                    <a:pt x="0" y="0"/>
                  </a:lnTo>
                  <a:close/>
                </a:path>
              </a:pathLst>
            </a:custGeom>
            <a:ln w="22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17546" y="6174384"/>
            <a:ext cx="1541780" cy="77724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70510" indent="-108585">
              <a:lnSpc>
                <a:spcPct val="100000"/>
              </a:lnSpc>
              <a:spcBef>
                <a:spcPts val="384"/>
              </a:spcBef>
            </a:pPr>
            <a:r>
              <a:rPr sz="1400" spc="5" dirty="0">
                <a:latin typeface="Georgia"/>
                <a:cs typeface="Georgia"/>
              </a:rPr>
              <a:t>Detector</a:t>
            </a:r>
            <a:r>
              <a:rPr sz="1400" spc="12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stage:</a:t>
            </a:r>
            <a:endParaRPr sz="1400">
              <a:latin typeface="Georgia"/>
              <a:cs typeface="Georgia"/>
            </a:endParaRPr>
          </a:p>
          <a:p>
            <a:pPr marR="5080" indent="270510">
              <a:lnSpc>
                <a:spcPct val="117400"/>
              </a:lnSpc>
            </a:pPr>
            <a:r>
              <a:rPr sz="1400" spc="-10" dirty="0">
                <a:latin typeface="Georgia"/>
                <a:cs typeface="Georgia"/>
              </a:rPr>
              <a:t>Nonlinearity  </a:t>
            </a:r>
            <a:r>
              <a:rPr sz="1400" spc="5" dirty="0">
                <a:latin typeface="Georgia"/>
                <a:cs typeface="Georgia"/>
              </a:rPr>
              <a:t>e.g., </a:t>
            </a:r>
            <a:r>
              <a:rPr sz="1400" spc="-15" dirty="0">
                <a:latin typeface="Georgia"/>
                <a:cs typeface="Georgia"/>
              </a:rPr>
              <a:t>rectified</a:t>
            </a:r>
            <a:r>
              <a:rPr sz="1400" spc="210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linear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2997" y="5147456"/>
            <a:ext cx="2597555" cy="7378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2997" y="5147456"/>
            <a:ext cx="2597785" cy="737870"/>
          </a:xfrm>
          <a:prstGeom prst="rect">
            <a:avLst/>
          </a:prstGeom>
          <a:ln w="22766">
            <a:solidFill>
              <a:srgbClr val="000000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765175">
              <a:lnSpc>
                <a:spcPct val="100000"/>
              </a:lnSpc>
              <a:spcBef>
                <a:spcPts val="1770"/>
              </a:spcBef>
            </a:pPr>
            <a:r>
              <a:rPr sz="1400" dirty="0">
                <a:latin typeface="Georgia"/>
                <a:cs typeface="Georgia"/>
              </a:rPr>
              <a:t>Pooling</a:t>
            </a:r>
            <a:r>
              <a:rPr sz="1400" spc="1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stage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76674" y="3726489"/>
            <a:ext cx="2324128" cy="3747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76674" y="3726489"/>
            <a:ext cx="2324735" cy="375285"/>
          </a:xfrm>
          <a:prstGeom prst="rect">
            <a:avLst/>
          </a:prstGeom>
          <a:ln w="2276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49300">
              <a:lnSpc>
                <a:spcPct val="100000"/>
              </a:lnSpc>
              <a:spcBef>
                <a:spcPts val="345"/>
              </a:spcBef>
            </a:pPr>
            <a:r>
              <a:rPr sz="1400" spc="20" dirty="0">
                <a:latin typeface="Georgia"/>
                <a:cs typeface="Georgia"/>
              </a:rPr>
              <a:t>Next</a:t>
            </a:r>
            <a:r>
              <a:rPr sz="1400" spc="130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layer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02028" y="4144524"/>
            <a:ext cx="215900" cy="4384040"/>
            <a:chOff x="4933217" y="3737120"/>
            <a:chExt cx="215900" cy="4384040"/>
          </a:xfrm>
        </p:grpSpPr>
        <p:sp>
          <p:nvSpPr>
            <p:cNvPr id="20" name="object 20"/>
            <p:cNvSpPr/>
            <p:nvPr/>
          </p:nvSpPr>
          <p:spPr>
            <a:xfrm>
              <a:off x="4933217" y="7676205"/>
              <a:ext cx="159491" cy="4443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33217" y="6622110"/>
              <a:ext cx="159491" cy="261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33217" y="5521164"/>
              <a:ext cx="159491" cy="30844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68287" y="3930625"/>
              <a:ext cx="1270" cy="327025"/>
            </a:xfrm>
            <a:custGeom>
              <a:avLst/>
              <a:gdLst/>
              <a:ahLst/>
              <a:cxnLst/>
              <a:rect l="l" t="t" r="r" b="b"/>
              <a:pathLst>
                <a:path w="1270" h="327025">
                  <a:moveTo>
                    <a:pt x="0" y="326588"/>
                  </a:moveTo>
                  <a:lnTo>
                    <a:pt x="713" y="0"/>
                  </a:lnTo>
                </a:path>
              </a:pathLst>
            </a:custGeom>
            <a:ln w="22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89255" y="3737120"/>
              <a:ext cx="159491" cy="2050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435010" y="8539367"/>
            <a:ext cx="2324128" cy="3747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35010" y="8539368"/>
            <a:ext cx="2324735" cy="375285"/>
          </a:xfrm>
          <a:prstGeom prst="rect">
            <a:avLst/>
          </a:prstGeom>
          <a:ln w="2276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404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Georgia"/>
                <a:cs typeface="Georgia"/>
              </a:rPr>
              <a:t>Input </a:t>
            </a:r>
            <a:r>
              <a:rPr sz="1400" spc="15" dirty="0">
                <a:latin typeface="Georgia"/>
                <a:cs typeface="Georgia"/>
              </a:rPr>
              <a:t>to</a:t>
            </a:r>
            <a:r>
              <a:rPr sz="1400" spc="-7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layers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92600" y="7302497"/>
            <a:ext cx="2597555" cy="7378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92600" y="7302497"/>
            <a:ext cx="2597785" cy="737870"/>
          </a:xfrm>
          <a:prstGeom prst="rect">
            <a:avLst/>
          </a:prstGeom>
          <a:ln w="22766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644525" marR="562610" indent="-74930">
              <a:lnSpc>
                <a:spcPct val="117400"/>
              </a:lnSpc>
              <a:spcBef>
                <a:spcPts val="495"/>
              </a:spcBef>
            </a:pPr>
            <a:r>
              <a:rPr sz="1400" spc="-5" dirty="0">
                <a:latin typeface="Georgia"/>
                <a:cs typeface="Georgia"/>
              </a:rPr>
              <a:t>Convolution </a:t>
            </a:r>
            <a:r>
              <a:rPr sz="1400" spc="-20" dirty="0">
                <a:latin typeface="Georgia"/>
                <a:cs typeface="Georgia"/>
              </a:rPr>
              <a:t>layer:  </a:t>
            </a:r>
            <a:r>
              <a:rPr sz="1400" spc="50" dirty="0">
                <a:latin typeface="Georgia"/>
                <a:cs typeface="Georgia"/>
              </a:rPr>
              <a:t>A</a:t>
            </a:r>
            <a:r>
              <a:rPr sz="1400" spc="50" dirty="0">
                <a:latin typeface="Arial"/>
                <a:cs typeface="Arial"/>
              </a:rPr>
              <a:t>ﬃ</a:t>
            </a:r>
            <a:r>
              <a:rPr sz="1400" spc="50" dirty="0">
                <a:latin typeface="Georgia"/>
                <a:cs typeface="Georgia"/>
              </a:rPr>
              <a:t>ne</a:t>
            </a:r>
            <a:r>
              <a:rPr sz="1400" spc="110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transform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92600" y="6248400"/>
            <a:ext cx="2597555" cy="7378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92600" y="6248400"/>
            <a:ext cx="2597785" cy="737870"/>
          </a:xfrm>
          <a:prstGeom prst="rect">
            <a:avLst/>
          </a:prstGeom>
          <a:ln w="22766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534035" marR="179070" indent="-347980">
              <a:lnSpc>
                <a:spcPct val="117400"/>
              </a:lnSpc>
              <a:spcBef>
                <a:spcPts val="495"/>
              </a:spcBef>
            </a:pPr>
            <a:r>
              <a:rPr sz="1400" spc="5" dirty="0">
                <a:latin typeface="Georgia"/>
                <a:cs typeface="Georgia"/>
              </a:rPr>
              <a:t>Detector </a:t>
            </a:r>
            <a:r>
              <a:rPr sz="1400" spc="-20" dirty="0">
                <a:latin typeface="Georgia"/>
                <a:cs typeface="Georgia"/>
              </a:rPr>
              <a:t>layer: </a:t>
            </a:r>
            <a:r>
              <a:rPr sz="1400" spc="-10" dirty="0">
                <a:latin typeface="Georgia"/>
                <a:cs typeface="Georgia"/>
              </a:rPr>
              <a:t>Nonlinearity  </a:t>
            </a:r>
            <a:r>
              <a:rPr sz="1400" spc="5" dirty="0">
                <a:latin typeface="Georgia"/>
                <a:cs typeface="Georgia"/>
              </a:rPr>
              <a:t>e.g., </a:t>
            </a:r>
            <a:r>
              <a:rPr sz="1400" spc="-15" dirty="0">
                <a:latin typeface="Georgia"/>
                <a:cs typeface="Georgia"/>
              </a:rPr>
              <a:t>rectified</a:t>
            </a:r>
            <a:r>
              <a:rPr sz="1400" spc="-85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linear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92600" y="5147456"/>
            <a:ext cx="2597555" cy="7378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92600" y="5147456"/>
            <a:ext cx="2597785" cy="737870"/>
          </a:xfrm>
          <a:prstGeom prst="rect">
            <a:avLst/>
          </a:prstGeom>
          <a:ln w="22766">
            <a:solidFill>
              <a:srgbClr val="000000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778510">
              <a:lnSpc>
                <a:spcPct val="100000"/>
              </a:lnSpc>
              <a:spcBef>
                <a:spcPts val="1770"/>
              </a:spcBef>
            </a:pPr>
            <a:r>
              <a:rPr sz="1400" dirty="0">
                <a:latin typeface="Georgia"/>
                <a:cs typeface="Georgia"/>
              </a:rPr>
              <a:t>Pooling</a:t>
            </a:r>
            <a:r>
              <a:rPr sz="1400" spc="130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layer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35010" y="3726489"/>
            <a:ext cx="2324128" cy="3747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35010" y="3726489"/>
            <a:ext cx="2324735" cy="375285"/>
          </a:xfrm>
          <a:prstGeom prst="rect">
            <a:avLst/>
          </a:prstGeom>
          <a:ln w="2276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49300">
              <a:lnSpc>
                <a:spcPct val="100000"/>
              </a:lnSpc>
              <a:spcBef>
                <a:spcPts val="345"/>
              </a:spcBef>
            </a:pPr>
            <a:r>
              <a:rPr sz="1400" spc="20" dirty="0">
                <a:latin typeface="Georgia"/>
                <a:cs typeface="Georgia"/>
              </a:rPr>
              <a:t>Next</a:t>
            </a:r>
            <a:r>
              <a:rPr sz="1400" spc="130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layer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11631" y="4133142"/>
            <a:ext cx="163830" cy="4406265"/>
            <a:chOff x="8242820" y="3725738"/>
            <a:chExt cx="163830" cy="4406265"/>
          </a:xfrm>
        </p:grpSpPr>
        <p:sp>
          <p:nvSpPr>
            <p:cNvPr id="36" name="object 36"/>
            <p:cNvSpPr/>
            <p:nvPr/>
          </p:nvSpPr>
          <p:spPr>
            <a:xfrm>
              <a:off x="8325868" y="7869708"/>
              <a:ext cx="1905" cy="251460"/>
            </a:xfrm>
            <a:custGeom>
              <a:avLst/>
              <a:gdLst/>
              <a:ahLst/>
              <a:cxnLst/>
              <a:rect l="l" t="t" r="r" b="b"/>
              <a:pathLst>
                <a:path w="1904" h="251459">
                  <a:moveTo>
                    <a:pt x="1337" y="250873"/>
                  </a:moveTo>
                  <a:lnTo>
                    <a:pt x="0" y="0"/>
                  </a:lnTo>
                </a:path>
              </a:pathLst>
            </a:custGeom>
            <a:ln w="22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46124" y="7676205"/>
              <a:ext cx="159489" cy="20525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42820" y="6622110"/>
              <a:ext cx="159491" cy="261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42820" y="5521164"/>
              <a:ext cx="159491" cy="30844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23879" y="3919242"/>
              <a:ext cx="3175" cy="821055"/>
            </a:xfrm>
            <a:custGeom>
              <a:avLst/>
              <a:gdLst/>
              <a:ahLst/>
              <a:cxnLst/>
              <a:rect l="l" t="t" r="r" b="b"/>
              <a:pathLst>
                <a:path w="3175" h="821054">
                  <a:moveTo>
                    <a:pt x="0" y="820810"/>
                  </a:moveTo>
                  <a:lnTo>
                    <a:pt x="2916" y="0"/>
                  </a:lnTo>
                </a:path>
              </a:pathLst>
            </a:custGeom>
            <a:ln w="22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47049" y="3725738"/>
              <a:ext cx="159491" cy="2051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73129" y="2901855"/>
            <a:ext cx="217678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400" spc="5" dirty="0">
                <a:latin typeface="Georgia"/>
                <a:cs typeface="Georgia"/>
              </a:rPr>
              <a:t>Complex </a:t>
            </a:r>
            <a:r>
              <a:rPr sz="2400" spc="-15" dirty="0">
                <a:latin typeface="Georgia"/>
                <a:cs typeface="Georgia"/>
              </a:rPr>
              <a:t>layer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terminology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08720" y="2901855"/>
            <a:ext cx="2009139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400" spc="-15" dirty="0">
                <a:latin typeface="Georgia"/>
                <a:cs typeface="Georgia"/>
              </a:rPr>
              <a:t>Simple layer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terminology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67905" y="3226804"/>
            <a:ext cx="22860" cy="5957570"/>
          </a:xfrm>
          <a:custGeom>
            <a:avLst/>
            <a:gdLst/>
            <a:ahLst/>
            <a:cxnLst/>
            <a:rect l="l" t="t" r="r" b="b"/>
            <a:pathLst>
              <a:path w="22859" h="5957570">
                <a:moveTo>
                  <a:pt x="0" y="0"/>
                </a:moveTo>
                <a:lnTo>
                  <a:pt x="22785" y="0"/>
                </a:lnTo>
                <a:lnTo>
                  <a:pt x="22785" y="5957557"/>
                </a:lnTo>
                <a:lnTo>
                  <a:pt x="0" y="59575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606100-8077-4F16-8666-DF099D9178C8}"/>
              </a:ext>
            </a:extLst>
          </p:cNvPr>
          <p:cNvSpPr txBox="1"/>
          <p:nvPr/>
        </p:nvSpPr>
        <p:spPr>
          <a:xfrm>
            <a:off x="7805424" y="3688514"/>
            <a:ext cx="47770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i="0" u="none" strike="noStrike" baseline="0" dirty="0">
                <a:latin typeface="ComputerModernRoman"/>
              </a:rPr>
              <a:t>Terminology</a:t>
            </a:r>
          </a:p>
          <a:p>
            <a:pPr algn="l"/>
            <a:endParaRPr lang="en-GB" sz="3200" dirty="0">
              <a:latin typeface="ComputerModernRoman"/>
            </a:endParaRPr>
          </a:p>
          <a:p>
            <a:pPr algn="l"/>
            <a:r>
              <a:rPr lang="en-GB" sz="3200" b="0" i="0" u="none" strike="noStrike" baseline="0" dirty="0">
                <a:latin typeface="ComputerModernRoman"/>
              </a:rPr>
              <a:t>The components of a typical convolutional neural network layer. </a:t>
            </a:r>
          </a:p>
          <a:p>
            <a:pPr algn="l"/>
            <a:endParaRPr lang="en-GB" sz="3200" dirty="0">
              <a:latin typeface="ComputerModernRoman"/>
            </a:endParaRPr>
          </a:p>
          <a:p>
            <a:pPr algn="l"/>
            <a:r>
              <a:rPr lang="en-GB" sz="3200" b="0" i="0" u="none" strike="noStrike" baseline="0" dirty="0">
                <a:latin typeface="ComputerModernRoman"/>
              </a:rPr>
              <a:t>There are two commonly used sets of terminology for describing these layers.</a:t>
            </a:r>
            <a:endParaRPr lang="en-GB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990" y="333247"/>
            <a:ext cx="8846819" cy="17586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9875" marR="5080" indent="-2794000">
              <a:lnSpc>
                <a:spcPct val="115999"/>
              </a:lnSpc>
              <a:spcBef>
                <a:spcPts val="95"/>
              </a:spcBef>
            </a:pPr>
            <a:r>
              <a:rPr sz="5100" spc="195" dirty="0"/>
              <a:t>Max </a:t>
            </a:r>
            <a:r>
              <a:rPr sz="5100" spc="135" dirty="0"/>
              <a:t>Pooling </a:t>
            </a:r>
            <a:r>
              <a:rPr sz="5100" spc="290" dirty="0"/>
              <a:t>and </a:t>
            </a:r>
            <a:r>
              <a:rPr sz="5100" spc="150" dirty="0"/>
              <a:t>Invariance </a:t>
            </a:r>
            <a:r>
              <a:rPr sz="5100" spc="285" dirty="0"/>
              <a:t>to  </a:t>
            </a:r>
            <a:r>
              <a:rPr sz="5100" spc="200" dirty="0"/>
              <a:t>Translation</a:t>
            </a:r>
            <a:endParaRPr sz="5100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DFE44660-F4CF-44DE-91C1-DDC7BC38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8" y="2400173"/>
            <a:ext cx="6083613" cy="2476627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1846010-CB17-4D6B-8B16-348B5184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28" y="5640520"/>
            <a:ext cx="5975657" cy="26226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BFB6E28-9736-4DE5-A744-61407170543E}"/>
              </a:ext>
            </a:extLst>
          </p:cNvPr>
          <p:cNvSpPr txBox="1"/>
          <p:nvPr/>
        </p:nvSpPr>
        <p:spPr>
          <a:xfrm>
            <a:off x="6842564" y="2614642"/>
            <a:ext cx="575564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u="none" strike="noStrike" baseline="0" dirty="0">
                <a:latin typeface="ComputerModernRoman"/>
              </a:rPr>
              <a:t>Max pooling introduces invariance. </a:t>
            </a:r>
          </a:p>
          <a:p>
            <a:pPr algn="l"/>
            <a:endParaRPr lang="en-GB" sz="2400" dirty="0">
              <a:latin typeface="ComputerModernRoman"/>
            </a:endParaRPr>
          </a:p>
          <a:p>
            <a:pPr algn="l"/>
            <a:r>
              <a:rPr lang="en-GB" sz="2400" b="0" i="1" u="none" strike="noStrike" baseline="0" dirty="0">
                <a:latin typeface="ComputerModernItalic"/>
              </a:rPr>
              <a:t>(Top)</a:t>
            </a:r>
            <a:r>
              <a:rPr lang="en-GB" sz="2400" b="1" i="0" u="none" strike="noStrike" baseline="0" dirty="0">
                <a:latin typeface="ComputerModernRoman"/>
              </a:rPr>
              <a:t>A view of the middle of the output of a convolutional layer. </a:t>
            </a:r>
            <a:r>
              <a:rPr lang="en-GB" sz="2400" b="0" i="0" u="none" strike="noStrike" baseline="0" dirty="0">
                <a:latin typeface="ComputerModernRoman"/>
              </a:rPr>
              <a:t>The bottom row shows outputs of the nonlinearity. The top</a:t>
            </a:r>
          </a:p>
          <a:p>
            <a:pPr algn="l"/>
            <a:r>
              <a:rPr lang="en-GB" sz="2400" b="0" i="0" u="none" strike="noStrike" baseline="0" dirty="0">
                <a:latin typeface="ComputerModernRoman"/>
              </a:rPr>
              <a:t>row shows the outputs of max pooling, with a stride of one pixel between pooling regions and a pooling region width of three pixels. </a:t>
            </a:r>
          </a:p>
          <a:p>
            <a:pPr algn="l"/>
            <a:endParaRPr lang="en-GB" sz="2400" dirty="0">
              <a:latin typeface="ComputerModernRoman"/>
            </a:endParaRPr>
          </a:p>
          <a:p>
            <a:pPr algn="l"/>
            <a:r>
              <a:rPr lang="en-GB" sz="2400" b="0" i="1" u="none" strike="noStrike" baseline="0" dirty="0">
                <a:latin typeface="ComputerModernItalic"/>
              </a:rPr>
              <a:t>(Bottom) </a:t>
            </a:r>
            <a:r>
              <a:rPr lang="en-GB" sz="2400" b="1" i="0" u="none" strike="noStrike" baseline="0" dirty="0">
                <a:latin typeface="ComputerModernRoman"/>
              </a:rPr>
              <a:t>A view of the same network, after the input has been shifted to the right by one pixel.</a:t>
            </a:r>
            <a:r>
              <a:rPr lang="en-GB" sz="2400" b="0" i="0" u="none" strike="noStrike" baseline="0" dirty="0">
                <a:latin typeface="ComputerModernRoman"/>
              </a:rPr>
              <a:t> Every value in the bottom row has</a:t>
            </a:r>
          </a:p>
          <a:p>
            <a:pPr algn="l"/>
            <a:r>
              <a:rPr lang="en-GB" sz="2400" b="0" i="0" u="none" strike="noStrike" baseline="0" dirty="0">
                <a:latin typeface="ComputerModernRoman"/>
              </a:rPr>
              <a:t>changed, but only half of the values in the top row have changed, because the max pooling units are only sensitive to the maximum value in the </a:t>
            </a:r>
            <a:r>
              <a:rPr lang="en-GB" sz="2400" b="0" i="0" u="none" strike="noStrike" baseline="0" dirty="0" err="1">
                <a:latin typeface="ComputerModernRoman"/>
              </a:rPr>
              <a:t>neighborhood</a:t>
            </a:r>
            <a:r>
              <a:rPr lang="en-GB" sz="2400" b="0" i="0" u="none" strike="noStrike" baseline="0" dirty="0">
                <a:latin typeface="ComputerModernRoman"/>
              </a:rPr>
              <a:t>, not its exact location.</a:t>
            </a:r>
            <a:endParaRPr lang="en-GB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511048"/>
            <a:ext cx="10909300" cy="182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85900" marR="5080" indent="-1473200">
              <a:lnSpc>
                <a:spcPct val="115999"/>
              </a:lnSpc>
              <a:spcBef>
                <a:spcPts val="95"/>
              </a:spcBef>
            </a:pPr>
            <a:r>
              <a:rPr sz="5100" spc="165" dirty="0"/>
              <a:t>Cross-Channel </a:t>
            </a:r>
            <a:r>
              <a:rPr sz="5100" spc="135" dirty="0"/>
              <a:t>Pooling </a:t>
            </a:r>
            <a:r>
              <a:rPr sz="5100" spc="290" dirty="0"/>
              <a:t>and </a:t>
            </a:r>
            <a:r>
              <a:rPr sz="5100" spc="150" dirty="0"/>
              <a:t>Invariance  </a:t>
            </a:r>
            <a:r>
              <a:rPr sz="5100" spc="285" dirty="0"/>
              <a:t>to </a:t>
            </a:r>
            <a:r>
              <a:rPr sz="5100" spc="180" dirty="0"/>
              <a:t>Learned</a:t>
            </a:r>
            <a:r>
              <a:rPr sz="5100" spc="570" dirty="0"/>
              <a:t> </a:t>
            </a:r>
            <a:r>
              <a:rPr sz="5100" spc="180" dirty="0"/>
              <a:t>Transformations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2121355" y="3159788"/>
            <a:ext cx="3921125" cy="5196205"/>
            <a:chOff x="2121355" y="3159788"/>
            <a:chExt cx="3921125" cy="5196205"/>
          </a:xfrm>
        </p:grpSpPr>
        <p:sp>
          <p:nvSpPr>
            <p:cNvPr id="4" name="object 4"/>
            <p:cNvSpPr/>
            <p:nvPr/>
          </p:nvSpPr>
          <p:spPr>
            <a:xfrm>
              <a:off x="2483169" y="5374660"/>
              <a:ext cx="518431" cy="889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7548" y="5251116"/>
              <a:ext cx="1136015" cy="1136650"/>
            </a:xfrm>
            <a:custGeom>
              <a:avLst/>
              <a:gdLst/>
              <a:ahLst/>
              <a:cxnLst/>
              <a:rect l="l" t="t" r="r" b="b"/>
              <a:pathLst>
                <a:path w="1136014" h="1136650">
                  <a:moveTo>
                    <a:pt x="0" y="0"/>
                  </a:moveTo>
                  <a:lnTo>
                    <a:pt x="1135611" y="0"/>
                  </a:lnTo>
                  <a:lnTo>
                    <a:pt x="1135611" y="1136595"/>
                  </a:lnTo>
                  <a:lnTo>
                    <a:pt x="0" y="1136595"/>
                  </a:lnTo>
                  <a:lnTo>
                    <a:pt x="0" y="0"/>
                  </a:lnTo>
                  <a:close/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7996" y="7326638"/>
              <a:ext cx="518431" cy="8895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2375" y="7203094"/>
              <a:ext cx="1136015" cy="1136650"/>
            </a:xfrm>
            <a:custGeom>
              <a:avLst/>
              <a:gdLst/>
              <a:ahLst/>
              <a:cxnLst/>
              <a:rect l="l" t="t" r="r" b="b"/>
              <a:pathLst>
                <a:path w="1136014" h="1136650">
                  <a:moveTo>
                    <a:pt x="0" y="0"/>
                  </a:moveTo>
                  <a:lnTo>
                    <a:pt x="1135611" y="0"/>
                  </a:lnTo>
                  <a:lnTo>
                    <a:pt x="1135611" y="1136595"/>
                  </a:lnTo>
                  <a:lnTo>
                    <a:pt x="0" y="1136595"/>
                  </a:lnTo>
                  <a:lnTo>
                    <a:pt x="0" y="0"/>
                  </a:lnTo>
                  <a:close/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96567" y="6646781"/>
              <a:ext cx="398145" cy="556895"/>
            </a:xfrm>
            <a:custGeom>
              <a:avLst/>
              <a:gdLst/>
              <a:ahLst/>
              <a:cxnLst/>
              <a:rect l="l" t="t" r="r" b="b"/>
              <a:pathLst>
                <a:path w="398145" h="556895">
                  <a:moveTo>
                    <a:pt x="397524" y="556313"/>
                  </a:moveTo>
                  <a:lnTo>
                    <a:pt x="0" y="0"/>
                  </a:lnTo>
                </a:path>
              </a:pathLst>
            </a:custGeom>
            <a:ln w="32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6971" y="6437431"/>
              <a:ext cx="228600" cy="266065"/>
            </a:xfrm>
            <a:custGeom>
              <a:avLst/>
              <a:gdLst/>
              <a:ahLst/>
              <a:cxnLst/>
              <a:rect l="l" t="t" r="r" b="b"/>
              <a:pathLst>
                <a:path w="228600" h="266065">
                  <a:moveTo>
                    <a:pt x="0" y="0"/>
                  </a:moveTo>
                  <a:lnTo>
                    <a:pt x="71156" y="265497"/>
                  </a:lnTo>
                  <a:lnTo>
                    <a:pt x="228036" y="153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6971" y="6437431"/>
              <a:ext cx="953769" cy="765810"/>
            </a:xfrm>
            <a:custGeom>
              <a:avLst/>
              <a:gdLst/>
              <a:ahLst/>
              <a:cxnLst/>
              <a:rect l="l" t="t" r="r" b="b"/>
              <a:pathLst>
                <a:path w="953770" h="765809">
                  <a:moveTo>
                    <a:pt x="0" y="0"/>
                  </a:moveTo>
                  <a:lnTo>
                    <a:pt x="71157" y="265498"/>
                  </a:lnTo>
                  <a:lnTo>
                    <a:pt x="228033" y="153202"/>
                  </a:lnTo>
                  <a:lnTo>
                    <a:pt x="0" y="0"/>
                  </a:lnTo>
                  <a:close/>
                </a:path>
                <a:path w="953770" h="765809">
                  <a:moveTo>
                    <a:pt x="953209" y="765663"/>
                  </a:moveTo>
                  <a:lnTo>
                    <a:pt x="953209" y="268789"/>
                  </a:lnTo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3746" y="6448840"/>
              <a:ext cx="193040" cy="257810"/>
            </a:xfrm>
            <a:custGeom>
              <a:avLst/>
              <a:gdLst/>
              <a:ahLst/>
              <a:cxnLst/>
              <a:rect l="l" t="t" r="r" b="b"/>
              <a:pathLst>
                <a:path w="193039" h="257809">
                  <a:moveTo>
                    <a:pt x="96434" y="0"/>
                  </a:moveTo>
                  <a:lnTo>
                    <a:pt x="0" y="257380"/>
                  </a:lnTo>
                  <a:lnTo>
                    <a:pt x="192868" y="257380"/>
                  </a:lnTo>
                  <a:lnTo>
                    <a:pt x="96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9873" y="5473494"/>
              <a:ext cx="715928" cy="6918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2375" y="5251116"/>
              <a:ext cx="1136015" cy="1136650"/>
            </a:xfrm>
            <a:custGeom>
              <a:avLst/>
              <a:gdLst/>
              <a:ahLst/>
              <a:cxnLst/>
              <a:rect l="l" t="t" r="r" b="b"/>
              <a:pathLst>
                <a:path w="1136014" h="1136650">
                  <a:moveTo>
                    <a:pt x="0" y="0"/>
                  </a:moveTo>
                  <a:lnTo>
                    <a:pt x="1135611" y="0"/>
                  </a:lnTo>
                  <a:lnTo>
                    <a:pt x="1135611" y="1136595"/>
                  </a:lnTo>
                  <a:lnTo>
                    <a:pt x="0" y="1136595"/>
                  </a:lnTo>
                  <a:lnTo>
                    <a:pt x="0" y="0"/>
                  </a:lnTo>
                  <a:close/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3746" y="6448839"/>
              <a:ext cx="877569" cy="754380"/>
            </a:xfrm>
            <a:custGeom>
              <a:avLst/>
              <a:gdLst/>
              <a:ahLst/>
              <a:cxnLst/>
              <a:rect l="l" t="t" r="r" b="b"/>
              <a:pathLst>
                <a:path w="877570" h="754379">
                  <a:moveTo>
                    <a:pt x="96434" y="0"/>
                  </a:moveTo>
                  <a:lnTo>
                    <a:pt x="0" y="257381"/>
                  </a:lnTo>
                  <a:lnTo>
                    <a:pt x="192868" y="257381"/>
                  </a:lnTo>
                  <a:lnTo>
                    <a:pt x="96434" y="0"/>
                  </a:lnTo>
                  <a:close/>
                </a:path>
                <a:path w="877570" h="754379">
                  <a:moveTo>
                    <a:pt x="491742" y="754255"/>
                  </a:moveTo>
                  <a:lnTo>
                    <a:pt x="877094" y="200271"/>
                  </a:lnTo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62982" y="5597037"/>
              <a:ext cx="814677" cy="543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90171" y="5251116"/>
              <a:ext cx="1136015" cy="1136650"/>
            </a:xfrm>
            <a:custGeom>
              <a:avLst/>
              <a:gdLst/>
              <a:ahLst/>
              <a:cxnLst/>
              <a:rect l="l" t="t" r="r" b="b"/>
              <a:pathLst>
                <a:path w="1136014" h="1136650">
                  <a:moveTo>
                    <a:pt x="0" y="0"/>
                  </a:moveTo>
                  <a:lnTo>
                    <a:pt x="1135611" y="0"/>
                  </a:lnTo>
                  <a:lnTo>
                    <a:pt x="1135611" y="1136595"/>
                  </a:lnTo>
                  <a:lnTo>
                    <a:pt x="0" y="1136595"/>
                  </a:lnTo>
                  <a:lnTo>
                    <a:pt x="0" y="0"/>
                  </a:lnTo>
                  <a:close/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1698" y="6437878"/>
              <a:ext cx="226695" cy="266700"/>
            </a:xfrm>
            <a:custGeom>
              <a:avLst/>
              <a:gdLst/>
              <a:ahLst/>
              <a:cxnLst/>
              <a:rect l="l" t="t" r="r" b="b"/>
              <a:pathLst>
                <a:path w="226695" h="266700">
                  <a:moveTo>
                    <a:pt x="226075" y="0"/>
                  </a:moveTo>
                  <a:lnTo>
                    <a:pt x="0" y="156085"/>
                  </a:lnTo>
                  <a:lnTo>
                    <a:pt x="158285" y="266379"/>
                  </a:lnTo>
                  <a:lnTo>
                    <a:pt x="226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1697" y="6437878"/>
              <a:ext cx="226695" cy="266700"/>
            </a:xfrm>
            <a:custGeom>
              <a:avLst/>
              <a:gdLst/>
              <a:ahLst/>
              <a:cxnLst/>
              <a:rect l="l" t="t" r="r" b="b"/>
              <a:pathLst>
                <a:path w="226695" h="266700">
                  <a:moveTo>
                    <a:pt x="226075" y="0"/>
                  </a:moveTo>
                  <a:lnTo>
                    <a:pt x="0" y="156085"/>
                  </a:lnTo>
                  <a:lnTo>
                    <a:pt x="158286" y="266379"/>
                  </a:lnTo>
                  <a:lnTo>
                    <a:pt x="226075" y="0"/>
                  </a:lnTo>
                  <a:close/>
                </a:path>
              </a:pathLst>
            </a:custGeom>
            <a:ln w="32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4235" y="3175980"/>
              <a:ext cx="2192020" cy="1035050"/>
            </a:xfrm>
            <a:custGeom>
              <a:avLst/>
              <a:gdLst/>
              <a:ahLst/>
              <a:cxnLst/>
              <a:rect l="l" t="t" r="r" b="b"/>
              <a:pathLst>
                <a:path w="2192020" h="1035050">
                  <a:moveTo>
                    <a:pt x="1871258" y="151543"/>
                  </a:moveTo>
                  <a:lnTo>
                    <a:pt x="1920586" y="176377"/>
                  </a:lnTo>
                  <a:lnTo>
                    <a:pt x="1965803" y="202319"/>
                  </a:lnTo>
                  <a:lnTo>
                    <a:pt x="2006910" y="229273"/>
                  </a:lnTo>
                  <a:lnTo>
                    <a:pt x="2043906" y="257144"/>
                  </a:lnTo>
                  <a:lnTo>
                    <a:pt x="2076791" y="285834"/>
                  </a:lnTo>
                  <a:lnTo>
                    <a:pt x="2105566" y="315247"/>
                  </a:lnTo>
                  <a:lnTo>
                    <a:pt x="2130230" y="345287"/>
                  </a:lnTo>
                  <a:lnTo>
                    <a:pt x="2167226" y="406861"/>
                  </a:lnTo>
                  <a:lnTo>
                    <a:pt x="2187779" y="469785"/>
                  </a:lnTo>
                  <a:lnTo>
                    <a:pt x="2191890" y="501513"/>
                  </a:lnTo>
                  <a:lnTo>
                    <a:pt x="2191890" y="533288"/>
                  </a:lnTo>
                  <a:lnTo>
                    <a:pt x="2179558" y="596598"/>
                  </a:lnTo>
                  <a:lnTo>
                    <a:pt x="2150783" y="658943"/>
                  </a:lnTo>
                  <a:lnTo>
                    <a:pt x="2105566" y="719553"/>
                  </a:lnTo>
                  <a:lnTo>
                    <a:pt x="2076791" y="748966"/>
                  </a:lnTo>
                  <a:lnTo>
                    <a:pt x="2043906" y="777657"/>
                  </a:lnTo>
                  <a:lnTo>
                    <a:pt x="2006910" y="805527"/>
                  </a:lnTo>
                  <a:lnTo>
                    <a:pt x="1965803" y="832482"/>
                  </a:lnTo>
                  <a:lnTo>
                    <a:pt x="1920586" y="858424"/>
                  </a:lnTo>
                  <a:lnTo>
                    <a:pt x="1871258" y="883257"/>
                  </a:lnTo>
                  <a:lnTo>
                    <a:pt x="1830352" y="901608"/>
                  </a:lnTo>
                  <a:lnTo>
                    <a:pt x="1787984" y="918775"/>
                  </a:lnTo>
                  <a:lnTo>
                    <a:pt x="1744252" y="934758"/>
                  </a:lnTo>
                  <a:lnTo>
                    <a:pt x="1699254" y="949557"/>
                  </a:lnTo>
                  <a:lnTo>
                    <a:pt x="1653086" y="963173"/>
                  </a:lnTo>
                  <a:lnTo>
                    <a:pt x="1605847" y="975604"/>
                  </a:lnTo>
                  <a:lnTo>
                    <a:pt x="1557634" y="986851"/>
                  </a:lnTo>
                  <a:lnTo>
                    <a:pt x="1508543" y="996915"/>
                  </a:lnTo>
                  <a:lnTo>
                    <a:pt x="1458673" y="1005794"/>
                  </a:lnTo>
                  <a:lnTo>
                    <a:pt x="1408122" y="1013490"/>
                  </a:lnTo>
                  <a:lnTo>
                    <a:pt x="1356985" y="1020001"/>
                  </a:lnTo>
                  <a:lnTo>
                    <a:pt x="1305362" y="1025329"/>
                  </a:lnTo>
                  <a:lnTo>
                    <a:pt x="1253349" y="1029473"/>
                  </a:lnTo>
                  <a:lnTo>
                    <a:pt x="1201043" y="1032433"/>
                  </a:lnTo>
                  <a:lnTo>
                    <a:pt x="1148543" y="1034209"/>
                  </a:lnTo>
                  <a:lnTo>
                    <a:pt x="1095945" y="1034801"/>
                  </a:lnTo>
                  <a:lnTo>
                    <a:pt x="1043347" y="1034209"/>
                  </a:lnTo>
                  <a:lnTo>
                    <a:pt x="990847" y="1032433"/>
                  </a:lnTo>
                  <a:lnTo>
                    <a:pt x="938542" y="1029473"/>
                  </a:lnTo>
                  <a:lnTo>
                    <a:pt x="886528" y="1025329"/>
                  </a:lnTo>
                  <a:lnTo>
                    <a:pt x="834905" y="1020001"/>
                  </a:lnTo>
                  <a:lnTo>
                    <a:pt x="783769" y="1013490"/>
                  </a:lnTo>
                  <a:lnTo>
                    <a:pt x="733217" y="1005794"/>
                  </a:lnTo>
                  <a:lnTo>
                    <a:pt x="683347" y="996915"/>
                  </a:lnTo>
                  <a:lnTo>
                    <a:pt x="634257" y="986851"/>
                  </a:lnTo>
                  <a:lnTo>
                    <a:pt x="586043" y="975604"/>
                  </a:lnTo>
                  <a:lnTo>
                    <a:pt x="538804" y="963173"/>
                  </a:lnTo>
                  <a:lnTo>
                    <a:pt x="492637" y="949557"/>
                  </a:lnTo>
                  <a:lnTo>
                    <a:pt x="447638" y="934758"/>
                  </a:lnTo>
                  <a:lnTo>
                    <a:pt x="403907" y="918775"/>
                  </a:lnTo>
                  <a:lnTo>
                    <a:pt x="361539" y="901608"/>
                  </a:lnTo>
                  <a:lnTo>
                    <a:pt x="320632" y="883257"/>
                  </a:lnTo>
                  <a:lnTo>
                    <a:pt x="271304" y="858424"/>
                  </a:lnTo>
                  <a:lnTo>
                    <a:pt x="226087" y="832482"/>
                  </a:lnTo>
                  <a:lnTo>
                    <a:pt x="184980" y="805527"/>
                  </a:lnTo>
                  <a:lnTo>
                    <a:pt x="147984" y="777657"/>
                  </a:lnTo>
                  <a:lnTo>
                    <a:pt x="115098" y="748966"/>
                  </a:lnTo>
                  <a:lnTo>
                    <a:pt x="86324" y="719553"/>
                  </a:lnTo>
                  <a:lnTo>
                    <a:pt x="61660" y="689513"/>
                  </a:lnTo>
                  <a:lnTo>
                    <a:pt x="24664" y="627939"/>
                  </a:lnTo>
                  <a:lnTo>
                    <a:pt x="4110" y="565015"/>
                  </a:lnTo>
                  <a:lnTo>
                    <a:pt x="0" y="533288"/>
                  </a:lnTo>
                  <a:lnTo>
                    <a:pt x="0" y="501513"/>
                  </a:lnTo>
                  <a:lnTo>
                    <a:pt x="12332" y="438203"/>
                  </a:lnTo>
                  <a:lnTo>
                    <a:pt x="41106" y="375857"/>
                  </a:lnTo>
                  <a:lnTo>
                    <a:pt x="86324" y="315247"/>
                  </a:lnTo>
                  <a:lnTo>
                    <a:pt x="115098" y="285834"/>
                  </a:lnTo>
                  <a:lnTo>
                    <a:pt x="147984" y="257144"/>
                  </a:lnTo>
                  <a:lnTo>
                    <a:pt x="184980" y="229273"/>
                  </a:lnTo>
                  <a:lnTo>
                    <a:pt x="226087" y="202319"/>
                  </a:lnTo>
                  <a:lnTo>
                    <a:pt x="271304" y="176377"/>
                  </a:lnTo>
                  <a:lnTo>
                    <a:pt x="320632" y="151543"/>
                  </a:lnTo>
                  <a:lnTo>
                    <a:pt x="361539" y="133192"/>
                  </a:lnTo>
                  <a:lnTo>
                    <a:pt x="403907" y="116025"/>
                  </a:lnTo>
                  <a:lnTo>
                    <a:pt x="447638" y="100042"/>
                  </a:lnTo>
                  <a:lnTo>
                    <a:pt x="492637" y="85243"/>
                  </a:lnTo>
                  <a:lnTo>
                    <a:pt x="538804" y="71628"/>
                  </a:lnTo>
                  <a:lnTo>
                    <a:pt x="586043" y="59196"/>
                  </a:lnTo>
                  <a:lnTo>
                    <a:pt x="634257" y="47949"/>
                  </a:lnTo>
                  <a:lnTo>
                    <a:pt x="683347" y="37885"/>
                  </a:lnTo>
                  <a:lnTo>
                    <a:pt x="733217" y="29006"/>
                  </a:lnTo>
                  <a:lnTo>
                    <a:pt x="783769" y="21310"/>
                  </a:lnTo>
                  <a:lnTo>
                    <a:pt x="834905" y="14799"/>
                  </a:lnTo>
                  <a:lnTo>
                    <a:pt x="886528" y="9471"/>
                  </a:lnTo>
                  <a:lnTo>
                    <a:pt x="938542" y="5327"/>
                  </a:lnTo>
                  <a:lnTo>
                    <a:pt x="990847" y="2367"/>
                  </a:lnTo>
                  <a:lnTo>
                    <a:pt x="1043347" y="591"/>
                  </a:lnTo>
                  <a:lnTo>
                    <a:pt x="1095945" y="0"/>
                  </a:lnTo>
                  <a:lnTo>
                    <a:pt x="1148543" y="591"/>
                  </a:lnTo>
                  <a:lnTo>
                    <a:pt x="1201043" y="2367"/>
                  </a:lnTo>
                  <a:lnTo>
                    <a:pt x="1253349" y="5327"/>
                  </a:lnTo>
                  <a:lnTo>
                    <a:pt x="1305362" y="9471"/>
                  </a:lnTo>
                  <a:lnTo>
                    <a:pt x="1356985" y="14799"/>
                  </a:lnTo>
                  <a:lnTo>
                    <a:pt x="1408122" y="21310"/>
                  </a:lnTo>
                  <a:lnTo>
                    <a:pt x="1458673" y="29006"/>
                  </a:lnTo>
                  <a:lnTo>
                    <a:pt x="1508543" y="37885"/>
                  </a:lnTo>
                  <a:lnTo>
                    <a:pt x="1557634" y="47949"/>
                  </a:lnTo>
                  <a:lnTo>
                    <a:pt x="1605847" y="59196"/>
                  </a:lnTo>
                  <a:lnTo>
                    <a:pt x="1653086" y="71628"/>
                  </a:lnTo>
                  <a:lnTo>
                    <a:pt x="1699254" y="85243"/>
                  </a:lnTo>
                  <a:lnTo>
                    <a:pt x="1744252" y="100042"/>
                  </a:lnTo>
                  <a:lnTo>
                    <a:pt x="1787984" y="116025"/>
                  </a:lnTo>
                  <a:lnTo>
                    <a:pt x="1830352" y="133192"/>
                  </a:lnTo>
                  <a:lnTo>
                    <a:pt x="1871258" y="151543"/>
                  </a:lnTo>
                </a:path>
              </a:pathLst>
            </a:custGeom>
            <a:ln w="32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830567" y="3159788"/>
            <a:ext cx="3921125" cy="5196205"/>
            <a:chOff x="6830567" y="3159788"/>
            <a:chExt cx="3921125" cy="5196205"/>
          </a:xfrm>
        </p:grpSpPr>
        <p:sp>
          <p:nvSpPr>
            <p:cNvPr id="21" name="object 21"/>
            <p:cNvSpPr/>
            <p:nvPr/>
          </p:nvSpPr>
          <p:spPr>
            <a:xfrm>
              <a:off x="7192380" y="5374660"/>
              <a:ext cx="518431" cy="889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46760" y="5251116"/>
              <a:ext cx="1136015" cy="1136650"/>
            </a:xfrm>
            <a:custGeom>
              <a:avLst/>
              <a:gdLst/>
              <a:ahLst/>
              <a:cxnLst/>
              <a:rect l="l" t="t" r="r" b="b"/>
              <a:pathLst>
                <a:path w="1136015" h="1136650">
                  <a:moveTo>
                    <a:pt x="0" y="0"/>
                  </a:moveTo>
                  <a:lnTo>
                    <a:pt x="1135611" y="0"/>
                  </a:lnTo>
                  <a:lnTo>
                    <a:pt x="1135611" y="1136595"/>
                  </a:lnTo>
                  <a:lnTo>
                    <a:pt x="0" y="1136595"/>
                  </a:lnTo>
                  <a:lnTo>
                    <a:pt x="0" y="0"/>
                  </a:lnTo>
                  <a:close/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7208" y="7326638"/>
              <a:ext cx="518431" cy="8895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41586" y="7203094"/>
              <a:ext cx="1136015" cy="1136650"/>
            </a:xfrm>
            <a:custGeom>
              <a:avLst/>
              <a:gdLst/>
              <a:ahLst/>
              <a:cxnLst/>
              <a:rect l="l" t="t" r="r" b="b"/>
              <a:pathLst>
                <a:path w="1136015" h="1136650">
                  <a:moveTo>
                    <a:pt x="0" y="0"/>
                  </a:moveTo>
                  <a:lnTo>
                    <a:pt x="1135611" y="0"/>
                  </a:lnTo>
                  <a:lnTo>
                    <a:pt x="1135611" y="1136595"/>
                  </a:lnTo>
                  <a:lnTo>
                    <a:pt x="0" y="1136595"/>
                  </a:lnTo>
                  <a:lnTo>
                    <a:pt x="0" y="0"/>
                  </a:lnTo>
                  <a:close/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05779" y="6646781"/>
              <a:ext cx="398145" cy="556895"/>
            </a:xfrm>
            <a:custGeom>
              <a:avLst/>
              <a:gdLst/>
              <a:ahLst/>
              <a:cxnLst/>
              <a:rect l="l" t="t" r="r" b="b"/>
              <a:pathLst>
                <a:path w="398145" h="556895">
                  <a:moveTo>
                    <a:pt x="397524" y="556313"/>
                  </a:moveTo>
                  <a:lnTo>
                    <a:pt x="0" y="0"/>
                  </a:lnTo>
                </a:path>
              </a:pathLst>
            </a:custGeom>
            <a:ln w="32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56184" y="6437431"/>
              <a:ext cx="228600" cy="266065"/>
            </a:xfrm>
            <a:custGeom>
              <a:avLst/>
              <a:gdLst/>
              <a:ahLst/>
              <a:cxnLst/>
              <a:rect l="l" t="t" r="r" b="b"/>
              <a:pathLst>
                <a:path w="228600" h="266065">
                  <a:moveTo>
                    <a:pt x="0" y="0"/>
                  </a:moveTo>
                  <a:lnTo>
                    <a:pt x="71155" y="265497"/>
                  </a:lnTo>
                  <a:lnTo>
                    <a:pt x="228032" y="153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56183" y="6437431"/>
              <a:ext cx="953769" cy="765810"/>
            </a:xfrm>
            <a:custGeom>
              <a:avLst/>
              <a:gdLst/>
              <a:ahLst/>
              <a:cxnLst/>
              <a:rect l="l" t="t" r="r" b="b"/>
              <a:pathLst>
                <a:path w="953770" h="765809">
                  <a:moveTo>
                    <a:pt x="0" y="0"/>
                  </a:moveTo>
                  <a:lnTo>
                    <a:pt x="71155" y="265498"/>
                  </a:lnTo>
                  <a:lnTo>
                    <a:pt x="228031" y="153202"/>
                  </a:lnTo>
                  <a:lnTo>
                    <a:pt x="0" y="0"/>
                  </a:lnTo>
                  <a:close/>
                </a:path>
                <a:path w="953770" h="765809">
                  <a:moveTo>
                    <a:pt x="953208" y="765663"/>
                  </a:moveTo>
                  <a:lnTo>
                    <a:pt x="953208" y="268789"/>
                  </a:lnTo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12959" y="6448840"/>
              <a:ext cx="193040" cy="257810"/>
            </a:xfrm>
            <a:custGeom>
              <a:avLst/>
              <a:gdLst/>
              <a:ahLst/>
              <a:cxnLst/>
              <a:rect l="l" t="t" r="r" b="b"/>
              <a:pathLst>
                <a:path w="193040" h="257809">
                  <a:moveTo>
                    <a:pt x="96433" y="0"/>
                  </a:moveTo>
                  <a:lnTo>
                    <a:pt x="0" y="257380"/>
                  </a:lnTo>
                  <a:lnTo>
                    <a:pt x="192868" y="257380"/>
                  </a:lnTo>
                  <a:lnTo>
                    <a:pt x="964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39084" y="5473494"/>
              <a:ext cx="715928" cy="6918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41586" y="5251116"/>
              <a:ext cx="1136015" cy="1136650"/>
            </a:xfrm>
            <a:custGeom>
              <a:avLst/>
              <a:gdLst/>
              <a:ahLst/>
              <a:cxnLst/>
              <a:rect l="l" t="t" r="r" b="b"/>
              <a:pathLst>
                <a:path w="1136015" h="1136650">
                  <a:moveTo>
                    <a:pt x="0" y="0"/>
                  </a:moveTo>
                  <a:lnTo>
                    <a:pt x="1135611" y="0"/>
                  </a:lnTo>
                  <a:lnTo>
                    <a:pt x="1135611" y="1136595"/>
                  </a:lnTo>
                  <a:lnTo>
                    <a:pt x="0" y="1136595"/>
                  </a:lnTo>
                  <a:lnTo>
                    <a:pt x="0" y="0"/>
                  </a:lnTo>
                  <a:close/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12958" y="6448839"/>
              <a:ext cx="877569" cy="754380"/>
            </a:xfrm>
            <a:custGeom>
              <a:avLst/>
              <a:gdLst/>
              <a:ahLst/>
              <a:cxnLst/>
              <a:rect l="l" t="t" r="r" b="b"/>
              <a:pathLst>
                <a:path w="877570" h="754379">
                  <a:moveTo>
                    <a:pt x="96434" y="0"/>
                  </a:moveTo>
                  <a:lnTo>
                    <a:pt x="0" y="257381"/>
                  </a:lnTo>
                  <a:lnTo>
                    <a:pt x="192868" y="257381"/>
                  </a:lnTo>
                  <a:lnTo>
                    <a:pt x="96434" y="0"/>
                  </a:lnTo>
                  <a:close/>
                </a:path>
                <a:path w="877570" h="754379">
                  <a:moveTo>
                    <a:pt x="491741" y="754255"/>
                  </a:moveTo>
                  <a:lnTo>
                    <a:pt x="877093" y="200271"/>
                  </a:lnTo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72193" y="5597037"/>
              <a:ext cx="814677" cy="543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599382" y="5251116"/>
              <a:ext cx="1136015" cy="1136650"/>
            </a:xfrm>
            <a:custGeom>
              <a:avLst/>
              <a:gdLst/>
              <a:ahLst/>
              <a:cxnLst/>
              <a:rect l="l" t="t" r="r" b="b"/>
              <a:pathLst>
                <a:path w="1136015" h="1136650">
                  <a:moveTo>
                    <a:pt x="0" y="0"/>
                  </a:moveTo>
                  <a:lnTo>
                    <a:pt x="1135611" y="0"/>
                  </a:lnTo>
                  <a:lnTo>
                    <a:pt x="1135611" y="1136595"/>
                  </a:lnTo>
                  <a:lnTo>
                    <a:pt x="0" y="1136595"/>
                  </a:lnTo>
                  <a:lnTo>
                    <a:pt x="0" y="0"/>
                  </a:lnTo>
                  <a:close/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510908" y="6437878"/>
              <a:ext cx="226695" cy="266700"/>
            </a:xfrm>
            <a:custGeom>
              <a:avLst/>
              <a:gdLst/>
              <a:ahLst/>
              <a:cxnLst/>
              <a:rect l="l" t="t" r="r" b="b"/>
              <a:pathLst>
                <a:path w="226695" h="266700">
                  <a:moveTo>
                    <a:pt x="226076" y="0"/>
                  </a:moveTo>
                  <a:lnTo>
                    <a:pt x="0" y="156085"/>
                  </a:lnTo>
                  <a:lnTo>
                    <a:pt x="158286" y="266379"/>
                  </a:lnTo>
                  <a:lnTo>
                    <a:pt x="226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10907" y="6437878"/>
              <a:ext cx="226695" cy="266700"/>
            </a:xfrm>
            <a:custGeom>
              <a:avLst/>
              <a:gdLst/>
              <a:ahLst/>
              <a:cxnLst/>
              <a:rect l="l" t="t" r="r" b="b"/>
              <a:pathLst>
                <a:path w="226695" h="266700">
                  <a:moveTo>
                    <a:pt x="226077" y="0"/>
                  </a:moveTo>
                  <a:lnTo>
                    <a:pt x="0" y="156085"/>
                  </a:lnTo>
                  <a:lnTo>
                    <a:pt x="158287" y="266379"/>
                  </a:lnTo>
                  <a:lnTo>
                    <a:pt x="226077" y="0"/>
                  </a:lnTo>
                  <a:close/>
                </a:path>
              </a:pathLst>
            </a:custGeom>
            <a:ln w="32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41587" y="7203095"/>
              <a:ext cx="1135611" cy="113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13447" y="3175980"/>
              <a:ext cx="2192020" cy="5163820"/>
            </a:xfrm>
            <a:custGeom>
              <a:avLst/>
              <a:gdLst/>
              <a:ahLst/>
              <a:cxnLst/>
              <a:rect l="l" t="t" r="r" b="b"/>
              <a:pathLst>
                <a:path w="2192020" h="5163820">
                  <a:moveTo>
                    <a:pt x="528139" y="4027114"/>
                  </a:moveTo>
                  <a:lnTo>
                    <a:pt x="1663750" y="4027114"/>
                  </a:lnTo>
                  <a:lnTo>
                    <a:pt x="1663750" y="5163709"/>
                  </a:lnTo>
                  <a:lnTo>
                    <a:pt x="528139" y="5163709"/>
                  </a:lnTo>
                  <a:lnTo>
                    <a:pt x="528139" y="4027114"/>
                  </a:lnTo>
                  <a:close/>
                </a:path>
                <a:path w="2192020" h="5163820">
                  <a:moveTo>
                    <a:pt x="1871258" y="151543"/>
                  </a:moveTo>
                  <a:lnTo>
                    <a:pt x="1920586" y="176377"/>
                  </a:lnTo>
                  <a:lnTo>
                    <a:pt x="1965803" y="202319"/>
                  </a:lnTo>
                  <a:lnTo>
                    <a:pt x="2006910" y="229273"/>
                  </a:lnTo>
                  <a:lnTo>
                    <a:pt x="2043906" y="257144"/>
                  </a:lnTo>
                  <a:lnTo>
                    <a:pt x="2076791" y="285834"/>
                  </a:lnTo>
                  <a:lnTo>
                    <a:pt x="2105566" y="315247"/>
                  </a:lnTo>
                  <a:lnTo>
                    <a:pt x="2130230" y="345287"/>
                  </a:lnTo>
                  <a:lnTo>
                    <a:pt x="2167226" y="406861"/>
                  </a:lnTo>
                  <a:lnTo>
                    <a:pt x="2187779" y="469785"/>
                  </a:lnTo>
                  <a:lnTo>
                    <a:pt x="2191890" y="501513"/>
                  </a:lnTo>
                  <a:lnTo>
                    <a:pt x="2191890" y="533288"/>
                  </a:lnTo>
                  <a:lnTo>
                    <a:pt x="2179558" y="596598"/>
                  </a:lnTo>
                  <a:lnTo>
                    <a:pt x="2150783" y="658943"/>
                  </a:lnTo>
                  <a:lnTo>
                    <a:pt x="2105566" y="719553"/>
                  </a:lnTo>
                  <a:lnTo>
                    <a:pt x="2076791" y="748966"/>
                  </a:lnTo>
                  <a:lnTo>
                    <a:pt x="2043906" y="777657"/>
                  </a:lnTo>
                  <a:lnTo>
                    <a:pt x="2006910" y="805527"/>
                  </a:lnTo>
                  <a:lnTo>
                    <a:pt x="1965803" y="832482"/>
                  </a:lnTo>
                  <a:lnTo>
                    <a:pt x="1920586" y="858424"/>
                  </a:lnTo>
                  <a:lnTo>
                    <a:pt x="1871258" y="883257"/>
                  </a:lnTo>
                  <a:lnTo>
                    <a:pt x="1830351" y="901608"/>
                  </a:lnTo>
                  <a:lnTo>
                    <a:pt x="1787983" y="918775"/>
                  </a:lnTo>
                  <a:lnTo>
                    <a:pt x="1744252" y="934758"/>
                  </a:lnTo>
                  <a:lnTo>
                    <a:pt x="1699253" y="949557"/>
                  </a:lnTo>
                  <a:lnTo>
                    <a:pt x="1653086" y="963173"/>
                  </a:lnTo>
                  <a:lnTo>
                    <a:pt x="1605846" y="975604"/>
                  </a:lnTo>
                  <a:lnTo>
                    <a:pt x="1557633" y="986851"/>
                  </a:lnTo>
                  <a:lnTo>
                    <a:pt x="1508543" y="996915"/>
                  </a:lnTo>
                  <a:lnTo>
                    <a:pt x="1458673" y="1005794"/>
                  </a:lnTo>
                  <a:lnTo>
                    <a:pt x="1408121" y="1013490"/>
                  </a:lnTo>
                  <a:lnTo>
                    <a:pt x="1356985" y="1020001"/>
                  </a:lnTo>
                  <a:lnTo>
                    <a:pt x="1305361" y="1025329"/>
                  </a:lnTo>
                  <a:lnTo>
                    <a:pt x="1253348" y="1029473"/>
                  </a:lnTo>
                  <a:lnTo>
                    <a:pt x="1201043" y="1032433"/>
                  </a:lnTo>
                  <a:lnTo>
                    <a:pt x="1148542" y="1034209"/>
                  </a:lnTo>
                  <a:lnTo>
                    <a:pt x="1095945" y="1034801"/>
                  </a:lnTo>
                  <a:lnTo>
                    <a:pt x="1043347" y="1034209"/>
                  </a:lnTo>
                  <a:lnTo>
                    <a:pt x="990846" y="1032433"/>
                  </a:lnTo>
                  <a:lnTo>
                    <a:pt x="938541" y="1029473"/>
                  </a:lnTo>
                  <a:lnTo>
                    <a:pt x="886528" y="1025329"/>
                  </a:lnTo>
                  <a:lnTo>
                    <a:pt x="834904" y="1020001"/>
                  </a:lnTo>
                  <a:lnTo>
                    <a:pt x="783768" y="1013490"/>
                  </a:lnTo>
                  <a:lnTo>
                    <a:pt x="733216" y="1005794"/>
                  </a:lnTo>
                  <a:lnTo>
                    <a:pt x="683346" y="996915"/>
                  </a:lnTo>
                  <a:lnTo>
                    <a:pt x="634256" y="986851"/>
                  </a:lnTo>
                  <a:lnTo>
                    <a:pt x="586043" y="975604"/>
                  </a:lnTo>
                  <a:lnTo>
                    <a:pt x="538803" y="963173"/>
                  </a:lnTo>
                  <a:lnTo>
                    <a:pt x="492636" y="949557"/>
                  </a:lnTo>
                  <a:lnTo>
                    <a:pt x="447637" y="934758"/>
                  </a:lnTo>
                  <a:lnTo>
                    <a:pt x="403906" y="918775"/>
                  </a:lnTo>
                  <a:lnTo>
                    <a:pt x="361538" y="901608"/>
                  </a:lnTo>
                  <a:lnTo>
                    <a:pt x="320631" y="883257"/>
                  </a:lnTo>
                  <a:lnTo>
                    <a:pt x="271303" y="858424"/>
                  </a:lnTo>
                  <a:lnTo>
                    <a:pt x="226086" y="832482"/>
                  </a:lnTo>
                  <a:lnTo>
                    <a:pt x="184979" y="805527"/>
                  </a:lnTo>
                  <a:lnTo>
                    <a:pt x="147983" y="777657"/>
                  </a:lnTo>
                  <a:lnTo>
                    <a:pt x="115098" y="748966"/>
                  </a:lnTo>
                  <a:lnTo>
                    <a:pt x="86323" y="719553"/>
                  </a:lnTo>
                  <a:lnTo>
                    <a:pt x="61659" y="689513"/>
                  </a:lnTo>
                  <a:lnTo>
                    <a:pt x="24663" y="627939"/>
                  </a:lnTo>
                  <a:lnTo>
                    <a:pt x="4110" y="565015"/>
                  </a:lnTo>
                  <a:lnTo>
                    <a:pt x="0" y="533288"/>
                  </a:lnTo>
                  <a:lnTo>
                    <a:pt x="0" y="501513"/>
                  </a:lnTo>
                  <a:lnTo>
                    <a:pt x="12331" y="438203"/>
                  </a:lnTo>
                  <a:lnTo>
                    <a:pt x="41106" y="375857"/>
                  </a:lnTo>
                  <a:lnTo>
                    <a:pt x="86323" y="315247"/>
                  </a:lnTo>
                  <a:lnTo>
                    <a:pt x="115098" y="285834"/>
                  </a:lnTo>
                  <a:lnTo>
                    <a:pt x="147983" y="257144"/>
                  </a:lnTo>
                  <a:lnTo>
                    <a:pt x="184979" y="229273"/>
                  </a:lnTo>
                  <a:lnTo>
                    <a:pt x="226086" y="202319"/>
                  </a:lnTo>
                  <a:lnTo>
                    <a:pt x="271303" y="176377"/>
                  </a:lnTo>
                  <a:lnTo>
                    <a:pt x="320631" y="151543"/>
                  </a:lnTo>
                  <a:lnTo>
                    <a:pt x="361538" y="133192"/>
                  </a:lnTo>
                  <a:lnTo>
                    <a:pt x="403906" y="116025"/>
                  </a:lnTo>
                  <a:lnTo>
                    <a:pt x="447637" y="100042"/>
                  </a:lnTo>
                  <a:lnTo>
                    <a:pt x="492636" y="85243"/>
                  </a:lnTo>
                  <a:lnTo>
                    <a:pt x="538803" y="71628"/>
                  </a:lnTo>
                  <a:lnTo>
                    <a:pt x="586043" y="59196"/>
                  </a:lnTo>
                  <a:lnTo>
                    <a:pt x="634256" y="47949"/>
                  </a:lnTo>
                  <a:lnTo>
                    <a:pt x="683346" y="37885"/>
                  </a:lnTo>
                  <a:lnTo>
                    <a:pt x="733216" y="29006"/>
                  </a:lnTo>
                  <a:lnTo>
                    <a:pt x="783768" y="21310"/>
                  </a:lnTo>
                  <a:lnTo>
                    <a:pt x="834904" y="14799"/>
                  </a:lnTo>
                  <a:lnTo>
                    <a:pt x="886528" y="9471"/>
                  </a:lnTo>
                  <a:lnTo>
                    <a:pt x="938541" y="5327"/>
                  </a:lnTo>
                  <a:lnTo>
                    <a:pt x="990846" y="2367"/>
                  </a:lnTo>
                  <a:lnTo>
                    <a:pt x="1043347" y="591"/>
                  </a:lnTo>
                  <a:lnTo>
                    <a:pt x="1095945" y="0"/>
                  </a:lnTo>
                  <a:lnTo>
                    <a:pt x="1148542" y="591"/>
                  </a:lnTo>
                  <a:lnTo>
                    <a:pt x="1201043" y="2367"/>
                  </a:lnTo>
                  <a:lnTo>
                    <a:pt x="1253348" y="5327"/>
                  </a:lnTo>
                  <a:lnTo>
                    <a:pt x="1305361" y="9471"/>
                  </a:lnTo>
                  <a:lnTo>
                    <a:pt x="1356985" y="14799"/>
                  </a:lnTo>
                  <a:lnTo>
                    <a:pt x="1408121" y="21310"/>
                  </a:lnTo>
                  <a:lnTo>
                    <a:pt x="1458673" y="29006"/>
                  </a:lnTo>
                  <a:lnTo>
                    <a:pt x="1508543" y="37885"/>
                  </a:lnTo>
                  <a:lnTo>
                    <a:pt x="1557633" y="47949"/>
                  </a:lnTo>
                  <a:lnTo>
                    <a:pt x="1605846" y="59196"/>
                  </a:lnTo>
                  <a:lnTo>
                    <a:pt x="1653086" y="71628"/>
                  </a:lnTo>
                  <a:lnTo>
                    <a:pt x="1699253" y="85243"/>
                  </a:lnTo>
                  <a:lnTo>
                    <a:pt x="1744252" y="100042"/>
                  </a:lnTo>
                  <a:lnTo>
                    <a:pt x="1787983" y="116025"/>
                  </a:lnTo>
                  <a:lnTo>
                    <a:pt x="1830351" y="133192"/>
                  </a:lnTo>
                  <a:lnTo>
                    <a:pt x="1871258" y="151543"/>
                  </a:lnTo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274860" y="3275305"/>
            <a:ext cx="1696720" cy="70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5080" indent="-1270">
              <a:lnSpc>
                <a:spcPct val="111900"/>
              </a:lnSpc>
              <a:spcBef>
                <a:spcPts val="95"/>
              </a:spcBef>
            </a:pPr>
            <a:r>
              <a:rPr sz="2000" spc="-25" dirty="0">
                <a:latin typeface="Palatino Linotype"/>
                <a:cs typeface="Palatino Linotype"/>
              </a:rPr>
              <a:t>Large </a:t>
            </a:r>
            <a:r>
              <a:rPr sz="2000" spc="-45" dirty="0">
                <a:latin typeface="Palatino Linotype"/>
                <a:cs typeface="Palatino Linotype"/>
              </a:rPr>
              <a:t>response  </a:t>
            </a:r>
            <a:r>
              <a:rPr sz="2000" spc="-35" dirty="0">
                <a:latin typeface="Palatino Linotype"/>
                <a:cs typeface="Palatino Linotype"/>
              </a:rPr>
              <a:t>in </a:t>
            </a:r>
            <a:r>
              <a:rPr sz="2000" spc="-45" dirty="0">
                <a:latin typeface="Palatino Linotype"/>
                <a:cs typeface="Palatino Linotype"/>
              </a:rPr>
              <a:t>pooling</a:t>
            </a:r>
            <a:r>
              <a:rPr sz="2000" spc="-16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unit</a:t>
            </a:r>
            <a:endParaRPr sz="2000">
              <a:latin typeface="Palatino Linotype"/>
              <a:cs typeface="Palatino Linotype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62120" y="4222755"/>
            <a:ext cx="2049145" cy="1044575"/>
            <a:chOff x="3062120" y="4222755"/>
            <a:chExt cx="2049145" cy="1044575"/>
          </a:xfrm>
        </p:grpSpPr>
        <p:sp>
          <p:nvSpPr>
            <p:cNvPr id="40" name="object 40"/>
            <p:cNvSpPr/>
            <p:nvPr/>
          </p:nvSpPr>
          <p:spPr>
            <a:xfrm>
              <a:off x="3078197" y="4453977"/>
              <a:ext cx="523240" cy="797560"/>
            </a:xfrm>
            <a:custGeom>
              <a:avLst/>
              <a:gdLst/>
              <a:ahLst/>
              <a:cxnLst/>
              <a:rect l="l" t="t" r="r" b="b"/>
              <a:pathLst>
                <a:path w="523239" h="797560">
                  <a:moveTo>
                    <a:pt x="0" y="797138"/>
                  </a:moveTo>
                  <a:lnTo>
                    <a:pt x="522978" y="0"/>
                  </a:lnTo>
                </a:path>
              </a:pathLst>
            </a:custGeom>
            <a:ln w="32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20564" y="4238833"/>
              <a:ext cx="222250" cy="268605"/>
            </a:xfrm>
            <a:custGeom>
              <a:avLst/>
              <a:gdLst/>
              <a:ahLst/>
              <a:cxnLst/>
              <a:rect l="l" t="t" r="r" b="b"/>
              <a:pathLst>
                <a:path w="222250" h="268604">
                  <a:moveTo>
                    <a:pt x="221761" y="0"/>
                  </a:moveTo>
                  <a:lnTo>
                    <a:pt x="0" y="162168"/>
                  </a:lnTo>
                  <a:lnTo>
                    <a:pt x="161220" y="268123"/>
                  </a:lnTo>
                  <a:lnTo>
                    <a:pt x="2217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20566" y="4238833"/>
              <a:ext cx="579755" cy="1012825"/>
            </a:xfrm>
            <a:custGeom>
              <a:avLst/>
              <a:gdLst/>
              <a:ahLst/>
              <a:cxnLst/>
              <a:rect l="l" t="t" r="r" b="b"/>
              <a:pathLst>
                <a:path w="579754" h="1012825">
                  <a:moveTo>
                    <a:pt x="221759" y="0"/>
                  </a:moveTo>
                  <a:lnTo>
                    <a:pt x="0" y="162169"/>
                  </a:lnTo>
                  <a:lnTo>
                    <a:pt x="161218" y="268123"/>
                  </a:lnTo>
                  <a:lnTo>
                    <a:pt x="221759" y="0"/>
                  </a:lnTo>
                  <a:close/>
                </a:path>
                <a:path w="579754" h="1012825">
                  <a:moveTo>
                    <a:pt x="579614" y="1012283"/>
                  </a:moveTo>
                  <a:lnTo>
                    <a:pt x="579614" y="290457"/>
                  </a:lnTo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3746" y="4271910"/>
              <a:ext cx="193040" cy="257810"/>
            </a:xfrm>
            <a:custGeom>
              <a:avLst/>
              <a:gdLst/>
              <a:ahLst/>
              <a:cxnLst/>
              <a:rect l="l" t="t" r="r" b="b"/>
              <a:pathLst>
                <a:path w="193039" h="257810">
                  <a:moveTo>
                    <a:pt x="96434" y="0"/>
                  </a:moveTo>
                  <a:lnTo>
                    <a:pt x="0" y="257380"/>
                  </a:lnTo>
                  <a:lnTo>
                    <a:pt x="192868" y="257380"/>
                  </a:lnTo>
                  <a:lnTo>
                    <a:pt x="96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03746" y="4271909"/>
              <a:ext cx="1091565" cy="979805"/>
            </a:xfrm>
            <a:custGeom>
              <a:avLst/>
              <a:gdLst/>
              <a:ahLst/>
              <a:cxnLst/>
              <a:rect l="l" t="t" r="r" b="b"/>
              <a:pathLst>
                <a:path w="1091564" h="979804">
                  <a:moveTo>
                    <a:pt x="96434" y="0"/>
                  </a:moveTo>
                  <a:lnTo>
                    <a:pt x="0" y="257381"/>
                  </a:lnTo>
                  <a:lnTo>
                    <a:pt x="192868" y="257381"/>
                  </a:lnTo>
                  <a:lnTo>
                    <a:pt x="96434" y="0"/>
                  </a:lnTo>
                  <a:close/>
                </a:path>
                <a:path w="1091564" h="979804">
                  <a:moveTo>
                    <a:pt x="1091285" y="979206"/>
                  </a:moveTo>
                  <a:lnTo>
                    <a:pt x="584273" y="185327"/>
                  </a:lnTo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49521" y="4240373"/>
              <a:ext cx="220345" cy="269240"/>
            </a:xfrm>
            <a:custGeom>
              <a:avLst/>
              <a:gdLst/>
              <a:ahLst/>
              <a:cxnLst/>
              <a:rect l="l" t="t" r="r" b="b"/>
              <a:pathLst>
                <a:path w="220345" h="269239">
                  <a:moveTo>
                    <a:pt x="0" y="0"/>
                  </a:moveTo>
                  <a:lnTo>
                    <a:pt x="57246" y="268847"/>
                  </a:lnTo>
                  <a:lnTo>
                    <a:pt x="219750" y="164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49519" y="4240374"/>
              <a:ext cx="220345" cy="269240"/>
            </a:xfrm>
            <a:custGeom>
              <a:avLst/>
              <a:gdLst/>
              <a:ahLst/>
              <a:cxnLst/>
              <a:rect l="l" t="t" r="r" b="b"/>
              <a:pathLst>
                <a:path w="220345" h="269239">
                  <a:moveTo>
                    <a:pt x="0" y="0"/>
                  </a:moveTo>
                  <a:lnTo>
                    <a:pt x="57246" y="268847"/>
                  </a:lnTo>
                  <a:lnTo>
                    <a:pt x="219753" y="164881"/>
                  </a:lnTo>
                  <a:lnTo>
                    <a:pt x="0" y="0"/>
                  </a:lnTo>
                  <a:close/>
                </a:path>
              </a:pathLst>
            </a:custGeom>
            <a:ln w="32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984073" y="3275305"/>
            <a:ext cx="1696720" cy="70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5080" indent="-1270">
              <a:lnSpc>
                <a:spcPct val="111900"/>
              </a:lnSpc>
              <a:spcBef>
                <a:spcPts val="95"/>
              </a:spcBef>
            </a:pPr>
            <a:r>
              <a:rPr sz="2000" spc="-25" dirty="0">
                <a:latin typeface="Palatino Linotype"/>
                <a:cs typeface="Palatino Linotype"/>
              </a:rPr>
              <a:t>Large </a:t>
            </a:r>
            <a:r>
              <a:rPr sz="2000" spc="-45" dirty="0">
                <a:latin typeface="Palatino Linotype"/>
                <a:cs typeface="Palatino Linotype"/>
              </a:rPr>
              <a:t>response  </a:t>
            </a:r>
            <a:r>
              <a:rPr sz="2000" spc="-35" dirty="0">
                <a:latin typeface="Palatino Linotype"/>
                <a:cs typeface="Palatino Linotype"/>
              </a:rPr>
              <a:t>in </a:t>
            </a:r>
            <a:r>
              <a:rPr sz="2000" spc="-45" dirty="0">
                <a:latin typeface="Palatino Linotype"/>
                <a:cs typeface="Palatino Linotype"/>
              </a:rPr>
              <a:t>pooling</a:t>
            </a:r>
            <a:r>
              <a:rPr sz="2000" spc="-16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unit</a:t>
            </a:r>
            <a:endParaRPr sz="2000">
              <a:latin typeface="Palatino Linotype"/>
              <a:cs typeface="Palatino Linotype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771333" y="4222755"/>
            <a:ext cx="2049145" cy="1044575"/>
            <a:chOff x="7771333" y="4222755"/>
            <a:chExt cx="2049145" cy="1044575"/>
          </a:xfrm>
        </p:grpSpPr>
        <p:sp>
          <p:nvSpPr>
            <p:cNvPr id="49" name="object 49"/>
            <p:cNvSpPr/>
            <p:nvPr/>
          </p:nvSpPr>
          <p:spPr>
            <a:xfrm>
              <a:off x="7787409" y="4453977"/>
              <a:ext cx="523240" cy="797560"/>
            </a:xfrm>
            <a:custGeom>
              <a:avLst/>
              <a:gdLst/>
              <a:ahLst/>
              <a:cxnLst/>
              <a:rect l="l" t="t" r="r" b="b"/>
              <a:pathLst>
                <a:path w="523240" h="797560">
                  <a:moveTo>
                    <a:pt x="0" y="797138"/>
                  </a:moveTo>
                  <a:lnTo>
                    <a:pt x="522976" y="0"/>
                  </a:lnTo>
                </a:path>
              </a:pathLst>
            </a:custGeom>
            <a:ln w="32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29777" y="4238833"/>
              <a:ext cx="222250" cy="268605"/>
            </a:xfrm>
            <a:custGeom>
              <a:avLst/>
              <a:gdLst/>
              <a:ahLst/>
              <a:cxnLst/>
              <a:rect l="l" t="t" r="r" b="b"/>
              <a:pathLst>
                <a:path w="222250" h="268604">
                  <a:moveTo>
                    <a:pt x="221761" y="0"/>
                  </a:moveTo>
                  <a:lnTo>
                    <a:pt x="0" y="162168"/>
                  </a:lnTo>
                  <a:lnTo>
                    <a:pt x="161218" y="268123"/>
                  </a:lnTo>
                  <a:lnTo>
                    <a:pt x="2217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29776" y="4238833"/>
              <a:ext cx="579755" cy="1012825"/>
            </a:xfrm>
            <a:custGeom>
              <a:avLst/>
              <a:gdLst/>
              <a:ahLst/>
              <a:cxnLst/>
              <a:rect l="l" t="t" r="r" b="b"/>
              <a:pathLst>
                <a:path w="579754" h="1012825">
                  <a:moveTo>
                    <a:pt x="221760" y="0"/>
                  </a:moveTo>
                  <a:lnTo>
                    <a:pt x="0" y="162169"/>
                  </a:lnTo>
                  <a:lnTo>
                    <a:pt x="161218" y="268123"/>
                  </a:lnTo>
                  <a:lnTo>
                    <a:pt x="221760" y="0"/>
                  </a:lnTo>
                  <a:close/>
                </a:path>
                <a:path w="579754" h="1012825">
                  <a:moveTo>
                    <a:pt x="579615" y="1012283"/>
                  </a:moveTo>
                  <a:lnTo>
                    <a:pt x="579615" y="290457"/>
                  </a:lnTo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12959" y="4271910"/>
              <a:ext cx="193040" cy="257810"/>
            </a:xfrm>
            <a:custGeom>
              <a:avLst/>
              <a:gdLst/>
              <a:ahLst/>
              <a:cxnLst/>
              <a:rect l="l" t="t" r="r" b="b"/>
              <a:pathLst>
                <a:path w="193040" h="257810">
                  <a:moveTo>
                    <a:pt x="96433" y="0"/>
                  </a:moveTo>
                  <a:lnTo>
                    <a:pt x="0" y="257380"/>
                  </a:lnTo>
                  <a:lnTo>
                    <a:pt x="192868" y="257380"/>
                  </a:lnTo>
                  <a:lnTo>
                    <a:pt x="964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12958" y="4271909"/>
              <a:ext cx="1091565" cy="979805"/>
            </a:xfrm>
            <a:custGeom>
              <a:avLst/>
              <a:gdLst/>
              <a:ahLst/>
              <a:cxnLst/>
              <a:rect l="l" t="t" r="r" b="b"/>
              <a:pathLst>
                <a:path w="1091565" h="979804">
                  <a:moveTo>
                    <a:pt x="96434" y="0"/>
                  </a:moveTo>
                  <a:lnTo>
                    <a:pt x="0" y="257381"/>
                  </a:lnTo>
                  <a:lnTo>
                    <a:pt x="192868" y="257381"/>
                  </a:lnTo>
                  <a:lnTo>
                    <a:pt x="96434" y="0"/>
                  </a:lnTo>
                  <a:close/>
                </a:path>
                <a:path w="1091565" h="979804">
                  <a:moveTo>
                    <a:pt x="1091286" y="979206"/>
                  </a:moveTo>
                  <a:lnTo>
                    <a:pt x="584273" y="185327"/>
                  </a:lnTo>
                </a:path>
              </a:pathLst>
            </a:custGeom>
            <a:ln w="3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58733" y="4240373"/>
              <a:ext cx="220345" cy="269240"/>
            </a:xfrm>
            <a:custGeom>
              <a:avLst/>
              <a:gdLst/>
              <a:ahLst/>
              <a:cxnLst/>
              <a:rect l="l" t="t" r="r" b="b"/>
              <a:pathLst>
                <a:path w="220345" h="269239">
                  <a:moveTo>
                    <a:pt x="0" y="0"/>
                  </a:moveTo>
                  <a:lnTo>
                    <a:pt x="57246" y="268847"/>
                  </a:lnTo>
                  <a:lnTo>
                    <a:pt x="219751" y="164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58732" y="4240374"/>
              <a:ext cx="220345" cy="269240"/>
            </a:xfrm>
            <a:custGeom>
              <a:avLst/>
              <a:gdLst/>
              <a:ahLst/>
              <a:cxnLst/>
              <a:rect l="l" t="t" r="r" b="b"/>
              <a:pathLst>
                <a:path w="220345" h="269239">
                  <a:moveTo>
                    <a:pt x="0" y="0"/>
                  </a:moveTo>
                  <a:lnTo>
                    <a:pt x="57246" y="268847"/>
                  </a:lnTo>
                  <a:lnTo>
                    <a:pt x="219751" y="164881"/>
                  </a:lnTo>
                  <a:lnTo>
                    <a:pt x="0" y="0"/>
                  </a:lnTo>
                  <a:close/>
                </a:path>
              </a:pathLst>
            </a:custGeom>
            <a:ln w="32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355004" y="3880730"/>
            <a:ext cx="658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Palatino Linotype"/>
                <a:cs typeface="Palatino Linotype"/>
              </a:rPr>
              <a:t>Large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64543" y="4189588"/>
            <a:ext cx="1239520" cy="70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0175">
              <a:lnSpc>
                <a:spcPct val="111900"/>
              </a:lnSpc>
              <a:spcBef>
                <a:spcPts val="95"/>
              </a:spcBef>
            </a:pPr>
            <a:r>
              <a:rPr sz="2000" spc="-45" dirty="0">
                <a:latin typeface="Palatino Linotype"/>
                <a:cs typeface="Palatino Linotype"/>
              </a:rPr>
              <a:t>response  </a:t>
            </a:r>
            <a:r>
              <a:rPr sz="2000" spc="-35" dirty="0">
                <a:latin typeface="Palatino Linotype"/>
                <a:cs typeface="Palatino Linotype"/>
              </a:rPr>
              <a:t>in</a:t>
            </a:r>
            <a:r>
              <a:rPr sz="2000" spc="1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detector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35974" y="4903821"/>
            <a:ext cx="6965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latin typeface="Palatino Linotype"/>
                <a:cs typeface="Palatino Linotype"/>
              </a:rPr>
              <a:t>unit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10" dirty="0">
                <a:latin typeface="Palatino Linotype"/>
                <a:cs typeface="Palatino Linotype"/>
              </a:rPr>
              <a:t>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81773" y="3848558"/>
            <a:ext cx="978535" cy="70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0020">
              <a:lnSpc>
                <a:spcPct val="111900"/>
              </a:lnSpc>
              <a:spcBef>
                <a:spcPts val="95"/>
              </a:spcBef>
            </a:pPr>
            <a:r>
              <a:rPr sz="2000" spc="-25" dirty="0">
                <a:latin typeface="Palatino Linotype"/>
                <a:cs typeface="Palatino Linotype"/>
              </a:rPr>
              <a:t>Large  </a:t>
            </a:r>
            <a:r>
              <a:rPr sz="2000" spc="-45" dirty="0">
                <a:latin typeface="Palatino Linotype"/>
                <a:cs typeface="Palatino Linotype"/>
              </a:rPr>
              <a:t>res</a:t>
            </a:r>
            <a:r>
              <a:rPr sz="2000" spc="-5" dirty="0">
                <a:latin typeface="Palatino Linotype"/>
                <a:cs typeface="Palatino Linotype"/>
              </a:rPr>
              <a:t>p</a:t>
            </a:r>
            <a:r>
              <a:rPr sz="2000" spc="-60" dirty="0">
                <a:latin typeface="Palatino Linotype"/>
                <a:cs typeface="Palatino Linotype"/>
              </a:rPr>
              <a:t>onse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751393" y="4562791"/>
            <a:ext cx="12395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35" dirty="0">
                <a:latin typeface="Palatino Linotype"/>
                <a:cs typeface="Palatino Linotype"/>
              </a:rPr>
              <a:t>in</a:t>
            </a:r>
            <a:r>
              <a:rPr sz="2000" spc="1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detector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022824" y="4903821"/>
            <a:ext cx="6965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latin typeface="Palatino Linotype"/>
                <a:cs typeface="Palatino Linotype"/>
              </a:rPr>
              <a:t>unit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10" dirty="0">
                <a:latin typeface="Palatino Linotype"/>
                <a:cs typeface="Palatino Linotype"/>
              </a:rPr>
              <a:t>3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22019"/>
            <a:ext cx="11022965" cy="1098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50" spc="170" dirty="0"/>
              <a:t>Pooling </a:t>
            </a:r>
            <a:r>
              <a:rPr sz="7050" spc="280" dirty="0"/>
              <a:t>with</a:t>
            </a:r>
            <a:r>
              <a:rPr sz="7050" spc="940" dirty="0"/>
              <a:t> </a:t>
            </a:r>
            <a:r>
              <a:rPr sz="7050" spc="165" dirty="0"/>
              <a:t>Downsampling</a:t>
            </a:r>
            <a:endParaRPr sz="7050"/>
          </a:p>
        </p:txBody>
      </p:sp>
      <p:sp>
        <p:nvSpPr>
          <p:cNvPr id="3" name="object 3"/>
          <p:cNvSpPr/>
          <p:nvPr/>
        </p:nvSpPr>
        <p:spPr>
          <a:xfrm>
            <a:off x="1533821" y="5195366"/>
            <a:ext cx="1080770" cy="1082040"/>
          </a:xfrm>
          <a:custGeom>
            <a:avLst/>
            <a:gdLst/>
            <a:ahLst/>
            <a:cxnLst/>
            <a:rect l="l" t="t" r="r" b="b"/>
            <a:pathLst>
              <a:path w="1080770" h="1082039">
                <a:moveTo>
                  <a:pt x="922220" y="158429"/>
                </a:moveTo>
                <a:lnTo>
                  <a:pt x="955429" y="194806"/>
                </a:lnTo>
                <a:lnTo>
                  <a:pt x="984730" y="233343"/>
                </a:lnTo>
                <a:lnTo>
                  <a:pt x="1010125" y="273770"/>
                </a:lnTo>
                <a:lnTo>
                  <a:pt x="1031613" y="315818"/>
                </a:lnTo>
                <a:lnTo>
                  <a:pt x="1049194" y="359216"/>
                </a:lnTo>
                <a:lnTo>
                  <a:pt x="1062868" y="403695"/>
                </a:lnTo>
                <a:lnTo>
                  <a:pt x="1072635" y="448983"/>
                </a:lnTo>
                <a:lnTo>
                  <a:pt x="1078495" y="494812"/>
                </a:lnTo>
                <a:lnTo>
                  <a:pt x="1080449" y="540911"/>
                </a:lnTo>
                <a:lnTo>
                  <a:pt x="1078495" y="587009"/>
                </a:lnTo>
                <a:lnTo>
                  <a:pt x="1072635" y="632838"/>
                </a:lnTo>
                <a:lnTo>
                  <a:pt x="1062868" y="678126"/>
                </a:lnTo>
                <a:lnTo>
                  <a:pt x="1049194" y="722605"/>
                </a:lnTo>
                <a:lnTo>
                  <a:pt x="1031613" y="766003"/>
                </a:lnTo>
                <a:lnTo>
                  <a:pt x="1010125" y="808051"/>
                </a:lnTo>
                <a:lnTo>
                  <a:pt x="984730" y="848478"/>
                </a:lnTo>
                <a:lnTo>
                  <a:pt x="955429" y="887015"/>
                </a:lnTo>
                <a:lnTo>
                  <a:pt x="922220" y="923392"/>
                </a:lnTo>
                <a:lnTo>
                  <a:pt x="885890" y="956643"/>
                </a:lnTo>
                <a:lnTo>
                  <a:pt x="847401" y="985981"/>
                </a:lnTo>
                <a:lnTo>
                  <a:pt x="807025" y="1011408"/>
                </a:lnTo>
                <a:lnTo>
                  <a:pt x="765031" y="1032923"/>
                </a:lnTo>
                <a:lnTo>
                  <a:pt x="721688" y="1050527"/>
                </a:lnTo>
                <a:lnTo>
                  <a:pt x="677266" y="1064218"/>
                </a:lnTo>
                <a:lnTo>
                  <a:pt x="632035" y="1073998"/>
                </a:lnTo>
                <a:lnTo>
                  <a:pt x="586264" y="1079866"/>
                </a:lnTo>
                <a:lnTo>
                  <a:pt x="540224" y="1081822"/>
                </a:lnTo>
                <a:lnTo>
                  <a:pt x="494184" y="1079866"/>
                </a:lnTo>
                <a:lnTo>
                  <a:pt x="448414" y="1073998"/>
                </a:lnTo>
                <a:lnTo>
                  <a:pt x="403182" y="1064218"/>
                </a:lnTo>
                <a:lnTo>
                  <a:pt x="358761" y="1050527"/>
                </a:lnTo>
                <a:lnTo>
                  <a:pt x="315418" y="1032923"/>
                </a:lnTo>
                <a:lnTo>
                  <a:pt x="273423" y="1011408"/>
                </a:lnTo>
                <a:lnTo>
                  <a:pt x="233047" y="985981"/>
                </a:lnTo>
                <a:lnTo>
                  <a:pt x="194559" y="956643"/>
                </a:lnTo>
                <a:lnTo>
                  <a:pt x="158228" y="923392"/>
                </a:lnTo>
                <a:lnTo>
                  <a:pt x="125020" y="887015"/>
                </a:lnTo>
                <a:lnTo>
                  <a:pt x="95718" y="848478"/>
                </a:lnTo>
                <a:lnTo>
                  <a:pt x="70323" y="808051"/>
                </a:lnTo>
                <a:lnTo>
                  <a:pt x="48835" y="766003"/>
                </a:lnTo>
                <a:lnTo>
                  <a:pt x="31255" y="722605"/>
                </a:lnTo>
                <a:lnTo>
                  <a:pt x="17580" y="678126"/>
                </a:lnTo>
                <a:lnTo>
                  <a:pt x="7813" y="632838"/>
                </a:lnTo>
                <a:lnTo>
                  <a:pt x="1953" y="587009"/>
                </a:lnTo>
                <a:lnTo>
                  <a:pt x="0" y="540911"/>
                </a:lnTo>
                <a:lnTo>
                  <a:pt x="1953" y="494812"/>
                </a:lnTo>
                <a:lnTo>
                  <a:pt x="7813" y="448983"/>
                </a:lnTo>
                <a:lnTo>
                  <a:pt x="17580" y="403695"/>
                </a:lnTo>
                <a:lnTo>
                  <a:pt x="31255" y="359216"/>
                </a:lnTo>
                <a:lnTo>
                  <a:pt x="48835" y="315818"/>
                </a:lnTo>
                <a:lnTo>
                  <a:pt x="70323" y="273770"/>
                </a:lnTo>
                <a:lnTo>
                  <a:pt x="95718" y="233343"/>
                </a:lnTo>
                <a:lnTo>
                  <a:pt x="125020" y="194806"/>
                </a:lnTo>
                <a:lnTo>
                  <a:pt x="158228" y="158429"/>
                </a:lnTo>
                <a:lnTo>
                  <a:pt x="194559" y="125178"/>
                </a:lnTo>
                <a:lnTo>
                  <a:pt x="233047" y="95840"/>
                </a:lnTo>
                <a:lnTo>
                  <a:pt x="273423" y="70413"/>
                </a:lnTo>
                <a:lnTo>
                  <a:pt x="315418" y="48898"/>
                </a:lnTo>
                <a:lnTo>
                  <a:pt x="358761" y="31294"/>
                </a:lnTo>
                <a:lnTo>
                  <a:pt x="403182" y="17603"/>
                </a:lnTo>
                <a:lnTo>
                  <a:pt x="448414" y="7823"/>
                </a:lnTo>
                <a:lnTo>
                  <a:pt x="494184" y="1955"/>
                </a:lnTo>
                <a:lnTo>
                  <a:pt x="540224" y="0"/>
                </a:lnTo>
                <a:lnTo>
                  <a:pt x="586264" y="1955"/>
                </a:lnTo>
                <a:lnTo>
                  <a:pt x="632035" y="7823"/>
                </a:lnTo>
                <a:lnTo>
                  <a:pt x="677266" y="17603"/>
                </a:lnTo>
                <a:lnTo>
                  <a:pt x="721688" y="31294"/>
                </a:lnTo>
                <a:lnTo>
                  <a:pt x="765031" y="48898"/>
                </a:lnTo>
                <a:lnTo>
                  <a:pt x="807025" y="70413"/>
                </a:lnTo>
                <a:lnTo>
                  <a:pt x="847401" y="95840"/>
                </a:lnTo>
                <a:lnTo>
                  <a:pt x="885890" y="125178"/>
                </a:lnTo>
                <a:lnTo>
                  <a:pt x="922220" y="158429"/>
                </a:lnTo>
              </a:path>
            </a:pathLst>
          </a:custGeom>
          <a:ln w="372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0888" y="5488560"/>
            <a:ext cx="4064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" dirty="0">
                <a:latin typeface="Calibri"/>
                <a:cs typeface="Calibri"/>
              </a:rPr>
              <a:t>0.1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150" y="5195366"/>
            <a:ext cx="1080770" cy="1082040"/>
          </a:xfrm>
          <a:custGeom>
            <a:avLst/>
            <a:gdLst/>
            <a:ahLst/>
            <a:cxnLst/>
            <a:rect l="l" t="t" r="r" b="b"/>
            <a:pathLst>
              <a:path w="1080770" h="1082039">
                <a:moveTo>
                  <a:pt x="922220" y="158429"/>
                </a:moveTo>
                <a:lnTo>
                  <a:pt x="955429" y="194806"/>
                </a:lnTo>
                <a:lnTo>
                  <a:pt x="984730" y="233343"/>
                </a:lnTo>
                <a:lnTo>
                  <a:pt x="1010125" y="273770"/>
                </a:lnTo>
                <a:lnTo>
                  <a:pt x="1031613" y="315818"/>
                </a:lnTo>
                <a:lnTo>
                  <a:pt x="1049194" y="359216"/>
                </a:lnTo>
                <a:lnTo>
                  <a:pt x="1062868" y="403695"/>
                </a:lnTo>
                <a:lnTo>
                  <a:pt x="1072635" y="448983"/>
                </a:lnTo>
                <a:lnTo>
                  <a:pt x="1078495" y="494812"/>
                </a:lnTo>
                <a:lnTo>
                  <a:pt x="1080449" y="540911"/>
                </a:lnTo>
                <a:lnTo>
                  <a:pt x="1078495" y="587009"/>
                </a:lnTo>
                <a:lnTo>
                  <a:pt x="1072635" y="632838"/>
                </a:lnTo>
                <a:lnTo>
                  <a:pt x="1062868" y="678126"/>
                </a:lnTo>
                <a:lnTo>
                  <a:pt x="1049194" y="722605"/>
                </a:lnTo>
                <a:lnTo>
                  <a:pt x="1031613" y="766003"/>
                </a:lnTo>
                <a:lnTo>
                  <a:pt x="1010125" y="808051"/>
                </a:lnTo>
                <a:lnTo>
                  <a:pt x="984730" y="848478"/>
                </a:lnTo>
                <a:lnTo>
                  <a:pt x="955429" y="887015"/>
                </a:lnTo>
                <a:lnTo>
                  <a:pt x="922220" y="923392"/>
                </a:lnTo>
                <a:lnTo>
                  <a:pt x="885890" y="956643"/>
                </a:lnTo>
                <a:lnTo>
                  <a:pt x="847401" y="985981"/>
                </a:lnTo>
                <a:lnTo>
                  <a:pt x="807025" y="1011408"/>
                </a:lnTo>
                <a:lnTo>
                  <a:pt x="765031" y="1032923"/>
                </a:lnTo>
                <a:lnTo>
                  <a:pt x="721688" y="1050527"/>
                </a:lnTo>
                <a:lnTo>
                  <a:pt x="677266" y="1064218"/>
                </a:lnTo>
                <a:lnTo>
                  <a:pt x="632035" y="1073998"/>
                </a:lnTo>
                <a:lnTo>
                  <a:pt x="586264" y="1079866"/>
                </a:lnTo>
                <a:lnTo>
                  <a:pt x="540224" y="1081822"/>
                </a:lnTo>
                <a:lnTo>
                  <a:pt x="494184" y="1079866"/>
                </a:lnTo>
                <a:lnTo>
                  <a:pt x="448414" y="1073998"/>
                </a:lnTo>
                <a:lnTo>
                  <a:pt x="403182" y="1064218"/>
                </a:lnTo>
                <a:lnTo>
                  <a:pt x="358761" y="1050527"/>
                </a:lnTo>
                <a:lnTo>
                  <a:pt x="315418" y="1032923"/>
                </a:lnTo>
                <a:lnTo>
                  <a:pt x="273423" y="1011408"/>
                </a:lnTo>
                <a:lnTo>
                  <a:pt x="233047" y="985981"/>
                </a:lnTo>
                <a:lnTo>
                  <a:pt x="194559" y="956643"/>
                </a:lnTo>
                <a:lnTo>
                  <a:pt x="158228" y="923392"/>
                </a:lnTo>
                <a:lnTo>
                  <a:pt x="125020" y="887015"/>
                </a:lnTo>
                <a:lnTo>
                  <a:pt x="95718" y="848478"/>
                </a:lnTo>
                <a:lnTo>
                  <a:pt x="70323" y="808051"/>
                </a:lnTo>
                <a:lnTo>
                  <a:pt x="48835" y="766003"/>
                </a:lnTo>
                <a:lnTo>
                  <a:pt x="31255" y="722605"/>
                </a:lnTo>
                <a:lnTo>
                  <a:pt x="17580" y="678126"/>
                </a:lnTo>
                <a:lnTo>
                  <a:pt x="7813" y="632838"/>
                </a:lnTo>
                <a:lnTo>
                  <a:pt x="1953" y="587009"/>
                </a:lnTo>
                <a:lnTo>
                  <a:pt x="0" y="540911"/>
                </a:lnTo>
                <a:lnTo>
                  <a:pt x="1953" y="494812"/>
                </a:lnTo>
                <a:lnTo>
                  <a:pt x="7813" y="448983"/>
                </a:lnTo>
                <a:lnTo>
                  <a:pt x="17580" y="403695"/>
                </a:lnTo>
                <a:lnTo>
                  <a:pt x="31255" y="359216"/>
                </a:lnTo>
                <a:lnTo>
                  <a:pt x="48835" y="315818"/>
                </a:lnTo>
                <a:lnTo>
                  <a:pt x="70323" y="273770"/>
                </a:lnTo>
                <a:lnTo>
                  <a:pt x="95718" y="233343"/>
                </a:lnTo>
                <a:lnTo>
                  <a:pt x="125020" y="194806"/>
                </a:lnTo>
                <a:lnTo>
                  <a:pt x="158228" y="158429"/>
                </a:lnTo>
                <a:lnTo>
                  <a:pt x="194559" y="125178"/>
                </a:lnTo>
                <a:lnTo>
                  <a:pt x="233047" y="95840"/>
                </a:lnTo>
                <a:lnTo>
                  <a:pt x="273423" y="70413"/>
                </a:lnTo>
                <a:lnTo>
                  <a:pt x="315418" y="48898"/>
                </a:lnTo>
                <a:lnTo>
                  <a:pt x="358761" y="31294"/>
                </a:lnTo>
                <a:lnTo>
                  <a:pt x="403182" y="17603"/>
                </a:lnTo>
                <a:lnTo>
                  <a:pt x="448414" y="7823"/>
                </a:lnTo>
                <a:lnTo>
                  <a:pt x="494184" y="1955"/>
                </a:lnTo>
                <a:lnTo>
                  <a:pt x="540224" y="0"/>
                </a:lnTo>
                <a:lnTo>
                  <a:pt x="586264" y="1955"/>
                </a:lnTo>
                <a:lnTo>
                  <a:pt x="632035" y="7823"/>
                </a:lnTo>
                <a:lnTo>
                  <a:pt x="677266" y="17603"/>
                </a:lnTo>
                <a:lnTo>
                  <a:pt x="721688" y="31294"/>
                </a:lnTo>
                <a:lnTo>
                  <a:pt x="765031" y="48898"/>
                </a:lnTo>
                <a:lnTo>
                  <a:pt x="807025" y="70413"/>
                </a:lnTo>
                <a:lnTo>
                  <a:pt x="847401" y="95840"/>
                </a:lnTo>
                <a:lnTo>
                  <a:pt x="885890" y="125178"/>
                </a:lnTo>
                <a:lnTo>
                  <a:pt x="922220" y="158429"/>
                </a:lnTo>
              </a:path>
            </a:pathLst>
          </a:custGeom>
          <a:ln w="372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3731" y="5488560"/>
            <a:ext cx="25781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20" dirty="0">
                <a:latin typeface="Calibri"/>
                <a:cs typeface="Calibri"/>
              </a:rPr>
              <a:t>1.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0479" y="5195366"/>
            <a:ext cx="1080770" cy="1082040"/>
          </a:xfrm>
          <a:custGeom>
            <a:avLst/>
            <a:gdLst/>
            <a:ahLst/>
            <a:cxnLst/>
            <a:rect l="l" t="t" r="r" b="b"/>
            <a:pathLst>
              <a:path w="1080770" h="1082039">
                <a:moveTo>
                  <a:pt x="922219" y="158429"/>
                </a:moveTo>
                <a:lnTo>
                  <a:pt x="955428" y="194806"/>
                </a:lnTo>
                <a:lnTo>
                  <a:pt x="984730" y="233343"/>
                </a:lnTo>
                <a:lnTo>
                  <a:pt x="1010125" y="273770"/>
                </a:lnTo>
                <a:lnTo>
                  <a:pt x="1031614" y="315818"/>
                </a:lnTo>
                <a:lnTo>
                  <a:pt x="1049195" y="359216"/>
                </a:lnTo>
                <a:lnTo>
                  <a:pt x="1062869" y="403695"/>
                </a:lnTo>
                <a:lnTo>
                  <a:pt x="1072636" y="448983"/>
                </a:lnTo>
                <a:lnTo>
                  <a:pt x="1078497" y="494812"/>
                </a:lnTo>
                <a:lnTo>
                  <a:pt x="1080450" y="540911"/>
                </a:lnTo>
                <a:lnTo>
                  <a:pt x="1078497" y="587009"/>
                </a:lnTo>
                <a:lnTo>
                  <a:pt x="1072636" y="632838"/>
                </a:lnTo>
                <a:lnTo>
                  <a:pt x="1062869" y="678126"/>
                </a:lnTo>
                <a:lnTo>
                  <a:pt x="1049195" y="722605"/>
                </a:lnTo>
                <a:lnTo>
                  <a:pt x="1031614" y="766003"/>
                </a:lnTo>
                <a:lnTo>
                  <a:pt x="1010125" y="808051"/>
                </a:lnTo>
                <a:lnTo>
                  <a:pt x="984730" y="848478"/>
                </a:lnTo>
                <a:lnTo>
                  <a:pt x="955428" y="887015"/>
                </a:lnTo>
                <a:lnTo>
                  <a:pt x="922219" y="923392"/>
                </a:lnTo>
                <a:lnTo>
                  <a:pt x="885889" y="956643"/>
                </a:lnTo>
                <a:lnTo>
                  <a:pt x="847401" y="985981"/>
                </a:lnTo>
                <a:lnTo>
                  <a:pt x="807025" y="1011408"/>
                </a:lnTo>
                <a:lnTo>
                  <a:pt x="765030" y="1032923"/>
                </a:lnTo>
                <a:lnTo>
                  <a:pt x="721688" y="1050527"/>
                </a:lnTo>
                <a:lnTo>
                  <a:pt x="677266" y="1064218"/>
                </a:lnTo>
                <a:lnTo>
                  <a:pt x="632035" y="1073998"/>
                </a:lnTo>
                <a:lnTo>
                  <a:pt x="586265" y="1079866"/>
                </a:lnTo>
                <a:lnTo>
                  <a:pt x="540225" y="1081822"/>
                </a:lnTo>
                <a:lnTo>
                  <a:pt x="494185" y="1079866"/>
                </a:lnTo>
                <a:lnTo>
                  <a:pt x="448415" y="1073998"/>
                </a:lnTo>
                <a:lnTo>
                  <a:pt x="403184" y="1064218"/>
                </a:lnTo>
                <a:lnTo>
                  <a:pt x="358762" y="1050527"/>
                </a:lnTo>
                <a:lnTo>
                  <a:pt x="315419" y="1032923"/>
                </a:lnTo>
                <a:lnTo>
                  <a:pt x="273425" y="1011408"/>
                </a:lnTo>
                <a:lnTo>
                  <a:pt x="233049" y="985981"/>
                </a:lnTo>
                <a:lnTo>
                  <a:pt x="194561" y="956643"/>
                </a:lnTo>
                <a:lnTo>
                  <a:pt x="158230" y="923392"/>
                </a:lnTo>
                <a:lnTo>
                  <a:pt x="125021" y="887015"/>
                </a:lnTo>
                <a:lnTo>
                  <a:pt x="95719" y="848478"/>
                </a:lnTo>
                <a:lnTo>
                  <a:pt x="70324" y="808051"/>
                </a:lnTo>
                <a:lnTo>
                  <a:pt x="48836" y="766003"/>
                </a:lnTo>
                <a:lnTo>
                  <a:pt x="31255" y="722605"/>
                </a:lnTo>
                <a:lnTo>
                  <a:pt x="17581" y="678126"/>
                </a:lnTo>
                <a:lnTo>
                  <a:pt x="7813" y="632838"/>
                </a:lnTo>
                <a:lnTo>
                  <a:pt x="1953" y="587009"/>
                </a:lnTo>
                <a:lnTo>
                  <a:pt x="0" y="540911"/>
                </a:lnTo>
                <a:lnTo>
                  <a:pt x="1953" y="494812"/>
                </a:lnTo>
                <a:lnTo>
                  <a:pt x="7813" y="448983"/>
                </a:lnTo>
                <a:lnTo>
                  <a:pt x="17581" y="403695"/>
                </a:lnTo>
                <a:lnTo>
                  <a:pt x="31255" y="359216"/>
                </a:lnTo>
                <a:lnTo>
                  <a:pt x="48836" y="315818"/>
                </a:lnTo>
                <a:lnTo>
                  <a:pt x="70324" y="273770"/>
                </a:lnTo>
                <a:lnTo>
                  <a:pt x="95719" y="233343"/>
                </a:lnTo>
                <a:lnTo>
                  <a:pt x="125021" y="194806"/>
                </a:lnTo>
                <a:lnTo>
                  <a:pt x="158230" y="158429"/>
                </a:lnTo>
                <a:lnTo>
                  <a:pt x="194561" y="125178"/>
                </a:lnTo>
                <a:lnTo>
                  <a:pt x="233049" y="95840"/>
                </a:lnTo>
                <a:lnTo>
                  <a:pt x="273425" y="70413"/>
                </a:lnTo>
                <a:lnTo>
                  <a:pt x="315419" y="48898"/>
                </a:lnTo>
                <a:lnTo>
                  <a:pt x="358762" y="31294"/>
                </a:lnTo>
                <a:lnTo>
                  <a:pt x="403184" y="17603"/>
                </a:lnTo>
                <a:lnTo>
                  <a:pt x="448415" y="7823"/>
                </a:lnTo>
                <a:lnTo>
                  <a:pt x="494185" y="1955"/>
                </a:lnTo>
                <a:lnTo>
                  <a:pt x="540225" y="0"/>
                </a:lnTo>
                <a:lnTo>
                  <a:pt x="586265" y="1955"/>
                </a:lnTo>
                <a:lnTo>
                  <a:pt x="632035" y="7823"/>
                </a:lnTo>
                <a:lnTo>
                  <a:pt x="677266" y="17603"/>
                </a:lnTo>
                <a:lnTo>
                  <a:pt x="721688" y="31294"/>
                </a:lnTo>
                <a:lnTo>
                  <a:pt x="765030" y="48898"/>
                </a:lnTo>
                <a:lnTo>
                  <a:pt x="807025" y="70413"/>
                </a:lnTo>
                <a:lnTo>
                  <a:pt x="847401" y="95840"/>
                </a:lnTo>
                <a:lnTo>
                  <a:pt x="885889" y="125178"/>
                </a:lnTo>
                <a:lnTo>
                  <a:pt x="922219" y="158429"/>
                </a:lnTo>
              </a:path>
            </a:pathLst>
          </a:custGeom>
          <a:ln w="372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47547" y="5488560"/>
            <a:ext cx="4064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" dirty="0">
                <a:latin typeface="Calibri"/>
                <a:cs typeface="Calibri"/>
              </a:rPr>
              <a:t>0.2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22150" y="3404765"/>
            <a:ext cx="1080770" cy="1082040"/>
          </a:xfrm>
          <a:custGeom>
            <a:avLst/>
            <a:gdLst/>
            <a:ahLst/>
            <a:cxnLst/>
            <a:rect l="l" t="t" r="r" b="b"/>
            <a:pathLst>
              <a:path w="1080770" h="1082039">
                <a:moveTo>
                  <a:pt x="922220" y="158429"/>
                </a:moveTo>
                <a:lnTo>
                  <a:pt x="955429" y="194806"/>
                </a:lnTo>
                <a:lnTo>
                  <a:pt x="984730" y="233343"/>
                </a:lnTo>
                <a:lnTo>
                  <a:pt x="1010125" y="273770"/>
                </a:lnTo>
                <a:lnTo>
                  <a:pt x="1031613" y="315818"/>
                </a:lnTo>
                <a:lnTo>
                  <a:pt x="1049194" y="359216"/>
                </a:lnTo>
                <a:lnTo>
                  <a:pt x="1062868" y="403695"/>
                </a:lnTo>
                <a:lnTo>
                  <a:pt x="1072635" y="448983"/>
                </a:lnTo>
                <a:lnTo>
                  <a:pt x="1078495" y="494812"/>
                </a:lnTo>
                <a:lnTo>
                  <a:pt x="1080449" y="540911"/>
                </a:lnTo>
                <a:lnTo>
                  <a:pt x="1078495" y="587009"/>
                </a:lnTo>
                <a:lnTo>
                  <a:pt x="1072635" y="632838"/>
                </a:lnTo>
                <a:lnTo>
                  <a:pt x="1062868" y="678126"/>
                </a:lnTo>
                <a:lnTo>
                  <a:pt x="1049194" y="722605"/>
                </a:lnTo>
                <a:lnTo>
                  <a:pt x="1031613" y="766003"/>
                </a:lnTo>
                <a:lnTo>
                  <a:pt x="1010125" y="808051"/>
                </a:lnTo>
                <a:lnTo>
                  <a:pt x="984730" y="848478"/>
                </a:lnTo>
                <a:lnTo>
                  <a:pt x="955429" y="887015"/>
                </a:lnTo>
                <a:lnTo>
                  <a:pt x="922220" y="923392"/>
                </a:lnTo>
                <a:lnTo>
                  <a:pt x="885890" y="956643"/>
                </a:lnTo>
                <a:lnTo>
                  <a:pt x="847401" y="985981"/>
                </a:lnTo>
                <a:lnTo>
                  <a:pt x="807025" y="1011408"/>
                </a:lnTo>
                <a:lnTo>
                  <a:pt x="765031" y="1032923"/>
                </a:lnTo>
                <a:lnTo>
                  <a:pt x="721688" y="1050527"/>
                </a:lnTo>
                <a:lnTo>
                  <a:pt x="677266" y="1064218"/>
                </a:lnTo>
                <a:lnTo>
                  <a:pt x="632035" y="1073998"/>
                </a:lnTo>
                <a:lnTo>
                  <a:pt x="586264" y="1079866"/>
                </a:lnTo>
                <a:lnTo>
                  <a:pt x="540224" y="1081822"/>
                </a:lnTo>
                <a:lnTo>
                  <a:pt x="494184" y="1079866"/>
                </a:lnTo>
                <a:lnTo>
                  <a:pt x="448414" y="1073998"/>
                </a:lnTo>
                <a:lnTo>
                  <a:pt x="403182" y="1064218"/>
                </a:lnTo>
                <a:lnTo>
                  <a:pt x="358761" y="1050527"/>
                </a:lnTo>
                <a:lnTo>
                  <a:pt x="315418" y="1032923"/>
                </a:lnTo>
                <a:lnTo>
                  <a:pt x="273423" y="1011408"/>
                </a:lnTo>
                <a:lnTo>
                  <a:pt x="233047" y="985981"/>
                </a:lnTo>
                <a:lnTo>
                  <a:pt x="194559" y="956643"/>
                </a:lnTo>
                <a:lnTo>
                  <a:pt x="158228" y="923392"/>
                </a:lnTo>
                <a:lnTo>
                  <a:pt x="125020" y="887015"/>
                </a:lnTo>
                <a:lnTo>
                  <a:pt x="95718" y="848478"/>
                </a:lnTo>
                <a:lnTo>
                  <a:pt x="70323" y="808051"/>
                </a:lnTo>
                <a:lnTo>
                  <a:pt x="48835" y="766003"/>
                </a:lnTo>
                <a:lnTo>
                  <a:pt x="31255" y="722605"/>
                </a:lnTo>
                <a:lnTo>
                  <a:pt x="17580" y="678126"/>
                </a:lnTo>
                <a:lnTo>
                  <a:pt x="7813" y="632838"/>
                </a:lnTo>
                <a:lnTo>
                  <a:pt x="1953" y="587009"/>
                </a:lnTo>
                <a:lnTo>
                  <a:pt x="0" y="540911"/>
                </a:lnTo>
                <a:lnTo>
                  <a:pt x="1953" y="494812"/>
                </a:lnTo>
                <a:lnTo>
                  <a:pt x="7813" y="448983"/>
                </a:lnTo>
                <a:lnTo>
                  <a:pt x="17580" y="403695"/>
                </a:lnTo>
                <a:lnTo>
                  <a:pt x="31255" y="359216"/>
                </a:lnTo>
                <a:lnTo>
                  <a:pt x="48835" y="315818"/>
                </a:lnTo>
                <a:lnTo>
                  <a:pt x="70323" y="273770"/>
                </a:lnTo>
                <a:lnTo>
                  <a:pt x="95718" y="233343"/>
                </a:lnTo>
                <a:lnTo>
                  <a:pt x="125020" y="194806"/>
                </a:lnTo>
                <a:lnTo>
                  <a:pt x="158228" y="158429"/>
                </a:lnTo>
                <a:lnTo>
                  <a:pt x="194559" y="125178"/>
                </a:lnTo>
                <a:lnTo>
                  <a:pt x="233047" y="95840"/>
                </a:lnTo>
                <a:lnTo>
                  <a:pt x="273423" y="70413"/>
                </a:lnTo>
                <a:lnTo>
                  <a:pt x="315418" y="48898"/>
                </a:lnTo>
                <a:lnTo>
                  <a:pt x="358761" y="31294"/>
                </a:lnTo>
                <a:lnTo>
                  <a:pt x="403182" y="17603"/>
                </a:lnTo>
                <a:lnTo>
                  <a:pt x="448414" y="7823"/>
                </a:lnTo>
                <a:lnTo>
                  <a:pt x="494184" y="1955"/>
                </a:lnTo>
                <a:lnTo>
                  <a:pt x="540224" y="0"/>
                </a:lnTo>
                <a:lnTo>
                  <a:pt x="586264" y="1955"/>
                </a:lnTo>
                <a:lnTo>
                  <a:pt x="632035" y="7823"/>
                </a:lnTo>
                <a:lnTo>
                  <a:pt x="677266" y="17603"/>
                </a:lnTo>
                <a:lnTo>
                  <a:pt x="721688" y="31294"/>
                </a:lnTo>
                <a:lnTo>
                  <a:pt x="765031" y="48898"/>
                </a:lnTo>
                <a:lnTo>
                  <a:pt x="807025" y="70413"/>
                </a:lnTo>
                <a:lnTo>
                  <a:pt x="847401" y="95840"/>
                </a:lnTo>
                <a:lnTo>
                  <a:pt x="885890" y="125178"/>
                </a:lnTo>
                <a:lnTo>
                  <a:pt x="922220" y="158429"/>
                </a:lnTo>
              </a:path>
            </a:pathLst>
          </a:custGeom>
          <a:ln w="372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3731" y="3697959"/>
            <a:ext cx="25781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20" dirty="0">
                <a:latin typeface="Calibri"/>
                <a:cs typeface="Calibri"/>
              </a:rPr>
              <a:t>1.</a:t>
            </a:r>
            <a:endParaRPr sz="23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50482" y="3386032"/>
            <a:ext cx="5547995" cy="1973580"/>
            <a:chOff x="2450482" y="3386032"/>
            <a:chExt cx="5547995" cy="1973580"/>
          </a:xfrm>
        </p:grpSpPr>
        <p:sp>
          <p:nvSpPr>
            <p:cNvPr id="12" name="object 12"/>
            <p:cNvSpPr/>
            <p:nvPr/>
          </p:nvSpPr>
          <p:spPr>
            <a:xfrm>
              <a:off x="2469214" y="4602489"/>
              <a:ext cx="1393190" cy="738505"/>
            </a:xfrm>
            <a:custGeom>
              <a:avLst/>
              <a:gdLst/>
              <a:ahLst/>
              <a:cxnLst/>
              <a:rect l="l" t="t" r="r" b="b"/>
              <a:pathLst>
                <a:path w="1393189" h="738504">
                  <a:moveTo>
                    <a:pt x="737181" y="0"/>
                  </a:moveTo>
                  <a:lnTo>
                    <a:pt x="0" y="738117"/>
                  </a:lnTo>
                </a:path>
                <a:path w="1393189" h="738504">
                  <a:moveTo>
                    <a:pt x="1393162" y="574224"/>
                  </a:moveTo>
                  <a:lnTo>
                    <a:pt x="1393163" y="272061"/>
                  </a:lnTo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0608" y="4576117"/>
              <a:ext cx="224154" cy="298450"/>
            </a:xfrm>
            <a:custGeom>
              <a:avLst/>
              <a:gdLst/>
              <a:ahLst/>
              <a:cxnLst/>
              <a:rect l="l" t="t" r="r" b="b"/>
              <a:pathLst>
                <a:path w="224154" h="298450">
                  <a:moveTo>
                    <a:pt x="111770" y="0"/>
                  </a:moveTo>
                  <a:lnTo>
                    <a:pt x="0" y="298433"/>
                  </a:lnTo>
                  <a:lnTo>
                    <a:pt x="223541" y="298433"/>
                  </a:lnTo>
                  <a:lnTo>
                    <a:pt x="111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0607" y="4576117"/>
              <a:ext cx="224154" cy="298450"/>
            </a:xfrm>
            <a:custGeom>
              <a:avLst/>
              <a:gdLst/>
              <a:ahLst/>
              <a:cxnLst/>
              <a:rect l="l" t="t" r="r" b="b"/>
              <a:pathLst>
                <a:path w="224154" h="298450">
                  <a:moveTo>
                    <a:pt x="111771" y="0"/>
                  </a:moveTo>
                  <a:lnTo>
                    <a:pt x="0" y="298433"/>
                  </a:lnTo>
                  <a:lnTo>
                    <a:pt x="223541" y="298433"/>
                  </a:lnTo>
                  <a:lnTo>
                    <a:pt x="111771" y="0"/>
                  </a:lnTo>
                  <a:close/>
                </a:path>
              </a:pathLst>
            </a:custGeom>
            <a:ln w="37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7361" y="4391464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289791" y="0"/>
                  </a:moveTo>
                  <a:lnTo>
                    <a:pt x="0" y="131889"/>
                  </a:lnTo>
                  <a:lnTo>
                    <a:pt x="158069" y="290159"/>
                  </a:lnTo>
                  <a:lnTo>
                    <a:pt x="289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7362" y="4391464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289790" y="0"/>
                  </a:moveTo>
                  <a:lnTo>
                    <a:pt x="0" y="131890"/>
                  </a:lnTo>
                  <a:lnTo>
                    <a:pt x="158067" y="290158"/>
                  </a:lnTo>
                  <a:lnTo>
                    <a:pt x="289790" y="0"/>
                  </a:lnTo>
                  <a:close/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8355" y="4602488"/>
              <a:ext cx="737235" cy="738505"/>
            </a:xfrm>
            <a:custGeom>
              <a:avLst/>
              <a:gdLst/>
              <a:ahLst/>
              <a:cxnLst/>
              <a:rect l="l" t="t" r="r" b="b"/>
              <a:pathLst>
                <a:path w="737235" h="738504">
                  <a:moveTo>
                    <a:pt x="0" y="0"/>
                  </a:moveTo>
                  <a:lnTo>
                    <a:pt x="737180" y="738117"/>
                  </a:lnTo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07598" y="4391464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0" y="0"/>
                  </a:moveTo>
                  <a:lnTo>
                    <a:pt x="131721" y="290159"/>
                  </a:lnTo>
                  <a:lnTo>
                    <a:pt x="289791" y="131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07598" y="4391464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0" y="0"/>
                  </a:moveTo>
                  <a:lnTo>
                    <a:pt x="131723" y="290158"/>
                  </a:lnTo>
                  <a:lnTo>
                    <a:pt x="289790" y="131890"/>
                  </a:lnTo>
                  <a:lnTo>
                    <a:pt x="0" y="0"/>
                  </a:lnTo>
                  <a:close/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98808" y="3404764"/>
              <a:ext cx="1080770" cy="1082040"/>
            </a:xfrm>
            <a:custGeom>
              <a:avLst/>
              <a:gdLst/>
              <a:ahLst/>
              <a:cxnLst/>
              <a:rect l="l" t="t" r="r" b="b"/>
              <a:pathLst>
                <a:path w="1080770" h="1082039">
                  <a:moveTo>
                    <a:pt x="922219" y="158429"/>
                  </a:moveTo>
                  <a:lnTo>
                    <a:pt x="955428" y="194806"/>
                  </a:lnTo>
                  <a:lnTo>
                    <a:pt x="984730" y="233343"/>
                  </a:lnTo>
                  <a:lnTo>
                    <a:pt x="1010125" y="273770"/>
                  </a:lnTo>
                  <a:lnTo>
                    <a:pt x="1031614" y="315818"/>
                  </a:lnTo>
                  <a:lnTo>
                    <a:pt x="1049195" y="359216"/>
                  </a:lnTo>
                  <a:lnTo>
                    <a:pt x="1062869" y="403695"/>
                  </a:lnTo>
                  <a:lnTo>
                    <a:pt x="1072636" y="448983"/>
                  </a:lnTo>
                  <a:lnTo>
                    <a:pt x="1078497" y="494812"/>
                  </a:lnTo>
                  <a:lnTo>
                    <a:pt x="1080450" y="540911"/>
                  </a:lnTo>
                  <a:lnTo>
                    <a:pt x="1078497" y="587009"/>
                  </a:lnTo>
                  <a:lnTo>
                    <a:pt x="1072636" y="632838"/>
                  </a:lnTo>
                  <a:lnTo>
                    <a:pt x="1062869" y="678126"/>
                  </a:lnTo>
                  <a:lnTo>
                    <a:pt x="1049195" y="722605"/>
                  </a:lnTo>
                  <a:lnTo>
                    <a:pt x="1031614" y="766003"/>
                  </a:lnTo>
                  <a:lnTo>
                    <a:pt x="1010125" y="808051"/>
                  </a:lnTo>
                  <a:lnTo>
                    <a:pt x="984730" y="848478"/>
                  </a:lnTo>
                  <a:lnTo>
                    <a:pt x="955428" y="887015"/>
                  </a:lnTo>
                  <a:lnTo>
                    <a:pt x="922219" y="923392"/>
                  </a:lnTo>
                  <a:lnTo>
                    <a:pt x="885889" y="956643"/>
                  </a:lnTo>
                  <a:lnTo>
                    <a:pt x="847401" y="985981"/>
                  </a:lnTo>
                  <a:lnTo>
                    <a:pt x="807025" y="1011408"/>
                  </a:lnTo>
                  <a:lnTo>
                    <a:pt x="765030" y="1032923"/>
                  </a:lnTo>
                  <a:lnTo>
                    <a:pt x="721688" y="1050527"/>
                  </a:lnTo>
                  <a:lnTo>
                    <a:pt x="677266" y="1064218"/>
                  </a:lnTo>
                  <a:lnTo>
                    <a:pt x="632035" y="1073998"/>
                  </a:lnTo>
                  <a:lnTo>
                    <a:pt x="586265" y="1079866"/>
                  </a:lnTo>
                  <a:lnTo>
                    <a:pt x="540225" y="1081822"/>
                  </a:lnTo>
                  <a:lnTo>
                    <a:pt x="494185" y="1079866"/>
                  </a:lnTo>
                  <a:lnTo>
                    <a:pt x="448415" y="1073998"/>
                  </a:lnTo>
                  <a:lnTo>
                    <a:pt x="403184" y="1064218"/>
                  </a:lnTo>
                  <a:lnTo>
                    <a:pt x="358762" y="1050527"/>
                  </a:lnTo>
                  <a:lnTo>
                    <a:pt x="315419" y="1032923"/>
                  </a:lnTo>
                  <a:lnTo>
                    <a:pt x="273425" y="1011408"/>
                  </a:lnTo>
                  <a:lnTo>
                    <a:pt x="233049" y="985981"/>
                  </a:lnTo>
                  <a:lnTo>
                    <a:pt x="194561" y="956643"/>
                  </a:lnTo>
                  <a:lnTo>
                    <a:pt x="158230" y="923392"/>
                  </a:lnTo>
                  <a:lnTo>
                    <a:pt x="125021" y="887015"/>
                  </a:lnTo>
                  <a:lnTo>
                    <a:pt x="95719" y="848478"/>
                  </a:lnTo>
                  <a:lnTo>
                    <a:pt x="70324" y="808051"/>
                  </a:lnTo>
                  <a:lnTo>
                    <a:pt x="48836" y="766003"/>
                  </a:lnTo>
                  <a:lnTo>
                    <a:pt x="31255" y="722605"/>
                  </a:lnTo>
                  <a:lnTo>
                    <a:pt x="17581" y="678126"/>
                  </a:lnTo>
                  <a:lnTo>
                    <a:pt x="7813" y="632838"/>
                  </a:lnTo>
                  <a:lnTo>
                    <a:pt x="1953" y="587009"/>
                  </a:lnTo>
                  <a:lnTo>
                    <a:pt x="0" y="540911"/>
                  </a:lnTo>
                  <a:lnTo>
                    <a:pt x="1953" y="494812"/>
                  </a:lnTo>
                  <a:lnTo>
                    <a:pt x="7813" y="448983"/>
                  </a:lnTo>
                  <a:lnTo>
                    <a:pt x="17581" y="403695"/>
                  </a:lnTo>
                  <a:lnTo>
                    <a:pt x="31255" y="359216"/>
                  </a:lnTo>
                  <a:lnTo>
                    <a:pt x="48836" y="315818"/>
                  </a:lnTo>
                  <a:lnTo>
                    <a:pt x="70324" y="273770"/>
                  </a:lnTo>
                  <a:lnTo>
                    <a:pt x="95719" y="233343"/>
                  </a:lnTo>
                  <a:lnTo>
                    <a:pt x="125021" y="194806"/>
                  </a:lnTo>
                  <a:lnTo>
                    <a:pt x="158230" y="158429"/>
                  </a:lnTo>
                  <a:lnTo>
                    <a:pt x="194561" y="125178"/>
                  </a:lnTo>
                  <a:lnTo>
                    <a:pt x="233049" y="95840"/>
                  </a:lnTo>
                  <a:lnTo>
                    <a:pt x="273425" y="70413"/>
                  </a:lnTo>
                  <a:lnTo>
                    <a:pt x="315419" y="48898"/>
                  </a:lnTo>
                  <a:lnTo>
                    <a:pt x="358762" y="31294"/>
                  </a:lnTo>
                  <a:lnTo>
                    <a:pt x="403184" y="17603"/>
                  </a:lnTo>
                  <a:lnTo>
                    <a:pt x="448415" y="7823"/>
                  </a:lnTo>
                  <a:lnTo>
                    <a:pt x="494185" y="1955"/>
                  </a:lnTo>
                  <a:lnTo>
                    <a:pt x="540225" y="0"/>
                  </a:lnTo>
                  <a:lnTo>
                    <a:pt x="586265" y="1955"/>
                  </a:lnTo>
                  <a:lnTo>
                    <a:pt x="632035" y="7823"/>
                  </a:lnTo>
                  <a:lnTo>
                    <a:pt x="677266" y="17603"/>
                  </a:lnTo>
                  <a:lnTo>
                    <a:pt x="721688" y="31294"/>
                  </a:lnTo>
                  <a:lnTo>
                    <a:pt x="765030" y="48898"/>
                  </a:lnTo>
                  <a:lnTo>
                    <a:pt x="807025" y="70413"/>
                  </a:lnTo>
                  <a:lnTo>
                    <a:pt x="847401" y="95840"/>
                  </a:lnTo>
                  <a:lnTo>
                    <a:pt x="885889" y="125178"/>
                  </a:lnTo>
                  <a:lnTo>
                    <a:pt x="922219" y="158429"/>
                  </a:lnTo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235876" y="3697959"/>
            <a:ext cx="4064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" dirty="0">
                <a:latin typeface="Calibri"/>
                <a:cs typeface="Calibri"/>
              </a:rPr>
              <a:t>0.2</a:t>
            </a:r>
            <a:endParaRPr sz="23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27140" y="4372731"/>
            <a:ext cx="1971039" cy="1923414"/>
            <a:chOff x="6027140" y="4372731"/>
            <a:chExt cx="1971039" cy="1923414"/>
          </a:xfrm>
        </p:grpSpPr>
        <p:sp>
          <p:nvSpPr>
            <p:cNvPr id="23" name="object 23"/>
            <p:cNvSpPr/>
            <p:nvPr/>
          </p:nvSpPr>
          <p:spPr>
            <a:xfrm>
              <a:off x="6045873" y="4602489"/>
              <a:ext cx="737235" cy="738505"/>
            </a:xfrm>
            <a:custGeom>
              <a:avLst/>
              <a:gdLst/>
              <a:ahLst/>
              <a:cxnLst/>
              <a:rect l="l" t="t" r="r" b="b"/>
              <a:pathLst>
                <a:path w="737234" h="738504">
                  <a:moveTo>
                    <a:pt x="737182" y="0"/>
                  </a:moveTo>
                  <a:lnTo>
                    <a:pt x="0" y="738117"/>
                  </a:lnTo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04018" y="4391464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289791" y="0"/>
                  </a:moveTo>
                  <a:lnTo>
                    <a:pt x="0" y="131889"/>
                  </a:lnTo>
                  <a:lnTo>
                    <a:pt x="158070" y="290159"/>
                  </a:lnTo>
                  <a:lnTo>
                    <a:pt x="289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04019" y="4391464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289791" y="0"/>
                  </a:moveTo>
                  <a:lnTo>
                    <a:pt x="0" y="131890"/>
                  </a:lnTo>
                  <a:lnTo>
                    <a:pt x="158069" y="290158"/>
                  </a:lnTo>
                  <a:lnTo>
                    <a:pt x="289791" y="0"/>
                  </a:lnTo>
                  <a:close/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8808" y="5195366"/>
              <a:ext cx="1080770" cy="1082040"/>
            </a:xfrm>
            <a:custGeom>
              <a:avLst/>
              <a:gdLst/>
              <a:ahLst/>
              <a:cxnLst/>
              <a:rect l="l" t="t" r="r" b="b"/>
              <a:pathLst>
                <a:path w="1080770" h="1082039">
                  <a:moveTo>
                    <a:pt x="922219" y="158429"/>
                  </a:moveTo>
                  <a:lnTo>
                    <a:pt x="955428" y="194806"/>
                  </a:lnTo>
                  <a:lnTo>
                    <a:pt x="984730" y="233343"/>
                  </a:lnTo>
                  <a:lnTo>
                    <a:pt x="1010125" y="273770"/>
                  </a:lnTo>
                  <a:lnTo>
                    <a:pt x="1031614" y="315818"/>
                  </a:lnTo>
                  <a:lnTo>
                    <a:pt x="1049195" y="359216"/>
                  </a:lnTo>
                  <a:lnTo>
                    <a:pt x="1062869" y="403695"/>
                  </a:lnTo>
                  <a:lnTo>
                    <a:pt x="1072636" y="448983"/>
                  </a:lnTo>
                  <a:lnTo>
                    <a:pt x="1078497" y="494812"/>
                  </a:lnTo>
                  <a:lnTo>
                    <a:pt x="1080450" y="540911"/>
                  </a:lnTo>
                  <a:lnTo>
                    <a:pt x="1078497" y="587009"/>
                  </a:lnTo>
                  <a:lnTo>
                    <a:pt x="1072636" y="632838"/>
                  </a:lnTo>
                  <a:lnTo>
                    <a:pt x="1062869" y="678126"/>
                  </a:lnTo>
                  <a:lnTo>
                    <a:pt x="1049195" y="722605"/>
                  </a:lnTo>
                  <a:lnTo>
                    <a:pt x="1031614" y="766003"/>
                  </a:lnTo>
                  <a:lnTo>
                    <a:pt x="1010125" y="808051"/>
                  </a:lnTo>
                  <a:lnTo>
                    <a:pt x="984730" y="848478"/>
                  </a:lnTo>
                  <a:lnTo>
                    <a:pt x="955428" y="887015"/>
                  </a:lnTo>
                  <a:lnTo>
                    <a:pt x="922219" y="923392"/>
                  </a:lnTo>
                  <a:lnTo>
                    <a:pt x="885889" y="956643"/>
                  </a:lnTo>
                  <a:lnTo>
                    <a:pt x="847401" y="985981"/>
                  </a:lnTo>
                  <a:lnTo>
                    <a:pt x="807025" y="1011408"/>
                  </a:lnTo>
                  <a:lnTo>
                    <a:pt x="765030" y="1032923"/>
                  </a:lnTo>
                  <a:lnTo>
                    <a:pt x="721688" y="1050527"/>
                  </a:lnTo>
                  <a:lnTo>
                    <a:pt x="677266" y="1064218"/>
                  </a:lnTo>
                  <a:lnTo>
                    <a:pt x="632035" y="1073998"/>
                  </a:lnTo>
                  <a:lnTo>
                    <a:pt x="586265" y="1079866"/>
                  </a:lnTo>
                  <a:lnTo>
                    <a:pt x="540225" y="1081822"/>
                  </a:lnTo>
                  <a:lnTo>
                    <a:pt x="494185" y="1079866"/>
                  </a:lnTo>
                  <a:lnTo>
                    <a:pt x="448415" y="1073998"/>
                  </a:lnTo>
                  <a:lnTo>
                    <a:pt x="403184" y="1064218"/>
                  </a:lnTo>
                  <a:lnTo>
                    <a:pt x="358762" y="1050527"/>
                  </a:lnTo>
                  <a:lnTo>
                    <a:pt x="315419" y="1032923"/>
                  </a:lnTo>
                  <a:lnTo>
                    <a:pt x="273425" y="1011408"/>
                  </a:lnTo>
                  <a:lnTo>
                    <a:pt x="233049" y="985981"/>
                  </a:lnTo>
                  <a:lnTo>
                    <a:pt x="194561" y="956643"/>
                  </a:lnTo>
                  <a:lnTo>
                    <a:pt x="158230" y="923392"/>
                  </a:lnTo>
                  <a:lnTo>
                    <a:pt x="125021" y="887015"/>
                  </a:lnTo>
                  <a:lnTo>
                    <a:pt x="95719" y="848478"/>
                  </a:lnTo>
                  <a:lnTo>
                    <a:pt x="70324" y="808051"/>
                  </a:lnTo>
                  <a:lnTo>
                    <a:pt x="48836" y="766003"/>
                  </a:lnTo>
                  <a:lnTo>
                    <a:pt x="31255" y="722605"/>
                  </a:lnTo>
                  <a:lnTo>
                    <a:pt x="17581" y="678126"/>
                  </a:lnTo>
                  <a:lnTo>
                    <a:pt x="7813" y="632838"/>
                  </a:lnTo>
                  <a:lnTo>
                    <a:pt x="1953" y="587009"/>
                  </a:lnTo>
                  <a:lnTo>
                    <a:pt x="0" y="540911"/>
                  </a:lnTo>
                  <a:lnTo>
                    <a:pt x="1953" y="494812"/>
                  </a:lnTo>
                  <a:lnTo>
                    <a:pt x="7813" y="448983"/>
                  </a:lnTo>
                  <a:lnTo>
                    <a:pt x="17581" y="403695"/>
                  </a:lnTo>
                  <a:lnTo>
                    <a:pt x="31255" y="359216"/>
                  </a:lnTo>
                  <a:lnTo>
                    <a:pt x="48836" y="315818"/>
                  </a:lnTo>
                  <a:lnTo>
                    <a:pt x="70324" y="273770"/>
                  </a:lnTo>
                  <a:lnTo>
                    <a:pt x="95719" y="233343"/>
                  </a:lnTo>
                  <a:lnTo>
                    <a:pt x="125021" y="194806"/>
                  </a:lnTo>
                  <a:lnTo>
                    <a:pt x="158230" y="158429"/>
                  </a:lnTo>
                  <a:lnTo>
                    <a:pt x="194561" y="125178"/>
                  </a:lnTo>
                  <a:lnTo>
                    <a:pt x="233049" y="95840"/>
                  </a:lnTo>
                  <a:lnTo>
                    <a:pt x="273425" y="70413"/>
                  </a:lnTo>
                  <a:lnTo>
                    <a:pt x="315419" y="48898"/>
                  </a:lnTo>
                  <a:lnTo>
                    <a:pt x="358762" y="31294"/>
                  </a:lnTo>
                  <a:lnTo>
                    <a:pt x="403184" y="17603"/>
                  </a:lnTo>
                  <a:lnTo>
                    <a:pt x="448415" y="7823"/>
                  </a:lnTo>
                  <a:lnTo>
                    <a:pt x="494185" y="1955"/>
                  </a:lnTo>
                  <a:lnTo>
                    <a:pt x="540225" y="0"/>
                  </a:lnTo>
                  <a:lnTo>
                    <a:pt x="586265" y="1955"/>
                  </a:lnTo>
                  <a:lnTo>
                    <a:pt x="632035" y="7823"/>
                  </a:lnTo>
                  <a:lnTo>
                    <a:pt x="677266" y="17603"/>
                  </a:lnTo>
                  <a:lnTo>
                    <a:pt x="721688" y="31294"/>
                  </a:lnTo>
                  <a:lnTo>
                    <a:pt x="765030" y="48898"/>
                  </a:lnTo>
                  <a:lnTo>
                    <a:pt x="807025" y="70413"/>
                  </a:lnTo>
                  <a:lnTo>
                    <a:pt x="847401" y="95840"/>
                  </a:lnTo>
                  <a:lnTo>
                    <a:pt x="885889" y="125178"/>
                  </a:lnTo>
                  <a:lnTo>
                    <a:pt x="922219" y="158429"/>
                  </a:lnTo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35876" y="5488560"/>
            <a:ext cx="4064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" dirty="0">
                <a:latin typeface="Calibri"/>
                <a:cs typeface="Calibri"/>
              </a:rPr>
              <a:t>0.1</a:t>
            </a:r>
            <a:endParaRPr sz="23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08586" y="3386032"/>
            <a:ext cx="4266565" cy="1809750"/>
            <a:chOff x="7308586" y="3386032"/>
            <a:chExt cx="4266565" cy="1809750"/>
          </a:xfrm>
        </p:grpSpPr>
        <p:sp>
          <p:nvSpPr>
            <p:cNvPr id="29" name="object 29"/>
            <p:cNvSpPr/>
            <p:nvPr/>
          </p:nvSpPr>
          <p:spPr>
            <a:xfrm>
              <a:off x="7439089" y="4874550"/>
              <a:ext cx="635" cy="302260"/>
            </a:xfrm>
            <a:custGeom>
              <a:avLst/>
              <a:gdLst/>
              <a:ahLst/>
              <a:cxnLst/>
              <a:rect l="l" t="t" r="r" b="b"/>
              <a:pathLst>
                <a:path w="634" h="302260">
                  <a:moveTo>
                    <a:pt x="0" y="0"/>
                  </a:moveTo>
                  <a:lnTo>
                    <a:pt x="18" y="302163"/>
                  </a:lnTo>
                </a:path>
              </a:pathLst>
            </a:custGeom>
            <a:ln w="37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27318" y="4576117"/>
              <a:ext cx="224154" cy="298450"/>
            </a:xfrm>
            <a:custGeom>
              <a:avLst/>
              <a:gdLst/>
              <a:ahLst/>
              <a:cxnLst/>
              <a:rect l="l" t="t" r="r" b="b"/>
              <a:pathLst>
                <a:path w="224154" h="298450">
                  <a:moveTo>
                    <a:pt x="111752" y="0"/>
                  </a:moveTo>
                  <a:lnTo>
                    <a:pt x="0" y="298441"/>
                  </a:lnTo>
                  <a:lnTo>
                    <a:pt x="223541" y="298425"/>
                  </a:lnTo>
                  <a:lnTo>
                    <a:pt x="1117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27318" y="4576117"/>
              <a:ext cx="224154" cy="298450"/>
            </a:xfrm>
            <a:custGeom>
              <a:avLst/>
              <a:gdLst/>
              <a:ahLst/>
              <a:cxnLst/>
              <a:rect l="l" t="t" r="r" b="b"/>
              <a:pathLst>
                <a:path w="224154" h="298450">
                  <a:moveTo>
                    <a:pt x="111751" y="0"/>
                  </a:moveTo>
                  <a:lnTo>
                    <a:pt x="0" y="298440"/>
                  </a:lnTo>
                  <a:lnTo>
                    <a:pt x="223541" y="298426"/>
                  </a:lnTo>
                  <a:lnTo>
                    <a:pt x="111751" y="0"/>
                  </a:lnTo>
                  <a:close/>
                </a:path>
              </a:pathLst>
            </a:custGeom>
            <a:ln w="37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75466" y="3404764"/>
              <a:ext cx="1080770" cy="1082040"/>
            </a:xfrm>
            <a:custGeom>
              <a:avLst/>
              <a:gdLst/>
              <a:ahLst/>
              <a:cxnLst/>
              <a:rect l="l" t="t" r="r" b="b"/>
              <a:pathLst>
                <a:path w="1080770" h="1082039">
                  <a:moveTo>
                    <a:pt x="922219" y="158429"/>
                  </a:moveTo>
                  <a:lnTo>
                    <a:pt x="955428" y="194806"/>
                  </a:lnTo>
                  <a:lnTo>
                    <a:pt x="984730" y="233343"/>
                  </a:lnTo>
                  <a:lnTo>
                    <a:pt x="1010125" y="273770"/>
                  </a:lnTo>
                  <a:lnTo>
                    <a:pt x="1031614" y="315818"/>
                  </a:lnTo>
                  <a:lnTo>
                    <a:pt x="1049195" y="359216"/>
                  </a:lnTo>
                  <a:lnTo>
                    <a:pt x="1062869" y="403695"/>
                  </a:lnTo>
                  <a:lnTo>
                    <a:pt x="1072636" y="448983"/>
                  </a:lnTo>
                  <a:lnTo>
                    <a:pt x="1078497" y="494812"/>
                  </a:lnTo>
                  <a:lnTo>
                    <a:pt x="1080450" y="540911"/>
                  </a:lnTo>
                  <a:lnTo>
                    <a:pt x="1078497" y="587009"/>
                  </a:lnTo>
                  <a:lnTo>
                    <a:pt x="1072636" y="632838"/>
                  </a:lnTo>
                  <a:lnTo>
                    <a:pt x="1062869" y="678126"/>
                  </a:lnTo>
                  <a:lnTo>
                    <a:pt x="1049195" y="722605"/>
                  </a:lnTo>
                  <a:lnTo>
                    <a:pt x="1031614" y="766003"/>
                  </a:lnTo>
                  <a:lnTo>
                    <a:pt x="1010125" y="808051"/>
                  </a:lnTo>
                  <a:lnTo>
                    <a:pt x="984730" y="848478"/>
                  </a:lnTo>
                  <a:lnTo>
                    <a:pt x="955428" y="887015"/>
                  </a:lnTo>
                  <a:lnTo>
                    <a:pt x="922219" y="923392"/>
                  </a:lnTo>
                  <a:lnTo>
                    <a:pt x="885889" y="956643"/>
                  </a:lnTo>
                  <a:lnTo>
                    <a:pt x="847401" y="985981"/>
                  </a:lnTo>
                  <a:lnTo>
                    <a:pt x="807025" y="1011408"/>
                  </a:lnTo>
                  <a:lnTo>
                    <a:pt x="765030" y="1032923"/>
                  </a:lnTo>
                  <a:lnTo>
                    <a:pt x="721688" y="1050527"/>
                  </a:lnTo>
                  <a:lnTo>
                    <a:pt x="677266" y="1064218"/>
                  </a:lnTo>
                  <a:lnTo>
                    <a:pt x="632035" y="1073998"/>
                  </a:lnTo>
                  <a:lnTo>
                    <a:pt x="586265" y="1079866"/>
                  </a:lnTo>
                  <a:lnTo>
                    <a:pt x="540225" y="1081822"/>
                  </a:lnTo>
                  <a:lnTo>
                    <a:pt x="494185" y="1079866"/>
                  </a:lnTo>
                  <a:lnTo>
                    <a:pt x="448415" y="1073998"/>
                  </a:lnTo>
                  <a:lnTo>
                    <a:pt x="403184" y="1064218"/>
                  </a:lnTo>
                  <a:lnTo>
                    <a:pt x="358762" y="1050527"/>
                  </a:lnTo>
                  <a:lnTo>
                    <a:pt x="315419" y="1032923"/>
                  </a:lnTo>
                  <a:lnTo>
                    <a:pt x="273425" y="1011408"/>
                  </a:lnTo>
                  <a:lnTo>
                    <a:pt x="233049" y="985981"/>
                  </a:lnTo>
                  <a:lnTo>
                    <a:pt x="194561" y="956643"/>
                  </a:lnTo>
                  <a:lnTo>
                    <a:pt x="158230" y="923392"/>
                  </a:lnTo>
                  <a:lnTo>
                    <a:pt x="125021" y="887015"/>
                  </a:lnTo>
                  <a:lnTo>
                    <a:pt x="95719" y="848478"/>
                  </a:lnTo>
                  <a:lnTo>
                    <a:pt x="70324" y="808051"/>
                  </a:lnTo>
                  <a:lnTo>
                    <a:pt x="48836" y="766003"/>
                  </a:lnTo>
                  <a:lnTo>
                    <a:pt x="31255" y="722605"/>
                  </a:lnTo>
                  <a:lnTo>
                    <a:pt x="17581" y="678126"/>
                  </a:lnTo>
                  <a:lnTo>
                    <a:pt x="7813" y="632838"/>
                  </a:lnTo>
                  <a:lnTo>
                    <a:pt x="1953" y="587009"/>
                  </a:lnTo>
                  <a:lnTo>
                    <a:pt x="0" y="540911"/>
                  </a:lnTo>
                  <a:lnTo>
                    <a:pt x="1953" y="494812"/>
                  </a:lnTo>
                  <a:lnTo>
                    <a:pt x="7813" y="448983"/>
                  </a:lnTo>
                  <a:lnTo>
                    <a:pt x="17581" y="403695"/>
                  </a:lnTo>
                  <a:lnTo>
                    <a:pt x="31255" y="359216"/>
                  </a:lnTo>
                  <a:lnTo>
                    <a:pt x="48836" y="315818"/>
                  </a:lnTo>
                  <a:lnTo>
                    <a:pt x="70324" y="273770"/>
                  </a:lnTo>
                  <a:lnTo>
                    <a:pt x="95719" y="233343"/>
                  </a:lnTo>
                  <a:lnTo>
                    <a:pt x="125021" y="194806"/>
                  </a:lnTo>
                  <a:lnTo>
                    <a:pt x="158230" y="158429"/>
                  </a:lnTo>
                  <a:lnTo>
                    <a:pt x="194561" y="125178"/>
                  </a:lnTo>
                  <a:lnTo>
                    <a:pt x="233049" y="95840"/>
                  </a:lnTo>
                  <a:lnTo>
                    <a:pt x="273425" y="70413"/>
                  </a:lnTo>
                  <a:lnTo>
                    <a:pt x="315419" y="48898"/>
                  </a:lnTo>
                  <a:lnTo>
                    <a:pt x="358762" y="31294"/>
                  </a:lnTo>
                  <a:lnTo>
                    <a:pt x="403184" y="17603"/>
                  </a:lnTo>
                  <a:lnTo>
                    <a:pt x="448415" y="7823"/>
                  </a:lnTo>
                  <a:lnTo>
                    <a:pt x="494185" y="1955"/>
                  </a:lnTo>
                  <a:lnTo>
                    <a:pt x="540225" y="0"/>
                  </a:lnTo>
                  <a:lnTo>
                    <a:pt x="586265" y="1955"/>
                  </a:lnTo>
                  <a:lnTo>
                    <a:pt x="632035" y="7823"/>
                  </a:lnTo>
                  <a:lnTo>
                    <a:pt x="677266" y="17603"/>
                  </a:lnTo>
                  <a:lnTo>
                    <a:pt x="721688" y="31294"/>
                  </a:lnTo>
                  <a:lnTo>
                    <a:pt x="765030" y="48898"/>
                  </a:lnTo>
                  <a:lnTo>
                    <a:pt x="807025" y="70413"/>
                  </a:lnTo>
                  <a:lnTo>
                    <a:pt x="847401" y="95840"/>
                  </a:lnTo>
                  <a:lnTo>
                    <a:pt x="885889" y="125178"/>
                  </a:lnTo>
                  <a:lnTo>
                    <a:pt x="922219" y="158429"/>
                  </a:lnTo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812534" y="3697959"/>
            <a:ext cx="4064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" dirty="0">
                <a:latin typeface="Calibri"/>
                <a:cs typeface="Calibri"/>
              </a:rPr>
              <a:t>0.1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87137" y="5195366"/>
            <a:ext cx="1080770" cy="1082040"/>
          </a:xfrm>
          <a:custGeom>
            <a:avLst/>
            <a:gdLst/>
            <a:ahLst/>
            <a:cxnLst/>
            <a:rect l="l" t="t" r="r" b="b"/>
            <a:pathLst>
              <a:path w="1080770" h="1082039">
                <a:moveTo>
                  <a:pt x="922219" y="158429"/>
                </a:moveTo>
                <a:lnTo>
                  <a:pt x="955428" y="194806"/>
                </a:lnTo>
                <a:lnTo>
                  <a:pt x="984730" y="233343"/>
                </a:lnTo>
                <a:lnTo>
                  <a:pt x="1010125" y="273770"/>
                </a:lnTo>
                <a:lnTo>
                  <a:pt x="1031614" y="315818"/>
                </a:lnTo>
                <a:lnTo>
                  <a:pt x="1049195" y="359216"/>
                </a:lnTo>
                <a:lnTo>
                  <a:pt x="1062869" y="403695"/>
                </a:lnTo>
                <a:lnTo>
                  <a:pt x="1072636" y="448983"/>
                </a:lnTo>
                <a:lnTo>
                  <a:pt x="1078497" y="494812"/>
                </a:lnTo>
                <a:lnTo>
                  <a:pt x="1080450" y="540911"/>
                </a:lnTo>
                <a:lnTo>
                  <a:pt x="1078497" y="587009"/>
                </a:lnTo>
                <a:lnTo>
                  <a:pt x="1072636" y="632838"/>
                </a:lnTo>
                <a:lnTo>
                  <a:pt x="1062869" y="678126"/>
                </a:lnTo>
                <a:lnTo>
                  <a:pt x="1049195" y="722605"/>
                </a:lnTo>
                <a:lnTo>
                  <a:pt x="1031614" y="766003"/>
                </a:lnTo>
                <a:lnTo>
                  <a:pt x="1010125" y="808051"/>
                </a:lnTo>
                <a:lnTo>
                  <a:pt x="984730" y="848478"/>
                </a:lnTo>
                <a:lnTo>
                  <a:pt x="955428" y="887015"/>
                </a:lnTo>
                <a:lnTo>
                  <a:pt x="922219" y="923392"/>
                </a:lnTo>
                <a:lnTo>
                  <a:pt x="885889" y="956643"/>
                </a:lnTo>
                <a:lnTo>
                  <a:pt x="847401" y="985981"/>
                </a:lnTo>
                <a:lnTo>
                  <a:pt x="807025" y="1011408"/>
                </a:lnTo>
                <a:lnTo>
                  <a:pt x="765030" y="1032923"/>
                </a:lnTo>
                <a:lnTo>
                  <a:pt x="721688" y="1050527"/>
                </a:lnTo>
                <a:lnTo>
                  <a:pt x="677266" y="1064218"/>
                </a:lnTo>
                <a:lnTo>
                  <a:pt x="632035" y="1073998"/>
                </a:lnTo>
                <a:lnTo>
                  <a:pt x="586265" y="1079866"/>
                </a:lnTo>
                <a:lnTo>
                  <a:pt x="540225" y="1081822"/>
                </a:lnTo>
                <a:lnTo>
                  <a:pt x="494185" y="1079866"/>
                </a:lnTo>
                <a:lnTo>
                  <a:pt x="448415" y="1073998"/>
                </a:lnTo>
                <a:lnTo>
                  <a:pt x="403184" y="1064218"/>
                </a:lnTo>
                <a:lnTo>
                  <a:pt x="358762" y="1050527"/>
                </a:lnTo>
                <a:lnTo>
                  <a:pt x="315419" y="1032923"/>
                </a:lnTo>
                <a:lnTo>
                  <a:pt x="273425" y="1011408"/>
                </a:lnTo>
                <a:lnTo>
                  <a:pt x="233049" y="985981"/>
                </a:lnTo>
                <a:lnTo>
                  <a:pt x="194561" y="956643"/>
                </a:lnTo>
                <a:lnTo>
                  <a:pt x="158230" y="923392"/>
                </a:lnTo>
                <a:lnTo>
                  <a:pt x="125021" y="887015"/>
                </a:lnTo>
                <a:lnTo>
                  <a:pt x="95719" y="848478"/>
                </a:lnTo>
                <a:lnTo>
                  <a:pt x="70324" y="808051"/>
                </a:lnTo>
                <a:lnTo>
                  <a:pt x="48836" y="766003"/>
                </a:lnTo>
                <a:lnTo>
                  <a:pt x="31255" y="722605"/>
                </a:lnTo>
                <a:lnTo>
                  <a:pt x="17581" y="678126"/>
                </a:lnTo>
                <a:lnTo>
                  <a:pt x="7813" y="632838"/>
                </a:lnTo>
                <a:lnTo>
                  <a:pt x="1953" y="587009"/>
                </a:lnTo>
                <a:lnTo>
                  <a:pt x="0" y="540911"/>
                </a:lnTo>
                <a:lnTo>
                  <a:pt x="1953" y="494812"/>
                </a:lnTo>
                <a:lnTo>
                  <a:pt x="7813" y="448983"/>
                </a:lnTo>
                <a:lnTo>
                  <a:pt x="17581" y="403695"/>
                </a:lnTo>
                <a:lnTo>
                  <a:pt x="31255" y="359216"/>
                </a:lnTo>
                <a:lnTo>
                  <a:pt x="48836" y="315818"/>
                </a:lnTo>
                <a:lnTo>
                  <a:pt x="70324" y="273770"/>
                </a:lnTo>
                <a:lnTo>
                  <a:pt x="95719" y="233343"/>
                </a:lnTo>
                <a:lnTo>
                  <a:pt x="125021" y="194806"/>
                </a:lnTo>
                <a:lnTo>
                  <a:pt x="158230" y="158429"/>
                </a:lnTo>
                <a:lnTo>
                  <a:pt x="194561" y="125178"/>
                </a:lnTo>
                <a:lnTo>
                  <a:pt x="233049" y="95840"/>
                </a:lnTo>
                <a:lnTo>
                  <a:pt x="273425" y="70413"/>
                </a:lnTo>
                <a:lnTo>
                  <a:pt x="315419" y="48898"/>
                </a:lnTo>
                <a:lnTo>
                  <a:pt x="358762" y="31294"/>
                </a:lnTo>
                <a:lnTo>
                  <a:pt x="403184" y="17603"/>
                </a:lnTo>
                <a:lnTo>
                  <a:pt x="448415" y="7823"/>
                </a:lnTo>
                <a:lnTo>
                  <a:pt x="494185" y="1955"/>
                </a:lnTo>
                <a:lnTo>
                  <a:pt x="540225" y="0"/>
                </a:lnTo>
                <a:lnTo>
                  <a:pt x="586265" y="1955"/>
                </a:lnTo>
                <a:lnTo>
                  <a:pt x="632035" y="7823"/>
                </a:lnTo>
                <a:lnTo>
                  <a:pt x="677266" y="17603"/>
                </a:lnTo>
                <a:lnTo>
                  <a:pt x="721688" y="31294"/>
                </a:lnTo>
                <a:lnTo>
                  <a:pt x="765030" y="48898"/>
                </a:lnTo>
                <a:lnTo>
                  <a:pt x="807025" y="70413"/>
                </a:lnTo>
                <a:lnTo>
                  <a:pt x="847401" y="95840"/>
                </a:lnTo>
                <a:lnTo>
                  <a:pt x="885889" y="125178"/>
                </a:lnTo>
                <a:lnTo>
                  <a:pt x="922219" y="158429"/>
                </a:lnTo>
              </a:path>
            </a:pathLst>
          </a:custGeom>
          <a:ln w="372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024205" y="5488560"/>
            <a:ext cx="4064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" dirty="0">
                <a:latin typeface="Calibri"/>
                <a:cs typeface="Calibri"/>
              </a:rPr>
              <a:t>0.0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475466" y="5195366"/>
            <a:ext cx="1080770" cy="1082040"/>
          </a:xfrm>
          <a:custGeom>
            <a:avLst/>
            <a:gdLst/>
            <a:ahLst/>
            <a:cxnLst/>
            <a:rect l="l" t="t" r="r" b="b"/>
            <a:pathLst>
              <a:path w="1080770" h="1082039">
                <a:moveTo>
                  <a:pt x="922219" y="158429"/>
                </a:moveTo>
                <a:lnTo>
                  <a:pt x="955428" y="194806"/>
                </a:lnTo>
                <a:lnTo>
                  <a:pt x="984730" y="233343"/>
                </a:lnTo>
                <a:lnTo>
                  <a:pt x="1010125" y="273770"/>
                </a:lnTo>
                <a:lnTo>
                  <a:pt x="1031614" y="315818"/>
                </a:lnTo>
                <a:lnTo>
                  <a:pt x="1049195" y="359216"/>
                </a:lnTo>
                <a:lnTo>
                  <a:pt x="1062869" y="403695"/>
                </a:lnTo>
                <a:lnTo>
                  <a:pt x="1072636" y="448983"/>
                </a:lnTo>
                <a:lnTo>
                  <a:pt x="1078497" y="494812"/>
                </a:lnTo>
                <a:lnTo>
                  <a:pt x="1080450" y="540911"/>
                </a:lnTo>
                <a:lnTo>
                  <a:pt x="1078497" y="587009"/>
                </a:lnTo>
                <a:lnTo>
                  <a:pt x="1072636" y="632838"/>
                </a:lnTo>
                <a:lnTo>
                  <a:pt x="1062869" y="678126"/>
                </a:lnTo>
                <a:lnTo>
                  <a:pt x="1049195" y="722605"/>
                </a:lnTo>
                <a:lnTo>
                  <a:pt x="1031614" y="766003"/>
                </a:lnTo>
                <a:lnTo>
                  <a:pt x="1010125" y="808051"/>
                </a:lnTo>
                <a:lnTo>
                  <a:pt x="984730" y="848478"/>
                </a:lnTo>
                <a:lnTo>
                  <a:pt x="955428" y="887015"/>
                </a:lnTo>
                <a:lnTo>
                  <a:pt x="922219" y="923392"/>
                </a:lnTo>
                <a:lnTo>
                  <a:pt x="885889" y="956643"/>
                </a:lnTo>
                <a:lnTo>
                  <a:pt x="847401" y="985981"/>
                </a:lnTo>
                <a:lnTo>
                  <a:pt x="807025" y="1011408"/>
                </a:lnTo>
                <a:lnTo>
                  <a:pt x="765030" y="1032923"/>
                </a:lnTo>
                <a:lnTo>
                  <a:pt x="721688" y="1050527"/>
                </a:lnTo>
                <a:lnTo>
                  <a:pt x="677266" y="1064218"/>
                </a:lnTo>
                <a:lnTo>
                  <a:pt x="632035" y="1073998"/>
                </a:lnTo>
                <a:lnTo>
                  <a:pt x="586265" y="1079866"/>
                </a:lnTo>
                <a:lnTo>
                  <a:pt x="540225" y="1081822"/>
                </a:lnTo>
                <a:lnTo>
                  <a:pt x="494185" y="1079866"/>
                </a:lnTo>
                <a:lnTo>
                  <a:pt x="448415" y="1073998"/>
                </a:lnTo>
                <a:lnTo>
                  <a:pt x="403184" y="1064218"/>
                </a:lnTo>
                <a:lnTo>
                  <a:pt x="358762" y="1050527"/>
                </a:lnTo>
                <a:lnTo>
                  <a:pt x="315419" y="1032923"/>
                </a:lnTo>
                <a:lnTo>
                  <a:pt x="273425" y="1011408"/>
                </a:lnTo>
                <a:lnTo>
                  <a:pt x="233049" y="985981"/>
                </a:lnTo>
                <a:lnTo>
                  <a:pt x="194561" y="956643"/>
                </a:lnTo>
                <a:lnTo>
                  <a:pt x="158230" y="923392"/>
                </a:lnTo>
                <a:lnTo>
                  <a:pt x="125021" y="887015"/>
                </a:lnTo>
                <a:lnTo>
                  <a:pt x="95719" y="848478"/>
                </a:lnTo>
                <a:lnTo>
                  <a:pt x="70324" y="808051"/>
                </a:lnTo>
                <a:lnTo>
                  <a:pt x="48836" y="766003"/>
                </a:lnTo>
                <a:lnTo>
                  <a:pt x="31255" y="722605"/>
                </a:lnTo>
                <a:lnTo>
                  <a:pt x="17581" y="678126"/>
                </a:lnTo>
                <a:lnTo>
                  <a:pt x="7813" y="632838"/>
                </a:lnTo>
                <a:lnTo>
                  <a:pt x="1953" y="587009"/>
                </a:lnTo>
                <a:lnTo>
                  <a:pt x="0" y="540911"/>
                </a:lnTo>
                <a:lnTo>
                  <a:pt x="1953" y="494812"/>
                </a:lnTo>
                <a:lnTo>
                  <a:pt x="7813" y="448983"/>
                </a:lnTo>
                <a:lnTo>
                  <a:pt x="17581" y="403695"/>
                </a:lnTo>
                <a:lnTo>
                  <a:pt x="31255" y="359216"/>
                </a:lnTo>
                <a:lnTo>
                  <a:pt x="48836" y="315818"/>
                </a:lnTo>
                <a:lnTo>
                  <a:pt x="70324" y="273770"/>
                </a:lnTo>
                <a:lnTo>
                  <a:pt x="95719" y="233343"/>
                </a:lnTo>
                <a:lnTo>
                  <a:pt x="125021" y="194806"/>
                </a:lnTo>
                <a:lnTo>
                  <a:pt x="158230" y="158429"/>
                </a:lnTo>
                <a:lnTo>
                  <a:pt x="194561" y="125178"/>
                </a:lnTo>
                <a:lnTo>
                  <a:pt x="233049" y="95840"/>
                </a:lnTo>
                <a:lnTo>
                  <a:pt x="273425" y="70413"/>
                </a:lnTo>
                <a:lnTo>
                  <a:pt x="315419" y="48898"/>
                </a:lnTo>
                <a:lnTo>
                  <a:pt x="358762" y="31294"/>
                </a:lnTo>
                <a:lnTo>
                  <a:pt x="403184" y="17603"/>
                </a:lnTo>
                <a:lnTo>
                  <a:pt x="448415" y="7823"/>
                </a:lnTo>
                <a:lnTo>
                  <a:pt x="494185" y="1955"/>
                </a:lnTo>
                <a:lnTo>
                  <a:pt x="540225" y="0"/>
                </a:lnTo>
                <a:lnTo>
                  <a:pt x="586265" y="1955"/>
                </a:lnTo>
                <a:lnTo>
                  <a:pt x="632035" y="7823"/>
                </a:lnTo>
                <a:lnTo>
                  <a:pt x="677266" y="17603"/>
                </a:lnTo>
                <a:lnTo>
                  <a:pt x="721688" y="31294"/>
                </a:lnTo>
                <a:lnTo>
                  <a:pt x="765030" y="48898"/>
                </a:lnTo>
                <a:lnTo>
                  <a:pt x="807025" y="70413"/>
                </a:lnTo>
                <a:lnTo>
                  <a:pt x="847401" y="95840"/>
                </a:lnTo>
                <a:lnTo>
                  <a:pt x="885889" y="125178"/>
                </a:lnTo>
                <a:lnTo>
                  <a:pt x="922219" y="158429"/>
                </a:lnTo>
              </a:path>
            </a:pathLst>
          </a:custGeom>
          <a:ln w="372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812534" y="5488560"/>
            <a:ext cx="40640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" dirty="0">
                <a:latin typeface="Calibri"/>
                <a:cs typeface="Calibri"/>
              </a:rPr>
              <a:t>0.1</a:t>
            </a:r>
            <a:endParaRPr sz="235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865616" y="4372824"/>
            <a:ext cx="3281045" cy="986790"/>
            <a:chOff x="7865616" y="4372824"/>
            <a:chExt cx="3281045" cy="986790"/>
          </a:xfrm>
        </p:grpSpPr>
        <p:sp>
          <p:nvSpPr>
            <p:cNvPr id="39" name="object 39"/>
            <p:cNvSpPr/>
            <p:nvPr/>
          </p:nvSpPr>
          <p:spPr>
            <a:xfrm>
              <a:off x="8095011" y="4602488"/>
              <a:ext cx="737235" cy="738505"/>
            </a:xfrm>
            <a:custGeom>
              <a:avLst/>
              <a:gdLst/>
              <a:ahLst/>
              <a:cxnLst/>
              <a:rect l="l" t="t" r="r" b="b"/>
              <a:pathLst>
                <a:path w="737234" h="738504">
                  <a:moveTo>
                    <a:pt x="0" y="0"/>
                  </a:moveTo>
                  <a:lnTo>
                    <a:pt x="737182" y="738117"/>
                  </a:lnTo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84256" y="4391464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0" y="0"/>
                  </a:moveTo>
                  <a:lnTo>
                    <a:pt x="131721" y="290159"/>
                  </a:lnTo>
                  <a:lnTo>
                    <a:pt x="289791" y="131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84257" y="4391464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0" y="0"/>
                  </a:moveTo>
                  <a:lnTo>
                    <a:pt x="131721" y="290158"/>
                  </a:lnTo>
                  <a:lnTo>
                    <a:pt x="289791" y="131890"/>
                  </a:lnTo>
                  <a:lnTo>
                    <a:pt x="0" y="0"/>
                  </a:lnTo>
                  <a:close/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622531" y="4602489"/>
              <a:ext cx="737235" cy="738505"/>
            </a:xfrm>
            <a:custGeom>
              <a:avLst/>
              <a:gdLst/>
              <a:ahLst/>
              <a:cxnLst/>
              <a:rect l="l" t="t" r="r" b="b"/>
              <a:pathLst>
                <a:path w="737234" h="738504">
                  <a:moveTo>
                    <a:pt x="737182" y="0"/>
                  </a:moveTo>
                  <a:lnTo>
                    <a:pt x="0" y="738117"/>
                  </a:lnTo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280677" y="4391464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289791" y="0"/>
                  </a:moveTo>
                  <a:lnTo>
                    <a:pt x="0" y="131889"/>
                  </a:lnTo>
                  <a:lnTo>
                    <a:pt x="158069" y="290159"/>
                  </a:lnTo>
                  <a:lnTo>
                    <a:pt x="289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80677" y="4391464"/>
              <a:ext cx="735330" cy="803910"/>
            </a:xfrm>
            <a:custGeom>
              <a:avLst/>
              <a:gdLst/>
              <a:ahLst/>
              <a:cxnLst/>
              <a:rect l="l" t="t" r="r" b="b"/>
              <a:pathLst>
                <a:path w="735329" h="803910">
                  <a:moveTo>
                    <a:pt x="289791" y="0"/>
                  </a:moveTo>
                  <a:lnTo>
                    <a:pt x="0" y="131890"/>
                  </a:lnTo>
                  <a:lnTo>
                    <a:pt x="158069" y="290158"/>
                  </a:lnTo>
                  <a:lnTo>
                    <a:pt x="289791" y="0"/>
                  </a:lnTo>
                  <a:close/>
                </a:path>
                <a:path w="735329" h="803910">
                  <a:moveTo>
                    <a:pt x="735014" y="464434"/>
                  </a:moveTo>
                  <a:lnTo>
                    <a:pt x="735014" y="803901"/>
                  </a:lnTo>
                </a:path>
              </a:pathLst>
            </a:custGeom>
            <a:ln w="37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903921" y="4557464"/>
              <a:ext cx="224154" cy="298450"/>
            </a:xfrm>
            <a:custGeom>
              <a:avLst/>
              <a:gdLst/>
              <a:ahLst/>
              <a:cxnLst/>
              <a:rect l="l" t="t" r="r" b="b"/>
              <a:pathLst>
                <a:path w="224154" h="298450">
                  <a:moveTo>
                    <a:pt x="111770" y="0"/>
                  </a:moveTo>
                  <a:lnTo>
                    <a:pt x="0" y="298433"/>
                  </a:lnTo>
                  <a:lnTo>
                    <a:pt x="223540" y="298433"/>
                  </a:lnTo>
                  <a:lnTo>
                    <a:pt x="111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03921" y="4557465"/>
              <a:ext cx="224154" cy="298450"/>
            </a:xfrm>
            <a:custGeom>
              <a:avLst/>
              <a:gdLst/>
              <a:ahLst/>
              <a:cxnLst/>
              <a:rect l="l" t="t" r="r" b="b"/>
              <a:pathLst>
                <a:path w="224154" h="298450">
                  <a:moveTo>
                    <a:pt x="111770" y="0"/>
                  </a:moveTo>
                  <a:lnTo>
                    <a:pt x="0" y="298433"/>
                  </a:lnTo>
                  <a:lnTo>
                    <a:pt x="223541" y="298433"/>
                  </a:lnTo>
                  <a:lnTo>
                    <a:pt x="111770" y="0"/>
                  </a:lnTo>
                  <a:close/>
                </a:path>
              </a:pathLst>
            </a:custGeom>
            <a:ln w="37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E500792-7081-4F9A-A237-8B7CF6104D6E}"/>
              </a:ext>
            </a:extLst>
          </p:cNvPr>
          <p:cNvSpPr txBox="1"/>
          <p:nvPr/>
        </p:nvSpPr>
        <p:spPr>
          <a:xfrm>
            <a:off x="1571816" y="7169842"/>
            <a:ext cx="10569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u="none" strike="noStrike" baseline="0" dirty="0">
                <a:latin typeface="ComputerModernRoman"/>
              </a:rPr>
              <a:t>Max-pooling with a pool width of three and a stride between pools of two. </a:t>
            </a:r>
            <a:r>
              <a:rPr lang="en-GB" sz="2400" b="0" i="0" u="none" strike="noStrike" baseline="0" dirty="0">
                <a:latin typeface="ComputerModernRoman"/>
              </a:rPr>
              <a:t>This reduces the representation size by a factor of two, which </a:t>
            </a:r>
            <a:r>
              <a:rPr lang="en-GB" sz="2400" b="1" i="0" u="none" strike="noStrike" baseline="0" dirty="0">
                <a:latin typeface="ComputerModernRoman"/>
              </a:rPr>
              <a:t>reduces the computational and statistical burden on the next layer</a:t>
            </a:r>
            <a:r>
              <a:rPr lang="en-GB" sz="2400" b="0" i="0" u="none" strike="noStrike" baseline="0" dirty="0">
                <a:latin typeface="ComputerModernRoman"/>
              </a:rPr>
              <a:t>. Note that the rightmost pooling region has a smaller size, but must be included if we do not want to ignore some of the detector units.</a:t>
            </a:r>
            <a:endParaRPr lang="en-GB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1375" marR="5080" indent="-1625600">
              <a:lnSpc>
                <a:spcPct val="114700"/>
              </a:lnSpc>
              <a:spcBef>
                <a:spcPts val="100"/>
              </a:spcBef>
            </a:pPr>
            <a:r>
              <a:rPr spc="225" dirty="0"/>
              <a:t>Example </a:t>
            </a:r>
            <a:r>
              <a:rPr spc="120" dirty="0"/>
              <a:t>Classification  </a:t>
            </a:r>
            <a:r>
              <a:rPr spc="210" dirty="0"/>
              <a:t>Architectures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0DB3494-BB22-4B05-BA1C-80212862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819400"/>
            <a:ext cx="5791200" cy="651055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0C0DBAA-B78F-46AF-BDE9-4972F81011AE}"/>
              </a:ext>
            </a:extLst>
          </p:cNvPr>
          <p:cNvSpPr txBox="1"/>
          <p:nvPr/>
        </p:nvSpPr>
        <p:spPr>
          <a:xfrm>
            <a:off x="7416800" y="4997461"/>
            <a:ext cx="42430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Examples of different convolutional networks</a:t>
            </a:r>
            <a:endParaRPr lang="en-GB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850900"/>
            <a:ext cx="107118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15" dirty="0"/>
              <a:t>Convolution </a:t>
            </a:r>
            <a:r>
              <a:rPr sz="8000" spc="325" dirty="0"/>
              <a:t>with</a:t>
            </a:r>
            <a:r>
              <a:rPr sz="8000" spc="1045" dirty="0"/>
              <a:t> </a:t>
            </a:r>
            <a:r>
              <a:rPr sz="8000" spc="295" dirty="0"/>
              <a:t>Stride</a:t>
            </a:r>
            <a:endParaRPr sz="8000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02FFF816-6284-470E-9F17-A8C2C044B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286000"/>
            <a:ext cx="5867400" cy="6924854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0C29A0A0-B281-4CED-A337-73080D7BEC1E}"/>
              </a:ext>
            </a:extLst>
          </p:cNvPr>
          <p:cNvSpPr txBox="1"/>
          <p:nvPr/>
        </p:nvSpPr>
        <p:spPr>
          <a:xfrm>
            <a:off x="6610098" y="2971800"/>
            <a:ext cx="58359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u="none" strike="noStrike" baseline="0" dirty="0">
                <a:latin typeface="ComputerModernRoman"/>
              </a:rPr>
              <a:t>Convolution with a stride</a:t>
            </a:r>
          </a:p>
          <a:p>
            <a:pPr algn="l"/>
            <a:endParaRPr lang="en-GB" sz="2400" b="0" i="0" u="none" strike="noStrike" baseline="0" dirty="0">
              <a:latin typeface="ComputerModernRoman"/>
            </a:endParaRPr>
          </a:p>
          <a:p>
            <a:pPr algn="l"/>
            <a:r>
              <a:rPr lang="en-GB" sz="2400" b="0" i="1" u="none" strike="noStrike" baseline="0" dirty="0">
                <a:latin typeface="ComputerModernItalic"/>
              </a:rPr>
              <a:t>(Top) </a:t>
            </a:r>
            <a:r>
              <a:rPr lang="en-GB" sz="2400" b="0" i="0" u="none" strike="noStrike" baseline="0" dirty="0">
                <a:latin typeface="ComputerModernRoman"/>
              </a:rPr>
              <a:t>Convolution with a stride length of two implemented in a single operation. </a:t>
            </a:r>
          </a:p>
          <a:p>
            <a:pPr algn="l"/>
            <a:endParaRPr lang="en-GB" sz="2400" dirty="0">
              <a:latin typeface="ComputerModernRoman"/>
            </a:endParaRPr>
          </a:p>
          <a:p>
            <a:pPr algn="l"/>
            <a:r>
              <a:rPr lang="en-GB" sz="2400" b="0" i="1" u="none" strike="noStrike" baseline="0" dirty="0">
                <a:latin typeface="ComputerModernItalic"/>
              </a:rPr>
              <a:t>(Bottom) </a:t>
            </a:r>
            <a:r>
              <a:rPr lang="en-GB" sz="2400" b="0" i="0" u="none" strike="noStrike" baseline="0" dirty="0">
                <a:latin typeface="ComputerModernRoman"/>
              </a:rPr>
              <a:t>Convolution with a stride greater than one pixel is mathematically equivalent to convolution with unit stride followed by </a:t>
            </a:r>
            <a:r>
              <a:rPr lang="en-GB" sz="2400" b="0" i="0" u="none" strike="noStrike" baseline="0" dirty="0" err="1">
                <a:latin typeface="ComputerModernRoman"/>
              </a:rPr>
              <a:t>downsampling</a:t>
            </a:r>
            <a:r>
              <a:rPr lang="en-GB" sz="2400" b="0" i="0" u="none" strike="noStrike" baseline="0" dirty="0">
                <a:latin typeface="ComputerModernRoman"/>
              </a:rPr>
              <a:t>. </a:t>
            </a:r>
          </a:p>
          <a:p>
            <a:pPr algn="l"/>
            <a:endParaRPr lang="en-GB" sz="2400" dirty="0">
              <a:latin typeface="ComputerModernRoman"/>
            </a:endParaRPr>
          </a:p>
          <a:p>
            <a:pPr algn="l"/>
            <a:r>
              <a:rPr lang="en-GB" sz="2400" b="1" i="0" u="none" strike="noStrike" baseline="0" dirty="0">
                <a:latin typeface="ComputerModernRoman"/>
              </a:rPr>
              <a:t>The two-step approach involving </a:t>
            </a:r>
            <a:r>
              <a:rPr lang="en-GB" sz="2400" b="1" i="0" u="none" strike="noStrike" baseline="0" dirty="0" err="1">
                <a:latin typeface="ComputerModernRoman"/>
              </a:rPr>
              <a:t>downsampling</a:t>
            </a:r>
            <a:r>
              <a:rPr lang="en-GB" sz="2400" b="1" i="0" u="none" strike="noStrike" baseline="0" dirty="0">
                <a:latin typeface="ComputerModernRoman"/>
              </a:rPr>
              <a:t> is computationally wasteful</a:t>
            </a:r>
            <a:r>
              <a:rPr lang="en-GB" sz="2400" b="0" i="0" u="none" strike="noStrike" baseline="0" dirty="0">
                <a:latin typeface="ComputerModernRoman"/>
              </a:rPr>
              <a:t>, because it computes many values that are then discarded.</a:t>
            </a:r>
            <a:endParaRPr lang="en-GB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5404" y="2895600"/>
            <a:ext cx="12458700" cy="45148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 marR="923925">
              <a:lnSpc>
                <a:spcPct val="115599"/>
              </a:lnSpc>
              <a:spcBef>
                <a:spcPts val="90"/>
              </a:spcBef>
              <a:buSzPct val="75806"/>
              <a:tabLst>
                <a:tab pos="405765" algn="l"/>
                <a:tab pos="406400" algn="l"/>
              </a:tabLst>
            </a:pPr>
            <a:r>
              <a:rPr sz="2800" b="1" spc="45" dirty="0">
                <a:latin typeface="Arial" panose="020B0604020202020204" pitchFamily="34" charset="0"/>
                <a:cs typeface="Arial" panose="020B0604020202020204" pitchFamily="34" charset="0"/>
              </a:rPr>
              <a:t>Scale </a:t>
            </a:r>
            <a:r>
              <a:rPr sz="2800" b="1" spc="185" dirty="0">
                <a:latin typeface="Arial" panose="020B0604020202020204" pitchFamily="34" charset="0"/>
                <a:cs typeface="Arial" panose="020B0604020202020204" pitchFamily="34" charset="0"/>
              </a:rPr>
              <a:t>up </a:t>
            </a:r>
            <a:r>
              <a:rPr sz="2800" b="1" spc="130" dirty="0"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  <a:r>
              <a:rPr sz="2800" b="1" spc="90" dirty="0">
                <a:latin typeface="Arial" panose="020B0604020202020204" pitchFamily="34" charset="0"/>
                <a:cs typeface="Arial" panose="020B0604020202020204" pitchFamily="34" charset="0"/>
              </a:rPr>
              <a:t>networks </a:t>
            </a:r>
            <a:r>
              <a:rPr sz="2800" b="1" spc="18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800" b="1" spc="80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US" sz="2800" b="1" spc="75" dirty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sz="2800" b="1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80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sz="2800" b="1" spc="75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en-US" sz="2800" b="1" spc="7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800" b="1" spc="65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sz="2800" b="1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65" dirty="0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900" lvl="1" indent="-381000">
              <a:lnSpc>
                <a:spcPct val="100000"/>
              </a:lnSpc>
              <a:buSzPct val="75806"/>
              <a:buChar char="•"/>
              <a:tabLst>
                <a:tab pos="850265" algn="l"/>
                <a:tab pos="850900" algn="l"/>
              </a:tabLst>
            </a:pPr>
            <a:r>
              <a:rPr sz="2800" spc="100" dirty="0">
                <a:latin typeface="Arial" panose="020B0604020202020204" pitchFamily="34" charset="0"/>
                <a:cs typeface="Arial" panose="020B0604020202020204" pitchFamily="34" charset="0"/>
              </a:rPr>
              <a:t>Sparse</a:t>
            </a:r>
            <a:r>
              <a:rPr sz="2800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90" dirty="0"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900" lvl="1" indent="-381000">
              <a:lnSpc>
                <a:spcPct val="100000"/>
              </a:lnSpc>
              <a:buSzPct val="75806"/>
              <a:buChar char="•"/>
              <a:tabLst>
                <a:tab pos="850265" algn="l"/>
                <a:tab pos="850900" algn="l"/>
              </a:tabLst>
            </a:pPr>
            <a:r>
              <a:rPr sz="2800" spc="180" dirty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sz="2800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14" dirty="0">
                <a:latin typeface="Arial" panose="020B0604020202020204" pitchFamily="34" charset="0"/>
                <a:cs typeface="Arial" panose="020B0604020202020204" pitchFamily="34" charset="0"/>
              </a:rPr>
              <a:t>sharing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buSzPct val="75806"/>
              <a:tabLst>
                <a:tab pos="405765" algn="l"/>
                <a:tab pos="406400" algn="l"/>
              </a:tabLst>
            </a:pPr>
            <a:r>
              <a:rPr sz="2800" b="1" spc="130" dirty="0">
                <a:latin typeface="Arial" panose="020B0604020202020204" pitchFamily="34" charset="0"/>
                <a:cs typeface="Arial" panose="020B0604020202020204" pitchFamily="34" charset="0"/>
              </a:rPr>
              <a:t>Automatically </a:t>
            </a:r>
            <a:r>
              <a:rPr sz="2800" b="1" spc="65" dirty="0">
                <a:latin typeface="Arial" panose="020B0604020202020204" pitchFamily="34" charset="0"/>
                <a:cs typeface="Arial" panose="020B0604020202020204" pitchFamily="34" charset="0"/>
              </a:rPr>
              <a:t>generalize </a:t>
            </a:r>
            <a:r>
              <a:rPr sz="2800" b="1" spc="75" dirty="0">
                <a:latin typeface="Arial" panose="020B0604020202020204" pitchFamily="34" charset="0"/>
                <a:cs typeface="Arial" panose="020B0604020202020204" pitchFamily="34" charset="0"/>
              </a:rPr>
              <a:t>across </a:t>
            </a:r>
            <a:r>
              <a:rPr sz="2800" b="1" spc="135" dirty="0">
                <a:latin typeface="Arial" panose="020B0604020202020204" pitchFamily="34" charset="0"/>
                <a:cs typeface="Arial" panose="020B0604020202020204" pitchFamily="34" charset="0"/>
              </a:rPr>
              <a:t>spatial </a:t>
            </a:r>
            <a:r>
              <a:rPr sz="2800" b="1" spc="145" dirty="0">
                <a:latin typeface="Arial" panose="020B0604020202020204" pitchFamily="34" charset="0"/>
                <a:cs typeface="Arial" panose="020B0604020202020204" pitchFamily="34" charset="0"/>
              </a:rPr>
              <a:t>translations </a:t>
            </a:r>
            <a:r>
              <a:rPr sz="2800" b="1" spc="-3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b="1" spc="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155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 marR="130175">
              <a:lnSpc>
                <a:spcPct val="115599"/>
              </a:lnSpc>
              <a:spcBef>
                <a:spcPts val="3600"/>
              </a:spcBef>
              <a:buSzPct val="75806"/>
              <a:tabLst>
                <a:tab pos="405765" algn="l"/>
                <a:tab pos="406400" algn="l"/>
              </a:tabLst>
            </a:pPr>
            <a:r>
              <a:rPr sz="2800" b="1" spc="90" dirty="0">
                <a:latin typeface="Arial" panose="020B0604020202020204" pitchFamily="34" charset="0"/>
                <a:cs typeface="Arial" panose="020B0604020202020204" pitchFamily="34" charset="0"/>
              </a:rPr>
              <a:t>Applicable </a:t>
            </a:r>
            <a:r>
              <a:rPr sz="2800" b="1" spc="18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800" b="1" spc="125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sz="2800" b="1" spc="185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sz="2800" b="1" spc="270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800" b="1" spc="95" dirty="0">
                <a:latin typeface="Arial" panose="020B0604020202020204" pitchFamily="34" charset="0"/>
                <a:cs typeface="Arial" panose="020B0604020202020204" pitchFamily="34" charset="0"/>
              </a:rPr>
              <a:t>laid </a:t>
            </a:r>
            <a:r>
              <a:rPr sz="2800" b="1" spc="185" dirty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sz="2800" b="1" spc="1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2800" b="1" spc="19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b="1" spc="100" dirty="0">
                <a:latin typeface="Arial" panose="020B0604020202020204" pitchFamily="34" charset="0"/>
                <a:cs typeface="Arial" panose="020B0604020202020204" pitchFamily="34" charset="0"/>
              </a:rPr>
              <a:t>grid </a:t>
            </a:r>
            <a:r>
              <a:rPr sz="2800" b="1" spc="90" dirty="0">
                <a:latin typeface="Arial" panose="020B0604020202020204" pitchFamily="34" charset="0"/>
                <a:cs typeface="Arial" panose="020B0604020202020204" pitchFamily="34" charset="0"/>
              </a:rPr>
              <a:t>(1-D, </a:t>
            </a:r>
            <a:r>
              <a:rPr sz="2800" b="1" spc="65" dirty="0">
                <a:latin typeface="Arial" panose="020B0604020202020204" pitchFamily="34" charset="0"/>
                <a:cs typeface="Arial" panose="020B0604020202020204" pitchFamily="34" charset="0"/>
              </a:rPr>
              <a:t>2-D, 3-D,</a:t>
            </a:r>
            <a:r>
              <a:rPr sz="2800" b="1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55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E2FA73B-C157-45FE-B521-A75B7B4DB4BE}"/>
              </a:ext>
            </a:extLst>
          </p:cNvPr>
          <p:cNvSpPr txBox="1">
            <a:spLocks/>
          </p:cNvSpPr>
          <p:nvPr/>
        </p:nvSpPr>
        <p:spPr>
          <a:xfrm>
            <a:off x="785812" y="685800"/>
            <a:ext cx="11430000" cy="1193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25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041400" marR="5080" indent="-1028700" algn="ctr">
              <a:lnSpc>
                <a:spcPct val="115599"/>
              </a:lnSpc>
              <a:spcBef>
                <a:spcPts val="100"/>
              </a:spcBef>
            </a:pPr>
            <a:r>
              <a:rPr lang="en-US" sz="7200" kern="0" spc="220"/>
              <a:t>09 Co</a:t>
            </a:r>
            <a:r>
              <a:rPr lang="en-US" sz="7200" kern="0" spc="215"/>
              <a:t>n</a:t>
            </a:r>
            <a:r>
              <a:rPr lang="en-US" sz="7200" kern="0" spc="-10"/>
              <a:t>v</a:t>
            </a:r>
            <a:r>
              <a:rPr lang="en-US" sz="7200" kern="0" spc="225"/>
              <a:t>olutional  </a:t>
            </a:r>
            <a:r>
              <a:rPr lang="en-US" sz="7200" kern="0" spc="170"/>
              <a:t>Networks</a:t>
            </a:r>
            <a:endParaRPr lang="en-US" sz="7200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914400"/>
            <a:ext cx="109601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/>
              <a:t>Zero </a:t>
            </a:r>
            <a:r>
              <a:rPr sz="3200" spc="320" dirty="0"/>
              <a:t>Padding </a:t>
            </a:r>
            <a:r>
              <a:rPr sz="3200" spc="225" dirty="0"/>
              <a:t>Controls</a:t>
            </a:r>
            <a:r>
              <a:rPr sz="3200" spc="1325" dirty="0"/>
              <a:t> </a:t>
            </a:r>
            <a:r>
              <a:rPr sz="3200" spc="-5" dirty="0"/>
              <a:t>Size</a:t>
            </a:r>
            <a:endParaRPr sz="320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93A4057-B636-4A65-B6AE-3D51BEBE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667000"/>
            <a:ext cx="5620039" cy="282589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12E0C4B-2823-4182-9BD3-78C84010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715000"/>
            <a:ext cx="8268125" cy="288939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4D7B893-9335-406E-8E96-59ACE2AC35C8}"/>
              </a:ext>
            </a:extLst>
          </p:cNvPr>
          <p:cNvSpPr txBox="1"/>
          <p:nvPr/>
        </p:nvSpPr>
        <p:spPr>
          <a:xfrm>
            <a:off x="9017000" y="3048000"/>
            <a:ext cx="3505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Padding with zeros </a:t>
            </a:r>
            <a:r>
              <a:rPr lang="en-US" sz="3200" dirty="0"/>
              <a:t>is a computational trick that allows many layers (an arbitrary number, meaning it can be large!) that do not “shrink”</a:t>
            </a:r>
            <a:endParaRPr lang="en-GB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2900" y="850900"/>
            <a:ext cx="97840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70" dirty="0"/>
              <a:t>Kinds </a:t>
            </a:r>
            <a:r>
              <a:rPr sz="8000" spc="-114" dirty="0"/>
              <a:t>of</a:t>
            </a:r>
            <a:r>
              <a:rPr sz="8000" spc="994" dirty="0"/>
              <a:t> </a:t>
            </a:r>
            <a:r>
              <a:rPr sz="8000" spc="270" dirty="0"/>
              <a:t>Connectivity</a:t>
            </a:r>
            <a:endParaRPr sz="8000"/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3BD027F1-D77E-4042-9190-06E0DFCCC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08"/>
          <a:stretch/>
        </p:blipFill>
        <p:spPr>
          <a:xfrm>
            <a:off x="396240" y="2743200"/>
            <a:ext cx="4724400" cy="5805584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ABC681AB-B807-4D0E-825B-3A4A8A7A5D60}"/>
              </a:ext>
            </a:extLst>
          </p:cNvPr>
          <p:cNvSpPr txBox="1"/>
          <p:nvPr/>
        </p:nvSpPr>
        <p:spPr>
          <a:xfrm>
            <a:off x="5324856" y="2286000"/>
            <a:ext cx="73152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0" i="1" u="none" strike="noStrike" baseline="0" dirty="0">
                <a:latin typeface="ComputerModernItalic"/>
              </a:rPr>
              <a:t>(Top) </a:t>
            </a:r>
            <a:r>
              <a:rPr lang="en-GB" sz="2800" b="1" i="0" u="none" strike="noStrike" baseline="0" dirty="0">
                <a:latin typeface="ComputerModernRoman"/>
              </a:rPr>
              <a:t>Locally connected layer </a:t>
            </a:r>
            <a:r>
              <a:rPr lang="en-GB" sz="2800" b="0" i="0" u="none" strike="noStrike" baseline="0" dirty="0">
                <a:latin typeface="ComputerModernRoman"/>
              </a:rPr>
              <a:t>with a patch size of two pixels. Each edge is </a:t>
            </a:r>
            <a:r>
              <a:rPr lang="en-GB" sz="2800" b="0" i="0" u="none" strike="noStrike" baseline="0" dirty="0" err="1">
                <a:latin typeface="ComputerModernRoman"/>
              </a:rPr>
              <a:t>labeled</a:t>
            </a:r>
            <a:r>
              <a:rPr lang="en-GB" sz="2800" b="0" i="0" u="none" strike="noStrike" baseline="0" dirty="0">
                <a:latin typeface="ComputerModernRoman"/>
              </a:rPr>
              <a:t> with a unique letter to show that </a:t>
            </a:r>
            <a:r>
              <a:rPr lang="en-GB" sz="2800" b="1" i="0" u="none" strike="noStrike" baseline="0" dirty="0">
                <a:latin typeface="ComputerModernRoman"/>
              </a:rPr>
              <a:t>each edge is associated with its own weight parameter</a:t>
            </a:r>
            <a:r>
              <a:rPr lang="en-GB" sz="2800" b="0" i="0" u="none" strike="noStrike" baseline="0" dirty="0">
                <a:latin typeface="ComputerModernRoman"/>
              </a:rPr>
              <a:t>.</a:t>
            </a:r>
          </a:p>
          <a:p>
            <a:pPr algn="l"/>
            <a:endParaRPr lang="en-GB" sz="2800" b="0" i="1" u="none" strike="noStrike" baseline="0" dirty="0">
              <a:latin typeface="ComputerModernItalic"/>
            </a:endParaRPr>
          </a:p>
          <a:p>
            <a:pPr algn="l"/>
            <a:r>
              <a:rPr lang="en-GB" sz="2800" b="0" i="1" u="none" strike="noStrike" baseline="0" dirty="0">
                <a:latin typeface="ComputerModernItalic"/>
              </a:rPr>
              <a:t>(</a:t>
            </a:r>
            <a:r>
              <a:rPr lang="en-GB" sz="2800" b="0" i="1" u="none" strike="noStrike" baseline="0" dirty="0" err="1">
                <a:latin typeface="ComputerModernItalic"/>
              </a:rPr>
              <a:t>Center</a:t>
            </a:r>
            <a:r>
              <a:rPr lang="en-GB" sz="2800" b="0" i="1" u="none" strike="noStrike" baseline="0" dirty="0">
                <a:latin typeface="ComputerModernItalic"/>
              </a:rPr>
              <a:t>)</a:t>
            </a:r>
            <a:r>
              <a:rPr lang="en-GB" sz="2800" b="1" i="0" u="none" strike="noStrike" baseline="0" dirty="0">
                <a:latin typeface="ComputerModernRoman"/>
              </a:rPr>
              <a:t>A convolutional layer</a:t>
            </a:r>
            <a:r>
              <a:rPr lang="en-GB" sz="2800" b="0" i="0" u="none" strike="noStrike" baseline="0" dirty="0">
                <a:latin typeface="ComputerModernRoman"/>
              </a:rPr>
              <a:t> with a kernel width of two pixels. Same connectivity as top but no parameter sharing. </a:t>
            </a:r>
            <a:r>
              <a:rPr lang="en-GB" sz="2800" b="1" i="0" u="none" strike="noStrike" baseline="0" dirty="0">
                <a:latin typeface="ComputerModernRoman"/>
              </a:rPr>
              <a:t>The convolutional layer uses the same two weights repeatedly</a:t>
            </a:r>
            <a:r>
              <a:rPr lang="en-GB" sz="2800" b="0" i="0" u="none" strike="noStrike" baseline="0" dirty="0">
                <a:latin typeface="ComputerModernRoman"/>
              </a:rPr>
              <a:t> across the entire input</a:t>
            </a:r>
          </a:p>
          <a:p>
            <a:pPr algn="l"/>
            <a:endParaRPr lang="en-GB" sz="2800" b="0" i="1" u="none" strike="noStrike" baseline="0" dirty="0">
              <a:latin typeface="ComputerModernItalic"/>
            </a:endParaRPr>
          </a:p>
          <a:p>
            <a:pPr algn="l"/>
            <a:r>
              <a:rPr lang="en-GB" sz="2800" b="0" i="1" u="none" strike="noStrike" baseline="0" dirty="0">
                <a:latin typeface="ComputerModernItalic"/>
              </a:rPr>
              <a:t>(Bottom) </a:t>
            </a:r>
            <a:r>
              <a:rPr lang="en-GB" sz="2800" b="0" i="0" u="none" strike="noStrike" baseline="0" dirty="0">
                <a:latin typeface="ComputerModernRoman"/>
              </a:rPr>
              <a:t>Fully connected layer resembles a locally connected layer in the sense that each edge has its own parameter (</a:t>
            </a:r>
            <a:r>
              <a:rPr lang="en-GB" sz="2800" b="0" i="0" u="none" strike="noStrike" baseline="0" dirty="0" err="1">
                <a:latin typeface="ComputerModernRoman"/>
              </a:rPr>
              <a:t>unlabeled</a:t>
            </a:r>
            <a:r>
              <a:rPr lang="en-GB" sz="2800" b="0" i="0" u="none" strike="noStrike" baseline="0" dirty="0">
                <a:latin typeface="ComputerModernRoman"/>
              </a:rPr>
              <a:t> here). </a:t>
            </a:r>
            <a:r>
              <a:rPr lang="en-GB" sz="2800" b="1" i="0" u="none" strike="noStrike" baseline="0" dirty="0">
                <a:latin typeface="ComputerModernRoman"/>
              </a:rPr>
              <a:t>No restricted connectivity </a:t>
            </a:r>
            <a:r>
              <a:rPr lang="en-GB" sz="2800" b="0" i="0" u="none" strike="noStrike" baseline="0" dirty="0">
                <a:latin typeface="ComputerModernRoman"/>
              </a:rPr>
              <a:t>of the locally connected layer.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817880"/>
            <a:ext cx="10867390" cy="781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950" spc="265" dirty="0"/>
              <a:t>Partial </a:t>
            </a:r>
            <a:r>
              <a:rPr sz="4950" spc="170" dirty="0"/>
              <a:t>Connectivity </a:t>
            </a:r>
            <a:r>
              <a:rPr sz="4950" spc="110" dirty="0"/>
              <a:t>Between</a:t>
            </a:r>
            <a:r>
              <a:rPr sz="4950" spc="800" dirty="0"/>
              <a:t> </a:t>
            </a:r>
            <a:r>
              <a:rPr sz="4950" spc="175" dirty="0"/>
              <a:t>Channels</a:t>
            </a:r>
            <a:endParaRPr sz="495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C6D0127-20CA-4BD6-84C2-75DE3AB2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828800"/>
            <a:ext cx="4746953" cy="74435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D85ED0-8542-43F9-8508-EA00055350EE}"/>
              </a:ext>
            </a:extLst>
          </p:cNvPr>
          <p:cNvSpPr txBox="1"/>
          <p:nvPr/>
        </p:nvSpPr>
        <p:spPr>
          <a:xfrm>
            <a:off x="6426200" y="3657600"/>
            <a:ext cx="550799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0" i="0" u="none" strike="noStrike" baseline="0" dirty="0">
                <a:latin typeface="ComputerModernRoman"/>
              </a:rPr>
              <a:t>A convolutional network with the first two output channels connected to only the first two input channels</a:t>
            </a:r>
            <a:endParaRPr lang="en-GB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0" y="850900"/>
            <a:ext cx="7777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60" dirty="0"/>
              <a:t>Tiled</a:t>
            </a:r>
            <a:r>
              <a:rPr sz="8000" spc="605" dirty="0"/>
              <a:t> </a:t>
            </a:r>
            <a:r>
              <a:rPr sz="8000" spc="175" dirty="0"/>
              <a:t>convolution</a:t>
            </a:r>
            <a:endParaRPr sz="8000"/>
          </a:p>
        </p:txBody>
      </p:sp>
      <p:sp>
        <p:nvSpPr>
          <p:cNvPr id="174" name="object 174"/>
          <p:cNvSpPr txBox="1"/>
          <p:nvPr/>
        </p:nvSpPr>
        <p:spPr>
          <a:xfrm>
            <a:off x="6502400" y="7460874"/>
            <a:ext cx="5734812" cy="1023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>
              <a:lnSpc>
                <a:spcPts val="4310"/>
              </a:lnSpc>
            </a:pPr>
            <a:r>
              <a:rPr sz="2800" b="1" spc="95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1750">
              <a:lnSpc>
                <a:spcPct val="115700"/>
              </a:lnSpc>
              <a:spcBef>
                <a:spcPts val="5"/>
              </a:spcBef>
            </a:pPr>
            <a:r>
              <a:rPr sz="2800" spc="95" dirty="0">
                <a:latin typeface="Arial" panose="020B0604020202020204" pitchFamily="34" charset="0"/>
                <a:cs typeface="Arial" panose="020B0604020202020204" pitchFamily="34" charset="0"/>
              </a:rPr>
              <a:t>(one </a:t>
            </a:r>
            <a:r>
              <a:rPr sz="2800" spc="120" dirty="0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sz="2800" spc="135" dirty="0"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sz="2800" spc="80" dirty="0">
                <a:latin typeface="Arial" panose="020B0604020202020204" pitchFamily="34" charset="0"/>
                <a:cs typeface="Arial" panose="020B0604020202020204" pitchFamily="34" charset="0"/>
              </a:rPr>
              <a:t>everywhere)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34425C35-36C2-43FF-9709-8CB5E733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0" y="2562351"/>
            <a:ext cx="5380990" cy="6449390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4EA21000-4470-42F3-A6C1-990B0D82F368}"/>
              </a:ext>
            </a:extLst>
          </p:cNvPr>
          <p:cNvSpPr txBox="1"/>
          <p:nvPr/>
        </p:nvSpPr>
        <p:spPr>
          <a:xfrm>
            <a:off x="6502400" y="3080102"/>
            <a:ext cx="39375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/>
            <a:r>
              <a:rPr lang="en-GB" sz="2800" b="1" spc="7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en-GB" sz="2800" b="1" spc="95" dirty="0">
                <a:latin typeface="Arial" panose="020B0604020202020204" pitchFamily="34" charset="0"/>
                <a:cs typeface="Arial" panose="020B0604020202020204" pitchFamily="34" charset="0"/>
              </a:rPr>
              <a:t>connection  </a:t>
            </a:r>
            <a:r>
              <a:rPr lang="en-GB" sz="2800" spc="130" dirty="0">
                <a:latin typeface="Arial" panose="020B0604020202020204" pitchFamily="34" charset="0"/>
                <a:cs typeface="Arial" panose="020B0604020202020204" pitchFamily="34" charset="0"/>
              </a:rPr>
              <a:t>(no</a:t>
            </a:r>
            <a:r>
              <a:rPr lang="en-GB" sz="2800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125" dirty="0">
                <a:latin typeface="Arial" panose="020B0604020202020204" pitchFamily="34" charset="0"/>
                <a:cs typeface="Arial" panose="020B0604020202020204" pitchFamily="34" charset="0"/>
              </a:rPr>
              <a:t>sharing)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671C92C-B1AA-4F09-AB02-2B2B29E7EE90}"/>
              </a:ext>
            </a:extLst>
          </p:cNvPr>
          <p:cNvSpPr txBox="1"/>
          <p:nvPr/>
        </p:nvSpPr>
        <p:spPr>
          <a:xfrm>
            <a:off x="6395593" y="5111677"/>
            <a:ext cx="53809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8900"/>
            <a:r>
              <a:rPr lang="en-GB" sz="2800" b="1" spc="114" dirty="0">
                <a:latin typeface="Arial" panose="020B0604020202020204" pitchFamily="34" charset="0"/>
                <a:cs typeface="Arial" panose="020B0604020202020204" pitchFamily="34" charset="0"/>
              </a:rPr>
              <a:t>Tiled </a:t>
            </a:r>
            <a:r>
              <a:rPr lang="en-GB" sz="2800" b="1" spc="75" dirty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</a:p>
          <a:p>
            <a:pPr marR="88900"/>
            <a:r>
              <a:rPr lang="en-GB"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45" dirty="0">
                <a:latin typeface="Arial" panose="020B0604020202020204" pitchFamily="34" charset="0"/>
                <a:cs typeface="Arial" panose="020B0604020202020204" pitchFamily="34" charset="0"/>
              </a:rPr>
              <a:t>(cycle </a:t>
            </a:r>
            <a:r>
              <a:rPr lang="en-GB" sz="2800" spc="95" dirty="0">
                <a:latin typeface="Arial" panose="020B0604020202020204" pitchFamily="34" charset="0"/>
                <a:cs typeface="Arial" panose="020B0604020202020204" pitchFamily="34" charset="0"/>
              </a:rPr>
              <a:t>between  </a:t>
            </a:r>
            <a:r>
              <a:rPr lang="en-GB" sz="2800" spc="100" dirty="0">
                <a:latin typeface="Arial" panose="020B0604020202020204" pitchFamily="34" charset="0"/>
                <a:cs typeface="Arial" panose="020B0604020202020204" pitchFamily="34" charset="0"/>
              </a:rPr>
              <a:t>groups </a:t>
            </a:r>
            <a:r>
              <a:rPr lang="en-GB" sz="2800" spc="-5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GB" sz="2800" spc="4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135" dirty="0"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GB" sz="2800" spc="165" dirty="0">
                <a:latin typeface="Arial" panose="020B0604020202020204" pitchFamily="34" charset="0"/>
                <a:cs typeface="Arial" panose="020B0604020202020204" pitchFamily="34" charset="0"/>
              </a:rPr>
              <a:t>parameters)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858519"/>
            <a:ext cx="10930255" cy="1220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50" spc="320" dirty="0"/>
              <a:t>Recurrent </a:t>
            </a:r>
            <a:r>
              <a:rPr sz="7850" spc="229" dirty="0"/>
              <a:t>Pixel</a:t>
            </a:r>
            <a:r>
              <a:rPr sz="7850" spc="930" dirty="0"/>
              <a:t> </a:t>
            </a:r>
            <a:r>
              <a:rPr sz="7850" spc="195" dirty="0"/>
              <a:t>Labeling</a:t>
            </a:r>
            <a:endParaRPr sz="785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BAC0093-A82D-45BA-A848-C2453700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64" y="2895600"/>
            <a:ext cx="5581937" cy="51882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0AD74FA-D200-4A88-95A3-3797B0CC448C}"/>
              </a:ext>
            </a:extLst>
          </p:cNvPr>
          <p:cNvSpPr txBox="1"/>
          <p:nvPr/>
        </p:nvSpPr>
        <p:spPr>
          <a:xfrm>
            <a:off x="6512560" y="3251725"/>
            <a:ext cx="6121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0" i="0" u="none" strike="noStrike" baseline="0" dirty="0">
                <a:latin typeface="ComputerModernRoman"/>
              </a:rPr>
              <a:t>An example of a </a:t>
            </a:r>
            <a:r>
              <a:rPr lang="en-GB" sz="2800" b="1" i="0" u="none" strike="noStrike" baseline="0" dirty="0">
                <a:latin typeface="ComputerModernRoman"/>
              </a:rPr>
              <a:t>recurrent convolutional network for pixel </a:t>
            </a:r>
            <a:r>
              <a:rPr lang="en-GB" sz="2800" b="1" i="0" u="none" strike="noStrike" baseline="0" dirty="0" err="1">
                <a:latin typeface="ComputerModernRoman"/>
              </a:rPr>
              <a:t>labeling</a:t>
            </a:r>
            <a:r>
              <a:rPr lang="en-GB" sz="2800" b="0" i="0" u="none" strike="noStrike" baseline="0" dirty="0">
                <a:latin typeface="ComputerModernRoman"/>
              </a:rPr>
              <a:t>. </a:t>
            </a:r>
          </a:p>
          <a:p>
            <a:pPr algn="l"/>
            <a:endParaRPr lang="en-GB" sz="2800" dirty="0">
              <a:latin typeface="ComputerModernRoman"/>
            </a:endParaRPr>
          </a:p>
          <a:p>
            <a:pPr algn="l"/>
            <a:r>
              <a:rPr lang="en-GB" sz="2800" b="0" i="0" u="none" strike="noStrike" baseline="0" dirty="0">
                <a:latin typeface="ComputerModernRoman"/>
              </a:rPr>
              <a:t>The input is an image tensor </a:t>
            </a:r>
            <a:r>
              <a:rPr lang="en-GB" sz="2800" b="1" i="0" u="none" strike="noStrike" baseline="0" dirty="0">
                <a:latin typeface="ComputerModernSansSerifBoldExtended"/>
              </a:rPr>
              <a:t>X</a:t>
            </a:r>
            <a:r>
              <a:rPr lang="en-GB" sz="2800" b="0" i="0" u="none" strike="noStrike" baseline="0" dirty="0">
                <a:latin typeface="ComputerModernRoman"/>
              </a:rPr>
              <a:t>, with axes corresponding to image rows, image columns, and channels (red, green, blue). </a:t>
            </a:r>
          </a:p>
          <a:p>
            <a:pPr algn="l"/>
            <a:endParaRPr lang="en-GB" sz="2800" dirty="0">
              <a:latin typeface="ComputerModernRoman"/>
            </a:endParaRPr>
          </a:p>
          <a:p>
            <a:pPr algn="l"/>
            <a:r>
              <a:rPr lang="en-GB" sz="2800" b="0" i="0" u="none" strike="noStrike" baseline="0" dirty="0">
                <a:latin typeface="ComputerModernRoman"/>
              </a:rPr>
              <a:t>The goal is to output a tensor of labels </a:t>
            </a:r>
            <a:r>
              <a:rPr lang="en-GB" sz="2800" b="0" i="1" u="none" strike="noStrike" baseline="0" dirty="0">
                <a:latin typeface="CMMI10"/>
              </a:rPr>
              <a:t>Y</a:t>
            </a:r>
            <a:r>
              <a:rPr lang="en-GB" sz="2800" b="0" i="0" u="none" strike="noStrike" baseline="0" dirty="0">
                <a:latin typeface="CMR10"/>
              </a:rPr>
              <a:t>ˆ</a:t>
            </a:r>
            <a:r>
              <a:rPr lang="en-GB" sz="2800" b="0" i="0" u="none" strike="noStrike" baseline="0" dirty="0">
                <a:latin typeface="ComputerModernRoman"/>
              </a:rPr>
              <a:t>, with a probability distribution over labels for each pixel.</a:t>
            </a:r>
            <a:endParaRPr lang="en-GB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600" y="850900"/>
            <a:ext cx="74707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09" dirty="0"/>
              <a:t>Gabor</a:t>
            </a:r>
            <a:r>
              <a:rPr sz="8000" spc="620" dirty="0"/>
              <a:t> </a:t>
            </a:r>
            <a:r>
              <a:rPr sz="8000" spc="254" dirty="0"/>
              <a:t>Functions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475047" y="2590800"/>
            <a:ext cx="3574801" cy="3577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4999" y="2590800"/>
            <a:ext cx="3574801" cy="357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4990" y="2590800"/>
            <a:ext cx="3574801" cy="3577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B8EAA-7817-4E40-820C-7CA42BF42313}"/>
              </a:ext>
            </a:extLst>
          </p:cNvPr>
          <p:cNvSpPr txBox="1"/>
          <p:nvPr/>
        </p:nvSpPr>
        <p:spPr>
          <a:xfrm>
            <a:off x="635000" y="6781800"/>
            <a:ext cx="12725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i="0" u="none" strike="noStrike" baseline="0" dirty="0">
                <a:latin typeface="ComputerModernRoman"/>
              </a:rPr>
              <a:t>Gabor functions with a variety of parameter settings</a:t>
            </a:r>
            <a:r>
              <a:rPr lang="en-GB" sz="3600" b="0" i="0" u="none" strike="noStrike" baseline="0" dirty="0">
                <a:latin typeface="ComputerModernRoman"/>
              </a:rPr>
              <a:t>. White indicates large positive weight, black indicates large negative weight, and the background </a:t>
            </a:r>
            <a:r>
              <a:rPr lang="en-GB" sz="3600" b="0" i="0" u="none" strike="noStrike" baseline="0" dirty="0" err="1">
                <a:latin typeface="ComputerModernRoman"/>
              </a:rPr>
              <a:t>gray</a:t>
            </a:r>
            <a:r>
              <a:rPr lang="en-GB" sz="3600" b="0" i="0" u="none" strike="noStrike" baseline="0" dirty="0">
                <a:latin typeface="ComputerModernRoman"/>
              </a:rPr>
              <a:t> corresponds to zero weight.</a:t>
            </a:r>
            <a:endParaRPr lang="en-GB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924560"/>
            <a:ext cx="10922000" cy="1110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100" spc="190" dirty="0"/>
              <a:t>Gabor-like </a:t>
            </a:r>
            <a:r>
              <a:rPr sz="7100" spc="250" dirty="0"/>
              <a:t>Learned</a:t>
            </a:r>
            <a:r>
              <a:rPr sz="7100" spc="950" dirty="0"/>
              <a:t> </a:t>
            </a:r>
            <a:r>
              <a:rPr sz="7100" spc="180" dirty="0"/>
              <a:t>Kernels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1397000" y="2697981"/>
            <a:ext cx="5000531" cy="5013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1476" y="2697981"/>
            <a:ext cx="5000531" cy="5013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B93B0-28A6-4D05-862E-4225716E2CF3}"/>
              </a:ext>
            </a:extLst>
          </p:cNvPr>
          <p:cNvSpPr txBox="1"/>
          <p:nvPr/>
        </p:nvSpPr>
        <p:spPr>
          <a:xfrm>
            <a:off x="402336" y="7924800"/>
            <a:ext cx="1257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u="none" strike="noStrike" baseline="0" dirty="0">
                <a:latin typeface="ComputerModernRoman"/>
              </a:rPr>
              <a:t>Machine learning algorithms can learn features that detect edges or specific </a:t>
            </a:r>
            <a:r>
              <a:rPr lang="en-GB" sz="3600" b="0" i="0" u="none" strike="noStrike" baseline="0" dirty="0" err="1">
                <a:latin typeface="ComputerModernRoman"/>
              </a:rPr>
              <a:t>colors</a:t>
            </a:r>
            <a:r>
              <a:rPr lang="en-GB" sz="3600" b="0" i="0" u="none" strike="noStrike" baseline="0" dirty="0">
                <a:latin typeface="ComputerModernRoman"/>
              </a:rPr>
              <a:t> of edges when applied to natural images.</a:t>
            </a:r>
            <a:endParaRPr lang="en-GB" sz="3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3900" y="850900"/>
            <a:ext cx="9004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55" dirty="0"/>
              <a:t>Major</a:t>
            </a:r>
            <a:r>
              <a:rPr sz="8000" spc="605" dirty="0"/>
              <a:t> </a:t>
            </a:r>
            <a:r>
              <a:rPr sz="8000" spc="275" dirty="0"/>
              <a:t>Architectures</a:t>
            </a:r>
            <a:endParaRPr sz="8000"/>
          </a:p>
        </p:txBody>
      </p:sp>
      <p:sp>
        <p:nvSpPr>
          <p:cNvPr id="4" name="object 4"/>
          <p:cNvSpPr txBox="1"/>
          <p:nvPr/>
        </p:nvSpPr>
        <p:spPr>
          <a:xfrm>
            <a:off x="939800" y="2500267"/>
            <a:ext cx="10939145" cy="63932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 marR="714375">
              <a:lnSpc>
                <a:spcPct val="117000"/>
              </a:lnSpc>
              <a:spcBef>
                <a:spcPts val="90"/>
              </a:spcBef>
              <a:buSzPct val="75438"/>
              <a:tabLst>
                <a:tab pos="380365" algn="l"/>
                <a:tab pos="381000" algn="l"/>
              </a:tabLst>
            </a:pPr>
            <a:r>
              <a:rPr sz="2850" b="1" spc="120" dirty="0">
                <a:latin typeface="Arial" panose="020B0604020202020204" pitchFamily="34" charset="0"/>
                <a:cs typeface="Arial" panose="020B0604020202020204" pitchFamily="34" charset="0"/>
              </a:rPr>
              <a:t>Spatial Transducer </a:t>
            </a:r>
            <a:r>
              <a:rPr sz="2850" b="1" spc="110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sz="2850" spc="11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850" spc="17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sz="2850" spc="10" dirty="0">
                <a:latin typeface="Arial" panose="020B0604020202020204" pitchFamily="34" charset="0"/>
                <a:cs typeface="Arial" panose="020B0604020202020204" pitchFamily="34" charset="0"/>
              </a:rPr>
              <a:t>size </a:t>
            </a:r>
            <a:r>
              <a:rPr sz="2850" spc="40" dirty="0">
                <a:latin typeface="Arial" panose="020B0604020202020204" pitchFamily="34" charset="0"/>
                <a:cs typeface="Arial" panose="020B0604020202020204" pitchFamily="34" charset="0"/>
              </a:rPr>
              <a:t>scales </a:t>
            </a:r>
            <a:r>
              <a:rPr sz="2850" spc="13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850" spc="195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sz="2850" spc="25" dirty="0">
                <a:latin typeface="Arial" panose="020B0604020202020204" pitchFamily="34" charset="0"/>
                <a:cs typeface="Arial" panose="020B0604020202020204" pitchFamily="34" charset="0"/>
              </a:rPr>
              <a:t>size, </a:t>
            </a:r>
            <a:r>
              <a:rPr sz="2850" spc="6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2850" spc="50" dirty="0">
                <a:latin typeface="Arial" panose="020B0604020202020204" pitchFamily="34" charset="0"/>
                <a:cs typeface="Arial" panose="020B0604020202020204" pitchFamily="34" charset="0"/>
              </a:rPr>
              <a:t>layers </a:t>
            </a:r>
            <a:r>
              <a:rPr sz="2850" spc="12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850" spc="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50" spc="75" dirty="0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endParaRPr sz="2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 marR="1416050">
              <a:lnSpc>
                <a:spcPct val="117000"/>
              </a:lnSpc>
              <a:spcBef>
                <a:spcPts val="3400"/>
              </a:spcBef>
              <a:buSzPct val="75438"/>
              <a:tabLst>
                <a:tab pos="380365" algn="l"/>
                <a:tab pos="381000" algn="l"/>
              </a:tabLst>
            </a:pPr>
            <a:r>
              <a:rPr sz="2850" b="1" spc="35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2850" b="1" spc="90" dirty="0">
                <a:latin typeface="Arial" panose="020B0604020202020204" pitchFamily="34" charset="0"/>
                <a:cs typeface="Arial" panose="020B0604020202020204" pitchFamily="34" charset="0"/>
              </a:rPr>
              <a:t>Convolutional </a:t>
            </a:r>
            <a:r>
              <a:rPr sz="2850" b="1" spc="110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sz="2850" spc="11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850" spc="9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2850" spc="80" dirty="0">
                <a:latin typeface="Arial" panose="020B0604020202020204" pitchFamily="34" charset="0"/>
                <a:cs typeface="Arial" panose="020B0604020202020204" pitchFamily="34" charset="0"/>
              </a:rPr>
              <a:t>pooling </a:t>
            </a:r>
            <a:r>
              <a:rPr sz="2850" spc="55" dirty="0">
                <a:latin typeface="Arial" panose="020B0604020202020204" pitchFamily="34" charset="0"/>
                <a:cs typeface="Arial" panose="020B0604020202020204" pitchFamily="34" charset="0"/>
              </a:rPr>
              <a:t>layers, </a:t>
            </a:r>
            <a:r>
              <a:rPr sz="2850" spc="150" dirty="0">
                <a:latin typeface="Arial" panose="020B0604020202020204" pitchFamily="34" charset="0"/>
                <a:cs typeface="Arial" panose="020B0604020202020204" pitchFamily="34" charset="0"/>
              </a:rPr>
              <a:t>just </a:t>
            </a:r>
            <a:r>
              <a:rPr sz="2850" spc="7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2850" spc="125" dirty="0" err="1">
                <a:latin typeface="Arial" panose="020B0604020202020204" pitchFamily="34" charset="0"/>
                <a:cs typeface="Arial" panose="020B0604020202020204" pitchFamily="34" charset="0"/>
              </a:rPr>
              <a:t>strided</a:t>
            </a:r>
            <a:r>
              <a:rPr lang="en-US" sz="2850" spc="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50" spc="75" dirty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  <a:r>
              <a:rPr sz="2850" spc="17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850" spc="105" dirty="0">
                <a:latin typeface="Arial" panose="020B0604020202020204" pitchFamily="34" charset="0"/>
                <a:cs typeface="Arial" panose="020B0604020202020204" pitchFamily="34" charset="0"/>
              </a:rPr>
              <a:t>shrink </a:t>
            </a:r>
            <a:r>
              <a:rPr sz="2850" spc="12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en-US" sz="2850" spc="6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50" spc="1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sz="2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 marR="894715">
              <a:lnSpc>
                <a:spcPct val="117000"/>
              </a:lnSpc>
              <a:spcBef>
                <a:spcPts val="3300"/>
              </a:spcBef>
              <a:buSzPct val="75438"/>
              <a:tabLst>
                <a:tab pos="380365" algn="l"/>
                <a:tab pos="381000" algn="l"/>
              </a:tabLst>
            </a:pPr>
            <a:r>
              <a:rPr sz="2850" b="1" spc="95" dirty="0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r>
              <a:rPr sz="2850" spc="95" dirty="0">
                <a:latin typeface="Arial" panose="020B0604020202020204" pitchFamily="34" charset="0"/>
                <a:cs typeface="Arial" panose="020B0604020202020204" pitchFamily="34" charset="0"/>
              </a:rPr>
              <a:t>: complicated </a:t>
            </a:r>
            <a:r>
              <a:rPr sz="2850" spc="125" dirty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  <a:r>
              <a:rPr sz="2850" spc="70" dirty="0">
                <a:latin typeface="Arial" panose="020B0604020202020204" pitchFamily="34" charset="0"/>
                <a:cs typeface="Arial" panose="020B0604020202020204" pitchFamily="34" charset="0"/>
              </a:rPr>
              <a:t>designed </a:t>
            </a:r>
            <a:r>
              <a:rPr sz="2850" spc="17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850" spc="45" dirty="0">
                <a:latin typeface="Arial" panose="020B0604020202020204" pitchFamily="34" charset="0"/>
                <a:cs typeface="Arial" panose="020B0604020202020204" pitchFamily="34" charset="0"/>
              </a:rPr>
              <a:t>achieve </a:t>
            </a:r>
            <a:r>
              <a:rPr sz="2850" spc="9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sz="2850" spc="100" dirty="0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sz="2850" spc="13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850" spc="-15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sz="2850" spc="135" dirty="0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sz="285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50" spc="95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sz="2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 marR="17780">
              <a:lnSpc>
                <a:spcPct val="117000"/>
              </a:lnSpc>
              <a:spcBef>
                <a:spcPts val="3395"/>
              </a:spcBef>
              <a:buSzPct val="75438"/>
              <a:tabLst>
                <a:tab pos="380365" algn="l"/>
                <a:tab pos="381000" algn="l"/>
              </a:tabLst>
            </a:pPr>
            <a:r>
              <a:rPr sz="2850" b="1" spc="100" dirty="0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sz="2850" spc="1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850" spc="50" dirty="0">
                <a:latin typeface="Arial" panose="020B0604020202020204" pitchFamily="34" charset="0"/>
                <a:cs typeface="Arial" panose="020B0604020202020204" pitchFamily="34" charset="0"/>
              </a:rPr>
              <a:t>blocks </a:t>
            </a:r>
            <a:r>
              <a:rPr sz="2850" spc="-3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850" spc="50" dirty="0">
                <a:latin typeface="Arial" panose="020B0604020202020204" pitchFamily="34" charset="0"/>
                <a:cs typeface="Arial" panose="020B0604020202020204" pitchFamily="34" charset="0"/>
              </a:rPr>
              <a:t>layers </a:t>
            </a:r>
            <a:r>
              <a:rPr sz="2850" spc="13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850" spc="95" dirty="0"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sz="2850" spc="125" dirty="0">
                <a:latin typeface="Arial" panose="020B0604020202020204" pitchFamily="34" charset="0"/>
                <a:cs typeface="Arial" panose="020B0604020202020204" pitchFamily="34" charset="0"/>
              </a:rPr>
              <a:t>spatial </a:t>
            </a:r>
            <a:r>
              <a:rPr sz="2850" spc="25" dirty="0">
                <a:latin typeface="Arial" panose="020B0604020202020204" pitchFamily="34" charset="0"/>
                <a:cs typeface="Arial" panose="020B0604020202020204" pitchFamily="34" charset="0"/>
              </a:rPr>
              <a:t>size, </a:t>
            </a:r>
            <a:r>
              <a:rPr sz="2850" spc="13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850" spc="7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sz="2850" spc="20" dirty="0">
                <a:latin typeface="Arial" panose="020B0604020202020204" pitchFamily="34" charset="0"/>
                <a:cs typeface="Arial" panose="020B0604020202020204" pitchFamily="34" charset="0"/>
              </a:rPr>
              <a:t>layer’s  </a:t>
            </a:r>
            <a:r>
              <a:rPr sz="2850" spc="195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sz="2850" spc="140" dirty="0">
                <a:latin typeface="Arial" panose="020B0604020202020204" pitchFamily="34" charset="0"/>
                <a:cs typeface="Arial" panose="020B0604020202020204" pitchFamily="34" charset="0"/>
              </a:rPr>
              <a:t>added </a:t>
            </a:r>
            <a:r>
              <a:rPr sz="2850" spc="170" dirty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sz="2850" spc="95" dirty="0"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sz="2850" spc="135" dirty="0">
                <a:latin typeface="Arial" panose="020B0604020202020204" pitchFamily="34" charset="0"/>
                <a:cs typeface="Arial" panose="020B0604020202020204" pitchFamily="34" charset="0"/>
              </a:rPr>
              <a:t>buﬀer </a:t>
            </a:r>
            <a:r>
              <a:rPr sz="2850" spc="24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850" spc="1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850" spc="120" dirty="0">
                <a:latin typeface="Arial" panose="020B0604020202020204" pitchFamily="34" charset="0"/>
                <a:cs typeface="Arial" panose="020B0604020202020204" pitchFamily="34" charset="0"/>
              </a:rPr>
              <a:t>repeatedly </a:t>
            </a:r>
            <a:r>
              <a:rPr sz="2850" spc="170" dirty="0">
                <a:latin typeface="Arial" panose="020B0604020202020204" pitchFamily="34" charset="0"/>
                <a:cs typeface="Arial" panose="020B0604020202020204" pitchFamily="34" charset="0"/>
              </a:rPr>
              <a:t>updated. </a:t>
            </a:r>
            <a:r>
              <a:rPr sz="2850" spc="35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sz="2850" spc="130" dirty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sz="2850" spc="160" dirty="0">
                <a:latin typeface="Arial" panose="020B0604020202020204" pitchFamily="34" charset="0"/>
                <a:cs typeface="Arial" panose="020B0604020202020204" pitchFamily="34" charset="0"/>
              </a:rPr>
              <a:t>updates </a:t>
            </a:r>
            <a:r>
              <a:rPr sz="2850" spc="63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850" spc="70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sz="2850" spc="90" dirty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sz="2850" spc="145" dirty="0">
                <a:latin typeface="Arial" panose="020B0604020202020204" pitchFamily="34" charset="0"/>
                <a:cs typeface="Arial" panose="020B0604020202020204" pitchFamily="34" charset="0"/>
              </a:rPr>
              <a:t>net, </a:t>
            </a:r>
            <a:r>
              <a:rPr sz="2850" spc="22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sz="2850" spc="145" dirty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sz="2850" spc="80" dirty="0">
                <a:latin typeface="Arial" panose="020B0604020202020204" pitchFamily="34" charset="0"/>
                <a:cs typeface="Arial" panose="020B0604020202020204" pitchFamily="34" charset="0"/>
              </a:rPr>
              <a:t>vanishing</a:t>
            </a:r>
            <a:r>
              <a:rPr sz="2850" spc="6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50" spc="114" dirty="0">
                <a:latin typeface="Arial" panose="020B0604020202020204" pitchFamily="34" charset="0"/>
                <a:cs typeface="Arial" panose="020B0604020202020204" pitchFamily="34" charset="0"/>
              </a:rPr>
              <a:t>gradient.</a:t>
            </a:r>
            <a:endParaRPr sz="2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100" y="850900"/>
            <a:ext cx="40297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15" dirty="0"/>
              <a:t>Key</a:t>
            </a:r>
            <a:r>
              <a:rPr sz="8000" spc="585" dirty="0"/>
              <a:t> </a:t>
            </a:r>
            <a:r>
              <a:rPr sz="8000" spc="275" dirty="0"/>
              <a:t>Idea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2694939"/>
            <a:ext cx="10426700" cy="6150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5700"/>
              </a:lnSpc>
              <a:spcBef>
                <a:spcPts val="100"/>
              </a:spcBef>
              <a:buSzPct val="75000"/>
              <a:tabLst>
                <a:tab pos="481965" algn="l"/>
                <a:tab pos="482600" algn="l"/>
              </a:tabLst>
            </a:pPr>
            <a:r>
              <a:rPr sz="3600" b="1" spc="90" dirty="0">
                <a:latin typeface="Arial" panose="020B0604020202020204" pitchFamily="34" charset="0"/>
                <a:cs typeface="Arial" panose="020B0604020202020204" pitchFamily="34" charset="0"/>
              </a:rPr>
              <a:t>Replace </a:t>
            </a:r>
            <a:r>
              <a:rPr sz="3600" b="1" spc="180" dirty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sz="3600" b="1" spc="114" dirty="0">
                <a:latin typeface="Arial" panose="020B0604020202020204" pitchFamily="34" charset="0"/>
                <a:cs typeface="Arial" panose="020B0604020202020204" pitchFamily="34" charset="0"/>
              </a:rPr>
              <a:t>multiplication </a:t>
            </a:r>
            <a:r>
              <a:rPr sz="3600" b="1" spc="9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3600" b="1" spc="130" dirty="0"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  <a:r>
              <a:rPr sz="3600" b="1" spc="150" dirty="0">
                <a:latin typeface="Arial" panose="020B0604020202020204" pitchFamily="34" charset="0"/>
                <a:cs typeface="Arial" panose="020B0604020202020204" pitchFamily="34" charset="0"/>
              </a:rPr>
              <a:t>nets </a:t>
            </a:r>
            <a:r>
              <a:rPr sz="3600" b="1" spc="14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3600" b="1" spc="75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b="1" spc="130" dirty="0">
                <a:latin typeface="Arial" panose="020B0604020202020204" pitchFamily="34" charset="0"/>
                <a:cs typeface="Arial" panose="020B0604020202020204" pitchFamily="34" charset="0"/>
              </a:rPr>
              <a:t>Everything </a:t>
            </a:r>
            <a:r>
              <a:rPr sz="3600" b="1" dirty="0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sz="3600" b="1" spc="125" dirty="0">
                <a:latin typeface="Arial" panose="020B0604020202020204" pitchFamily="34" charset="0"/>
                <a:cs typeface="Arial" panose="020B0604020202020204" pitchFamily="34" charset="0"/>
              </a:rPr>
              <a:t>stays </a:t>
            </a:r>
            <a:r>
              <a:rPr sz="3600" b="1" spc="19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3600" b="1" spc="9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444500">
              <a:lnSpc>
                <a:spcPct val="100000"/>
              </a:lnSpc>
              <a:buSzPct val="75000"/>
              <a:buChar char="•"/>
              <a:tabLst>
                <a:tab pos="926465" algn="l"/>
                <a:tab pos="927100" algn="l"/>
              </a:tabLst>
            </a:pPr>
            <a:r>
              <a:rPr sz="3600" spc="125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sz="36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55" dirty="0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444500">
              <a:lnSpc>
                <a:spcPct val="100000"/>
              </a:lnSpc>
              <a:buSzPct val="75000"/>
              <a:buChar char="•"/>
              <a:tabLst>
                <a:tab pos="926465" algn="l"/>
                <a:tab pos="927100" algn="l"/>
              </a:tabLst>
            </a:pPr>
            <a:r>
              <a:rPr sz="3600" spc="120" dirty="0">
                <a:latin typeface="Arial" panose="020B0604020202020204" pitchFamily="34" charset="0"/>
                <a:cs typeface="Arial" panose="020B0604020202020204" pitchFamily="34" charset="0"/>
              </a:rPr>
              <a:t>Back-propagation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444500">
              <a:lnSpc>
                <a:spcPct val="100000"/>
              </a:lnSpc>
              <a:buSzPct val="75000"/>
              <a:buChar char="•"/>
              <a:tabLst>
                <a:tab pos="926465" algn="l"/>
                <a:tab pos="927100" algn="l"/>
              </a:tabLst>
            </a:pPr>
            <a:r>
              <a:rPr sz="3600" spc="12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50900"/>
            <a:ext cx="98126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65" dirty="0"/>
              <a:t>Matrix </a:t>
            </a:r>
            <a:r>
              <a:rPr sz="8000" spc="415" dirty="0"/>
              <a:t>(Dot)</a:t>
            </a:r>
            <a:r>
              <a:rPr sz="8000" spc="900" dirty="0"/>
              <a:t> </a:t>
            </a:r>
            <a:r>
              <a:rPr sz="8000" spc="490" dirty="0"/>
              <a:t>Product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4622800" y="6286500"/>
            <a:ext cx="12623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b="1" spc="1520" dirty="0">
                <a:latin typeface="Times New Roman"/>
                <a:cs typeface="Times New Roman"/>
              </a:rPr>
              <a:t>=</a:t>
            </a:r>
            <a:r>
              <a:rPr sz="4700" b="1" spc="430" dirty="0">
                <a:latin typeface="Times New Roman"/>
                <a:cs typeface="Times New Roman"/>
              </a:rPr>
              <a:t> </a:t>
            </a:r>
            <a:r>
              <a:rPr sz="7050" i="1" spc="-120" baseline="-1182" dirty="0">
                <a:latin typeface="Arial"/>
                <a:cs typeface="Arial"/>
              </a:rPr>
              <a:t>m</a:t>
            </a:r>
            <a:endParaRPr sz="7050" baseline="-11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6299200"/>
            <a:ext cx="5130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i="1" spc="-80" dirty="0">
                <a:latin typeface="Arial"/>
                <a:cs typeface="Arial"/>
              </a:rPr>
              <a:t>m</a:t>
            </a:r>
            <a:endParaRPr sz="4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7975600"/>
            <a:ext cx="33083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i="1" spc="-215" dirty="0">
                <a:latin typeface="Arial"/>
                <a:cs typeface="Arial"/>
              </a:rPr>
              <a:t>p</a:t>
            </a:r>
            <a:endParaRPr sz="4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1200" y="5334000"/>
            <a:ext cx="3782695" cy="2804795"/>
            <a:chOff x="711200" y="5334000"/>
            <a:chExt cx="3782695" cy="2804795"/>
          </a:xfrm>
        </p:grpSpPr>
        <p:sp>
          <p:nvSpPr>
            <p:cNvPr id="7" name="object 7"/>
            <p:cNvSpPr/>
            <p:nvPr/>
          </p:nvSpPr>
          <p:spPr>
            <a:xfrm>
              <a:off x="711200" y="5334000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300" y="5346699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9300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7416" y="5334000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5516" y="5346699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5516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3630" y="5334000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61730" y="5346699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1730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200" y="6279224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9300" y="6291924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9300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67416" y="6279224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5516" y="6291924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5516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10930" y="6266524"/>
              <a:ext cx="939276" cy="9392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1730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1730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1200" y="7224448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300" y="7237148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9300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7416" y="7224448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05516" y="7237148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5516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3630" y="7224448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1730" y="7237148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61730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79846" y="5334000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17946" y="5346699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17946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9846" y="6279224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17946" y="6291924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17946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9846" y="7224448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17946" y="7237148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17946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966205" y="5334000"/>
            <a:ext cx="1896110" cy="2804795"/>
            <a:chOff x="5966205" y="5334000"/>
            <a:chExt cx="1896110" cy="2804795"/>
          </a:xfrm>
        </p:grpSpPr>
        <p:sp>
          <p:nvSpPr>
            <p:cNvPr id="44" name="object 44"/>
            <p:cNvSpPr/>
            <p:nvPr/>
          </p:nvSpPr>
          <p:spPr>
            <a:xfrm>
              <a:off x="5978905" y="5334000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17005" y="5346699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17005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35122" y="5334000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73222" y="5346699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73222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66205" y="6266524"/>
              <a:ext cx="939276" cy="9392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17005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17005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22422" y="6266524"/>
              <a:ext cx="939276" cy="9392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73222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5" y="0"/>
                  </a:lnTo>
                  <a:lnTo>
                    <a:pt x="837675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73222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78905" y="7224448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17005" y="7237148"/>
              <a:ext cx="837676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17005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35122" y="7224448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73222" y="7237148"/>
              <a:ext cx="837675" cy="837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73222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8969597" y="5793911"/>
            <a:ext cx="3782695" cy="1884680"/>
            <a:chOff x="8969597" y="5793911"/>
            <a:chExt cx="3782695" cy="1884680"/>
          </a:xfrm>
        </p:grpSpPr>
        <p:sp>
          <p:nvSpPr>
            <p:cNvPr id="63" name="object 63"/>
            <p:cNvSpPr/>
            <p:nvPr/>
          </p:nvSpPr>
          <p:spPr>
            <a:xfrm>
              <a:off x="8969597" y="5806611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07697" y="5819312"/>
              <a:ext cx="837675" cy="837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007697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5" y="837675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925812" y="5806611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963912" y="5819312"/>
              <a:ext cx="837676" cy="837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963912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6" y="837675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869328" y="5793911"/>
              <a:ext cx="939276" cy="9392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920128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5"/>
                  </a:lnTo>
                  <a:lnTo>
                    <a:pt x="0" y="837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920128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69597" y="6751836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007697" y="6764536"/>
              <a:ext cx="837675" cy="837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007697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5" y="837675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925812" y="6751836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963912" y="6764536"/>
              <a:ext cx="837676" cy="837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963912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6" y="837675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869328" y="6739136"/>
              <a:ext cx="939276" cy="9392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920128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5"/>
                  </a:lnTo>
                  <a:lnTo>
                    <a:pt x="0" y="837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920128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838242" y="5806611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876342" y="5819312"/>
              <a:ext cx="837678" cy="837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876342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8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8" y="837675"/>
                  </a:lnTo>
                  <a:lnTo>
                    <a:pt x="837678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838242" y="6751836"/>
              <a:ext cx="913876" cy="913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876342" y="6764536"/>
              <a:ext cx="837678" cy="837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876342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8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8" y="837675"/>
                  </a:lnTo>
                  <a:lnTo>
                    <a:pt x="837678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0693400" y="7543800"/>
            <a:ext cx="33083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i="1" spc="-215" dirty="0">
                <a:latin typeface="Arial"/>
                <a:cs typeface="Arial"/>
              </a:rPr>
              <a:t>p</a:t>
            </a:r>
            <a:endParaRPr sz="47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04000" y="7975600"/>
            <a:ext cx="36131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i="1" spc="25" dirty="0">
                <a:latin typeface="Arial"/>
                <a:cs typeface="Arial"/>
              </a:rPr>
              <a:t>n</a:t>
            </a:r>
            <a:endParaRPr sz="47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75600" y="6286500"/>
            <a:ext cx="90741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558800" algn="l"/>
              </a:tabLst>
            </a:pPr>
            <a:r>
              <a:rPr sz="7050" i="1" spc="37" baseline="-1182" dirty="0">
                <a:latin typeface="Arial"/>
                <a:cs typeface="Arial"/>
              </a:rPr>
              <a:t>n</a:t>
            </a:r>
            <a:endParaRPr sz="7050" baseline="-1182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070356" y="6978881"/>
            <a:ext cx="1825625" cy="1532890"/>
            <a:chOff x="7070356" y="6978881"/>
            <a:chExt cx="1825625" cy="1532890"/>
          </a:xfrm>
        </p:grpSpPr>
        <p:sp>
          <p:nvSpPr>
            <p:cNvPr id="91" name="object 91"/>
            <p:cNvSpPr/>
            <p:nvPr/>
          </p:nvSpPr>
          <p:spPr>
            <a:xfrm>
              <a:off x="7171625" y="7079784"/>
              <a:ext cx="1711325" cy="1359535"/>
            </a:xfrm>
            <a:custGeom>
              <a:avLst/>
              <a:gdLst/>
              <a:ahLst/>
              <a:cxnLst/>
              <a:rect l="l" t="t" r="r" b="b"/>
              <a:pathLst>
                <a:path w="1711325" h="1359534">
                  <a:moveTo>
                    <a:pt x="0" y="1359505"/>
                  </a:moveTo>
                  <a:lnTo>
                    <a:pt x="12652" y="1358409"/>
                  </a:lnTo>
                  <a:lnTo>
                    <a:pt x="1711097" y="1211266"/>
                  </a:lnTo>
                  <a:lnTo>
                    <a:pt x="1560095" y="12605"/>
                  </a:lnTo>
                  <a:lnTo>
                    <a:pt x="155850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671237" y="6991581"/>
              <a:ext cx="121285" cy="108585"/>
            </a:xfrm>
            <a:custGeom>
              <a:avLst/>
              <a:gdLst/>
              <a:ahLst/>
              <a:cxnLst/>
              <a:rect l="l" t="t" r="r" b="b"/>
              <a:pathLst>
                <a:path w="121284" h="108584">
                  <a:moveTo>
                    <a:pt x="120964" y="93184"/>
                  </a:moveTo>
                  <a:lnTo>
                    <a:pt x="47784" y="0"/>
                  </a:lnTo>
                  <a:lnTo>
                    <a:pt x="0" y="108422"/>
                  </a:lnTo>
                </a:path>
                <a:path w="121284" h="108584">
                  <a:moveTo>
                    <a:pt x="60482" y="100803"/>
                  </a:moveTo>
                  <a:lnTo>
                    <a:pt x="47784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83056" y="8377461"/>
              <a:ext cx="106680" cy="121920"/>
            </a:xfrm>
            <a:custGeom>
              <a:avLst/>
              <a:gdLst/>
              <a:ahLst/>
              <a:cxnLst/>
              <a:rect l="l" t="t" r="r" b="b"/>
              <a:pathLst>
                <a:path w="106679" h="121920">
                  <a:moveTo>
                    <a:pt x="95959" y="0"/>
                  </a:moveTo>
                  <a:lnTo>
                    <a:pt x="0" y="69501"/>
                  </a:lnTo>
                  <a:lnTo>
                    <a:pt x="106482" y="121465"/>
                  </a:lnTo>
                </a:path>
                <a:path w="106679" h="121920">
                  <a:moveTo>
                    <a:pt x="101220" y="60732"/>
                  </a:moveTo>
                  <a:lnTo>
                    <a:pt x="0" y="695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8813800" y="8059419"/>
            <a:ext cx="9829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16100"/>
              </a:lnSpc>
              <a:spcBef>
                <a:spcPts val="100"/>
              </a:spcBef>
            </a:pPr>
            <a:r>
              <a:rPr sz="2800" spc="135" dirty="0">
                <a:latin typeface="Times New Roman"/>
                <a:cs typeface="Times New Roman"/>
              </a:rPr>
              <a:t>Must  </a:t>
            </a:r>
            <a:r>
              <a:rPr sz="2800" spc="155" dirty="0">
                <a:latin typeface="Times New Roman"/>
                <a:cs typeface="Times New Roman"/>
              </a:rPr>
              <a:t>mat</a:t>
            </a:r>
            <a:r>
              <a:rPr sz="2800" spc="60" dirty="0">
                <a:latin typeface="Times New Roman"/>
                <a:cs typeface="Times New Roman"/>
              </a:rPr>
              <a:t>c</a:t>
            </a:r>
            <a:r>
              <a:rPr sz="2800" spc="150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A2E536F8-FF34-46EF-A1BB-3B572512A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691" y="2947856"/>
            <a:ext cx="4251997" cy="1570558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5791F2FD-D856-4FE9-843A-8A258F349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727" y="3135974"/>
            <a:ext cx="3261894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850900"/>
            <a:ext cx="78816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65" dirty="0"/>
              <a:t>Matrix</a:t>
            </a:r>
            <a:r>
              <a:rPr sz="8000" spc="610" dirty="0"/>
              <a:t> </a:t>
            </a:r>
            <a:r>
              <a:rPr sz="8000" spc="254" dirty="0"/>
              <a:t>Transpose</a:t>
            </a:r>
            <a:endParaRPr sz="8000"/>
          </a:p>
        </p:txBody>
      </p:sp>
      <p:sp>
        <p:nvSpPr>
          <p:cNvPr id="22" name="object 22"/>
          <p:cNvSpPr txBox="1"/>
          <p:nvPr/>
        </p:nvSpPr>
        <p:spPr>
          <a:xfrm>
            <a:off x="491782" y="6041578"/>
            <a:ext cx="12437451" cy="3752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  <a:tabLst>
                <a:tab pos="1620520" algn="l"/>
              </a:tabLst>
            </a:pPr>
            <a:r>
              <a:rPr sz="2400" spc="70" dirty="0">
                <a:latin typeface="Book Antiqua"/>
                <a:cs typeface="Book Antiqua"/>
              </a:rPr>
              <a:t>The </a:t>
            </a:r>
            <a:r>
              <a:rPr sz="2400" spc="-10" dirty="0">
                <a:latin typeface="Book Antiqua"/>
                <a:cs typeface="Book Antiqua"/>
              </a:rPr>
              <a:t>transpose </a:t>
            </a:r>
            <a:r>
              <a:rPr sz="2400" spc="-70" dirty="0">
                <a:latin typeface="Book Antiqua"/>
                <a:cs typeface="Book Antiqua"/>
              </a:rPr>
              <a:t>of </a:t>
            </a:r>
            <a:r>
              <a:rPr sz="2400" spc="25" dirty="0">
                <a:latin typeface="Book Antiqua"/>
                <a:cs typeface="Book Antiqua"/>
              </a:rPr>
              <a:t>the matrix </a:t>
            </a:r>
            <a:r>
              <a:rPr sz="2400" spc="5" dirty="0">
                <a:latin typeface="Book Antiqua"/>
                <a:cs typeface="Book Antiqua"/>
              </a:rPr>
              <a:t>can </a:t>
            </a:r>
            <a:r>
              <a:rPr sz="2400" spc="20" dirty="0">
                <a:latin typeface="Book Antiqua"/>
                <a:cs typeface="Book Antiqua"/>
              </a:rPr>
              <a:t>be </a:t>
            </a:r>
            <a:r>
              <a:rPr sz="2400" spc="-10" dirty="0">
                <a:latin typeface="Book Antiqua"/>
                <a:cs typeface="Book Antiqua"/>
              </a:rPr>
              <a:t>thought </a:t>
            </a:r>
            <a:r>
              <a:rPr sz="2400" spc="-70" dirty="0">
                <a:latin typeface="Book Antiqua"/>
                <a:cs typeface="Book Antiqua"/>
              </a:rPr>
              <a:t>of </a:t>
            </a:r>
            <a:r>
              <a:rPr sz="2400" spc="-15" dirty="0">
                <a:latin typeface="Book Antiqua"/>
                <a:cs typeface="Book Antiqua"/>
              </a:rPr>
              <a:t>as </a:t>
            </a:r>
            <a:r>
              <a:rPr sz="2400" spc="30" dirty="0">
                <a:latin typeface="Book Antiqua"/>
                <a:cs typeface="Book Antiqua"/>
              </a:rPr>
              <a:t>a </a:t>
            </a:r>
            <a:r>
              <a:rPr sz="2400" spc="-25" dirty="0">
                <a:latin typeface="Book Antiqua"/>
                <a:cs typeface="Book Antiqua"/>
              </a:rPr>
              <a:t>mirror </a:t>
            </a:r>
            <a:r>
              <a:rPr sz="2400" spc="-50" dirty="0">
                <a:latin typeface="Book Antiqua"/>
                <a:cs typeface="Book Antiqua"/>
              </a:rPr>
              <a:t>image </a:t>
            </a:r>
            <a:r>
              <a:rPr sz="2400" spc="-20" dirty="0">
                <a:latin typeface="Book Antiqua"/>
                <a:cs typeface="Book Antiqua"/>
              </a:rPr>
              <a:t>across </a:t>
            </a:r>
            <a:r>
              <a:rPr sz="2400" spc="25" dirty="0">
                <a:latin typeface="Book Antiqua"/>
                <a:cs typeface="Book Antiqua"/>
              </a:rPr>
              <a:t>the </a:t>
            </a:r>
            <a:r>
              <a:rPr sz="2400" spc="-35" dirty="0">
                <a:latin typeface="Book Antiqua"/>
                <a:cs typeface="Book Antiqua"/>
              </a:rPr>
              <a:t>main</a:t>
            </a:r>
            <a:r>
              <a:rPr sz="2400" spc="204" dirty="0">
                <a:latin typeface="Book Antiqua"/>
                <a:cs typeface="Book Antiqua"/>
              </a:rPr>
              <a:t> </a:t>
            </a:r>
            <a:r>
              <a:rPr sz="2400" spc="-35" dirty="0">
                <a:latin typeface="Book Antiqua"/>
                <a:cs typeface="Book Antiqua"/>
              </a:rPr>
              <a:t>diagonal</a:t>
            </a:r>
            <a:endParaRPr sz="2400" dirty="0">
              <a:latin typeface="Book Antiqua"/>
              <a:cs typeface="Book Antiqua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BB1DF73-7999-46B9-ADA3-9D5E6CAA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451" y="2476942"/>
            <a:ext cx="2633080" cy="8863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E11736D-B196-4152-B151-AE481CE8F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97" y="7285285"/>
            <a:ext cx="4524189" cy="14099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69FD64-37C6-42E1-AE66-77636A748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99" y="3621568"/>
            <a:ext cx="6579184" cy="2019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0" y="457200"/>
            <a:ext cx="70319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60" dirty="0"/>
              <a:t>2D</a:t>
            </a:r>
            <a:r>
              <a:rPr sz="8000" spc="595" dirty="0"/>
              <a:t> </a:t>
            </a:r>
            <a:r>
              <a:rPr sz="8000" spc="215" dirty="0"/>
              <a:t>Convolution</a:t>
            </a:r>
            <a:endParaRPr sz="80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42558CC-A5B5-468C-BD86-252CBF49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209800"/>
            <a:ext cx="6936012" cy="6858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C9F0C8B-2DB9-4730-B4F8-731B6F7CC74E}"/>
              </a:ext>
            </a:extLst>
          </p:cNvPr>
          <p:cNvSpPr txBox="1"/>
          <p:nvPr/>
        </p:nvSpPr>
        <p:spPr>
          <a:xfrm>
            <a:off x="7645400" y="2209800"/>
            <a:ext cx="4572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2-D convolution without kernel-flipping</a:t>
            </a:r>
          </a:p>
          <a:p>
            <a:endParaRPr lang="en-GB" sz="2800" dirty="0"/>
          </a:p>
          <a:p>
            <a:r>
              <a:rPr lang="en-GB" sz="2800" dirty="0"/>
              <a:t>The output is restricted to positions where the kernel lies entirely within the image, called “</a:t>
            </a:r>
            <a:r>
              <a:rPr lang="en-GB" sz="2800" b="1" dirty="0"/>
              <a:t>valid convolution</a:t>
            </a:r>
            <a:r>
              <a:rPr lang="en-GB" sz="2800" dirty="0"/>
              <a:t>”</a:t>
            </a:r>
          </a:p>
          <a:p>
            <a:endParaRPr lang="en-GB" sz="2800" dirty="0"/>
          </a:p>
          <a:p>
            <a:r>
              <a:rPr lang="en-GB" sz="2800" dirty="0"/>
              <a:t>Boxes with arrows indicate how the upper-left element of the output tensor is formed by applying the kernel to the corresponding upper-left region of the input tensor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8100" y="850900"/>
            <a:ext cx="78466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55" dirty="0"/>
              <a:t>Three</a:t>
            </a:r>
            <a:r>
              <a:rPr sz="8000" spc="595" dirty="0"/>
              <a:t> </a:t>
            </a:r>
            <a:r>
              <a:rPr sz="8000" spc="335" dirty="0"/>
              <a:t>Operations</a:t>
            </a:r>
            <a:endParaRPr sz="8000" dirty="0"/>
          </a:p>
        </p:txBody>
      </p:sp>
      <p:sp>
        <p:nvSpPr>
          <p:cNvPr id="4" name="object 4"/>
          <p:cNvSpPr txBox="1"/>
          <p:nvPr/>
        </p:nvSpPr>
        <p:spPr>
          <a:xfrm>
            <a:off x="977900" y="2604516"/>
            <a:ext cx="10782300" cy="63158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buSzPct val="75000"/>
              <a:tabLst>
                <a:tab pos="342265" algn="l"/>
                <a:tab pos="342900" algn="l"/>
              </a:tabLst>
            </a:pPr>
            <a:r>
              <a:rPr sz="2600" b="1" spc="60" dirty="0">
                <a:latin typeface="Arial" panose="020B0604020202020204" pitchFamily="34" charset="0"/>
                <a:cs typeface="Arial" panose="020B0604020202020204" pitchFamily="34" charset="0"/>
              </a:rPr>
              <a:t>Convolution: </a:t>
            </a:r>
            <a:r>
              <a:rPr sz="2600" b="1" spc="-1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sz="2600" b="1" spc="125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sz="2600" b="1" spc="5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80" dirty="0"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  <a:endParaRPr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17500">
              <a:lnSpc>
                <a:spcPct val="100000"/>
              </a:lnSpc>
              <a:buSzPct val="75000"/>
              <a:buChar char="•"/>
              <a:tabLst>
                <a:tab pos="786765" algn="l"/>
                <a:tab pos="787400" algn="l"/>
              </a:tabLst>
            </a:pPr>
            <a:r>
              <a:rPr sz="2600" spc="45" dirty="0"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sz="2600" spc="14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600" spc="125" dirty="0">
                <a:latin typeface="Arial" panose="020B0604020202020204" pitchFamily="34" charset="0"/>
                <a:cs typeface="Arial" panose="020B0604020202020204" pitchFamily="34" charset="0"/>
              </a:rPr>
              <a:t>input, </a:t>
            </a:r>
            <a:r>
              <a:rPr sz="2600" spc="85" dirty="0">
                <a:latin typeface="Arial" panose="020B0604020202020204" pitchFamily="34" charset="0"/>
                <a:cs typeface="Arial" panose="020B0604020202020204" pitchFamily="34" charset="0"/>
              </a:rPr>
              <a:t>produce </a:t>
            </a:r>
            <a:r>
              <a:rPr sz="2600" spc="14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600" spc="16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sz="2600" spc="95" dirty="0">
                <a:latin typeface="Arial" panose="020B0604020202020204" pitchFamily="34" charset="0"/>
                <a:cs typeface="Arial" panose="020B0604020202020204" pitchFamily="34" charset="0"/>
              </a:rPr>
              <a:t>(hidden</a:t>
            </a:r>
            <a:r>
              <a:rPr sz="2600" spc="7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55" dirty="0">
                <a:latin typeface="Arial" panose="020B0604020202020204" pitchFamily="34" charset="0"/>
                <a:cs typeface="Arial" panose="020B0604020202020204" pitchFamily="34" charset="0"/>
              </a:rPr>
              <a:t>layer)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ct val="100000"/>
              </a:lnSpc>
              <a:spcBef>
                <a:spcPts val="3379"/>
              </a:spcBef>
              <a:buSzPct val="75000"/>
              <a:tabLst>
                <a:tab pos="342265" algn="l"/>
                <a:tab pos="342900" algn="l"/>
              </a:tabLst>
            </a:pPr>
            <a:r>
              <a:rPr sz="2600" b="1" spc="5" dirty="0">
                <a:latin typeface="Arial" panose="020B0604020202020204" pitchFamily="34" charset="0"/>
                <a:cs typeface="Arial" panose="020B0604020202020204" pitchFamily="34" charset="0"/>
              </a:rPr>
              <a:t>“Deconvolution”: </a:t>
            </a:r>
            <a:r>
              <a:rPr sz="2600" b="1" spc="-1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sz="2600" b="1" spc="80" dirty="0">
                <a:latin typeface="Arial" panose="020B0604020202020204" pitchFamily="34" charset="0"/>
                <a:cs typeface="Arial" panose="020B0604020202020204" pitchFamily="34" charset="0"/>
              </a:rPr>
              <a:t>multiplication </a:t>
            </a:r>
            <a:r>
              <a:rPr sz="2600" b="1" spc="6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600" b="1" spc="100" dirty="0"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sz="2600" b="1" spc="-4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b="1" spc="14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600" b="1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125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endParaRPr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17500">
              <a:lnSpc>
                <a:spcPct val="100000"/>
              </a:lnSpc>
              <a:spcBef>
                <a:spcPts val="3379"/>
              </a:spcBef>
              <a:buSzPct val="75000"/>
              <a:buChar char="•"/>
              <a:tabLst>
                <a:tab pos="786765" algn="l"/>
                <a:tab pos="787400" algn="l"/>
              </a:tabLst>
            </a:pPr>
            <a:r>
              <a:rPr sz="2600" spc="5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2600" spc="13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85" dirty="0">
                <a:latin typeface="Arial" panose="020B0604020202020204" pitchFamily="34" charset="0"/>
                <a:cs typeface="Arial" panose="020B0604020202020204" pitchFamily="34" charset="0"/>
              </a:rPr>
              <a:t>back-propagate error </a:t>
            </a:r>
            <a:r>
              <a:rPr sz="2600" spc="5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600" spc="16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sz="2600" spc="135" dirty="0">
                <a:latin typeface="Arial" panose="020B0604020202020204" pitchFamily="34" charset="0"/>
                <a:cs typeface="Arial" panose="020B0604020202020204" pitchFamily="34" charset="0"/>
              </a:rPr>
              <a:t>to input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17500">
              <a:lnSpc>
                <a:spcPct val="100000"/>
              </a:lnSpc>
              <a:spcBef>
                <a:spcPts val="3379"/>
              </a:spcBef>
              <a:buSzPct val="75000"/>
              <a:buChar char="•"/>
              <a:tabLst>
                <a:tab pos="786765" algn="l"/>
                <a:tab pos="787400" algn="l"/>
              </a:tabLst>
            </a:pPr>
            <a:r>
              <a:rPr sz="2600" spc="90" dirty="0">
                <a:latin typeface="Arial" panose="020B0604020202020204" pitchFamily="34" charset="0"/>
                <a:cs typeface="Arial" panose="020B0604020202020204" pitchFamily="34" charset="0"/>
              </a:rPr>
              <a:t>Reconstruction </a:t>
            </a:r>
            <a:r>
              <a:rPr sz="2600" spc="6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600" spc="100" dirty="0">
                <a:latin typeface="Arial" panose="020B0604020202020204" pitchFamily="34" charset="0"/>
                <a:cs typeface="Arial" panose="020B0604020202020204" pitchFamily="34" charset="0"/>
              </a:rPr>
              <a:t>autoencoder </a:t>
            </a:r>
            <a:r>
              <a:rPr sz="2600" spc="57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600" spc="5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110" dirty="0">
                <a:latin typeface="Arial" panose="020B0604020202020204" pitchFamily="34" charset="0"/>
                <a:cs typeface="Arial" panose="020B0604020202020204" pitchFamily="34" charset="0"/>
              </a:rPr>
              <a:t>RBM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ct val="100000"/>
              </a:lnSpc>
              <a:buSzPct val="75000"/>
              <a:tabLst>
                <a:tab pos="342265" algn="l"/>
                <a:tab pos="342900" algn="l"/>
              </a:tabLst>
            </a:pPr>
            <a:r>
              <a:rPr sz="2600" b="1" spc="50" dirty="0"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sz="2600" b="1" spc="95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sz="2600" b="1"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110" dirty="0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endParaRPr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17500">
              <a:lnSpc>
                <a:spcPct val="100000"/>
              </a:lnSpc>
              <a:spcBef>
                <a:spcPts val="3379"/>
              </a:spcBef>
              <a:buSzPct val="75000"/>
              <a:buChar char="•"/>
              <a:tabLst>
                <a:tab pos="786765" algn="l"/>
                <a:tab pos="787400" algn="l"/>
              </a:tabLst>
            </a:pPr>
            <a:r>
              <a:rPr sz="2600" spc="5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2600" spc="13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95" dirty="0">
                <a:latin typeface="Arial" panose="020B0604020202020204" pitchFamily="34" charset="0"/>
                <a:cs typeface="Arial" panose="020B0604020202020204" pitchFamily="34" charset="0"/>
              </a:rPr>
              <a:t>backpropagate </a:t>
            </a:r>
            <a:r>
              <a:rPr sz="2600" spc="85" dirty="0"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r>
              <a:rPr sz="2600" spc="5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600" spc="16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sz="2600" spc="13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600" spc="8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35" dirty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lvl="1" indent="-317500">
              <a:lnSpc>
                <a:spcPct val="100000"/>
              </a:lnSpc>
              <a:spcBef>
                <a:spcPts val="3379"/>
              </a:spcBef>
              <a:buSzPct val="75000"/>
              <a:buChar char="•"/>
              <a:tabLst>
                <a:tab pos="786765" algn="l"/>
                <a:tab pos="787400" algn="l"/>
              </a:tabLst>
            </a:pPr>
            <a:r>
              <a:rPr sz="2600" spc="55" dirty="0">
                <a:latin typeface="Arial" panose="020B0604020202020204" pitchFamily="34" charset="0"/>
                <a:cs typeface="Arial" panose="020B0604020202020204" pitchFamily="34" charset="0"/>
              </a:rPr>
              <a:t>Accounts </a:t>
            </a:r>
            <a:r>
              <a:rPr sz="2600" spc="2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600" spc="13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125" dirty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sz="2600" spc="6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80" dirty="0">
                <a:latin typeface="Arial" panose="020B0604020202020204" pitchFamily="34" charset="0"/>
                <a:cs typeface="Arial" panose="020B0604020202020204" pitchFamily="34" charset="0"/>
              </a:rPr>
              <a:t>sharing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700" y="850900"/>
            <a:ext cx="89134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9" dirty="0"/>
              <a:t>Sparse</a:t>
            </a:r>
            <a:r>
              <a:rPr sz="8000" spc="605" dirty="0"/>
              <a:t> </a:t>
            </a:r>
            <a:r>
              <a:rPr sz="8000" spc="270" dirty="0"/>
              <a:t>Connectivity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3303024" y="2579779"/>
            <a:ext cx="6490788" cy="2989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02418" y="4920329"/>
            <a:ext cx="29972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1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6062" y="4920329"/>
            <a:ext cx="29972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2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9708" y="4920329"/>
            <a:ext cx="29972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3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7234" y="2809615"/>
            <a:ext cx="13335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-5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5047" y="2913365"/>
            <a:ext cx="11747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35" dirty="0">
                <a:latin typeface="Tahoma"/>
                <a:cs typeface="Tahoma"/>
              </a:rPr>
              <a:t>2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3591" y="2809615"/>
            <a:ext cx="13335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-5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1404" y="2913365"/>
            <a:ext cx="11747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35" dirty="0"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0878" y="2809615"/>
            <a:ext cx="13335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-5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8690" y="2913365"/>
            <a:ext cx="11747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35" dirty="0">
                <a:latin typeface="Tahoma"/>
                <a:cs typeface="Tahoma"/>
              </a:rPr>
              <a:t>3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8923" y="4920329"/>
            <a:ext cx="29972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45" dirty="0">
                <a:latin typeface="Bookman Old Style"/>
                <a:cs typeface="Bookman Old Style"/>
              </a:rPr>
              <a:t>x</a:t>
            </a:r>
            <a:r>
              <a:rPr sz="1875" spc="67" baseline="-11111" dirty="0">
                <a:latin typeface="Cambria"/>
                <a:cs typeface="Cambria"/>
              </a:rPr>
              <a:t>4</a:t>
            </a:r>
            <a:endParaRPr sz="1875" baseline="-11111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4524" y="2809615"/>
            <a:ext cx="13335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-5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2337" y="2913365"/>
            <a:ext cx="11747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25" dirty="0">
                <a:latin typeface="Cambria"/>
                <a:cs typeface="Cambria"/>
              </a:rPr>
              <a:t>4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16995" y="4920329"/>
            <a:ext cx="29972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5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8167" y="2809615"/>
            <a:ext cx="13335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-5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55980" y="2913365"/>
            <a:ext cx="11747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35" dirty="0">
                <a:latin typeface="Tahoma"/>
                <a:cs typeface="Tahoma"/>
              </a:rPr>
              <a:t>5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03024" y="6214895"/>
            <a:ext cx="6490788" cy="2989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02418" y="8555441"/>
            <a:ext cx="29972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1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06062" y="8555441"/>
            <a:ext cx="29972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2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9708" y="8555441"/>
            <a:ext cx="29972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3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11834" y="6444732"/>
            <a:ext cx="27622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0" dirty="0">
                <a:latin typeface="Arial"/>
                <a:cs typeface="Arial"/>
              </a:rPr>
              <a:t>s</a:t>
            </a:r>
            <a:r>
              <a:rPr sz="1875" spc="-15" baseline="-11111" dirty="0">
                <a:latin typeface="Tahoma"/>
                <a:cs typeface="Tahoma"/>
              </a:rPr>
              <a:t>2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8191" y="6444732"/>
            <a:ext cx="27622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0" dirty="0">
                <a:latin typeface="Arial"/>
                <a:cs typeface="Arial"/>
              </a:rPr>
              <a:t>s</a:t>
            </a:r>
            <a:r>
              <a:rPr sz="1875" spc="-15" baseline="-11111" dirty="0">
                <a:latin typeface="Tahoma"/>
                <a:cs typeface="Tahoma"/>
              </a:rPr>
              <a:t>1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15478" y="6444732"/>
            <a:ext cx="27622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0" dirty="0">
                <a:latin typeface="Arial"/>
                <a:cs typeface="Arial"/>
              </a:rPr>
              <a:t>s</a:t>
            </a:r>
            <a:r>
              <a:rPr sz="1875" spc="-15" baseline="-11111" dirty="0">
                <a:latin typeface="Tahoma"/>
                <a:cs typeface="Tahoma"/>
              </a:rPr>
              <a:t>3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98923" y="8555441"/>
            <a:ext cx="29972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45" dirty="0">
                <a:latin typeface="Bookman Old Style"/>
                <a:cs typeface="Bookman Old Style"/>
              </a:rPr>
              <a:t>x</a:t>
            </a:r>
            <a:r>
              <a:rPr sz="1875" spc="67" baseline="-11111" dirty="0">
                <a:latin typeface="Cambria"/>
                <a:cs typeface="Cambria"/>
              </a:rPr>
              <a:t>4</a:t>
            </a:r>
            <a:endParaRPr sz="1875" baseline="-11111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19124" y="6444732"/>
            <a:ext cx="27622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5" dirty="0">
                <a:latin typeface="Arial"/>
                <a:cs typeface="Arial"/>
              </a:rPr>
              <a:t>s</a:t>
            </a:r>
            <a:r>
              <a:rPr sz="1875" spc="-22" baseline="-11111" dirty="0">
                <a:latin typeface="Cambria"/>
                <a:cs typeface="Cambria"/>
              </a:rPr>
              <a:t>4</a:t>
            </a:r>
            <a:endParaRPr sz="1875" baseline="-11111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16995" y="8555441"/>
            <a:ext cx="29972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5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22767" y="6444732"/>
            <a:ext cx="27622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0" dirty="0">
                <a:latin typeface="Arial"/>
                <a:cs typeface="Arial"/>
              </a:rPr>
              <a:t>s</a:t>
            </a:r>
            <a:r>
              <a:rPr sz="1875" spc="-15" baseline="-11111" dirty="0">
                <a:latin typeface="Tahoma"/>
                <a:cs typeface="Tahoma"/>
              </a:rPr>
              <a:t>5</a:t>
            </a:r>
            <a:endParaRPr sz="1875" baseline="-11111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992561" y="6808258"/>
            <a:ext cx="5038725" cy="1822450"/>
            <a:chOff x="3992561" y="6808258"/>
            <a:chExt cx="5038725" cy="1822450"/>
          </a:xfrm>
        </p:grpSpPr>
        <p:sp>
          <p:nvSpPr>
            <p:cNvPr id="31" name="object 31"/>
            <p:cNvSpPr/>
            <p:nvPr/>
          </p:nvSpPr>
          <p:spPr>
            <a:xfrm>
              <a:off x="4092083" y="6986526"/>
              <a:ext cx="2014220" cy="1514475"/>
            </a:xfrm>
            <a:custGeom>
              <a:avLst/>
              <a:gdLst/>
              <a:ahLst/>
              <a:cxnLst/>
              <a:rect l="l" t="t" r="r" b="b"/>
              <a:pathLst>
                <a:path w="2014220" h="1514475">
                  <a:moveTo>
                    <a:pt x="2014143" y="0"/>
                  </a:moveTo>
                  <a:lnTo>
                    <a:pt x="0" y="1514372"/>
                  </a:lnTo>
                </a:path>
              </a:pathLst>
            </a:custGeom>
            <a:ln w="29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78426" y="6936706"/>
              <a:ext cx="89231" cy="820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33563" y="6901893"/>
              <a:ext cx="3324225" cy="1666239"/>
            </a:xfrm>
            <a:custGeom>
              <a:avLst/>
              <a:gdLst/>
              <a:ahLst/>
              <a:cxnLst/>
              <a:rect l="l" t="t" r="r" b="b"/>
              <a:pathLst>
                <a:path w="3324225" h="1666240">
                  <a:moveTo>
                    <a:pt x="3324060" y="0"/>
                  </a:moveTo>
                  <a:lnTo>
                    <a:pt x="0" y="1666170"/>
                  </a:lnTo>
                </a:path>
              </a:pathLst>
            </a:custGeom>
            <a:ln w="29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33170" y="6861028"/>
              <a:ext cx="91409" cy="75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95727" y="6986526"/>
              <a:ext cx="2014220" cy="1514475"/>
            </a:xfrm>
            <a:custGeom>
              <a:avLst/>
              <a:gdLst/>
              <a:ahLst/>
              <a:cxnLst/>
              <a:rect l="l" t="t" r="r" b="b"/>
              <a:pathLst>
                <a:path w="2014220" h="1514475">
                  <a:moveTo>
                    <a:pt x="2014146" y="0"/>
                  </a:moveTo>
                  <a:lnTo>
                    <a:pt x="0" y="1514372"/>
                  </a:lnTo>
                </a:path>
              </a:pathLst>
            </a:custGeom>
            <a:ln w="29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82073" y="6936706"/>
              <a:ext cx="89231" cy="820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99374" y="6986526"/>
              <a:ext cx="2014220" cy="1514475"/>
            </a:xfrm>
            <a:custGeom>
              <a:avLst/>
              <a:gdLst/>
              <a:ahLst/>
              <a:cxnLst/>
              <a:rect l="l" t="t" r="r" b="b"/>
              <a:pathLst>
                <a:path w="2014220" h="1514475">
                  <a:moveTo>
                    <a:pt x="2014143" y="0"/>
                  </a:moveTo>
                  <a:lnTo>
                    <a:pt x="0" y="1514372"/>
                  </a:lnTo>
                </a:path>
              </a:pathLst>
            </a:custGeom>
            <a:ln w="29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85716" y="6936706"/>
              <a:ext cx="89231" cy="820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37208" y="6901893"/>
              <a:ext cx="3324225" cy="1666239"/>
            </a:xfrm>
            <a:custGeom>
              <a:avLst/>
              <a:gdLst/>
              <a:ahLst/>
              <a:cxnLst/>
              <a:rect l="l" t="t" r="r" b="b"/>
              <a:pathLst>
                <a:path w="3324225" h="1666240">
                  <a:moveTo>
                    <a:pt x="3324062" y="0"/>
                  </a:moveTo>
                  <a:lnTo>
                    <a:pt x="0" y="1666170"/>
                  </a:lnTo>
                </a:path>
              </a:pathLst>
            </a:custGeom>
            <a:ln w="29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36817" y="6861028"/>
              <a:ext cx="91406" cy="75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51937" y="6848638"/>
              <a:ext cx="4686300" cy="1762125"/>
            </a:xfrm>
            <a:custGeom>
              <a:avLst/>
              <a:gdLst/>
              <a:ahLst/>
              <a:cxnLst/>
              <a:rect l="l" t="t" r="r" b="b"/>
              <a:pathLst>
                <a:path w="4686300" h="1762125">
                  <a:moveTo>
                    <a:pt x="4686178" y="0"/>
                  </a:moveTo>
                  <a:lnTo>
                    <a:pt x="0" y="1761695"/>
                  </a:lnTo>
                </a:path>
              </a:pathLst>
            </a:custGeom>
            <a:ln w="29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15769" y="6813403"/>
              <a:ext cx="91755" cy="704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39639" y="7102935"/>
              <a:ext cx="869950" cy="1308100"/>
            </a:xfrm>
            <a:custGeom>
              <a:avLst/>
              <a:gdLst/>
              <a:ahLst/>
              <a:cxnLst/>
              <a:rect l="l" t="t" r="r" b="b"/>
              <a:pathLst>
                <a:path w="869950" h="1308100">
                  <a:moveTo>
                    <a:pt x="869887" y="1308085"/>
                  </a:moveTo>
                  <a:lnTo>
                    <a:pt x="0" y="0"/>
                  </a:lnTo>
                </a:path>
              </a:pathLst>
            </a:custGeom>
            <a:ln w="29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92561" y="7039515"/>
              <a:ext cx="79962" cy="902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4775" y="7193461"/>
              <a:ext cx="0" cy="1146810"/>
            </a:xfrm>
            <a:custGeom>
              <a:avLst/>
              <a:gdLst/>
              <a:ahLst/>
              <a:cxnLst/>
              <a:rect l="l" t="t" r="r" b="b"/>
              <a:pathLst>
                <a:path h="1146809">
                  <a:moveTo>
                    <a:pt x="0" y="1146234"/>
                  </a:moveTo>
                  <a:lnTo>
                    <a:pt x="0" y="0"/>
                  </a:lnTo>
                </a:path>
              </a:pathLst>
            </a:custGeom>
            <a:ln w="29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08209" y="7120196"/>
              <a:ext cx="73132" cy="878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71623" y="6977732"/>
              <a:ext cx="2037714" cy="1532255"/>
            </a:xfrm>
            <a:custGeom>
              <a:avLst/>
              <a:gdLst/>
              <a:ahLst/>
              <a:cxnLst/>
              <a:rect l="l" t="t" r="r" b="b"/>
              <a:pathLst>
                <a:path w="2037714" h="1532254">
                  <a:moveTo>
                    <a:pt x="2037537" y="1531961"/>
                  </a:moveTo>
                  <a:lnTo>
                    <a:pt x="0" y="0"/>
                  </a:lnTo>
                </a:path>
              </a:pathLst>
            </a:custGeom>
            <a:ln w="29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10193" y="6927911"/>
              <a:ext cx="89231" cy="820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83667" y="7102935"/>
              <a:ext cx="869950" cy="1308100"/>
            </a:xfrm>
            <a:custGeom>
              <a:avLst/>
              <a:gdLst/>
              <a:ahLst/>
              <a:cxnLst/>
              <a:rect l="l" t="t" r="r" b="b"/>
              <a:pathLst>
                <a:path w="869950" h="1308100">
                  <a:moveTo>
                    <a:pt x="0" y="1308085"/>
                  </a:moveTo>
                  <a:lnTo>
                    <a:pt x="869887" y="0"/>
                  </a:lnTo>
                </a:path>
              </a:pathLst>
            </a:custGeom>
            <a:ln w="29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20671" y="7039515"/>
              <a:ext cx="79961" cy="902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22491" y="6895338"/>
              <a:ext cx="3350260" cy="1679575"/>
            </a:xfrm>
            <a:custGeom>
              <a:avLst/>
              <a:gdLst/>
              <a:ahLst/>
              <a:cxnLst/>
              <a:rect l="l" t="t" r="r" b="b"/>
              <a:pathLst>
                <a:path w="3350259" h="1679575">
                  <a:moveTo>
                    <a:pt x="3350216" y="1679280"/>
                  </a:moveTo>
                  <a:lnTo>
                    <a:pt x="0" y="0"/>
                  </a:lnTo>
                </a:path>
              </a:pathLst>
            </a:custGeom>
            <a:ln w="29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55535" y="6854473"/>
              <a:ext cx="91408" cy="751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75267" y="6977732"/>
              <a:ext cx="2037714" cy="1532255"/>
            </a:xfrm>
            <a:custGeom>
              <a:avLst/>
              <a:gdLst/>
              <a:ahLst/>
              <a:cxnLst/>
              <a:rect l="l" t="t" r="r" b="b"/>
              <a:pathLst>
                <a:path w="2037715" h="1532254">
                  <a:moveTo>
                    <a:pt x="2037540" y="1531961"/>
                  </a:moveTo>
                  <a:lnTo>
                    <a:pt x="0" y="0"/>
                  </a:lnTo>
                </a:path>
              </a:pathLst>
            </a:custGeom>
            <a:ln w="29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13837" y="6927911"/>
              <a:ext cx="89231" cy="820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45031" y="6843490"/>
              <a:ext cx="4713605" cy="1772285"/>
            </a:xfrm>
            <a:custGeom>
              <a:avLst/>
              <a:gdLst/>
              <a:ahLst/>
              <a:cxnLst/>
              <a:rect l="l" t="t" r="r" b="b"/>
              <a:pathLst>
                <a:path w="4713605" h="1772284">
                  <a:moveTo>
                    <a:pt x="4713560" y="1771990"/>
                  </a:moveTo>
                  <a:lnTo>
                    <a:pt x="0" y="0"/>
                  </a:lnTo>
                </a:path>
              </a:pathLst>
            </a:custGeom>
            <a:ln w="29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75623" y="6808258"/>
              <a:ext cx="91755" cy="704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26134" y="6895338"/>
              <a:ext cx="3350260" cy="1679575"/>
            </a:xfrm>
            <a:custGeom>
              <a:avLst/>
              <a:gdLst/>
              <a:ahLst/>
              <a:cxnLst/>
              <a:rect l="l" t="t" r="r" b="b"/>
              <a:pathLst>
                <a:path w="3350259" h="1679575">
                  <a:moveTo>
                    <a:pt x="3350216" y="1679280"/>
                  </a:moveTo>
                  <a:lnTo>
                    <a:pt x="0" y="0"/>
                  </a:lnTo>
                </a:path>
              </a:pathLst>
            </a:custGeom>
            <a:ln w="29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59180" y="6854473"/>
              <a:ext cx="91409" cy="751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78913" y="6977732"/>
              <a:ext cx="2037714" cy="1532255"/>
            </a:xfrm>
            <a:custGeom>
              <a:avLst/>
              <a:gdLst/>
              <a:ahLst/>
              <a:cxnLst/>
              <a:rect l="l" t="t" r="r" b="b"/>
              <a:pathLst>
                <a:path w="2037715" h="1532254">
                  <a:moveTo>
                    <a:pt x="2037537" y="1531961"/>
                  </a:moveTo>
                  <a:lnTo>
                    <a:pt x="0" y="0"/>
                  </a:lnTo>
                </a:path>
              </a:pathLst>
            </a:custGeom>
            <a:ln w="29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17483" y="6927911"/>
              <a:ext cx="89231" cy="820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3992561" y="3404399"/>
            <a:ext cx="3708400" cy="1386205"/>
            <a:chOff x="3992561" y="3404399"/>
            <a:chExt cx="3708400" cy="1386205"/>
          </a:xfrm>
        </p:grpSpPr>
        <p:sp>
          <p:nvSpPr>
            <p:cNvPr id="62" name="object 62"/>
            <p:cNvSpPr/>
            <p:nvPr/>
          </p:nvSpPr>
          <p:spPr>
            <a:xfrm>
              <a:off x="4039639" y="3467819"/>
              <a:ext cx="869950" cy="1308100"/>
            </a:xfrm>
            <a:custGeom>
              <a:avLst/>
              <a:gdLst/>
              <a:ahLst/>
              <a:cxnLst/>
              <a:rect l="l" t="t" r="r" b="b"/>
              <a:pathLst>
                <a:path w="869950" h="1308100">
                  <a:moveTo>
                    <a:pt x="869887" y="1308082"/>
                  </a:moveTo>
                  <a:lnTo>
                    <a:pt x="0" y="0"/>
                  </a:lnTo>
                </a:path>
              </a:pathLst>
            </a:custGeom>
            <a:ln w="29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92561" y="3404399"/>
              <a:ext cx="79962" cy="902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44775" y="3558344"/>
              <a:ext cx="0" cy="1146810"/>
            </a:xfrm>
            <a:custGeom>
              <a:avLst/>
              <a:gdLst/>
              <a:ahLst/>
              <a:cxnLst/>
              <a:rect l="l" t="t" r="r" b="b"/>
              <a:pathLst>
                <a:path h="1146810">
                  <a:moveTo>
                    <a:pt x="0" y="1146233"/>
                  </a:moveTo>
                  <a:lnTo>
                    <a:pt x="0" y="0"/>
                  </a:lnTo>
                </a:path>
              </a:pathLst>
            </a:custGeom>
            <a:ln w="29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08209" y="3485079"/>
              <a:ext cx="73132" cy="878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83667" y="3467819"/>
              <a:ext cx="869950" cy="1308100"/>
            </a:xfrm>
            <a:custGeom>
              <a:avLst/>
              <a:gdLst/>
              <a:ahLst/>
              <a:cxnLst/>
              <a:rect l="l" t="t" r="r" b="b"/>
              <a:pathLst>
                <a:path w="869950" h="1308100">
                  <a:moveTo>
                    <a:pt x="0" y="1308082"/>
                  </a:moveTo>
                  <a:lnTo>
                    <a:pt x="869887" y="0"/>
                  </a:lnTo>
                </a:path>
              </a:pathLst>
            </a:custGeom>
            <a:ln w="29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620671" y="3404399"/>
              <a:ext cx="79961" cy="9025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1231602" y="5929957"/>
            <a:ext cx="10541635" cy="0"/>
          </a:xfrm>
          <a:custGeom>
            <a:avLst/>
            <a:gdLst/>
            <a:ahLst/>
            <a:cxnLst/>
            <a:rect l="l" t="t" r="r" b="b"/>
            <a:pathLst>
              <a:path w="10541635">
                <a:moveTo>
                  <a:pt x="0" y="0"/>
                </a:moveTo>
                <a:lnTo>
                  <a:pt x="105415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96900" y="2377439"/>
            <a:ext cx="2489835" cy="320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15700"/>
              </a:lnSpc>
              <a:spcBef>
                <a:spcPts val="100"/>
              </a:spcBef>
            </a:pPr>
            <a:r>
              <a:rPr sz="3600" spc="100" dirty="0">
                <a:latin typeface="Times New Roman"/>
                <a:cs typeface="Times New Roman"/>
              </a:rPr>
              <a:t>Sparse  </a:t>
            </a:r>
            <a:r>
              <a:rPr sz="3600" spc="90" dirty="0">
                <a:latin typeface="Times New Roman"/>
                <a:cs typeface="Times New Roman"/>
              </a:rPr>
              <a:t>connections  </a:t>
            </a:r>
            <a:r>
              <a:rPr sz="3600" spc="130" dirty="0">
                <a:latin typeface="Times New Roman"/>
                <a:cs typeface="Times New Roman"/>
              </a:rPr>
              <a:t>due </a:t>
            </a:r>
            <a:r>
              <a:rPr sz="3600" spc="195" dirty="0">
                <a:latin typeface="Times New Roman"/>
                <a:cs typeface="Times New Roman"/>
              </a:rPr>
              <a:t>to </a:t>
            </a:r>
            <a:r>
              <a:rPr sz="3600" spc="80" dirty="0">
                <a:latin typeface="Times New Roman"/>
                <a:cs typeface="Times New Roman"/>
              </a:rPr>
              <a:t>small  </a:t>
            </a:r>
            <a:r>
              <a:rPr sz="3600" spc="75" dirty="0">
                <a:latin typeface="Times New Roman"/>
                <a:cs typeface="Times New Roman"/>
              </a:rPr>
              <a:t>convolution  </a:t>
            </a:r>
            <a:r>
              <a:rPr sz="3600" spc="65" dirty="0">
                <a:latin typeface="Times New Roman"/>
                <a:cs typeface="Times New Roman"/>
              </a:rPr>
              <a:t>kernel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3100" y="6924040"/>
            <a:ext cx="2337435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0">
              <a:lnSpc>
                <a:spcPct val="115700"/>
              </a:lnSpc>
              <a:spcBef>
                <a:spcPts val="100"/>
              </a:spcBef>
            </a:pPr>
            <a:r>
              <a:rPr sz="3600" spc="70" dirty="0">
                <a:latin typeface="Times New Roman"/>
                <a:cs typeface="Times New Roman"/>
              </a:rPr>
              <a:t>Dense  </a:t>
            </a:r>
            <a:r>
              <a:rPr sz="3600" spc="90" dirty="0">
                <a:latin typeface="Times New Roman"/>
                <a:cs typeface="Times New Roman"/>
              </a:rPr>
              <a:t>connections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827" y="2494193"/>
            <a:ext cx="6501505" cy="299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81774" y="4836652"/>
            <a:ext cx="29972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1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7738" y="4836652"/>
            <a:ext cx="29972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2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3701" y="4836652"/>
            <a:ext cx="29972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3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3519" y="2724231"/>
            <a:ext cx="27622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0" dirty="0">
                <a:latin typeface="Arial"/>
                <a:cs typeface="Arial"/>
              </a:rPr>
              <a:t>s</a:t>
            </a:r>
            <a:r>
              <a:rPr sz="1875" spc="-15" baseline="-11111" dirty="0">
                <a:latin typeface="Tahoma"/>
                <a:cs typeface="Tahoma"/>
              </a:rPr>
              <a:t>2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7553" y="2724231"/>
            <a:ext cx="27622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0" dirty="0">
                <a:latin typeface="Arial"/>
                <a:cs typeface="Arial"/>
              </a:rPr>
              <a:t>s</a:t>
            </a:r>
            <a:r>
              <a:rPr sz="1875" spc="-15" baseline="-11111" dirty="0">
                <a:latin typeface="Tahoma"/>
                <a:cs typeface="Tahoma"/>
              </a:rPr>
              <a:t>1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9484" y="2724231"/>
            <a:ext cx="27622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0" dirty="0">
                <a:latin typeface="Arial"/>
                <a:cs typeface="Arial"/>
              </a:rPr>
              <a:t>s</a:t>
            </a:r>
            <a:r>
              <a:rPr sz="1875" spc="-15" baseline="-11111" dirty="0">
                <a:latin typeface="Tahoma"/>
                <a:cs typeface="Tahoma"/>
              </a:rPr>
              <a:t>3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5214" y="4836652"/>
            <a:ext cx="29972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45" dirty="0">
                <a:latin typeface="Bookman Old Style"/>
                <a:cs typeface="Bookman Old Style"/>
              </a:rPr>
              <a:t>x</a:t>
            </a:r>
            <a:r>
              <a:rPr sz="1875" spc="67" baseline="-11111" dirty="0">
                <a:latin typeface="Cambria"/>
                <a:cs typeface="Cambria"/>
              </a:rPr>
              <a:t>4</a:t>
            </a:r>
            <a:endParaRPr sz="1875" baseline="-11111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5447" y="2724231"/>
            <a:ext cx="27622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5" dirty="0">
                <a:latin typeface="Arial"/>
                <a:cs typeface="Arial"/>
              </a:rPr>
              <a:t>s</a:t>
            </a:r>
            <a:r>
              <a:rPr sz="1875" spc="-22" baseline="-11111" dirty="0">
                <a:latin typeface="Cambria"/>
                <a:cs typeface="Cambria"/>
              </a:rPr>
              <a:t>4</a:t>
            </a:r>
            <a:endParaRPr sz="1875" baseline="-11111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5632" y="4836652"/>
            <a:ext cx="29972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5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11415" y="2724231"/>
            <a:ext cx="27622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0" dirty="0">
                <a:latin typeface="Arial"/>
                <a:cs typeface="Arial"/>
              </a:rPr>
              <a:t>s</a:t>
            </a:r>
            <a:r>
              <a:rPr sz="1875" spc="-15" baseline="-11111" dirty="0">
                <a:latin typeface="Tahoma"/>
                <a:cs typeface="Tahoma"/>
              </a:rPr>
              <a:t>5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81827" y="6132250"/>
            <a:ext cx="6501505" cy="2991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81774" y="8474714"/>
            <a:ext cx="29972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1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7738" y="8474714"/>
            <a:ext cx="29972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2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93701" y="8474714"/>
            <a:ext cx="29972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3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3519" y="6362289"/>
            <a:ext cx="27622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0" dirty="0">
                <a:latin typeface="Arial"/>
                <a:cs typeface="Arial"/>
              </a:rPr>
              <a:t>s</a:t>
            </a:r>
            <a:r>
              <a:rPr sz="1875" spc="-15" baseline="-11111" dirty="0">
                <a:latin typeface="Tahoma"/>
                <a:cs typeface="Tahoma"/>
              </a:rPr>
              <a:t>2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7553" y="6362289"/>
            <a:ext cx="27622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0" dirty="0">
                <a:latin typeface="Arial"/>
                <a:cs typeface="Arial"/>
              </a:rPr>
              <a:t>s</a:t>
            </a:r>
            <a:r>
              <a:rPr sz="1875" spc="-15" baseline="-11111" dirty="0">
                <a:latin typeface="Tahoma"/>
                <a:cs typeface="Tahoma"/>
              </a:rPr>
              <a:t>1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99484" y="6362289"/>
            <a:ext cx="27622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0" dirty="0">
                <a:latin typeface="Arial"/>
                <a:cs typeface="Arial"/>
              </a:rPr>
              <a:t>s</a:t>
            </a:r>
            <a:r>
              <a:rPr sz="1875" spc="-15" baseline="-11111" dirty="0">
                <a:latin typeface="Tahoma"/>
                <a:cs typeface="Tahoma"/>
              </a:rPr>
              <a:t>3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85214" y="8474714"/>
            <a:ext cx="29972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45" dirty="0">
                <a:latin typeface="Bookman Old Style"/>
                <a:cs typeface="Bookman Old Style"/>
              </a:rPr>
              <a:t>x</a:t>
            </a:r>
            <a:r>
              <a:rPr sz="1875" spc="67" baseline="-11111" dirty="0">
                <a:latin typeface="Cambria"/>
                <a:cs typeface="Cambria"/>
              </a:rPr>
              <a:t>4</a:t>
            </a:r>
            <a:endParaRPr sz="1875" baseline="-11111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05447" y="6362289"/>
            <a:ext cx="27622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5" dirty="0">
                <a:latin typeface="Arial"/>
                <a:cs typeface="Arial"/>
              </a:rPr>
              <a:t>s</a:t>
            </a:r>
            <a:r>
              <a:rPr sz="1875" spc="-22" baseline="-11111" dirty="0">
                <a:latin typeface="Cambria"/>
                <a:cs typeface="Cambria"/>
              </a:rPr>
              <a:t>4</a:t>
            </a:r>
            <a:endParaRPr sz="1875" baseline="-11111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05632" y="8474714"/>
            <a:ext cx="29972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b="0" i="1" spc="50" dirty="0">
                <a:latin typeface="Bookman Old Style"/>
                <a:cs typeface="Bookman Old Style"/>
              </a:rPr>
              <a:t>x</a:t>
            </a:r>
            <a:r>
              <a:rPr sz="1875" spc="75" baseline="-11111" dirty="0">
                <a:latin typeface="Tahoma"/>
                <a:cs typeface="Tahoma"/>
              </a:rPr>
              <a:t>5</a:t>
            </a:r>
            <a:endParaRPr sz="1875" baseline="-11111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11415" y="6362289"/>
            <a:ext cx="27622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-10" dirty="0">
                <a:latin typeface="Arial"/>
                <a:cs typeface="Arial"/>
              </a:rPr>
              <a:t>s</a:t>
            </a:r>
            <a:r>
              <a:rPr sz="1875" spc="-15" baseline="-11111" dirty="0">
                <a:latin typeface="Tahoma"/>
                <a:cs typeface="Tahoma"/>
              </a:rPr>
              <a:t>5</a:t>
            </a:r>
            <a:endParaRPr sz="1875" baseline="-11111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72502" y="6726094"/>
            <a:ext cx="5046980" cy="1823720"/>
            <a:chOff x="4272502" y="6726094"/>
            <a:chExt cx="5046980" cy="1823720"/>
          </a:xfrm>
        </p:grpSpPr>
        <p:sp>
          <p:nvSpPr>
            <p:cNvPr id="25" name="object 25"/>
            <p:cNvSpPr/>
            <p:nvPr/>
          </p:nvSpPr>
          <p:spPr>
            <a:xfrm>
              <a:off x="4372184" y="6904510"/>
              <a:ext cx="2018030" cy="1515745"/>
            </a:xfrm>
            <a:custGeom>
              <a:avLst/>
              <a:gdLst/>
              <a:ahLst/>
              <a:cxnLst/>
              <a:rect l="l" t="t" r="r" b="b"/>
              <a:pathLst>
                <a:path w="2018029" h="1515745">
                  <a:moveTo>
                    <a:pt x="2017474" y="0"/>
                  </a:moveTo>
                  <a:lnTo>
                    <a:pt x="0" y="1515596"/>
                  </a:lnTo>
                </a:path>
              </a:pathLst>
            </a:custGeom>
            <a:ln w="29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61818" y="6854644"/>
              <a:ext cx="89364" cy="821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13732" y="6819808"/>
              <a:ext cx="3329940" cy="1668145"/>
            </a:xfrm>
            <a:custGeom>
              <a:avLst/>
              <a:gdLst/>
              <a:ahLst/>
              <a:cxnLst/>
              <a:rect l="l" t="t" r="r" b="b"/>
              <a:pathLst>
                <a:path w="3329940" h="1668145">
                  <a:moveTo>
                    <a:pt x="3329555" y="0"/>
                  </a:moveTo>
                  <a:lnTo>
                    <a:pt x="0" y="1667518"/>
                  </a:lnTo>
                </a:path>
              </a:pathLst>
            </a:custGeom>
            <a:ln w="29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18802" y="6778906"/>
              <a:ext cx="91541" cy="752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78149" y="6904510"/>
              <a:ext cx="2018030" cy="1515745"/>
            </a:xfrm>
            <a:custGeom>
              <a:avLst/>
              <a:gdLst/>
              <a:ahLst/>
              <a:cxnLst/>
              <a:rect l="l" t="t" r="r" b="b"/>
              <a:pathLst>
                <a:path w="2018029" h="1515745">
                  <a:moveTo>
                    <a:pt x="2017473" y="0"/>
                  </a:moveTo>
                  <a:lnTo>
                    <a:pt x="0" y="1515596"/>
                  </a:lnTo>
                </a:path>
              </a:pathLst>
            </a:custGeom>
            <a:ln w="29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782" y="6854644"/>
              <a:ext cx="89364" cy="821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84112" y="6904510"/>
              <a:ext cx="2018030" cy="1515745"/>
            </a:xfrm>
            <a:custGeom>
              <a:avLst/>
              <a:gdLst/>
              <a:ahLst/>
              <a:cxnLst/>
              <a:rect l="l" t="t" r="r" b="b"/>
              <a:pathLst>
                <a:path w="2018029" h="1515745">
                  <a:moveTo>
                    <a:pt x="2017475" y="0"/>
                  </a:moveTo>
                  <a:lnTo>
                    <a:pt x="0" y="1515596"/>
                  </a:lnTo>
                </a:path>
              </a:pathLst>
            </a:custGeom>
            <a:ln w="29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73748" y="6854644"/>
              <a:ext cx="89364" cy="821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19698" y="6819808"/>
              <a:ext cx="3329940" cy="1668145"/>
            </a:xfrm>
            <a:custGeom>
              <a:avLst/>
              <a:gdLst/>
              <a:ahLst/>
              <a:cxnLst/>
              <a:rect l="l" t="t" r="r" b="b"/>
              <a:pathLst>
                <a:path w="3329940" h="1668145">
                  <a:moveTo>
                    <a:pt x="3329553" y="0"/>
                  </a:moveTo>
                  <a:lnTo>
                    <a:pt x="0" y="1667518"/>
                  </a:lnTo>
                </a:path>
              </a:pathLst>
            </a:custGeom>
            <a:ln w="29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24766" y="6778906"/>
              <a:ext cx="91544" cy="752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32136" y="6766511"/>
              <a:ext cx="4693920" cy="1763395"/>
            </a:xfrm>
            <a:custGeom>
              <a:avLst/>
              <a:gdLst/>
              <a:ahLst/>
              <a:cxnLst/>
              <a:rect l="l" t="t" r="r" b="b"/>
              <a:pathLst>
                <a:path w="4693920" h="1763395">
                  <a:moveTo>
                    <a:pt x="4693925" y="0"/>
                  </a:moveTo>
                  <a:lnTo>
                    <a:pt x="0" y="1763119"/>
                  </a:lnTo>
                </a:path>
              </a:pathLst>
            </a:custGeom>
            <a:ln w="29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03684" y="6731243"/>
              <a:ext cx="91889" cy="705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19652" y="7021013"/>
              <a:ext cx="871855" cy="1309370"/>
            </a:xfrm>
            <a:custGeom>
              <a:avLst/>
              <a:gdLst/>
              <a:ahLst/>
              <a:cxnLst/>
              <a:rect l="l" t="t" r="r" b="b"/>
              <a:pathLst>
                <a:path w="871854" h="1309370">
                  <a:moveTo>
                    <a:pt x="871325" y="1309143"/>
                  </a:moveTo>
                  <a:lnTo>
                    <a:pt x="0" y="0"/>
                  </a:lnTo>
                </a:path>
              </a:pathLst>
            </a:custGeom>
            <a:ln w="29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72502" y="6957535"/>
              <a:ext cx="80084" cy="903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51855" y="6895709"/>
              <a:ext cx="2041525" cy="1533525"/>
            </a:xfrm>
            <a:custGeom>
              <a:avLst/>
              <a:gdLst/>
              <a:ahLst/>
              <a:cxnLst/>
              <a:rect l="l" t="t" r="r" b="b"/>
              <a:pathLst>
                <a:path w="2041525" h="1533525">
                  <a:moveTo>
                    <a:pt x="2040906" y="1533200"/>
                  </a:moveTo>
                  <a:lnTo>
                    <a:pt x="0" y="0"/>
                  </a:lnTo>
                </a:path>
              </a:pathLst>
            </a:custGeom>
            <a:ln w="29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90330" y="6845842"/>
              <a:ext cx="89364" cy="821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26615" y="7111613"/>
              <a:ext cx="0" cy="1147445"/>
            </a:xfrm>
            <a:custGeom>
              <a:avLst/>
              <a:gdLst/>
              <a:ahLst/>
              <a:cxnLst/>
              <a:rect l="l" t="t" r="r" b="b"/>
              <a:pathLst>
                <a:path h="1147445">
                  <a:moveTo>
                    <a:pt x="0" y="1147161"/>
                  </a:moveTo>
                  <a:lnTo>
                    <a:pt x="0" y="0"/>
                  </a:lnTo>
                </a:path>
              </a:pathLst>
            </a:custGeom>
            <a:ln w="29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89992" y="7038280"/>
              <a:ext cx="73244" cy="879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68217" y="7021013"/>
              <a:ext cx="871855" cy="1309370"/>
            </a:xfrm>
            <a:custGeom>
              <a:avLst/>
              <a:gdLst/>
              <a:ahLst/>
              <a:cxnLst/>
              <a:rect l="l" t="t" r="r" b="b"/>
              <a:pathLst>
                <a:path w="871854" h="1309370">
                  <a:moveTo>
                    <a:pt x="0" y="1309143"/>
                  </a:moveTo>
                  <a:lnTo>
                    <a:pt x="871325" y="0"/>
                  </a:lnTo>
                </a:path>
              </a:pathLst>
            </a:custGeom>
            <a:ln w="29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06607" y="6957535"/>
              <a:ext cx="80086" cy="903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02807" y="6813248"/>
              <a:ext cx="3355975" cy="1680845"/>
            </a:xfrm>
            <a:custGeom>
              <a:avLst/>
              <a:gdLst/>
              <a:ahLst/>
              <a:cxnLst/>
              <a:rect l="l" t="t" r="r" b="b"/>
              <a:pathLst>
                <a:path w="3355975" h="1680845">
                  <a:moveTo>
                    <a:pt x="3355755" y="1680638"/>
                  </a:moveTo>
                  <a:lnTo>
                    <a:pt x="0" y="0"/>
                  </a:lnTo>
                </a:path>
              </a:pathLst>
            </a:custGeom>
            <a:ln w="29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35749" y="6772346"/>
              <a:ext cx="91543" cy="752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57820" y="6895709"/>
              <a:ext cx="2041525" cy="1533525"/>
            </a:xfrm>
            <a:custGeom>
              <a:avLst/>
              <a:gdLst/>
              <a:ahLst/>
              <a:cxnLst/>
              <a:rect l="l" t="t" r="r" b="b"/>
              <a:pathLst>
                <a:path w="2041525" h="1533525">
                  <a:moveTo>
                    <a:pt x="2040905" y="1533200"/>
                  </a:moveTo>
                  <a:lnTo>
                    <a:pt x="0" y="0"/>
                  </a:lnTo>
                </a:path>
              </a:pathLst>
            </a:custGeom>
            <a:ln w="29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96295" y="6845842"/>
              <a:ext cx="89364" cy="821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5384" y="6761359"/>
              <a:ext cx="4721860" cy="1773555"/>
            </a:xfrm>
            <a:custGeom>
              <a:avLst/>
              <a:gdLst/>
              <a:ahLst/>
              <a:cxnLst/>
              <a:rect l="l" t="t" r="r" b="b"/>
              <a:pathLst>
                <a:path w="4721859" h="1773554">
                  <a:moveTo>
                    <a:pt x="4721350" y="1773423"/>
                  </a:moveTo>
                  <a:lnTo>
                    <a:pt x="0" y="0"/>
                  </a:lnTo>
                </a:path>
              </a:pathLst>
            </a:custGeom>
            <a:ln w="29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55870" y="6726094"/>
              <a:ext cx="91889" cy="705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08771" y="6813248"/>
              <a:ext cx="3355975" cy="1680845"/>
            </a:xfrm>
            <a:custGeom>
              <a:avLst/>
              <a:gdLst/>
              <a:ahLst/>
              <a:cxnLst/>
              <a:rect l="l" t="t" r="r" b="b"/>
              <a:pathLst>
                <a:path w="3355975" h="1680845">
                  <a:moveTo>
                    <a:pt x="3355754" y="1680638"/>
                  </a:moveTo>
                  <a:lnTo>
                    <a:pt x="0" y="0"/>
                  </a:lnTo>
                </a:path>
              </a:pathLst>
            </a:custGeom>
            <a:ln w="29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1712" y="6772346"/>
              <a:ext cx="91544" cy="752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63784" y="6895709"/>
              <a:ext cx="2041525" cy="1533525"/>
            </a:xfrm>
            <a:custGeom>
              <a:avLst/>
              <a:gdLst/>
              <a:ahLst/>
              <a:cxnLst/>
              <a:rect l="l" t="t" r="r" b="b"/>
              <a:pathLst>
                <a:path w="2041525" h="1533525">
                  <a:moveTo>
                    <a:pt x="2040908" y="1533200"/>
                  </a:moveTo>
                  <a:lnTo>
                    <a:pt x="0" y="0"/>
                  </a:lnTo>
                </a:path>
              </a:pathLst>
            </a:custGeom>
            <a:ln w="29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02259" y="6845842"/>
              <a:ext cx="89364" cy="821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4272502" y="3319479"/>
            <a:ext cx="3714750" cy="1387475"/>
            <a:chOff x="4272502" y="3319479"/>
            <a:chExt cx="3714750" cy="1387475"/>
          </a:xfrm>
        </p:grpSpPr>
        <p:sp>
          <p:nvSpPr>
            <p:cNvPr id="56" name="object 56"/>
            <p:cNvSpPr/>
            <p:nvPr/>
          </p:nvSpPr>
          <p:spPr>
            <a:xfrm>
              <a:off x="4319652" y="3382958"/>
              <a:ext cx="871855" cy="1309370"/>
            </a:xfrm>
            <a:custGeom>
              <a:avLst/>
              <a:gdLst/>
              <a:ahLst/>
              <a:cxnLst/>
              <a:rect l="l" t="t" r="r" b="b"/>
              <a:pathLst>
                <a:path w="871854" h="1309370">
                  <a:moveTo>
                    <a:pt x="871325" y="1309140"/>
                  </a:moveTo>
                  <a:lnTo>
                    <a:pt x="0" y="0"/>
                  </a:lnTo>
                </a:path>
              </a:pathLst>
            </a:custGeom>
            <a:ln w="29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72502" y="3319479"/>
              <a:ext cx="80084" cy="903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68217" y="3382958"/>
              <a:ext cx="871855" cy="1309370"/>
            </a:xfrm>
            <a:custGeom>
              <a:avLst/>
              <a:gdLst/>
              <a:ahLst/>
              <a:cxnLst/>
              <a:rect l="l" t="t" r="r" b="b"/>
              <a:pathLst>
                <a:path w="871854" h="1309370">
                  <a:moveTo>
                    <a:pt x="0" y="1309140"/>
                  </a:moveTo>
                  <a:lnTo>
                    <a:pt x="871325" y="0"/>
                  </a:lnTo>
                </a:path>
              </a:pathLst>
            </a:custGeom>
            <a:ln w="29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06607" y="3319479"/>
              <a:ext cx="80086" cy="903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26615" y="3473556"/>
              <a:ext cx="0" cy="1147445"/>
            </a:xfrm>
            <a:custGeom>
              <a:avLst/>
              <a:gdLst/>
              <a:ahLst/>
              <a:cxnLst/>
              <a:rect l="l" t="t" r="r" b="b"/>
              <a:pathLst>
                <a:path h="1147445">
                  <a:moveTo>
                    <a:pt x="0" y="1147160"/>
                  </a:moveTo>
                  <a:lnTo>
                    <a:pt x="0" y="0"/>
                  </a:lnTo>
                </a:path>
              </a:pathLst>
            </a:custGeom>
            <a:ln w="29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89992" y="3400224"/>
              <a:ext cx="73244" cy="879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2044700" y="850900"/>
            <a:ext cx="89134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9" dirty="0"/>
              <a:t>Sparse</a:t>
            </a:r>
            <a:r>
              <a:rPr sz="8000" spc="605" dirty="0"/>
              <a:t> </a:t>
            </a:r>
            <a:r>
              <a:rPr sz="8000" spc="270" dirty="0"/>
              <a:t>Connectivity</a:t>
            </a:r>
            <a:endParaRPr sz="8000"/>
          </a:p>
        </p:txBody>
      </p:sp>
      <p:sp>
        <p:nvSpPr>
          <p:cNvPr id="63" name="object 63"/>
          <p:cNvSpPr/>
          <p:nvPr/>
        </p:nvSpPr>
        <p:spPr>
          <a:xfrm>
            <a:off x="1231602" y="5929957"/>
            <a:ext cx="10541635" cy="0"/>
          </a:xfrm>
          <a:custGeom>
            <a:avLst/>
            <a:gdLst/>
            <a:ahLst/>
            <a:cxnLst/>
            <a:rect l="l" t="t" r="r" b="b"/>
            <a:pathLst>
              <a:path w="10541635">
                <a:moveTo>
                  <a:pt x="0" y="0"/>
                </a:moveTo>
                <a:lnTo>
                  <a:pt x="105415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96900" y="2377439"/>
            <a:ext cx="2489835" cy="320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15700"/>
              </a:lnSpc>
              <a:spcBef>
                <a:spcPts val="100"/>
              </a:spcBef>
            </a:pPr>
            <a:r>
              <a:rPr sz="3600" spc="100" dirty="0">
                <a:latin typeface="Times New Roman"/>
                <a:cs typeface="Times New Roman"/>
              </a:rPr>
              <a:t>Sparse  </a:t>
            </a:r>
            <a:r>
              <a:rPr sz="3600" spc="90" dirty="0">
                <a:latin typeface="Times New Roman"/>
                <a:cs typeface="Times New Roman"/>
              </a:rPr>
              <a:t>connections  </a:t>
            </a:r>
            <a:r>
              <a:rPr sz="3600" spc="130" dirty="0">
                <a:latin typeface="Times New Roman"/>
                <a:cs typeface="Times New Roman"/>
              </a:rPr>
              <a:t>due </a:t>
            </a:r>
            <a:r>
              <a:rPr sz="3600" spc="195" dirty="0">
                <a:latin typeface="Times New Roman"/>
                <a:cs typeface="Times New Roman"/>
              </a:rPr>
              <a:t>to </a:t>
            </a:r>
            <a:r>
              <a:rPr sz="3600" spc="80" dirty="0">
                <a:latin typeface="Times New Roman"/>
                <a:cs typeface="Times New Roman"/>
              </a:rPr>
              <a:t>small  </a:t>
            </a:r>
            <a:r>
              <a:rPr sz="3600" spc="75" dirty="0">
                <a:latin typeface="Times New Roman"/>
                <a:cs typeface="Times New Roman"/>
              </a:rPr>
              <a:t>convolution  </a:t>
            </a:r>
            <a:r>
              <a:rPr sz="3600" spc="65" dirty="0">
                <a:latin typeface="Times New Roman"/>
                <a:cs typeface="Times New Roman"/>
              </a:rPr>
              <a:t>kernel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3100" y="6924040"/>
            <a:ext cx="2337435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0">
              <a:lnSpc>
                <a:spcPct val="115700"/>
              </a:lnSpc>
              <a:spcBef>
                <a:spcPts val="100"/>
              </a:spcBef>
            </a:pPr>
            <a:r>
              <a:rPr sz="3600" spc="70" dirty="0">
                <a:latin typeface="Times New Roman"/>
                <a:cs typeface="Times New Roman"/>
              </a:rPr>
              <a:t>Dense  </a:t>
            </a:r>
            <a:r>
              <a:rPr sz="3600" spc="90" dirty="0">
                <a:latin typeface="Times New Roman"/>
                <a:cs typeface="Times New Roman"/>
              </a:rPr>
              <a:t>connections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1222</Words>
  <Application>Microsoft Office PowerPoint</Application>
  <PresentationFormat>Custom</PresentationFormat>
  <Paragraphs>264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Book Antiqua</vt:lpstr>
      <vt:lpstr>Bookman Old Style</vt:lpstr>
      <vt:lpstr>Calibri</vt:lpstr>
      <vt:lpstr>Cambria</vt:lpstr>
      <vt:lpstr>CMMI10</vt:lpstr>
      <vt:lpstr>CMR10</vt:lpstr>
      <vt:lpstr>ComputerModernItalic</vt:lpstr>
      <vt:lpstr>ComputerModernRoman</vt:lpstr>
      <vt:lpstr>ComputerModernSansSerifBoldExtended</vt:lpstr>
      <vt:lpstr>Georgia</vt:lpstr>
      <vt:lpstr>Palatino Linotype</vt:lpstr>
      <vt:lpstr>Tahoma</vt:lpstr>
      <vt:lpstr>Times New Roman</vt:lpstr>
      <vt:lpstr>Office Theme</vt:lpstr>
      <vt:lpstr>C7082 Techniques in Machine Learning and AI</vt:lpstr>
      <vt:lpstr>PowerPoint Presentation</vt:lpstr>
      <vt:lpstr>Key Idea</vt:lpstr>
      <vt:lpstr>Matrix (Dot) Product</vt:lpstr>
      <vt:lpstr>Matrix Transpose</vt:lpstr>
      <vt:lpstr>2D Convolution</vt:lpstr>
      <vt:lpstr>Three Operations</vt:lpstr>
      <vt:lpstr>Sparse Connectivity</vt:lpstr>
      <vt:lpstr>Sparse Connectivity</vt:lpstr>
      <vt:lpstr>Growing Receptive Fields</vt:lpstr>
      <vt:lpstr>Parameter Sharing</vt:lpstr>
      <vt:lpstr>Edge Detection by Convolution</vt:lpstr>
      <vt:lpstr>Eﬃciency of Convolution</vt:lpstr>
      <vt:lpstr>Convolutional Network  Components</vt:lpstr>
      <vt:lpstr>Max Pooling and Invariance to  Translation</vt:lpstr>
      <vt:lpstr>Cross-Channel Pooling and Invariance  to Learned Transformations</vt:lpstr>
      <vt:lpstr>Pooling with Downsampling</vt:lpstr>
      <vt:lpstr>Example Classification  Architectures</vt:lpstr>
      <vt:lpstr>Convolution with Stride</vt:lpstr>
      <vt:lpstr>Zero Padding Controls Size</vt:lpstr>
      <vt:lpstr>Kinds of Connectivity</vt:lpstr>
      <vt:lpstr>Partial Connectivity Between Channels</vt:lpstr>
      <vt:lpstr>Tiled convolution</vt:lpstr>
      <vt:lpstr>Recurrent Pixel Labeling</vt:lpstr>
      <vt:lpstr>Gabor Functions</vt:lpstr>
      <vt:lpstr>Gabor-like Learned Kernels</vt:lpstr>
      <vt:lpstr>Major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C7082 Techniques in Machine Learning and AI</dc:title>
  <cp:lastModifiedBy>Ed Harris</cp:lastModifiedBy>
  <cp:revision>9</cp:revision>
  <dcterms:created xsi:type="dcterms:W3CDTF">2020-10-13T20:21:41Z</dcterms:created>
  <dcterms:modified xsi:type="dcterms:W3CDTF">2020-10-18T14:10:44Z</dcterms:modified>
</cp:coreProperties>
</file>