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416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20" dirty="0"/>
              <a:t>(Goodfellow</a:t>
            </a:r>
            <a:r>
              <a:rPr spc="30" dirty="0"/>
              <a:t> </a:t>
            </a:r>
            <a:r>
              <a:rPr spc="-45" dirty="0"/>
              <a:t>2016)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pc="-155" dirty="0"/>
              <a:t>Figure</a:t>
            </a:r>
            <a:r>
              <a:rPr spc="135" dirty="0"/>
              <a:t> </a:t>
            </a:r>
            <a:r>
              <a:rPr spc="-165" dirty="0"/>
              <a:t>10.</a:t>
            </a:r>
            <a:fld id="{81D60167-4931-47E6-BA6A-407CBD079E47}" type="slidenum">
              <a:rPr spc="-165" dirty="0"/>
              <a:t>‹#›</a:t>
            </a:fld>
            <a:endParaRPr spc="-16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3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20" dirty="0"/>
              <a:t>(Goodfellow</a:t>
            </a:r>
            <a:r>
              <a:rPr spc="30" dirty="0"/>
              <a:t> </a:t>
            </a:r>
            <a:r>
              <a:rPr spc="-45" dirty="0"/>
              <a:t>2016)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pc="-155" dirty="0"/>
              <a:t>Figure</a:t>
            </a:r>
            <a:r>
              <a:rPr spc="135" dirty="0"/>
              <a:t> </a:t>
            </a:r>
            <a:r>
              <a:rPr spc="-165" dirty="0"/>
              <a:t>10.</a:t>
            </a:r>
            <a:fld id="{81D60167-4931-47E6-BA6A-407CBD079E47}" type="slidenum">
              <a:rPr spc="-165" dirty="0"/>
              <a:t>‹#›</a:t>
            </a:fld>
            <a:endParaRPr spc="-16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20" dirty="0"/>
              <a:t>(Goodfellow</a:t>
            </a:r>
            <a:r>
              <a:rPr spc="30" dirty="0"/>
              <a:t> </a:t>
            </a:r>
            <a:r>
              <a:rPr spc="-45" dirty="0"/>
              <a:t>2016)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pc="-155" dirty="0"/>
              <a:t>Figure</a:t>
            </a:r>
            <a:r>
              <a:rPr spc="135" dirty="0"/>
              <a:t> </a:t>
            </a:r>
            <a:r>
              <a:rPr spc="-165" dirty="0"/>
              <a:t>10.</a:t>
            </a:r>
            <a:fld id="{81D60167-4931-47E6-BA6A-407CBD079E47}" type="slidenum">
              <a:rPr spc="-165" dirty="0"/>
              <a:t>‹#›</a:t>
            </a:fld>
            <a:endParaRPr spc="-16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20" dirty="0"/>
              <a:t>(Goodfellow</a:t>
            </a:r>
            <a:r>
              <a:rPr spc="30" dirty="0"/>
              <a:t> </a:t>
            </a:r>
            <a:r>
              <a:rPr spc="-45" dirty="0"/>
              <a:t>2016)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pc="-155" dirty="0"/>
              <a:t>Figure</a:t>
            </a:r>
            <a:r>
              <a:rPr spc="135" dirty="0"/>
              <a:t> </a:t>
            </a:r>
            <a:r>
              <a:rPr spc="-165" dirty="0"/>
              <a:t>10.</a:t>
            </a:r>
            <a:fld id="{81D60167-4931-47E6-BA6A-407CBD079E47}" type="slidenum">
              <a:rPr spc="-165" dirty="0"/>
              <a:t>‹#›</a:t>
            </a:fld>
            <a:endParaRPr spc="-16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20" dirty="0"/>
              <a:t>(Goodfellow</a:t>
            </a:r>
            <a:r>
              <a:rPr spc="30" dirty="0"/>
              <a:t> </a:t>
            </a:r>
            <a:r>
              <a:rPr spc="-45" dirty="0"/>
              <a:t>2016)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pc="-155" dirty="0"/>
              <a:t>Figure</a:t>
            </a:r>
            <a:r>
              <a:rPr spc="135" dirty="0"/>
              <a:t> </a:t>
            </a:r>
            <a:r>
              <a:rPr spc="-165" dirty="0"/>
              <a:t>10.</a:t>
            </a:r>
            <a:fld id="{81D60167-4931-47E6-BA6A-407CBD079E47}" type="slidenum">
              <a:rPr spc="-165" dirty="0"/>
              <a:t>‹#›</a:t>
            </a:fld>
            <a:endParaRPr spc="-16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68500" y="298195"/>
            <a:ext cx="9067800" cy="220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5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9000" y="1494027"/>
            <a:ext cx="8686800" cy="337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684000" y="9345574"/>
            <a:ext cx="1245234" cy="25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20" dirty="0"/>
              <a:t>(Goodfellow</a:t>
            </a:r>
            <a:r>
              <a:rPr spc="30" dirty="0"/>
              <a:t> </a:t>
            </a:r>
            <a:r>
              <a:rPr spc="-45" dirty="0"/>
              <a:t>2016)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54600" y="8516823"/>
            <a:ext cx="2533650" cy="880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pc="-155" dirty="0"/>
              <a:t>Figure</a:t>
            </a:r>
            <a:r>
              <a:rPr spc="135" dirty="0"/>
              <a:t> </a:t>
            </a:r>
            <a:r>
              <a:rPr spc="-165" dirty="0"/>
              <a:t>10.</a:t>
            </a:r>
            <a:fld id="{81D60167-4931-47E6-BA6A-407CBD079E47}" type="slidenum">
              <a:rPr spc="-165" dirty="0"/>
              <a:t>‹#›</a:t>
            </a:fld>
            <a:endParaRPr spc="-16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000" y="914400"/>
            <a:ext cx="9448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5400" b="1" spc="220" dirty="0">
                <a:latin typeface="Arial" panose="020B0604020202020204" pitchFamily="34" charset="0"/>
                <a:cs typeface="Arial" panose="020B0604020202020204" pitchFamily="34" charset="0"/>
              </a:rPr>
              <a:t>C7082 Techniques in Machine Learning and AI</a:t>
            </a:r>
            <a:endParaRPr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0" y="3429000"/>
            <a:ext cx="6604634" cy="4616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lang="en-GB" sz="2600" i="1" spc="80" dirty="0">
                <a:latin typeface="Arial" panose="020B0604020202020204" pitchFamily="34" charset="0"/>
                <a:cs typeface="Arial" panose="020B0604020202020204" pitchFamily="34" charset="0"/>
              </a:rPr>
              <a:t>Ed Harris</a:t>
            </a:r>
            <a:endParaRPr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eural Networks From Scratch - victorzhou.com">
            <a:extLst>
              <a:ext uri="{FF2B5EF4-FFF2-40B4-BE49-F238E27FC236}">
                <a16:creationId xmlns:a16="http://schemas.microsoft.com/office/drawing/2014/main" id="{D1E43EF4-B975-4BAE-B961-28A5B5C9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730448"/>
            <a:ext cx="75184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 Evaluating and Testing Unintended Memorization in Neural Networks  #machinelearning #Tech #Gadgets | How to memorize things, Nerd jokes,  Predictions">
            <a:extLst>
              <a:ext uri="{FF2B5EF4-FFF2-40B4-BE49-F238E27FC236}">
                <a16:creationId xmlns:a16="http://schemas.microsoft.com/office/drawing/2014/main" id="{D5D47C5C-1410-4B52-AB22-EEF70671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4038600"/>
            <a:ext cx="3666735" cy="52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850900"/>
            <a:ext cx="100888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310" dirty="0"/>
              <a:t>RNN </a:t>
            </a:r>
            <a:r>
              <a:rPr sz="8000" spc="-280" dirty="0"/>
              <a:t>Graphical</a:t>
            </a:r>
            <a:r>
              <a:rPr sz="8000" spc="-765" dirty="0"/>
              <a:t> </a:t>
            </a:r>
            <a:r>
              <a:rPr sz="8000" spc="-185" dirty="0"/>
              <a:t>Model</a:t>
            </a:r>
            <a:endParaRPr sz="8000"/>
          </a:p>
        </p:txBody>
      </p:sp>
      <p:sp>
        <p:nvSpPr>
          <p:cNvPr id="17" name="object 17"/>
          <p:cNvSpPr txBox="1"/>
          <p:nvPr/>
        </p:nvSpPr>
        <p:spPr>
          <a:xfrm>
            <a:off x="2235200" y="7315200"/>
            <a:ext cx="7504430" cy="1236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2300"/>
              </a:spcBef>
            </a:pPr>
            <a:r>
              <a:rPr sz="3600" spc="-5" dirty="0">
                <a:latin typeface="Century"/>
                <a:cs typeface="Century"/>
              </a:rPr>
              <a:t>(The </a:t>
            </a:r>
            <a:r>
              <a:rPr sz="3600" spc="-100" dirty="0">
                <a:latin typeface="Century"/>
                <a:cs typeface="Century"/>
              </a:rPr>
              <a:t>conditional </a:t>
            </a:r>
            <a:r>
              <a:rPr sz="3600" spc="-125" dirty="0">
                <a:latin typeface="Century"/>
                <a:cs typeface="Century"/>
              </a:rPr>
              <a:t>distributions </a:t>
            </a:r>
            <a:r>
              <a:rPr sz="3600" spc="-100" dirty="0">
                <a:latin typeface="Century"/>
                <a:cs typeface="Century"/>
              </a:rPr>
              <a:t>for </a:t>
            </a:r>
            <a:r>
              <a:rPr sz="3600" spc="-140" dirty="0">
                <a:latin typeface="Century"/>
                <a:cs typeface="Century"/>
              </a:rPr>
              <a:t>the  </a:t>
            </a:r>
            <a:r>
              <a:rPr sz="3600" spc="-150" dirty="0">
                <a:latin typeface="Century"/>
                <a:cs typeface="Century"/>
              </a:rPr>
              <a:t>hidden </a:t>
            </a:r>
            <a:r>
              <a:rPr sz="3600" spc="-160" dirty="0">
                <a:latin typeface="Century"/>
                <a:cs typeface="Century"/>
              </a:rPr>
              <a:t>units </a:t>
            </a:r>
            <a:r>
              <a:rPr sz="3600" spc="-200" dirty="0">
                <a:latin typeface="Century"/>
                <a:cs typeface="Century"/>
              </a:rPr>
              <a:t>are</a:t>
            </a:r>
            <a:r>
              <a:rPr sz="3600" spc="70" dirty="0">
                <a:latin typeface="Century"/>
                <a:cs typeface="Century"/>
              </a:rPr>
              <a:t> </a:t>
            </a:r>
            <a:r>
              <a:rPr sz="3600" spc="-110" dirty="0">
                <a:latin typeface="Century"/>
                <a:cs typeface="Century"/>
              </a:rPr>
              <a:t>deterministic)</a:t>
            </a:r>
            <a:endParaRPr sz="3600" dirty="0">
              <a:latin typeface="Century"/>
              <a:cs typeface="Century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6CD255-6B54-4DE6-893D-1114CF87F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3048000"/>
            <a:ext cx="10298148" cy="33242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0" y="850900"/>
            <a:ext cx="85153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225" dirty="0"/>
              <a:t>Vector </a:t>
            </a:r>
            <a:r>
              <a:rPr sz="8000" spc="-5" dirty="0"/>
              <a:t>to</a:t>
            </a:r>
            <a:r>
              <a:rPr sz="8000" spc="1045" dirty="0"/>
              <a:t> </a:t>
            </a:r>
            <a:r>
              <a:rPr sz="8000" spc="-385" dirty="0"/>
              <a:t>Sequence</a:t>
            </a:r>
            <a:endParaRPr sz="800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4E09F3F-9FBE-4FBC-A176-49C937C69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362200"/>
            <a:ext cx="6327029" cy="66167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4B92F31-91D7-43A1-AF2D-94C8D818A932}"/>
              </a:ext>
            </a:extLst>
          </p:cNvPr>
          <p:cNvSpPr txBox="1"/>
          <p:nvPr/>
        </p:nvSpPr>
        <p:spPr>
          <a:xfrm>
            <a:off x="7264400" y="3733800"/>
            <a:ext cx="477570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An RNN that maps a fixed-length vector </a:t>
            </a:r>
            <a:r>
              <a:rPr lang="en-GB" sz="2800" b="1" i="1" dirty="0"/>
              <a:t>x</a:t>
            </a:r>
            <a:r>
              <a:rPr lang="en-GB" sz="2800" b="1" dirty="0"/>
              <a:t> into a distribution over sequences Y. </a:t>
            </a:r>
          </a:p>
          <a:p>
            <a:endParaRPr lang="en-GB" sz="2800" dirty="0"/>
          </a:p>
          <a:p>
            <a:r>
              <a:rPr lang="en-GB" sz="2800" dirty="0"/>
              <a:t>This RNN is appropriate for tasks such as </a:t>
            </a:r>
            <a:r>
              <a:rPr lang="en-GB" sz="2800" b="1" dirty="0"/>
              <a:t>image captioning</a:t>
            </a:r>
            <a:r>
              <a:rPr lang="en-GB" sz="2800" dirty="0"/>
              <a:t>, where a single image is used as input to a model that then produces a sequence of words describing the image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85519"/>
            <a:ext cx="10970895" cy="976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0" dirty="0"/>
              <a:t>Hidden </a:t>
            </a:r>
            <a:r>
              <a:rPr spc="-280" dirty="0"/>
              <a:t>and </a:t>
            </a:r>
            <a:r>
              <a:rPr spc="-145" dirty="0"/>
              <a:t>Output</a:t>
            </a:r>
            <a:r>
              <a:rPr spc="-55" dirty="0"/>
              <a:t> </a:t>
            </a:r>
            <a:r>
              <a:rPr spc="-240" dirty="0"/>
              <a:t>Recurrence</a:t>
            </a:r>
          </a:p>
        </p:txBody>
      </p:sp>
      <p:sp>
        <p:nvSpPr>
          <p:cNvPr id="4" name="object 4"/>
          <p:cNvSpPr/>
          <p:nvPr/>
        </p:nvSpPr>
        <p:spPr>
          <a:xfrm>
            <a:off x="2768970" y="2272137"/>
            <a:ext cx="7173875" cy="5413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90419" y="4855363"/>
            <a:ext cx="577850" cy="2519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25" b="1" i="1" spc="-7" baseline="-23297" dirty="0">
                <a:latin typeface="Arial"/>
                <a:cs typeface="Arial"/>
              </a:rPr>
              <a:t>o</a:t>
            </a:r>
            <a:r>
              <a:rPr sz="1100" spc="-5" dirty="0">
                <a:latin typeface="Verdana"/>
                <a:cs typeface="Verdana"/>
              </a:rPr>
              <a:t>(</a:t>
            </a:r>
            <a:r>
              <a:rPr sz="1100" i="1" spc="-5" dirty="0">
                <a:latin typeface="Lucida Sans"/>
                <a:cs typeface="Lucida Sans"/>
              </a:rPr>
              <a:t>t</a:t>
            </a:r>
            <a:r>
              <a:rPr sz="1100" i="1" spc="215" dirty="0">
                <a:latin typeface="Lucida Sans"/>
                <a:cs typeface="Lucida Sans"/>
              </a:rPr>
              <a:t> </a:t>
            </a:r>
            <a:r>
              <a:rPr lang="en-US" sz="1100" i="1" spc="215" dirty="0">
                <a:latin typeface="Lucida Sans"/>
                <a:cs typeface="Lucida Sans"/>
              </a:rPr>
              <a:t>-</a:t>
            </a:r>
            <a:r>
              <a:rPr sz="1100" spc="-50" dirty="0">
                <a:latin typeface="Verdana"/>
                <a:cs typeface="Verdana"/>
              </a:rPr>
              <a:t>1)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587" y="4855363"/>
            <a:ext cx="37528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25" b="1" i="1" spc="-7" baseline="-23297" dirty="0">
                <a:latin typeface="Arial"/>
                <a:cs typeface="Arial"/>
              </a:rPr>
              <a:t>o</a:t>
            </a:r>
            <a:r>
              <a:rPr sz="1100" spc="-5" dirty="0">
                <a:latin typeface="Verdana"/>
                <a:cs typeface="Verdana"/>
              </a:rPr>
              <a:t>(</a:t>
            </a:r>
            <a:r>
              <a:rPr sz="1100" i="1" spc="-5" dirty="0">
                <a:latin typeface="Lucida Sans"/>
                <a:cs typeface="Lucida Sans"/>
              </a:rPr>
              <a:t>t</a:t>
            </a:r>
            <a:r>
              <a:rPr sz="1100" spc="-5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71518" y="4855363"/>
            <a:ext cx="57531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25" b="1" i="1" spc="-15" baseline="-23297" dirty="0">
                <a:latin typeface="Arial"/>
                <a:cs typeface="Arial"/>
              </a:rPr>
              <a:t>o</a:t>
            </a:r>
            <a:r>
              <a:rPr sz="1100" spc="-10" dirty="0">
                <a:latin typeface="Verdana"/>
                <a:cs typeface="Verdana"/>
              </a:rPr>
              <a:t>(</a:t>
            </a:r>
            <a:r>
              <a:rPr sz="1100" i="1" spc="-10" dirty="0">
                <a:latin typeface="Lucida Sans"/>
                <a:cs typeface="Lucida Sans"/>
              </a:rPr>
              <a:t>t</a:t>
            </a:r>
            <a:r>
              <a:rPr sz="1100" spc="-10" dirty="0">
                <a:latin typeface="Verdana"/>
                <a:cs typeface="Verdana"/>
              </a:rPr>
              <a:t>+1)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0543" y="3702311"/>
            <a:ext cx="596265" cy="2519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25" i="1" spc="120" baseline="-23297" dirty="0">
                <a:latin typeface="Lucida Sans"/>
                <a:cs typeface="Lucida Sans"/>
              </a:rPr>
              <a:t>L</a:t>
            </a:r>
            <a:r>
              <a:rPr sz="1100" spc="80" dirty="0">
                <a:latin typeface="Verdana"/>
                <a:cs typeface="Verdana"/>
              </a:rPr>
              <a:t>(</a:t>
            </a:r>
            <a:r>
              <a:rPr sz="1100" i="1" spc="80" dirty="0">
                <a:latin typeface="Lucida Sans"/>
                <a:cs typeface="Lucida Sans"/>
              </a:rPr>
              <a:t>t</a:t>
            </a:r>
            <a:r>
              <a:rPr sz="1100" i="1" spc="130" dirty="0">
                <a:latin typeface="Lucida Sans"/>
                <a:cs typeface="Lucida Sans"/>
              </a:rPr>
              <a:t> </a:t>
            </a:r>
            <a:r>
              <a:rPr lang="en-US" sz="1100" i="1" spc="130" dirty="0">
                <a:latin typeface="Lucida Sans"/>
                <a:cs typeface="Lucida Sans"/>
              </a:rPr>
              <a:t>-</a:t>
            </a:r>
            <a:r>
              <a:rPr sz="1100" spc="-50" dirty="0">
                <a:latin typeface="Verdana"/>
                <a:cs typeface="Verdana"/>
              </a:rPr>
              <a:t>1)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587" y="3702311"/>
            <a:ext cx="39433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25" i="1" spc="82" baseline="-23297" dirty="0">
                <a:latin typeface="Lucida Sans"/>
                <a:cs typeface="Lucida Sans"/>
              </a:rPr>
              <a:t>L</a:t>
            </a:r>
            <a:r>
              <a:rPr sz="1100" spc="55" dirty="0">
                <a:latin typeface="Verdana"/>
                <a:cs typeface="Verdana"/>
              </a:rPr>
              <a:t>(</a:t>
            </a:r>
            <a:r>
              <a:rPr sz="1100" i="1" spc="55" dirty="0">
                <a:latin typeface="Lucida Sans"/>
                <a:cs typeface="Lucida Sans"/>
              </a:rPr>
              <a:t>t</a:t>
            </a:r>
            <a:r>
              <a:rPr sz="1100" spc="55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71640" y="3702311"/>
            <a:ext cx="60896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25" b="1" i="1" spc="52" baseline="-23297" dirty="0">
                <a:latin typeface="Arial"/>
                <a:cs typeface="Arial"/>
              </a:rPr>
              <a:t>L</a:t>
            </a:r>
            <a:r>
              <a:rPr sz="1100" spc="35" dirty="0">
                <a:latin typeface="Verdana"/>
                <a:cs typeface="Verdana"/>
              </a:rPr>
              <a:t>(</a:t>
            </a:r>
            <a:r>
              <a:rPr sz="1100" i="1" spc="35" dirty="0">
                <a:latin typeface="Lucida Sans"/>
                <a:cs typeface="Lucida Sans"/>
              </a:rPr>
              <a:t>t</a:t>
            </a:r>
            <a:r>
              <a:rPr sz="1100" spc="35" dirty="0">
                <a:latin typeface="Verdana"/>
                <a:cs typeface="Verdana"/>
              </a:rPr>
              <a:t>+1)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4968" y="2446234"/>
            <a:ext cx="586740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325" b="1" i="1" spc="-15" baseline="-23297" dirty="0">
                <a:latin typeface="Georgia"/>
                <a:cs typeface="Georgia"/>
              </a:rPr>
              <a:t>y</a:t>
            </a:r>
            <a:r>
              <a:rPr sz="1100" spc="-10" dirty="0">
                <a:latin typeface="Verdana"/>
                <a:cs typeface="Verdana"/>
              </a:rPr>
              <a:t>(</a:t>
            </a:r>
            <a:r>
              <a:rPr sz="1100" i="1" spc="-10" dirty="0">
                <a:latin typeface="Lucida Sans"/>
                <a:cs typeface="Lucida Sans"/>
              </a:rPr>
              <a:t>t</a:t>
            </a:r>
            <a:r>
              <a:rPr sz="1100" i="1" spc="220" dirty="0">
                <a:latin typeface="Lucida Sans"/>
                <a:cs typeface="Lucida Sans"/>
              </a:rPr>
              <a:t> </a:t>
            </a:r>
            <a:r>
              <a:rPr lang="en-US" sz="1100" i="1" spc="220" dirty="0">
                <a:latin typeface="Lucida Sans"/>
                <a:cs typeface="Lucida Sans"/>
              </a:rPr>
              <a:t>-</a:t>
            </a:r>
            <a:r>
              <a:rPr sz="1100" spc="-50" dirty="0">
                <a:latin typeface="Verdana"/>
                <a:cs typeface="Verdana"/>
              </a:rPr>
              <a:t>1)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87332" y="2446234"/>
            <a:ext cx="38417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325" b="1" i="1" spc="-15" baseline="-23297" dirty="0">
                <a:latin typeface="Georgia"/>
                <a:cs typeface="Georgia"/>
              </a:rPr>
              <a:t>y</a:t>
            </a:r>
            <a:r>
              <a:rPr sz="1100" spc="-10" dirty="0">
                <a:latin typeface="Verdana"/>
                <a:cs typeface="Verdana"/>
              </a:rPr>
              <a:t>(</a:t>
            </a:r>
            <a:r>
              <a:rPr sz="1100" i="1" spc="-10" dirty="0">
                <a:latin typeface="Lucida Sans"/>
                <a:cs typeface="Lucida Sans"/>
              </a:rPr>
              <a:t>t</a:t>
            </a:r>
            <a:r>
              <a:rPr sz="1100" spc="-1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6066" y="2446234"/>
            <a:ext cx="5848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325" b="1" i="1" spc="-15" baseline="-23297" dirty="0">
                <a:latin typeface="Georgia"/>
                <a:cs typeface="Georgia"/>
              </a:rPr>
              <a:t>y</a:t>
            </a:r>
            <a:r>
              <a:rPr sz="1100" spc="-10" dirty="0">
                <a:latin typeface="Verdana"/>
                <a:cs typeface="Verdana"/>
              </a:rPr>
              <a:t>(</a:t>
            </a:r>
            <a:r>
              <a:rPr sz="1100" i="1" spc="-10" dirty="0">
                <a:latin typeface="Lucida Sans"/>
                <a:cs typeface="Lucida Sans"/>
              </a:rPr>
              <a:t>t</a:t>
            </a:r>
            <a:r>
              <a:rPr sz="1100" spc="-10" dirty="0">
                <a:latin typeface="Verdana"/>
                <a:cs typeface="Verdana"/>
              </a:rPr>
              <a:t>+1)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0419" y="5983351"/>
            <a:ext cx="593725" cy="2519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25" b="1" i="1" spc="7" baseline="-23297" dirty="0">
                <a:latin typeface="Georgia"/>
                <a:cs typeface="Georgia"/>
              </a:rPr>
              <a:t>h</a:t>
            </a:r>
            <a:r>
              <a:rPr sz="1100" spc="5" dirty="0">
                <a:latin typeface="Verdana"/>
                <a:cs typeface="Verdana"/>
              </a:rPr>
              <a:t>(</a:t>
            </a:r>
            <a:r>
              <a:rPr sz="1100" i="1" spc="5" dirty="0">
                <a:latin typeface="Lucida Sans"/>
                <a:cs typeface="Lucida Sans"/>
              </a:rPr>
              <a:t>t</a:t>
            </a:r>
            <a:r>
              <a:rPr sz="1100" i="1" spc="204" dirty="0">
                <a:latin typeface="Lucida Sans"/>
                <a:cs typeface="Lucida Sans"/>
              </a:rPr>
              <a:t> </a:t>
            </a:r>
            <a:r>
              <a:rPr lang="en-US" sz="1100" i="1" spc="204" dirty="0">
                <a:latin typeface="Lucida Sans"/>
                <a:cs typeface="Lucida Sans"/>
              </a:rPr>
              <a:t>-</a:t>
            </a:r>
            <a:r>
              <a:rPr sz="1100" spc="-50" dirty="0">
                <a:latin typeface="Verdana"/>
                <a:cs typeface="Verdana"/>
              </a:rPr>
              <a:t>1)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92587" y="5983351"/>
            <a:ext cx="39179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25" b="1" i="1" baseline="-23297" dirty="0">
                <a:latin typeface="Georgia"/>
                <a:cs typeface="Georgia"/>
              </a:rPr>
              <a:t>h</a:t>
            </a:r>
            <a:r>
              <a:rPr sz="1100" dirty="0">
                <a:latin typeface="Verdana"/>
                <a:cs typeface="Verdana"/>
              </a:rPr>
              <a:t>(</a:t>
            </a:r>
            <a:r>
              <a:rPr sz="1100" i="1" dirty="0">
                <a:latin typeface="Lucida Sans"/>
                <a:cs typeface="Lucida Sans"/>
              </a:rPr>
              <a:t>t</a:t>
            </a:r>
            <a:r>
              <a:rPr sz="110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71518" y="5983351"/>
            <a:ext cx="59182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25" b="1" i="1" spc="-7" baseline="-23297" dirty="0">
                <a:latin typeface="Georgia"/>
                <a:cs typeface="Georgia"/>
              </a:rPr>
              <a:t>h</a:t>
            </a:r>
            <a:r>
              <a:rPr sz="1100" spc="-5" dirty="0">
                <a:latin typeface="Verdana"/>
                <a:cs typeface="Verdana"/>
              </a:rPr>
              <a:t>(</a:t>
            </a:r>
            <a:r>
              <a:rPr sz="1100" i="1" spc="-5" dirty="0">
                <a:latin typeface="Lucida Sans"/>
                <a:cs typeface="Lucida Sans"/>
              </a:rPr>
              <a:t>t</a:t>
            </a:r>
            <a:r>
              <a:rPr sz="1100" spc="-5" dirty="0">
                <a:latin typeface="Verdana"/>
                <a:cs typeface="Verdana"/>
              </a:rPr>
              <a:t>+1)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43633" y="5773085"/>
            <a:ext cx="25781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i="1" spc="80" dirty="0">
                <a:latin typeface="Georgia"/>
                <a:cs typeface="Georgia"/>
              </a:rPr>
              <a:t>W</a:t>
            </a:r>
            <a:endParaRPr sz="155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03611" y="5773085"/>
            <a:ext cx="25781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i="1" spc="80" dirty="0">
                <a:latin typeface="Georgia"/>
                <a:cs typeface="Georgia"/>
              </a:rPr>
              <a:t>W</a:t>
            </a:r>
            <a:endParaRPr sz="155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09225" y="5773085"/>
            <a:ext cx="25781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i="1" spc="80" dirty="0">
                <a:latin typeface="Georgia"/>
                <a:cs typeface="Georgia"/>
              </a:rPr>
              <a:t>W</a:t>
            </a:r>
            <a:endParaRPr sz="155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86815" y="5773085"/>
            <a:ext cx="25781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i="1" spc="80" dirty="0">
                <a:latin typeface="Georgia"/>
                <a:cs typeface="Georgia"/>
              </a:rPr>
              <a:t>W</a:t>
            </a:r>
            <a:endParaRPr sz="155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38029" y="5983351"/>
            <a:ext cx="49974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25" b="1" i="1" spc="7" baseline="-23297" dirty="0">
                <a:latin typeface="Georgia"/>
                <a:cs typeface="Georgia"/>
              </a:rPr>
              <a:t>h</a:t>
            </a:r>
            <a:r>
              <a:rPr sz="1100" spc="5" dirty="0">
                <a:latin typeface="Verdana"/>
                <a:cs typeface="Verdana"/>
              </a:rPr>
              <a:t>(</a:t>
            </a:r>
            <a:r>
              <a:rPr sz="1100" i="1" spc="5" dirty="0">
                <a:latin typeface="Lucida Sans"/>
                <a:cs typeface="Lucida Sans"/>
              </a:rPr>
              <a:t>...</a:t>
            </a:r>
            <a:r>
              <a:rPr sz="1100" i="1" spc="-175" dirty="0">
                <a:latin typeface="Lucida Sans"/>
                <a:cs typeface="Lucida Sans"/>
              </a:rPr>
              <a:t> </a:t>
            </a:r>
            <a:r>
              <a:rPr sz="1100" spc="-15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36737" y="5983351"/>
            <a:ext cx="49974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25" b="1" i="1" spc="7" baseline="-23297" dirty="0">
                <a:latin typeface="Georgia"/>
                <a:cs typeface="Georgia"/>
              </a:rPr>
              <a:t>h</a:t>
            </a:r>
            <a:r>
              <a:rPr sz="1100" spc="5" dirty="0">
                <a:latin typeface="Verdana"/>
                <a:cs typeface="Verdana"/>
              </a:rPr>
              <a:t>(</a:t>
            </a:r>
            <a:r>
              <a:rPr sz="1100" i="1" spc="5" dirty="0">
                <a:latin typeface="Lucida Sans"/>
                <a:cs typeface="Lucida Sans"/>
              </a:rPr>
              <a:t>...</a:t>
            </a:r>
            <a:r>
              <a:rPr sz="1100" i="1" spc="-175" dirty="0">
                <a:latin typeface="Lucida Sans"/>
                <a:cs typeface="Lucida Sans"/>
              </a:rPr>
              <a:t> </a:t>
            </a:r>
            <a:r>
              <a:rPr sz="1100" spc="-15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22142" y="5459756"/>
            <a:ext cx="1987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i="1" spc="180" dirty="0">
                <a:latin typeface="Georgia"/>
                <a:cs typeface="Georgia"/>
              </a:rPr>
              <a:t>V</a:t>
            </a:r>
            <a:endParaRPr sz="155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37647" y="5459756"/>
            <a:ext cx="1987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i="1" spc="180" dirty="0">
                <a:latin typeface="Georgia"/>
                <a:cs typeface="Georgia"/>
              </a:rPr>
              <a:t>V</a:t>
            </a:r>
            <a:endParaRPr sz="155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03240" y="5459756"/>
            <a:ext cx="1987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i="1" spc="180" dirty="0">
                <a:latin typeface="Georgia"/>
                <a:cs typeface="Georgia"/>
              </a:rPr>
              <a:t>V</a:t>
            </a:r>
            <a:endParaRPr sz="155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33060" y="6650506"/>
            <a:ext cx="2019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i="1" spc="95" dirty="0">
                <a:latin typeface="Georgia"/>
                <a:cs typeface="Georgia"/>
              </a:rPr>
              <a:t>U</a:t>
            </a:r>
            <a:endParaRPr sz="155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48566" y="6650506"/>
            <a:ext cx="2019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i="1" spc="95" dirty="0">
                <a:latin typeface="Georgia"/>
                <a:cs typeface="Georgia"/>
              </a:rPr>
              <a:t>U</a:t>
            </a:r>
            <a:endParaRPr sz="155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14158" y="6650506"/>
            <a:ext cx="2019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i="1" spc="95" dirty="0">
                <a:latin typeface="Georgia"/>
                <a:cs typeface="Georgia"/>
              </a:rPr>
              <a:t>U</a:t>
            </a:r>
            <a:endParaRPr sz="155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36044" y="4381902"/>
            <a:ext cx="1981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i="1" spc="114" dirty="0">
                <a:latin typeface="Georgia"/>
                <a:cs typeface="Georgia"/>
              </a:rPr>
              <a:t>R</a:t>
            </a:r>
            <a:endParaRPr sz="155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20420" y="4381902"/>
            <a:ext cx="1981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i="1" spc="114" dirty="0">
                <a:latin typeface="Georgia"/>
                <a:cs typeface="Georgia"/>
              </a:rPr>
              <a:t>R</a:t>
            </a:r>
            <a:endParaRPr sz="155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48448" y="4381902"/>
            <a:ext cx="1981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i="1" spc="114" dirty="0">
                <a:latin typeface="Georgia"/>
                <a:cs typeface="Georgia"/>
              </a:rPr>
              <a:t>R</a:t>
            </a:r>
            <a:endParaRPr sz="1550">
              <a:latin typeface="Georgia"/>
              <a:cs typeface="Georg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510828" y="2983730"/>
            <a:ext cx="4871720" cy="2832100"/>
            <a:chOff x="4510828" y="2983730"/>
            <a:chExt cx="4871720" cy="2832100"/>
          </a:xfrm>
        </p:grpSpPr>
        <p:sp>
          <p:nvSpPr>
            <p:cNvPr id="33" name="object 33"/>
            <p:cNvSpPr/>
            <p:nvPr/>
          </p:nvSpPr>
          <p:spPr>
            <a:xfrm>
              <a:off x="4523352" y="2998162"/>
              <a:ext cx="1277620" cy="2623185"/>
            </a:xfrm>
            <a:custGeom>
              <a:avLst/>
              <a:gdLst/>
              <a:ahLst/>
              <a:cxnLst/>
              <a:rect l="l" t="t" r="r" b="b"/>
              <a:pathLst>
                <a:path w="1277620" h="2623185">
                  <a:moveTo>
                    <a:pt x="0" y="0"/>
                  </a:moveTo>
                  <a:lnTo>
                    <a:pt x="1277467" y="2622559"/>
                  </a:lnTo>
                </a:path>
              </a:pathLst>
            </a:custGeom>
            <a:ln w="25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20760" y="5575240"/>
              <a:ext cx="180383" cy="238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42708" y="2996254"/>
              <a:ext cx="1317625" cy="2627630"/>
            </a:xfrm>
            <a:custGeom>
              <a:avLst/>
              <a:gdLst/>
              <a:ahLst/>
              <a:cxnLst/>
              <a:rect l="l" t="t" r="r" b="b"/>
              <a:pathLst>
                <a:path w="1317625" h="2627629">
                  <a:moveTo>
                    <a:pt x="0" y="0"/>
                  </a:moveTo>
                  <a:lnTo>
                    <a:pt x="1317309" y="2627632"/>
                  </a:lnTo>
                </a:path>
              </a:pathLst>
            </a:custGeom>
            <a:ln w="25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80339" y="5577634"/>
              <a:ext cx="182059" cy="2380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04449" y="2998162"/>
              <a:ext cx="1277620" cy="2623185"/>
            </a:xfrm>
            <a:custGeom>
              <a:avLst/>
              <a:gdLst/>
              <a:ahLst/>
              <a:cxnLst/>
              <a:rect l="l" t="t" r="r" b="b"/>
              <a:pathLst>
                <a:path w="1277620" h="2623185">
                  <a:moveTo>
                    <a:pt x="0" y="0"/>
                  </a:moveTo>
                  <a:lnTo>
                    <a:pt x="1277467" y="2622559"/>
                  </a:lnTo>
                </a:path>
              </a:pathLst>
            </a:custGeom>
            <a:ln w="2504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01857" y="5575240"/>
              <a:ext cx="180383" cy="238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425700" y="7108692"/>
            <a:ext cx="8147050" cy="18967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7355">
              <a:lnSpc>
                <a:spcPct val="100000"/>
              </a:lnSpc>
              <a:spcBef>
                <a:spcPts val="105"/>
              </a:spcBef>
              <a:tabLst>
                <a:tab pos="3499485" algn="l"/>
                <a:tab pos="5178425" algn="l"/>
              </a:tabLst>
            </a:pPr>
            <a:r>
              <a:rPr sz="2325" b="1" i="1" spc="75" baseline="-19713" dirty="0">
                <a:latin typeface="Georgia"/>
                <a:cs typeface="Georgia"/>
              </a:rPr>
              <a:t>x</a:t>
            </a:r>
            <a:r>
              <a:rPr sz="1100" spc="50" dirty="0">
                <a:latin typeface="Verdana"/>
                <a:cs typeface="Verdana"/>
              </a:rPr>
              <a:t>(</a:t>
            </a:r>
            <a:r>
              <a:rPr sz="1100" i="1" spc="50" dirty="0">
                <a:latin typeface="Lucida Sans"/>
                <a:cs typeface="Lucida Sans"/>
              </a:rPr>
              <a:t>t </a:t>
            </a:r>
            <a:r>
              <a:rPr lang="en-US" sz="1100" i="1" spc="50" dirty="0">
                <a:latin typeface="Lucida Sans"/>
                <a:cs typeface="Lucida Sans"/>
              </a:rPr>
              <a:t>-</a:t>
            </a:r>
            <a:r>
              <a:rPr sz="1100" i="1" spc="229" dirty="0">
                <a:latin typeface="Lucida Sans"/>
                <a:cs typeface="Lucida Sans"/>
              </a:rPr>
              <a:t> </a:t>
            </a:r>
            <a:r>
              <a:rPr sz="1100" spc="-50" dirty="0">
                <a:latin typeface="Verdana"/>
                <a:cs typeface="Verdana"/>
              </a:rPr>
              <a:t>1)	</a:t>
            </a:r>
            <a:r>
              <a:rPr sz="2325" b="1" i="1" spc="52" baseline="-19713" dirty="0">
                <a:latin typeface="Georgia"/>
                <a:cs typeface="Georgia"/>
              </a:rPr>
              <a:t>x</a:t>
            </a:r>
            <a:r>
              <a:rPr sz="1100" spc="35" dirty="0">
                <a:latin typeface="Verdana"/>
                <a:cs typeface="Verdana"/>
              </a:rPr>
              <a:t>(</a:t>
            </a:r>
            <a:r>
              <a:rPr sz="1100" i="1" spc="35" dirty="0">
                <a:latin typeface="Lucida Sans"/>
                <a:cs typeface="Lucida Sans"/>
              </a:rPr>
              <a:t>t</a:t>
            </a:r>
            <a:r>
              <a:rPr sz="1100" spc="35" dirty="0">
                <a:latin typeface="Verdana"/>
                <a:cs typeface="Verdana"/>
              </a:rPr>
              <a:t>)	</a:t>
            </a:r>
            <a:r>
              <a:rPr sz="2325" b="1" i="1" spc="22" baseline="-19713" dirty="0">
                <a:latin typeface="Georgia"/>
                <a:cs typeface="Georgia"/>
              </a:rPr>
              <a:t>x</a:t>
            </a:r>
            <a:r>
              <a:rPr sz="1100" spc="15" dirty="0">
                <a:latin typeface="Verdana"/>
                <a:cs typeface="Verdana"/>
              </a:rPr>
              <a:t>(</a:t>
            </a:r>
            <a:r>
              <a:rPr sz="1100" i="1" spc="15" dirty="0">
                <a:latin typeface="Lucida Sans"/>
                <a:cs typeface="Lucida Sans"/>
              </a:rPr>
              <a:t>t</a:t>
            </a:r>
            <a:r>
              <a:rPr sz="1100" spc="15" dirty="0">
                <a:latin typeface="Verdana"/>
                <a:cs typeface="Verdana"/>
              </a:rPr>
              <a:t>+1)</a:t>
            </a:r>
            <a:endParaRPr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Verdana"/>
              <a:cs typeface="Verdana"/>
            </a:endParaRPr>
          </a:p>
          <a:p>
            <a:pPr marL="38100" marR="30480" indent="3810" algn="ctr">
              <a:lnSpc>
                <a:spcPct val="115700"/>
              </a:lnSpc>
              <a:spcBef>
                <a:spcPts val="100"/>
              </a:spcBef>
            </a:pPr>
            <a:r>
              <a:rPr sz="3600" spc="-70" dirty="0">
                <a:latin typeface="Century"/>
                <a:cs typeface="Century"/>
              </a:rPr>
              <a:t>The </a:t>
            </a:r>
            <a:r>
              <a:rPr sz="3600" spc="-80" dirty="0">
                <a:latin typeface="Century"/>
                <a:cs typeface="Century"/>
              </a:rPr>
              <a:t>output </a:t>
            </a:r>
            <a:r>
              <a:rPr sz="3600" spc="-190" dirty="0">
                <a:latin typeface="Century"/>
                <a:cs typeface="Century"/>
              </a:rPr>
              <a:t>values </a:t>
            </a:r>
            <a:r>
              <a:rPr sz="3600" spc="-200" dirty="0">
                <a:latin typeface="Century"/>
                <a:cs typeface="Century"/>
              </a:rPr>
              <a:t>are </a:t>
            </a:r>
            <a:r>
              <a:rPr sz="3600" spc="-70" dirty="0">
                <a:latin typeface="Century"/>
                <a:cs typeface="Century"/>
              </a:rPr>
              <a:t>not </a:t>
            </a:r>
            <a:r>
              <a:rPr sz="3600" spc="-95" dirty="0">
                <a:latin typeface="Century"/>
                <a:cs typeface="Century"/>
              </a:rPr>
              <a:t>forced </a:t>
            </a:r>
            <a:r>
              <a:rPr sz="3600" spc="-5" dirty="0">
                <a:latin typeface="Century"/>
                <a:cs typeface="Century"/>
              </a:rPr>
              <a:t>to </a:t>
            </a:r>
            <a:r>
              <a:rPr sz="3600" spc="-55" dirty="0">
                <a:latin typeface="Century"/>
                <a:cs typeface="Century"/>
              </a:rPr>
              <a:t>be  </a:t>
            </a:r>
            <a:r>
              <a:rPr sz="3600" spc="-100" dirty="0">
                <a:latin typeface="Century"/>
                <a:cs typeface="Century"/>
              </a:rPr>
              <a:t>conditionally </a:t>
            </a:r>
            <a:r>
              <a:rPr sz="3600" spc="-145" dirty="0">
                <a:latin typeface="Century"/>
                <a:cs typeface="Century"/>
              </a:rPr>
              <a:t>independent </a:t>
            </a:r>
            <a:r>
              <a:rPr sz="3600" spc="-170" dirty="0">
                <a:latin typeface="Century"/>
                <a:cs typeface="Century"/>
              </a:rPr>
              <a:t>in </a:t>
            </a:r>
            <a:r>
              <a:rPr sz="3600" spc="-150" dirty="0">
                <a:latin typeface="Century"/>
                <a:cs typeface="Century"/>
              </a:rPr>
              <a:t>this</a:t>
            </a:r>
            <a:r>
              <a:rPr sz="3600" spc="-505" dirty="0">
                <a:latin typeface="Century"/>
                <a:cs typeface="Century"/>
              </a:rPr>
              <a:t> </a:t>
            </a:r>
            <a:r>
              <a:rPr sz="3600" spc="-85" dirty="0">
                <a:latin typeface="Century"/>
                <a:cs typeface="Century"/>
              </a:rPr>
              <a:t>model.</a:t>
            </a:r>
            <a:endParaRPr sz="3600" dirty="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03450" y="318726"/>
            <a:ext cx="83693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0" spc="-254" dirty="0"/>
              <a:t>Bidirectional</a:t>
            </a:r>
            <a:r>
              <a:rPr sz="8000" spc="400" dirty="0"/>
              <a:t> </a:t>
            </a:r>
            <a:r>
              <a:rPr sz="8000" spc="-310" dirty="0"/>
              <a:t>RNN</a:t>
            </a:r>
            <a:endParaRPr sz="8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EA3C929-0121-4550-B511-877D9484F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1828800"/>
            <a:ext cx="4648200" cy="73201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0" marR="5080" indent="-1600200">
              <a:lnSpc>
                <a:spcPct val="114700"/>
              </a:lnSpc>
              <a:spcBef>
                <a:spcPts val="100"/>
              </a:spcBef>
            </a:pPr>
            <a:r>
              <a:rPr spc="-305" dirty="0"/>
              <a:t>Sequence </a:t>
            </a:r>
            <a:r>
              <a:rPr spc="-10" dirty="0"/>
              <a:t>to </a:t>
            </a:r>
            <a:r>
              <a:rPr spc="-305" dirty="0"/>
              <a:t>Sequence  </a:t>
            </a:r>
            <a:r>
              <a:rPr spc="-200" dirty="0"/>
              <a:t>Architecture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CA3689B-D29F-4B8B-96B6-B8E5C3A80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489707"/>
            <a:ext cx="6553200" cy="68575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0317" y="247155"/>
            <a:ext cx="52774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295" dirty="0"/>
              <a:t>Deep</a:t>
            </a:r>
            <a:r>
              <a:rPr sz="8000" spc="355" dirty="0"/>
              <a:t> </a:t>
            </a:r>
            <a:r>
              <a:rPr sz="8000" spc="-370" dirty="0"/>
              <a:t>RNNs</a:t>
            </a:r>
            <a:endParaRPr sz="8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048000" y="2197100"/>
            <a:ext cx="6908800" cy="6731000"/>
            <a:chOff x="3048000" y="2197100"/>
            <a:chExt cx="6908800" cy="6731000"/>
          </a:xfrm>
        </p:grpSpPr>
        <p:sp>
          <p:nvSpPr>
            <p:cNvPr id="4" name="object 4"/>
            <p:cNvSpPr/>
            <p:nvPr/>
          </p:nvSpPr>
          <p:spPr>
            <a:xfrm>
              <a:off x="3048000" y="2197100"/>
              <a:ext cx="6908800" cy="6731000"/>
            </a:xfrm>
            <a:custGeom>
              <a:avLst/>
              <a:gdLst/>
              <a:ahLst/>
              <a:cxnLst/>
              <a:rect l="l" t="t" r="r" b="b"/>
              <a:pathLst>
                <a:path w="6908800" h="6731000">
                  <a:moveTo>
                    <a:pt x="6908800" y="0"/>
                  </a:moveTo>
                  <a:lnTo>
                    <a:pt x="0" y="0"/>
                  </a:lnTo>
                  <a:lnTo>
                    <a:pt x="0" y="6731000"/>
                  </a:lnTo>
                  <a:lnTo>
                    <a:pt x="6908800" y="6731000"/>
                  </a:lnTo>
                  <a:lnTo>
                    <a:pt x="690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52869" y="6167510"/>
              <a:ext cx="679450" cy="839469"/>
            </a:xfrm>
            <a:custGeom>
              <a:avLst/>
              <a:gdLst/>
              <a:ahLst/>
              <a:cxnLst/>
              <a:rect l="l" t="t" r="r" b="b"/>
              <a:pathLst>
                <a:path w="679450" h="839470">
                  <a:moveTo>
                    <a:pt x="0" y="670705"/>
                  </a:moveTo>
                  <a:lnTo>
                    <a:pt x="45757" y="700840"/>
                  </a:lnTo>
                  <a:lnTo>
                    <a:pt x="92389" y="729554"/>
                  </a:lnTo>
                  <a:lnTo>
                    <a:pt x="139437" y="756232"/>
                  </a:lnTo>
                  <a:lnTo>
                    <a:pt x="186442" y="780265"/>
                  </a:lnTo>
                  <a:lnTo>
                    <a:pt x="232944" y="801040"/>
                  </a:lnTo>
                  <a:lnTo>
                    <a:pt x="278486" y="817946"/>
                  </a:lnTo>
                  <a:lnTo>
                    <a:pt x="322609" y="830370"/>
                  </a:lnTo>
                  <a:lnTo>
                    <a:pt x="364852" y="837702"/>
                  </a:lnTo>
                  <a:lnTo>
                    <a:pt x="404758" y="839328"/>
                  </a:lnTo>
                  <a:lnTo>
                    <a:pt x="441867" y="834638"/>
                  </a:lnTo>
                  <a:lnTo>
                    <a:pt x="507164" y="804653"/>
                  </a:lnTo>
                  <a:lnTo>
                    <a:pt x="562470" y="752760"/>
                  </a:lnTo>
                  <a:lnTo>
                    <a:pt x="586261" y="720280"/>
                  </a:lnTo>
                  <a:lnTo>
                    <a:pt x="607429" y="684141"/>
                  </a:lnTo>
                  <a:lnTo>
                    <a:pt x="625939" y="644866"/>
                  </a:lnTo>
                  <a:lnTo>
                    <a:pt x="641755" y="602978"/>
                  </a:lnTo>
                  <a:lnTo>
                    <a:pt x="654840" y="558999"/>
                  </a:lnTo>
                  <a:lnTo>
                    <a:pt x="665159" y="513452"/>
                  </a:lnTo>
                  <a:lnTo>
                    <a:pt x="672675" y="466860"/>
                  </a:lnTo>
                  <a:lnTo>
                    <a:pt x="677353" y="419745"/>
                  </a:lnTo>
                  <a:lnTo>
                    <a:pt x="679157" y="372630"/>
                  </a:lnTo>
                  <a:lnTo>
                    <a:pt x="678051" y="326038"/>
                  </a:lnTo>
                  <a:lnTo>
                    <a:pt x="673999" y="280491"/>
                  </a:lnTo>
                  <a:lnTo>
                    <a:pt x="666965" y="236512"/>
                  </a:lnTo>
                  <a:lnTo>
                    <a:pt x="656912" y="194624"/>
                  </a:lnTo>
                  <a:lnTo>
                    <a:pt x="643806" y="155349"/>
                  </a:lnTo>
                  <a:lnTo>
                    <a:pt x="627609" y="119211"/>
                  </a:lnTo>
                  <a:lnTo>
                    <a:pt x="585803" y="58433"/>
                  </a:lnTo>
                  <a:lnTo>
                    <a:pt x="531205" y="16472"/>
                  </a:lnTo>
                  <a:lnTo>
                    <a:pt x="495072" y="3996"/>
                  </a:lnTo>
                  <a:lnTo>
                    <a:pt x="453811" y="0"/>
                  </a:lnTo>
                  <a:lnTo>
                    <a:pt x="408170" y="3642"/>
                  </a:lnTo>
                  <a:lnTo>
                    <a:pt x="358894" y="14083"/>
                  </a:lnTo>
                  <a:lnTo>
                    <a:pt x="306730" y="30481"/>
                  </a:lnTo>
                  <a:lnTo>
                    <a:pt x="252424" y="51996"/>
                  </a:lnTo>
                </a:path>
              </a:pathLst>
            </a:custGeom>
            <a:ln w="27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10317" y="6146188"/>
              <a:ext cx="234950" cy="179705"/>
            </a:xfrm>
            <a:custGeom>
              <a:avLst/>
              <a:gdLst/>
              <a:ahLst/>
              <a:cxnLst/>
              <a:rect l="l" t="t" r="r" b="b"/>
              <a:pathLst>
                <a:path w="234950" h="179704">
                  <a:moveTo>
                    <a:pt x="155248" y="0"/>
                  </a:moveTo>
                  <a:lnTo>
                    <a:pt x="0" y="179560"/>
                  </a:lnTo>
                  <a:lnTo>
                    <a:pt x="234737" y="146616"/>
                  </a:lnTo>
                  <a:lnTo>
                    <a:pt x="155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0318" y="6146189"/>
              <a:ext cx="234950" cy="179705"/>
            </a:xfrm>
            <a:custGeom>
              <a:avLst/>
              <a:gdLst/>
              <a:ahLst/>
              <a:cxnLst/>
              <a:rect l="l" t="t" r="r" b="b"/>
              <a:pathLst>
                <a:path w="234950" h="179704">
                  <a:moveTo>
                    <a:pt x="0" y="179559"/>
                  </a:moveTo>
                  <a:lnTo>
                    <a:pt x="234738" y="146616"/>
                  </a:lnTo>
                  <a:lnTo>
                    <a:pt x="155250" y="0"/>
                  </a:lnTo>
                  <a:lnTo>
                    <a:pt x="0" y="179559"/>
                  </a:lnTo>
                  <a:close/>
                </a:path>
              </a:pathLst>
            </a:custGeom>
            <a:ln w="27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5685" y="6183979"/>
              <a:ext cx="804545" cy="807085"/>
            </a:xfrm>
            <a:custGeom>
              <a:avLst/>
              <a:gdLst/>
              <a:ahLst/>
              <a:cxnLst/>
              <a:rect l="l" t="t" r="r" b="b"/>
              <a:pathLst>
                <a:path w="804545" h="807084">
                  <a:moveTo>
                    <a:pt x="402259" y="0"/>
                  </a:moveTo>
                  <a:lnTo>
                    <a:pt x="358210" y="2410"/>
                  </a:lnTo>
                  <a:lnTo>
                    <a:pt x="314588" y="9642"/>
                  </a:lnTo>
                  <a:lnTo>
                    <a:pt x="271820" y="21694"/>
                  </a:lnTo>
                  <a:lnTo>
                    <a:pt x="230332" y="38568"/>
                  </a:lnTo>
                  <a:lnTo>
                    <a:pt x="190552" y="60263"/>
                  </a:lnTo>
                  <a:lnTo>
                    <a:pt x="152905" y="86778"/>
                  </a:lnTo>
                  <a:lnTo>
                    <a:pt x="117820" y="118115"/>
                  </a:lnTo>
                  <a:lnTo>
                    <a:pt x="86561" y="153289"/>
                  </a:lnTo>
                  <a:lnTo>
                    <a:pt x="60112" y="191031"/>
                  </a:lnTo>
                  <a:lnTo>
                    <a:pt x="38471" y="230912"/>
                  </a:lnTo>
                  <a:lnTo>
                    <a:pt x="21640" y="272504"/>
                  </a:lnTo>
                  <a:lnTo>
                    <a:pt x="9617" y="315381"/>
                  </a:lnTo>
                  <a:lnTo>
                    <a:pt x="2404" y="359113"/>
                  </a:lnTo>
                  <a:lnTo>
                    <a:pt x="0" y="403273"/>
                  </a:lnTo>
                  <a:lnTo>
                    <a:pt x="2404" y="447434"/>
                  </a:lnTo>
                  <a:lnTo>
                    <a:pt x="9617" y="491166"/>
                  </a:lnTo>
                  <a:lnTo>
                    <a:pt x="21640" y="534042"/>
                  </a:lnTo>
                  <a:lnTo>
                    <a:pt x="38471" y="575635"/>
                  </a:lnTo>
                  <a:lnTo>
                    <a:pt x="60112" y="615516"/>
                  </a:lnTo>
                  <a:lnTo>
                    <a:pt x="86561" y="653258"/>
                  </a:lnTo>
                  <a:lnTo>
                    <a:pt x="117820" y="688432"/>
                  </a:lnTo>
                  <a:lnTo>
                    <a:pt x="152905" y="719768"/>
                  </a:lnTo>
                  <a:lnTo>
                    <a:pt x="190552" y="746284"/>
                  </a:lnTo>
                  <a:lnTo>
                    <a:pt x="230332" y="767979"/>
                  </a:lnTo>
                  <a:lnTo>
                    <a:pt x="271820" y="784853"/>
                  </a:lnTo>
                  <a:lnTo>
                    <a:pt x="314588" y="796905"/>
                  </a:lnTo>
                  <a:lnTo>
                    <a:pt x="358210" y="804137"/>
                  </a:lnTo>
                  <a:lnTo>
                    <a:pt x="402259" y="806547"/>
                  </a:lnTo>
                  <a:lnTo>
                    <a:pt x="446307" y="804137"/>
                  </a:lnTo>
                  <a:lnTo>
                    <a:pt x="489929" y="796905"/>
                  </a:lnTo>
                  <a:lnTo>
                    <a:pt x="532697" y="784853"/>
                  </a:lnTo>
                  <a:lnTo>
                    <a:pt x="574185" y="767979"/>
                  </a:lnTo>
                  <a:lnTo>
                    <a:pt x="613966" y="746284"/>
                  </a:lnTo>
                  <a:lnTo>
                    <a:pt x="651612" y="719768"/>
                  </a:lnTo>
                  <a:lnTo>
                    <a:pt x="686697" y="688432"/>
                  </a:lnTo>
                  <a:lnTo>
                    <a:pt x="717956" y="653258"/>
                  </a:lnTo>
                  <a:lnTo>
                    <a:pt x="744405" y="615516"/>
                  </a:lnTo>
                  <a:lnTo>
                    <a:pt x="766046" y="575635"/>
                  </a:lnTo>
                  <a:lnTo>
                    <a:pt x="782877" y="534042"/>
                  </a:lnTo>
                  <a:lnTo>
                    <a:pt x="794900" y="491166"/>
                  </a:lnTo>
                  <a:lnTo>
                    <a:pt x="802113" y="447434"/>
                  </a:lnTo>
                  <a:lnTo>
                    <a:pt x="804518" y="403273"/>
                  </a:lnTo>
                  <a:lnTo>
                    <a:pt x="802113" y="359113"/>
                  </a:lnTo>
                  <a:lnTo>
                    <a:pt x="794900" y="315381"/>
                  </a:lnTo>
                  <a:lnTo>
                    <a:pt x="782877" y="272504"/>
                  </a:lnTo>
                  <a:lnTo>
                    <a:pt x="766046" y="230912"/>
                  </a:lnTo>
                  <a:lnTo>
                    <a:pt x="744405" y="191031"/>
                  </a:lnTo>
                  <a:lnTo>
                    <a:pt x="717956" y="153289"/>
                  </a:lnTo>
                  <a:lnTo>
                    <a:pt x="686697" y="118115"/>
                  </a:lnTo>
                  <a:lnTo>
                    <a:pt x="651612" y="86778"/>
                  </a:lnTo>
                  <a:lnTo>
                    <a:pt x="613966" y="60263"/>
                  </a:lnTo>
                  <a:lnTo>
                    <a:pt x="574185" y="38568"/>
                  </a:lnTo>
                  <a:lnTo>
                    <a:pt x="532697" y="21694"/>
                  </a:lnTo>
                  <a:lnTo>
                    <a:pt x="489929" y="9642"/>
                  </a:lnTo>
                  <a:lnTo>
                    <a:pt x="446307" y="2410"/>
                  </a:lnTo>
                  <a:lnTo>
                    <a:pt x="402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35686" y="6183981"/>
              <a:ext cx="804545" cy="807085"/>
            </a:xfrm>
            <a:custGeom>
              <a:avLst/>
              <a:gdLst/>
              <a:ahLst/>
              <a:cxnLst/>
              <a:rect l="l" t="t" r="r" b="b"/>
              <a:pathLst>
                <a:path w="804545" h="807084">
                  <a:moveTo>
                    <a:pt x="686697" y="118116"/>
                  </a:moveTo>
                  <a:lnTo>
                    <a:pt x="717956" y="153290"/>
                  </a:lnTo>
                  <a:lnTo>
                    <a:pt x="744405" y="191031"/>
                  </a:lnTo>
                  <a:lnTo>
                    <a:pt x="766045" y="230912"/>
                  </a:lnTo>
                  <a:lnTo>
                    <a:pt x="782876" y="272505"/>
                  </a:lnTo>
                  <a:lnTo>
                    <a:pt x="794899" y="315381"/>
                  </a:lnTo>
                  <a:lnTo>
                    <a:pt x="802112" y="359113"/>
                  </a:lnTo>
                  <a:lnTo>
                    <a:pt x="804517" y="403274"/>
                  </a:lnTo>
                  <a:lnTo>
                    <a:pt x="802112" y="447434"/>
                  </a:lnTo>
                  <a:lnTo>
                    <a:pt x="794899" y="491166"/>
                  </a:lnTo>
                  <a:lnTo>
                    <a:pt x="782876" y="534043"/>
                  </a:lnTo>
                  <a:lnTo>
                    <a:pt x="766045" y="575635"/>
                  </a:lnTo>
                  <a:lnTo>
                    <a:pt x="744405" y="615516"/>
                  </a:lnTo>
                  <a:lnTo>
                    <a:pt x="717956" y="653258"/>
                  </a:lnTo>
                  <a:lnTo>
                    <a:pt x="686697" y="688432"/>
                  </a:lnTo>
                  <a:lnTo>
                    <a:pt x="651612" y="719769"/>
                  </a:lnTo>
                  <a:lnTo>
                    <a:pt x="613966" y="746284"/>
                  </a:lnTo>
                  <a:lnTo>
                    <a:pt x="574185" y="767979"/>
                  </a:lnTo>
                  <a:lnTo>
                    <a:pt x="532697" y="784853"/>
                  </a:lnTo>
                  <a:lnTo>
                    <a:pt x="489929" y="796906"/>
                  </a:lnTo>
                  <a:lnTo>
                    <a:pt x="446307" y="804137"/>
                  </a:lnTo>
                  <a:lnTo>
                    <a:pt x="402258" y="806548"/>
                  </a:lnTo>
                  <a:lnTo>
                    <a:pt x="358209" y="804137"/>
                  </a:lnTo>
                  <a:lnTo>
                    <a:pt x="314587" y="796906"/>
                  </a:lnTo>
                  <a:lnTo>
                    <a:pt x="271819" y="784853"/>
                  </a:lnTo>
                  <a:lnTo>
                    <a:pt x="230331" y="767979"/>
                  </a:lnTo>
                  <a:lnTo>
                    <a:pt x="190550" y="746284"/>
                  </a:lnTo>
                  <a:lnTo>
                    <a:pt x="152904" y="719769"/>
                  </a:lnTo>
                  <a:lnTo>
                    <a:pt x="117819" y="688432"/>
                  </a:lnTo>
                  <a:lnTo>
                    <a:pt x="86560" y="653258"/>
                  </a:lnTo>
                  <a:lnTo>
                    <a:pt x="60111" y="615516"/>
                  </a:lnTo>
                  <a:lnTo>
                    <a:pt x="38471" y="575635"/>
                  </a:lnTo>
                  <a:lnTo>
                    <a:pt x="21640" y="534043"/>
                  </a:lnTo>
                  <a:lnTo>
                    <a:pt x="9617" y="491166"/>
                  </a:lnTo>
                  <a:lnTo>
                    <a:pt x="2404" y="447434"/>
                  </a:lnTo>
                  <a:lnTo>
                    <a:pt x="0" y="403274"/>
                  </a:lnTo>
                  <a:lnTo>
                    <a:pt x="2404" y="359113"/>
                  </a:lnTo>
                  <a:lnTo>
                    <a:pt x="9617" y="315381"/>
                  </a:lnTo>
                  <a:lnTo>
                    <a:pt x="21640" y="272505"/>
                  </a:lnTo>
                  <a:lnTo>
                    <a:pt x="38471" y="230912"/>
                  </a:lnTo>
                  <a:lnTo>
                    <a:pt x="60111" y="191031"/>
                  </a:lnTo>
                  <a:lnTo>
                    <a:pt x="86560" y="153290"/>
                  </a:lnTo>
                  <a:lnTo>
                    <a:pt x="117819" y="118116"/>
                  </a:lnTo>
                  <a:lnTo>
                    <a:pt x="152904" y="86779"/>
                  </a:lnTo>
                  <a:lnTo>
                    <a:pt x="190550" y="60263"/>
                  </a:lnTo>
                  <a:lnTo>
                    <a:pt x="230331" y="38568"/>
                  </a:lnTo>
                  <a:lnTo>
                    <a:pt x="271819" y="21694"/>
                  </a:lnTo>
                  <a:lnTo>
                    <a:pt x="314587" y="9642"/>
                  </a:lnTo>
                  <a:lnTo>
                    <a:pt x="358209" y="2410"/>
                  </a:lnTo>
                  <a:lnTo>
                    <a:pt x="402258" y="0"/>
                  </a:lnTo>
                  <a:lnTo>
                    <a:pt x="446307" y="2410"/>
                  </a:lnTo>
                  <a:lnTo>
                    <a:pt x="489929" y="9642"/>
                  </a:lnTo>
                  <a:lnTo>
                    <a:pt x="532697" y="21694"/>
                  </a:lnTo>
                  <a:lnTo>
                    <a:pt x="574185" y="38568"/>
                  </a:lnTo>
                  <a:lnTo>
                    <a:pt x="613966" y="60263"/>
                  </a:lnTo>
                  <a:lnTo>
                    <a:pt x="651612" y="86779"/>
                  </a:lnTo>
                  <a:lnTo>
                    <a:pt x="686697" y="118116"/>
                  </a:lnTo>
                </a:path>
              </a:pathLst>
            </a:custGeom>
            <a:ln w="27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62651" y="6431929"/>
            <a:ext cx="1714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i="1" spc="-5" dirty="0">
                <a:latin typeface="Georgia"/>
                <a:cs typeface="Georgia"/>
              </a:rPr>
              <a:t>h</a:t>
            </a:r>
            <a:endParaRPr sz="17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21717" y="3599965"/>
            <a:ext cx="832485" cy="835025"/>
            <a:chOff x="3121717" y="3599965"/>
            <a:chExt cx="832485" cy="835025"/>
          </a:xfrm>
        </p:grpSpPr>
        <p:sp>
          <p:nvSpPr>
            <p:cNvPr id="12" name="object 12"/>
            <p:cNvSpPr/>
            <p:nvPr/>
          </p:nvSpPr>
          <p:spPr>
            <a:xfrm>
              <a:off x="3135685" y="3613934"/>
              <a:ext cx="804545" cy="807085"/>
            </a:xfrm>
            <a:custGeom>
              <a:avLst/>
              <a:gdLst/>
              <a:ahLst/>
              <a:cxnLst/>
              <a:rect l="l" t="t" r="r" b="b"/>
              <a:pathLst>
                <a:path w="804545" h="807085">
                  <a:moveTo>
                    <a:pt x="402259" y="0"/>
                  </a:moveTo>
                  <a:lnTo>
                    <a:pt x="358210" y="2410"/>
                  </a:lnTo>
                  <a:lnTo>
                    <a:pt x="314588" y="9642"/>
                  </a:lnTo>
                  <a:lnTo>
                    <a:pt x="271820" y="21695"/>
                  </a:lnTo>
                  <a:lnTo>
                    <a:pt x="230332" y="38569"/>
                  </a:lnTo>
                  <a:lnTo>
                    <a:pt x="190552" y="60264"/>
                  </a:lnTo>
                  <a:lnTo>
                    <a:pt x="152905" y="86780"/>
                  </a:lnTo>
                  <a:lnTo>
                    <a:pt x="117820" y="118117"/>
                  </a:lnTo>
                  <a:lnTo>
                    <a:pt x="86561" y="153291"/>
                  </a:lnTo>
                  <a:lnTo>
                    <a:pt x="60112" y="191032"/>
                  </a:lnTo>
                  <a:lnTo>
                    <a:pt x="38471" y="230913"/>
                  </a:lnTo>
                  <a:lnTo>
                    <a:pt x="21640" y="272506"/>
                  </a:lnTo>
                  <a:lnTo>
                    <a:pt x="9617" y="315382"/>
                  </a:lnTo>
                  <a:lnTo>
                    <a:pt x="2404" y="359114"/>
                  </a:lnTo>
                  <a:lnTo>
                    <a:pt x="0" y="403274"/>
                  </a:lnTo>
                  <a:lnTo>
                    <a:pt x="2404" y="447434"/>
                  </a:lnTo>
                  <a:lnTo>
                    <a:pt x="9617" y="491166"/>
                  </a:lnTo>
                  <a:lnTo>
                    <a:pt x="21640" y="534042"/>
                  </a:lnTo>
                  <a:lnTo>
                    <a:pt x="38471" y="575635"/>
                  </a:lnTo>
                  <a:lnTo>
                    <a:pt x="60112" y="615516"/>
                  </a:lnTo>
                  <a:lnTo>
                    <a:pt x="86561" y="653257"/>
                  </a:lnTo>
                  <a:lnTo>
                    <a:pt x="117820" y="688431"/>
                  </a:lnTo>
                  <a:lnTo>
                    <a:pt x="152905" y="719768"/>
                  </a:lnTo>
                  <a:lnTo>
                    <a:pt x="190552" y="746284"/>
                  </a:lnTo>
                  <a:lnTo>
                    <a:pt x="230332" y="767980"/>
                  </a:lnTo>
                  <a:lnTo>
                    <a:pt x="271820" y="784853"/>
                  </a:lnTo>
                  <a:lnTo>
                    <a:pt x="314588" y="796906"/>
                  </a:lnTo>
                  <a:lnTo>
                    <a:pt x="358210" y="804138"/>
                  </a:lnTo>
                  <a:lnTo>
                    <a:pt x="402259" y="806549"/>
                  </a:lnTo>
                  <a:lnTo>
                    <a:pt x="446307" y="804138"/>
                  </a:lnTo>
                  <a:lnTo>
                    <a:pt x="489929" y="796906"/>
                  </a:lnTo>
                  <a:lnTo>
                    <a:pt x="532697" y="784853"/>
                  </a:lnTo>
                  <a:lnTo>
                    <a:pt x="574185" y="767980"/>
                  </a:lnTo>
                  <a:lnTo>
                    <a:pt x="613966" y="746284"/>
                  </a:lnTo>
                  <a:lnTo>
                    <a:pt x="651612" y="719768"/>
                  </a:lnTo>
                  <a:lnTo>
                    <a:pt x="686697" y="688431"/>
                  </a:lnTo>
                  <a:lnTo>
                    <a:pt x="717956" y="653257"/>
                  </a:lnTo>
                  <a:lnTo>
                    <a:pt x="744405" y="615516"/>
                  </a:lnTo>
                  <a:lnTo>
                    <a:pt x="766046" y="575635"/>
                  </a:lnTo>
                  <a:lnTo>
                    <a:pt x="782877" y="534042"/>
                  </a:lnTo>
                  <a:lnTo>
                    <a:pt x="794900" y="491166"/>
                  </a:lnTo>
                  <a:lnTo>
                    <a:pt x="802113" y="447434"/>
                  </a:lnTo>
                  <a:lnTo>
                    <a:pt x="804518" y="403274"/>
                  </a:lnTo>
                  <a:lnTo>
                    <a:pt x="802113" y="359114"/>
                  </a:lnTo>
                  <a:lnTo>
                    <a:pt x="794900" y="315382"/>
                  </a:lnTo>
                  <a:lnTo>
                    <a:pt x="782877" y="272506"/>
                  </a:lnTo>
                  <a:lnTo>
                    <a:pt x="766046" y="230913"/>
                  </a:lnTo>
                  <a:lnTo>
                    <a:pt x="744405" y="191032"/>
                  </a:lnTo>
                  <a:lnTo>
                    <a:pt x="717956" y="153291"/>
                  </a:lnTo>
                  <a:lnTo>
                    <a:pt x="686697" y="118117"/>
                  </a:lnTo>
                  <a:lnTo>
                    <a:pt x="651612" y="86780"/>
                  </a:lnTo>
                  <a:lnTo>
                    <a:pt x="613966" y="60264"/>
                  </a:lnTo>
                  <a:lnTo>
                    <a:pt x="574185" y="38569"/>
                  </a:lnTo>
                  <a:lnTo>
                    <a:pt x="532697" y="21695"/>
                  </a:lnTo>
                  <a:lnTo>
                    <a:pt x="489929" y="9642"/>
                  </a:lnTo>
                  <a:lnTo>
                    <a:pt x="446307" y="2410"/>
                  </a:lnTo>
                  <a:lnTo>
                    <a:pt x="402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5687" y="3613935"/>
              <a:ext cx="804545" cy="807085"/>
            </a:xfrm>
            <a:custGeom>
              <a:avLst/>
              <a:gdLst/>
              <a:ahLst/>
              <a:cxnLst/>
              <a:rect l="l" t="t" r="r" b="b"/>
              <a:pathLst>
                <a:path w="804545" h="807085">
                  <a:moveTo>
                    <a:pt x="686697" y="118118"/>
                  </a:moveTo>
                  <a:lnTo>
                    <a:pt x="717956" y="153292"/>
                  </a:lnTo>
                  <a:lnTo>
                    <a:pt x="744405" y="191033"/>
                  </a:lnTo>
                  <a:lnTo>
                    <a:pt x="766045" y="230914"/>
                  </a:lnTo>
                  <a:lnTo>
                    <a:pt x="782876" y="272506"/>
                  </a:lnTo>
                  <a:lnTo>
                    <a:pt x="794899" y="315382"/>
                  </a:lnTo>
                  <a:lnTo>
                    <a:pt x="802112" y="359114"/>
                  </a:lnTo>
                  <a:lnTo>
                    <a:pt x="804517" y="403274"/>
                  </a:lnTo>
                  <a:lnTo>
                    <a:pt x="802112" y="447434"/>
                  </a:lnTo>
                  <a:lnTo>
                    <a:pt x="794899" y="491166"/>
                  </a:lnTo>
                  <a:lnTo>
                    <a:pt x="782876" y="534042"/>
                  </a:lnTo>
                  <a:lnTo>
                    <a:pt x="766045" y="575635"/>
                  </a:lnTo>
                  <a:lnTo>
                    <a:pt x="744405" y="615516"/>
                  </a:lnTo>
                  <a:lnTo>
                    <a:pt x="717956" y="653257"/>
                  </a:lnTo>
                  <a:lnTo>
                    <a:pt x="686697" y="688431"/>
                  </a:lnTo>
                  <a:lnTo>
                    <a:pt x="651612" y="719768"/>
                  </a:lnTo>
                  <a:lnTo>
                    <a:pt x="613966" y="746285"/>
                  </a:lnTo>
                  <a:lnTo>
                    <a:pt x="574185" y="767980"/>
                  </a:lnTo>
                  <a:lnTo>
                    <a:pt x="532697" y="784854"/>
                  </a:lnTo>
                  <a:lnTo>
                    <a:pt x="489929" y="796907"/>
                  </a:lnTo>
                  <a:lnTo>
                    <a:pt x="446307" y="804139"/>
                  </a:lnTo>
                  <a:lnTo>
                    <a:pt x="402258" y="806549"/>
                  </a:lnTo>
                  <a:lnTo>
                    <a:pt x="358209" y="804139"/>
                  </a:lnTo>
                  <a:lnTo>
                    <a:pt x="314587" y="796907"/>
                  </a:lnTo>
                  <a:lnTo>
                    <a:pt x="271819" y="784854"/>
                  </a:lnTo>
                  <a:lnTo>
                    <a:pt x="230331" y="767980"/>
                  </a:lnTo>
                  <a:lnTo>
                    <a:pt x="190550" y="746285"/>
                  </a:lnTo>
                  <a:lnTo>
                    <a:pt x="152904" y="719768"/>
                  </a:lnTo>
                  <a:lnTo>
                    <a:pt x="117819" y="688431"/>
                  </a:lnTo>
                  <a:lnTo>
                    <a:pt x="86560" y="653257"/>
                  </a:lnTo>
                  <a:lnTo>
                    <a:pt x="60111" y="615516"/>
                  </a:lnTo>
                  <a:lnTo>
                    <a:pt x="38471" y="575635"/>
                  </a:lnTo>
                  <a:lnTo>
                    <a:pt x="21640" y="534042"/>
                  </a:lnTo>
                  <a:lnTo>
                    <a:pt x="9617" y="491166"/>
                  </a:lnTo>
                  <a:lnTo>
                    <a:pt x="2404" y="447434"/>
                  </a:lnTo>
                  <a:lnTo>
                    <a:pt x="0" y="403274"/>
                  </a:lnTo>
                  <a:lnTo>
                    <a:pt x="2404" y="359114"/>
                  </a:lnTo>
                  <a:lnTo>
                    <a:pt x="9617" y="315382"/>
                  </a:lnTo>
                  <a:lnTo>
                    <a:pt x="21640" y="272506"/>
                  </a:lnTo>
                  <a:lnTo>
                    <a:pt x="38471" y="230914"/>
                  </a:lnTo>
                  <a:lnTo>
                    <a:pt x="60111" y="191033"/>
                  </a:lnTo>
                  <a:lnTo>
                    <a:pt x="86560" y="153292"/>
                  </a:lnTo>
                  <a:lnTo>
                    <a:pt x="117819" y="118118"/>
                  </a:lnTo>
                  <a:lnTo>
                    <a:pt x="152904" y="86780"/>
                  </a:lnTo>
                  <a:lnTo>
                    <a:pt x="190550" y="60264"/>
                  </a:lnTo>
                  <a:lnTo>
                    <a:pt x="230331" y="38569"/>
                  </a:lnTo>
                  <a:lnTo>
                    <a:pt x="271819" y="21695"/>
                  </a:lnTo>
                  <a:lnTo>
                    <a:pt x="314587" y="9642"/>
                  </a:lnTo>
                  <a:lnTo>
                    <a:pt x="358209" y="2410"/>
                  </a:lnTo>
                  <a:lnTo>
                    <a:pt x="402258" y="0"/>
                  </a:lnTo>
                  <a:lnTo>
                    <a:pt x="446307" y="2410"/>
                  </a:lnTo>
                  <a:lnTo>
                    <a:pt x="489929" y="9642"/>
                  </a:lnTo>
                  <a:lnTo>
                    <a:pt x="532697" y="21695"/>
                  </a:lnTo>
                  <a:lnTo>
                    <a:pt x="574185" y="38569"/>
                  </a:lnTo>
                  <a:lnTo>
                    <a:pt x="613966" y="60264"/>
                  </a:lnTo>
                  <a:lnTo>
                    <a:pt x="651612" y="86780"/>
                  </a:lnTo>
                  <a:lnTo>
                    <a:pt x="686697" y="118118"/>
                  </a:lnTo>
                </a:path>
              </a:pathLst>
            </a:custGeom>
            <a:ln w="27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57175" y="3817971"/>
            <a:ext cx="154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i="1" spc="-125" dirty="0">
                <a:latin typeface="Georgia"/>
                <a:cs typeface="Georgia"/>
              </a:rPr>
              <a:t>y</a:t>
            </a:r>
            <a:endParaRPr sz="170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21717" y="4459443"/>
            <a:ext cx="3296920" cy="3769360"/>
            <a:chOff x="3121717" y="4459443"/>
            <a:chExt cx="3296920" cy="3769360"/>
          </a:xfrm>
        </p:grpSpPr>
        <p:sp>
          <p:nvSpPr>
            <p:cNvPr id="16" name="object 16"/>
            <p:cNvSpPr/>
            <p:nvPr/>
          </p:nvSpPr>
          <p:spPr>
            <a:xfrm>
              <a:off x="3135685" y="7407707"/>
              <a:ext cx="804545" cy="807085"/>
            </a:xfrm>
            <a:custGeom>
              <a:avLst/>
              <a:gdLst/>
              <a:ahLst/>
              <a:cxnLst/>
              <a:rect l="l" t="t" r="r" b="b"/>
              <a:pathLst>
                <a:path w="804545" h="807084">
                  <a:moveTo>
                    <a:pt x="402259" y="0"/>
                  </a:moveTo>
                  <a:lnTo>
                    <a:pt x="358210" y="2410"/>
                  </a:lnTo>
                  <a:lnTo>
                    <a:pt x="314588" y="9642"/>
                  </a:lnTo>
                  <a:lnTo>
                    <a:pt x="271820" y="21694"/>
                  </a:lnTo>
                  <a:lnTo>
                    <a:pt x="230332" y="38568"/>
                  </a:lnTo>
                  <a:lnTo>
                    <a:pt x="190552" y="60263"/>
                  </a:lnTo>
                  <a:lnTo>
                    <a:pt x="152905" y="86779"/>
                  </a:lnTo>
                  <a:lnTo>
                    <a:pt x="117820" y="118116"/>
                  </a:lnTo>
                  <a:lnTo>
                    <a:pt x="86561" y="153290"/>
                  </a:lnTo>
                  <a:lnTo>
                    <a:pt x="60112" y="191031"/>
                  </a:lnTo>
                  <a:lnTo>
                    <a:pt x="38471" y="230912"/>
                  </a:lnTo>
                  <a:lnTo>
                    <a:pt x="21640" y="272505"/>
                  </a:lnTo>
                  <a:lnTo>
                    <a:pt x="9617" y="315381"/>
                  </a:lnTo>
                  <a:lnTo>
                    <a:pt x="2404" y="359114"/>
                  </a:lnTo>
                  <a:lnTo>
                    <a:pt x="0" y="403274"/>
                  </a:lnTo>
                  <a:lnTo>
                    <a:pt x="2404" y="447434"/>
                  </a:lnTo>
                  <a:lnTo>
                    <a:pt x="9617" y="491166"/>
                  </a:lnTo>
                  <a:lnTo>
                    <a:pt x="21640" y="534043"/>
                  </a:lnTo>
                  <a:lnTo>
                    <a:pt x="38471" y="575635"/>
                  </a:lnTo>
                  <a:lnTo>
                    <a:pt x="60112" y="615516"/>
                  </a:lnTo>
                  <a:lnTo>
                    <a:pt x="86561" y="653257"/>
                  </a:lnTo>
                  <a:lnTo>
                    <a:pt x="117820" y="688431"/>
                  </a:lnTo>
                  <a:lnTo>
                    <a:pt x="152905" y="719768"/>
                  </a:lnTo>
                  <a:lnTo>
                    <a:pt x="190552" y="746284"/>
                  </a:lnTo>
                  <a:lnTo>
                    <a:pt x="230332" y="767979"/>
                  </a:lnTo>
                  <a:lnTo>
                    <a:pt x="271820" y="784853"/>
                  </a:lnTo>
                  <a:lnTo>
                    <a:pt x="314588" y="796906"/>
                  </a:lnTo>
                  <a:lnTo>
                    <a:pt x="358210" y="804137"/>
                  </a:lnTo>
                  <a:lnTo>
                    <a:pt x="402259" y="806548"/>
                  </a:lnTo>
                  <a:lnTo>
                    <a:pt x="446307" y="804137"/>
                  </a:lnTo>
                  <a:lnTo>
                    <a:pt x="489929" y="796906"/>
                  </a:lnTo>
                  <a:lnTo>
                    <a:pt x="532697" y="784853"/>
                  </a:lnTo>
                  <a:lnTo>
                    <a:pt x="574185" y="767979"/>
                  </a:lnTo>
                  <a:lnTo>
                    <a:pt x="613966" y="746284"/>
                  </a:lnTo>
                  <a:lnTo>
                    <a:pt x="651612" y="719768"/>
                  </a:lnTo>
                  <a:lnTo>
                    <a:pt x="686697" y="688431"/>
                  </a:lnTo>
                  <a:lnTo>
                    <a:pt x="717956" y="653257"/>
                  </a:lnTo>
                  <a:lnTo>
                    <a:pt x="744405" y="615516"/>
                  </a:lnTo>
                  <a:lnTo>
                    <a:pt x="766046" y="575635"/>
                  </a:lnTo>
                  <a:lnTo>
                    <a:pt x="782877" y="534043"/>
                  </a:lnTo>
                  <a:lnTo>
                    <a:pt x="794900" y="491166"/>
                  </a:lnTo>
                  <a:lnTo>
                    <a:pt x="802113" y="447434"/>
                  </a:lnTo>
                  <a:lnTo>
                    <a:pt x="804518" y="403274"/>
                  </a:lnTo>
                  <a:lnTo>
                    <a:pt x="802113" y="359114"/>
                  </a:lnTo>
                  <a:lnTo>
                    <a:pt x="794900" y="315381"/>
                  </a:lnTo>
                  <a:lnTo>
                    <a:pt x="782877" y="272505"/>
                  </a:lnTo>
                  <a:lnTo>
                    <a:pt x="766046" y="230912"/>
                  </a:lnTo>
                  <a:lnTo>
                    <a:pt x="744405" y="191031"/>
                  </a:lnTo>
                  <a:lnTo>
                    <a:pt x="717956" y="153290"/>
                  </a:lnTo>
                  <a:lnTo>
                    <a:pt x="686697" y="118116"/>
                  </a:lnTo>
                  <a:lnTo>
                    <a:pt x="651612" y="86779"/>
                  </a:lnTo>
                  <a:lnTo>
                    <a:pt x="613966" y="60263"/>
                  </a:lnTo>
                  <a:lnTo>
                    <a:pt x="574185" y="38568"/>
                  </a:lnTo>
                  <a:lnTo>
                    <a:pt x="532697" y="21694"/>
                  </a:lnTo>
                  <a:lnTo>
                    <a:pt x="489929" y="9642"/>
                  </a:lnTo>
                  <a:lnTo>
                    <a:pt x="446307" y="2410"/>
                  </a:lnTo>
                  <a:lnTo>
                    <a:pt x="402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35687" y="7407709"/>
              <a:ext cx="804545" cy="807085"/>
            </a:xfrm>
            <a:custGeom>
              <a:avLst/>
              <a:gdLst/>
              <a:ahLst/>
              <a:cxnLst/>
              <a:rect l="l" t="t" r="r" b="b"/>
              <a:pathLst>
                <a:path w="804545" h="807084">
                  <a:moveTo>
                    <a:pt x="686697" y="118116"/>
                  </a:moveTo>
                  <a:lnTo>
                    <a:pt x="717956" y="153290"/>
                  </a:lnTo>
                  <a:lnTo>
                    <a:pt x="744405" y="191031"/>
                  </a:lnTo>
                  <a:lnTo>
                    <a:pt x="766045" y="230912"/>
                  </a:lnTo>
                  <a:lnTo>
                    <a:pt x="782876" y="272505"/>
                  </a:lnTo>
                  <a:lnTo>
                    <a:pt x="794899" y="315381"/>
                  </a:lnTo>
                  <a:lnTo>
                    <a:pt x="802112" y="359113"/>
                  </a:lnTo>
                  <a:lnTo>
                    <a:pt x="804517" y="403274"/>
                  </a:lnTo>
                  <a:lnTo>
                    <a:pt x="802112" y="447434"/>
                  </a:lnTo>
                  <a:lnTo>
                    <a:pt x="794899" y="491166"/>
                  </a:lnTo>
                  <a:lnTo>
                    <a:pt x="782876" y="534043"/>
                  </a:lnTo>
                  <a:lnTo>
                    <a:pt x="766045" y="575635"/>
                  </a:lnTo>
                  <a:lnTo>
                    <a:pt x="744405" y="615516"/>
                  </a:lnTo>
                  <a:lnTo>
                    <a:pt x="717956" y="653258"/>
                  </a:lnTo>
                  <a:lnTo>
                    <a:pt x="686697" y="688432"/>
                  </a:lnTo>
                  <a:lnTo>
                    <a:pt x="651612" y="719769"/>
                  </a:lnTo>
                  <a:lnTo>
                    <a:pt x="613966" y="746284"/>
                  </a:lnTo>
                  <a:lnTo>
                    <a:pt x="574185" y="767979"/>
                  </a:lnTo>
                  <a:lnTo>
                    <a:pt x="532697" y="784853"/>
                  </a:lnTo>
                  <a:lnTo>
                    <a:pt x="489929" y="796906"/>
                  </a:lnTo>
                  <a:lnTo>
                    <a:pt x="446307" y="804137"/>
                  </a:lnTo>
                  <a:lnTo>
                    <a:pt x="402258" y="806548"/>
                  </a:lnTo>
                  <a:lnTo>
                    <a:pt x="358209" y="804137"/>
                  </a:lnTo>
                  <a:lnTo>
                    <a:pt x="314587" y="796906"/>
                  </a:lnTo>
                  <a:lnTo>
                    <a:pt x="271819" y="784853"/>
                  </a:lnTo>
                  <a:lnTo>
                    <a:pt x="230331" y="767979"/>
                  </a:lnTo>
                  <a:lnTo>
                    <a:pt x="190550" y="746284"/>
                  </a:lnTo>
                  <a:lnTo>
                    <a:pt x="152904" y="719769"/>
                  </a:lnTo>
                  <a:lnTo>
                    <a:pt x="117819" y="688432"/>
                  </a:lnTo>
                  <a:lnTo>
                    <a:pt x="86560" y="653258"/>
                  </a:lnTo>
                  <a:lnTo>
                    <a:pt x="60111" y="615516"/>
                  </a:lnTo>
                  <a:lnTo>
                    <a:pt x="38471" y="575635"/>
                  </a:lnTo>
                  <a:lnTo>
                    <a:pt x="21640" y="534043"/>
                  </a:lnTo>
                  <a:lnTo>
                    <a:pt x="9617" y="491166"/>
                  </a:lnTo>
                  <a:lnTo>
                    <a:pt x="2404" y="447434"/>
                  </a:lnTo>
                  <a:lnTo>
                    <a:pt x="0" y="403274"/>
                  </a:lnTo>
                  <a:lnTo>
                    <a:pt x="2404" y="359113"/>
                  </a:lnTo>
                  <a:lnTo>
                    <a:pt x="9617" y="315381"/>
                  </a:lnTo>
                  <a:lnTo>
                    <a:pt x="21640" y="272505"/>
                  </a:lnTo>
                  <a:lnTo>
                    <a:pt x="38471" y="230912"/>
                  </a:lnTo>
                  <a:lnTo>
                    <a:pt x="60111" y="191031"/>
                  </a:lnTo>
                  <a:lnTo>
                    <a:pt x="86560" y="153290"/>
                  </a:lnTo>
                  <a:lnTo>
                    <a:pt x="117819" y="118116"/>
                  </a:lnTo>
                  <a:lnTo>
                    <a:pt x="152904" y="86779"/>
                  </a:lnTo>
                  <a:lnTo>
                    <a:pt x="190550" y="60263"/>
                  </a:lnTo>
                  <a:lnTo>
                    <a:pt x="230331" y="38568"/>
                  </a:lnTo>
                  <a:lnTo>
                    <a:pt x="271819" y="21694"/>
                  </a:lnTo>
                  <a:lnTo>
                    <a:pt x="314587" y="9642"/>
                  </a:lnTo>
                  <a:lnTo>
                    <a:pt x="358209" y="2410"/>
                  </a:lnTo>
                  <a:lnTo>
                    <a:pt x="402258" y="0"/>
                  </a:lnTo>
                  <a:lnTo>
                    <a:pt x="446307" y="2410"/>
                  </a:lnTo>
                  <a:lnTo>
                    <a:pt x="489929" y="9642"/>
                  </a:lnTo>
                  <a:lnTo>
                    <a:pt x="532697" y="21694"/>
                  </a:lnTo>
                  <a:lnTo>
                    <a:pt x="574185" y="38568"/>
                  </a:lnTo>
                  <a:lnTo>
                    <a:pt x="613966" y="60263"/>
                  </a:lnTo>
                  <a:lnTo>
                    <a:pt x="651612" y="86779"/>
                  </a:lnTo>
                  <a:lnTo>
                    <a:pt x="686697" y="118116"/>
                  </a:lnTo>
                </a:path>
              </a:pathLst>
            </a:custGeom>
            <a:ln w="27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0836" y="7029490"/>
              <a:ext cx="194218" cy="3782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65068" y="6395874"/>
              <a:ext cx="333375" cy="334010"/>
            </a:xfrm>
            <a:custGeom>
              <a:avLst/>
              <a:gdLst/>
              <a:ahLst/>
              <a:cxnLst/>
              <a:rect l="l" t="t" r="r" b="b"/>
              <a:pathLst>
                <a:path w="333375" h="334009">
                  <a:moveTo>
                    <a:pt x="0" y="0"/>
                  </a:moveTo>
                  <a:lnTo>
                    <a:pt x="332903" y="0"/>
                  </a:lnTo>
                  <a:lnTo>
                    <a:pt x="332903" y="333744"/>
                  </a:lnTo>
                  <a:lnTo>
                    <a:pt x="0" y="333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70204" y="6409043"/>
              <a:ext cx="333375" cy="334010"/>
            </a:xfrm>
            <a:custGeom>
              <a:avLst/>
              <a:gdLst/>
              <a:ahLst/>
              <a:cxnLst/>
              <a:rect l="l" t="t" r="r" b="b"/>
              <a:pathLst>
                <a:path w="333375" h="334009">
                  <a:moveTo>
                    <a:pt x="0" y="0"/>
                  </a:moveTo>
                  <a:lnTo>
                    <a:pt x="332903" y="0"/>
                  </a:lnTo>
                  <a:lnTo>
                    <a:pt x="332903" y="333744"/>
                  </a:lnTo>
                  <a:lnTo>
                    <a:pt x="0" y="333744"/>
                  </a:lnTo>
                  <a:lnTo>
                    <a:pt x="0" y="0"/>
                  </a:lnTo>
                  <a:close/>
                </a:path>
              </a:pathLst>
            </a:custGeom>
            <a:ln w="27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35685" y="4948910"/>
              <a:ext cx="804545" cy="807085"/>
            </a:xfrm>
            <a:custGeom>
              <a:avLst/>
              <a:gdLst/>
              <a:ahLst/>
              <a:cxnLst/>
              <a:rect l="l" t="t" r="r" b="b"/>
              <a:pathLst>
                <a:path w="804545" h="807085">
                  <a:moveTo>
                    <a:pt x="402259" y="0"/>
                  </a:moveTo>
                  <a:lnTo>
                    <a:pt x="358210" y="2410"/>
                  </a:lnTo>
                  <a:lnTo>
                    <a:pt x="314588" y="9642"/>
                  </a:lnTo>
                  <a:lnTo>
                    <a:pt x="271820" y="21695"/>
                  </a:lnTo>
                  <a:lnTo>
                    <a:pt x="230332" y="38569"/>
                  </a:lnTo>
                  <a:lnTo>
                    <a:pt x="190552" y="60264"/>
                  </a:lnTo>
                  <a:lnTo>
                    <a:pt x="152905" y="86780"/>
                  </a:lnTo>
                  <a:lnTo>
                    <a:pt x="117820" y="118118"/>
                  </a:lnTo>
                  <a:lnTo>
                    <a:pt x="86561" y="153292"/>
                  </a:lnTo>
                  <a:lnTo>
                    <a:pt x="60112" y="191033"/>
                  </a:lnTo>
                  <a:lnTo>
                    <a:pt x="38471" y="230914"/>
                  </a:lnTo>
                  <a:lnTo>
                    <a:pt x="21640" y="272506"/>
                  </a:lnTo>
                  <a:lnTo>
                    <a:pt x="9617" y="315382"/>
                  </a:lnTo>
                  <a:lnTo>
                    <a:pt x="2404" y="359114"/>
                  </a:lnTo>
                  <a:lnTo>
                    <a:pt x="0" y="403274"/>
                  </a:lnTo>
                  <a:lnTo>
                    <a:pt x="2404" y="447434"/>
                  </a:lnTo>
                  <a:lnTo>
                    <a:pt x="9617" y="491166"/>
                  </a:lnTo>
                  <a:lnTo>
                    <a:pt x="21640" y="534042"/>
                  </a:lnTo>
                  <a:lnTo>
                    <a:pt x="38471" y="575634"/>
                  </a:lnTo>
                  <a:lnTo>
                    <a:pt x="60112" y="615515"/>
                  </a:lnTo>
                  <a:lnTo>
                    <a:pt x="86561" y="653257"/>
                  </a:lnTo>
                  <a:lnTo>
                    <a:pt x="117820" y="688431"/>
                  </a:lnTo>
                  <a:lnTo>
                    <a:pt x="152905" y="719768"/>
                  </a:lnTo>
                  <a:lnTo>
                    <a:pt x="190552" y="746285"/>
                  </a:lnTo>
                  <a:lnTo>
                    <a:pt x="230332" y="767980"/>
                  </a:lnTo>
                  <a:lnTo>
                    <a:pt x="271820" y="784854"/>
                  </a:lnTo>
                  <a:lnTo>
                    <a:pt x="314588" y="796907"/>
                  </a:lnTo>
                  <a:lnTo>
                    <a:pt x="358210" y="804139"/>
                  </a:lnTo>
                  <a:lnTo>
                    <a:pt x="402259" y="806549"/>
                  </a:lnTo>
                  <a:lnTo>
                    <a:pt x="446307" y="804139"/>
                  </a:lnTo>
                  <a:lnTo>
                    <a:pt x="489929" y="796907"/>
                  </a:lnTo>
                  <a:lnTo>
                    <a:pt x="532697" y="784854"/>
                  </a:lnTo>
                  <a:lnTo>
                    <a:pt x="574185" y="767980"/>
                  </a:lnTo>
                  <a:lnTo>
                    <a:pt x="613966" y="746285"/>
                  </a:lnTo>
                  <a:lnTo>
                    <a:pt x="651612" y="719768"/>
                  </a:lnTo>
                  <a:lnTo>
                    <a:pt x="686697" y="688431"/>
                  </a:lnTo>
                  <a:lnTo>
                    <a:pt x="717956" y="653257"/>
                  </a:lnTo>
                  <a:lnTo>
                    <a:pt x="744405" y="615515"/>
                  </a:lnTo>
                  <a:lnTo>
                    <a:pt x="766046" y="575634"/>
                  </a:lnTo>
                  <a:lnTo>
                    <a:pt x="782877" y="534042"/>
                  </a:lnTo>
                  <a:lnTo>
                    <a:pt x="794900" y="491166"/>
                  </a:lnTo>
                  <a:lnTo>
                    <a:pt x="802113" y="447434"/>
                  </a:lnTo>
                  <a:lnTo>
                    <a:pt x="804518" y="403274"/>
                  </a:lnTo>
                  <a:lnTo>
                    <a:pt x="802113" y="359114"/>
                  </a:lnTo>
                  <a:lnTo>
                    <a:pt x="794900" y="315382"/>
                  </a:lnTo>
                  <a:lnTo>
                    <a:pt x="782877" y="272506"/>
                  </a:lnTo>
                  <a:lnTo>
                    <a:pt x="766046" y="230914"/>
                  </a:lnTo>
                  <a:lnTo>
                    <a:pt x="744405" y="191033"/>
                  </a:lnTo>
                  <a:lnTo>
                    <a:pt x="717956" y="153292"/>
                  </a:lnTo>
                  <a:lnTo>
                    <a:pt x="686697" y="118118"/>
                  </a:lnTo>
                  <a:lnTo>
                    <a:pt x="651612" y="86780"/>
                  </a:lnTo>
                  <a:lnTo>
                    <a:pt x="613966" y="60264"/>
                  </a:lnTo>
                  <a:lnTo>
                    <a:pt x="574185" y="38569"/>
                  </a:lnTo>
                  <a:lnTo>
                    <a:pt x="532697" y="21695"/>
                  </a:lnTo>
                  <a:lnTo>
                    <a:pt x="489929" y="9642"/>
                  </a:lnTo>
                  <a:lnTo>
                    <a:pt x="446307" y="2410"/>
                  </a:lnTo>
                  <a:lnTo>
                    <a:pt x="402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35687" y="4948911"/>
              <a:ext cx="804545" cy="807085"/>
            </a:xfrm>
            <a:custGeom>
              <a:avLst/>
              <a:gdLst/>
              <a:ahLst/>
              <a:cxnLst/>
              <a:rect l="l" t="t" r="r" b="b"/>
              <a:pathLst>
                <a:path w="804545" h="807085">
                  <a:moveTo>
                    <a:pt x="686697" y="118118"/>
                  </a:moveTo>
                  <a:lnTo>
                    <a:pt x="717956" y="153292"/>
                  </a:lnTo>
                  <a:lnTo>
                    <a:pt x="744405" y="191033"/>
                  </a:lnTo>
                  <a:lnTo>
                    <a:pt x="766045" y="230914"/>
                  </a:lnTo>
                  <a:lnTo>
                    <a:pt x="782876" y="272506"/>
                  </a:lnTo>
                  <a:lnTo>
                    <a:pt x="794899" y="315382"/>
                  </a:lnTo>
                  <a:lnTo>
                    <a:pt x="802112" y="359114"/>
                  </a:lnTo>
                  <a:lnTo>
                    <a:pt x="804517" y="403274"/>
                  </a:lnTo>
                  <a:lnTo>
                    <a:pt x="802112" y="447434"/>
                  </a:lnTo>
                  <a:lnTo>
                    <a:pt x="794899" y="491166"/>
                  </a:lnTo>
                  <a:lnTo>
                    <a:pt x="782876" y="534042"/>
                  </a:lnTo>
                  <a:lnTo>
                    <a:pt x="766045" y="575635"/>
                  </a:lnTo>
                  <a:lnTo>
                    <a:pt x="744405" y="615516"/>
                  </a:lnTo>
                  <a:lnTo>
                    <a:pt x="717956" y="653257"/>
                  </a:lnTo>
                  <a:lnTo>
                    <a:pt x="686697" y="688431"/>
                  </a:lnTo>
                  <a:lnTo>
                    <a:pt x="651612" y="719768"/>
                  </a:lnTo>
                  <a:lnTo>
                    <a:pt x="613966" y="746285"/>
                  </a:lnTo>
                  <a:lnTo>
                    <a:pt x="574185" y="767980"/>
                  </a:lnTo>
                  <a:lnTo>
                    <a:pt x="532697" y="784854"/>
                  </a:lnTo>
                  <a:lnTo>
                    <a:pt x="489929" y="796907"/>
                  </a:lnTo>
                  <a:lnTo>
                    <a:pt x="446307" y="804139"/>
                  </a:lnTo>
                  <a:lnTo>
                    <a:pt x="402258" y="806549"/>
                  </a:lnTo>
                  <a:lnTo>
                    <a:pt x="358209" y="804139"/>
                  </a:lnTo>
                  <a:lnTo>
                    <a:pt x="314587" y="796907"/>
                  </a:lnTo>
                  <a:lnTo>
                    <a:pt x="271819" y="784854"/>
                  </a:lnTo>
                  <a:lnTo>
                    <a:pt x="230331" y="767980"/>
                  </a:lnTo>
                  <a:lnTo>
                    <a:pt x="190550" y="746285"/>
                  </a:lnTo>
                  <a:lnTo>
                    <a:pt x="152904" y="719768"/>
                  </a:lnTo>
                  <a:lnTo>
                    <a:pt x="117819" y="688431"/>
                  </a:lnTo>
                  <a:lnTo>
                    <a:pt x="86560" y="653257"/>
                  </a:lnTo>
                  <a:lnTo>
                    <a:pt x="60111" y="615516"/>
                  </a:lnTo>
                  <a:lnTo>
                    <a:pt x="38471" y="575635"/>
                  </a:lnTo>
                  <a:lnTo>
                    <a:pt x="21640" y="534042"/>
                  </a:lnTo>
                  <a:lnTo>
                    <a:pt x="9617" y="491166"/>
                  </a:lnTo>
                  <a:lnTo>
                    <a:pt x="2404" y="447434"/>
                  </a:lnTo>
                  <a:lnTo>
                    <a:pt x="0" y="403274"/>
                  </a:lnTo>
                  <a:lnTo>
                    <a:pt x="2404" y="359114"/>
                  </a:lnTo>
                  <a:lnTo>
                    <a:pt x="9617" y="315382"/>
                  </a:lnTo>
                  <a:lnTo>
                    <a:pt x="21640" y="272506"/>
                  </a:lnTo>
                  <a:lnTo>
                    <a:pt x="38471" y="230914"/>
                  </a:lnTo>
                  <a:lnTo>
                    <a:pt x="60111" y="191033"/>
                  </a:lnTo>
                  <a:lnTo>
                    <a:pt x="86560" y="153292"/>
                  </a:lnTo>
                  <a:lnTo>
                    <a:pt x="117819" y="118118"/>
                  </a:lnTo>
                  <a:lnTo>
                    <a:pt x="152904" y="86780"/>
                  </a:lnTo>
                  <a:lnTo>
                    <a:pt x="190550" y="60264"/>
                  </a:lnTo>
                  <a:lnTo>
                    <a:pt x="230331" y="38569"/>
                  </a:lnTo>
                  <a:lnTo>
                    <a:pt x="271819" y="21695"/>
                  </a:lnTo>
                  <a:lnTo>
                    <a:pt x="314587" y="9642"/>
                  </a:lnTo>
                  <a:lnTo>
                    <a:pt x="358209" y="2410"/>
                  </a:lnTo>
                  <a:lnTo>
                    <a:pt x="402258" y="0"/>
                  </a:lnTo>
                  <a:lnTo>
                    <a:pt x="446307" y="2410"/>
                  </a:lnTo>
                  <a:lnTo>
                    <a:pt x="489929" y="9642"/>
                  </a:lnTo>
                  <a:lnTo>
                    <a:pt x="532697" y="21695"/>
                  </a:lnTo>
                  <a:lnTo>
                    <a:pt x="574185" y="38569"/>
                  </a:lnTo>
                  <a:lnTo>
                    <a:pt x="613966" y="60264"/>
                  </a:lnTo>
                  <a:lnTo>
                    <a:pt x="651612" y="86780"/>
                  </a:lnTo>
                  <a:lnTo>
                    <a:pt x="686697" y="118118"/>
                  </a:lnTo>
                </a:path>
              </a:pathLst>
            </a:custGeom>
            <a:ln w="27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65068" y="5160808"/>
              <a:ext cx="333375" cy="334010"/>
            </a:xfrm>
            <a:custGeom>
              <a:avLst/>
              <a:gdLst/>
              <a:ahLst/>
              <a:cxnLst/>
              <a:rect l="l" t="t" r="r" b="b"/>
              <a:pathLst>
                <a:path w="333375" h="334010">
                  <a:moveTo>
                    <a:pt x="0" y="0"/>
                  </a:moveTo>
                  <a:lnTo>
                    <a:pt x="332903" y="0"/>
                  </a:lnTo>
                  <a:lnTo>
                    <a:pt x="332903" y="333743"/>
                  </a:lnTo>
                  <a:lnTo>
                    <a:pt x="0" y="333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70204" y="5157502"/>
              <a:ext cx="333375" cy="334010"/>
            </a:xfrm>
            <a:custGeom>
              <a:avLst/>
              <a:gdLst/>
              <a:ahLst/>
              <a:cxnLst/>
              <a:rect l="l" t="t" r="r" b="b"/>
              <a:pathLst>
                <a:path w="333375" h="334010">
                  <a:moveTo>
                    <a:pt x="0" y="0"/>
                  </a:moveTo>
                  <a:lnTo>
                    <a:pt x="332903" y="0"/>
                  </a:lnTo>
                  <a:lnTo>
                    <a:pt x="332903" y="333744"/>
                  </a:lnTo>
                  <a:lnTo>
                    <a:pt x="0" y="333744"/>
                  </a:lnTo>
                  <a:lnTo>
                    <a:pt x="0" y="0"/>
                  </a:lnTo>
                  <a:close/>
                </a:path>
              </a:pathLst>
            </a:custGeom>
            <a:ln w="27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52869" y="4932441"/>
              <a:ext cx="679450" cy="839469"/>
            </a:xfrm>
            <a:custGeom>
              <a:avLst/>
              <a:gdLst/>
              <a:ahLst/>
              <a:cxnLst/>
              <a:rect l="l" t="t" r="r" b="b"/>
              <a:pathLst>
                <a:path w="679450" h="839470">
                  <a:moveTo>
                    <a:pt x="0" y="670704"/>
                  </a:moveTo>
                  <a:lnTo>
                    <a:pt x="45757" y="700840"/>
                  </a:lnTo>
                  <a:lnTo>
                    <a:pt x="92389" y="729553"/>
                  </a:lnTo>
                  <a:lnTo>
                    <a:pt x="139437" y="756232"/>
                  </a:lnTo>
                  <a:lnTo>
                    <a:pt x="186442" y="780265"/>
                  </a:lnTo>
                  <a:lnTo>
                    <a:pt x="232944" y="801040"/>
                  </a:lnTo>
                  <a:lnTo>
                    <a:pt x="278486" y="817945"/>
                  </a:lnTo>
                  <a:lnTo>
                    <a:pt x="322609" y="830370"/>
                  </a:lnTo>
                  <a:lnTo>
                    <a:pt x="364852" y="837701"/>
                  </a:lnTo>
                  <a:lnTo>
                    <a:pt x="404758" y="839327"/>
                  </a:lnTo>
                  <a:lnTo>
                    <a:pt x="441867" y="834638"/>
                  </a:lnTo>
                  <a:lnTo>
                    <a:pt x="507164" y="804652"/>
                  </a:lnTo>
                  <a:lnTo>
                    <a:pt x="562470" y="752760"/>
                  </a:lnTo>
                  <a:lnTo>
                    <a:pt x="586261" y="720280"/>
                  </a:lnTo>
                  <a:lnTo>
                    <a:pt x="607429" y="684142"/>
                  </a:lnTo>
                  <a:lnTo>
                    <a:pt x="625939" y="644867"/>
                  </a:lnTo>
                  <a:lnTo>
                    <a:pt x="641755" y="602979"/>
                  </a:lnTo>
                  <a:lnTo>
                    <a:pt x="654840" y="559000"/>
                  </a:lnTo>
                  <a:lnTo>
                    <a:pt x="665159" y="513453"/>
                  </a:lnTo>
                  <a:lnTo>
                    <a:pt x="672675" y="466860"/>
                  </a:lnTo>
                  <a:lnTo>
                    <a:pt x="677353" y="419745"/>
                  </a:lnTo>
                  <a:lnTo>
                    <a:pt x="679157" y="372630"/>
                  </a:lnTo>
                  <a:lnTo>
                    <a:pt x="678051" y="326038"/>
                  </a:lnTo>
                  <a:lnTo>
                    <a:pt x="673999" y="280491"/>
                  </a:lnTo>
                  <a:lnTo>
                    <a:pt x="666965" y="236512"/>
                  </a:lnTo>
                  <a:lnTo>
                    <a:pt x="656912" y="194623"/>
                  </a:lnTo>
                  <a:lnTo>
                    <a:pt x="643806" y="155349"/>
                  </a:lnTo>
                  <a:lnTo>
                    <a:pt x="627609" y="119210"/>
                  </a:lnTo>
                  <a:lnTo>
                    <a:pt x="585803" y="58432"/>
                  </a:lnTo>
                  <a:lnTo>
                    <a:pt x="531205" y="16471"/>
                  </a:lnTo>
                  <a:lnTo>
                    <a:pt x="495072" y="3995"/>
                  </a:lnTo>
                  <a:lnTo>
                    <a:pt x="453811" y="0"/>
                  </a:lnTo>
                  <a:lnTo>
                    <a:pt x="408170" y="3643"/>
                  </a:lnTo>
                  <a:lnTo>
                    <a:pt x="358894" y="14084"/>
                  </a:lnTo>
                  <a:lnTo>
                    <a:pt x="306730" y="30483"/>
                  </a:lnTo>
                  <a:lnTo>
                    <a:pt x="252424" y="51998"/>
                  </a:lnTo>
                </a:path>
              </a:pathLst>
            </a:custGeom>
            <a:ln w="27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10317" y="4911120"/>
              <a:ext cx="234950" cy="179705"/>
            </a:xfrm>
            <a:custGeom>
              <a:avLst/>
              <a:gdLst/>
              <a:ahLst/>
              <a:cxnLst/>
              <a:rect l="l" t="t" r="r" b="b"/>
              <a:pathLst>
                <a:path w="234950" h="179704">
                  <a:moveTo>
                    <a:pt x="155248" y="0"/>
                  </a:moveTo>
                  <a:lnTo>
                    <a:pt x="0" y="179560"/>
                  </a:lnTo>
                  <a:lnTo>
                    <a:pt x="234737" y="146613"/>
                  </a:lnTo>
                  <a:lnTo>
                    <a:pt x="155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10318" y="4911121"/>
              <a:ext cx="234950" cy="179705"/>
            </a:xfrm>
            <a:custGeom>
              <a:avLst/>
              <a:gdLst/>
              <a:ahLst/>
              <a:cxnLst/>
              <a:rect l="l" t="t" r="r" b="b"/>
              <a:pathLst>
                <a:path w="234950" h="179704">
                  <a:moveTo>
                    <a:pt x="0" y="179559"/>
                  </a:moveTo>
                  <a:lnTo>
                    <a:pt x="234738" y="146613"/>
                  </a:lnTo>
                  <a:lnTo>
                    <a:pt x="155250" y="0"/>
                  </a:lnTo>
                  <a:lnTo>
                    <a:pt x="0" y="179559"/>
                  </a:lnTo>
                  <a:close/>
                </a:path>
              </a:pathLst>
            </a:custGeom>
            <a:ln w="27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40836" y="5794420"/>
              <a:ext cx="194218" cy="389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40836" y="4459443"/>
              <a:ext cx="194218" cy="4894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99698" y="6183979"/>
              <a:ext cx="804545" cy="807085"/>
            </a:xfrm>
            <a:custGeom>
              <a:avLst/>
              <a:gdLst/>
              <a:ahLst/>
              <a:cxnLst/>
              <a:rect l="l" t="t" r="r" b="b"/>
              <a:pathLst>
                <a:path w="804545" h="807084">
                  <a:moveTo>
                    <a:pt x="402259" y="0"/>
                  </a:moveTo>
                  <a:lnTo>
                    <a:pt x="358210" y="2410"/>
                  </a:lnTo>
                  <a:lnTo>
                    <a:pt x="314588" y="9642"/>
                  </a:lnTo>
                  <a:lnTo>
                    <a:pt x="271820" y="21694"/>
                  </a:lnTo>
                  <a:lnTo>
                    <a:pt x="230333" y="38568"/>
                  </a:lnTo>
                  <a:lnTo>
                    <a:pt x="190552" y="60263"/>
                  </a:lnTo>
                  <a:lnTo>
                    <a:pt x="152906" y="86778"/>
                  </a:lnTo>
                  <a:lnTo>
                    <a:pt x="117821" y="118115"/>
                  </a:lnTo>
                  <a:lnTo>
                    <a:pt x="86562" y="153289"/>
                  </a:lnTo>
                  <a:lnTo>
                    <a:pt x="60112" y="191031"/>
                  </a:lnTo>
                  <a:lnTo>
                    <a:pt x="38472" y="230912"/>
                  </a:lnTo>
                  <a:lnTo>
                    <a:pt x="21640" y="272504"/>
                  </a:lnTo>
                  <a:lnTo>
                    <a:pt x="9618" y="315381"/>
                  </a:lnTo>
                  <a:lnTo>
                    <a:pt x="2404" y="359113"/>
                  </a:lnTo>
                  <a:lnTo>
                    <a:pt x="0" y="403273"/>
                  </a:lnTo>
                  <a:lnTo>
                    <a:pt x="2404" y="447434"/>
                  </a:lnTo>
                  <a:lnTo>
                    <a:pt x="9618" y="491166"/>
                  </a:lnTo>
                  <a:lnTo>
                    <a:pt x="21640" y="534042"/>
                  </a:lnTo>
                  <a:lnTo>
                    <a:pt x="38472" y="575635"/>
                  </a:lnTo>
                  <a:lnTo>
                    <a:pt x="60112" y="615516"/>
                  </a:lnTo>
                  <a:lnTo>
                    <a:pt x="86562" y="653258"/>
                  </a:lnTo>
                  <a:lnTo>
                    <a:pt x="117821" y="688432"/>
                  </a:lnTo>
                  <a:lnTo>
                    <a:pt x="152906" y="719768"/>
                  </a:lnTo>
                  <a:lnTo>
                    <a:pt x="190552" y="746284"/>
                  </a:lnTo>
                  <a:lnTo>
                    <a:pt x="230333" y="767979"/>
                  </a:lnTo>
                  <a:lnTo>
                    <a:pt x="271820" y="784853"/>
                  </a:lnTo>
                  <a:lnTo>
                    <a:pt x="314588" y="796905"/>
                  </a:lnTo>
                  <a:lnTo>
                    <a:pt x="358210" y="804137"/>
                  </a:lnTo>
                  <a:lnTo>
                    <a:pt x="402259" y="806547"/>
                  </a:lnTo>
                  <a:lnTo>
                    <a:pt x="446308" y="804137"/>
                  </a:lnTo>
                  <a:lnTo>
                    <a:pt x="489929" y="796905"/>
                  </a:lnTo>
                  <a:lnTo>
                    <a:pt x="532698" y="784853"/>
                  </a:lnTo>
                  <a:lnTo>
                    <a:pt x="574185" y="767979"/>
                  </a:lnTo>
                  <a:lnTo>
                    <a:pt x="613966" y="746284"/>
                  </a:lnTo>
                  <a:lnTo>
                    <a:pt x="651612" y="719768"/>
                  </a:lnTo>
                  <a:lnTo>
                    <a:pt x="686697" y="688432"/>
                  </a:lnTo>
                  <a:lnTo>
                    <a:pt x="717956" y="653258"/>
                  </a:lnTo>
                  <a:lnTo>
                    <a:pt x="744405" y="615516"/>
                  </a:lnTo>
                  <a:lnTo>
                    <a:pt x="766046" y="575635"/>
                  </a:lnTo>
                  <a:lnTo>
                    <a:pt x="782877" y="534042"/>
                  </a:lnTo>
                  <a:lnTo>
                    <a:pt x="794900" y="491166"/>
                  </a:lnTo>
                  <a:lnTo>
                    <a:pt x="802113" y="447434"/>
                  </a:lnTo>
                  <a:lnTo>
                    <a:pt x="804518" y="403273"/>
                  </a:lnTo>
                  <a:lnTo>
                    <a:pt x="802113" y="359113"/>
                  </a:lnTo>
                  <a:lnTo>
                    <a:pt x="794900" y="315381"/>
                  </a:lnTo>
                  <a:lnTo>
                    <a:pt x="782877" y="272504"/>
                  </a:lnTo>
                  <a:lnTo>
                    <a:pt x="766046" y="230912"/>
                  </a:lnTo>
                  <a:lnTo>
                    <a:pt x="744405" y="191031"/>
                  </a:lnTo>
                  <a:lnTo>
                    <a:pt x="717956" y="153289"/>
                  </a:lnTo>
                  <a:lnTo>
                    <a:pt x="686697" y="118115"/>
                  </a:lnTo>
                  <a:lnTo>
                    <a:pt x="651612" y="86778"/>
                  </a:lnTo>
                  <a:lnTo>
                    <a:pt x="613966" y="60263"/>
                  </a:lnTo>
                  <a:lnTo>
                    <a:pt x="574185" y="38568"/>
                  </a:lnTo>
                  <a:lnTo>
                    <a:pt x="532698" y="21694"/>
                  </a:lnTo>
                  <a:lnTo>
                    <a:pt x="489929" y="9642"/>
                  </a:lnTo>
                  <a:lnTo>
                    <a:pt x="446308" y="2410"/>
                  </a:lnTo>
                  <a:lnTo>
                    <a:pt x="402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99699" y="6183981"/>
              <a:ext cx="804545" cy="807085"/>
            </a:xfrm>
            <a:custGeom>
              <a:avLst/>
              <a:gdLst/>
              <a:ahLst/>
              <a:cxnLst/>
              <a:rect l="l" t="t" r="r" b="b"/>
              <a:pathLst>
                <a:path w="804545" h="807084">
                  <a:moveTo>
                    <a:pt x="686697" y="118116"/>
                  </a:moveTo>
                  <a:lnTo>
                    <a:pt x="717955" y="153290"/>
                  </a:lnTo>
                  <a:lnTo>
                    <a:pt x="744405" y="191031"/>
                  </a:lnTo>
                  <a:lnTo>
                    <a:pt x="766046" y="230912"/>
                  </a:lnTo>
                  <a:lnTo>
                    <a:pt x="782877" y="272505"/>
                  </a:lnTo>
                  <a:lnTo>
                    <a:pt x="794900" y="315381"/>
                  </a:lnTo>
                  <a:lnTo>
                    <a:pt x="802113" y="359113"/>
                  </a:lnTo>
                  <a:lnTo>
                    <a:pt x="804518" y="403274"/>
                  </a:lnTo>
                  <a:lnTo>
                    <a:pt x="802113" y="447434"/>
                  </a:lnTo>
                  <a:lnTo>
                    <a:pt x="794900" y="491166"/>
                  </a:lnTo>
                  <a:lnTo>
                    <a:pt x="782877" y="534043"/>
                  </a:lnTo>
                  <a:lnTo>
                    <a:pt x="766046" y="575635"/>
                  </a:lnTo>
                  <a:lnTo>
                    <a:pt x="744405" y="615516"/>
                  </a:lnTo>
                  <a:lnTo>
                    <a:pt x="717955" y="653258"/>
                  </a:lnTo>
                  <a:lnTo>
                    <a:pt x="686697" y="688432"/>
                  </a:lnTo>
                  <a:lnTo>
                    <a:pt x="651612" y="719769"/>
                  </a:lnTo>
                  <a:lnTo>
                    <a:pt x="613965" y="746284"/>
                  </a:lnTo>
                  <a:lnTo>
                    <a:pt x="574185" y="767979"/>
                  </a:lnTo>
                  <a:lnTo>
                    <a:pt x="532697" y="784853"/>
                  </a:lnTo>
                  <a:lnTo>
                    <a:pt x="489929" y="796906"/>
                  </a:lnTo>
                  <a:lnTo>
                    <a:pt x="446307" y="804137"/>
                  </a:lnTo>
                  <a:lnTo>
                    <a:pt x="402259" y="806548"/>
                  </a:lnTo>
                  <a:lnTo>
                    <a:pt x="358210" y="804137"/>
                  </a:lnTo>
                  <a:lnTo>
                    <a:pt x="314588" y="796906"/>
                  </a:lnTo>
                  <a:lnTo>
                    <a:pt x="271820" y="784853"/>
                  </a:lnTo>
                  <a:lnTo>
                    <a:pt x="230332" y="767979"/>
                  </a:lnTo>
                  <a:lnTo>
                    <a:pt x="190552" y="746284"/>
                  </a:lnTo>
                  <a:lnTo>
                    <a:pt x="152906" y="719769"/>
                  </a:lnTo>
                  <a:lnTo>
                    <a:pt x="117820" y="688432"/>
                  </a:lnTo>
                  <a:lnTo>
                    <a:pt x="86562" y="653258"/>
                  </a:lnTo>
                  <a:lnTo>
                    <a:pt x="60112" y="615516"/>
                  </a:lnTo>
                  <a:lnTo>
                    <a:pt x="38472" y="575635"/>
                  </a:lnTo>
                  <a:lnTo>
                    <a:pt x="21640" y="534043"/>
                  </a:lnTo>
                  <a:lnTo>
                    <a:pt x="9618" y="491166"/>
                  </a:lnTo>
                  <a:lnTo>
                    <a:pt x="2404" y="447434"/>
                  </a:lnTo>
                  <a:lnTo>
                    <a:pt x="0" y="403274"/>
                  </a:lnTo>
                  <a:lnTo>
                    <a:pt x="2404" y="359113"/>
                  </a:lnTo>
                  <a:lnTo>
                    <a:pt x="9618" y="315381"/>
                  </a:lnTo>
                  <a:lnTo>
                    <a:pt x="21640" y="272505"/>
                  </a:lnTo>
                  <a:lnTo>
                    <a:pt x="38472" y="230912"/>
                  </a:lnTo>
                  <a:lnTo>
                    <a:pt x="60112" y="191031"/>
                  </a:lnTo>
                  <a:lnTo>
                    <a:pt x="86562" y="153290"/>
                  </a:lnTo>
                  <a:lnTo>
                    <a:pt x="117820" y="118116"/>
                  </a:lnTo>
                  <a:lnTo>
                    <a:pt x="152906" y="86779"/>
                  </a:lnTo>
                  <a:lnTo>
                    <a:pt x="190552" y="60263"/>
                  </a:lnTo>
                  <a:lnTo>
                    <a:pt x="230332" y="38568"/>
                  </a:lnTo>
                  <a:lnTo>
                    <a:pt x="271820" y="21694"/>
                  </a:lnTo>
                  <a:lnTo>
                    <a:pt x="314588" y="9642"/>
                  </a:lnTo>
                  <a:lnTo>
                    <a:pt x="358210" y="2410"/>
                  </a:lnTo>
                  <a:lnTo>
                    <a:pt x="402259" y="0"/>
                  </a:lnTo>
                  <a:lnTo>
                    <a:pt x="446307" y="2410"/>
                  </a:lnTo>
                  <a:lnTo>
                    <a:pt x="489929" y="9642"/>
                  </a:lnTo>
                  <a:lnTo>
                    <a:pt x="532697" y="21694"/>
                  </a:lnTo>
                  <a:lnTo>
                    <a:pt x="574185" y="38568"/>
                  </a:lnTo>
                  <a:lnTo>
                    <a:pt x="613965" y="60263"/>
                  </a:lnTo>
                  <a:lnTo>
                    <a:pt x="651612" y="86779"/>
                  </a:lnTo>
                  <a:lnTo>
                    <a:pt x="686697" y="118116"/>
                  </a:lnTo>
                </a:path>
              </a:pathLst>
            </a:custGeom>
            <a:ln w="27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99698" y="7407707"/>
              <a:ext cx="804545" cy="807085"/>
            </a:xfrm>
            <a:custGeom>
              <a:avLst/>
              <a:gdLst/>
              <a:ahLst/>
              <a:cxnLst/>
              <a:rect l="l" t="t" r="r" b="b"/>
              <a:pathLst>
                <a:path w="804545" h="807084">
                  <a:moveTo>
                    <a:pt x="402259" y="0"/>
                  </a:moveTo>
                  <a:lnTo>
                    <a:pt x="358210" y="2410"/>
                  </a:lnTo>
                  <a:lnTo>
                    <a:pt x="314588" y="9642"/>
                  </a:lnTo>
                  <a:lnTo>
                    <a:pt x="271820" y="21694"/>
                  </a:lnTo>
                  <a:lnTo>
                    <a:pt x="230333" y="38568"/>
                  </a:lnTo>
                  <a:lnTo>
                    <a:pt x="190552" y="60263"/>
                  </a:lnTo>
                  <a:lnTo>
                    <a:pt x="152906" y="86779"/>
                  </a:lnTo>
                  <a:lnTo>
                    <a:pt x="117821" y="118116"/>
                  </a:lnTo>
                  <a:lnTo>
                    <a:pt x="86562" y="153290"/>
                  </a:lnTo>
                  <a:lnTo>
                    <a:pt x="60112" y="191031"/>
                  </a:lnTo>
                  <a:lnTo>
                    <a:pt x="38472" y="230912"/>
                  </a:lnTo>
                  <a:lnTo>
                    <a:pt x="21640" y="272505"/>
                  </a:lnTo>
                  <a:lnTo>
                    <a:pt x="9618" y="315381"/>
                  </a:lnTo>
                  <a:lnTo>
                    <a:pt x="2404" y="359114"/>
                  </a:lnTo>
                  <a:lnTo>
                    <a:pt x="0" y="403274"/>
                  </a:lnTo>
                  <a:lnTo>
                    <a:pt x="2404" y="447434"/>
                  </a:lnTo>
                  <a:lnTo>
                    <a:pt x="9618" y="491166"/>
                  </a:lnTo>
                  <a:lnTo>
                    <a:pt x="21640" y="534043"/>
                  </a:lnTo>
                  <a:lnTo>
                    <a:pt x="38472" y="575635"/>
                  </a:lnTo>
                  <a:lnTo>
                    <a:pt x="60112" y="615516"/>
                  </a:lnTo>
                  <a:lnTo>
                    <a:pt x="86562" y="653257"/>
                  </a:lnTo>
                  <a:lnTo>
                    <a:pt x="117821" y="688431"/>
                  </a:lnTo>
                  <a:lnTo>
                    <a:pt x="152906" y="719768"/>
                  </a:lnTo>
                  <a:lnTo>
                    <a:pt x="190552" y="746284"/>
                  </a:lnTo>
                  <a:lnTo>
                    <a:pt x="230333" y="767979"/>
                  </a:lnTo>
                  <a:lnTo>
                    <a:pt x="271820" y="784853"/>
                  </a:lnTo>
                  <a:lnTo>
                    <a:pt x="314588" y="796906"/>
                  </a:lnTo>
                  <a:lnTo>
                    <a:pt x="358210" y="804137"/>
                  </a:lnTo>
                  <a:lnTo>
                    <a:pt x="402259" y="806548"/>
                  </a:lnTo>
                  <a:lnTo>
                    <a:pt x="446308" y="804137"/>
                  </a:lnTo>
                  <a:lnTo>
                    <a:pt x="489929" y="796906"/>
                  </a:lnTo>
                  <a:lnTo>
                    <a:pt x="532698" y="784853"/>
                  </a:lnTo>
                  <a:lnTo>
                    <a:pt x="574185" y="767979"/>
                  </a:lnTo>
                  <a:lnTo>
                    <a:pt x="613966" y="746284"/>
                  </a:lnTo>
                  <a:lnTo>
                    <a:pt x="651612" y="719768"/>
                  </a:lnTo>
                  <a:lnTo>
                    <a:pt x="686697" y="688431"/>
                  </a:lnTo>
                  <a:lnTo>
                    <a:pt x="717956" y="653257"/>
                  </a:lnTo>
                  <a:lnTo>
                    <a:pt x="744405" y="615516"/>
                  </a:lnTo>
                  <a:lnTo>
                    <a:pt x="766046" y="575635"/>
                  </a:lnTo>
                  <a:lnTo>
                    <a:pt x="782877" y="534043"/>
                  </a:lnTo>
                  <a:lnTo>
                    <a:pt x="794900" y="491166"/>
                  </a:lnTo>
                  <a:lnTo>
                    <a:pt x="802113" y="447434"/>
                  </a:lnTo>
                  <a:lnTo>
                    <a:pt x="804518" y="403274"/>
                  </a:lnTo>
                  <a:lnTo>
                    <a:pt x="802113" y="359114"/>
                  </a:lnTo>
                  <a:lnTo>
                    <a:pt x="794900" y="315381"/>
                  </a:lnTo>
                  <a:lnTo>
                    <a:pt x="782877" y="272505"/>
                  </a:lnTo>
                  <a:lnTo>
                    <a:pt x="766046" y="230912"/>
                  </a:lnTo>
                  <a:lnTo>
                    <a:pt x="744405" y="191031"/>
                  </a:lnTo>
                  <a:lnTo>
                    <a:pt x="717956" y="153290"/>
                  </a:lnTo>
                  <a:lnTo>
                    <a:pt x="686697" y="118116"/>
                  </a:lnTo>
                  <a:lnTo>
                    <a:pt x="651612" y="86779"/>
                  </a:lnTo>
                  <a:lnTo>
                    <a:pt x="613966" y="60263"/>
                  </a:lnTo>
                  <a:lnTo>
                    <a:pt x="574185" y="38568"/>
                  </a:lnTo>
                  <a:lnTo>
                    <a:pt x="532698" y="21694"/>
                  </a:lnTo>
                  <a:lnTo>
                    <a:pt x="489929" y="9642"/>
                  </a:lnTo>
                  <a:lnTo>
                    <a:pt x="446308" y="2410"/>
                  </a:lnTo>
                  <a:lnTo>
                    <a:pt x="402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99699" y="7407709"/>
              <a:ext cx="804545" cy="807085"/>
            </a:xfrm>
            <a:custGeom>
              <a:avLst/>
              <a:gdLst/>
              <a:ahLst/>
              <a:cxnLst/>
              <a:rect l="l" t="t" r="r" b="b"/>
              <a:pathLst>
                <a:path w="804545" h="807084">
                  <a:moveTo>
                    <a:pt x="686697" y="118116"/>
                  </a:moveTo>
                  <a:lnTo>
                    <a:pt x="717955" y="153290"/>
                  </a:lnTo>
                  <a:lnTo>
                    <a:pt x="744405" y="191031"/>
                  </a:lnTo>
                  <a:lnTo>
                    <a:pt x="766046" y="230912"/>
                  </a:lnTo>
                  <a:lnTo>
                    <a:pt x="782877" y="272505"/>
                  </a:lnTo>
                  <a:lnTo>
                    <a:pt x="794900" y="315381"/>
                  </a:lnTo>
                  <a:lnTo>
                    <a:pt x="802113" y="359113"/>
                  </a:lnTo>
                  <a:lnTo>
                    <a:pt x="804518" y="403274"/>
                  </a:lnTo>
                  <a:lnTo>
                    <a:pt x="802113" y="447434"/>
                  </a:lnTo>
                  <a:lnTo>
                    <a:pt x="794900" y="491166"/>
                  </a:lnTo>
                  <a:lnTo>
                    <a:pt x="782877" y="534043"/>
                  </a:lnTo>
                  <a:lnTo>
                    <a:pt x="766046" y="575635"/>
                  </a:lnTo>
                  <a:lnTo>
                    <a:pt x="744405" y="615516"/>
                  </a:lnTo>
                  <a:lnTo>
                    <a:pt x="717955" y="653258"/>
                  </a:lnTo>
                  <a:lnTo>
                    <a:pt x="686697" y="688432"/>
                  </a:lnTo>
                  <a:lnTo>
                    <a:pt x="651612" y="719769"/>
                  </a:lnTo>
                  <a:lnTo>
                    <a:pt x="613965" y="746284"/>
                  </a:lnTo>
                  <a:lnTo>
                    <a:pt x="574185" y="767979"/>
                  </a:lnTo>
                  <a:lnTo>
                    <a:pt x="532697" y="784853"/>
                  </a:lnTo>
                  <a:lnTo>
                    <a:pt x="489929" y="796906"/>
                  </a:lnTo>
                  <a:lnTo>
                    <a:pt x="446307" y="804137"/>
                  </a:lnTo>
                  <a:lnTo>
                    <a:pt x="402259" y="806548"/>
                  </a:lnTo>
                  <a:lnTo>
                    <a:pt x="358210" y="804137"/>
                  </a:lnTo>
                  <a:lnTo>
                    <a:pt x="314588" y="796906"/>
                  </a:lnTo>
                  <a:lnTo>
                    <a:pt x="271820" y="784853"/>
                  </a:lnTo>
                  <a:lnTo>
                    <a:pt x="230332" y="767979"/>
                  </a:lnTo>
                  <a:lnTo>
                    <a:pt x="190552" y="746284"/>
                  </a:lnTo>
                  <a:lnTo>
                    <a:pt x="152906" y="719769"/>
                  </a:lnTo>
                  <a:lnTo>
                    <a:pt x="117820" y="688432"/>
                  </a:lnTo>
                  <a:lnTo>
                    <a:pt x="86562" y="653258"/>
                  </a:lnTo>
                  <a:lnTo>
                    <a:pt x="60112" y="615516"/>
                  </a:lnTo>
                  <a:lnTo>
                    <a:pt x="38472" y="575635"/>
                  </a:lnTo>
                  <a:lnTo>
                    <a:pt x="21640" y="534043"/>
                  </a:lnTo>
                  <a:lnTo>
                    <a:pt x="9618" y="491166"/>
                  </a:lnTo>
                  <a:lnTo>
                    <a:pt x="2404" y="447434"/>
                  </a:lnTo>
                  <a:lnTo>
                    <a:pt x="0" y="403274"/>
                  </a:lnTo>
                  <a:lnTo>
                    <a:pt x="2404" y="359113"/>
                  </a:lnTo>
                  <a:lnTo>
                    <a:pt x="9618" y="315381"/>
                  </a:lnTo>
                  <a:lnTo>
                    <a:pt x="21640" y="272505"/>
                  </a:lnTo>
                  <a:lnTo>
                    <a:pt x="38472" y="230912"/>
                  </a:lnTo>
                  <a:lnTo>
                    <a:pt x="60112" y="191031"/>
                  </a:lnTo>
                  <a:lnTo>
                    <a:pt x="86562" y="153290"/>
                  </a:lnTo>
                  <a:lnTo>
                    <a:pt x="117820" y="118116"/>
                  </a:lnTo>
                  <a:lnTo>
                    <a:pt x="152906" y="86779"/>
                  </a:lnTo>
                  <a:lnTo>
                    <a:pt x="190552" y="60263"/>
                  </a:lnTo>
                  <a:lnTo>
                    <a:pt x="230332" y="38568"/>
                  </a:lnTo>
                  <a:lnTo>
                    <a:pt x="271820" y="21694"/>
                  </a:lnTo>
                  <a:lnTo>
                    <a:pt x="314588" y="9642"/>
                  </a:lnTo>
                  <a:lnTo>
                    <a:pt x="358210" y="2410"/>
                  </a:lnTo>
                  <a:lnTo>
                    <a:pt x="402259" y="0"/>
                  </a:lnTo>
                  <a:lnTo>
                    <a:pt x="446307" y="2410"/>
                  </a:lnTo>
                  <a:lnTo>
                    <a:pt x="489929" y="9642"/>
                  </a:lnTo>
                  <a:lnTo>
                    <a:pt x="532697" y="21694"/>
                  </a:lnTo>
                  <a:lnTo>
                    <a:pt x="574185" y="38568"/>
                  </a:lnTo>
                  <a:lnTo>
                    <a:pt x="613965" y="60263"/>
                  </a:lnTo>
                  <a:lnTo>
                    <a:pt x="651612" y="86779"/>
                  </a:lnTo>
                  <a:lnTo>
                    <a:pt x="686697" y="118116"/>
                  </a:lnTo>
                </a:path>
              </a:pathLst>
            </a:custGeom>
            <a:ln w="27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04848" y="7029490"/>
              <a:ext cx="194218" cy="3782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99698" y="4948910"/>
              <a:ext cx="804545" cy="807085"/>
            </a:xfrm>
            <a:custGeom>
              <a:avLst/>
              <a:gdLst/>
              <a:ahLst/>
              <a:cxnLst/>
              <a:rect l="l" t="t" r="r" b="b"/>
              <a:pathLst>
                <a:path w="804545" h="807085">
                  <a:moveTo>
                    <a:pt x="402259" y="0"/>
                  </a:moveTo>
                  <a:lnTo>
                    <a:pt x="358210" y="2410"/>
                  </a:lnTo>
                  <a:lnTo>
                    <a:pt x="314588" y="9642"/>
                  </a:lnTo>
                  <a:lnTo>
                    <a:pt x="271820" y="21695"/>
                  </a:lnTo>
                  <a:lnTo>
                    <a:pt x="230333" y="38569"/>
                  </a:lnTo>
                  <a:lnTo>
                    <a:pt x="190552" y="60264"/>
                  </a:lnTo>
                  <a:lnTo>
                    <a:pt x="152906" y="86780"/>
                  </a:lnTo>
                  <a:lnTo>
                    <a:pt x="117821" y="118118"/>
                  </a:lnTo>
                  <a:lnTo>
                    <a:pt x="86562" y="153292"/>
                  </a:lnTo>
                  <a:lnTo>
                    <a:pt x="60112" y="191033"/>
                  </a:lnTo>
                  <a:lnTo>
                    <a:pt x="38472" y="230914"/>
                  </a:lnTo>
                  <a:lnTo>
                    <a:pt x="21640" y="272506"/>
                  </a:lnTo>
                  <a:lnTo>
                    <a:pt x="9618" y="315382"/>
                  </a:lnTo>
                  <a:lnTo>
                    <a:pt x="2404" y="359114"/>
                  </a:lnTo>
                  <a:lnTo>
                    <a:pt x="0" y="403274"/>
                  </a:lnTo>
                  <a:lnTo>
                    <a:pt x="2404" y="447434"/>
                  </a:lnTo>
                  <a:lnTo>
                    <a:pt x="9618" y="491166"/>
                  </a:lnTo>
                  <a:lnTo>
                    <a:pt x="21640" y="534042"/>
                  </a:lnTo>
                  <a:lnTo>
                    <a:pt x="38472" y="575634"/>
                  </a:lnTo>
                  <a:lnTo>
                    <a:pt x="60112" y="615515"/>
                  </a:lnTo>
                  <a:lnTo>
                    <a:pt x="86562" y="653257"/>
                  </a:lnTo>
                  <a:lnTo>
                    <a:pt x="117821" y="688431"/>
                  </a:lnTo>
                  <a:lnTo>
                    <a:pt x="152906" y="719768"/>
                  </a:lnTo>
                  <a:lnTo>
                    <a:pt x="190552" y="746285"/>
                  </a:lnTo>
                  <a:lnTo>
                    <a:pt x="230333" y="767980"/>
                  </a:lnTo>
                  <a:lnTo>
                    <a:pt x="271820" y="784854"/>
                  </a:lnTo>
                  <a:lnTo>
                    <a:pt x="314588" y="796907"/>
                  </a:lnTo>
                  <a:lnTo>
                    <a:pt x="358210" y="804139"/>
                  </a:lnTo>
                  <a:lnTo>
                    <a:pt x="402259" y="806549"/>
                  </a:lnTo>
                  <a:lnTo>
                    <a:pt x="446308" y="804139"/>
                  </a:lnTo>
                  <a:lnTo>
                    <a:pt x="489929" y="796907"/>
                  </a:lnTo>
                  <a:lnTo>
                    <a:pt x="532698" y="784854"/>
                  </a:lnTo>
                  <a:lnTo>
                    <a:pt x="574185" y="767980"/>
                  </a:lnTo>
                  <a:lnTo>
                    <a:pt x="613966" y="746285"/>
                  </a:lnTo>
                  <a:lnTo>
                    <a:pt x="651612" y="719768"/>
                  </a:lnTo>
                  <a:lnTo>
                    <a:pt x="686697" y="688431"/>
                  </a:lnTo>
                  <a:lnTo>
                    <a:pt x="717956" y="653257"/>
                  </a:lnTo>
                  <a:lnTo>
                    <a:pt x="744405" y="615515"/>
                  </a:lnTo>
                  <a:lnTo>
                    <a:pt x="766046" y="575634"/>
                  </a:lnTo>
                  <a:lnTo>
                    <a:pt x="782877" y="534042"/>
                  </a:lnTo>
                  <a:lnTo>
                    <a:pt x="794900" y="491166"/>
                  </a:lnTo>
                  <a:lnTo>
                    <a:pt x="802113" y="447434"/>
                  </a:lnTo>
                  <a:lnTo>
                    <a:pt x="804518" y="403274"/>
                  </a:lnTo>
                  <a:lnTo>
                    <a:pt x="802113" y="359114"/>
                  </a:lnTo>
                  <a:lnTo>
                    <a:pt x="794900" y="315382"/>
                  </a:lnTo>
                  <a:lnTo>
                    <a:pt x="782877" y="272506"/>
                  </a:lnTo>
                  <a:lnTo>
                    <a:pt x="766046" y="230914"/>
                  </a:lnTo>
                  <a:lnTo>
                    <a:pt x="744405" y="191033"/>
                  </a:lnTo>
                  <a:lnTo>
                    <a:pt x="717956" y="153292"/>
                  </a:lnTo>
                  <a:lnTo>
                    <a:pt x="686697" y="118118"/>
                  </a:lnTo>
                  <a:lnTo>
                    <a:pt x="651612" y="86780"/>
                  </a:lnTo>
                  <a:lnTo>
                    <a:pt x="613966" y="60264"/>
                  </a:lnTo>
                  <a:lnTo>
                    <a:pt x="574185" y="38569"/>
                  </a:lnTo>
                  <a:lnTo>
                    <a:pt x="532698" y="21695"/>
                  </a:lnTo>
                  <a:lnTo>
                    <a:pt x="489929" y="9642"/>
                  </a:lnTo>
                  <a:lnTo>
                    <a:pt x="446308" y="2410"/>
                  </a:lnTo>
                  <a:lnTo>
                    <a:pt x="402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99699" y="4948911"/>
              <a:ext cx="804545" cy="807085"/>
            </a:xfrm>
            <a:custGeom>
              <a:avLst/>
              <a:gdLst/>
              <a:ahLst/>
              <a:cxnLst/>
              <a:rect l="l" t="t" r="r" b="b"/>
              <a:pathLst>
                <a:path w="804545" h="807085">
                  <a:moveTo>
                    <a:pt x="686697" y="118118"/>
                  </a:moveTo>
                  <a:lnTo>
                    <a:pt x="717955" y="153292"/>
                  </a:lnTo>
                  <a:lnTo>
                    <a:pt x="744405" y="191033"/>
                  </a:lnTo>
                  <a:lnTo>
                    <a:pt x="766046" y="230914"/>
                  </a:lnTo>
                  <a:lnTo>
                    <a:pt x="782877" y="272506"/>
                  </a:lnTo>
                  <a:lnTo>
                    <a:pt x="794900" y="315382"/>
                  </a:lnTo>
                  <a:lnTo>
                    <a:pt x="802113" y="359114"/>
                  </a:lnTo>
                  <a:lnTo>
                    <a:pt x="804518" y="403274"/>
                  </a:lnTo>
                  <a:lnTo>
                    <a:pt x="802113" y="447434"/>
                  </a:lnTo>
                  <a:lnTo>
                    <a:pt x="794900" y="491166"/>
                  </a:lnTo>
                  <a:lnTo>
                    <a:pt x="782877" y="534042"/>
                  </a:lnTo>
                  <a:lnTo>
                    <a:pt x="766046" y="575635"/>
                  </a:lnTo>
                  <a:lnTo>
                    <a:pt x="744405" y="615516"/>
                  </a:lnTo>
                  <a:lnTo>
                    <a:pt x="717955" y="653257"/>
                  </a:lnTo>
                  <a:lnTo>
                    <a:pt x="686697" y="688431"/>
                  </a:lnTo>
                  <a:lnTo>
                    <a:pt x="651612" y="719768"/>
                  </a:lnTo>
                  <a:lnTo>
                    <a:pt x="613965" y="746285"/>
                  </a:lnTo>
                  <a:lnTo>
                    <a:pt x="574185" y="767980"/>
                  </a:lnTo>
                  <a:lnTo>
                    <a:pt x="532697" y="784854"/>
                  </a:lnTo>
                  <a:lnTo>
                    <a:pt x="489929" y="796907"/>
                  </a:lnTo>
                  <a:lnTo>
                    <a:pt x="446307" y="804139"/>
                  </a:lnTo>
                  <a:lnTo>
                    <a:pt x="402259" y="806549"/>
                  </a:lnTo>
                  <a:lnTo>
                    <a:pt x="358210" y="804139"/>
                  </a:lnTo>
                  <a:lnTo>
                    <a:pt x="314588" y="796907"/>
                  </a:lnTo>
                  <a:lnTo>
                    <a:pt x="271820" y="784854"/>
                  </a:lnTo>
                  <a:lnTo>
                    <a:pt x="230332" y="767980"/>
                  </a:lnTo>
                  <a:lnTo>
                    <a:pt x="190552" y="746285"/>
                  </a:lnTo>
                  <a:lnTo>
                    <a:pt x="152906" y="719768"/>
                  </a:lnTo>
                  <a:lnTo>
                    <a:pt x="117820" y="688431"/>
                  </a:lnTo>
                  <a:lnTo>
                    <a:pt x="86562" y="653257"/>
                  </a:lnTo>
                  <a:lnTo>
                    <a:pt x="60112" y="615516"/>
                  </a:lnTo>
                  <a:lnTo>
                    <a:pt x="38472" y="575635"/>
                  </a:lnTo>
                  <a:lnTo>
                    <a:pt x="21640" y="534042"/>
                  </a:lnTo>
                  <a:lnTo>
                    <a:pt x="9618" y="491166"/>
                  </a:lnTo>
                  <a:lnTo>
                    <a:pt x="2404" y="447434"/>
                  </a:lnTo>
                  <a:lnTo>
                    <a:pt x="0" y="403274"/>
                  </a:lnTo>
                  <a:lnTo>
                    <a:pt x="2404" y="359114"/>
                  </a:lnTo>
                  <a:lnTo>
                    <a:pt x="9618" y="315382"/>
                  </a:lnTo>
                  <a:lnTo>
                    <a:pt x="21640" y="272506"/>
                  </a:lnTo>
                  <a:lnTo>
                    <a:pt x="38472" y="230914"/>
                  </a:lnTo>
                  <a:lnTo>
                    <a:pt x="60112" y="191033"/>
                  </a:lnTo>
                  <a:lnTo>
                    <a:pt x="86562" y="153292"/>
                  </a:lnTo>
                  <a:lnTo>
                    <a:pt x="117820" y="118118"/>
                  </a:lnTo>
                  <a:lnTo>
                    <a:pt x="152906" y="86780"/>
                  </a:lnTo>
                  <a:lnTo>
                    <a:pt x="190552" y="60264"/>
                  </a:lnTo>
                  <a:lnTo>
                    <a:pt x="230332" y="38569"/>
                  </a:lnTo>
                  <a:lnTo>
                    <a:pt x="271820" y="21695"/>
                  </a:lnTo>
                  <a:lnTo>
                    <a:pt x="314588" y="9642"/>
                  </a:lnTo>
                  <a:lnTo>
                    <a:pt x="358210" y="2410"/>
                  </a:lnTo>
                  <a:lnTo>
                    <a:pt x="402259" y="0"/>
                  </a:lnTo>
                  <a:lnTo>
                    <a:pt x="446307" y="2410"/>
                  </a:lnTo>
                  <a:lnTo>
                    <a:pt x="489929" y="9642"/>
                  </a:lnTo>
                  <a:lnTo>
                    <a:pt x="532697" y="21695"/>
                  </a:lnTo>
                  <a:lnTo>
                    <a:pt x="574185" y="38569"/>
                  </a:lnTo>
                  <a:lnTo>
                    <a:pt x="613965" y="60264"/>
                  </a:lnTo>
                  <a:lnTo>
                    <a:pt x="651612" y="86780"/>
                  </a:lnTo>
                  <a:lnTo>
                    <a:pt x="686697" y="118118"/>
                  </a:lnTo>
                </a:path>
              </a:pathLst>
            </a:custGeom>
            <a:ln w="27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383650" y="8521393"/>
            <a:ext cx="30861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latin typeface="Lucida Sans Unicode"/>
                <a:cs typeface="Lucida Sans Unicode"/>
              </a:rPr>
              <a:t>(a)</a:t>
            </a:r>
            <a:endParaRPr sz="175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41559" y="8521393"/>
            <a:ext cx="32131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25" dirty="0">
                <a:latin typeface="Lucida Sans Unicode"/>
                <a:cs typeface="Lucida Sans Unicode"/>
              </a:rPr>
              <a:t>(b)</a:t>
            </a:r>
            <a:endParaRPr sz="175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70329" y="8521393"/>
            <a:ext cx="2965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30" dirty="0">
                <a:latin typeface="Lucida Sans Unicode"/>
                <a:cs typeface="Lucida Sans Unicode"/>
              </a:rPr>
              <a:t>(c)</a:t>
            </a:r>
            <a:endParaRPr sz="175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26663" y="5196860"/>
            <a:ext cx="1714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i="1" spc="-5" dirty="0">
                <a:latin typeface="Georgia"/>
                <a:cs typeface="Georgia"/>
              </a:rPr>
              <a:t>h</a:t>
            </a:r>
            <a:endParaRPr sz="1700">
              <a:latin typeface="Georgia"/>
              <a:cs typeface="Georg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585729" y="2264989"/>
            <a:ext cx="832485" cy="3919220"/>
            <a:chOff x="5585729" y="2264989"/>
            <a:chExt cx="832485" cy="3919220"/>
          </a:xfrm>
        </p:grpSpPr>
        <p:sp>
          <p:nvSpPr>
            <p:cNvPr id="42" name="object 42"/>
            <p:cNvSpPr/>
            <p:nvPr/>
          </p:nvSpPr>
          <p:spPr>
            <a:xfrm>
              <a:off x="5904848" y="5794420"/>
              <a:ext cx="194218" cy="3895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99698" y="3613934"/>
              <a:ext cx="804545" cy="807085"/>
            </a:xfrm>
            <a:custGeom>
              <a:avLst/>
              <a:gdLst/>
              <a:ahLst/>
              <a:cxnLst/>
              <a:rect l="l" t="t" r="r" b="b"/>
              <a:pathLst>
                <a:path w="804545" h="807085">
                  <a:moveTo>
                    <a:pt x="402259" y="0"/>
                  </a:moveTo>
                  <a:lnTo>
                    <a:pt x="358210" y="2410"/>
                  </a:lnTo>
                  <a:lnTo>
                    <a:pt x="314588" y="9642"/>
                  </a:lnTo>
                  <a:lnTo>
                    <a:pt x="271820" y="21695"/>
                  </a:lnTo>
                  <a:lnTo>
                    <a:pt x="230333" y="38569"/>
                  </a:lnTo>
                  <a:lnTo>
                    <a:pt x="190552" y="60264"/>
                  </a:lnTo>
                  <a:lnTo>
                    <a:pt x="152906" y="86780"/>
                  </a:lnTo>
                  <a:lnTo>
                    <a:pt x="117821" y="118117"/>
                  </a:lnTo>
                  <a:lnTo>
                    <a:pt x="86562" y="153291"/>
                  </a:lnTo>
                  <a:lnTo>
                    <a:pt x="60112" y="191032"/>
                  </a:lnTo>
                  <a:lnTo>
                    <a:pt x="38472" y="230913"/>
                  </a:lnTo>
                  <a:lnTo>
                    <a:pt x="21640" y="272506"/>
                  </a:lnTo>
                  <a:lnTo>
                    <a:pt x="9618" y="315382"/>
                  </a:lnTo>
                  <a:lnTo>
                    <a:pt x="2404" y="359114"/>
                  </a:lnTo>
                  <a:lnTo>
                    <a:pt x="0" y="403274"/>
                  </a:lnTo>
                  <a:lnTo>
                    <a:pt x="2404" y="447434"/>
                  </a:lnTo>
                  <a:lnTo>
                    <a:pt x="9618" y="491166"/>
                  </a:lnTo>
                  <a:lnTo>
                    <a:pt x="21640" y="534042"/>
                  </a:lnTo>
                  <a:lnTo>
                    <a:pt x="38472" y="575635"/>
                  </a:lnTo>
                  <a:lnTo>
                    <a:pt x="60112" y="615516"/>
                  </a:lnTo>
                  <a:lnTo>
                    <a:pt x="86562" y="653257"/>
                  </a:lnTo>
                  <a:lnTo>
                    <a:pt x="117821" y="688431"/>
                  </a:lnTo>
                  <a:lnTo>
                    <a:pt x="152906" y="719768"/>
                  </a:lnTo>
                  <a:lnTo>
                    <a:pt x="190552" y="746284"/>
                  </a:lnTo>
                  <a:lnTo>
                    <a:pt x="230333" y="767980"/>
                  </a:lnTo>
                  <a:lnTo>
                    <a:pt x="271820" y="784853"/>
                  </a:lnTo>
                  <a:lnTo>
                    <a:pt x="314588" y="796906"/>
                  </a:lnTo>
                  <a:lnTo>
                    <a:pt x="358210" y="804138"/>
                  </a:lnTo>
                  <a:lnTo>
                    <a:pt x="402259" y="806549"/>
                  </a:lnTo>
                  <a:lnTo>
                    <a:pt x="446308" y="804138"/>
                  </a:lnTo>
                  <a:lnTo>
                    <a:pt x="489929" y="796906"/>
                  </a:lnTo>
                  <a:lnTo>
                    <a:pt x="532698" y="784853"/>
                  </a:lnTo>
                  <a:lnTo>
                    <a:pt x="574185" y="767980"/>
                  </a:lnTo>
                  <a:lnTo>
                    <a:pt x="613966" y="746284"/>
                  </a:lnTo>
                  <a:lnTo>
                    <a:pt x="651612" y="719768"/>
                  </a:lnTo>
                  <a:lnTo>
                    <a:pt x="686697" y="688431"/>
                  </a:lnTo>
                  <a:lnTo>
                    <a:pt x="717956" y="653257"/>
                  </a:lnTo>
                  <a:lnTo>
                    <a:pt x="744405" y="615516"/>
                  </a:lnTo>
                  <a:lnTo>
                    <a:pt x="766046" y="575635"/>
                  </a:lnTo>
                  <a:lnTo>
                    <a:pt x="782877" y="534042"/>
                  </a:lnTo>
                  <a:lnTo>
                    <a:pt x="794900" y="491166"/>
                  </a:lnTo>
                  <a:lnTo>
                    <a:pt x="802113" y="447434"/>
                  </a:lnTo>
                  <a:lnTo>
                    <a:pt x="804518" y="403274"/>
                  </a:lnTo>
                  <a:lnTo>
                    <a:pt x="802113" y="359114"/>
                  </a:lnTo>
                  <a:lnTo>
                    <a:pt x="794900" y="315382"/>
                  </a:lnTo>
                  <a:lnTo>
                    <a:pt x="782877" y="272506"/>
                  </a:lnTo>
                  <a:lnTo>
                    <a:pt x="766046" y="230913"/>
                  </a:lnTo>
                  <a:lnTo>
                    <a:pt x="744405" y="191032"/>
                  </a:lnTo>
                  <a:lnTo>
                    <a:pt x="717956" y="153291"/>
                  </a:lnTo>
                  <a:lnTo>
                    <a:pt x="686697" y="118117"/>
                  </a:lnTo>
                  <a:lnTo>
                    <a:pt x="651612" y="86780"/>
                  </a:lnTo>
                  <a:lnTo>
                    <a:pt x="613966" y="60264"/>
                  </a:lnTo>
                  <a:lnTo>
                    <a:pt x="574185" y="38569"/>
                  </a:lnTo>
                  <a:lnTo>
                    <a:pt x="532698" y="21695"/>
                  </a:lnTo>
                  <a:lnTo>
                    <a:pt x="489929" y="9642"/>
                  </a:lnTo>
                  <a:lnTo>
                    <a:pt x="446308" y="2410"/>
                  </a:lnTo>
                  <a:lnTo>
                    <a:pt x="402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99699" y="3613935"/>
              <a:ext cx="804545" cy="807085"/>
            </a:xfrm>
            <a:custGeom>
              <a:avLst/>
              <a:gdLst/>
              <a:ahLst/>
              <a:cxnLst/>
              <a:rect l="l" t="t" r="r" b="b"/>
              <a:pathLst>
                <a:path w="804545" h="807085">
                  <a:moveTo>
                    <a:pt x="686697" y="118118"/>
                  </a:moveTo>
                  <a:lnTo>
                    <a:pt x="717955" y="153292"/>
                  </a:lnTo>
                  <a:lnTo>
                    <a:pt x="744405" y="191033"/>
                  </a:lnTo>
                  <a:lnTo>
                    <a:pt x="766046" y="230914"/>
                  </a:lnTo>
                  <a:lnTo>
                    <a:pt x="782877" y="272506"/>
                  </a:lnTo>
                  <a:lnTo>
                    <a:pt x="794900" y="315382"/>
                  </a:lnTo>
                  <a:lnTo>
                    <a:pt x="802113" y="359114"/>
                  </a:lnTo>
                  <a:lnTo>
                    <a:pt x="804518" y="403274"/>
                  </a:lnTo>
                  <a:lnTo>
                    <a:pt x="802113" y="447434"/>
                  </a:lnTo>
                  <a:lnTo>
                    <a:pt x="794900" y="491166"/>
                  </a:lnTo>
                  <a:lnTo>
                    <a:pt x="782877" y="534042"/>
                  </a:lnTo>
                  <a:lnTo>
                    <a:pt x="766046" y="575635"/>
                  </a:lnTo>
                  <a:lnTo>
                    <a:pt x="744405" y="615516"/>
                  </a:lnTo>
                  <a:lnTo>
                    <a:pt x="717955" y="653257"/>
                  </a:lnTo>
                  <a:lnTo>
                    <a:pt x="686697" y="688431"/>
                  </a:lnTo>
                  <a:lnTo>
                    <a:pt x="651612" y="719768"/>
                  </a:lnTo>
                  <a:lnTo>
                    <a:pt x="613965" y="746285"/>
                  </a:lnTo>
                  <a:lnTo>
                    <a:pt x="574185" y="767980"/>
                  </a:lnTo>
                  <a:lnTo>
                    <a:pt x="532697" y="784854"/>
                  </a:lnTo>
                  <a:lnTo>
                    <a:pt x="489929" y="796907"/>
                  </a:lnTo>
                  <a:lnTo>
                    <a:pt x="446307" y="804139"/>
                  </a:lnTo>
                  <a:lnTo>
                    <a:pt x="402259" y="806549"/>
                  </a:lnTo>
                  <a:lnTo>
                    <a:pt x="358210" y="804139"/>
                  </a:lnTo>
                  <a:lnTo>
                    <a:pt x="314588" y="796907"/>
                  </a:lnTo>
                  <a:lnTo>
                    <a:pt x="271820" y="784854"/>
                  </a:lnTo>
                  <a:lnTo>
                    <a:pt x="230332" y="767980"/>
                  </a:lnTo>
                  <a:lnTo>
                    <a:pt x="190552" y="746285"/>
                  </a:lnTo>
                  <a:lnTo>
                    <a:pt x="152906" y="719768"/>
                  </a:lnTo>
                  <a:lnTo>
                    <a:pt x="117820" y="688431"/>
                  </a:lnTo>
                  <a:lnTo>
                    <a:pt x="86562" y="653257"/>
                  </a:lnTo>
                  <a:lnTo>
                    <a:pt x="60112" y="615516"/>
                  </a:lnTo>
                  <a:lnTo>
                    <a:pt x="38472" y="575635"/>
                  </a:lnTo>
                  <a:lnTo>
                    <a:pt x="21640" y="534042"/>
                  </a:lnTo>
                  <a:lnTo>
                    <a:pt x="9618" y="491166"/>
                  </a:lnTo>
                  <a:lnTo>
                    <a:pt x="2404" y="447434"/>
                  </a:lnTo>
                  <a:lnTo>
                    <a:pt x="0" y="403274"/>
                  </a:lnTo>
                  <a:lnTo>
                    <a:pt x="2404" y="359114"/>
                  </a:lnTo>
                  <a:lnTo>
                    <a:pt x="9618" y="315382"/>
                  </a:lnTo>
                  <a:lnTo>
                    <a:pt x="21640" y="272506"/>
                  </a:lnTo>
                  <a:lnTo>
                    <a:pt x="38472" y="230914"/>
                  </a:lnTo>
                  <a:lnTo>
                    <a:pt x="60112" y="191033"/>
                  </a:lnTo>
                  <a:lnTo>
                    <a:pt x="86562" y="153292"/>
                  </a:lnTo>
                  <a:lnTo>
                    <a:pt x="117820" y="118118"/>
                  </a:lnTo>
                  <a:lnTo>
                    <a:pt x="152906" y="86780"/>
                  </a:lnTo>
                  <a:lnTo>
                    <a:pt x="190552" y="60264"/>
                  </a:lnTo>
                  <a:lnTo>
                    <a:pt x="230332" y="38569"/>
                  </a:lnTo>
                  <a:lnTo>
                    <a:pt x="271820" y="21695"/>
                  </a:lnTo>
                  <a:lnTo>
                    <a:pt x="314588" y="9642"/>
                  </a:lnTo>
                  <a:lnTo>
                    <a:pt x="358210" y="2410"/>
                  </a:lnTo>
                  <a:lnTo>
                    <a:pt x="402259" y="0"/>
                  </a:lnTo>
                  <a:lnTo>
                    <a:pt x="446307" y="2410"/>
                  </a:lnTo>
                  <a:lnTo>
                    <a:pt x="489929" y="9642"/>
                  </a:lnTo>
                  <a:lnTo>
                    <a:pt x="532697" y="21695"/>
                  </a:lnTo>
                  <a:lnTo>
                    <a:pt x="574185" y="38569"/>
                  </a:lnTo>
                  <a:lnTo>
                    <a:pt x="613965" y="60264"/>
                  </a:lnTo>
                  <a:lnTo>
                    <a:pt x="651612" y="86780"/>
                  </a:lnTo>
                  <a:lnTo>
                    <a:pt x="686697" y="118118"/>
                  </a:lnTo>
                </a:path>
              </a:pathLst>
            </a:custGeom>
            <a:ln w="27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04848" y="4459443"/>
              <a:ext cx="194218" cy="4894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99698" y="2278958"/>
              <a:ext cx="804545" cy="807085"/>
            </a:xfrm>
            <a:custGeom>
              <a:avLst/>
              <a:gdLst/>
              <a:ahLst/>
              <a:cxnLst/>
              <a:rect l="l" t="t" r="r" b="b"/>
              <a:pathLst>
                <a:path w="804545" h="807085">
                  <a:moveTo>
                    <a:pt x="402259" y="0"/>
                  </a:moveTo>
                  <a:lnTo>
                    <a:pt x="358210" y="2410"/>
                  </a:lnTo>
                  <a:lnTo>
                    <a:pt x="314588" y="9642"/>
                  </a:lnTo>
                  <a:lnTo>
                    <a:pt x="271820" y="21695"/>
                  </a:lnTo>
                  <a:lnTo>
                    <a:pt x="230333" y="38569"/>
                  </a:lnTo>
                  <a:lnTo>
                    <a:pt x="190552" y="60264"/>
                  </a:lnTo>
                  <a:lnTo>
                    <a:pt x="152906" y="86780"/>
                  </a:lnTo>
                  <a:lnTo>
                    <a:pt x="117821" y="118118"/>
                  </a:lnTo>
                  <a:lnTo>
                    <a:pt x="86562" y="153292"/>
                  </a:lnTo>
                  <a:lnTo>
                    <a:pt x="60112" y="191033"/>
                  </a:lnTo>
                  <a:lnTo>
                    <a:pt x="38472" y="230914"/>
                  </a:lnTo>
                  <a:lnTo>
                    <a:pt x="21640" y="272506"/>
                  </a:lnTo>
                  <a:lnTo>
                    <a:pt x="9618" y="315382"/>
                  </a:lnTo>
                  <a:lnTo>
                    <a:pt x="2404" y="359114"/>
                  </a:lnTo>
                  <a:lnTo>
                    <a:pt x="0" y="403274"/>
                  </a:lnTo>
                  <a:lnTo>
                    <a:pt x="2404" y="447434"/>
                  </a:lnTo>
                  <a:lnTo>
                    <a:pt x="9618" y="491166"/>
                  </a:lnTo>
                  <a:lnTo>
                    <a:pt x="21640" y="534042"/>
                  </a:lnTo>
                  <a:lnTo>
                    <a:pt x="38472" y="575635"/>
                  </a:lnTo>
                  <a:lnTo>
                    <a:pt x="60112" y="615516"/>
                  </a:lnTo>
                  <a:lnTo>
                    <a:pt x="86562" y="653257"/>
                  </a:lnTo>
                  <a:lnTo>
                    <a:pt x="117821" y="688431"/>
                  </a:lnTo>
                  <a:lnTo>
                    <a:pt x="152906" y="719768"/>
                  </a:lnTo>
                  <a:lnTo>
                    <a:pt x="190552" y="746285"/>
                  </a:lnTo>
                  <a:lnTo>
                    <a:pt x="230333" y="767980"/>
                  </a:lnTo>
                  <a:lnTo>
                    <a:pt x="271820" y="784854"/>
                  </a:lnTo>
                  <a:lnTo>
                    <a:pt x="314588" y="796907"/>
                  </a:lnTo>
                  <a:lnTo>
                    <a:pt x="358210" y="804139"/>
                  </a:lnTo>
                  <a:lnTo>
                    <a:pt x="402259" y="806549"/>
                  </a:lnTo>
                  <a:lnTo>
                    <a:pt x="446308" y="804139"/>
                  </a:lnTo>
                  <a:lnTo>
                    <a:pt x="489929" y="796907"/>
                  </a:lnTo>
                  <a:lnTo>
                    <a:pt x="532698" y="784854"/>
                  </a:lnTo>
                  <a:lnTo>
                    <a:pt x="574185" y="767980"/>
                  </a:lnTo>
                  <a:lnTo>
                    <a:pt x="613966" y="746285"/>
                  </a:lnTo>
                  <a:lnTo>
                    <a:pt x="651612" y="719768"/>
                  </a:lnTo>
                  <a:lnTo>
                    <a:pt x="686697" y="688431"/>
                  </a:lnTo>
                  <a:lnTo>
                    <a:pt x="717956" y="653257"/>
                  </a:lnTo>
                  <a:lnTo>
                    <a:pt x="744405" y="615516"/>
                  </a:lnTo>
                  <a:lnTo>
                    <a:pt x="766046" y="575635"/>
                  </a:lnTo>
                  <a:lnTo>
                    <a:pt x="782877" y="534042"/>
                  </a:lnTo>
                  <a:lnTo>
                    <a:pt x="794900" y="491166"/>
                  </a:lnTo>
                  <a:lnTo>
                    <a:pt x="802113" y="447434"/>
                  </a:lnTo>
                  <a:lnTo>
                    <a:pt x="804518" y="403274"/>
                  </a:lnTo>
                  <a:lnTo>
                    <a:pt x="802113" y="359114"/>
                  </a:lnTo>
                  <a:lnTo>
                    <a:pt x="794900" y="315382"/>
                  </a:lnTo>
                  <a:lnTo>
                    <a:pt x="782877" y="272506"/>
                  </a:lnTo>
                  <a:lnTo>
                    <a:pt x="766046" y="230914"/>
                  </a:lnTo>
                  <a:lnTo>
                    <a:pt x="744405" y="191033"/>
                  </a:lnTo>
                  <a:lnTo>
                    <a:pt x="717956" y="153292"/>
                  </a:lnTo>
                  <a:lnTo>
                    <a:pt x="686697" y="118118"/>
                  </a:lnTo>
                  <a:lnTo>
                    <a:pt x="651612" y="86780"/>
                  </a:lnTo>
                  <a:lnTo>
                    <a:pt x="613966" y="60264"/>
                  </a:lnTo>
                  <a:lnTo>
                    <a:pt x="574185" y="38569"/>
                  </a:lnTo>
                  <a:lnTo>
                    <a:pt x="532698" y="21695"/>
                  </a:lnTo>
                  <a:lnTo>
                    <a:pt x="489929" y="9642"/>
                  </a:lnTo>
                  <a:lnTo>
                    <a:pt x="446308" y="2410"/>
                  </a:lnTo>
                  <a:lnTo>
                    <a:pt x="402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99699" y="2278959"/>
              <a:ext cx="804545" cy="807085"/>
            </a:xfrm>
            <a:custGeom>
              <a:avLst/>
              <a:gdLst/>
              <a:ahLst/>
              <a:cxnLst/>
              <a:rect l="l" t="t" r="r" b="b"/>
              <a:pathLst>
                <a:path w="804545" h="807085">
                  <a:moveTo>
                    <a:pt x="686697" y="118118"/>
                  </a:moveTo>
                  <a:lnTo>
                    <a:pt x="717955" y="153292"/>
                  </a:lnTo>
                  <a:lnTo>
                    <a:pt x="744405" y="191033"/>
                  </a:lnTo>
                  <a:lnTo>
                    <a:pt x="766046" y="230914"/>
                  </a:lnTo>
                  <a:lnTo>
                    <a:pt x="782877" y="272506"/>
                  </a:lnTo>
                  <a:lnTo>
                    <a:pt x="794900" y="315382"/>
                  </a:lnTo>
                  <a:lnTo>
                    <a:pt x="802113" y="359114"/>
                  </a:lnTo>
                  <a:lnTo>
                    <a:pt x="804518" y="403274"/>
                  </a:lnTo>
                  <a:lnTo>
                    <a:pt x="802113" y="447434"/>
                  </a:lnTo>
                  <a:lnTo>
                    <a:pt x="794900" y="491166"/>
                  </a:lnTo>
                  <a:lnTo>
                    <a:pt x="782877" y="534042"/>
                  </a:lnTo>
                  <a:lnTo>
                    <a:pt x="766046" y="575635"/>
                  </a:lnTo>
                  <a:lnTo>
                    <a:pt x="744405" y="615516"/>
                  </a:lnTo>
                  <a:lnTo>
                    <a:pt x="717955" y="653257"/>
                  </a:lnTo>
                  <a:lnTo>
                    <a:pt x="686697" y="688431"/>
                  </a:lnTo>
                  <a:lnTo>
                    <a:pt x="651612" y="719768"/>
                  </a:lnTo>
                  <a:lnTo>
                    <a:pt x="613965" y="746285"/>
                  </a:lnTo>
                  <a:lnTo>
                    <a:pt x="574185" y="767980"/>
                  </a:lnTo>
                  <a:lnTo>
                    <a:pt x="532697" y="784854"/>
                  </a:lnTo>
                  <a:lnTo>
                    <a:pt x="489929" y="796907"/>
                  </a:lnTo>
                  <a:lnTo>
                    <a:pt x="446307" y="804139"/>
                  </a:lnTo>
                  <a:lnTo>
                    <a:pt x="402259" y="806549"/>
                  </a:lnTo>
                  <a:lnTo>
                    <a:pt x="358210" y="804139"/>
                  </a:lnTo>
                  <a:lnTo>
                    <a:pt x="314588" y="796907"/>
                  </a:lnTo>
                  <a:lnTo>
                    <a:pt x="271820" y="784854"/>
                  </a:lnTo>
                  <a:lnTo>
                    <a:pt x="230332" y="767980"/>
                  </a:lnTo>
                  <a:lnTo>
                    <a:pt x="190552" y="746285"/>
                  </a:lnTo>
                  <a:lnTo>
                    <a:pt x="152906" y="719768"/>
                  </a:lnTo>
                  <a:lnTo>
                    <a:pt x="117820" y="688431"/>
                  </a:lnTo>
                  <a:lnTo>
                    <a:pt x="86562" y="653257"/>
                  </a:lnTo>
                  <a:lnTo>
                    <a:pt x="60112" y="615516"/>
                  </a:lnTo>
                  <a:lnTo>
                    <a:pt x="38472" y="575635"/>
                  </a:lnTo>
                  <a:lnTo>
                    <a:pt x="21640" y="534042"/>
                  </a:lnTo>
                  <a:lnTo>
                    <a:pt x="9618" y="491166"/>
                  </a:lnTo>
                  <a:lnTo>
                    <a:pt x="2404" y="447434"/>
                  </a:lnTo>
                  <a:lnTo>
                    <a:pt x="0" y="403274"/>
                  </a:lnTo>
                  <a:lnTo>
                    <a:pt x="2404" y="359114"/>
                  </a:lnTo>
                  <a:lnTo>
                    <a:pt x="9618" y="315382"/>
                  </a:lnTo>
                  <a:lnTo>
                    <a:pt x="21640" y="272506"/>
                  </a:lnTo>
                  <a:lnTo>
                    <a:pt x="38472" y="230914"/>
                  </a:lnTo>
                  <a:lnTo>
                    <a:pt x="60112" y="191033"/>
                  </a:lnTo>
                  <a:lnTo>
                    <a:pt x="86562" y="153292"/>
                  </a:lnTo>
                  <a:lnTo>
                    <a:pt x="117820" y="118118"/>
                  </a:lnTo>
                  <a:lnTo>
                    <a:pt x="152906" y="86780"/>
                  </a:lnTo>
                  <a:lnTo>
                    <a:pt x="190552" y="60264"/>
                  </a:lnTo>
                  <a:lnTo>
                    <a:pt x="230332" y="38569"/>
                  </a:lnTo>
                  <a:lnTo>
                    <a:pt x="271820" y="21695"/>
                  </a:lnTo>
                  <a:lnTo>
                    <a:pt x="314588" y="9642"/>
                  </a:lnTo>
                  <a:lnTo>
                    <a:pt x="358210" y="2410"/>
                  </a:lnTo>
                  <a:lnTo>
                    <a:pt x="402259" y="0"/>
                  </a:lnTo>
                  <a:lnTo>
                    <a:pt x="446307" y="2410"/>
                  </a:lnTo>
                  <a:lnTo>
                    <a:pt x="489929" y="9642"/>
                  </a:lnTo>
                  <a:lnTo>
                    <a:pt x="532697" y="21695"/>
                  </a:lnTo>
                  <a:lnTo>
                    <a:pt x="574185" y="38569"/>
                  </a:lnTo>
                  <a:lnTo>
                    <a:pt x="613965" y="60264"/>
                  </a:lnTo>
                  <a:lnTo>
                    <a:pt x="651612" y="86780"/>
                  </a:lnTo>
                  <a:lnTo>
                    <a:pt x="686697" y="118118"/>
                  </a:lnTo>
                </a:path>
              </a:pathLst>
            </a:custGeom>
            <a:ln w="27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921187" y="2482994"/>
            <a:ext cx="154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i="1" spc="-125" dirty="0">
                <a:latin typeface="Georgia"/>
                <a:cs typeface="Georgia"/>
              </a:rPr>
              <a:t>y</a:t>
            </a:r>
            <a:endParaRPr sz="1700">
              <a:latin typeface="Georgia"/>
              <a:cs typeface="Georgi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904848" y="2265070"/>
            <a:ext cx="4000500" cy="5963285"/>
            <a:chOff x="5904848" y="2265070"/>
            <a:chExt cx="4000500" cy="5963285"/>
          </a:xfrm>
        </p:grpSpPr>
        <p:sp>
          <p:nvSpPr>
            <p:cNvPr id="50" name="object 50"/>
            <p:cNvSpPr/>
            <p:nvPr/>
          </p:nvSpPr>
          <p:spPr>
            <a:xfrm>
              <a:off x="5904848" y="3124467"/>
              <a:ext cx="194218" cy="4894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08272" y="6395875"/>
              <a:ext cx="804545" cy="807085"/>
            </a:xfrm>
            <a:custGeom>
              <a:avLst/>
              <a:gdLst/>
              <a:ahLst/>
              <a:cxnLst/>
              <a:rect l="l" t="t" r="r" b="b"/>
              <a:pathLst>
                <a:path w="804545" h="807084">
                  <a:moveTo>
                    <a:pt x="402258" y="0"/>
                  </a:moveTo>
                  <a:lnTo>
                    <a:pt x="358209" y="2410"/>
                  </a:lnTo>
                  <a:lnTo>
                    <a:pt x="314586" y="9642"/>
                  </a:lnTo>
                  <a:lnTo>
                    <a:pt x="271818" y="21695"/>
                  </a:lnTo>
                  <a:lnTo>
                    <a:pt x="230330" y="38569"/>
                  </a:lnTo>
                  <a:lnTo>
                    <a:pt x="190550" y="60264"/>
                  </a:lnTo>
                  <a:lnTo>
                    <a:pt x="152903" y="86780"/>
                  </a:lnTo>
                  <a:lnTo>
                    <a:pt x="117818" y="118117"/>
                  </a:lnTo>
                  <a:lnTo>
                    <a:pt x="86560" y="153291"/>
                  </a:lnTo>
                  <a:lnTo>
                    <a:pt x="60111" y="191033"/>
                  </a:lnTo>
                  <a:lnTo>
                    <a:pt x="38471" y="230914"/>
                  </a:lnTo>
                  <a:lnTo>
                    <a:pt x="21640" y="272506"/>
                  </a:lnTo>
                  <a:lnTo>
                    <a:pt x="9617" y="315383"/>
                  </a:lnTo>
                  <a:lnTo>
                    <a:pt x="2404" y="359115"/>
                  </a:lnTo>
                  <a:lnTo>
                    <a:pt x="0" y="403275"/>
                  </a:lnTo>
                  <a:lnTo>
                    <a:pt x="2404" y="447435"/>
                  </a:lnTo>
                  <a:lnTo>
                    <a:pt x="9617" y="491167"/>
                  </a:lnTo>
                  <a:lnTo>
                    <a:pt x="21640" y="534043"/>
                  </a:lnTo>
                  <a:lnTo>
                    <a:pt x="38471" y="575636"/>
                  </a:lnTo>
                  <a:lnTo>
                    <a:pt x="60111" y="615516"/>
                  </a:lnTo>
                  <a:lnTo>
                    <a:pt x="86560" y="653257"/>
                  </a:lnTo>
                  <a:lnTo>
                    <a:pt x="117818" y="688431"/>
                  </a:lnTo>
                  <a:lnTo>
                    <a:pt x="152903" y="719768"/>
                  </a:lnTo>
                  <a:lnTo>
                    <a:pt x="190550" y="746284"/>
                  </a:lnTo>
                  <a:lnTo>
                    <a:pt x="230330" y="767980"/>
                  </a:lnTo>
                  <a:lnTo>
                    <a:pt x="271818" y="784853"/>
                  </a:lnTo>
                  <a:lnTo>
                    <a:pt x="314586" y="796906"/>
                  </a:lnTo>
                  <a:lnTo>
                    <a:pt x="358209" y="804138"/>
                  </a:lnTo>
                  <a:lnTo>
                    <a:pt x="402258" y="806549"/>
                  </a:lnTo>
                  <a:lnTo>
                    <a:pt x="446307" y="804138"/>
                  </a:lnTo>
                  <a:lnTo>
                    <a:pt x="489929" y="796906"/>
                  </a:lnTo>
                  <a:lnTo>
                    <a:pt x="532697" y="784853"/>
                  </a:lnTo>
                  <a:lnTo>
                    <a:pt x="574185" y="767980"/>
                  </a:lnTo>
                  <a:lnTo>
                    <a:pt x="613966" y="746284"/>
                  </a:lnTo>
                  <a:lnTo>
                    <a:pt x="651613" y="719768"/>
                  </a:lnTo>
                  <a:lnTo>
                    <a:pt x="686698" y="688431"/>
                  </a:lnTo>
                  <a:lnTo>
                    <a:pt x="717956" y="653257"/>
                  </a:lnTo>
                  <a:lnTo>
                    <a:pt x="744405" y="615516"/>
                  </a:lnTo>
                  <a:lnTo>
                    <a:pt x="766045" y="575636"/>
                  </a:lnTo>
                  <a:lnTo>
                    <a:pt x="782876" y="534043"/>
                  </a:lnTo>
                  <a:lnTo>
                    <a:pt x="794899" y="491167"/>
                  </a:lnTo>
                  <a:lnTo>
                    <a:pt x="802112" y="447435"/>
                  </a:lnTo>
                  <a:lnTo>
                    <a:pt x="804517" y="403275"/>
                  </a:lnTo>
                  <a:lnTo>
                    <a:pt x="802112" y="359115"/>
                  </a:lnTo>
                  <a:lnTo>
                    <a:pt x="794899" y="315383"/>
                  </a:lnTo>
                  <a:lnTo>
                    <a:pt x="782876" y="272506"/>
                  </a:lnTo>
                  <a:lnTo>
                    <a:pt x="766045" y="230914"/>
                  </a:lnTo>
                  <a:lnTo>
                    <a:pt x="744405" y="191033"/>
                  </a:lnTo>
                  <a:lnTo>
                    <a:pt x="717956" y="153291"/>
                  </a:lnTo>
                  <a:lnTo>
                    <a:pt x="686698" y="118117"/>
                  </a:lnTo>
                  <a:lnTo>
                    <a:pt x="651613" y="86780"/>
                  </a:lnTo>
                  <a:lnTo>
                    <a:pt x="613966" y="60264"/>
                  </a:lnTo>
                  <a:lnTo>
                    <a:pt x="574185" y="38569"/>
                  </a:lnTo>
                  <a:lnTo>
                    <a:pt x="532697" y="21695"/>
                  </a:lnTo>
                  <a:lnTo>
                    <a:pt x="489929" y="9642"/>
                  </a:lnTo>
                  <a:lnTo>
                    <a:pt x="446307" y="2410"/>
                  </a:lnTo>
                  <a:lnTo>
                    <a:pt x="402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608274" y="6395876"/>
              <a:ext cx="804545" cy="807085"/>
            </a:xfrm>
            <a:custGeom>
              <a:avLst/>
              <a:gdLst/>
              <a:ahLst/>
              <a:cxnLst/>
              <a:rect l="l" t="t" r="r" b="b"/>
              <a:pathLst>
                <a:path w="804545" h="807084">
                  <a:moveTo>
                    <a:pt x="686698" y="118118"/>
                  </a:moveTo>
                  <a:lnTo>
                    <a:pt x="717956" y="153292"/>
                  </a:lnTo>
                  <a:lnTo>
                    <a:pt x="744405" y="191033"/>
                  </a:lnTo>
                  <a:lnTo>
                    <a:pt x="766045" y="230914"/>
                  </a:lnTo>
                  <a:lnTo>
                    <a:pt x="782876" y="272506"/>
                  </a:lnTo>
                  <a:lnTo>
                    <a:pt x="794898" y="315382"/>
                  </a:lnTo>
                  <a:lnTo>
                    <a:pt x="802112" y="359114"/>
                  </a:lnTo>
                  <a:lnTo>
                    <a:pt x="804516" y="403274"/>
                  </a:lnTo>
                  <a:lnTo>
                    <a:pt x="802112" y="447434"/>
                  </a:lnTo>
                  <a:lnTo>
                    <a:pt x="794898" y="491166"/>
                  </a:lnTo>
                  <a:lnTo>
                    <a:pt x="782876" y="534042"/>
                  </a:lnTo>
                  <a:lnTo>
                    <a:pt x="766045" y="575635"/>
                  </a:lnTo>
                  <a:lnTo>
                    <a:pt x="744405" y="615516"/>
                  </a:lnTo>
                  <a:lnTo>
                    <a:pt x="717956" y="653257"/>
                  </a:lnTo>
                  <a:lnTo>
                    <a:pt x="686698" y="688431"/>
                  </a:lnTo>
                  <a:lnTo>
                    <a:pt x="651612" y="719768"/>
                  </a:lnTo>
                  <a:lnTo>
                    <a:pt x="613966" y="746285"/>
                  </a:lnTo>
                  <a:lnTo>
                    <a:pt x="574185" y="767980"/>
                  </a:lnTo>
                  <a:lnTo>
                    <a:pt x="532697" y="784854"/>
                  </a:lnTo>
                  <a:lnTo>
                    <a:pt x="489929" y="796907"/>
                  </a:lnTo>
                  <a:lnTo>
                    <a:pt x="446307" y="804139"/>
                  </a:lnTo>
                  <a:lnTo>
                    <a:pt x="402258" y="806549"/>
                  </a:lnTo>
                  <a:lnTo>
                    <a:pt x="358209" y="804139"/>
                  </a:lnTo>
                  <a:lnTo>
                    <a:pt x="314587" y="796907"/>
                  </a:lnTo>
                  <a:lnTo>
                    <a:pt x="271818" y="784854"/>
                  </a:lnTo>
                  <a:lnTo>
                    <a:pt x="230330" y="767980"/>
                  </a:lnTo>
                  <a:lnTo>
                    <a:pt x="190550" y="746285"/>
                  </a:lnTo>
                  <a:lnTo>
                    <a:pt x="152903" y="719768"/>
                  </a:lnTo>
                  <a:lnTo>
                    <a:pt x="117818" y="688431"/>
                  </a:lnTo>
                  <a:lnTo>
                    <a:pt x="86560" y="653257"/>
                  </a:lnTo>
                  <a:lnTo>
                    <a:pt x="60111" y="615516"/>
                  </a:lnTo>
                  <a:lnTo>
                    <a:pt x="38471" y="575635"/>
                  </a:lnTo>
                  <a:lnTo>
                    <a:pt x="21640" y="534042"/>
                  </a:lnTo>
                  <a:lnTo>
                    <a:pt x="9617" y="491166"/>
                  </a:lnTo>
                  <a:lnTo>
                    <a:pt x="2404" y="447434"/>
                  </a:lnTo>
                  <a:lnTo>
                    <a:pt x="0" y="403274"/>
                  </a:lnTo>
                  <a:lnTo>
                    <a:pt x="2404" y="359114"/>
                  </a:lnTo>
                  <a:lnTo>
                    <a:pt x="9617" y="315382"/>
                  </a:lnTo>
                  <a:lnTo>
                    <a:pt x="21640" y="272506"/>
                  </a:lnTo>
                  <a:lnTo>
                    <a:pt x="38471" y="230914"/>
                  </a:lnTo>
                  <a:lnTo>
                    <a:pt x="60111" y="191033"/>
                  </a:lnTo>
                  <a:lnTo>
                    <a:pt x="86560" y="153292"/>
                  </a:lnTo>
                  <a:lnTo>
                    <a:pt x="117818" y="118118"/>
                  </a:lnTo>
                  <a:lnTo>
                    <a:pt x="152903" y="86780"/>
                  </a:lnTo>
                  <a:lnTo>
                    <a:pt x="190550" y="60264"/>
                  </a:lnTo>
                  <a:lnTo>
                    <a:pt x="230330" y="38569"/>
                  </a:lnTo>
                  <a:lnTo>
                    <a:pt x="271818" y="21695"/>
                  </a:lnTo>
                  <a:lnTo>
                    <a:pt x="314587" y="9642"/>
                  </a:lnTo>
                  <a:lnTo>
                    <a:pt x="358209" y="2410"/>
                  </a:lnTo>
                  <a:lnTo>
                    <a:pt x="402258" y="0"/>
                  </a:lnTo>
                  <a:lnTo>
                    <a:pt x="446307" y="2410"/>
                  </a:lnTo>
                  <a:lnTo>
                    <a:pt x="489929" y="9642"/>
                  </a:lnTo>
                  <a:lnTo>
                    <a:pt x="532697" y="21695"/>
                  </a:lnTo>
                  <a:lnTo>
                    <a:pt x="574185" y="38569"/>
                  </a:lnTo>
                  <a:lnTo>
                    <a:pt x="613966" y="60264"/>
                  </a:lnTo>
                  <a:lnTo>
                    <a:pt x="651612" y="86780"/>
                  </a:lnTo>
                  <a:lnTo>
                    <a:pt x="686698" y="118118"/>
                  </a:lnTo>
                </a:path>
              </a:pathLst>
            </a:custGeom>
            <a:ln w="27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02563" y="5388826"/>
              <a:ext cx="836930" cy="775970"/>
            </a:xfrm>
            <a:custGeom>
              <a:avLst/>
              <a:gdLst/>
              <a:ahLst/>
              <a:cxnLst/>
              <a:rect l="l" t="t" r="r" b="b"/>
              <a:pathLst>
                <a:path w="836929" h="775970">
                  <a:moveTo>
                    <a:pt x="0" y="0"/>
                  </a:moveTo>
                  <a:lnTo>
                    <a:pt x="46698" y="8506"/>
                  </a:lnTo>
                  <a:lnTo>
                    <a:pt x="94347" y="18235"/>
                  </a:lnTo>
                  <a:lnTo>
                    <a:pt x="142672" y="29268"/>
                  </a:lnTo>
                  <a:lnTo>
                    <a:pt x="191400" y="41689"/>
                  </a:lnTo>
                  <a:lnTo>
                    <a:pt x="240255" y="55577"/>
                  </a:lnTo>
                  <a:lnTo>
                    <a:pt x="288963" y="71016"/>
                  </a:lnTo>
                  <a:lnTo>
                    <a:pt x="337249" y="88088"/>
                  </a:lnTo>
                  <a:lnTo>
                    <a:pt x="384839" y="106874"/>
                  </a:lnTo>
                  <a:lnTo>
                    <a:pt x="431458" y="127457"/>
                  </a:lnTo>
                  <a:lnTo>
                    <a:pt x="476833" y="149919"/>
                  </a:lnTo>
                  <a:lnTo>
                    <a:pt x="520687" y="174340"/>
                  </a:lnTo>
                  <a:lnTo>
                    <a:pt x="562747" y="200805"/>
                  </a:lnTo>
                  <a:lnTo>
                    <a:pt x="602739" y="229394"/>
                  </a:lnTo>
                  <a:lnTo>
                    <a:pt x="640387" y="260189"/>
                  </a:lnTo>
                  <a:lnTo>
                    <a:pt x="675417" y="293273"/>
                  </a:lnTo>
                  <a:lnTo>
                    <a:pt x="707555" y="328727"/>
                  </a:lnTo>
                  <a:lnTo>
                    <a:pt x="736526" y="366634"/>
                  </a:lnTo>
                  <a:lnTo>
                    <a:pt x="762960" y="408611"/>
                  </a:lnTo>
                  <a:lnTo>
                    <a:pt x="784919" y="451905"/>
                  </a:lnTo>
                  <a:lnTo>
                    <a:pt x="802658" y="496321"/>
                  </a:lnTo>
                  <a:lnTo>
                    <a:pt x="816427" y="541666"/>
                  </a:lnTo>
                  <a:lnTo>
                    <a:pt x="826479" y="587745"/>
                  </a:lnTo>
                  <a:lnTo>
                    <a:pt x="833067" y="634364"/>
                  </a:lnTo>
                  <a:lnTo>
                    <a:pt x="836443" y="681329"/>
                  </a:lnTo>
                  <a:lnTo>
                    <a:pt x="836860" y="728446"/>
                  </a:lnTo>
                  <a:lnTo>
                    <a:pt x="834569" y="775521"/>
                  </a:lnTo>
                </a:path>
              </a:pathLst>
            </a:custGeom>
            <a:ln w="277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55679" y="6147211"/>
              <a:ext cx="163195" cy="234950"/>
            </a:xfrm>
            <a:custGeom>
              <a:avLst/>
              <a:gdLst/>
              <a:ahLst/>
              <a:cxnLst/>
              <a:rect l="l" t="t" r="r" b="b"/>
              <a:pathLst>
                <a:path w="163195" h="234950">
                  <a:moveTo>
                    <a:pt x="0" y="0"/>
                  </a:moveTo>
                  <a:lnTo>
                    <a:pt x="36150" y="234847"/>
                  </a:lnTo>
                  <a:lnTo>
                    <a:pt x="162944" y="34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89724" y="5908499"/>
              <a:ext cx="929005" cy="560070"/>
            </a:xfrm>
            <a:custGeom>
              <a:avLst/>
              <a:gdLst/>
              <a:ahLst/>
              <a:cxnLst/>
              <a:rect l="l" t="t" r="r" b="b"/>
              <a:pathLst>
                <a:path w="929004" h="560070">
                  <a:moveTo>
                    <a:pt x="802105" y="473560"/>
                  </a:moveTo>
                  <a:lnTo>
                    <a:pt x="928900" y="272791"/>
                  </a:lnTo>
                  <a:lnTo>
                    <a:pt x="765955" y="238713"/>
                  </a:lnTo>
                  <a:lnTo>
                    <a:pt x="802105" y="473560"/>
                  </a:lnTo>
                  <a:close/>
                </a:path>
                <a:path w="929004" h="560070">
                  <a:moveTo>
                    <a:pt x="390359" y="560033"/>
                  </a:moveTo>
                  <a:lnTo>
                    <a:pt x="0" y="0"/>
                  </a:lnTo>
                </a:path>
              </a:pathLst>
            </a:custGeom>
            <a:ln w="27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62598" y="5726117"/>
              <a:ext cx="195580" cy="230504"/>
            </a:xfrm>
            <a:custGeom>
              <a:avLst/>
              <a:gdLst/>
              <a:ahLst/>
              <a:cxnLst/>
              <a:rect l="l" t="t" r="r" b="b"/>
              <a:pathLst>
                <a:path w="195579" h="230504">
                  <a:moveTo>
                    <a:pt x="0" y="0"/>
                  </a:moveTo>
                  <a:lnTo>
                    <a:pt x="58903" y="230172"/>
                  </a:lnTo>
                  <a:lnTo>
                    <a:pt x="195345" y="13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262599" y="5726119"/>
              <a:ext cx="195580" cy="230504"/>
            </a:xfrm>
            <a:custGeom>
              <a:avLst/>
              <a:gdLst/>
              <a:ahLst/>
              <a:cxnLst/>
              <a:rect l="l" t="t" r="r" b="b"/>
              <a:pathLst>
                <a:path w="195579" h="230504">
                  <a:moveTo>
                    <a:pt x="0" y="0"/>
                  </a:moveTo>
                  <a:lnTo>
                    <a:pt x="58904" y="230172"/>
                  </a:lnTo>
                  <a:lnTo>
                    <a:pt x="195344" y="134587"/>
                  </a:lnTo>
                  <a:lnTo>
                    <a:pt x="0" y="0"/>
                  </a:lnTo>
                  <a:close/>
                </a:path>
              </a:pathLst>
            </a:custGeom>
            <a:ln w="27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10229" y="6009847"/>
              <a:ext cx="333375" cy="334010"/>
            </a:xfrm>
            <a:custGeom>
              <a:avLst/>
              <a:gdLst/>
              <a:ahLst/>
              <a:cxnLst/>
              <a:rect l="l" t="t" r="r" b="b"/>
              <a:pathLst>
                <a:path w="333375" h="334010">
                  <a:moveTo>
                    <a:pt x="0" y="0"/>
                  </a:moveTo>
                  <a:lnTo>
                    <a:pt x="332903" y="0"/>
                  </a:lnTo>
                  <a:lnTo>
                    <a:pt x="332903" y="333744"/>
                  </a:lnTo>
                  <a:lnTo>
                    <a:pt x="0" y="333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23108" y="6019675"/>
              <a:ext cx="333375" cy="334010"/>
            </a:xfrm>
            <a:custGeom>
              <a:avLst/>
              <a:gdLst/>
              <a:ahLst/>
              <a:cxnLst/>
              <a:rect l="l" t="t" r="r" b="b"/>
              <a:pathLst>
                <a:path w="333375" h="334010">
                  <a:moveTo>
                    <a:pt x="0" y="0"/>
                  </a:moveTo>
                  <a:lnTo>
                    <a:pt x="332903" y="0"/>
                  </a:lnTo>
                  <a:lnTo>
                    <a:pt x="332903" y="333744"/>
                  </a:lnTo>
                  <a:lnTo>
                    <a:pt x="0" y="333744"/>
                  </a:lnTo>
                  <a:lnTo>
                    <a:pt x="0" y="0"/>
                  </a:lnTo>
                  <a:close/>
                </a:path>
              </a:pathLst>
            </a:custGeom>
            <a:ln w="27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07285" y="2265070"/>
              <a:ext cx="1997456" cy="59630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248137" y="5196860"/>
            <a:ext cx="1714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i="1" spc="-5" dirty="0">
                <a:latin typeface="Georgia"/>
                <a:cs typeface="Georgia"/>
              </a:rPr>
              <a:t>h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242661" y="2482994"/>
            <a:ext cx="154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i="1" spc="-125" dirty="0">
                <a:latin typeface="Georgia"/>
                <a:cs typeface="Georgia"/>
              </a:rPr>
              <a:t>y</a:t>
            </a:r>
            <a:endParaRPr sz="1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800" y="850900"/>
            <a:ext cx="83394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315" dirty="0"/>
              <a:t>Recursive</a:t>
            </a:r>
            <a:r>
              <a:rPr sz="8000" spc="375" dirty="0"/>
              <a:t> </a:t>
            </a:r>
            <a:r>
              <a:rPr sz="8000" spc="-405" dirty="0"/>
              <a:t>Network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4470400" y="2235200"/>
            <a:ext cx="4064000" cy="628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70549" y="7951066"/>
            <a:ext cx="38163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b="1" i="1" spc="7" baseline="-23809" dirty="0">
                <a:latin typeface="Georgia"/>
                <a:cs typeface="Georgia"/>
              </a:rPr>
              <a:t>x</a:t>
            </a:r>
            <a:r>
              <a:rPr sz="1000" spc="5" dirty="0">
                <a:latin typeface="Verdana"/>
                <a:cs typeface="Verdana"/>
              </a:rPr>
              <a:t>(1)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3097" y="7951066"/>
            <a:ext cx="38163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b="1" i="1" spc="7" baseline="-23809" dirty="0">
                <a:latin typeface="Georgia"/>
                <a:cs typeface="Georgia"/>
              </a:rPr>
              <a:t>x</a:t>
            </a:r>
            <a:r>
              <a:rPr sz="1000" spc="5" dirty="0">
                <a:latin typeface="Verdana"/>
                <a:cs typeface="Verdana"/>
              </a:rPr>
              <a:t>(2)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5644" y="7951066"/>
            <a:ext cx="38163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b="1" i="1" spc="7" baseline="-23809" dirty="0">
                <a:latin typeface="Georgia"/>
                <a:cs typeface="Georgia"/>
              </a:rPr>
              <a:t>x</a:t>
            </a:r>
            <a:r>
              <a:rPr sz="1000" spc="5" dirty="0">
                <a:latin typeface="Verdana"/>
                <a:cs typeface="Verdana"/>
              </a:rPr>
              <a:t>(3)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8749" y="7458507"/>
            <a:ext cx="18478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i="1" spc="145" dirty="0">
                <a:latin typeface="Georgia"/>
                <a:cs typeface="Georgia"/>
              </a:rPr>
              <a:t>V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1296" y="7458507"/>
            <a:ext cx="18478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i="1" spc="145" dirty="0">
                <a:latin typeface="Georgia"/>
                <a:cs typeface="Georgia"/>
              </a:rPr>
              <a:t>V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73843" y="7458507"/>
            <a:ext cx="18478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i="1" spc="145" dirty="0">
                <a:latin typeface="Georgia"/>
                <a:cs typeface="Georgia"/>
              </a:rPr>
              <a:t>V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3475" y="3545266"/>
            <a:ext cx="1320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i="1" spc="-100" dirty="0">
                <a:latin typeface="Georgia"/>
                <a:cs typeface="Georgia"/>
              </a:rPr>
              <a:t>y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6735" y="2476114"/>
            <a:ext cx="1485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i="1" spc="200" dirty="0">
                <a:latin typeface="Lucida Sans"/>
                <a:cs typeface="Lucida Sans"/>
              </a:rPr>
              <a:t>L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78191" y="7951066"/>
            <a:ext cx="38163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b="1" i="1" spc="7" baseline="-23809" dirty="0">
                <a:latin typeface="Georgia"/>
                <a:cs typeface="Georgia"/>
              </a:rPr>
              <a:t>x</a:t>
            </a:r>
            <a:r>
              <a:rPr sz="1000" spc="5" dirty="0">
                <a:latin typeface="Verdana"/>
                <a:cs typeface="Verdana"/>
              </a:rPr>
              <a:t>(4)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6390" y="7458507"/>
            <a:ext cx="18478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i="1" spc="145" dirty="0">
                <a:latin typeface="Georgia"/>
                <a:cs typeface="Georgia"/>
              </a:rPr>
              <a:t>V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2522" y="6352988"/>
            <a:ext cx="78740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</a:tabLst>
            </a:pPr>
            <a:r>
              <a:rPr sz="1450" b="1" i="1" spc="65" dirty="0">
                <a:latin typeface="Georgia"/>
                <a:cs typeface="Georgia"/>
              </a:rPr>
              <a:t>U	</a:t>
            </a:r>
            <a:r>
              <a:rPr sz="1450" b="1" i="1" spc="40" dirty="0">
                <a:latin typeface="Georgia"/>
                <a:cs typeface="Georgia"/>
              </a:rPr>
              <a:t>W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67615" y="6352988"/>
            <a:ext cx="78740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</a:tabLst>
            </a:pPr>
            <a:r>
              <a:rPr sz="1450" b="1" i="1" spc="65" dirty="0">
                <a:latin typeface="Georgia"/>
                <a:cs typeface="Georgia"/>
              </a:rPr>
              <a:t>U	</a:t>
            </a:r>
            <a:r>
              <a:rPr sz="1450" b="1" i="1" spc="40" dirty="0">
                <a:latin typeface="Georgia"/>
                <a:cs typeface="Georgia"/>
              </a:rPr>
              <a:t>W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2145" y="5028625"/>
            <a:ext cx="18732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i="1" spc="65" dirty="0">
                <a:latin typeface="Georgia"/>
                <a:cs typeface="Georgia"/>
              </a:rPr>
              <a:t>U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97879" y="5161957"/>
            <a:ext cx="23876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i="1" spc="40" dirty="0">
                <a:latin typeface="Georgia"/>
                <a:cs typeface="Georgia"/>
              </a:rPr>
              <a:t>W</a:t>
            </a:r>
            <a:endParaRPr sz="14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 marR="5080" indent="-673100">
              <a:lnSpc>
                <a:spcPct val="114700"/>
              </a:lnSpc>
              <a:spcBef>
                <a:spcPts val="100"/>
              </a:spcBef>
            </a:pPr>
            <a:r>
              <a:rPr spc="-170" dirty="0"/>
              <a:t>Exploding </a:t>
            </a:r>
            <a:r>
              <a:rPr spc="-265" dirty="0"/>
              <a:t>Gradients </a:t>
            </a:r>
            <a:r>
              <a:rPr spc="-220" dirty="0"/>
              <a:t>from  </a:t>
            </a:r>
            <a:r>
              <a:rPr spc="-245" dirty="0"/>
              <a:t>Function</a:t>
            </a:r>
            <a:r>
              <a:rPr spc="325" dirty="0"/>
              <a:t> </a:t>
            </a:r>
            <a:r>
              <a:rPr spc="-150" dirty="0"/>
              <a:t>Composition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0269" y="3137232"/>
            <a:ext cx="10412095" cy="4454525"/>
            <a:chOff x="1650269" y="3137232"/>
            <a:chExt cx="10412095" cy="4454525"/>
          </a:xfrm>
        </p:grpSpPr>
        <p:sp>
          <p:nvSpPr>
            <p:cNvPr id="4" name="object 4"/>
            <p:cNvSpPr/>
            <p:nvPr/>
          </p:nvSpPr>
          <p:spPr>
            <a:xfrm>
              <a:off x="2534568" y="3318747"/>
              <a:ext cx="8642350" cy="4091940"/>
            </a:xfrm>
            <a:custGeom>
              <a:avLst/>
              <a:gdLst/>
              <a:ahLst/>
              <a:cxnLst/>
              <a:rect l="l" t="t" r="r" b="b"/>
              <a:pathLst>
                <a:path w="8642350" h="4091940">
                  <a:moveTo>
                    <a:pt x="0" y="4091387"/>
                  </a:moveTo>
                  <a:lnTo>
                    <a:pt x="8642093" y="0"/>
                  </a:lnTo>
                  <a:lnTo>
                    <a:pt x="8642093" y="0"/>
                  </a:lnTo>
                </a:path>
              </a:pathLst>
            </a:custGeom>
            <a:ln w="39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5700" y="4162168"/>
              <a:ext cx="8779827" cy="24041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0272" y="3157235"/>
              <a:ext cx="10372090" cy="4414520"/>
            </a:xfrm>
            <a:custGeom>
              <a:avLst/>
              <a:gdLst/>
              <a:ahLst/>
              <a:cxnLst/>
              <a:rect l="l" t="t" r="r" b="b"/>
              <a:pathLst>
                <a:path w="10372090" h="4414520">
                  <a:moveTo>
                    <a:pt x="0" y="0"/>
                  </a:moveTo>
                  <a:lnTo>
                    <a:pt x="10371549" y="0"/>
                  </a:lnTo>
                </a:path>
                <a:path w="10372090" h="4414520">
                  <a:moveTo>
                    <a:pt x="10371549" y="4414004"/>
                  </a:moveTo>
                  <a:lnTo>
                    <a:pt x="10371549" y="0"/>
                  </a:lnTo>
                </a:path>
                <a:path w="10372090" h="4414520">
                  <a:moveTo>
                    <a:pt x="0" y="4414004"/>
                  </a:moveTo>
                  <a:lnTo>
                    <a:pt x="10371549" y="4414004"/>
                  </a:lnTo>
                </a:path>
                <a:path w="10372090" h="4414520">
                  <a:moveTo>
                    <a:pt x="0" y="4414004"/>
                  </a:moveTo>
                  <a:lnTo>
                    <a:pt x="0" y="0"/>
                  </a:lnTo>
                </a:path>
              </a:pathLst>
            </a:custGeom>
            <a:ln w="39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0272" y="7413609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5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0272" y="7413609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5">
                  <a:moveTo>
                    <a:pt x="0" y="157630"/>
                  </a:moveTo>
                  <a:lnTo>
                    <a:pt x="0" y="0"/>
                  </a:lnTo>
                </a:path>
              </a:pathLst>
            </a:custGeom>
            <a:ln w="19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70272" y="315723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0272" y="315723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ln w="19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98863" y="7413609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5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98863" y="7413609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5">
                  <a:moveTo>
                    <a:pt x="0" y="157630"/>
                  </a:moveTo>
                  <a:lnTo>
                    <a:pt x="0" y="0"/>
                  </a:lnTo>
                </a:path>
              </a:pathLst>
            </a:custGeom>
            <a:ln w="19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98863" y="315723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98863" y="315723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ln w="19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27454" y="7413609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5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27454" y="7413609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5">
                  <a:moveTo>
                    <a:pt x="0" y="157630"/>
                  </a:moveTo>
                  <a:lnTo>
                    <a:pt x="0" y="0"/>
                  </a:lnTo>
                </a:path>
              </a:pathLst>
            </a:custGeom>
            <a:ln w="19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27454" y="315723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27454" y="315723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ln w="19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56046" y="7413609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5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6046" y="7413609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5">
                  <a:moveTo>
                    <a:pt x="0" y="157630"/>
                  </a:moveTo>
                  <a:lnTo>
                    <a:pt x="0" y="0"/>
                  </a:lnTo>
                </a:path>
              </a:pathLst>
            </a:custGeom>
            <a:ln w="19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56046" y="315723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56046" y="315723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ln w="19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84637" y="7413609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5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84637" y="7413609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5">
                  <a:moveTo>
                    <a:pt x="0" y="157630"/>
                  </a:moveTo>
                  <a:lnTo>
                    <a:pt x="0" y="0"/>
                  </a:lnTo>
                </a:path>
              </a:pathLst>
            </a:custGeom>
            <a:ln w="19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84637" y="315723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84637" y="315723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ln w="19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313229" y="7413609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5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313229" y="7413609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5">
                  <a:moveTo>
                    <a:pt x="0" y="157630"/>
                  </a:moveTo>
                  <a:lnTo>
                    <a:pt x="0" y="0"/>
                  </a:lnTo>
                </a:path>
              </a:pathLst>
            </a:custGeom>
            <a:ln w="19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313229" y="315723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313229" y="315723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ln w="19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041821" y="7413609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5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041821" y="7413609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5">
                  <a:moveTo>
                    <a:pt x="0" y="157630"/>
                  </a:moveTo>
                  <a:lnTo>
                    <a:pt x="0" y="0"/>
                  </a:lnTo>
                </a:path>
              </a:pathLst>
            </a:custGeom>
            <a:ln w="19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041821" y="315723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041821" y="315723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0"/>
                  </a:moveTo>
                  <a:lnTo>
                    <a:pt x="0" y="157630"/>
                  </a:lnTo>
                </a:path>
              </a:pathLst>
            </a:custGeom>
            <a:ln w="19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361377" y="7620201"/>
            <a:ext cx="61785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i="1" spc="1220" dirty="0">
                <a:latin typeface="Arial"/>
                <a:cs typeface="Arial"/>
              </a:rPr>
              <a:t>-</a:t>
            </a:r>
            <a:r>
              <a:rPr sz="2450" spc="-55" dirty="0">
                <a:latin typeface="Century"/>
                <a:cs typeface="Century"/>
              </a:rPr>
              <a:t>60</a:t>
            </a:r>
            <a:endParaRPr sz="2450">
              <a:latin typeface="Century"/>
              <a:cs typeface="Century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89969" y="7620201"/>
            <a:ext cx="61785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i="1" spc="1220" dirty="0">
                <a:latin typeface="Arial"/>
                <a:cs typeface="Arial"/>
              </a:rPr>
              <a:t>-</a:t>
            </a:r>
            <a:r>
              <a:rPr sz="2450" spc="-55" dirty="0">
                <a:latin typeface="Century"/>
                <a:cs typeface="Century"/>
              </a:rPr>
              <a:t>40</a:t>
            </a:r>
            <a:endParaRPr sz="2450">
              <a:latin typeface="Century"/>
              <a:cs typeface="Century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18560" y="7620201"/>
            <a:ext cx="61785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i="1" spc="1220" dirty="0">
                <a:latin typeface="Arial"/>
                <a:cs typeface="Arial"/>
              </a:rPr>
              <a:t>-</a:t>
            </a:r>
            <a:r>
              <a:rPr sz="2450" spc="-55" dirty="0">
                <a:latin typeface="Century"/>
                <a:cs typeface="Century"/>
              </a:rPr>
              <a:t>20</a:t>
            </a:r>
            <a:endParaRPr sz="2450">
              <a:latin typeface="Century"/>
              <a:cs typeface="Century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21569" y="7520878"/>
            <a:ext cx="2468245" cy="97790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05"/>
              </a:spcBef>
            </a:pPr>
            <a:r>
              <a:rPr sz="2450" spc="-55" dirty="0">
                <a:latin typeface="Century"/>
                <a:cs typeface="Century"/>
              </a:rPr>
              <a:t>0</a:t>
            </a:r>
            <a:endParaRPr sz="2450">
              <a:latin typeface="Century"/>
              <a:cs typeface="Century"/>
            </a:endParaRPr>
          </a:p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2450" spc="-5" dirty="0">
                <a:latin typeface="Century"/>
                <a:cs typeface="Century"/>
              </a:rPr>
              <a:t>Input</a:t>
            </a:r>
            <a:r>
              <a:rPr sz="2450" spc="130" dirty="0">
                <a:latin typeface="Century"/>
                <a:cs typeface="Century"/>
              </a:rPr>
              <a:t> </a:t>
            </a:r>
            <a:r>
              <a:rPr sz="2450" spc="15" dirty="0">
                <a:latin typeface="Century"/>
                <a:cs typeface="Century"/>
              </a:rPr>
              <a:t>coordinate</a:t>
            </a:r>
            <a:endParaRPr sz="2450">
              <a:latin typeface="Century"/>
              <a:cs typeface="Century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405328" y="7620201"/>
            <a:ext cx="35877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55" dirty="0">
                <a:latin typeface="Century"/>
                <a:cs typeface="Century"/>
              </a:rPr>
              <a:t>20</a:t>
            </a:r>
            <a:endParaRPr sz="2450">
              <a:latin typeface="Century"/>
              <a:cs typeface="Century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133919" y="7620201"/>
            <a:ext cx="35877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55" dirty="0">
                <a:latin typeface="Century"/>
                <a:cs typeface="Century"/>
              </a:rPr>
              <a:t>40</a:t>
            </a:r>
            <a:endParaRPr sz="2450">
              <a:latin typeface="Century"/>
              <a:cs typeface="Century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862511" y="7620201"/>
            <a:ext cx="35877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55" dirty="0">
                <a:latin typeface="Century"/>
                <a:cs typeface="Century"/>
              </a:rPr>
              <a:t>60</a:t>
            </a:r>
            <a:endParaRPr sz="2450">
              <a:latin typeface="Century"/>
              <a:cs typeface="Century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670272" y="3147383"/>
            <a:ext cx="10372090" cy="4434205"/>
            <a:chOff x="1670272" y="3147383"/>
            <a:chExt cx="10372090" cy="4434205"/>
          </a:xfrm>
        </p:grpSpPr>
        <p:sp>
          <p:nvSpPr>
            <p:cNvPr id="43" name="object 43"/>
            <p:cNvSpPr/>
            <p:nvPr/>
          </p:nvSpPr>
          <p:spPr>
            <a:xfrm>
              <a:off x="1670272" y="7571239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80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70272" y="7571239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80">
                  <a:moveTo>
                    <a:pt x="0" y="0"/>
                  </a:moveTo>
                  <a:lnTo>
                    <a:pt x="157394" y="0"/>
                  </a:lnTo>
                </a:path>
              </a:pathLst>
            </a:custGeom>
            <a:ln w="19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884427" y="7571239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884427" y="7571239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ln w="19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70272" y="7019489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80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70272" y="7019489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80">
                  <a:moveTo>
                    <a:pt x="0" y="0"/>
                  </a:moveTo>
                  <a:lnTo>
                    <a:pt x="157394" y="0"/>
                  </a:lnTo>
                </a:path>
              </a:pathLst>
            </a:custGeom>
            <a:ln w="19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884427" y="7019489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884427" y="7019489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ln w="19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70272" y="6467738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80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70272" y="6467738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80">
                  <a:moveTo>
                    <a:pt x="0" y="0"/>
                  </a:moveTo>
                  <a:lnTo>
                    <a:pt x="157394" y="0"/>
                  </a:lnTo>
                </a:path>
              </a:pathLst>
            </a:custGeom>
            <a:ln w="19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884427" y="6467738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884427" y="6467738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ln w="19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70272" y="5915988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80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70272" y="5915988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80">
                  <a:moveTo>
                    <a:pt x="0" y="0"/>
                  </a:moveTo>
                  <a:lnTo>
                    <a:pt x="157394" y="0"/>
                  </a:lnTo>
                </a:path>
              </a:pathLst>
            </a:custGeom>
            <a:ln w="19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884427" y="5915988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884427" y="5915988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ln w="19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70272" y="5364237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80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70272" y="5364237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80">
                  <a:moveTo>
                    <a:pt x="0" y="0"/>
                  </a:moveTo>
                  <a:lnTo>
                    <a:pt x="157394" y="0"/>
                  </a:lnTo>
                </a:path>
              </a:pathLst>
            </a:custGeom>
            <a:ln w="19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884427" y="5364237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884427" y="5364237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ln w="19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670272" y="4812486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80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70272" y="4812486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80">
                  <a:moveTo>
                    <a:pt x="0" y="0"/>
                  </a:moveTo>
                  <a:lnTo>
                    <a:pt x="157394" y="0"/>
                  </a:lnTo>
                </a:path>
              </a:pathLst>
            </a:custGeom>
            <a:ln w="19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884427" y="4812486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884427" y="4812486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ln w="19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70272" y="4260734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80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670272" y="4260734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80">
                  <a:moveTo>
                    <a:pt x="0" y="0"/>
                  </a:moveTo>
                  <a:lnTo>
                    <a:pt x="157394" y="0"/>
                  </a:lnTo>
                </a:path>
              </a:pathLst>
            </a:custGeom>
            <a:ln w="19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884427" y="4260734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884427" y="4260734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ln w="19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670272" y="3708986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80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670272" y="3708986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80">
                  <a:moveTo>
                    <a:pt x="0" y="0"/>
                  </a:moveTo>
                  <a:lnTo>
                    <a:pt x="157394" y="0"/>
                  </a:lnTo>
                </a:path>
              </a:pathLst>
            </a:custGeom>
            <a:ln w="19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884427" y="3708986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1884427" y="3708986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ln w="19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70272" y="3157235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80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670272" y="3157235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80">
                  <a:moveTo>
                    <a:pt x="0" y="0"/>
                  </a:moveTo>
                  <a:lnTo>
                    <a:pt x="157394" y="0"/>
                  </a:lnTo>
                </a:path>
              </a:pathLst>
            </a:custGeom>
            <a:ln w="19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884427" y="3157235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884427" y="3157235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157394" y="0"/>
                  </a:moveTo>
                  <a:lnTo>
                    <a:pt x="0" y="0"/>
                  </a:lnTo>
                </a:path>
              </a:pathLst>
            </a:custGeom>
            <a:ln w="19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299662" y="3346392"/>
              <a:ext cx="1553845" cy="3277235"/>
            </a:xfrm>
            <a:custGeom>
              <a:avLst/>
              <a:gdLst/>
              <a:ahLst/>
              <a:cxnLst/>
              <a:rect l="l" t="t" r="r" b="b"/>
              <a:pathLst>
                <a:path w="1553845" h="3277234">
                  <a:moveTo>
                    <a:pt x="1553285" y="0"/>
                  </a:moveTo>
                  <a:lnTo>
                    <a:pt x="0" y="0"/>
                  </a:lnTo>
                  <a:lnTo>
                    <a:pt x="0" y="3277073"/>
                  </a:lnTo>
                  <a:lnTo>
                    <a:pt x="1553285" y="3277073"/>
                  </a:lnTo>
                  <a:lnTo>
                    <a:pt x="15532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299662" y="3346392"/>
              <a:ext cx="1553845" cy="3277235"/>
            </a:xfrm>
            <a:custGeom>
              <a:avLst/>
              <a:gdLst/>
              <a:ahLst/>
              <a:cxnLst/>
              <a:rect l="l" t="t" r="r" b="b"/>
              <a:pathLst>
                <a:path w="1553845" h="3277234">
                  <a:moveTo>
                    <a:pt x="0" y="3277073"/>
                  </a:moveTo>
                  <a:lnTo>
                    <a:pt x="1553285" y="3277073"/>
                  </a:lnTo>
                  <a:lnTo>
                    <a:pt x="1553285" y="0"/>
                  </a:lnTo>
                  <a:lnTo>
                    <a:pt x="0" y="0"/>
                  </a:lnTo>
                  <a:lnTo>
                    <a:pt x="0" y="3277073"/>
                  </a:lnTo>
                  <a:close/>
                </a:path>
              </a:pathLst>
            </a:custGeom>
            <a:ln w="3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564085" y="3630127"/>
              <a:ext cx="528955" cy="0"/>
            </a:xfrm>
            <a:custGeom>
              <a:avLst/>
              <a:gdLst/>
              <a:ahLst/>
              <a:cxnLst/>
              <a:rect l="l" t="t" r="r" b="b"/>
              <a:pathLst>
                <a:path w="528954">
                  <a:moveTo>
                    <a:pt x="0" y="0"/>
                  </a:moveTo>
                  <a:lnTo>
                    <a:pt x="528846" y="0"/>
                  </a:lnTo>
                </a:path>
              </a:pathLst>
            </a:custGeom>
            <a:ln w="3940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564085" y="4157391"/>
              <a:ext cx="528955" cy="0"/>
            </a:xfrm>
            <a:custGeom>
              <a:avLst/>
              <a:gdLst/>
              <a:ahLst/>
              <a:cxnLst/>
              <a:rect l="l" t="t" r="r" b="b"/>
              <a:pathLst>
                <a:path w="528954">
                  <a:moveTo>
                    <a:pt x="0" y="0"/>
                  </a:moveTo>
                  <a:lnTo>
                    <a:pt x="528846" y="0"/>
                  </a:lnTo>
                </a:path>
              </a:pathLst>
            </a:custGeom>
            <a:ln w="39407">
              <a:solidFill>
                <a:srgbClr val="007F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495217" y="4615700"/>
              <a:ext cx="137735" cy="137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024063" y="4615700"/>
              <a:ext cx="137735" cy="137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564085" y="5211917"/>
              <a:ext cx="528955" cy="0"/>
            </a:xfrm>
            <a:custGeom>
              <a:avLst/>
              <a:gdLst/>
              <a:ahLst/>
              <a:cxnLst/>
              <a:rect l="l" t="t" r="r" b="b"/>
              <a:pathLst>
                <a:path w="528954">
                  <a:moveTo>
                    <a:pt x="0" y="0"/>
                  </a:moveTo>
                  <a:lnTo>
                    <a:pt x="528846" y="0"/>
                  </a:lnTo>
                </a:path>
              </a:pathLst>
            </a:custGeom>
            <a:ln w="39407">
              <a:solidFill>
                <a:srgbClr val="00BFBF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564085" y="5739180"/>
              <a:ext cx="528955" cy="0"/>
            </a:xfrm>
            <a:custGeom>
              <a:avLst/>
              <a:gdLst/>
              <a:ahLst/>
              <a:cxnLst/>
              <a:rect l="l" t="t" r="r" b="b"/>
              <a:pathLst>
                <a:path w="528954">
                  <a:moveTo>
                    <a:pt x="0" y="0"/>
                  </a:moveTo>
                  <a:lnTo>
                    <a:pt x="528846" y="0"/>
                  </a:lnTo>
                </a:path>
              </a:pathLst>
            </a:custGeom>
            <a:ln w="39407">
              <a:solidFill>
                <a:srgbClr val="BF00B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564085" y="6266444"/>
              <a:ext cx="528955" cy="0"/>
            </a:xfrm>
            <a:custGeom>
              <a:avLst/>
              <a:gdLst/>
              <a:ahLst/>
              <a:cxnLst/>
              <a:rect l="l" t="t" r="r" b="b"/>
              <a:pathLst>
                <a:path w="528954">
                  <a:moveTo>
                    <a:pt x="0" y="0"/>
                  </a:moveTo>
                  <a:lnTo>
                    <a:pt x="528846" y="0"/>
                  </a:lnTo>
                </a:path>
              </a:pathLst>
            </a:custGeom>
            <a:ln w="39407">
              <a:solidFill>
                <a:srgbClr val="B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495217" y="6197486"/>
              <a:ext cx="137735" cy="1379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024063" y="6197486"/>
              <a:ext cx="137735" cy="1379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1074397" y="7322977"/>
            <a:ext cx="451484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i="1" spc="1220" dirty="0">
                <a:latin typeface="Arial"/>
                <a:cs typeface="Arial"/>
              </a:rPr>
              <a:t>-</a:t>
            </a:r>
            <a:r>
              <a:rPr sz="2450" spc="-55" dirty="0">
                <a:latin typeface="Century"/>
                <a:cs typeface="Century"/>
              </a:rPr>
              <a:t>4</a:t>
            </a:r>
            <a:endParaRPr sz="2450">
              <a:latin typeface="Century"/>
              <a:cs typeface="Century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074397" y="2734120"/>
            <a:ext cx="451484" cy="443992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1500"/>
              </a:spcBef>
            </a:pPr>
            <a:r>
              <a:rPr sz="2450" spc="-55" dirty="0">
                <a:latin typeface="Century"/>
                <a:cs typeface="Century"/>
              </a:rPr>
              <a:t>4</a:t>
            </a:r>
            <a:endParaRPr sz="2450">
              <a:latin typeface="Century"/>
              <a:cs typeface="Century"/>
            </a:endParaRPr>
          </a:p>
          <a:p>
            <a:pPr marL="271780">
              <a:lnSpc>
                <a:spcPct val="100000"/>
              </a:lnSpc>
              <a:spcBef>
                <a:spcPts val="1405"/>
              </a:spcBef>
            </a:pPr>
            <a:r>
              <a:rPr sz="2450" spc="-55" dirty="0">
                <a:latin typeface="Century"/>
                <a:cs typeface="Century"/>
              </a:rPr>
              <a:t>3</a:t>
            </a:r>
            <a:endParaRPr sz="2450">
              <a:latin typeface="Century"/>
              <a:cs typeface="Century"/>
            </a:endParaRPr>
          </a:p>
          <a:p>
            <a:pPr marL="271780">
              <a:lnSpc>
                <a:spcPct val="100000"/>
              </a:lnSpc>
              <a:spcBef>
                <a:spcPts val="1400"/>
              </a:spcBef>
            </a:pPr>
            <a:r>
              <a:rPr sz="2450" spc="-55" dirty="0">
                <a:latin typeface="Century"/>
                <a:cs typeface="Century"/>
              </a:rPr>
              <a:t>2</a:t>
            </a:r>
            <a:endParaRPr sz="2450">
              <a:latin typeface="Century"/>
              <a:cs typeface="Century"/>
            </a:endParaRPr>
          </a:p>
          <a:p>
            <a:pPr marL="271780">
              <a:lnSpc>
                <a:spcPct val="100000"/>
              </a:lnSpc>
              <a:spcBef>
                <a:spcPts val="1405"/>
              </a:spcBef>
            </a:pPr>
            <a:r>
              <a:rPr sz="2450" spc="-55" dirty="0">
                <a:latin typeface="Century"/>
                <a:cs typeface="Century"/>
              </a:rPr>
              <a:t>1</a:t>
            </a:r>
            <a:endParaRPr sz="2450">
              <a:latin typeface="Century"/>
              <a:cs typeface="Century"/>
            </a:endParaRPr>
          </a:p>
          <a:p>
            <a:pPr marL="271780">
              <a:lnSpc>
                <a:spcPct val="100000"/>
              </a:lnSpc>
              <a:spcBef>
                <a:spcPts val="1405"/>
              </a:spcBef>
            </a:pPr>
            <a:r>
              <a:rPr sz="2450" spc="-55" dirty="0">
                <a:latin typeface="Century"/>
                <a:cs typeface="Century"/>
              </a:rPr>
              <a:t>0</a:t>
            </a:r>
            <a:endParaRPr sz="245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450" i="1" spc="1220" dirty="0">
                <a:latin typeface="Arial"/>
                <a:cs typeface="Arial"/>
              </a:rPr>
              <a:t>-</a:t>
            </a:r>
            <a:r>
              <a:rPr sz="2450" spc="-55" dirty="0">
                <a:latin typeface="Century"/>
                <a:cs typeface="Century"/>
              </a:rPr>
              <a:t>1</a:t>
            </a:r>
            <a:endParaRPr sz="245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450" i="1" spc="1220" dirty="0">
                <a:latin typeface="Arial"/>
                <a:cs typeface="Arial"/>
              </a:rPr>
              <a:t>-</a:t>
            </a:r>
            <a:r>
              <a:rPr sz="2450" spc="-55" dirty="0">
                <a:latin typeface="Century"/>
                <a:cs typeface="Century"/>
              </a:rPr>
              <a:t>2</a:t>
            </a:r>
            <a:endParaRPr sz="245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450" i="1" spc="1220" dirty="0">
                <a:latin typeface="Arial"/>
                <a:cs typeface="Arial"/>
              </a:rPr>
              <a:t>-</a:t>
            </a:r>
            <a:r>
              <a:rPr sz="2450" spc="-55" dirty="0">
                <a:latin typeface="Century"/>
                <a:cs typeface="Century"/>
              </a:rPr>
              <a:t>3</a:t>
            </a:r>
            <a:endParaRPr sz="2450">
              <a:latin typeface="Century"/>
              <a:cs typeface="Century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81463" y="3858367"/>
            <a:ext cx="339090" cy="30137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40"/>
              </a:lnSpc>
            </a:pPr>
            <a:r>
              <a:rPr sz="2450" spc="45" dirty="0">
                <a:latin typeface="Century"/>
                <a:cs typeface="Century"/>
              </a:rPr>
              <a:t>Projection </a:t>
            </a:r>
            <a:r>
              <a:rPr sz="2450" spc="35" dirty="0">
                <a:latin typeface="Century"/>
                <a:cs typeface="Century"/>
              </a:rPr>
              <a:t>of</a:t>
            </a:r>
            <a:r>
              <a:rPr sz="2450" spc="315" dirty="0">
                <a:latin typeface="Century"/>
                <a:cs typeface="Century"/>
              </a:rPr>
              <a:t> </a:t>
            </a:r>
            <a:r>
              <a:rPr sz="2450" spc="30" dirty="0">
                <a:latin typeface="Century"/>
                <a:cs typeface="Century"/>
              </a:rPr>
              <a:t>output</a:t>
            </a:r>
            <a:endParaRPr sz="2450">
              <a:latin typeface="Century"/>
              <a:cs typeface="Century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0306446" y="3346392"/>
            <a:ext cx="1546860" cy="3277235"/>
          </a:xfrm>
          <a:prstGeom prst="rect">
            <a:avLst/>
          </a:prstGeom>
          <a:ln w="39359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43510" algn="r">
              <a:lnSpc>
                <a:spcPct val="100000"/>
              </a:lnSpc>
              <a:spcBef>
                <a:spcPts val="325"/>
              </a:spcBef>
            </a:pPr>
            <a:r>
              <a:rPr sz="2950" spc="5" dirty="0">
                <a:latin typeface="Microsoft Yi Baiti"/>
                <a:cs typeface="Microsoft Yi Baiti"/>
              </a:rPr>
              <a:t>0</a:t>
            </a:r>
            <a:endParaRPr sz="2950">
              <a:latin typeface="Microsoft Yi Baiti"/>
              <a:cs typeface="Microsoft Yi Baiti"/>
            </a:endParaRPr>
          </a:p>
          <a:p>
            <a:pPr marR="143510" algn="r">
              <a:lnSpc>
                <a:spcPct val="100000"/>
              </a:lnSpc>
              <a:spcBef>
                <a:spcPts val="610"/>
              </a:spcBef>
            </a:pPr>
            <a:r>
              <a:rPr sz="2950" spc="5" dirty="0">
                <a:latin typeface="Microsoft Yi Baiti"/>
                <a:cs typeface="Microsoft Yi Baiti"/>
              </a:rPr>
              <a:t>1</a:t>
            </a:r>
            <a:endParaRPr sz="2950">
              <a:latin typeface="Microsoft Yi Baiti"/>
              <a:cs typeface="Microsoft Yi Baiti"/>
            </a:endParaRPr>
          </a:p>
          <a:p>
            <a:pPr marR="143510" algn="r">
              <a:lnSpc>
                <a:spcPct val="100000"/>
              </a:lnSpc>
              <a:spcBef>
                <a:spcPts val="615"/>
              </a:spcBef>
            </a:pPr>
            <a:r>
              <a:rPr sz="2950" spc="5" dirty="0">
                <a:latin typeface="Microsoft Yi Baiti"/>
                <a:cs typeface="Microsoft Yi Baiti"/>
              </a:rPr>
              <a:t>2</a:t>
            </a:r>
            <a:endParaRPr sz="2950">
              <a:latin typeface="Microsoft Yi Baiti"/>
              <a:cs typeface="Microsoft Yi Baiti"/>
            </a:endParaRPr>
          </a:p>
          <a:p>
            <a:pPr marR="143510" algn="r">
              <a:lnSpc>
                <a:spcPct val="100000"/>
              </a:lnSpc>
              <a:spcBef>
                <a:spcPts val="610"/>
              </a:spcBef>
            </a:pPr>
            <a:r>
              <a:rPr sz="2950" spc="5" dirty="0">
                <a:latin typeface="Microsoft Yi Baiti"/>
                <a:cs typeface="Microsoft Yi Baiti"/>
              </a:rPr>
              <a:t>3</a:t>
            </a:r>
            <a:endParaRPr sz="2950">
              <a:latin typeface="Microsoft Yi Baiti"/>
              <a:cs typeface="Microsoft Yi Baiti"/>
            </a:endParaRPr>
          </a:p>
          <a:p>
            <a:pPr marR="143510" algn="r">
              <a:lnSpc>
                <a:spcPct val="100000"/>
              </a:lnSpc>
              <a:spcBef>
                <a:spcPts val="610"/>
              </a:spcBef>
            </a:pPr>
            <a:r>
              <a:rPr sz="2950" spc="5" dirty="0">
                <a:latin typeface="Microsoft Yi Baiti"/>
                <a:cs typeface="Microsoft Yi Baiti"/>
              </a:rPr>
              <a:t>4</a:t>
            </a:r>
            <a:endParaRPr sz="2950">
              <a:latin typeface="Microsoft Yi Baiti"/>
              <a:cs typeface="Microsoft Yi Baiti"/>
            </a:endParaRPr>
          </a:p>
          <a:p>
            <a:pPr marR="143510" algn="r">
              <a:lnSpc>
                <a:spcPct val="100000"/>
              </a:lnSpc>
              <a:spcBef>
                <a:spcPts val="615"/>
              </a:spcBef>
            </a:pPr>
            <a:r>
              <a:rPr sz="2950" spc="5" dirty="0">
                <a:latin typeface="Microsoft Yi Baiti"/>
                <a:cs typeface="Microsoft Yi Baiti"/>
              </a:rPr>
              <a:t>5</a:t>
            </a:r>
            <a:endParaRPr sz="2950">
              <a:latin typeface="Microsoft Yi Baiti"/>
              <a:cs typeface="Microsoft Yi Bait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4600" y="850900"/>
            <a:ext cx="28886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80" dirty="0"/>
              <a:t>LSTM</a:t>
            </a:r>
            <a:endParaRPr sz="8000"/>
          </a:p>
        </p:txBody>
      </p:sp>
      <p:grpSp>
        <p:nvGrpSpPr>
          <p:cNvPr id="4" name="object 4"/>
          <p:cNvGrpSpPr/>
          <p:nvPr/>
        </p:nvGrpSpPr>
        <p:grpSpPr>
          <a:xfrm>
            <a:off x="3047460" y="1981199"/>
            <a:ext cx="7099934" cy="7070725"/>
            <a:chOff x="3047460" y="1981199"/>
            <a:chExt cx="7099934" cy="7070725"/>
          </a:xfrm>
        </p:grpSpPr>
        <p:sp>
          <p:nvSpPr>
            <p:cNvPr id="5" name="object 5"/>
            <p:cNvSpPr/>
            <p:nvPr/>
          </p:nvSpPr>
          <p:spPr>
            <a:xfrm>
              <a:off x="3047454" y="1981199"/>
              <a:ext cx="7099934" cy="7070725"/>
            </a:xfrm>
            <a:custGeom>
              <a:avLst/>
              <a:gdLst/>
              <a:ahLst/>
              <a:cxnLst/>
              <a:rect l="l" t="t" r="r" b="b"/>
              <a:pathLst>
                <a:path w="7099934" h="7070725">
                  <a:moveTo>
                    <a:pt x="7099846" y="0"/>
                  </a:moveTo>
                  <a:lnTo>
                    <a:pt x="0" y="0"/>
                  </a:lnTo>
                  <a:lnTo>
                    <a:pt x="0" y="7070534"/>
                  </a:lnTo>
                  <a:lnTo>
                    <a:pt x="7099846" y="7070534"/>
                  </a:lnTo>
                  <a:lnTo>
                    <a:pt x="70998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59536" y="6219273"/>
              <a:ext cx="568325" cy="570230"/>
            </a:xfrm>
            <a:custGeom>
              <a:avLst/>
              <a:gdLst/>
              <a:ahLst/>
              <a:cxnLst/>
              <a:rect l="l" t="t" r="r" b="b"/>
              <a:pathLst>
                <a:path w="568325" h="570229">
                  <a:moveTo>
                    <a:pt x="484931" y="83439"/>
                  </a:moveTo>
                  <a:lnTo>
                    <a:pt x="514883" y="118750"/>
                  </a:lnTo>
                  <a:lnTo>
                    <a:pt x="538180" y="157379"/>
                  </a:lnTo>
                  <a:lnTo>
                    <a:pt x="554820" y="198496"/>
                  </a:lnTo>
                  <a:lnTo>
                    <a:pt x="564804" y="241272"/>
                  </a:lnTo>
                  <a:lnTo>
                    <a:pt x="568132" y="284878"/>
                  </a:lnTo>
                  <a:lnTo>
                    <a:pt x="564804" y="328484"/>
                  </a:lnTo>
                  <a:lnTo>
                    <a:pt x="554820" y="371261"/>
                  </a:lnTo>
                  <a:lnTo>
                    <a:pt x="538180" y="412378"/>
                  </a:lnTo>
                  <a:lnTo>
                    <a:pt x="514883" y="451007"/>
                  </a:lnTo>
                  <a:lnTo>
                    <a:pt x="484931" y="486318"/>
                  </a:lnTo>
                  <a:lnTo>
                    <a:pt x="449721" y="516357"/>
                  </a:lnTo>
                  <a:lnTo>
                    <a:pt x="411202" y="539720"/>
                  </a:lnTo>
                  <a:lnTo>
                    <a:pt x="370202" y="556408"/>
                  </a:lnTo>
                  <a:lnTo>
                    <a:pt x="327547" y="566421"/>
                  </a:lnTo>
                  <a:lnTo>
                    <a:pt x="284066" y="569759"/>
                  </a:lnTo>
                  <a:lnTo>
                    <a:pt x="240584" y="566421"/>
                  </a:lnTo>
                  <a:lnTo>
                    <a:pt x="197930" y="556408"/>
                  </a:lnTo>
                  <a:lnTo>
                    <a:pt x="156930" y="539720"/>
                  </a:lnTo>
                  <a:lnTo>
                    <a:pt x="118411" y="516357"/>
                  </a:lnTo>
                  <a:lnTo>
                    <a:pt x="83201" y="486318"/>
                  </a:lnTo>
                  <a:lnTo>
                    <a:pt x="53248" y="451007"/>
                  </a:lnTo>
                  <a:lnTo>
                    <a:pt x="29952" y="412378"/>
                  </a:lnTo>
                  <a:lnTo>
                    <a:pt x="13312" y="371261"/>
                  </a:lnTo>
                  <a:lnTo>
                    <a:pt x="3328" y="328484"/>
                  </a:lnTo>
                  <a:lnTo>
                    <a:pt x="0" y="284878"/>
                  </a:lnTo>
                  <a:lnTo>
                    <a:pt x="3328" y="241272"/>
                  </a:lnTo>
                  <a:lnTo>
                    <a:pt x="13312" y="198496"/>
                  </a:lnTo>
                  <a:lnTo>
                    <a:pt x="29952" y="157379"/>
                  </a:lnTo>
                  <a:lnTo>
                    <a:pt x="53248" y="118750"/>
                  </a:lnTo>
                  <a:lnTo>
                    <a:pt x="83201" y="83439"/>
                  </a:lnTo>
                  <a:lnTo>
                    <a:pt x="118411" y="53401"/>
                  </a:lnTo>
                  <a:lnTo>
                    <a:pt x="156930" y="30038"/>
                  </a:lnTo>
                  <a:lnTo>
                    <a:pt x="197930" y="13350"/>
                  </a:lnTo>
                  <a:lnTo>
                    <a:pt x="240584" y="3337"/>
                  </a:lnTo>
                  <a:lnTo>
                    <a:pt x="284066" y="0"/>
                  </a:lnTo>
                  <a:lnTo>
                    <a:pt x="327547" y="3337"/>
                  </a:lnTo>
                  <a:lnTo>
                    <a:pt x="370202" y="13350"/>
                  </a:lnTo>
                  <a:lnTo>
                    <a:pt x="411202" y="30038"/>
                  </a:lnTo>
                  <a:lnTo>
                    <a:pt x="449721" y="53401"/>
                  </a:lnTo>
                  <a:lnTo>
                    <a:pt x="484931" y="83439"/>
                  </a:lnTo>
                </a:path>
              </a:pathLst>
            </a:custGeom>
            <a:ln w="23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56923" y="6341671"/>
            <a:ext cx="17335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30" dirty="0">
                <a:latin typeface="Lucida Sans Unicode"/>
                <a:cs typeface="Lucida Sans Unicode"/>
              </a:rPr>
              <a:t>×</a:t>
            </a:r>
            <a:endParaRPr sz="15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91050" y="2161780"/>
            <a:ext cx="6418580" cy="6817995"/>
            <a:chOff x="3091050" y="2161780"/>
            <a:chExt cx="6418580" cy="6817995"/>
          </a:xfrm>
        </p:grpSpPr>
        <p:sp>
          <p:nvSpPr>
            <p:cNvPr id="9" name="object 9"/>
            <p:cNvSpPr/>
            <p:nvPr/>
          </p:nvSpPr>
          <p:spPr>
            <a:xfrm>
              <a:off x="4843603" y="7019173"/>
              <a:ext cx="0" cy="673735"/>
            </a:xfrm>
            <a:custGeom>
              <a:avLst/>
              <a:gdLst/>
              <a:ahLst/>
              <a:cxnLst/>
              <a:rect l="l" t="t" r="r" b="b"/>
              <a:pathLst>
                <a:path h="673734">
                  <a:moveTo>
                    <a:pt x="0" y="673656"/>
                  </a:moveTo>
                  <a:lnTo>
                    <a:pt x="2" y="0"/>
                  </a:lnTo>
                </a:path>
              </a:pathLst>
            </a:custGeom>
            <a:ln w="71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8010" y="6877002"/>
              <a:ext cx="151190" cy="1778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43602" y="5533729"/>
              <a:ext cx="0" cy="673735"/>
            </a:xfrm>
            <a:custGeom>
              <a:avLst/>
              <a:gdLst/>
              <a:ahLst/>
              <a:cxnLst/>
              <a:rect l="l" t="t" r="r" b="b"/>
              <a:pathLst>
                <a:path h="673735">
                  <a:moveTo>
                    <a:pt x="0" y="673656"/>
                  </a:moveTo>
                  <a:lnTo>
                    <a:pt x="0" y="0"/>
                  </a:lnTo>
                </a:path>
              </a:pathLst>
            </a:custGeom>
            <a:ln w="71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68007" y="5391558"/>
              <a:ext cx="151190" cy="1778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10262" y="6865212"/>
              <a:ext cx="930910" cy="916940"/>
            </a:xfrm>
            <a:custGeom>
              <a:avLst/>
              <a:gdLst/>
              <a:ahLst/>
              <a:cxnLst/>
              <a:rect l="l" t="t" r="r" b="b"/>
              <a:pathLst>
                <a:path w="930910" h="916940">
                  <a:moveTo>
                    <a:pt x="930670" y="916449"/>
                  </a:moveTo>
                  <a:lnTo>
                    <a:pt x="0" y="0"/>
                  </a:lnTo>
                </a:path>
              </a:pathLst>
            </a:custGeom>
            <a:ln w="713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98716" y="6754823"/>
              <a:ext cx="175225" cy="1745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57777" y="5018708"/>
              <a:ext cx="718185" cy="0"/>
            </a:xfrm>
            <a:custGeom>
              <a:avLst/>
              <a:gdLst/>
              <a:ahLst/>
              <a:cxnLst/>
              <a:rect l="l" t="t" r="r" b="b"/>
              <a:pathLst>
                <a:path w="718185">
                  <a:moveTo>
                    <a:pt x="717953" y="0"/>
                  </a:moveTo>
                  <a:lnTo>
                    <a:pt x="0" y="0"/>
                  </a:lnTo>
                </a:path>
              </a:pathLst>
            </a:custGeom>
            <a:ln w="71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15620" y="4943105"/>
              <a:ext cx="177817" cy="1512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91283" y="5484479"/>
              <a:ext cx="2882900" cy="3448685"/>
            </a:xfrm>
            <a:custGeom>
              <a:avLst/>
              <a:gdLst/>
              <a:ahLst/>
              <a:cxnLst/>
              <a:rect l="l" t="t" r="r" b="b"/>
              <a:pathLst>
                <a:path w="2882900" h="3448684">
                  <a:moveTo>
                    <a:pt x="1054610" y="2236754"/>
                  </a:moveTo>
                  <a:lnTo>
                    <a:pt x="0" y="0"/>
                  </a:lnTo>
                </a:path>
                <a:path w="2882900" h="3448684">
                  <a:moveTo>
                    <a:pt x="2882419" y="3448380"/>
                  </a:moveTo>
                  <a:lnTo>
                    <a:pt x="2649777" y="2968478"/>
                  </a:lnTo>
                </a:path>
              </a:pathLst>
            </a:custGeom>
            <a:ln w="713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58942" y="8321456"/>
              <a:ext cx="153712" cy="184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91050" y="2161780"/>
              <a:ext cx="6221340" cy="681751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178355" y="7338748"/>
            <a:ext cx="46863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85" dirty="0">
                <a:latin typeface="Garamond"/>
                <a:cs typeface="Garamond"/>
              </a:rPr>
              <a:t>input</a:t>
            </a:r>
            <a:endParaRPr sz="1500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11977" y="7338748"/>
            <a:ext cx="880744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85" dirty="0">
                <a:latin typeface="Garamond"/>
                <a:cs typeface="Garamond"/>
              </a:rPr>
              <a:t>input</a:t>
            </a:r>
            <a:r>
              <a:rPr sz="1500" spc="50" dirty="0">
                <a:latin typeface="Garamond"/>
                <a:cs typeface="Garamond"/>
              </a:rPr>
              <a:t> </a:t>
            </a:r>
            <a:r>
              <a:rPr sz="1500" spc="100" dirty="0">
                <a:latin typeface="Garamond"/>
                <a:cs typeface="Garamond"/>
              </a:rPr>
              <a:t>gate</a:t>
            </a:r>
            <a:endParaRPr sz="1500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86881" y="7338748"/>
            <a:ext cx="91821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50" dirty="0">
                <a:latin typeface="Garamond"/>
                <a:cs typeface="Garamond"/>
              </a:rPr>
              <a:t>forget</a:t>
            </a:r>
            <a:r>
              <a:rPr sz="1500" spc="35" dirty="0">
                <a:latin typeface="Garamond"/>
                <a:cs typeface="Garamond"/>
              </a:rPr>
              <a:t> </a:t>
            </a:r>
            <a:r>
              <a:rPr sz="1500" spc="100" dirty="0">
                <a:latin typeface="Garamond"/>
                <a:cs typeface="Garamond"/>
              </a:rPr>
              <a:t>gate</a:t>
            </a:r>
            <a:endParaRPr sz="1500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90472" y="7338748"/>
            <a:ext cx="99695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85" dirty="0">
                <a:latin typeface="Garamond"/>
                <a:cs typeface="Garamond"/>
              </a:rPr>
              <a:t>output</a:t>
            </a:r>
            <a:r>
              <a:rPr sz="1500" spc="50" dirty="0">
                <a:latin typeface="Garamond"/>
                <a:cs typeface="Garamond"/>
              </a:rPr>
              <a:t> </a:t>
            </a:r>
            <a:r>
              <a:rPr sz="1500" spc="100" dirty="0">
                <a:latin typeface="Garamond"/>
                <a:cs typeface="Garamond"/>
              </a:rPr>
              <a:t>gate</a:t>
            </a:r>
            <a:endParaRPr sz="1500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76111" y="2302483"/>
            <a:ext cx="58483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85" dirty="0">
                <a:latin typeface="Garamond"/>
                <a:cs typeface="Garamond"/>
              </a:rPr>
              <a:t>output</a:t>
            </a:r>
            <a:endParaRPr sz="1500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68635" y="5237762"/>
            <a:ext cx="42799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100" dirty="0">
                <a:latin typeface="Garamond"/>
                <a:cs typeface="Garamond"/>
              </a:rPr>
              <a:t>state</a:t>
            </a:r>
            <a:endParaRPr sz="1500">
              <a:latin typeface="Garamond"/>
              <a:cs typeface="Garamon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10168" y="4161833"/>
            <a:ext cx="71310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30" dirty="0">
                <a:latin typeface="Garamond"/>
                <a:cs typeface="Garamond"/>
              </a:rPr>
              <a:t>self-loop</a:t>
            </a:r>
            <a:endParaRPr sz="1500">
              <a:latin typeface="Garamond"/>
              <a:cs typeface="Garamon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56923" y="3126602"/>
            <a:ext cx="17335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30" dirty="0">
                <a:latin typeface="Lucida Sans Unicode"/>
                <a:cs typeface="Lucida Sans Unicode"/>
              </a:rPr>
              <a:t>×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56923" y="4856226"/>
            <a:ext cx="17335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165" dirty="0">
                <a:latin typeface="Garamond"/>
                <a:cs typeface="Garamond"/>
              </a:rPr>
              <a:t>+</a:t>
            </a:r>
            <a:endParaRPr sz="1500">
              <a:latin typeface="Garamond"/>
              <a:cs typeface="Garamon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85004" y="4856226"/>
            <a:ext cx="17335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30" dirty="0">
                <a:latin typeface="Lucida Sans Unicode"/>
                <a:cs typeface="Lucida Sans Unicode"/>
              </a:rPr>
              <a:t>×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800" y="850900"/>
            <a:ext cx="80695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305" dirty="0"/>
              <a:t>Gradient</a:t>
            </a:r>
            <a:r>
              <a:rPr sz="8000" spc="405" dirty="0"/>
              <a:t> </a:t>
            </a:r>
            <a:r>
              <a:rPr sz="8000" spc="-250" dirty="0"/>
              <a:t>Clipping</a:t>
            </a:r>
            <a:endParaRPr sz="8000"/>
          </a:p>
        </p:txBody>
      </p:sp>
      <p:grpSp>
        <p:nvGrpSpPr>
          <p:cNvPr id="3" name="object 3"/>
          <p:cNvGrpSpPr/>
          <p:nvPr/>
        </p:nvGrpSpPr>
        <p:grpSpPr>
          <a:xfrm>
            <a:off x="1564030" y="3313895"/>
            <a:ext cx="3908425" cy="3971925"/>
            <a:chOff x="1564030" y="3313895"/>
            <a:chExt cx="3908425" cy="3971925"/>
          </a:xfrm>
        </p:grpSpPr>
        <p:sp>
          <p:nvSpPr>
            <p:cNvPr id="4" name="object 4"/>
            <p:cNvSpPr/>
            <p:nvPr/>
          </p:nvSpPr>
          <p:spPr>
            <a:xfrm>
              <a:off x="1582127" y="3331992"/>
              <a:ext cx="2620010" cy="2847340"/>
            </a:xfrm>
            <a:custGeom>
              <a:avLst/>
              <a:gdLst/>
              <a:ahLst/>
              <a:cxnLst/>
              <a:rect l="l" t="t" r="r" b="b"/>
              <a:pathLst>
                <a:path w="2620010" h="2847340">
                  <a:moveTo>
                    <a:pt x="2619477" y="0"/>
                  </a:moveTo>
                  <a:lnTo>
                    <a:pt x="0" y="332313"/>
                  </a:lnTo>
                  <a:lnTo>
                    <a:pt x="70393" y="2846959"/>
                  </a:lnTo>
                  <a:lnTo>
                    <a:pt x="2593018" y="2438983"/>
                  </a:lnTo>
                  <a:lnTo>
                    <a:pt x="2619477" y="0"/>
                  </a:lnTo>
                  <a:close/>
                </a:path>
              </a:pathLst>
            </a:custGeom>
            <a:solidFill>
              <a:srgbClr val="F2F2F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2127" y="3331992"/>
              <a:ext cx="2620010" cy="2847340"/>
            </a:xfrm>
            <a:custGeom>
              <a:avLst/>
              <a:gdLst/>
              <a:ahLst/>
              <a:cxnLst/>
              <a:rect l="l" t="t" r="r" b="b"/>
              <a:pathLst>
                <a:path w="2620010" h="2847340">
                  <a:moveTo>
                    <a:pt x="70393" y="2846959"/>
                  </a:moveTo>
                  <a:lnTo>
                    <a:pt x="2593018" y="2438983"/>
                  </a:lnTo>
                  <a:lnTo>
                    <a:pt x="2619477" y="0"/>
                  </a:lnTo>
                  <a:lnTo>
                    <a:pt x="0" y="332313"/>
                  </a:lnTo>
                </a:path>
              </a:pathLst>
            </a:custGeom>
            <a:ln w="35903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75146" y="3331992"/>
              <a:ext cx="1278890" cy="3449954"/>
            </a:xfrm>
            <a:custGeom>
              <a:avLst/>
              <a:gdLst/>
              <a:ahLst/>
              <a:cxnLst/>
              <a:rect l="l" t="t" r="r" b="b"/>
              <a:pathLst>
                <a:path w="1278889" h="3449954">
                  <a:moveTo>
                    <a:pt x="26459" y="0"/>
                  </a:moveTo>
                  <a:lnTo>
                    <a:pt x="0" y="2438983"/>
                  </a:lnTo>
                  <a:lnTo>
                    <a:pt x="1200625" y="3449591"/>
                  </a:lnTo>
                  <a:lnTo>
                    <a:pt x="1278609" y="824829"/>
                  </a:lnTo>
                  <a:lnTo>
                    <a:pt x="26459" y="0"/>
                  </a:lnTo>
                  <a:close/>
                </a:path>
              </a:pathLst>
            </a:custGeom>
            <a:solidFill>
              <a:srgbClr val="E5E5E5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75146" y="3331992"/>
              <a:ext cx="1278890" cy="3449954"/>
            </a:xfrm>
            <a:custGeom>
              <a:avLst/>
              <a:gdLst/>
              <a:ahLst/>
              <a:cxnLst/>
              <a:rect l="l" t="t" r="r" b="b"/>
              <a:pathLst>
                <a:path w="1278889" h="3449954">
                  <a:moveTo>
                    <a:pt x="0" y="2438983"/>
                  </a:moveTo>
                  <a:lnTo>
                    <a:pt x="1200625" y="3449591"/>
                  </a:lnTo>
                  <a:lnTo>
                    <a:pt x="1278609" y="824829"/>
                  </a:lnTo>
                  <a:lnTo>
                    <a:pt x="26459" y="0"/>
                  </a:lnTo>
                </a:path>
              </a:pathLst>
            </a:custGeom>
            <a:ln w="3591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2520" y="5770975"/>
              <a:ext cx="3723640" cy="1496695"/>
            </a:xfrm>
            <a:custGeom>
              <a:avLst/>
              <a:gdLst/>
              <a:ahLst/>
              <a:cxnLst/>
              <a:rect l="l" t="t" r="r" b="b"/>
              <a:pathLst>
                <a:path w="3723640" h="1496695">
                  <a:moveTo>
                    <a:pt x="2522625" y="0"/>
                  </a:moveTo>
                  <a:lnTo>
                    <a:pt x="0" y="407975"/>
                  </a:lnTo>
                  <a:lnTo>
                    <a:pt x="1013461" y="1496401"/>
                  </a:lnTo>
                  <a:lnTo>
                    <a:pt x="3723250" y="1010608"/>
                  </a:lnTo>
                  <a:lnTo>
                    <a:pt x="2522625" y="0"/>
                  </a:lnTo>
                  <a:close/>
                </a:path>
              </a:pathLst>
            </a:custGeom>
            <a:solidFill>
              <a:srgbClr val="EBEBE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52520" y="5770975"/>
              <a:ext cx="3723640" cy="1496695"/>
            </a:xfrm>
            <a:custGeom>
              <a:avLst/>
              <a:gdLst/>
              <a:ahLst/>
              <a:cxnLst/>
              <a:rect l="l" t="t" r="r" b="b"/>
              <a:pathLst>
                <a:path w="3723640" h="1496695">
                  <a:moveTo>
                    <a:pt x="0" y="407975"/>
                  </a:moveTo>
                  <a:lnTo>
                    <a:pt x="1013461" y="1496401"/>
                  </a:lnTo>
                  <a:lnTo>
                    <a:pt x="3723250" y="1010608"/>
                  </a:lnTo>
                  <a:lnTo>
                    <a:pt x="2522625" y="0"/>
                  </a:lnTo>
                </a:path>
              </a:pathLst>
            </a:custGeom>
            <a:ln w="358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2520" y="6178951"/>
              <a:ext cx="1013460" cy="1089025"/>
            </a:xfrm>
            <a:custGeom>
              <a:avLst/>
              <a:gdLst/>
              <a:ahLst/>
              <a:cxnLst/>
              <a:rect l="l" t="t" r="r" b="b"/>
              <a:pathLst>
                <a:path w="1013460" h="1089025">
                  <a:moveTo>
                    <a:pt x="0" y="0"/>
                  </a:moveTo>
                  <a:lnTo>
                    <a:pt x="1013461" y="1088425"/>
                  </a:lnTo>
                </a:path>
              </a:pathLst>
            </a:custGeom>
            <a:ln w="269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5894" y="6834712"/>
            <a:ext cx="231140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114" dirty="0">
                <a:latin typeface="Times New Roman"/>
                <a:cs typeface="Times New Roman"/>
              </a:rPr>
              <a:t>w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65982" y="6781584"/>
            <a:ext cx="2710180" cy="486409"/>
          </a:xfrm>
          <a:custGeom>
            <a:avLst/>
            <a:gdLst/>
            <a:ahLst/>
            <a:cxnLst/>
            <a:rect l="l" t="t" r="r" b="b"/>
            <a:pathLst>
              <a:path w="2710179" h="486409">
                <a:moveTo>
                  <a:pt x="2709789" y="0"/>
                </a:moveTo>
                <a:lnTo>
                  <a:pt x="0" y="485793"/>
                </a:lnTo>
              </a:path>
            </a:pathLst>
          </a:custGeom>
          <a:ln w="26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15748" y="7252885"/>
            <a:ext cx="14922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155" dirty="0">
                <a:latin typeface="Times New Roman"/>
                <a:cs typeface="Times New Roman"/>
              </a:rPr>
              <a:t>b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39144" y="3707952"/>
            <a:ext cx="4001135" cy="3481070"/>
            <a:chOff x="1639144" y="3707952"/>
            <a:chExt cx="4001135" cy="3481070"/>
          </a:xfrm>
        </p:grpSpPr>
        <p:sp>
          <p:nvSpPr>
            <p:cNvPr id="15" name="object 15"/>
            <p:cNvSpPr/>
            <p:nvPr/>
          </p:nvSpPr>
          <p:spPr>
            <a:xfrm>
              <a:off x="5375771" y="4156822"/>
              <a:ext cx="78105" cy="2625090"/>
            </a:xfrm>
            <a:custGeom>
              <a:avLst/>
              <a:gdLst/>
              <a:ahLst/>
              <a:cxnLst/>
              <a:rect l="l" t="t" r="r" b="b"/>
              <a:pathLst>
                <a:path w="78104" h="2625090">
                  <a:moveTo>
                    <a:pt x="0" y="2624761"/>
                  </a:moveTo>
                  <a:lnTo>
                    <a:pt x="77983" y="0"/>
                  </a:lnTo>
                </a:path>
              </a:pathLst>
            </a:custGeom>
            <a:ln w="26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39144" y="3707952"/>
              <a:ext cx="3689072" cy="34807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84211" y="4495994"/>
              <a:ext cx="2693035" cy="1861185"/>
            </a:xfrm>
            <a:custGeom>
              <a:avLst/>
              <a:gdLst/>
              <a:ahLst/>
              <a:cxnLst/>
              <a:rect l="l" t="t" r="r" b="b"/>
              <a:pathLst>
                <a:path w="2693035" h="1861185">
                  <a:moveTo>
                    <a:pt x="617642" y="1794434"/>
                  </a:moveTo>
                  <a:lnTo>
                    <a:pt x="522103" y="1804232"/>
                  </a:lnTo>
                  <a:lnTo>
                    <a:pt x="413847" y="1820357"/>
                  </a:lnTo>
                  <a:lnTo>
                    <a:pt x="277060" y="1860731"/>
                  </a:lnTo>
                  <a:lnTo>
                    <a:pt x="0" y="0"/>
                  </a:lnTo>
                  <a:lnTo>
                    <a:pt x="2692643" y="1586345"/>
                  </a:lnTo>
                  <a:lnTo>
                    <a:pt x="2660404" y="1584085"/>
                  </a:lnTo>
                  <a:lnTo>
                    <a:pt x="2627709" y="1581832"/>
                  </a:lnTo>
                  <a:lnTo>
                    <a:pt x="2594537" y="1579590"/>
                  </a:lnTo>
                  <a:lnTo>
                    <a:pt x="2560875" y="1577358"/>
                  </a:lnTo>
                  <a:lnTo>
                    <a:pt x="2526707" y="1575139"/>
                  </a:lnTo>
                </a:path>
              </a:pathLst>
            </a:custGeom>
            <a:ln w="35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98415" y="6227628"/>
              <a:ext cx="466295" cy="1918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21356" y="4433192"/>
              <a:ext cx="125713" cy="1256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48063" y="6008332"/>
              <a:ext cx="291648" cy="136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 rot="16320000">
            <a:off x="5500013" y="5442196"/>
            <a:ext cx="847848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50" i="1" spc="235" dirty="0">
                <a:latin typeface="Times New Roman"/>
                <a:cs typeface="Times New Roman"/>
              </a:rPr>
              <a:t>J</a:t>
            </a:r>
            <a:r>
              <a:rPr sz="2250" spc="-15" dirty="0">
                <a:latin typeface="Arial Black"/>
                <a:cs typeface="Arial Black"/>
              </a:rPr>
              <a:t>(</a:t>
            </a:r>
            <a:r>
              <a:rPr sz="2250" i="1" spc="100" dirty="0">
                <a:latin typeface="Times New Roman"/>
                <a:cs typeface="Times New Roman"/>
              </a:rPr>
              <a:t>w</a:t>
            </a:r>
            <a:r>
              <a:rPr sz="2250" i="1" spc="90" dirty="0">
                <a:latin typeface="Times New Roman"/>
                <a:cs typeface="Times New Roman"/>
              </a:rPr>
              <a:t>,</a:t>
            </a:r>
            <a:r>
              <a:rPr sz="2250" i="1" spc="-170" dirty="0">
                <a:latin typeface="Times New Roman"/>
                <a:cs typeface="Times New Roman"/>
              </a:rPr>
              <a:t>b</a:t>
            </a:r>
            <a:r>
              <a:rPr sz="3375" baseline="1234" dirty="0">
                <a:latin typeface="Arial Black"/>
                <a:cs typeface="Arial Black"/>
              </a:rPr>
              <a:t>)</a:t>
            </a:r>
            <a:endParaRPr sz="3375" baseline="1234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01412" y="2677712"/>
            <a:ext cx="784479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709285" algn="l"/>
              </a:tabLst>
            </a:pPr>
            <a:r>
              <a:rPr sz="2700" spc="50" dirty="0">
                <a:latin typeface="Georgia"/>
                <a:cs typeface="Georgia"/>
              </a:rPr>
              <a:t>Without</a:t>
            </a:r>
            <a:r>
              <a:rPr sz="2700" spc="300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clipping	</a:t>
            </a:r>
            <a:r>
              <a:rPr sz="2700" spc="65" dirty="0">
                <a:latin typeface="Georgia"/>
                <a:cs typeface="Georgia"/>
              </a:rPr>
              <a:t>With</a:t>
            </a:r>
            <a:r>
              <a:rPr sz="2700" spc="235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clipping</a:t>
            </a:r>
            <a:endParaRPr sz="2700">
              <a:latin typeface="Georgia"/>
              <a:cs typeface="Georg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012488" y="3313895"/>
            <a:ext cx="3908425" cy="3971925"/>
            <a:chOff x="7012488" y="3313895"/>
            <a:chExt cx="3908425" cy="3971925"/>
          </a:xfrm>
        </p:grpSpPr>
        <p:sp>
          <p:nvSpPr>
            <p:cNvPr id="24" name="object 24"/>
            <p:cNvSpPr/>
            <p:nvPr/>
          </p:nvSpPr>
          <p:spPr>
            <a:xfrm>
              <a:off x="7030585" y="3331992"/>
              <a:ext cx="2620010" cy="2847340"/>
            </a:xfrm>
            <a:custGeom>
              <a:avLst/>
              <a:gdLst/>
              <a:ahLst/>
              <a:cxnLst/>
              <a:rect l="l" t="t" r="r" b="b"/>
              <a:pathLst>
                <a:path w="2620009" h="2847340">
                  <a:moveTo>
                    <a:pt x="2619476" y="0"/>
                  </a:moveTo>
                  <a:lnTo>
                    <a:pt x="0" y="332313"/>
                  </a:lnTo>
                  <a:lnTo>
                    <a:pt x="70390" y="2846959"/>
                  </a:lnTo>
                  <a:lnTo>
                    <a:pt x="2593016" y="2438983"/>
                  </a:lnTo>
                  <a:lnTo>
                    <a:pt x="2619476" y="0"/>
                  </a:lnTo>
                  <a:close/>
                </a:path>
              </a:pathLst>
            </a:custGeom>
            <a:solidFill>
              <a:srgbClr val="F2F2F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30585" y="3331992"/>
              <a:ext cx="2620010" cy="2847340"/>
            </a:xfrm>
            <a:custGeom>
              <a:avLst/>
              <a:gdLst/>
              <a:ahLst/>
              <a:cxnLst/>
              <a:rect l="l" t="t" r="r" b="b"/>
              <a:pathLst>
                <a:path w="2620009" h="2847340">
                  <a:moveTo>
                    <a:pt x="70390" y="2846959"/>
                  </a:moveTo>
                  <a:lnTo>
                    <a:pt x="2593016" y="2438983"/>
                  </a:lnTo>
                  <a:lnTo>
                    <a:pt x="2619476" y="0"/>
                  </a:lnTo>
                  <a:lnTo>
                    <a:pt x="0" y="332313"/>
                  </a:lnTo>
                </a:path>
              </a:pathLst>
            </a:custGeom>
            <a:ln w="35903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23602" y="3331992"/>
              <a:ext cx="1278890" cy="3449954"/>
            </a:xfrm>
            <a:custGeom>
              <a:avLst/>
              <a:gdLst/>
              <a:ahLst/>
              <a:cxnLst/>
              <a:rect l="l" t="t" r="r" b="b"/>
              <a:pathLst>
                <a:path w="1278890" h="3449954">
                  <a:moveTo>
                    <a:pt x="26459" y="0"/>
                  </a:moveTo>
                  <a:lnTo>
                    <a:pt x="0" y="2438983"/>
                  </a:lnTo>
                  <a:lnTo>
                    <a:pt x="1200625" y="3449591"/>
                  </a:lnTo>
                  <a:lnTo>
                    <a:pt x="1278609" y="824829"/>
                  </a:lnTo>
                  <a:lnTo>
                    <a:pt x="26459" y="0"/>
                  </a:lnTo>
                  <a:close/>
                </a:path>
              </a:pathLst>
            </a:custGeom>
            <a:solidFill>
              <a:srgbClr val="E5E5E5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23602" y="3331992"/>
              <a:ext cx="1278890" cy="3449954"/>
            </a:xfrm>
            <a:custGeom>
              <a:avLst/>
              <a:gdLst/>
              <a:ahLst/>
              <a:cxnLst/>
              <a:rect l="l" t="t" r="r" b="b"/>
              <a:pathLst>
                <a:path w="1278890" h="3449954">
                  <a:moveTo>
                    <a:pt x="0" y="2438983"/>
                  </a:moveTo>
                  <a:lnTo>
                    <a:pt x="1200625" y="3449591"/>
                  </a:lnTo>
                  <a:lnTo>
                    <a:pt x="1278609" y="824829"/>
                  </a:lnTo>
                  <a:lnTo>
                    <a:pt x="26459" y="0"/>
                  </a:lnTo>
                </a:path>
              </a:pathLst>
            </a:custGeom>
            <a:ln w="3591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00976" y="5770975"/>
              <a:ext cx="3723640" cy="1496695"/>
            </a:xfrm>
            <a:custGeom>
              <a:avLst/>
              <a:gdLst/>
              <a:ahLst/>
              <a:cxnLst/>
              <a:rect l="l" t="t" r="r" b="b"/>
              <a:pathLst>
                <a:path w="3723640" h="1496695">
                  <a:moveTo>
                    <a:pt x="2522626" y="0"/>
                  </a:moveTo>
                  <a:lnTo>
                    <a:pt x="0" y="407975"/>
                  </a:lnTo>
                  <a:lnTo>
                    <a:pt x="1013463" y="1496401"/>
                  </a:lnTo>
                  <a:lnTo>
                    <a:pt x="3723251" y="1010608"/>
                  </a:lnTo>
                  <a:lnTo>
                    <a:pt x="2522626" y="0"/>
                  </a:lnTo>
                  <a:close/>
                </a:path>
              </a:pathLst>
            </a:custGeom>
            <a:solidFill>
              <a:srgbClr val="EBEBE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00976" y="5770975"/>
              <a:ext cx="3723640" cy="1496695"/>
            </a:xfrm>
            <a:custGeom>
              <a:avLst/>
              <a:gdLst/>
              <a:ahLst/>
              <a:cxnLst/>
              <a:rect l="l" t="t" r="r" b="b"/>
              <a:pathLst>
                <a:path w="3723640" h="1496695">
                  <a:moveTo>
                    <a:pt x="0" y="407975"/>
                  </a:moveTo>
                  <a:lnTo>
                    <a:pt x="1013463" y="1496401"/>
                  </a:lnTo>
                  <a:lnTo>
                    <a:pt x="3723251" y="1010608"/>
                  </a:lnTo>
                  <a:lnTo>
                    <a:pt x="2522626" y="0"/>
                  </a:lnTo>
                </a:path>
              </a:pathLst>
            </a:custGeom>
            <a:ln w="358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00976" y="6178951"/>
              <a:ext cx="1013460" cy="1089025"/>
            </a:xfrm>
            <a:custGeom>
              <a:avLst/>
              <a:gdLst/>
              <a:ahLst/>
              <a:cxnLst/>
              <a:rect l="l" t="t" r="r" b="b"/>
              <a:pathLst>
                <a:path w="1013459" h="1089025">
                  <a:moveTo>
                    <a:pt x="0" y="0"/>
                  </a:moveTo>
                  <a:lnTo>
                    <a:pt x="1013463" y="1088425"/>
                  </a:lnTo>
                </a:path>
              </a:pathLst>
            </a:custGeom>
            <a:ln w="269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124350" y="6834712"/>
            <a:ext cx="231140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114" dirty="0">
                <a:latin typeface="Times New Roman"/>
                <a:cs typeface="Times New Roman"/>
              </a:rPr>
              <a:t>w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14439" y="6781584"/>
            <a:ext cx="2710180" cy="486409"/>
          </a:xfrm>
          <a:custGeom>
            <a:avLst/>
            <a:gdLst/>
            <a:ahLst/>
            <a:cxnLst/>
            <a:rect l="l" t="t" r="r" b="b"/>
            <a:pathLst>
              <a:path w="2710179" h="486409">
                <a:moveTo>
                  <a:pt x="2709788" y="0"/>
                </a:moveTo>
                <a:lnTo>
                  <a:pt x="0" y="485793"/>
                </a:lnTo>
              </a:path>
            </a:pathLst>
          </a:custGeom>
          <a:ln w="26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64206" y="7252885"/>
            <a:ext cx="14922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155" dirty="0">
                <a:latin typeface="Times New Roman"/>
                <a:cs typeface="Times New Roman"/>
              </a:rPr>
              <a:t>b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087600" y="3707952"/>
            <a:ext cx="3828415" cy="3481070"/>
            <a:chOff x="7087600" y="3707952"/>
            <a:chExt cx="3828415" cy="3481070"/>
          </a:xfrm>
        </p:grpSpPr>
        <p:sp>
          <p:nvSpPr>
            <p:cNvPr id="35" name="object 35"/>
            <p:cNvSpPr/>
            <p:nvPr/>
          </p:nvSpPr>
          <p:spPr>
            <a:xfrm>
              <a:off x="10824228" y="4156822"/>
              <a:ext cx="78105" cy="2625090"/>
            </a:xfrm>
            <a:custGeom>
              <a:avLst/>
              <a:gdLst/>
              <a:ahLst/>
              <a:cxnLst/>
              <a:rect l="l" t="t" r="r" b="b"/>
              <a:pathLst>
                <a:path w="78104" h="2625090">
                  <a:moveTo>
                    <a:pt x="0" y="2624761"/>
                  </a:moveTo>
                  <a:lnTo>
                    <a:pt x="77983" y="0"/>
                  </a:lnTo>
                </a:path>
              </a:pathLst>
            </a:custGeom>
            <a:ln w="26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87600" y="3707952"/>
              <a:ext cx="3689072" cy="34807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 rot="16320000">
            <a:off x="10948469" y="5442196"/>
            <a:ext cx="847848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50" i="1" spc="235" dirty="0">
                <a:latin typeface="Times New Roman"/>
                <a:cs typeface="Times New Roman"/>
              </a:rPr>
              <a:t>J</a:t>
            </a:r>
            <a:r>
              <a:rPr sz="2250" spc="-15" dirty="0">
                <a:latin typeface="Arial Black"/>
                <a:cs typeface="Arial Black"/>
              </a:rPr>
              <a:t>(</a:t>
            </a:r>
            <a:r>
              <a:rPr sz="2250" i="1" spc="100" dirty="0">
                <a:latin typeface="Times New Roman"/>
                <a:cs typeface="Times New Roman"/>
              </a:rPr>
              <a:t>w</a:t>
            </a:r>
            <a:r>
              <a:rPr sz="2250" i="1" spc="90" dirty="0">
                <a:latin typeface="Times New Roman"/>
                <a:cs typeface="Times New Roman"/>
              </a:rPr>
              <a:t>,</a:t>
            </a:r>
            <a:r>
              <a:rPr sz="2250" i="1" spc="-170" dirty="0">
                <a:latin typeface="Times New Roman"/>
                <a:cs typeface="Times New Roman"/>
              </a:rPr>
              <a:t>b</a:t>
            </a:r>
            <a:r>
              <a:rPr sz="3375" baseline="1234" dirty="0">
                <a:latin typeface="Arial Black"/>
                <a:cs typeface="Arial Black"/>
              </a:rPr>
              <a:t>)</a:t>
            </a:r>
            <a:endParaRPr sz="3375" baseline="1234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397000" y="1371600"/>
            <a:ext cx="10515600" cy="21543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" marR="5080" indent="1270" algn="ctr">
              <a:lnSpc>
                <a:spcPct val="116399"/>
              </a:lnSpc>
              <a:spcBef>
                <a:spcPts val="95"/>
              </a:spcBef>
            </a:pPr>
            <a:r>
              <a:rPr lang="en-US" spc="-295" dirty="0"/>
              <a:t>10 </a:t>
            </a:r>
            <a:r>
              <a:rPr spc="-295" dirty="0"/>
              <a:t>Sequence </a:t>
            </a:r>
            <a:r>
              <a:rPr spc="-165" dirty="0"/>
              <a:t>Modeling:  </a:t>
            </a:r>
            <a:r>
              <a:rPr spc="-235" dirty="0"/>
              <a:t>Recurrent </a:t>
            </a:r>
            <a:r>
              <a:rPr spc="-265" dirty="0"/>
              <a:t>and </a:t>
            </a:r>
            <a:r>
              <a:rPr spc="-240" dirty="0"/>
              <a:t>Recursive  </a:t>
            </a:r>
            <a:r>
              <a:rPr spc="-295" dirty="0"/>
              <a:t>Nets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5A8E5-9E7B-4332-89E3-607C34F45CC4}"/>
              </a:ext>
            </a:extLst>
          </p:cNvPr>
          <p:cNvSpPr txBox="1"/>
          <p:nvPr/>
        </p:nvSpPr>
        <p:spPr>
          <a:xfrm>
            <a:off x="393700" y="3962400"/>
            <a:ext cx="12522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1" i="0" u="none" strike="noStrike" baseline="0" dirty="0">
                <a:solidFill>
                  <a:srgbClr val="000000"/>
                </a:solidFill>
                <a:latin typeface="ComputerModernBoldExtended"/>
              </a:rPr>
              <a:t>Recurrent neural networks </a:t>
            </a:r>
            <a:r>
              <a:rPr lang="en-GB" sz="2800" b="1" i="0" u="none" strike="noStrike" baseline="0" dirty="0">
                <a:solidFill>
                  <a:srgbClr val="000000"/>
                </a:solidFill>
                <a:latin typeface="ComputerModernRoman"/>
              </a:rPr>
              <a:t>or RNNs are a family of neural networks for processing sequential data. </a:t>
            </a:r>
          </a:p>
          <a:p>
            <a:pPr algn="l"/>
            <a:endParaRPr lang="en-GB" sz="2800" b="1" dirty="0">
              <a:solidFill>
                <a:srgbClr val="000000"/>
              </a:solidFill>
              <a:latin typeface="ComputerModernRoman"/>
            </a:endParaRPr>
          </a:p>
          <a:p>
            <a:pPr algn="l"/>
            <a:r>
              <a:rPr lang="en-GB" sz="2800" b="1" i="0" u="none" strike="noStrike" baseline="0" dirty="0">
                <a:solidFill>
                  <a:srgbClr val="000000"/>
                </a:solidFill>
                <a:latin typeface="ComputerModernRoman"/>
              </a:rPr>
              <a:t>A convolutional network is a neural network that is specialized for processing a grid of values </a:t>
            </a:r>
            <a:r>
              <a:rPr lang="en-GB" sz="2800" b="1" i="0" u="none" strike="noStrike" baseline="0" dirty="0">
                <a:solidFill>
                  <a:srgbClr val="000000"/>
                </a:solidFill>
                <a:latin typeface="ComputerModernSansSerifBoldExtended"/>
              </a:rPr>
              <a:t>X 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omputerModernRoman"/>
              </a:rPr>
              <a:t>such as an image; a recurrent neural network is a neural network that is specialized for processing a sequence of values </a:t>
            </a:r>
            <a:r>
              <a:rPr lang="en-GB" sz="2800" b="0" i="1" u="none" strike="noStrike" baseline="0" dirty="0">
                <a:solidFill>
                  <a:srgbClr val="000000"/>
                </a:solidFill>
                <a:latin typeface="CMMIB10"/>
              </a:rPr>
              <a:t>x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MR8"/>
              </a:rPr>
              <a:t>(1)</a:t>
            </a:r>
            <a:r>
              <a:rPr lang="en-GB" sz="2800" b="0" i="1" u="none" strike="noStrike" baseline="0" dirty="0">
                <a:solidFill>
                  <a:srgbClr val="000000"/>
                </a:solidFill>
                <a:latin typeface="CMMI10"/>
              </a:rPr>
              <a:t>, . . . , </a:t>
            </a:r>
            <a:r>
              <a:rPr lang="en-GB" sz="2800" b="0" i="1" u="none" strike="noStrike" baseline="0" dirty="0">
                <a:solidFill>
                  <a:srgbClr val="000000"/>
                </a:solidFill>
                <a:latin typeface="CMMIB10"/>
              </a:rPr>
              <a:t>x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MR8"/>
              </a:rPr>
              <a:t>(</a:t>
            </a:r>
            <a:r>
              <a:rPr lang="en-GB" sz="2800" b="0" i="1" u="none" strike="noStrike" baseline="0" dirty="0">
                <a:solidFill>
                  <a:srgbClr val="000000"/>
                </a:solidFill>
                <a:latin typeface="CMMI8"/>
              </a:rPr>
              <a:t>τ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MR8"/>
              </a:rPr>
              <a:t>)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omputerModernRoman"/>
              </a:rPr>
              <a:t>. </a:t>
            </a:r>
          </a:p>
          <a:p>
            <a:pPr algn="l"/>
            <a:endParaRPr lang="en-GB" sz="2800" dirty="0">
              <a:solidFill>
                <a:srgbClr val="000000"/>
              </a:solidFill>
              <a:latin typeface="ComputerModernRoman"/>
            </a:endParaRPr>
          </a:p>
          <a:p>
            <a:pPr algn="l"/>
            <a:r>
              <a:rPr lang="en-GB" sz="2800" b="1" i="0" u="none" strike="noStrike" baseline="0" dirty="0">
                <a:solidFill>
                  <a:srgbClr val="000000"/>
                </a:solidFill>
                <a:latin typeface="ComputerModernRoman"/>
              </a:rPr>
              <a:t>Convolutional networks can readily scale to images with large width and height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omputerModernRoman"/>
              </a:rPr>
              <a:t>, and some convolutional networks can process images of variable size, recurrent networks can scale to much longer sequences than would be practical for networks without sequence-based specialization.</a:t>
            </a:r>
            <a:endParaRPr lang="en-GB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85519"/>
            <a:ext cx="10962640" cy="976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35" dirty="0"/>
              <a:t>Networks </a:t>
            </a:r>
            <a:r>
              <a:rPr spc="-245" dirty="0"/>
              <a:t>with </a:t>
            </a:r>
            <a:r>
              <a:rPr spc="-165" dirty="0"/>
              <a:t>explicit</a:t>
            </a:r>
            <a:r>
              <a:rPr spc="170" dirty="0"/>
              <a:t> </a:t>
            </a:r>
            <a:r>
              <a:rPr spc="-220" dirty="0"/>
              <a:t>Memory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11294" y="4052299"/>
            <a:ext cx="4588510" cy="4103370"/>
            <a:chOff x="3811294" y="4052299"/>
            <a:chExt cx="4588510" cy="4103370"/>
          </a:xfrm>
        </p:grpSpPr>
        <p:sp>
          <p:nvSpPr>
            <p:cNvPr id="4" name="object 4"/>
            <p:cNvSpPr/>
            <p:nvPr/>
          </p:nvSpPr>
          <p:spPr>
            <a:xfrm>
              <a:off x="4030900" y="4421809"/>
              <a:ext cx="30480" cy="1011555"/>
            </a:xfrm>
            <a:custGeom>
              <a:avLst/>
              <a:gdLst/>
              <a:ahLst/>
              <a:cxnLst/>
              <a:rect l="l" t="t" r="r" b="b"/>
              <a:pathLst>
                <a:path w="30479" h="1011554">
                  <a:moveTo>
                    <a:pt x="29971" y="1011172"/>
                  </a:moveTo>
                  <a:lnTo>
                    <a:pt x="0" y="0"/>
                  </a:lnTo>
                </a:path>
              </a:pathLst>
            </a:custGeom>
            <a:ln w="259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41152" y="4182157"/>
              <a:ext cx="179705" cy="242570"/>
            </a:xfrm>
            <a:custGeom>
              <a:avLst/>
              <a:gdLst/>
              <a:ahLst/>
              <a:cxnLst/>
              <a:rect l="l" t="t" r="r" b="b"/>
              <a:pathLst>
                <a:path w="179704" h="242570">
                  <a:moveTo>
                    <a:pt x="82645" y="0"/>
                  </a:moveTo>
                  <a:lnTo>
                    <a:pt x="0" y="242318"/>
                  </a:lnTo>
                  <a:lnTo>
                    <a:pt x="179495" y="236984"/>
                  </a:lnTo>
                  <a:lnTo>
                    <a:pt x="826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41151" y="4182157"/>
              <a:ext cx="179705" cy="242570"/>
            </a:xfrm>
            <a:custGeom>
              <a:avLst/>
              <a:gdLst/>
              <a:ahLst/>
              <a:cxnLst/>
              <a:rect l="l" t="t" r="r" b="b"/>
              <a:pathLst>
                <a:path w="179704" h="242570">
                  <a:moveTo>
                    <a:pt x="82645" y="0"/>
                  </a:moveTo>
                  <a:lnTo>
                    <a:pt x="0" y="242318"/>
                  </a:lnTo>
                  <a:lnTo>
                    <a:pt x="179497" y="236984"/>
                  </a:lnTo>
                  <a:lnTo>
                    <a:pt x="82645" y="0"/>
                  </a:lnTo>
                  <a:close/>
                </a:path>
              </a:pathLst>
            </a:custGeom>
            <a:ln w="2591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96652" y="6392683"/>
              <a:ext cx="3388995" cy="1748155"/>
            </a:xfrm>
            <a:custGeom>
              <a:avLst/>
              <a:gdLst/>
              <a:ahLst/>
              <a:cxnLst/>
              <a:rect l="l" t="t" r="r" b="b"/>
              <a:pathLst>
                <a:path w="3388995" h="1748154">
                  <a:moveTo>
                    <a:pt x="508275" y="0"/>
                  </a:moveTo>
                  <a:lnTo>
                    <a:pt x="2880223" y="0"/>
                  </a:lnTo>
                  <a:lnTo>
                    <a:pt x="2915006" y="2017"/>
                  </a:lnTo>
                  <a:lnTo>
                    <a:pt x="2982617" y="17766"/>
                  </a:lnTo>
                  <a:lnTo>
                    <a:pt x="3047114" y="48265"/>
                  </a:lnTo>
                  <a:lnTo>
                    <a:pt x="3107891" y="92468"/>
                  </a:lnTo>
                  <a:lnTo>
                    <a:pt x="3136694" y="119382"/>
                  </a:lnTo>
                  <a:lnTo>
                    <a:pt x="3164340" y="149332"/>
                  </a:lnTo>
                  <a:lnTo>
                    <a:pt x="3190752" y="182185"/>
                  </a:lnTo>
                  <a:lnTo>
                    <a:pt x="3215855" y="217813"/>
                  </a:lnTo>
                  <a:lnTo>
                    <a:pt x="3239572" y="256083"/>
                  </a:lnTo>
                  <a:lnTo>
                    <a:pt x="3261828" y="296867"/>
                  </a:lnTo>
                  <a:lnTo>
                    <a:pt x="3282547" y="340032"/>
                  </a:lnTo>
                  <a:lnTo>
                    <a:pt x="3301653" y="385450"/>
                  </a:lnTo>
                  <a:lnTo>
                    <a:pt x="3319070" y="432988"/>
                  </a:lnTo>
                  <a:lnTo>
                    <a:pt x="3334722" y="482518"/>
                  </a:lnTo>
                  <a:lnTo>
                    <a:pt x="3348533" y="533908"/>
                  </a:lnTo>
                  <a:lnTo>
                    <a:pt x="3360428" y="587027"/>
                  </a:lnTo>
                  <a:lnTo>
                    <a:pt x="3370330" y="641746"/>
                  </a:lnTo>
                  <a:lnTo>
                    <a:pt x="3378164" y="697933"/>
                  </a:lnTo>
                  <a:lnTo>
                    <a:pt x="3383853" y="755459"/>
                  </a:lnTo>
                  <a:lnTo>
                    <a:pt x="3387323" y="814193"/>
                  </a:lnTo>
                  <a:lnTo>
                    <a:pt x="3388496" y="874004"/>
                  </a:lnTo>
                  <a:lnTo>
                    <a:pt x="3387323" y="933815"/>
                  </a:lnTo>
                  <a:lnTo>
                    <a:pt x="3383853" y="992549"/>
                  </a:lnTo>
                  <a:lnTo>
                    <a:pt x="3378164" y="1050076"/>
                  </a:lnTo>
                  <a:lnTo>
                    <a:pt x="3370330" y="1106263"/>
                  </a:lnTo>
                  <a:lnTo>
                    <a:pt x="3360428" y="1160982"/>
                  </a:lnTo>
                  <a:lnTo>
                    <a:pt x="3348533" y="1214102"/>
                  </a:lnTo>
                  <a:lnTo>
                    <a:pt x="3334722" y="1265492"/>
                  </a:lnTo>
                  <a:lnTo>
                    <a:pt x="3319070" y="1315021"/>
                  </a:lnTo>
                  <a:lnTo>
                    <a:pt x="3301653" y="1362560"/>
                  </a:lnTo>
                  <a:lnTo>
                    <a:pt x="3282547" y="1407977"/>
                  </a:lnTo>
                  <a:lnTo>
                    <a:pt x="3261828" y="1451143"/>
                  </a:lnTo>
                  <a:lnTo>
                    <a:pt x="3239572" y="1491926"/>
                  </a:lnTo>
                  <a:lnTo>
                    <a:pt x="3215855" y="1530197"/>
                  </a:lnTo>
                  <a:lnTo>
                    <a:pt x="3190752" y="1565824"/>
                  </a:lnTo>
                  <a:lnTo>
                    <a:pt x="3164340" y="1598677"/>
                  </a:lnTo>
                  <a:lnTo>
                    <a:pt x="3136694" y="1628627"/>
                  </a:lnTo>
                  <a:lnTo>
                    <a:pt x="3107891" y="1655541"/>
                  </a:lnTo>
                  <a:lnTo>
                    <a:pt x="3078005" y="1679290"/>
                  </a:lnTo>
                  <a:lnTo>
                    <a:pt x="3015292" y="1716771"/>
                  </a:lnTo>
                  <a:lnTo>
                    <a:pt x="2949163" y="1740025"/>
                  </a:lnTo>
                  <a:lnTo>
                    <a:pt x="2880223" y="1748009"/>
                  </a:lnTo>
                  <a:lnTo>
                    <a:pt x="508275" y="1748009"/>
                  </a:lnTo>
                  <a:lnTo>
                    <a:pt x="439335" y="1740025"/>
                  </a:lnTo>
                  <a:lnTo>
                    <a:pt x="373205" y="1716771"/>
                  </a:lnTo>
                  <a:lnTo>
                    <a:pt x="310492" y="1679290"/>
                  </a:lnTo>
                  <a:lnTo>
                    <a:pt x="280606" y="1655541"/>
                  </a:lnTo>
                  <a:lnTo>
                    <a:pt x="251803" y="1628627"/>
                  </a:lnTo>
                  <a:lnTo>
                    <a:pt x="224157" y="1598677"/>
                  </a:lnTo>
                  <a:lnTo>
                    <a:pt x="197744" y="1565824"/>
                  </a:lnTo>
                  <a:lnTo>
                    <a:pt x="172641" y="1530197"/>
                  </a:lnTo>
                  <a:lnTo>
                    <a:pt x="148924" y="1491926"/>
                  </a:lnTo>
                  <a:lnTo>
                    <a:pt x="126668" y="1451143"/>
                  </a:lnTo>
                  <a:lnTo>
                    <a:pt x="105949" y="1407977"/>
                  </a:lnTo>
                  <a:lnTo>
                    <a:pt x="86843" y="1362560"/>
                  </a:lnTo>
                  <a:lnTo>
                    <a:pt x="69426" y="1315021"/>
                  </a:lnTo>
                  <a:lnTo>
                    <a:pt x="53774" y="1265492"/>
                  </a:lnTo>
                  <a:lnTo>
                    <a:pt x="39963" y="1214102"/>
                  </a:lnTo>
                  <a:lnTo>
                    <a:pt x="28068" y="1160982"/>
                  </a:lnTo>
                  <a:lnTo>
                    <a:pt x="18166" y="1106263"/>
                  </a:lnTo>
                  <a:lnTo>
                    <a:pt x="10332" y="1050076"/>
                  </a:lnTo>
                  <a:lnTo>
                    <a:pt x="4642" y="992549"/>
                  </a:lnTo>
                  <a:lnTo>
                    <a:pt x="1173" y="933815"/>
                  </a:lnTo>
                  <a:lnTo>
                    <a:pt x="0" y="874004"/>
                  </a:lnTo>
                  <a:lnTo>
                    <a:pt x="1173" y="814193"/>
                  </a:lnTo>
                  <a:lnTo>
                    <a:pt x="4642" y="755459"/>
                  </a:lnTo>
                  <a:lnTo>
                    <a:pt x="10332" y="697933"/>
                  </a:lnTo>
                  <a:lnTo>
                    <a:pt x="18166" y="641746"/>
                  </a:lnTo>
                  <a:lnTo>
                    <a:pt x="28068" y="587027"/>
                  </a:lnTo>
                  <a:lnTo>
                    <a:pt x="39963" y="533908"/>
                  </a:lnTo>
                  <a:lnTo>
                    <a:pt x="53774" y="482518"/>
                  </a:lnTo>
                  <a:lnTo>
                    <a:pt x="69426" y="432988"/>
                  </a:lnTo>
                  <a:lnTo>
                    <a:pt x="86843" y="385450"/>
                  </a:lnTo>
                  <a:lnTo>
                    <a:pt x="105949" y="340032"/>
                  </a:lnTo>
                  <a:lnTo>
                    <a:pt x="126668" y="296867"/>
                  </a:lnTo>
                  <a:lnTo>
                    <a:pt x="148924" y="256083"/>
                  </a:lnTo>
                  <a:lnTo>
                    <a:pt x="172641" y="217813"/>
                  </a:lnTo>
                  <a:lnTo>
                    <a:pt x="197744" y="182185"/>
                  </a:lnTo>
                  <a:lnTo>
                    <a:pt x="224157" y="149332"/>
                  </a:lnTo>
                  <a:lnTo>
                    <a:pt x="251803" y="119382"/>
                  </a:lnTo>
                  <a:lnTo>
                    <a:pt x="280606" y="92468"/>
                  </a:lnTo>
                  <a:lnTo>
                    <a:pt x="310492" y="68718"/>
                  </a:lnTo>
                  <a:lnTo>
                    <a:pt x="373205" y="31237"/>
                  </a:lnTo>
                  <a:lnTo>
                    <a:pt x="439335" y="7983"/>
                  </a:lnTo>
                  <a:lnTo>
                    <a:pt x="508275" y="0"/>
                  </a:lnTo>
                </a:path>
              </a:pathLst>
            </a:custGeom>
            <a:ln w="28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02092" y="6867842"/>
            <a:ext cx="2378075" cy="659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68630">
              <a:lnSpc>
                <a:spcPct val="115599"/>
              </a:lnSpc>
              <a:spcBef>
                <a:spcPts val="95"/>
              </a:spcBef>
            </a:pPr>
            <a:r>
              <a:rPr sz="1800" spc="-95" dirty="0">
                <a:latin typeface="Century"/>
                <a:cs typeface="Century"/>
              </a:rPr>
              <a:t>Task </a:t>
            </a:r>
            <a:r>
              <a:rPr sz="1800" spc="-75" dirty="0">
                <a:latin typeface="Century"/>
                <a:cs typeface="Century"/>
              </a:rPr>
              <a:t>network,  </a:t>
            </a:r>
            <a:r>
              <a:rPr sz="1800" spc="-55" dirty="0">
                <a:latin typeface="Century"/>
                <a:cs typeface="Century"/>
              </a:rPr>
              <a:t>controlling </a:t>
            </a:r>
            <a:r>
              <a:rPr sz="1800" spc="-65" dirty="0">
                <a:latin typeface="Century"/>
                <a:cs typeface="Century"/>
              </a:rPr>
              <a:t>the</a:t>
            </a:r>
            <a:r>
              <a:rPr sz="1800" spc="220" dirty="0">
                <a:latin typeface="Century"/>
                <a:cs typeface="Century"/>
              </a:rPr>
              <a:t> </a:t>
            </a:r>
            <a:r>
              <a:rPr sz="1800" spc="-65" dirty="0">
                <a:latin typeface="Century"/>
                <a:cs typeface="Century"/>
              </a:rPr>
              <a:t>memory</a:t>
            </a:r>
            <a:endParaRPr sz="1800">
              <a:latin typeface="Century"/>
              <a:cs typeface="Centur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5578" y="2480959"/>
            <a:ext cx="135636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-55" dirty="0">
                <a:latin typeface="Century"/>
                <a:cs typeface="Century"/>
              </a:rPr>
              <a:t>Memory</a:t>
            </a:r>
            <a:r>
              <a:rPr sz="1800" spc="30" dirty="0">
                <a:latin typeface="Century"/>
                <a:cs typeface="Century"/>
              </a:rPr>
              <a:t> </a:t>
            </a:r>
            <a:r>
              <a:rPr sz="1800" spc="-70" dirty="0">
                <a:latin typeface="Century"/>
                <a:cs typeface="Century"/>
              </a:rPr>
              <a:t>cells</a:t>
            </a:r>
            <a:endParaRPr sz="1800">
              <a:latin typeface="Century"/>
              <a:cs typeface="Centur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0979" y="4649913"/>
            <a:ext cx="1132205" cy="659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9545">
              <a:lnSpc>
                <a:spcPct val="115599"/>
              </a:lnSpc>
              <a:spcBef>
                <a:spcPts val="95"/>
              </a:spcBef>
            </a:pPr>
            <a:r>
              <a:rPr sz="1800" spc="-65" dirty="0">
                <a:latin typeface="Century"/>
                <a:cs typeface="Century"/>
              </a:rPr>
              <a:t>Writing  </a:t>
            </a:r>
            <a:r>
              <a:rPr sz="1800" spc="-70" dirty="0">
                <a:latin typeface="Century"/>
                <a:cs typeface="Century"/>
              </a:rPr>
              <a:t>me</a:t>
            </a:r>
            <a:r>
              <a:rPr sz="1800" spc="-100" dirty="0">
                <a:latin typeface="Century"/>
                <a:cs typeface="Century"/>
              </a:rPr>
              <a:t>c</a:t>
            </a:r>
            <a:r>
              <a:rPr sz="1800" spc="-95" dirty="0">
                <a:latin typeface="Century"/>
                <a:cs typeface="Century"/>
              </a:rPr>
              <a:t>hanism</a:t>
            </a:r>
            <a:endParaRPr sz="1800">
              <a:latin typeface="Century"/>
              <a:cs typeface="Century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98618" y="4390561"/>
            <a:ext cx="1132205" cy="659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2240">
              <a:lnSpc>
                <a:spcPct val="115599"/>
              </a:lnSpc>
              <a:spcBef>
                <a:spcPts val="95"/>
              </a:spcBef>
            </a:pPr>
            <a:r>
              <a:rPr sz="1800" spc="-60" dirty="0">
                <a:latin typeface="Century"/>
                <a:cs typeface="Century"/>
              </a:rPr>
              <a:t>Reading  </a:t>
            </a:r>
            <a:r>
              <a:rPr sz="1800" spc="-70" dirty="0">
                <a:latin typeface="Century"/>
                <a:cs typeface="Century"/>
              </a:rPr>
              <a:t>me</a:t>
            </a:r>
            <a:r>
              <a:rPr sz="1800" spc="-100" dirty="0">
                <a:latin typeface="Century"/>
                <a:cs typeface="Century"/>
              </a:rPr>
              <a:t>c</a:t>
            </a:r>
            <a:r>
              <a:rPr sz="1800" spc="-95" dirty="0">
                <a:latin typeface="Century"/>
                <a:cs typeface="Century"/>
              </a:rPr>
              <a:t>hanism</a:t>
            </a:r>
            <a:endParaRPr sz="1800">
              <a:latin typeface="Century"/>
              <a:cs typeface="Century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279049" y="2853877"/>
          <a:ext cx="5641339" cy="92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3388083" y="2868279"/>
            <a:ext cx="5546090" cy="5126355"/>
            <a:chOff x="3388083" y="2868279"/>
            <a:chExt cx="5546090" cy="5126355"/>
          </a:xfrm>
        </p:grpSpPr>
        <p:sp>
          <p:nvSpPr>
            <p:cNvPr id="14" name="object 14"/>
            <p:cNvSpPr/>
            <p:nvPr/>
          </p:nvSpPr>
          <p:spPr>
            <a:xfrm>
              <a:off x="4264272" y="5666719"/>
              <a:ext cx="1132205" cy="746760"/>
            </a:xfrm>
            <a:custGeom>
              <a:avLst/>
              <a:gdLst/>
              <a:ahLst/>
              <a:cxnLst/>
              <a:rect l="l" t="t" r="r" b="b"/>
              <a:pathLst>
                <a:path w="1132204" h="746760">
                  <a:moveTo>
                    <a:pt x="1131645" y="746138"/>
                  </a:moveTo>
                  <a:lnTo>
                    <a:pt x="0" y="0"/>
                  </a:lnTo>
                </a:path>
              </a:pathLst>
            </a:custGeom>
            <a:ln w="28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1987" y="5539939"/>
              <a:ext cx="240029" cy="199390"/>
            </a:xfrm>
            <a:custGeom>
              <a:avLst/>
              <a:gdLst/>
              <a:ahLst/>
              <a:cxnLst/>
              <a:rect l="l" t="t" r="r" b="b"/>
              <a:pathLst>
                <a:path w="240029" h="199389">
                  <a:moveTo>
                    <a:pt x="0" y="0"/>
                  </a:moveTo>
                  <a:lnTo>
                    <a:pt x="144806" y="198983"/>
                  </a:lnTo>
                  <a:lnTo>
                    <a:pt x="239765" y="54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71987" y="5539939"/>
              <a:ext cx="240029" cy="199390"/>
            </a:xfrm>
            <a:custGeom>
              <a:avLst/>
              <a:gdLst/>
              <a:ahLst/>
              <a:cxnLst/>
              <a:rect l="l" t="t" r="r" b="b"/>
              <a:pathLst>
                <a:path w="240029" h="199389">
                  <a:moveTo>
                    <a:pt x="0" y="0"/>
                  </a:moveTo>
                  <a:lnTo>
                    <a:pt x="144806" y="198983"/>
                  </a:lnTo>
                  <a:lnTo>
                    <a:pt x="239764" y="54576"/>
                  </a:lnTo>
                  <a:lnTo>
                    <a:pt x="0" y="0"/>
                  </a:lnTo>
                  <a:close/>
                </a:path>
              </a:pathLst>
            </a:custGeom>
            <a:ln w="28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02482" y="6792351"/>
              <a:ext cx="407034" cy="365125"/>
            </a:xfrm>
            <a:custGeom>
              <a:avLst/>
              <a:gdLst/>
              <a:ahLst/>
              <a:cxnLst/>
              <a:rect l="l" t="t" r="r" b="b"/>
              <a:pathLst>
                <a:path w="407035" h="365125">
                  <a:moveTo>
                    <a:pt x="0" y="0"/>
                  </a:moveTo>
                  <a:lnTo>
                    <a:pt x="406699" y="0"/>
                  </a:lnTo>
                  <a:lnTo>
                    <a:pt x="406699" y="365014"/>
                  </a:lnTo>
                  <a:lnTo>
                    <a:pt x="0" y="3650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02483" y="6792350"/>
              <a:ext cx="407034" cy="365125"/>
            </a:xfrm>
            <a:custGeom>
              <a:avLst/>
              <a:gdLst/>
              <a:ahLst/>
              <a:cxnLst/>
              <a:rect l="l" t="t" r="r" b="b"/>
              <a:pathLst>
                <a:path w="407035" h="365125">
                  <a:moveTo>
                    <a:pt x="0" y="0"/>
                  </a:moveTo>
                  <a:lnTo>
                    <a:pt x="406697" y="0"/>
                  </a:lnTo>
                  <a:lnTo>
                    <a:pt x="406697" y="365014"/>
                  </a:lnTo>
                  <a:lnTo>
                    <a:pt x="0" y="365014"/>
                  </a:lnTo>
                  <a:lnTo>
                    <a:pt x="0" y="0"/>
                  </a:lnTo>
                  <a:close/>
                </a:path>
              </a:pathLst>
            </a:custGeom>
            <a:ln w="28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91346" y="6187285"/>
              <a:ext cx="1737995" cy="1757045"/>
            </a:xfrm>
            <a:custGeom>
              <a:avLst/>
              <a:gdLst/>
              <a:ahLst/>
              <a:cxnLst/>
              <a:rect l="l" t="t" r="r" b="b"/>
              <a:pathLst>
                <a:path w="1737995" h="1757045">
                  <a:moveTo>
                    <a:pt x="1737396" y="259397"/>
                  </a:moveTo>
                  <a:lnTo>
                    <a:pt x="1683837" y="234862"/>
                  </a:lnTo>
                  <a:lnTo>
                    <a:pt x="1630306" y="211133"/>
                  </a:lnTo>
                  <a:lnTo>
                    <a:pt x="1576873" y="188284"/>
                  </a:lnTo>
                  <a:lnTo>
                    <a:pt x="1523606" y="166387"/>
                  </a:lnTo>
                  <a:lnTo>
                    <a:pt x="1470577" y="145512"/>
                  </a:lnTo>
                  <a:lnTo>
                    <a:pt x="1417856" y="125733"/>
                  </a:lnTo>
                  <a:lnTo>
                    <a:pt x="1365513" y="107121"/>
                  </a:lnTo>
                  <a:lnTo>
                    <a:pt x="1313618" y="89748"/>
                  </a:lnTo>
                  <a:lnTo>
                    <a:pt x="1262242" y="73686"/>
                  </a:lnTo>
                  <a:lnTo>
                    <a:pt x="1211454" y="59008"/>
                  </a:lnTo>
                  <a:lnTo>
                    <a:pt x="1161324" y="45784"/>
                  </a:lnTo>
                  <a:lnTo>
                    <a:pt x="1111924" y="34087"/>
                  </a:lnTo>
                  <a:lnTo>
                    <a:pt x="1063322" y="23989"/>
                  </a:lnTo>
                  <a:lnTo>
                    <a:pt x="1015590" y="15562"/>
                  </a:lnTo>
                  <a:lnTo>
                    <a:pt x="968797" y="8877"/>
                  </a:lnTo>
                  <a:lnTo>
                    <a:pt x="923014" y="4007"/>
                  </a:lnTo>
                  <a:lnTo>
                    <a:pt x="878310" y="1024"/>
                  </a:lnTo>
                  <a:lnTo>
                    <a:pt x="834757" y="0"/>
                  </a:lnTo>
                  <a:lnTo>
                    <a:pt x="792423" y="1005"/>
                  </a:lnTo>
                  <a:lnTo>
                    <a:pt x="751380" y="4114"/>
                  </a:lnTo>
                  <a:lnTo>
                    <a:pt x="711698" y="9397"/>
                  </a:lnTo>
                  <a:lnTo>
                    <a:pt x="673446" y="16926"/>
                  </a:lnTo>
                  <a:lnTo>
                    <a:pt x="632049" y="27686"/>
                  </a:lnTo>
                  <a:lnTo>
                    <a:pt x="591862" y="40489"/>
                  </a:lnTo>
                  <a:lnTo>
                    <a:pt x="552894" y="55263"/>
                  </a:lnTo>
                  <a:lnTo>
                    <a:pt x="515156" y="71933"/>
                  </a:lnTo>
                  <a:lnTo>
                    <a:pt x="478659" y="90425"/>
                  </a:lnTo>
                  <a:lnTo>
                    <a:pt x="443413" y="110667"/>
                  </a:lnTo>
                  <a:lnTo>
                    <a:pt x="409429" y="132584"/>
                  </a:lnTo>
                  <a:lnTo>
                    <a:pt x="376718" y="156103"/>
                  </a:lnTo>
                  <a:lnTo>
                    <a:pt x="345290" y="181150"/>
                  </a:lnTo>
                  <a:lnTo>
                    <a:pt x="315156" y="207652"/>
                  </a:lnTo>
                  <a:lnTo>
                    <a:pt x="286326" y="235535"/>
                  </a:lnTo>
                  <a:lnTo>
                    <a:pt x="258811" y="264726"/>
                  </a:lnTo>
                  <a:lnTo>
                    <a:pt x="232622" y="295150"/>
                  </a:lnTo>
                  <a:lnTo>
                    <a:pt x="207769" y="326735"/>
                  </a:lnTo>
                  <a:lnTo>
                    <a:pt x="184263" y="359407"/>
                  </a:lnTo>
                  <a:lnTo>
                    <a:pt x="162114" y="393091"/>
                  </a:lnTo>
                  <a:lnTo>
                    <a:pt x="141333" y="427715"/>
                  </a:lnTo>
                  <a:lnTo>
                    <a:pt x="121932" y="463205"/>
                  </a:lnTo>
                  <a:lnTo>
                    <a:pt x="103919" y="499487"/>
                  </a:lnTo>
                  <a:lnTo>
                    <a:pt x="87306" y="536488"/>
                  </a:lnTo>
                  <a:lnTo>
                    <a:pt x="72104" y="574134"/>
                  </a:lnTo>
                  <a:lnTo>
                    <a:pt x="58323" y="612351"/>
                  </a:lnTo>
                  <a:lnTo>
                    <a:pt x="45974" y="651066"/>
                  </a:lnTo>
                  <a:lnTo>
                    <a:pt x="35068" y="690205"/>
                  </a:lnTo>
                  <a:lnTo>
                    <a:pt x="25614" y="729695"/>
                  </a:lnTo>
                  <a:lnTo>
                    <a:pt x="17624" y="769462"/>
                  </a:lnTo>
                  <a:lnTo>
                    <a:pt x="11108" y="809432"/>
                  </a:lnTo>
                  <a:lnTo>
                    <a:pt x="6077" y="849532"/>
                  </a:lnTo>
                  <a:lnTo>
                    <a:pt x="2542" y="889689"/>
                  </a:lnTo>
                  <a:lnTo>
                    <a:pt x="512" y="929828"/>
                  </a:lnTo>
                  <a:lnTo>
                    <a:pt x="0" y="969875"/>
                  </a:lnTo>
                  <a:lnTo>
                    <a:pt x="1014" y="1009759"/>
                  </a:lnTo>
                  <a:lnTo>
                    <a:pt x="3567" y="1049404"/>
                  </a:lnTo>
                  <a:lnTo>
                    <a:pt x="7668" y="1088737"/>
                  </a:lnTo>
                  <a:lnTo>
                    <a:pt x="13328" y="1127684"/>
                  </a:lnTo>
                  <a:lnTo>
                    <a:pt x="20558" y="1166173"/>
                  </a:lnTo>
                  <a:lnTo>
                    <a:pt x="29368" y="1204129"/>
                  </a:lnTo>
                  <a:lnTo>
                    <a:pt x="39770" y="1241479"/>
                  </a:lnTo>
                  <a:lnTo>
                    <a:pt x="51773" y="1278149"/>
                  </a:lnTo>
                  <a:lnTo>
                    <a:pt x="65388" y="1314065"/>
                  </a:lnTo>
                  <a:lnTo>
                    <a:pt x="80626" y="1349154"/>
                  </a:lnTo>
                  <a:lnTo>
                    <a:pt x="97497" y="1383343"/>
                  </a:lnTo>
                  <a:lnTo>
                    <a:pt x="136183" y="1448723"/>
                  </a:lnTo>
                  <a:lnTo>
                    <a:pt x="181530" y="1509618"/>
                  </a:lnTo>
                  <a:lnTo>
                    <a:pt x="206728" y="1538199"/>
                  </a:lnTo>
                  <a:lnTo>
                    <a:pt x="233624" y="1565438"/>
                  </a:lnTo>
                  <a:lnTo>
                    <a:pt x="262226" y="1591260"/>
                  </a:lnTo>
                  <a:lnTo>
                    <a:pt x="292548" y="1615593"/>
                  </a:lnTo>
                  <a:lnTo>
                    <a:pt x="324598" y="1638364"/>
                  </a:lnTo>
                  <a:lnTo>
                    <a:pt x="358388" y="1659497"/>
                  </a:lnTo>
                  <a:lnTo>
                    <a:pt x="393928" y="1678920"/>
                  </a:lnTo>
                  <a:lnTo>
                    <a:pt x="431229" y="1696559"/>
                  </a:lnTo>
                  <a:lnTo>
                    <a:pt x="503853" y="1722588"/>
                  </a:lnTo>
                  <a:lnTo>
                    <a:pt x="543149" y="1732725"/>
                  </a:lnTo>
                  <a:lnTo>
                    <a:pt x="584315" y="1741022"/>
                  </a:lnTo>
                  <a:lnTo>
                    <a:pt x="627260" y="1747537"/>
                  </a:lnTo>
                  <a:lnTo>
                    <a:pt x="671895" y="1752330"/>
                  </a:lnTo>
                  <a:lnTo>
                    <a:pt x="718130" y="1755459"/>
                  </a:lnTo>
                  <a:lnTo>
                    <a:pt x="765876" y="1756982"/>
                  </a:lnTo>
                  <a:lnTo>
                    <a:pt x="815041" y="1756959"/>
                  </a:lnTo>
                  <a:lnTo>
                    <a:pt x="865536" y="1755448"/>
                  </a:lnTo>
                  <a:lnTo>
                    <a:pt x="917272" y="1752507"/>
                  </a:lnTo>
                  <a:lnTo>
                    <a:pt x="970158" y="1748195"/>
                  </a:lnTo>
                  <a:lnTo>
                    <a:pt x="1024105" y="1742572"/>
                  </a:lnTo>
                  <a:lnTo>
                    <a:pt x="1079022" y="1735695"/>
                  </a:lnTo>
                  <a:lnTo>
                    <a:pt x="1134820" y="1727624"/>
                  </a:lnTo>
                  <a:lnTo>
                    <a:pt x="1191409" y="1718416"/>
                  </a:lnTo>
                  <a:lnTo>
                    <a:pt x="1248698" y="1708132"/>
                  </a:lnTo>
                </a:path>
              </a:pathLst>
            </a:custGeom>
            <a:ln w="287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21458" y="7810996"/>
              <a:ext cx="243840" cy="168910"/>
            </a:xfrm>
            <a:custGeom>
              <a:avLst/>
              <a:gdLst/>
              <a:ahLst/>
              <a:cxnLst/>
              <a:rect l="l" t="t" r="r" b="b"/>
              <a:pathLst>
                <a:path w="243839" h="168909">
                  <a:moveTo>
                    <a:pt x="0" y="0"/>
                  </a:moveTo>
                  <a:lnTo>
                    <a:pt x="37268" y="168826"/>
                  </a:lnTo>
                  <a:lnTo>
                    <a:pt x="243432" y="34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74766" y="4025813"/>
              <a:ext cx="1618615" cy="3954145"/>
            </a:xfrm>
            <a:custGeom>
              <a:avLst/>
              <a:gdLst/>
              <a:ahLst/>
              <a:cxnLst/>
              <a:rect l="l" t="t" r="r" b="b"/>
              <a:pathLst>
                <a:path w="1618614" h="3954145">
                  <a:moveTo>
                    <a:pt x="590125" y="3819836"/>
                  </a:moveTo>
                  <a:lnTo>
                    <a:pt x="346692" y="3785181"/>
                  </a:lnTo>
                  <a:lnTo>
                    <a:pt x="383960" y="3954008"/>
                  </a:lnTo>
                  <a:lnTo>
                    <a:pt x="590125" y="3819836"/>
                  </a:lnTo>
                  <a:close/>
                </a:path>
                <a:path w="1618614" h="3954145">
                  <a:moveTo>
                    <a:pt x="1618483" y="2366869"/>
                  </a:moveTo>
                  <a:lnTo>
                    <a:pt x="0" y="0"/>
                  </a:lnTo>
                </a:path>
              </a:pathLst>
            </a:custGeom>
            <a:ln w="287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44695" y="3835596"/>
              <a:ext cx="201930" cy="239395"/>
            </a:xfrm>
            <a:custGeom>
              <a:avLst/>
              <a:gdLst/>
              <a:ahLst/>
              <a:cxnLst/>
              <a:rect l="l" t="t" r="r" b="b"/>
              <a:pathLst>
                <a:path w="201929" h="239395">
                  <a:moveTo>
                    <a:pt x="0" y="0"/>
                  </a:moveTo>
                  <a:lnTo>
                    <a:pt x="58834" y="239058"/>
                  </a:lnTo>
                  <a:lnTo>
                    <a:pt x="201306" y="141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44694" y="3835596"/>
              <a:ext cx="201930" cy="239395"/>
            </a:xfrm>
            <a:custGeom>
              <a:avLst/>
              <a:gdLst/>
              <a:ahLst/>
              <a:cxnLst/>
              <a:rect l="l" t="t" r="r" b="b"/>
              <a:pathLst>
                <a:path w="201929" h="239395">
                  <a:moveTo>
                    <a:pt x="0" y="0"/>
                  </a:moveTo>
                  <a:lnTo>
                    <a:pt x="58835" y="239059"/>
                  </a:lnTo>
                  <a:lnTo>
                    <a:pt x="201306" y="141375"/>
                  </a:lnTo>
                  <a:lnTo>
                    <a:pt x="0" y="0"/>
                  </a:lnTo>
                  <a:close/>
                </a:path>
              </a:pathLst>
            </a:custGeom>
            <a:ln w="28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03584" y="2868281"/>
              <a:ext cx="4231005" cy="922655"/>
            </a:xfrm>
            <a:custGeom>
              <a:avLst/>
              <a:gdLst/>
              <a:ahLst/>
              <a:cxnLst/>
              <a:rect l="l" t="t" r="r" b="b"/>
              <a:pathLst>
                <a:path w="4231005" h="922654">
                  <a:moveTo>
                    <a:pt x="4230395" y="0"/>
                  </a:moveTo>
                  <a:lnTo>
                    <a:pt x="2820263" y="0"/>
                  </a:lnTo>
                  <a:lnTo>
                    <a:pt x="1410131" y="0"/>
                  </a:lnTo>
                  <a:lnTo>
                    <a:pt x="0" y="0"/>
                  </a:lnTo>
                  <a:lnTo>
                    <a:pt x="0" y="922147"/>
                  </a:lnTo>
                  <a:lnTo>
                    <a:pt x="1410131" y="922147"/>
                  </a:lnTo>
                  <a:lnTo>
                    <a:pt x="2820263" y="922147"/>
                  </a:lnTo>
                  <a:lnTo>
                    <a:pt x="4230395" y="922147"/>
                  </a:lnTo>
                  <a:lnTo>
                    <a:pt x="42303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28549" y="3790420"/>
              <a:ext cx="75565" cy="2317750"/>
            </a:xfrm>
            <a:custGeom>
              <a:avLst/>
              <a:gdLst/>
              <a:ahLst/>
              <a:cxnLst/>
              <a:rect l="l" t="t" r="r" b="b"/>
              <a:pathLst>
                <a:path w="75565" h="2317750">
                  <a:moveTo>
                    <a:pt x="75260" y="0"/>
                  </a:moveTo>
                  <a:lnTo>
                    <a:pt x="0" y="2317125"/>
                  </a:lnTo>
                </a:path>
              </a:pathLst>
            </a:custGeom>
            <a:ln w="2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42260" y="6104736"/>
              <a:ext cx="172720" cy="233679"/>
            </a:xfrm>
            <a:custGeom>
              <a:avLst/>
              <a:gdLst/>
              <a:ahLst/>
              <a:cxnLst/>
              <a:rect l="l" t="t" r="r" b="b"/>
              <a:pathLst>
                <a:path w="172720" h="233679">
                  <a:moveTo>
                    <a:pt x="0" y="0"/>
                  </a:moveTo>
                  <a:lnTo>
                    <a:pt x="78807" y="233224"/>
                  </a:lnTo>
                  <a:lnTo>
                    <a:pt x="172577" y="5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42260" y="5359557"/>
              <a:ext cx="1038225" cy="1033144"/>
            </a:xfrm>
            <a:custGeom>
              <a:avLst/>
              <a:gdLst/>
              <a:ahLst/>
              <a:cxnLst/>
              <a:rect l="l" t="t" r="r" b="b"/>
              <a:pathLst>
                <a:path w="1038225" h="1033145">
                  <a:moveTo>
                    <a:pt x="78806" y="978402"/>
                  </a:moveTo>
                  <a:lnTo>
                    <a:pt x="172577" y="750798"/>
                  </a:lnTo>
                  <a:lnTo>
                    <a:pt x="0" y="745178"/>
                  </a:lnTo>
                  <a:lnTo>
                    <a:pt x="78806" y="978402"/>
                  </a:lnTo>
                  <a:close/>
                </a:path>
                <a:path w="1038225" h="1033145">
                  <a:moveTo>
                    <a:pt x="502062" y="1033125"/>
                  </a:moveTo>
                  <a:lnTo>
                    <a:pt x="1038036" y="0"/>
                  </a:lnTo>
                </a:path>
              </a:pathLst>
            </a:custGeom>
            <a:ln w="287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84385" y="4341681"/>
              <a:ext cx="427355" cy="765175"/>
            </a:xfrm>
            <a:custGeom>
              <a:avLst/>
              <a:gdLst/>
              <a:ahLst/>
              <a:cxnLst/>
              <a:rect l="l" t="t" r="r" b="b"/>
              <a:pathLst>
                <a:path w="427354" h="765175">
                  <a:moveTo>
                    <a:pt x="427250" y="764710"/>
                  </a:moveTo>
                  <a:lnTo>
                    <a:pt x="0" y="0"/>
                  </a:lnTo>
                </a:path>
              </a:pathLst>
            </a:custGeom>
            <a:ln w="259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67482" y="4132442"/>
              <a:ext cx="195580" cy="253365"/>
            </a:xfrm>
            <a:custGeom>
              <a:avLst/>
              <a:gdLst/>
              <a:ahLst/>
              <a:cxnLst/>
              <a:rect l="l" t="t" r="r" b="b"/>
              <a:pathLst>
                <a:path w="195579" h="253364">
                  <a:moveTo>
                    <a:pt x="0" y="0"/>
                  </a:moveTo>
                  <a:lnTo>
                    <a:pt x="38541" y="253135"/>
                  </a:lnTo>
                  <a:lnTo>
                    <a:pt x="195259" y="165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67482" y="4132442"/>
              <a:ext cx="195580" cy="253365"/>
            </a:xfrm>
            <a:custGeom>
              <a:avLst/>
              <a:gdLst/>
              <a:ahLst/>
              <a:cxnLst/>
              <a:rect l="l" t="t" r="r" b="b"/>
              <a:pathLst>
                <a:path w="195579" h="253364">
                  <a:moveTo>
                    <a:pt x="0" y="0"/>
                  </a:moveTo>
                  <a:lnTo>
                    <a:pt x="38542" y="253136"/>
                  </a:lnTo>
                  <a:lnTo>
                    <a:pt x="195260" y="165339"/>
                  </a:lnTo>
                  <a:lnTo>
                    <a:pt x="0" y="0"/>
                  </a:lnTo>
                  <a:close/>
                </a:path>
              </a:pathLst>
            </a:custGeom>
            <a:ln w="25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03684" y="5154980"/>
              <a:ext cx="182880" cy="244475"/>
            </a:xfrm>
            <a:custGeom>
              <a:avLst/>
              <a:gdLst/>
              <a:ahLst/>
              <a:cxnLst/>
              <a:rect l="l" t="t" r="r" b="b"/>
              <a:pathLst>
                <a:path w="182879" h="244475">
                  <a:moveTo>
                    <a:pt x="182744" y="0"/>
                  </a:moveTo>
                  <a:lnTo>
                    <a:pt x="0" y="164722"/>
                  </a:lnTo>
                  <a:lnTo>
                    <a:pt x="153226" y="244430"/>
                  </a:lnTo>
                  <a:lnTo>
                    <a:pt x="182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03684" y="5154980"/>
              <a:ext cx="182880" cy="244475"/>
            </a:xfrm>
            <a:custGeom>
              <a:avLst/>
              <a:gdLst/>
              <a:ahLst/>
              <a:cxnLst/>
              <a:rect l="l" t="t" r="r" b="b"/>
              <a:pathLst>
                <a:path w="182879" h="244475">
                  <a:moveTo>
                    <a:pt x="182744" y="0"/>
                  </a:moveTo>
                  <a:lnTo>
                    <a:pt x="0" y="164723"/>
                  </a:lnTo>
                  <a:lnTo>
                    <a:pt x="153226" y="244430"/>
                  </a:lnTo>
                  <a:lnTo>
                    <a:pt x="182744" y="0"/>
                  </a:lnTo>
                  <a:close/>
                </a:path>
              </a:pathLst>
            </a:custGeom>
            <a:ln w="28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28686" y="5096978"/>
              <a:ext cx="407034" cy="365125"/>
            </a:xfrm>
            <a:custGeom>
              <a:avLst/>
              <a:gdLst/>
              <a:ahLst/>
              <a:cxnLst/>
              <a:rect l="l" t="t" r="r" b="b"/>
              <a:pathLst>
                <a:path w="407035" h="365125">
                  <a:moveTo>
                    <a:pt x="0" y="0"/>
                  </a:moveTo>
                  <a:lnTo>
                    <a:pt x="406697" y="0"/>
                  </a:lnTo>
                  <a:lnTo>
                    <a:pt x="406697" y="365014"/>
                  </a:lnTo>
                  <a:lnTo>
                    <a:pt x="0" y="3650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28687" y="5096977"/>
              <a:ext cx="407034" cy="365125"/>
            </a:xfrm>
            <a:custGeom>
              <a:avLst/>
              <a:gdLst/>
              <a:ahLst/>
              <a:cxnLst/>
              <a:rect l="l" t="t" r="r" b="b"/>
              <a:pathLst>
                <a:path w="407035" h="365125">
                  <a:moveTo>
                    <a:pt x="0" y="0"/>
                  </a:moveTo>
                  <a:lnTo>
                    <a:pt x="406696" y="0"/>
                  </a:lnTo>
                  <a:lnTo>
                    <a:pt x="406696" y="365014"/>
                  </a:lnTo>
                  <a:lnTo>
                    <a:pt x="0" y="365014"/>
                  </a:lnTo>
                  <a:lnTo>
                    <a:pt x="0" y="0"/>
                  </a:lnTo>
                  <a:close/>
                </a:path>
              </a:pathLst>
            </a:custGeom>
            <a:ln w="28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39800"/>
            <a:ext cx="1096073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275" dirty="0"/>
              <a:t>Classical </a:t>
            </a:r>
            <a:r>
              <a:rPr sz="6800" spc="-250" dirty="0"/>
              <a:t>Dynamical</a:t>
            </a:r>
            <a:r>
              <a:rPr sz="6800" spc="-625" dirty="0"/>
              <a:t> </a:t>
            </a:r>
            <a:r>
              <a:rPr sz="6800" spc="-330" dirty="0"/>
              <a:t>Systems</a:t>
            </a:r>
            <a:endParaRPr sz="68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CA6800-835C-427A-AE6E-D6ED0630814D}"/>
              </a:ext>
            </a:extLst>
          </p:cNvPr>
          <p:cNvSpPr txBox="1"/>
          <p:nvPr/>
        </p:nvSpPr>
        <p:spPr>
          <a:xfrm>
            <a:off x="787400" y="5715000"/>
            <a:ext cx="11734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A classical dynamical system illustrated as an unfolded computational graph.</a:t>
            </a:r>
            <a:r>
              <a:rPr lang="en-GB" sz="2800" dirty="0"/>
              <a:t> </a:t>
            </a:r>
          </a:p>
          <a:p>
            <a:endParaRPr lang="en-GB" sz="2800" dirty="0"/>
          </a:p>
          <a:p>
            <a:r>
              <a:rPr lang="en-GB" sz="2800" dirty="0"/>
              <a:t>Each node represents the state at some time t and the function f maps the state at t to the state at t + 1. The same parameters (the same value of θ used to parametrize f) are used for all time steps.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8FEA8DE-B47C-422B-B486-C0DFA39AF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57" y="3182510"/>
            <a:ext cx="10564685" cy="20002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304800"/>
            <a:ext cx="12001500" cy="101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0" marR="5080" indent="-2857500">
              <a:lnSpc>
                <a:spcPct val="114700"/>
              </a:lnSpc>
              <a:spcBef>
                <a:spcPts val="100"/>
              </a:spcBef>
            </a:pPr>
            <a:r>
              <a:rPr spc="-240" dirty="0"/>
              <a:t>Unfolding </a:t>
            </a:r>
            <a:r>
              <a:rPr spc="-170" dirty="0"/>
              <a:t>Computation  </a:t>
            </a:r>
            <a:r>
              <a:rPr spc="-265" dirty="0"/>
              <a:t>Graphs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E9EF7DA-EB3E-4E8B-92CF-010E07589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31" y="1600200"/>
            <a:ext cx="10703837" cy="290835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90E7401-A520-4616-B88C-80EF64377E33}"/>
              </a:ext>
            </a:extLst>
          </p:cNvPr>
          <p:cNvSpPr txBox="1"/>
          <p:nvPr/>
        </p:nvSpPr>
        <p:spPr>
          <a:xfrm>
            <a:off x="482600" y="5105400"/>
            <a:ext cx="120015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1" i="0" u="none" strike="noStrike" baseline="0" dirty="0">
                <a:latin typeface="ComputerModernRoman"/>
              </a:rPr>
              <a:t>A recurrent network with no outputs. </a:t>
            </a:r>
            <a:r>
              <a:rPr lang="en-GB" sz="2800" b="0" i="0" u="none" strike="noStrike" baseline="0" dirty="0">
                <a:latin typeface="ComputerModernRoman"/>
              </a:rPr>
              <a:t>This recurrent network just processes information from the input </a:t>
            </a:r>
            <a:r>
              <a:rPr lang="en-GB" sz="2800" b="0" i="1" u="none" strike="noStrike" baseline="0" dirty="0">
                <a:latin typeface="CMMIB10"/>
              </a:rPr>
              <a:t>x </a:t>
            </a:r>
            <a:r>
              <a:rPr lang="en-GB" sz="2800" b="0" i="0" u="none" strike="noStrike" baseline="0" dirty="0">
                <a:latin typeface="ComputerModernRoman"/>
              </a:rPr>
              <a:t>by incorporating it into the state </a:t>
            </a:r>
            <a:r>
              <a:rPr lang="en-GB" sz="2800" b="0" i="1" u="none" strike="noStrike" baseline="0" dirty="0">
                <a:latin typeface="CMMIB10"/>
              </a:rPr>
              <a:t>h </a:t>
            </a:r>
            <a:r>
              <a:rPr lang="en-GB" sz="2800" b="0" i="0" u="none" strike="noStrike" baseline="0" dirty="0">
                <a:latin typeface="ComputerModernRoman"/>
              </a:rPr>
              <a:t>that is passed forward through time. </a:t>
            </a:r>
          </a:p>
          <a:p>
            <a:pPr algn="l"/>
            <a:endParaRPr lang="en-GB" sz="2800" dirty="0">
              <a:latin typeface="ComputerModernRoman"/>
            </a:endParaRPr>
          </a:p>
          <a:p>
            <a:pPr algn="l"/>
            <a:r>
              <a:rPr lang="en-GB" sz="2800" b="0" i="1" u="none" strike="noStrike" baseline="0" dirty="0">
                <a:latin typeface="ComputerModernItalic"/>
              </a:rPr>
              <a:t>(Left) </a:t>
            </a:r>
            <a:r>
              <a:rPr lang="en-GB" sz="2800" b="0" i="0" u="none" strike="noStrike" baseline="0" dirty="0">
                <a:latin typeface="ComputerModernRoman"/>
              </a:rPr>
              <a:t>Circuit diagram. The black square indicates a delay of a single time step. </a:t>
            </a:r>
          </a:p>
          <a:p>
            <a:pPr algn="l"/>
            <a:endParaRPr lang="en-GB" sz="2800" dirty="0">
              <a:latin typeface="ComputerModernRoman"/>
            </a:endParaRPr>
          </a:p>
          <a:p>
            <a:pPr algn="l"/>
            <a:r>
              <a:rPr lang="en-GB" sz="2800" b="0" i="1" u="none" strike="noStrike" baseline="0" dirty="0">
                <a:latin typeface="ComputerModernItalic"/>
              </a:rPr>
              <a:t>(Right) </a:t>
            </a:r>
            <a:r>
              <a:rPr lang="en-GB" sz="2800" b="0" i="0" u="none" strike="noStrike" baseline="0" dirty="0">
                <a:latin typeface="ComputerModernRoman"/>
              </a:rPr>
              <a:t>The same network seen as an unfolded computational graph, where each node is now associated with one particular time instance.</a:t>
            </a:r>
            <a:endParaRPr lang="en-GB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400" y="850900"/>
            <a:ext cx="106794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310" dirty="0"/>
              <a:t>Recurrent </a:t>
            </a:r>
            <a:r>
              <a:rPr sz="8000" spc="-365" dirty="0"/>
              <a:t>Hidden</a:t>
            </a:r>
            <a:r>
              <a:rPr sz="8000" spc="-750" dirty="0"/>
              <a:t> </a:t>
            </a:r>
            <a:r>
              <a:rPr sz="8000" spc="-370" dirty="0"/>
              <a:t>Units</a:t>
            </a:r>
            <a:endParaRPr sz="800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A7AF4DC-B37F-4176-8AF2-C61C2761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362200"/>
            <a:ext cx="9444138" cy="66327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471" y="454462"/>
            <a:ext cx="12938760" cy="9886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00" spc="-225" dirty="0"/>
              <a:t>Recurrence through </a:t>
            </a:r>
            <a:r>
              <a:rPr sz="6300" spc="-155" dirty="0"/>
              <a:t>only </a:t>
            </a:r>
            <a:r>
              <a:rPr sz="6300" spc="-229" dirty="0"/>
              <a:t>the</a:t>
            </a:r>
            <a:r>
              <a:rPr sz="6300" spc="-1115" dirty="0"/>
              <a:t> </a:t>
            </a:r>
            <a:r>
              <a:rPr sz="6300" spc="-130" dirty="0"/>
              <a:t>Output</a:t>
            </a:r>
            <a:endParaRPr sz="630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628413F-4C6D-4217-A11D-7ED1BEEB3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460" y="1981200"/>
            <a:ext cx="9839879" cy="6934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77900"/>
            <a:ext cx="109855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310" dirty="0"/>
              <a:t>Sequence </a:t>
            </a:r>
            <a:r>
              <a:rPr sz="6400" spc="-195" dirty="0"/>
              <a:t>Input, </a:t>
            </a:r>
            <a:r>
              <a:rPr sz="6400" spc="-320" dirty="0"/>
              <a:t>Single</a:t>
            </a:r>
            <a:r>
              <a:rPr sz="6400" spc="50" dirty="0"/>
              <a:t> </a:t>
            </a:r>
            <a:r>
              <a:rPr sz="6400" spc="-145" dirty="0"/>
              <a:t>Output</a:t>
            </a:r>
            <a:endParaRPr sz="640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19DDF2C-5D68-4EEB-9FF2-F309D753D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192" y="2362200"/>
            <a:ext cx="8858416" cy="68578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200" y="685800"/>
            <a:ext cx="70948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385" dirty="0"/>
              <a:t>Teacher</a:t>
            </a:r>
            <a:r>
              <a:rPr sz="8000" spc="390" dirty="0"/>
              <a:t> </a:t>
            </a:r>
            <a:r>
              <a:rPr sz="8000" spc="-325" dirty="0"/>
              <a:t>Forcing</a:t>
            </a:r>
            <a:endParaRPr sz="8000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1260660-4231-401F-AD0C-5F5C46FC1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0" y="2514600"/>
            <a:ext cx="7043292" cy="6705600"/>
          </a:xfrm>
          <a:prstGeom prst="rect">
            <a:avLst/>
          </a:prstGeom>
        </p:spPr>
      </p:pic>
      <p:pic>
        <p:nvPicPr>
          <p:cNvPr id="1026" name="Picture 2" descr="That's Why Your Math Teacher Force You to Learn Statistics | Teacher Meme  on ME.ME">
            <a:extLst>
              <a:ext uri="{FF2B5EF4-FFF2-40B4-BE49-F238E27FC236}">
                <a16:creationId xmlns:a16="http://schemas.microsoft.com/office/drawing/2014/main" id="{D8386B5E-2A89-4DA2-ACBC-FCB30AC59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304800"/>
            <a:ext cx="2895600" cy="451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3AAE5D5-EC34-44AC-AB4B-56E321C1BC0F}"/>
              </a:ext>
            </a:extLst>
          </p:cNvPr>
          <p:cNvSpPr txBox="1"/>
          <p:nvPr/>
        </p:nvSpPr>
        <p:spPr>
          <a:xfrm>
            <a:off x="387350" y="5105400"/>
            <a:ext cx="4953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Teacher forcing is a training technique that is applicable to RNNs that have connections from their output to their hidden states at the next time step.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939800"/>
            <a:ext cx="1281938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330" dirty="0"/>
              <a:t>Fully </a:t>
            </a:r>
            <a:r>
              <a:rPr sz="6800" spc="-185" dirty="0"/>
              <a:t>Connected </a:t>
            </a:r>
            <a:r>
              <a:rPr sz="6800" spc="-235" dirty="0"/>
              <a:t>Graphical</a:t>
            </a:r>
            <a:r>
              <a:rPr sz="6800" spc="20" dirty="0"/>
              <a:t> </a:t>
            </a:r>
            <a:r>
              <a:rPr sz="6800" spc="-155" dirty="0"/>
              <a:t>Model</a:t>
            </a:r>
            <a:endParaRPr sz="6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792087-3DC4-45CD-BAAC-972AD3E7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527" y="2819400"/>
            <a:ext cx="10193745" cy="5791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641</Words>
  <Application>Microsoft Office PowerPoint</Application>
  <PresentationFormat>Custom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40" baseType="lpstr">
      <vt:lpstr>Arial</vt:lpstr>
      <vt:lpstr>Arial Black</vt:lpstr>
      <vt:lpstr>Calibri</vt:lpstr>
      <vt:lpstr>Century</vt:lpstr>
      <vt:lpstr>CMMI10</vt:lpstr>
      <vt:lpstr>CMMI8</vt:lpstr>
      <vt:lpstr>CMMIB10</vt:lpstr>
      <vt:lpstr>CMR8</vt:lpstr>
      <vt:lpstr>ComputerModernBoldExtended</vt:lpstr>
      <vt:lpstr>ComputerModernItalic</vt:lpstr>
      <vt:lpstr>ComputerModernRoman</vt:lpstr>
      <vt:lpstr>ComputerModernSansSerifBoldExtended</vt:lpstr>
      <vt:lpstr>Garamond</vt:lpstr>
      <vt:lpstr>Georgia</vt:lpstr>
      <vt:lpstr>Lucida Sans</vt:lpstr>
      <vt:lpstr>Lucida Sans Unicode</vt:lpstr>
      <vt:lpstr>Microsoft Yi Baiti</vt:lpstr>
      <vt:lpstr>Times New Roman</vt:lpstr>
      <vt:lpstr>Verdana</vt:lpstr>
      <vt:lpstr>Office Theme</vt:lpstr>
      <vt:lpstr>C7082 Techniques in Machine Learning and AI</vt:lpstr>
      <vt:lpstr>PowerPoint Presentation</vt:lpstr>
      <vt:lpstr>Classical Dynamical Systems</vt:lpstr>
      <vt:lpstr>Unfolding Computation  Graphs</vt:lpstr>
      <vt:lpstr>Recurrent Hidden Units</vt:lpstr>
      <vt:lpstr>Recurrence through only the Output</vt:lpstr>
      <vt:lpstr>Sequence Input, Single Output</vt:lpstr>
      <vt:lpstr>Teacher Forcing</vt:lpstr>
      <vt:lpstr>Fully Connected Graphical Model</vt:lpstr>
      <vt:lpstr>RNN Graphical Model</vt:lpstr>
      <vt:lpstr>Vector to Sequence</vt:lpstr>
      <vt:lpstr>Hidden and Output Recurrence</vt:lpstr>
      <vt:lpstr>Bidirectional RNN</vt:lpstr>
      <vt:lpstr>Sequence to Sequence  Architecture</vt:lpstr>
      <vt:lpstr>Deep RNNs</vt:lpstr>
      <vt:lpstr>Recursive Network</vt:lpstr>
      <vt:lpstr>Exploding Gradients from  Function Composition</vt:lpstr>
      <vt:lpstr>LSTM</vt:lpstr>
      <vt:lpstr>Gradient Clipping</vt:lpstr>
      <vt:lpstr>Networks with explicit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C7082 Techniques in Machine Learning and AI</dc:title>
  <cp:lastModifiedBy>Ed Harris</cp:lastModifiedBy>
  <cp:revision>6</cp:revision>
  <dcterms:created xsi:type="dcterms:W3CDTF">2020-10-13T20:23:59Z</dcterms:created>
  <dcterms:modified xsi:type="dcterms:W3CDTF">2020-10-23T17:33:48Z</dcterms:modified>
</cp:coreProperties>
</file>