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D5DB-0662-4DE2-9C1D-2713709952EA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6069A-DD74-4984-825D-229D7A791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6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6069A-DD74-4984-825D-229D7A7911A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3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440" y="850900"/>
            <a:ext cx="1053591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2093" y="4156453"/>
            <a:ext cx="5920613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57580"/>
            <a:ext cx="10958830" cy="1025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50" spc="165" dirty="0"/>
              <a:t>Choosing </a:t>
            </a:r>
            <a:r>
              <a:rPr sz="6550" spc="245" dirty="0"/>
              <a:t>Architecture</a:t>
            </a:r>
            <a:r>
              <a:rPr sz="6550" spc="885" dirty="0"/>
              <a:t> </a:t>
            </a:r>
            <a:r>
              <a:rPr sz="6550" spc="165" dirty="0"/>
              <a:t>Family</a:t>
            </a:r>
            <a:endParaRPr sz="6550"/>
          </a:p>
        </p:txBody>
      </p:sp>
      <p:sp>
        <p:nvSpPr>
          <p:cNvPr id="3" name="object 3"/>
          <p:cNvSpPr txBox="1"/>
          <p:nvPr/>
        </p:nvSpPr>
        <p:spPr>
          <a:xfrm>
            <a:off x="1798393" y="3060780"/>
            <a:ext cx="911923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  <a:buSzPct val="74444"/>
              <a:tabLst>
                <a:tab pos="580390" algn="l"/>
                <a:tab pos="581025" algn="l"/>
              </a:tabLst>
            </a:pPr>
            <a:r>
              <a:rPr sz="4500" spc="55" dirty="0">
                <a:latin typeface="Times New Roman"/>
                <a:cs typeface="Times New Roman"/>
              </a:rPr>
              <a:t>No </a:t>
            </a:r>
            <a:r>
              <a:rPr sz="4500" spc="220" dirty="0">
                <a:latin typeface="Times New Roman"/>
                <a:cs typeface="Times New Roman"/>
              </a:rPr>
              <a:t>structure </a:t>
            </a:r>
            <a:r>
              <a:rPr sz="4500" spc="475" dirty="0">
                <a:latin typeface="Times New Roman"/>
                <a:cs typeface="Times New Roman"/>
              </a:rPr>
              <a:t>-&gt; </a:t>
            </a:r>
            <a:r>
              <a:rPr sz="4500" spc="45" dirty="0">
                <a:latin typeface="Times New Roman"/>
                <a:cs typeface="Times New Roman"/>
              </a:rPr>
              <a:t>fully</a:t>
            </a:r>
            <a:r>
              <a:rPr sz="4500" spc="705" dirty="0">
                <a:latin typeface="Times New Roman"/>
                <a:cs typeface="Times New Roman"/>
              </a:rPr>
              <a:t> </a:t>
            </a:r>
            <a:r>
              <a:rPr sz="4500" spc="135" dirty="0">
                <a:latin typeface="Times New Roman"/>
                <a:cs typeface="Times New Roman"/>
              </a:rPr>
              <a:t>connected</a:t>
            </a: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  <a:buSzPct val="74444"/>
              <a:tabLst>
                <a:tab pos="580390" algn="l"/>
                <a:tab pos="581025" algn="l"/>
              </a:tabLst>
            </a:pPr>
            <a:r>
              <a:rPr sz="4500" spc="170" dirty="0">
                <a:latin typeface="Times New Roman"/>
                <a:cs typeface="Times New Roman"/>
              </a:rPr>
              <a:t>Spatial </a:t>
            </a:r>
            <a:r>
              <a:rPr sz="4500" spc="220" dirty="0">
                <a:latin typeface="Times New Roman"/>
                <a:cs typeface="Times New Roman"/>
              </a:rPr>
              <a:t>structure </a:t>
            </a:r>
            <a:r>
              <a:rPr sz="4500" spc="475" dirty="0">
                <a:latin typeface="Times New Roman"/>
                <a:cs typeface="Times New Roman"/>
              </a:rPr>
              <a:t>-&gt;</a:t>
            </a:r>
            <a:r>
              <a:rPr sz="4500" spc="705" dirty="0">
                <a:latin typeface="Times New Roman"/>
                <a:cs typeface="Times New Roman"/>
              </a:rPr>
              <a:t> </a:t>
            </a:r>
            <a:r>
              <a:rPr sz="4500" spc="100" dirty="0">
                <a:latin typeface="Times New Roman"/>
                <a:cs typeface="Times New Roman"/>
              </a:rPr>
              <a:t>convolutional</a:t>
            </a: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buSzPct val="74444"/>
              <a:tabLst>
                <a:tab pos="580390" algn="l"/>
                <a:tab pos="581025" algn="l"/>
              </a:tabLst>
            </a:pPr>
            <a:r>
              <a:rPr sz="4500" spc="120" dirty="0">
                <a:latin typeface="Times New Roman"/>
                <a:cs typeface="Times New Roman"/>
              </a:rPr>
              <a:t>Sequential </a:t>
            </a:r>
            <a:r>
              <a:rPr sz="4500" spc="220" dirty="0">
                <a:latin typeface="Times New Roman"/>
                <a:cs typeface="Times New Roman"/>
              </a:rPr>
              <a:t>structure </a:t>
            </a:r>
            <a:r>
              <a:rPr sz="4500" spc="475" dirty="0">
                <a:latin typeface="Times New Roman"/>
                <a:cs typeface="Times New Roman"/>
              </a:rPr>
              <a:t>-&gt;</a:t>
            </a:r>
            <a:r>
              <a:rPr sz="4500" spc="735" dirty="0">
                <a:latin typeface="Times New Roman"/>
                <a:cs typeface="Times New Roman"/>
              </a:rPr>
              <a:t> </a:t>
            </a:r>
            <a:r>
              <a:rPr sz="4500" spc="180" dirty="0">
                <a:latin typeface="Times New Roman"/>
                <a:cs typeface="Times New Roman"/>
              </a:rPr>
              <a:t>recurrent</a:t>
            </a:r>
            <a:endParaRPr sz="4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68680"/>
            <a:ext cx="10942320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145" dirty="0"/>
              <a:t>Fully </a:t>
            </a:r>
            <a:r>
              <a:rPr sz="7750" spc="285" dirty="0"/>
              <a:t>Connected</a:t>
            </a:r>
            <a:r>
              <a:rPr sz="7750" spc="1105" dirty="0"/>
              <a:t> </a:t>
            </a:r>
            <a:r>
              <a:rPr sz="7750" spc="155" dirty="0"/>
              <a:t>Baseline</a:t>
            </a:r>
            <a:endParaRPr sz="7750"/>
          </a:p>
        </p:txBody>
      </p:sp>
      <p:sp>
        <p:nvSpPr>
          <p:cNvPr id="3" name="object 3"/>
          <p:cNvSpPr/>
          <p:nvPr/>
        </p:nvSpPr>
        <p:spPr>
          <a:xfrm>
            <a:off x="6300577" y="3472835"/>
            <a:ext cx="6487802" cy="35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4800" y="4202311"/>
            <a:ext cx="49212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i="1" spc="430" dirty="0">
                <a:latin typeface="Georgia"/>
                <a:cs typeface="Georgia"/>
              </a:rPr>
              <a:t>V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7622" y="5720407"/>
            <a:ext cx="65087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i="1" spc="135" dirty="0">
                <a:latin typeface="Georgia"/>
                <a:cs typeface="Georgia"/>
              </a:rPr>
              <a:t>W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634488"/>
            <a:ext cx="907415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SzPct val="75362"/>
              <a:tabLst>
                <a:tab pos="443865" algn="l"/>
                <a:tab pos="444500" algn="l"/>
              </a:tabLst>
            </a:pPr>
            <a:r>
              <a:rPr sz="3450" b="1" dirty="0">
                <a:latin typeface="Times New Roman"/>
                <a:cs typeface="Times New Roman"/>
              </a:rPr>
              <a:t>2-3 </a:t>
            </a:r>
            <a:r>
              <a:rPr sz="3450" b="1" spc="125" dirty="0">
                <a:latin typeface="Times New Roman"/>
                <a:cs typeface="Times New Roman"/>
              </a:rPr>
              <a:t>hidden </a:t>
            </a:r>
            <a:r>
              <a:rPr sz="3450" b="1" spc="55" dirty="0">
                <a:latin typeface="Times New Roman"/>
                <a:cs typeface="Times New Roman"/>
              </a:rPr>
              <a:t>layer feed-forward </a:t>
            </a:r>
            <a:r>
              <a:rPr sz="3450" b="1" spc="130" dirty="0">
                <a:latin typeface="Times New Roman"/>
                <a:cs typeface="Times New Roman"/>
              </a:rPr>
              <a:t>neural</a:t>
            </a:r>
            <a:r>
              <a:rPr sz="3450" b="1" spc="229" dirty="0">
                <a:latin typeface="Times New Roman"/>
                <a:cs typeface="Times New Roman"/>
              </a:rPr>
              <a:t> </a:t>
            </a:r>
            <a:r>
              <a:rPr sz="3450" b="1" spc="95" dirty="0">
                <a:latin typeface="Times New Roman"/>
                <a:cs typeface="Times New Roman"/>
              </a:rPr>
              <a:t>network</a:t>
            </a:r>
            <a:endParaRPr sz="3450" b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200" y="3764788"/>
            <a:ext cx="6522084" cy="5168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0" indent="-431800">
              <a:lnSpc>
                <a:spcPct val="100000"/>
              </a:lnSpc>
              <a:spcBef>
                <a:spcPts val="105"/>
              </a:spcBef>
              <a:buSzPct val="75362"/>
              <a:buChar char="•"/>
              <a:tabLst>
                <a:tab pos="913765" algn="l"/>
                <a:tab pos="914400" algn="l"/>
              </a:tabLst>
            </a:pPr>
            <a:r>
              <a:rPr sz="3450" spc="130" dirty="0">
                <a:latin typeface="Times New Roman"/>
                <a:cs typeface="Times New Roman"/>
              </a:rPr>
              <a:t>AKA </a:t>
            </a:r>
            <a:r>
              <a:rPr sz="3450" spc="50" dirty="0">
                <a:latin typeface="Times New Roman"/>
                <a:cs typeface="Times New Roman"/>
              </a:rPr>
              <a:t>“multilayer</a:t>
            </a:r>
            <a:r>
              <a:rPr sz="3450" spc="43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perceptron”</a:t>
            </a:r>
            <a:endParaRPr sz="3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buSzPct val="75362"/>
              <a:tabLst>
                <a:tab pos="469265" algn="l"/>
                <a:tab pos="469900" algn="l"/>
              </a:tabLst>
            </a:pPr>
            <a:r>
              <a:rPr sz="3450" b="1" spc="70" dirty="0">
                <a:latin typeface="Times New Roman"/>
                <a:cs typeface="Times New Roman"/>
              </a:rPr>
              <a:t>Rectified </a:t>
            </a:r>
            <a:r>
              <a:rPr sz="3450" b="1" spc="95" dirty="0">
                <a:latin typeface="Times New Roman"/>
                <a:cs typeface="Times New Roman"/>
              </a:rPr>
              <a:t>linear</a:t>
            </a:r>
            <a:r>
              <a:rPr sz="3450" b="1" spc="490" dirty="0">
                <a:latin typeface="Times New Roman"/>
                <a:cs typeface="Times New Roman"/>
              </a:rPr>
              <a:t> </a:t>
            </a:r>
            <a:r>
              <a:rPr sz="3450" b="1" spc="155" dirty="0">
                <a:latin typeface="Times New Roman"/>
                <a:cs typeface="Times New Roman"/>
              </a:rPr>
              <a:t>units</a:t>
            </a:r>
            <a:endParaRPr sz="345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 b="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buSzPct val="75362"/>
              <a:tabLst>
                <a:tab pos="469265" algn="l"/>
                <a:tab pos="469900" algn="l"/>
              </a:tabLst>
            </a:pPr>
            <a:r>
              <a:rPr sz="3450" b="1" spc="160" dirty="0">
                <a:latin typeface="Times New Roman"/>
                <a:cs typeface="Times New Roman"/>
              </a:rPr>
              <a:t>Batch</a:t>
            </a:r>
            <a:r>
              <a:rPr sz="3450" b="1" spc="280" dirty="0">
                <a:latin typeface="Times New Roman"/>
                <a:cs typeface="Times New Roman"/>
              </a:rPr>
              <a:t> </a:t>
            </a:r>
            <a:r>
              <a:rPr sz="3450" b="1" spc="120" dirty="0">
                <a:latin typeface="Times New Roman"/>
                <a:cs typeface="Times New Roman"/>
              </a:rPr>
              <a:t>normalization</a:t>
            </a:r>
            <a:endParaRPr sz="345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b="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buSzPct val="75362"/>
              <a:tabLst>
                <a:tab pos="469265" algn="l"/>
                <a:tab pos="469900" algn="l"/>
              </a:tabLst>
            </a:pPr>
            <a:r>
              <a:rPr sz="3450" b="1" spc="145" dirty="0">
                <a:latin typeface="Times New Roman"/>
                <a:cs typeface="Times New Roman"/>
              </a:rPr>
              <a:t>Adam</a:t>
            </a:r>
            <a:endParaRPr sz="345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 b="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buSzPct val="75362"/>
              <a:tabLst>
                <a:tab pos="469265" algn="l"/>
                <a:tab pos="469900" algn="l"/>
              </a:tabLst>
            </a:pPr>
            <a:r>
              <a:rPr sz="3450" b="1" spc="114" dirty="0">
                <a:latin typeface="Times New Roman"/>
                <a:cs typeface="Times New Roman"/>
              </a:rPr>
              <a:t>Maybe</a:t>
            </a:r>
            <a:r>
              <a:rPr sz="3450" b="1" spc="280" dirty="0">
                <a:latin typeface="Times New Roman"/>
                <a:cs typeface="Times New Roman"/>
              </a:rPr>
              <a:t> </a:t>
            </a:r>
            <a:r>
              <a:rPr sz="3450" b="1" spc="180" dirty="0">
                <a:latin typeface="Times New Roman"/>
                <a:cs typeface="Times New Roman"/>
              </a:rPr>
              <a:t>dropout</a:t>
            </a:r>
            <a:endParaRPr sz="345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67739"/>
            <a:ext cx="1155382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185" dirty="0"/>
              <a:t>Convolutional </a:t>
            </a:r>
            <a:r>
              <a:rPr sz="6450" spc="165" dirty="0"/>
              <a:t>Network</a:t>
            </a:r>
            <a:r>
              <a:rPr sz="6450" spc="919" dirty="0"/>
              <a:t> </a:t>
            </a:r>
            <a:r>
              <a:rPr sz="6450" spc="135" dirty="0"/>
              <a:t>Baseline</a:t>
            </a:r>
            <a:endParaRPr sz="6450"/>
          </a:p>
        </p:txBody>
      </p:sp>
      <p:sp>
        <p:nvSpPr>
          <p:cNvPr id="3" name="object 3"/>
          <p:cNvSpPr txBox="1"/>
          <p:nvPr/>
        </p:nvSpPr>
        <p:spPr>
          <a:xfrm>
            <a:off x="977900" y="2634488"/>
            <a:ext cx="10629900" cy="56149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buSzPct val="75362"/>
              <a:tabLst>
                <a:tab pos="456565" algn="l"/>
                <a:tab pos="457200" algn="l"/>
              </a:tabLst>
            </a:pPr>
            <a:r>
              <a:rPr sz="3450" b="1" spc="75" dirty="0">
                <a:latin typeface="Times New Roman"/>
                <a:cs typeface="Times New Roman"/>
              </a:rPr>
              <a:t>Download </a:t>
            </a:r>
            <a:r>
              <a:rPr sz="3450" b="1" spc="195" dirty="0">
                <a:latin typeface="Times New Roman"/>
                <a:cs typeface="Times New Roman"/>
              </a:rPr>
              <a:t>a </a:t>
            </a:r>
            <a:r>
              <a:rPr sz="3450" b="1" spc="155" dirty="0">
                <a:latin typeface="Times New Roman"/>
                <a:cs typeface="Times New Roman"/>
              </a:rPr>
              <a:t>pretrained</a:t>
            </a:r>
            <a:r>
              <a:rPr sz="3450" b="1" spc="580" dirty="0">
                <a:latin typeface="Times New Roman"/>
                <a:cs typeface="Times New Roman"/>
              </a:rPr>
              <a:t> </a:t>
            </a:r>
            <a:r>
              <a:rPr sz="3450" b="1" spc="95" dirty="0">
                <a:latin typeface="Times New Roman"/>
                <a:cs typeface="Times New Roman"/>
              </a:rPr>
              <a:t>network</a:t>
            </a:r>
            <a:endParaRPr sz="345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b="1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buSzPct val="75362"/>
              <a:tabLst>
                <a:tab pos="456565" algn="l"/>
                <a:tab pos="457200" algn="l"/>
              </a:tabLst>
            </a:pPr>
            <a:r>
              <a:rPr sz="3450" b="1" spc="195" dirty="0">
                <a:latin typeface="Times New Roman"/>
                <a:cs typeface="Times New Roman"/>
              </a:rPr>
              <a:t>Or </a:t>
            </a:r>
            <a:r>
              <a:rPr sz="3450" b="1" spc="95" dirty="0">
                <a:latin typeface="Times New Roman"/>
                <a:cs typeface="Times New Roman"/>
              </a:rPr>
              <a:t>copy-paste </a:t>
            </a:r>
            <a:r>
              <a:rPr sz="3450" b="1" spc="190" dirty="0">
                <a:latin typeface="Times New Roman"/>
                <a:cs typeface="Times New Roman"/>
              </a:rPr>
              <a:t>an </a:t>
            </a:r>
            <a:r>
              <a:rPr sz="3450" b="1" spc="135" dirty="0">
                <a:latin typeface="Times New Roman"/>
                <a:cs typeface="Times New Roman"/>
              </a:rPr>
              <a:t>architecture </a:t>
            </a:r>
            <a:r>
              <a:rPr sz="3450" b="1" spc="75" dirty="0">
                <a:latin typeface="Times New Roman"/>
                <a:cs typeface="Times New Roman"/>
              </a:rPr>
              <a:t>from </a:t>
            </a:r>
            <a:r>
              <a:rPr sz="3450" b="1" spc="195" dirty="0">
                <a:latin typeface="Times New Roman"/>
                <a:cs typeface="Times New Roman"/>
              </a:rPr>
              <a:t>a </a:t>
            </a:r>
            <a:r>
              <a:rPr sz="3450" b="1" spc="140" dirty="0">
                <a:latin typeface="Times New Roman"/>
                <a:cs typeface="Times New Roman"/>
              </a:rPr>
              <a:t>related</a:t>
            </a:r>
            <a:r>
              <a:rPr sz="3450" b="1" spc="1130" dirty="0">
                <a:latin typeface="Times New Roman"/>
                <a:cs typeface="Times New Roman"/>
              </a:rPr>
              <a:t> </a:t>
            </a:r>
            <a:r>
              <a:rPr sz="3450" b="1" spc="170" dirty="0">
                <a:latin typeface="Times New Roman"/>
                <a:cs typeface="Times New Roman"/>
              </a:rPr>
              <a:t>task</a:t>
            </a:r>
            <a:endParaRPr lang="en-US" sz="3450" b="1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buSzPct val="75362"/>
              <a:tabLst>
                <a:tab pos="456565" algn="l"/>
                <a:tab pos="457200" algn="l"/>
              </a:tabLst>
            </a:pPr>
            <a:endParaRPr lang="en-US" sz="3450" b="1" spc="13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buSzPct val="75362"/>
              <a:tabLst>
                <a:tab pos="456565" algn="l"/>
                <a:tab pos="457200" algn="l"/>
              </a:tabLst>
            </a:pPr>
            <a:r>
              <a:rPr sz="3450" b="1" spc="130" dirty="0">
                <a:latin typeface="Times New Roman"/>
                <a:cs typeface="Times New Roman"/>
              </a:rPr>
              <a:t>Or:</a:t>
            </a:r>
            <a:endParaRPr sz="3450" b="1" dirty="0">
              <a:latin typeface="Times New Roman"/>
              <a:cs typeface="Times New Roman"/>
            </a:endParaRPr>
          </a:p>
          <a:p>
            <a:pPr marL="1346200" lvl="2" indent="-431800">
              <a:lnSpc>
                <a:spcPct val="100000"/>
              </a:lnSpc>
              <a:buSzPct val="75362"/>
              <a:buChar char="•"/>
              <a:tabLst>
                <a:tab pos="1345565" algn="l"/>
                <a:tab pos="1346200" algn="l"/>
              </a:tabLst>
            </a:pPr>
            <a:r>
              <a:rPr sz="3450" spc="85" dirty="0">
                <a:latin typeface="Times New Roman"/>
                <a:cs typeface="Times New Roman"/>
              </a:rPr>
              <a:t>Deep </a:t>
            </a:r>
            <a:r>
              <a:rPr sz="3450" spc="100" dirty="0">
                <a:latin typeface="Times New Roman"/>
                <a:cs typeface="Times New Roman"/>
              </a:rPr>
              <a:t>residual</a:t>
            </a:r>
            <a:r>
              <a:rPr sz="3450" spc="48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network</a:t>
            </a:r>
            <a:endParaRPr sz="345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100" dirty="0">
              <a:latin typeface="Times New Roman"/>
              <a:cs typeface="Times New Roman"/>
            </a:endParaRPr>
          </a:p>
          <a:p>
            <a:pPr marL="1346200" lvl="2" indent="-431800">
              <a:lnSpc>
                <a:spcPct val="100000"/>
              </a:lnSpc>
              <a:buSzPct val="75362"/>
              <a:buChar char="•"/>
              <a:tabLst>
                <a:tab pos="1345565" algn="l"/>
                <a:tab pos="1346200" algn="l"/>
              </a:tabLst>
            </a:pPr>
            <a:r>
              <a:rPr sz="3450" spc="160" dirty="0">
                <a:latin typeface="Times New Roman"/>
                <a:cs typeface="Times New Roman"/>
              </a:rPr>
              <a:t>Batch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20" dirty="0">
                <a:latin typeface="Times New Roman"/>
                <a:cs typeface="Times New Roman"/>
              </a:rPr>
              <a:t>normalization</a:t>
            </a:r>
            <a:endParaRPr sz="345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1346200" lvl="2" indent="-431800">
              <a:lnSpc>
                <a:spcPct val="100000"/>
              </a:lnSpc>
              <a:buSzPct val="75362"/>
              <a:buChar char="•"/>
              <a:tabLst>
                <a:tab pos="1345565" algn="l"/>
                <a:tab pos="1346200" algn="l"/>
              </a:tabLst>
            </a:pPr>
            <a:r>
              <a:rPr sz="3450" spc="145" dirty="0">
                <a:latin typeface="Times New Roman"/>
                <a:cs typeface="Times New Roman"/>
              </a:rPr>
              <a:t>Adam</a:t>
            </a:r>
            <a:endParaRPr sz="3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5600" y="4838700"/>
            <a:ext cx="3794252" cy="3787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22019"/>
            <a:ext cx="10979150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290" dirty="0"/>
              <a:t>Recurrent </a:t>
            </a:r>
            <a:r>
              <a:rPr sz="7050" spc="160" dirty="0"/>
              <a:t>Network</a:t>
            </a:r>
            <a:r>
              <a:rPr sz="7050" spc="810" dirty="0"/>
              <a:t> </a:t>
            </a:r>
            <a:r>
              <a:rPr sz="7050" spc="130" dirty="0"/>
              <a:t>Baseline</a:t>
            </a:r>
            <a:endParaRPr sz="7050"/>
          </a:p>
        </p:txBody>
      </p:sp>
      <p:sp>
        <p:nvSpPr>
          <p:cNvPr id="3" name="object 3"/>
          <p:cNvSpPr txBox="1"/>
          <p:nvPr/>
        </p:nvSpPr>
        <p:spPr>
          <a:xfrm>
            <a:off x="835888" y="3590657"/>
            <a:ext cx="4712335" cy="407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95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35" dirty="0">
                <a:latin typeface="Times New Roman"/>
                <a:cs typeface="Times New Roman"/>
              </a:rPr>
              <a:t>LSTM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20" dirty="0">
                <a:latin typeface="Times New Roman"/>
                <a:cs typeface="Times New Roman"/>
              </a:rPr>
              <a:t>SGD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60" dirty="0">
                <a:latin typeface="Times New Roman"/>
                <a:cs typeface="Times New Roman"/>
              </a:rPr>
              <a:t>Gradient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clipping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70" dirty="0">
                <a:latin typeface="Times New Roman"/>
                <a:cs typeface="Times New Roman"/>
              </a:rPr>
              <a:t>High </a:t>
            </a:r>
            <a:r>
              <a:rPr sz="3600" spc="80" dirty="0">
                <a:latin typeface="Times New Roman"/>
                <a:cs typeface="Times New Roman"/>
              </a:rPr>
              <a:t>forget </a:t>
            </a:r>
            <a:r>
              <a:rPr sz="3600" spc="145" dirty="0">
                <a:latin typeface="Times New Roman"/>
                <a:cs typeface="Times New Roman"/>
              </a:rPr>
              <a:t>gate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bias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9773" y="6282666"/>
            <a:ext cx="533400" cy="513080"/>
          </a:xfrm>
          <a:custGeom>
            <a:avLst/>
            <a:gdLst/>
            <a:ahLst/>
            <a:cxnLst/>
            <a:rect l="l" t="t" r="r" b="b"/>
            <a:pathLst>
              <a:path w="533400" h="513079">
                <a:moveTo>
                  <a:pt x="455448" y="74454"/>
                </a:moveTo>
                <a:lnTo>
                  <a:pt x="486384" y="110100"/>
                </a:lnTo>
                <a:lnTo>
                  <a:pt x="509587" y="149343"/>
                </a:lnTo>
                <a:lnTo>
                  <a:pt x="525055" y="191157"/>
                </a:lnTo>
                <a:lnTo>
                  <a:pt x="532789" y="234513"/>
                </a:lnTo>
                <a:lnTo>
                  <a:pt x="532789" y="278383"/>
                </a:lnTo>
                <a:lnTo>
                  <a:pt x="525055" y="321739"/>
                </a:lnTo>
                <a:lnTo>
                  <a:pt x="509587" y="363553"/>
                </a:lnTo>
                <a:lnTo>
                  <a:pt x="486384" y="402797"/>
                </a:lnTo>
                <a:lnTo>
                  <a:pt x="455448" y="438443"/>
                </a:lnTo>
                <a:lnTo>
                  <a:pt x="418419" y="468224"/>
                </a:lnTo>
                <a:lnTo>
                  <a:pt x="377653" y="490560"/>
                </a:lnTo>
                <a:lnTo>
                  <a:pt x="334218" y="505451"/>
                </a:lnTo>
                <a:lnTo>
                  <a:pt x="289180" y="512896"/>
                </a:lnTo>
                <a:lnTo>
                  <a:pt x="243609" y="512896"/>
                </a:lnTo>
                <a:lnTo>
                  <a:pt x="198571" y="505451"/>
                </a:lnTo>
                <a:lnTo>
                  <a:pt x="155136" y="490560"/>
                </a:lnTo>
                <a:lnTo>
                  <a:pt x="114370" y="468224"/>
                </a:lnTo>
                <a:lnTo>
                  <a:pt x="77342" y="438443"/>
                </a:lnTo>
                <a:lnTo>
                  <a:pt x="46405" y="402797"/>
                </a:lnTo>
                <a:lnTo>
                  <a:pt x="23202" y="363553"/>
                </a:lnTo>
                <a:lnTo>
                  <a:pt x="7734" y="321739"/>
                </a:lnTo>
                <a:lnTo>
                  <a:pt x="0" y="278383"/>
                </a:lnTo>
                <a:lnTo>
                  <a:pt x="0" y="234513"/>
                </a:lnTo>
                <a:lnTo>
                  <a:pt x="7734" y="191157"/>
                </a:lnTo>
                <a:lnTo>
                  <a:pt x="23202" y="149343"/>
                </a:lnTo>
                <a:lnTo>
                  <a:pt x="46405" y="110100"/>
                </a:lnTo>
                <a:lnTo>
                  <a:pt x="77342" y="74454"/>
                </a:lnTo>
                <a:lnTo>
                  <a:pt x="114370" y="44672"/>
                </a:lnTo>
                <a:lnTo>
                  <a:pt x="155136" y="22336"/>
                </a:lnTo>
                <a:lnTo>
                  <a:pt x="198571" y="7445"/>
                </a:lnTo>
                <a:lnTo>
                  <a:pt x="243609" y="0"/>
                </a:lnTo>
                <a:lnTo>
                  <a:pt x="289180" y="0"/>
                </a:lnTo>
                <a:lnTo>
                  <a:pt x="334218" y="7445"/>
                </a:lnTo>
                <a:lnTo>
                  <a:pt x="377653" y="22336"/>
                </a:lnTo>
                <a:lnTo>
                  <a:pt x="418419" y="44672"/>
                </a:lnTo>
                <a:lnTo>
                  <a:pt x="455448" y="74454"/>
                </a:lnTo>
              </a:path>
            </a:pathLst>
          </a:custGeom>
          <a:ln w="18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57397" y="6360957"/>
            <a:ext cx="1981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Lucida Sans Unicode"/>
                <a:cs typeface="Lucida Sans Unicode"/>
              </a:rPr>
              <a:t>×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8688" y="2605971"/>
            <a:ext cx="6008370" cy="6176645"/>
            <a:chOff x="6108688" y="2605971"/>
            <a:chExt cx="6008370" cy="6176645"/>
          </a:xfrm>
        </p:grpSpPr>
        <p:sp>
          <p:nvSpPr>
            <p:cNvPr id="7" name="object 7"/>
            <p:cNvSpPr/>
            <p:nvPr/>
          </p:nvSpPr>
          <p:spPr>
            <a:xfrm>
              <a:off x="7756170" y="5632407"/>
              <a:ext cx="0" cy="640715"/>
            </a:xfrm>
            <a:custGeom>
              <a:avLst/>
              <a:gdLst/>
              <a:ahLst/>
              <a:cxnLst/>
              <a:rect l="l" t="t" r="r" b="b"/>
              <a:pathLst>
                <a:path h="640714">
                  <a:moveTo>
                    <a:pt x="0" y="640137"/>
                  </a:moveTo>
                  <a:lnTo>
                    <a:pt x="1" y="0"/>
                  </a:lnTo>
                </a:path>
              </a:pathLst>
            </a:custGeom>
            <a:ln w="55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7566" y="5522417"/>
              <a:ext cx="117211" cy="1376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76469" y="6841878"/>
              <a:ext cx="902335" cy="852805"/>
            </a:xfrm>
            <a:custGeom>
              <a:avLst/>
              <a:gdLst/>
              <a:ahLst/>
              <a:cxnLst/>
              <a:rect l="l" t="t" r="r" b="b"/>
              <a:pathLst>
                <a:path w="902334" h="852804">
                  <a:moveTo>
                    <a:pt x="902021" y="852633"/>
                  </a:moveTo>
                  <a:lnTo>
                    <a:pt x="0" y="0"/>
                  </a:lnTo>
                </a:path>
              </a:pathLst>
            </a:custGeom>
            <a:ln w="55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8905" y="6757596"/>
              <a:ext cx="136491" cy="134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6170" y="6974454"/>
              <a:ext cx="0" cy="640715"/>
            </a:xfrm>
            <a:custGeom>
              <a:avLst/>
              <a:gdLst/>
              <a:ahLst/>
              <a:cxnLst/>
              <a:rect l="l" t="t" r="r" b="b"/>
              <a:pathLst>
                <a:path h="640715">
                  <a:moveTo>
                    <a:pt x="0" y="640137"/>
                  </a:moveTo>
                  <a:lnTo>
                    <a:pt x="0" y="0"/>
                  </a:lnTo>
                </a:path>
              </a:pathLst>
            </a:custGeom>
            <a:ln w="55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97564" y="6864464"/>
              <a:ext cx="117211" cy="1376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2018" y="5197069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715791" y="0"/>
                  </a:moveTo>
                  <a:lnTo>
                    <a:pt x="0" y="0"/>
                  </a:lnTo>
                </a:path>
              </a:pathLst>
            </a:custGeom>
            <a:ln w="55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1807" y="5138578"/>
              <a:ext cx="137817" cy="116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87210" y="5589634"/>
              <a:ext cx="2702560" cy="3165475"/>
            </a:xfrm>
            <a:custGeom>
              <a:avLst/>
              <a:gdLst/>
              <a:ahLst/>
              <a:cxnLst/>
              <a:rect l="l" t="t" r="r" b="b"/>
              <a:pathLst>
                <a:path w="2702559" h="3165475">
                  <a:moveTo>
                    <a:pt x="1007177" y="2050529"/>
                  </a:moveTo>
                  <a:lnTo>
                    <a:pt x="0" y="0"/>
                  </a:lnTo>
                </a:path>
                <a:path w="2702559" h="3165475">
                  <a:moveTo>
                    <a:pt x="2702062" y="3165213"/>
                  </a:moveTo>
                  <a:lnTo>
                    <a:pt x="2514361" y="2697350"/>
                  </a:lnTo>
                </a:path>
              </a:pathLst>
            </a:custGeom>
            <a:ln w="55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43259" y="8182881"/>
              <a:ext cx="114706" cy="1432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8688" y="2605971"/>
              <a:ext cx="5850531" cy="6176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94119" y="7206629"/>
            <a:ext cx="71310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45" dirty="0">
                <a:latin typeface="Garamond"/>
                <a:cs typeface="Garamond"/>
              </a:rPr>
              <a:t>input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9711" y="5892160"/>
            <a:ext cx="2012314" cy="1141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114"/>
              </a:spcBef>
            </a:pPr>
            <a:r>
              <a:rPr sz="2300" spc="85" dirty="0">
                <a:latin typeface="Garamond"/>
                <a:cs typeface="Garamond"/>
              </a:rPr>
              <a:t>forget</a:t>
            </a:r>
            <a:r>
              <a:rPr sz="2300" spc="125" dirty="0">
                <a:latin typeface="Garamond"/>
                <a:cs typeface="Garamond"/>
              </a:rPr>
              <a:t> </a:t>
            </a:r>
            <a:r>
              <a:rPr sz="2300" spc="165" dirty="0">
                <a:latin typeface="Garamond"/>
                <a:cs typeface="Garamond"/>
              </a:rPr>
              <a:t>gate</a:t>
            </a:r>
            <a:endParaRPr sz="23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sz="2300" spc="145" dirty="0">
                <a:latin typeface="Garamond"/>
                <a:cs typeface="Garamond"/>
              </a:rPr>
              <a:t>input</a:t>
            </a:r>
            <a:r>
              <a:rPr sz="2300" spc="180" dirty="0">
                <a:latin typeface="Garamond"/>
                <a:cs typeface="Garamond"/>
              </a:rPr>
              <a:t> </a:t>
            </a:r>
            <a:r>
              <a:rPr sz="2300" spc="165" dirty="0">
                <a:latin typeface="Garamond"/>
                <a:cs typeface="Garamond"/>
              </a:rPr>
              <a:t>gate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6917" y="3851513"/>
            <a:ext cx="153225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45" dirty="0">
                <a:latin typeface="Garamond"/>
                <a:cs typeface="Garamond"/>
              </a:rPr>
              <a:t>output</a:t>
            </a:r>
            <a:r>
              <a:rPr sz="2300" spc="125" dirty="0">
                <a:latin typeface="Garamond"/>
                <a:cs typeface="Garamond"/>
              </a:rPr>
              <a:t> </a:t>
            </a:r>
            <a:r>
              <a:rPr sz="2300" spc="165" dirty="0">
                <a:latin typeface="Garamond"/>
                <a:cs typeface="Garamond"/>
              </a:rPr>
              <a:t>gate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1876" y="2656540"/>
            <a:ext cx="893444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45" dirty="0">
                <a:latin typeface="Garamond"/>
                <a:cs typeface="Garamond"/>
              </a:rPr>
              <a:t>output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8699" y="5308462"/>
            <a:ext cx="64960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65" dirty="0">
                <a:latin typeface="Garamond"/>
                <a:cs typeface="Garamond"/>
              </a:rPr>
              <a:t>state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4944" y="4336397"/>
            <a:ext cx="109156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0" dirty="0">
                <a:latin typeface="Garamond"/>
                <a:cs typeface="Garamond"/>
              </a:rPr>
              <a:t>self-l</a:t>
            </a:r>
            <a:r>
              <a:rPr sz="2300" spc="145" dirty="0">
                <a:latin typeface="Garamond"/>
                <a:cs typeface="Garamond"/>
              </a:rPr>
              <a:t>o</a:t>
            </a:r>
            <a:r>
              <a:rPr sz="2300" spc="50" dirty="0">
                <a:latin typeface="Garamond"/>
                <a:cs typeface="Garamond"/>
              </a:rPr>
              <a:t>op</a:t>
            </a:r>
            <a:endParaRPr sz="23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7397" y="3456252"/>
            <a:ext cx="1981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Lucida Sans Unicode"/>
                <a:cs typeface="Lucida Sans Unicode"/>
              </a:rPr>
              <a:t>×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7397" y="5018910"/>
            <a:ext cx="1981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0" dirty="0">
                <a:latin typeface="Garamond"/>
                <a:cs typeface="Garamond"/>
              </a:rPr>
              <a:t>+</a:t>
            </a:r>
            <a:endParaRPr sz="17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95620" y="5018910"/>
            <a:ext cx="1981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Lucida Sans Unicode"/>
                <a:cs typeface="Lucida Sans Unicode"/>
              </a:rPr>
              <a:t>×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850900"/>
            <a:ext cx="10671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Data-driven</a:t>
            </a:r>
            <a:r>
              <a:rPr spc="610" dirty="0"/>
              <a:t> </a:t>
            </a:r>
            <a:r>
              <a:rPr spc="395" dirty="0"/>
              <a:t>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2237" y="3529972"/>
            <a:ext cx="7610475" cy="408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8630" algn="l"/>
                <a:tab pos="469900" algn="l"/>
              </a:tabLst>
            </a:pPr>
            <a:r>
              <a:rPr sz="3600" spc="80" dirty="0">
                <a:latin typeface="Times New Roman"/>
                <a:cs typeface="Times New Roman"/>
              </a:rPr>
              <a:t>Choose </a:t>
            </a:r>
            <a:r>
              <a:rPr sz="3600" spc="195" dirty="0">
                <a:latin typeface="Times New Roman"/>
                <a:cs typeface="Times New Roman"/>
              </a:rPr>
              <a:t>what to </a:t>
            </a:r>
            <a:r>
              <a:rPr sz="3600" spc="95" dirty="0">
                <a:latin typeface="Times New Roman"/>
                <a:cs typeface="Times New Roman"/>
              </a:rPr>
              <a:t>do </a:t>
            </a:r>
            <a:r>
              <a:rPr sz="3600" spc="120" dirty="0">
                <a:latin typeface="Times New Roman"/>
                <a:cs typeface="Times New Roman"/>
              </a:rPr>
              <a:t>based </a:t>
            </a:r>
            <a:r>
              <a:rPr sz="3600" spc="95" dirty="0">
                <a:latin typeface="Times New Roman"/>
                <a:cs typeface="Times New Roman"/>
              </a:rPr>
              <a:t>on</a:t>
            </a:r>
            <a:r>
              <a:rPr sz="3600" spc="1045" dirty="0">
                <a:latin typeface="Times New Roman"/>
                <a:cs typeface="Times New Roman"/>
              </a:rPr>
              <a:t> </a:t>
            </a:r>
            <a:r>
              <a:rPr sz="3600" spc="245" dirty="0"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469265" indent="-444500">
              <a:lnSpc>
                <a:spcPct val="100000"/>
              </a:lnSpc>
              <a:buSzPct val="75000"/>
              <a:buChar char="•"/>
              <a:tabLst>
                <a:tab pos="468630" algn="l"/>
                <a:tab pos="469900" algn="l"/>
              </a:tabLst>
            </a:pPr>
            <a:r>
              <a:rPr sz="3600" spc="105" dirty="0">
                <a:latin typeface="Times New Roman"/>
                <a:cs typeface="Times New Roman"/>
              </a:rPr>
              <a:t>Don’t </a:t>
            </a:r>
            <a:r>
              <a:rPr sz="3600" spc="35" dirty="0">
                <a:latin typeface="Times New Roman"/>
                <a:cs typeface="Times New Roman"/>
              </a:rPr>
              <a:t>believe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hype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469265" indent="-444500">
              <a:lnSpc>
                <a:spcPct val="100000"/>
              </a:lnSpc>
              <a:buSzPct val="75000"/>
              <a:buChar char="•"/>
              <a:tabLst>
                <a:tab pos="468630" algn="l"/>
                <a:tab pos="469900" algn="l"/>
              </a:tabLst>
            </a:pPr>
            <a:r>
              <a:rPr sz="3600" spc="100" dirty="0">
                <a:latin typeface="Times New Roman"/>
                <a:cs typeface="Times New Roman"/>
              </a:rPr>
              <a:t>Measure </a:t>
            </a:r>
            <a:r>
              <a:rPr sz="3600" spc="195" dirty="0">
                <a:latin typeface="Times New Roman"/>
                <a:cs typeface="Times New Roman"/>
              </a:rPr>
              <a:t>train and </a:t>
            </a:r>
            <a:r>
              <a:rPr sz="3600" spc="200" dirty="0">
                <a:latin typeface="Times New Roman"/>
                <a:cs typeface="Times New Roman"/>
              </a:rPr>
              <a:t>test</a:t>
            </a:r>
            <a:r>
              <a:rPr sz="3600" spc="67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error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913130" lvl="1" indent="-444500">
              <a:lnSpc>
                <a:spcPct val="100000"/>
              </a:lnSpc>
              <a:buSzPct val="75000"/>
              <a:buChar char="•"/>
              <a:tabLst>
                <a:tab pos="913130" algn="l"/>
                <a:tab pos="913765" algn="l"/>
              </a:tabLst>
            </a:pPr>
            <a:r>
              <a:rPr sz="3600" spc="25" dirty="0">
                <a:latin typeface="Times New Roman"/>
                <a:cs typeface="Times New Roman"/>
              </a:rPr>
              <a:t>“Overfitting” </a:t>
            </a:r>
            <a:r>
              <a:rPr sz="3600" spc="70" dirty="0">
                <a:latin typeface="Times New Roman"/>
                <a:cs typeface="Times New Roman"/>
              </a:rPr>
              <a:t>versus</a:t>
            </a:r>
            <a:r>
              <a:rPr sz="3600" spc="56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“underfitting”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850900"/>
            <a:ext cx="76079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High </a:t>
            </a:r>
            <a:r>
              <a:rPr spc="310" dirty="0"/>
              <a:t>Train</a:t>
            </a:r>
            <a:r>
              <a:rPr spc="1115" dirty="0"/>
              <a:t> </a:t>
            </a:r>
            <a:r>
              <a:rPr spc="38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815" y="2659574"/>
            <a:ext cx="10980420" cy="587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45134">
              <a:lnSpc>
                <a:spcPct val="100000"/>
              </a:lnSpc>
              <a:spcBef>
                <a:spcPts val="95"/>
              </a:spcBef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145" dirty="0">
                <a:latin typeface="Times New Roman"/>
                <a:cs typeface="Times New Roman"/>
              </a:rPr>
              <a:t>Inspect </a:t>
            </a:r>
            <a:r>
              <a:rPr sz="3600" spc="250" dirty="0">
                <a:latin typeface="Times New Roman"/>
                <a:cs typeface="Times New Roman"/>
              </a:rPr>
              <a:t>data </a:t>
            </a:r>
            <a:r>
              <a:rPr sz="3600" spc="35" dirty="0">
                <a:latin typeface="Times New Roman"/>
                <a:cs typeface="Times New Roman"/>
              </a:rPr>
              <a:t>for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defects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5134">
              <a:lnSpc>
                <a:spcPct val="100000"/>
              </a:lnSpc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145" dirty="0">
                <a:latin typeface="Times New Roman"/>
                <a:cs typeface="Times New Roman"/>
              </a:rPr>
              <a:t>Inspect </a:t>
            </a:r>
            <a:r>
              <a:rPr sz="3600" spc="65" dirty="0">
                <a:latin typeface="Times New Roman"/>
                <a:cs typeface="Times New Roman"/>
              </a:rPr>
              <a:t>software </a:t>
            </a:r>
            <a:r>
              <a:rPr sz="3600" spc="35" dirty="0">
                <a:latin typeface="Times New Roman"/>
                <a:cs typeface="Times New Roman"/>
              </a:rPr>
              <a:t>for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bugs</a:t>
            </a:r>
            <a:endParaRPr sz="3600">
              <a:latin typeface="Times New Roman"/>
              <a:cs typeface="Times New Roman"/>
            </a:endParaRPr>
          </a:p>
          <a:p>
            <a:pPr marL="915035" marR="187325" lvl="1" indent="-445134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15035" algn="l"/>
                <a:tab pos="915669" algn="l"/>
              </a:tabLst>
            </a:pPr>
            <a:r>
              <a:rPr sz="3600" spc="110" dirty="0">
                <a:latin typeface="Times New Roman"/>
                <a:cs typeface="Times New Roman"/>
              </a:rPr>
              <a:t>Don’t </a:t>
            </a:r>
            <a:r>
              <a:rPr sz="3600" spc="50" dirty="0">
                <a:latin typeface="Times New Roman"/>
                <a:cs typeface="Times New Roman"/>
              </a:rPr>
              <a:t>roll </a:t>
            </a:r>
            <a:r>
              <a:rPr sz="3600" spc="100" dirty="0">
                <a:latin typeface="Times New Roman"/>
                <a:cs typeface="Times New Roman"/>
              </a:rPr>
              <a:t>your </a:t>
            </a:r>
            <a:r>
              <a:rPr sz="3600" spc="30" dirty="0">
                <a:latin typeface="Times New Roman"/>
                <a:cs typeface="Times New Roman"/>
              </a:rPr>
              <a:t>own </a:t>
            </a:r>
            <a:r>
              <a:rPr sz="3600" spc="70" dirty="0">
                <a:latin typeface="Times New Roman"/>
                <a:cs typeface="Times New Roman"/>
              </a:rPr>
              <a:t>unless </a:t>
            </a:r>
            <a:r>
              <a:rPr sz="3600" spc="65" dirty="0">
                <a:latin typeface="Times New Roman"/>
                <a:cs typeface="Times New Roman"/>
              </a:rPr>
              <a:t>you </a:t>
            </a:r>
            <a:r>
              <a:rPr sz="3600" spc="45" dirty="0">
                <a:latin typeface="Times New Roman"/>
                <a:cs typeface="Times New Roman"/>
              </a:rPr>
              <a:t>know </a:t>
            </a:r>
            <a:r>
              <a:rPr sz="3600" spc="200" dirty="0">
                <a:latin typeface="Times New Roman"/>
                <a:cs typeface="Times New Roman"/>
              </a:rPr>
              <a:t>what </a:t>
            </a:r>
            <a:r>
              <a:rPr sz="3600" spc="35" dirty="0">
                <a:latin typeface="Times New Roman"/>
                <a:cs typeface="Times New Roman"/>
              </a:rPr>
              <a:t>you’re  </a:t>
            </a:r>
            <a:r>
              <a:rPr sz="3600" spc="80" dirty="0">
                <a:latin typeface="Times New Roman"/>
                <a:cs typeface="Times New Roman"/>
              </a:rPr>
              <a:t>doing</a:t>
            </a:r>
            <a:endParaRPr sz="3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5134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125" dirty="0">
                <a:latin typeface="Times New Roman"/>
                <a:cs typeface="Times New Roman"/>
              </a:rPr>
              <a:t>Tune </a:t>
            </a:r>
            <a:r>
              <a:rPr sz="3600" spc="100" dirty="0">
                <a:latin typeface="Times New Roman"/>
                <a:cs typeface="Times New Roman"/>
              </a:rPr>
              <a:t>learning </a:t>
            </a:r>
            <a:r>
              <a:rPr sz="3600" spc="200" dirty="0">
                <a:latin typeface="Times New Roman"/>
                <a:cs typeface="Times New Roman"/>
              </a:rPr>
              <a:t>rate (and </a:t>
            </a:r>
            <a:r>
              <a:rPr sz="3600" spc="160" dirty="0">
                <a:latin typeface="Times New Roman"/>
                <a:cs typeface="Times New Roman"/>
              </a:rPr>
              <a:t>other </a:t>
            </a:r>
            <a:r>
              <a:rPr sz="3600" spc="130" dirty="0">
                <a:latin typeface="Times New Roman"/>
                <a:cs typeface="Times New Roman"/>
              </a:rPr>
              <a:t>optimization</a:t>
            </a:r>
            <a:r>
              <a:rPr sz="3600" spc="985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settings)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5134">
              <a:lnSpc>
                <a:spcPct val="100000"/>
              </a:lnSpc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70" dirty="0">
                <a:latin typeface="Times New Roman"/>
                <a:cs typeface="Times New Roman"/>
              </a:rPr>
              <a:t>Make </a:t>
            </a:r>
            <a:r>
              <a:rPr sz="3600" spc="100" dirty="0">
                <a:latin typeface="Times New Roman"/>
                <a:cs typeface="Times New Roman"/>
              </a:rPr>
              <a:t>model</a:t>
            </a:r>
            <a:r>
              <a:rPr sz="3600" spc="51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bigger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896619"/>
            <a:ext cx="10914380" cy="115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450" spc="145" dirty="0"/>
              <a:t>Checking </a:t>
            </a:r>
            <a:r>
              <a:rPr sz="7450" spc="484" dirty="0"/>
              <a:t>Data </a:t>
            </a:r>
            <a:r>
              <a:rPr sz="7450" spc="70" dirty="0"/>
              <a:t>for</a:t>
            </a:r>
            <a:r>
              <a:rPr sz="7450" spc="1145" dirty="0"/>
              <a:t> </a:t>
            </a:r>
            <a:r>
              <a:rPr sz="7450" spc="130" dirty="0"/>
              <a:t>Defects</a:t>
            </a:r>
            <a:endParaRPr sz="7450"/>
          </a:p>
        </p:txBody>
      </p:sp>
      <p:sp>
        <p:nvSpPr>
          <p:cNvPr id="3" name="object 3"/>
          <p:cNvSpPr txBox="1"/>
          <p:nvPr/>
        </p:nvSpPr>
        <p:spPr>
          <a:xfrm>
            <a:off x="795568" y="2874743"/>
            <a:ext cx="544131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9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200" dirty="0">
                <a:latin typeface="Times New Roman"/>
                <a:cs typeface="Times New Roman"/>
              </a:rPr>
              <a:t>Can a </a:t>
            </a:r>
            <a:r>
              <a:rPr sz="3600" spc="175" dirty="0">
                <a:latin typeface="Times New Roman"/>
                <a:cs typeface="Times New Roman"/>
              </a:rPr>
              <a:t>human </a:t>
            </a:r>
            <a:r>
              <a:rPr sz="3600" spc="75" dirty="0">
                <a:latin typeface="Times New Roman"/>
                <a:cs typeface="Times New Roman"/>
              </a:rPr>
              <a:t>process</a:t>
            </a:r>
            <a:r>
              <a:rPr sz="3600" spc="560" dirty="0">
                <a:latin typeface="Times New Roman"/>
                <a:cs typeface="Times New Roman"/>
              </a:rPr>
              <a:t> </a:t>
            </a:r>
            <a:r>
              <a:rPr sz="3600" spc="165" dirty="0">
                <a:latin typeface="Times New Roman"/>
                <a:cs typeface="Times New Roman"/>
              </a:rPr>
              <a:t>it?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096" y="4335114"/>
            <a:ext cx="5248710" cy="3917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6170" y="5298538"/>
            <a:ext cx="1982461" cy="1990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1172" y="7382551"/>
            <a:ext cx="116967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dirty="0">
                <a:latin typeface="Times New Roman"/>
                <a:cs typeface="Times New Roman"/>
              </a:rPr>
              <a:t>26624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67588" y="6403939"/>
            <a:ext cx="3337560" cy="121920"/>
            <a:chOff x="3667588" y="6403939"/>
            <a:chExt cx="3337560" cy="121920"/>
          </a:xfrm>
        </p:grpSpPr>
        <p:sp>
          <p:nvSpPr>
            <p:cNvPr id="8" name="object 8"/>
            <p:cNvSpPr/>
            <p:nvPr/>
          </p:nvSpPr>
          <p:spPr>
            <a:xfrm>
              <a:off x="3667588" y="6464787"/>
              <a:ext cx="3228340" cy="0"/>
            </a:xfrm>
            <a:custGeom>
              <a:avLst/>
              <a:gdLst/>
              <a:ahLst/>
              <a:cxnLst/>
              <a:rect l="l" t="t" r="r" b="b"/>
              <a:pathLst>
                <a:path w="3228340">
                  <a:moveTo>
                    <a:pt x="0" y="0"/>
                  </a:moveTo>
                  <a:lnTo>
                    <a:pt x="3208202" y="0"/>
                  </a:lnTo>
                  <a:lnTo>
                    <a:pt x="3225800" y="0"/>
                  </a:lnTo>
                </a:path>
              </a:pathLst>
            </a:custGeom>
            <a:ln w="25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2734" y="6403939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20">
                  <a:moveTo>
                    <a:pt x="0" y="0"/>
                  </a:moveTo>
                  <a:lnTo>
                    <a:pt x="0" y="121696"/>
                  </a:lnTo>
                  <a:lnTo>
                    <a:pt x="121997" y="60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850900"/>
            <a:ext cx="76041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Increasing</a:t>
            </a:r>
            <a:r>
              <a:rPr spc="575" dirty="0"/>
              <a:t> </a:t>
            </a:r>
            <a:r>
              <a:rPr spc="415" dirty="0"/>
              <a:t>Depth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89100" y="2159000"/>
            <a:ext cx="9626600" cy="7188200"/>
            <a:chOff x="1689100" y="2159000"/>
            <a:chExt cx="9626600" cy="7188200"/>
          </a:xfrm>
        </p:grpSpPr>
        <p:sp>
          <p:nvSpPr>
            <p:cNvPr id="4" name="object 4"/>
            <p:cNvSpPr/>
            <p:nvPr/>
          </p:nvSpPr>
          <p:spPr>
            <a:xfrm>
              <a:off x="1689100" y="2159000"/>
              <a:ext cx="9626600" cy="7188200"/>
            </a:xfrm>
            <a:custGeom>
              <a:avLst/>
              <a:gdLst/>
              <a:ahLst/>
              <a:cxnLst/>
              <a:rect l="l" t="t" r="r" b="b"/>
              <a:pathLst>
                <a:path w="9626600" h="7188200">
                  <a:moveTo>
                    <a:pt x="9626600" y="0"/>
                  </a:moveTo>
                  <a:lnTo>
                    <a:pt x="0" y="0"/>
                  </a:lnTo>
                  <a:lnTo>
                    <a:pt x="0" y="7188200"/>
                  </a:lnTo>
                  <a:lnTo>
                    <a:pt x="9626600" y="7188200"/>
                  </a:lnTo>
                  <a:lnTo>
                    <a:pt x="962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157" y="3170975"/>
              <a:ext cx="8021955" cy="5099685"/>
            </a:xfrm>
            <a:custGeom>
              <a:avLst/>
              <a:gdLst/>
              <a:ahLst/>
              <a:cxnLst/>
              <a:rect l="l" t="t" r="r" b="b"/>
              <a:pathLst>
                <a:path w="8021955" h="5099684">
                  <a:moveTo>
                    <a:pt x="0" y="5099510"/>
                  </a:moveTo>
                  <a:lnTo>
                    <a:pt x="1002731" y="3390485"/>
                  </a:lnTo>
                  <a:lnTo>
                    <a:pt x="2005463" y="1791719"/>
                  </a:lnTo>
                  <a:lnTo>
                    <a:pt x="3008195" y="1006119"/>
                  </a:lnTo>
                  <a:lnTo>
                    <a:pt x="4010927" y="633993"/>
                  </a:lnTo>
                  <a:lnTo>
                    <a:pt x="5013659" y="427256"/>
                  </a:lnTo>
                  <a:lnTo>
                    <a:pt x="6016391" y="192954"/>
                  </a:lnTo>
                  <a:lnTo>
                    <a:pt x="8021855" y="0"/>
                  </a:lnTo>
                </a:path>
              </a:pathLst>
            </a:custGeom>
            <a:ln w="179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157" y="8243567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5" h="53975">
                  <a:moveTo>
                    <a:pt x="7148" y="0"/>
                  </a:moveTo>
                  <a:lnTo>
                    <a:pt x="0" y="0"/>
                  </a:lnTo>
                  <a:lnTo>
                    <a:pt x="0" y="53837"/>
                  </a:lnTo>
                  <a:lnTo>
                    <a:pt x="7148" y="53837"/>
                  </a:lnTo>
                  <a:lnTo>
                    <a:pt x="14005" y="51001"/>
                  </a:lnTo>
                  <a:lnTo>
                    <a:pt x="24114" y="40905"/>
                  </a:lnTo>
                  <a:lnTo>
                    <a:pt x="26954" y="34057"/>
                  </a:lnTo>
                  <a:lnTo>
                    <a:pt x="26954" y="19779"/>
                  </a:lnTo>
                  <a:lnTo>
                    <a:pt x="24114" y="12932"/>
                  </a:lnTo>
                  <a:lnTo>
                    <a:pt x="14005" y="2836"/>
                  </a:lnTo>
                  <a:lnTo>
                    <a:pt x="71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157" y="8243567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5" h="53975">
                  <a:moveTo>
                    <a:pt x="0" y="53837"/>
                  </a:moveTo>
                  <a:lnTo>
                    <a:pt x="7148" y="53837"/>
                  </a:lnTo>
                  <a:lnTo>
                    <a:pt x="14005" y="51001"/>
                  </a:lnTo>
                  <a:lnTo>
                    <a:pt x="19059" y="45953"/>
                  </a:lnTo>
                  <a:lnTo>
                    <a:pt x="24114" y="40905"/>
                  </a:lnTo>
                  <a:lnTo>
                    <a:pt x="26954" y="34057"/>
                  </a:lnTo>
                  <a:lnTo>
                    <a:pt x="26954" y="26918"/>
                  </a:lnTo>
                  <a:lnTo>
                    <a:pt x="26954" y="19779"/>
                  </a:lnTo>
                  <a:lnTo>
                    <a:pt x="24114" y="12932"/>
                  </a:lnTo>
                  <a:lnTo>
                    <a:pt x="19059" y="7884"/>
                  </a:lnTo>
                  <a:lnTo>
                    <a:pt x="14005" y="2836"/>
                  </a:lnTo>
                  <a:lnTo>
                    <a:pt x="7148" y="0"/>
                  </a:lnTo>
                  <a:lnTo>
                    <a:pt x="0" y="0"/>
                  </a:lnTo>
                  <a:lnTo>
                    <a:pt x="0" y="53837"/>
                  </a:lnTo>
                </a:path>
              </a:pathLst>
            </a:custGeom>
            <a:ln w="898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0934" y="653454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0934" y="653454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3666" y="493577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3666" y="493577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6397" y="41501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6397" y="41501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9130" y="377805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9130" y="377805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1863" y="357131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1863" y="357131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4595" y="333701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4103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34103" y="53837"/>
                  </a:lnTo>
                  <a:lnTo>
                    <a:pt x="40960" y="51001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0960" y="2836"/>
                  </a:lnTo>
                  <a:lnTo>
                    <a:pt x="341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4595" y="333701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955" y="53837"/>
                  </a:moveTo>
                  <a:lnTo>
                    <a:pt x="34103" y="53837"/>
                  </a:lnTo>
                  <a:lnTo>
                    <a:pt x="40960" y="51001"/>
                  </a:lnTo>
                  <a:lnTo>
                    <a:pt x="46015" y="45953"/>
                  </a:lnTo>
                  <a:lnTo>
                    <a:pt x="51070" y="40905"/>
                  </a:lnTo>
                  <a:lnTo>
                    <a:pt x="53910" y="34057"/>
                  </a:lnTo>
                  <a:lnTo>
                    <a:pt x="53910" y="26918"/>
                  </a:lnTo>
                  <a:lnTo>
                    <a:pt x="53910" y="19779"/>
                  </a:lnTo>
                  <a:lnTo>
                    <a:pt x="51070" y="12932"/>
                  </a:lnTo>
                  <a:lnTo>
                    <a:pt x="46015" y="7884"/>
                  </a:lnTo>
                  <a:lnTo>
                    <a:pt x="40960" y="2836"/>
                  </a:lnTo>
                  <a:lnTo>
                    <a:pt x="34103" y="0"/>
                  </a:lnTo>
                  <a:lnTo>
                    <a:pt x="26955" y="0"/>
                  </a:ln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close/>
                </a:path>
              </a:pathLst>
            </a:custGeom>
            <a:ln w="89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00059" y="3144057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4" h="53975">
                  <a:moveTo>
                    <a:pt x="26955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269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00059" y="3144057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4" h="53975">
                  <a:moveTo>
                    <a:pt x="26955" y="0"/>
                  </a:moveTo>
                  <a:lnTo>
                    <a:pt x="19806" y="0"/>
                  </a:lnTo>
                  <a:lnTo>
                    <a:pt x="12949" y="2836"/>
                  </a:lnTo>
                  <a:lnTo>
                    <a:pt x="7894" y="7884"/>
                  </a:lnTo>
                  <a:lnTo>
                    <a:pt x="2840" y="12932"/>
                  </a:lnTo>
                  <a:lnTo>
                    <a:pt x="0" y="19779"/>
                  </a:lnTo>
                  <a:lnTo>
                    <a:pt x="0" y="26918"/>
                  </a:lnTo>
                  <a:lnTo>
                    <a:pt x="0" y="34057"/>
                  </a:lnTo>
                  <a:lnTo>
                    <a:pt x="2840" y="40905"/>
                  </a:lnTo>
                  <a:lnTo>
                    <a:pt x="7894" y="45953"/>
                  </a:lnTo>
                  <a:lnTo>
                    <a:pt x="12949" y="51001"/>
                  </a:lnTo>
                  <a:lnTo>
                    <a:pt x="19806" y="53837"/>
                  </a:lnTo>
                  <a:lnTo>
                    <a:pt x="26955" y="53837"/>
                  </a:lnTo>
                  <a:lnTo>
                    <a:pt x="26955" y="0"/>
                  </a:lnTo>
                </a:path>
              </a:pathLst>
            </a:custGeom>
            <a:ln w="898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5157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5157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05157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05157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7889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7889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7889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7889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47457" y="8718496"/>
            <a:ext cx="1333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05858" y="2518437"/>
            <a:ext cx="9525" cy="6212205"/>
            <a:chOff x="4805858" y="2518437"/>
            <a:chExt cx="9525" cy="6212205"/>
          </a:xfrm>
        </p:grpSpPr>
        <p:sp>
          <p:nvSpPr>
            <p:cNvPr id="32" name="object 32"/>
            <p:cNvSpPr/>
            <p:nvPr/>
          </p:nvSpPr>
          <p:spPr>
            <a:xfrm>
              <a:off x="4810621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621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0621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10621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754822" y="8718496"/>
            <a:ext cx="1333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808591" y="2518437"/>
            <a:ext cx="3018155" cy="6212205"/>
            <a:chOff x="5808591" y="2518437"/>
            <a:chExt cx="3018155" cy="6212205"/>
          </a:xfrm>
        </p:grpSpPr>
        <p:sp>
          <p:nvSpPr>
            <p:cNvPr id="38" name="object 38"/>
            <p:cNvSpPr/>
            <p:nvPr/>
          </p:nvSpPr>
          <p:spPr>
            <a:xfrm>
              <a:off x="5813353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3353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3353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13353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6085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16085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16085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16085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18817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18817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18817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18817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21549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1549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1549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1549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764064" y="8718496"/>
            <a:ext cx="1333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Times New Roman"/>
                <a:cs typeface="Times New Roman"/>
              </a:rPr>
              <a:t>9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819518" y="2518437"/>
            <a:ext cx="9525" cy="6212205"/>
            <a:chOff x="9819518" y="2518437"/>
            <a:chExt cx="9525" cy="6212205"/>
          </a:xfrm>
        </p:grpSpPr>
        <p:sp>
          <p:nvSpPr>
            <p:cNvPr id="56" name="object 56"/>
            <p:cNvSpPr/>
            <p:nvPr/>
          </p:nvSpPr>
          <p:spPr>
            <a:xfrm>
              <a:off x="9824280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24280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24280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24280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717658" y="8718496"/>
            <a:ext cx="246379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15" dirty="0">
                <a:latin typeface="Times New Roman"/>
                <a:cs typeface="Times New Roman"/>
              </a:rPr>
              <a:t>10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822250" y="2518437"/>
            <a:ext cx="9525" cy="6212205"/>
            <a:chOff x="10822250" y="2518437"/>
            <a:chExt cx="9525" cy="6212205"/>
          </a:xfrm>
        </p:grpSpPr>
        <p:sp>
          <p:nvSpPr>
            <p:cNvPr id="62" name="object 62"/>
            <p:cNvSpPr/>
            <p:nvPr/>
          </p:nvSpPr>
          <p:spPr>
            <a:xfrm>
              <a:off x="10827012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27012" y="8653524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83"/>
                  </a:moveTo>
                  <a:lnTo>
                    <a:pt x="0" y="0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827012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827012" y="2523200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1783"/>
                  </a:lnTo>
                </a:path>
              </a:pathLst>
            </a:custGeom>
            <a:ln w="8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724743" y="8718496"/>
            <a:ext cx="246379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15" dirty="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41927" y="8693708"/>
            <a:ext cx="2409825" cy="5918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90"/>
              </a:spcBef>
              <a:tabLst>
                <a:tab pos="1127760" algn="l"/>
                <a:tab pos="2131695" algn="l"/>
              </a:tabLst>
            </a:pPr>
            <a:r>
              <a:rPr sz="1700" spc="-5" dirty="0">
                <a:latin typeface="Times New Roman"/>
                <a:cs typeface="Times New Roman"/>
              </a:rPr>
              <a:t>6	7	8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85" dirty="0">
                <a:latin typeface="Times New Roman"/>
                <a:cs typeface="Times New Roman"/>
              </a:rPr>
              <a:t>Number </a:t>
            </a:r>
            <a:r>
              <a:rPr sz="1700" spc="-15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hidden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layers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800395" y="8720545"/>
            <a:ext cx="8031480" cy="9525"/>
            <a:chOff x="2800395" y="8720545"/>
            <a:chExt cx="8031480" cy="9525"/>
          </a:xfrm>
        </p:grpSpPr>
        <p:sp>
          <p:nvSpPr>
            <p:cNvPr id="69" name="object 69"/>
            <p:cNvSpPr/>
            <p:nvPr/>
          </p:nvSpPr>
          <p:spPr>
            <a:xfrm>
              <a:off x="2805157" y="872530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05157" y="872530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755133" y="872530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55133" y="872530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329317" y="8551094"/>
            <a:ext cx="57721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spc="20" dirty="0">
                <a:latin typeface="Times New Roman"/>
                <a:cs typeface="Times New Roman"/>
              </a:rPr>
              <a:t>92.0</a:t>
            </a:r>
            <a:r>
              <a:rPr sz="2550" spc="30" baseline="-42483" dirty="0">
                <a:latin typeface="Times New Roman"/>
                <a:cs typeface="Times New Roman"/>
              </a:rPr>
              <a:t>3</a:t>
            </a:r>
            <a:endParaRPr sz="2550" baseline="-42483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800395" y="3207560"/>
            <a:ext cx="8031480" cy="4833620"/>
            <a:chOff x="2800395" y="3207560"/>
            <a:chExt cx="8031480" cy="4833620"/>
          </a:xfrm>
        </p:grpSpPr>
        <p:sp>
          <p:nvSpPr>
            <p:cNvPr id="75" name="object 75"/>
            <p:cNvSpPr/>
            <p:nvPr/>
          </p:nvSpPr>
          <p:spPr>
            <a:xfrm>
              <a:off x="2805157" y="8036184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05157" y="8036184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755133" y="8036184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755133" y="8036184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05157" y="73470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05157" y="73470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55133" y="73470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55133" y="73470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05157" y="665793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05157" y="665793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755133" y="665793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755133" y="665793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05157" y="596881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05157" y="596881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755133" y="596881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755133" y="596881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05157" y="52796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05157" y="52796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755133" y="52796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755133" y="52796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05157" y="45905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05157" y="45905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55133" y="45905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55133" y="45905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05157" y="390144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05157" y="390144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755133" y="390144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755133" y="390144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05157" y="321232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05157" y="321232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755133" y="321232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755133" y="321232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354717" y="3038110"/>
            <a:ext cx="417830" cy="510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35" dirty="0">
                <a:latin typeface="Times New Roman"/>
                <a:cs typeface="Times New Roman"/>
              </a:rPr>
              <a:t>96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95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95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94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94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93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35" dirty="0">
                <a:latin typeface="Times New Roman"/>
                <a:cs typeface="Times New Roman"/>
              </a:rPr>
              <a:t>93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700" spc="35" dirty="0">
                <a:latin typeface="Times New Roman"/>
                <a:cs typeface="Times New Roman"/>
              </a:rPr>
              <a:t>92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800395" y="2518437"/>
            <a:ext cx="8031480" cy="9525"/>
            <a:chOff x="2800395" y="2518437"/>
            <a:chExt cx="8031480" cy="9525"/>
          </a:xfrm>
        </p:grpSpPr>
        <p:sp>
          <p:nvSpPr>
            <p:cNvPr id="109" name="object 109"/>
            <p:cNvSpPr/>
            <p:nvPr/>
          </p:nvSpPr>
          <p:spPr>
            <a:xfrm>
              <a:off x="2805157" y="25232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05157" y="25232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8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55133" y="25232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755133" y="25232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1880" y="0"/>
                  </a:moveTo>
                  <a:lnTo>
                    <a:pt x="0" y="0"/>
                  </a:lnTo>
                </a:path>
              </a:pathLst>
            </a:custGeom>
            <a:ln w="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356963" y="2348987"/>
            <a:ext cx="41592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35" dirty="0">
                <a:latin typeface="Times New Roman"/>
                <a:cs typeface="Times New Roman"/>
              </a:rPr>
              <a:t>96</a:t>
            </a:r>
            <a:r>
              <a:rPr sz="1700" spc="15" dirty="0">
                <a:latin typeface="Times New Roman"/>
                <a:cs typeface="Times New Roman"/>
              </a:rPr>
              <a:t>.</a:t>
            </a:r>
            <a:r>
              <a:rPr sz="1700" spc="-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009331" y="4697322"/>
            <a:ext cx="281305" cy="1793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30"/>
              </a:lnSpc>
            </a:pPr>
            <a:r>
              <a:rPr sz="1700" spc="105" dirty="0">
                <a:latin typeface="Times New Roman"/>
                <a:cs typeface="Times New Roman"/>
              </a:rPr>
              <a:t>Test </a:t>
            </a:r>
            <a:r>
              <a:rPr sz="1700" spc="65" dirty="0">
                <a:latin typeface="Times New Roman"/>
                <a:cs typeface="Times New Roman"/>
              </a:rPr>
              <a:t>accuracy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(%)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805157" y="2523200"/>
            <a:ext cx="8021955" cy="6202680"/>
          </a:xfrm>
          <a:custGeom>
            <a:avLst/>
            <a:gdLst/>
            <a:ahLst/>
            <a:cxnLst/>
            <a:rect l="l" t="t" r="r" b="b"/>
            <a:pathLst>
              <a:path w="8021955" h="6202680">
                <a:moveTo>
                  <a:pt x="0" y="0"/>
                </a:moveTo>
                <a:lnTo>
                  <a:pt x="8021855" y="0"/>
                </a:lnTo>
              </a:path>
              <a:path w="8021955" h="6202680">
                <a:moveTo>
                  <a:pt x="8021855" y="6202107"/>
                </a:moveTo>
                <a:lnTo>
                  <a:pt x="8021855" y="0"/>
                </a:lnTo>
              </a:path>
              <a:path w="8021955" h="6202680">
                <a:moveTo>
                  <a:pt x="0" y="6202107"/>
                </a:moveTo>
                <a:lnTo>
                  <a:pt x="8021855" y="6202107"/>
                </a:lnTo>
              </a:path>
              <a:path w="8021955" h="6202680">
                <a:moveTo>
                  <a:pt x="0" y="6202107"/>
                </a:moveTo>
                <a:lnTo>
                  <a:pt x="0" y="0"/>
                </a:lnTo>
              </a:path>
            </a:pathLst>
          </a:custGeom>
          <a:ln w="17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5934081" y="2162349"/>
            <a:ext cx="180848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70" dirty="0">
                <a:latin typeface="Times New Roman"/>
                <a:cs typeface="Times New Roman"/>
              </a:rPr>
              <a:t>Effect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Depth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850900"/>
            <a:ext cx="71031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High </a:t>
            </a:r>
            <a:r>
              <a:rPr spc="285" dirty="0"/>
              <a:t>Test</a:t>
            </a:r>
            <a:r>
              <a:rPr spc="1100" dirty="0"/>
              <a:t> </a:t>
            </a:r>
            <a:r>
              <a:rPr spc="385" dirty="0"/>
              <a:t>Error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29128" y="3657600"/>
            <a:ext cx="5920613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95"/>
              </a:spcBef>
              <a:buSzPct val="75000"/>
              <a:tabLst>
                <a:tab pos="563245" algn="l"/>
                <a:tab pos="563880" algn="l"/>
              </a:tabLst>
            </a:pPr>
            <a:r>
              <a:rPr sz="3600" spc="130" dirty="0"/>
              <a:t>Add </a:t>
            </a:r>
            <a:r>
              <a:rPr sz="3600" spc="200" dirty="0"/>
              <a:t>dataset</a:t>
            </a:r>
            <a:r>
              <a:rPr sz="3600" spc="400" dirty="0"/>
              <a:t> </a:t>
            </a:r>
            <a:r>
              <a:rPr sz="3600" spc="155" dirty="0"/>
              <a:t>augmentation</a:t>
            </a:r>
            <a:endParaRPr sz="3600" dirty="0"/>
          </a:p>
          <a:p>
            <a:pPr marL="80645">
              <a:lnSpc>
                <a:spcPct val="100000"/>
              </a:lnSpc>
              <a:spcBef>
                <a:spcPts val="35"/>
              </a:spcBef>
            </a:pPr>
            <a:endParaRPr sz="4200" dirty="0"/>
          </a:p>
          <a:p>
            <a:pPr marL="118110">
              <a:lnSpc>
                <a:spcPct val="100000"/>
              </a:lnSpc>
              <a:buSzPct val="75000"/>
              <a:tabLst>
                <a:tab pos="563245" algn="l"/>
                <a:tab pos="563880" algn="l"/>
              </a:tabLst>
            </a:pPr>
            <a:r>
              <a:rPr sz="3600" spc="130" dirty="0"/>
              <a:t>Add</a:t>
            </a:r>
            <a:r>
              <a:rPr sz="3600" spc="290" dirty="0"/>
              <a:t> </a:t>
            </a:r>
            <a:r>
              <a:rPr sz="3600" spc="185" dirty="0"/>
              <a:t>dropout</a:t>
            </a:r>
            <a:endParaRPr sz="3600" dirty="0"/>
          </a:p>
          <a:p>
            <a:pPr marL="80645">
              <a:lnSpc>
                <a:spcPct val="100000"/>
              </a:lnSpc>
              <a:spcBef>
                <a:spcPts val="35"/>
              </a:spcBef>
            </a:pPr>
            <a:endParaRPr sz="4200" dirty="0"/>
          </a:p>
          <a:p>
            <a:pPr marL="118110">
              <a:lnSpc>
                <a:spcPct val="100000"/>
              </a:lnSpc>
              <a:buSzPct val="75000"/>
              <a:tabLst>
                <a:tab pos="563245" algn="l"/>
                <a:tab pos="563880" algn="l"/>
              </a:tabLst>
            </a:pPr>
            <a:r>
              <a:rPr sz="3600" spc="80" dirty="0"/>
              <a:t>Collect </a:t>
            </a:r>
            <a:r>
              <a:rPr sz="3600" spc="100" dirty="0"/>
              <a:t>more</a:t>
            </a:r>
            <a:r>
              <a:rPr sz="3600" spc="500" dirty="0"/>
              <a:t> </a:t>
            </a:r>
            <a:r>
              <a:rPr sz="3600" spc="245" dirty="0"/>
              <a:t>data</a:t>
            </a:r>
            <a:endParaRPr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744219"/>
            <a:ext cx="10952480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75" dirty="0"/>
              <a:t>Increasing </a:t>
            </a:r>
            <a:r>
              <a:rPr sz="7050" spc="215" dirty="0"/>
              <a:t>Training </a:t>
            </a:r>
            <a:r>
              <a:rPr sz="7050" spc="250" dirty="0"/>
              <a:t>Set</a:t>
            </a:r>
            <a:r>
              <a:rPr sz="7050" spc="1290" dirty="0"/>
              <a:t> </a:t>
            </a:r>
            <a:r>
              <a:rPr sz="7050" spc="-10" dirty="0"/>
              <a:t>Size</a:t>
            </a:r>
            <a:endParaRPr sz="7050"/>
          </a:p>
        </p:txBody>
      </p:sp>
      <p:grpSp>
        <p:nvGrpSpPr>
          <p:cNvPr id="3" name="object 3"/>
          <p:cNvGrpSpPr/>
          <p:nvPr/>
        </p:nvGrpSpPr>
        <p:grpSpPr>
          <a:xfrm>
            <a:off x="2494946" y="2570069"/>
            <a:ext cx="3744595" cy="5814695"/>
            <a:chOff x="2494946" y="2570069"/>
            <a:chExt cx="3744595" cy="5814695"/>
          </a:xfrm>
        </p:grpSpPr>
        <p:sp>
          <p:nvSpPr>
            <p:cNvPr id="4" name="object 4"/>
            <p:cNvSpPr/>
            <p:nvPr/>
          </p:nvSpPr>
          <p:spPr>
            <a:xfrm>
              <a:off x="2502883" y="8286195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861"/>
                  </a:moveTo>
                  <a:lnTo>
                    <a:pt x="0" y="0"/>
                  </a:lnTo>
                  <a:lnTo>
                    <a:pt x="0" y="1586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2883" y="8286201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858"/>
                  </a:moveTo>
                  <a:lnTo>
                    <a:pt x="0" y="0"/>
                  </a:lnTo>
                  <a:lnTo>
                    <a:pt x="0" y="15858"/>
                  </a:lnTo>
                  <a:close/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2877" y="8290166"/>
              <a:ext cx="47625" cy="8255"/>
            </a:xfrm>
            <a:custGeom>
              <a:avLst/>
              <a:gdLst/>
              <a:ahLst/>
              <a:cxnLst/>
              <a:rect l="l" t="t" r="r" b="b"/>
              <a:pathLst>
                <a:path w="47625" h="8254">
                  <a:moveTo>
                    <a:pt x="47548" y="0"/>
                  </a:moveTo>
                  <a:lnTo>
                    <a:pt x="0" y="0"/>
                  </a:lnTo>
                  <a:lnTo>
                    <a:pt x="0" y="7924"/>
                  </a:lnTo>
                  <a:lnTo>
                    <a:pt x="47548" y="7937"/>
                  </a:lnTo>
                  <a:lnTo>
                    <a:pt x="475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2212" y="829407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4665" y="82941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4665" y="82941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4665" y="82940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4665" y="82940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1541" y="829366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111"/>
                  </a:moveTo>
                  <a:lnTo>
                    <a:pt x="7924" y="111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1541" y="8232269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89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2149" y="829360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18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2149" y="8088808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18847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3996" y="82938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3996" y="82938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64602" y="829378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64602" y="829378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3996" y="829366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3996" y="829366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4602" y="82936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4602" y="82936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0870" y="829238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271"/>
                  </a:moveTo>
                  <a:lnTo>
                    <a:pt x="7924" y="271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60870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3325" y="82929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3325" y="82929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61636" y="8288066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7924" y="1095"/>
                  </a:moveTo>
                  <a:lnTo>
                    <a:pt x="7924" y="1095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61636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4090" y="82902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4090" y="82902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80198" y="8278885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7924" y="2101"/>
                  </a:moveTo>
                  <a:lnTo>
                    <a:pt x="7924" y="2101"/>
                  </a:lnTo>
                </a:path>
              </a:pathLst>
            </a:custGeom>
            <a:ln w="42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0198" y="829119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7924" y="1936"/>
                  </a:moveTo>
                  <a:lnTo>
                    <a:pt x="7924" y="1936"/>
                  </a:lnTo>
                </a:path>
              </a:pathLst>
            </a:custGeom>
            <a:ln w="3873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2652" y="82830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32652" y="82830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0965" y="8235500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4">
                  <a:moveTo>
                    <a:pt x="-7924" y="7282"/>
                  </a:moveTo>
                  <a:lnTo>
                    <a:pt x="7924" y="7282"/>
                  </a:lnTo>
                </a:path>
              </a:pathLst>
            </a:custGeom>
            <a:ln w="1456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0965" y="8294067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84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33419" y="82500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33419" y="82500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99526" y="819694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7924" y="8812"/>
                  </a:moveTo>
                  <a:lnTo>
                    <a:pt x="7924" y="8812"/>
                  </a:lnTo>
                </a:path>
              </a:pathLst>
            </a:custGeom>
            <a:ln w="176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51980" y="82145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1980" y="82145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7405" y="8165632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5">
                  <a:moveTo>
                    <a:pt x="-7924" y="12078"/>
                  </a:moveTo>
                  <a:lnTo>
                    <a:pt x="7924" y="12078"/>
                  </a:lnTo>
                </a:path>
              </a:pathLst>
            </a:custGeom>
            <a:ln w="241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07405" y="8018727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09">
                  <a:moveTo>
                    <a:pt x="0" y="14324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9860" y="81897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9860" y="81897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8856" y="8144623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-7924" y="9653"/>
                  </a:moveTo>
                  <a:lnTo>
                    <a:pt x="7924" y="9653"/>
                  </a:lnTo>
                </a:path>
              </a:pathLst>
            </a:custGeom>
            <a:ln w="193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18856" y="7912711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20586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1310" y="81639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71310" y="81639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26733" y="811770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7924" y="9498"/>
                  </a:moveTo>
                  <a:lnTo>
                    <a:pt x="7924" y="9498"/>
                  </a:lnTo>
                </a:path>
              </a:pathLst>
            </a:custGeom>
            <a:ln w="1899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26733" y="7913846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5">
                  <a:moveTo>
                    <a:pt x="0" y="19442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9188" y="81367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79188" y="81367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8185" y="809248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-7924" y="7562"/>
                  </a:moveTo>
                  <a:lnTo>
                    <a:pt x="7924" y="7562"/>
                  </a:lnTo>
                </a:path>
              </a:pathLst>
            </a:custGeom>
            <a:ln w="151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90639" y="81076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0639" y="81076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7815" y="8091597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h="12065">
                  <a:moveTo>
                    <a:pt x="-7924" y="5975"/>
                  </a:moveTo>
                  <a:lnTo>
                    <a:pt x="7924" y="5975"/>
                  </a:lnTo>
                </a:path>
              </a:pathLst>
            </a:custGeom>
            <a:ln w="119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47815" y="747901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59">
                  <a:moveTo>
                    <a:pt x="0" y="36565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815" y="7626191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02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00269" y="81035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00269" y="81035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7513" y="808479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7924" y="4535"/>
                  </a:moveTo>
                  <a:lnTo>
                    <a:pt x="7924" y="4535"/>
                  </a:lnTo>
                </a:path>
              </a:pathLst>
            </a:custGeom>
            <a:ln w="9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7513" y="7741915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19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7513" y="7745940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33199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9967" y="80938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09967" y="80938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67145" y="808443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7924" y="4719"/>
                  </a:moveTo>
                  <a:lnTo>
                    <a:pt x="7924" y="4719"/>
                  </a:lnTo>
                </a:path>
              </a:pathLst>
            </a:custGeom>
            <a:ln w="94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67145" y="7944263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767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19600" y="80938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19600" y="80938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76841" y="8079181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7924" y="4045"/>
                  </a:moveTo>
                  <a:lnTo>
                    <a:pt x="7924" y="4045"/>
                  </a:lnTo>
                </a:path>
              </a:pathLst>
            </a:custGeom>
            <a:ln w="80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76841" y="7508404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4">
                  <a:moveTo>
                    <a:pt x="0" y="31891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76841" y="7830584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20">
                  <a:moveTo>
                    <a:pt x="0" y="32474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29296" y="80872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29296" y="80872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86473" y="807295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7924" y="3801"/>
                  </a:moveTo>
                  <a:lnTo>
                    <a:pt x="7924" y="3801"/>
                  </a:lnTo>
                </a:path>
              </a:pathLst>
            </a:custGeom>
            <a:ln w="76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86473" y="7691721"/>
              <a:ext cx="0" cy="193675"/>
            </a:xfrm>
            <a:custGeom>
              <a:avLst/>
              <a:gdLst/>
              <a:ahLst/>
              <a:cxnLst/>
              <a:rect l="l" t="t" r="r" b="b"/>
              <a:pathLst>
                <a:path h="193675">
                  <a:moveTo>
                    <a:pt x="0" y="19309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86473" y="7811816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25989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38927" y="80805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38927" y="80805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96171" y="807399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7924" y="2725"/>
                  </a:moveTo>
                  <a:lnTo>
                    <a:pt x="7924" y="2725"/>
                  </a:lnTo>
                </a:path>
              </a:pathLst>
            </a:custGeom>
            <a:ln w="545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6171" y="7968098"/>
              <a:ext cx="0" cy="203835"/>
            </a:xfrm>
            <a:custGeom>
              <a:avLst/>
              <a:gdLst/>
              <a:ahLst/>
              <a:cxnLst/>
              <a:rect l="l" t="t" r="r" b="b"/>
              <a:pathLst>
                <a:path h="203834">
                  <a:moveTo>
                    <a:pt x="0" y="20380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48625" y="807944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48625" y="807944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05801" y="8071924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7924" y="2597"/>
                  </a:moveTo>
                  <a:lnTo>
                    <a:pt x="7924" y="2597"/>
                  </a:lnTo>
                </a:path>
              </a:pathLst>
            </a:custGeom>
            <a:ln w="51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05801" y="7885253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26016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58257" y="807711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58257" y="807711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15500" y="8071175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7924" y="2126"/>
                  </a:moveTo>
                  <a:lnTo>
                    <a:pt x="7924" y="2126"/>
                  </a:lnTo>
                </a:path>
              </a:pathLst>
            </a:custGeom>
            <a:ln w="42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15500" y="7775872"/>
              <a:ext cx="0" cy="12509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12487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15500" y="7875431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90">
                  <a:moveTo>
                    <a:pt x="0" y="21203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67955" y="80754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67955" y="80754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25130" y="8072975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7924" y="1929"/>
                  </a:moveTo>
                  <a:lnTo>
                    <a:pt x="7924" y="1929"/>
                  </a:lnTo>
                </a:path>
              </a:pathLst>
            </a:custGeom>
            <a:ln w="38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025130" y="8012997"/>
              <a:ext cx="0" cy="160020"/>
            </a:xfrm>
            <a:custGeom>
              <a:avLst/>
              <a:gdLst/>
              <a:ahLst/>
              <a:cxnLst/>
              <a:rect l="l" t="t" r="r" b="b"/>
              <a:pathLst>
                <a:path h="160020">
                  <a:moveTo>
                    <a:pt x="0" y="15982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77584" y="80768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77584" y="80768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34828" y="8071451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09">
                  <a:moveTo>
                    <a:pt x="-7924" y="1734"/>
                  </a:moveTo>
                  <a:lnTo>
                    <a:pt x="7924" y="1734"/>
                  </a:lnTo>
                </a:path>
              </a:pathLst>
            </a:custGeom>
            <a:ln w="346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34828" y="7563311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5">
                  <a:moveTo>
                    <a:pt x="0" y="26474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134828" y="7849066"/>
              <a:ext cx="0" cy="242570"/>
            </a:xfrm>
            <a:custGeom>
              <a:avLst/>
              <a:gdLst/>
              <a:ahLst/>
              <a:cxnLst/>
              <a:rect l="l" t="t" r="r" b="b"/>
              <a:pathLst>
                <a:path h="242570">
                  <a:moveTo>
                    <a:pt x="0" y="24198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87283" y="80749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087283" y="80749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44460" y="807182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7924" y="1380"/>
                  </a:moveTo>
                  <a:lnTo>
                    <a:pt x="7924" y="138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44460" y="7680732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59">
                  <a:moveTo>
                    <a:pt x="0" y="23817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44460" y="78204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27450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196914" y="807459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96914" y="807459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54156" y="807167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7924" y="1277"/>
                  </a:moveTo>
                  <a:lnTo>
                    <a:pt x="7924" y="1277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54156" y="766976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24737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54156" y="7916852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20">
                  <a:moveTo>
                    <a:pt x="0" y="18481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06612" y="80742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06612" y="80742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463815" y="8071006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7924" y="861"/>
                  </a:moveTo>
                  <a:lnTo>
                    <a:pt x="7924" y="861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463815" y="7599972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22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463815" y="7862936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43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416269" y="80727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416269" y="80727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3486" y="807163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7924" y="665"/>
                  </a:moveTo>
                  <a:lnTo>
                    <a:pt x="7924" y="665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73486" y="7964189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5">
                  <a:moveTo>
                    <a:pt x="0" y="19607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25941" y="80729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25941" y="80729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683143" y="807216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7924" y="653"/>
                  </a:moveTo>
                  <a:lnTo>
                    <a:pt x="7924" y="653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683143" y="796549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547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35598" y="80734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35598" y="80734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92815" y="807156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7924" y="560"/>
                  </a:moveTo>
                  <a:lnTo>
                    <a:pt x="7924" y="560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92815" y="7978292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h="151129">
                  <a:moveTo>
                    <a:pt x="0" y="15070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45270" y="80726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45270" y="80726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02473" y="807213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7924" y="500"/>
                  </a:moveTo>
                  <a:lnTo>
                    <a:pt x="7924" y="500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02473" y="7574283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27952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02473" y="7790384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27148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854929" y="8073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54929" y="8073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12143" y="807159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314"/>
                  </a:moveTo>
                  <a:lnTo>
                    <a:pt x="7924" y="314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12143" y="7715299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h="186690">
                  <a:moveTo>
                    <a:pt x="0" y="186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12143" y="7803605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7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964598" y="80722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64598" y="80722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113325" y="829238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113325" y="829238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214090" y="82880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214090" y="82880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32652" y="82788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32652" y="82788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433419" y="82355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33419" y="82355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551980" y="81969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551980" y="81969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659860" y="81656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59860" y="81656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71310" y="814462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771310" y="814462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879188" y="81177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879188" y="81177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990639" y="809248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990639" y="809248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100269" y="80915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100269" y="80915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209967" y="80847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209967" y="80847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319600" y="80844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319600" y="80844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429296" y="80791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429296" y="80791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38927" y="80729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38927" y="80729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648625" y="807399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648625" y="807399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758257" y="807192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758257" y="807192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67955" y="80711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7955" y="80711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977584" y="80729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977584" y="80729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087283" y="80714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087283" y="80714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196914" y="80718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196914" y="807182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306612" y="80716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306612" y="80716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416269" y="80710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416269" y="80710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525941" y="807163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525941" y="807163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35598" y="807216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35598" y="807216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745270" y="80715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745270" y="80715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854929" y="8072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854929" y="8072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964598" y="80715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64598" y="80715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599526" y="7849746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90">
                  <a:moveTo>
                    <a:pt x="0" y="19879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722212" y="6714820"/>
              <a:ext cx="0" cy="1409700"/>
            </a:xfrm>
            <a:custGeom>
              <a:avLst/>
              <a:gdLst/>
              <a:ahLst/>
              <a:cxnLst/>
              <a:rect l="l" t="t" r="r" b="b"/>
              <a:pathLst>
                <a:path h="1409700">
                  <a:moveTo>
                    <a:pt x="0" y="140947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99526" y="829396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19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707405" y="829368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268"/>
                  </a:moveTo>
                  <a:lnTo>
                    <a:pt x="7924" y="268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818856" y="82934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7924" y="388"/>
                  </a:moveTo>
                  <a:lnTo>
                    <a:pt x="7924" y="388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26733" y="829332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269"/>
                  </a:moveTo>
                  <a:lnTo>
                    <a:pt x="7924" y="269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38185" y="829057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7924" y="1441"/>
                  </a:moveTo>
                  <a:lnTo>
                    <a:pt x="7924" y="1441"/>
                  </a:lnTo>
                </a:path>
              </a:pathLst>
            </a:custGeom>
            <a:ln w="3175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47815" y="8289765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09">
                  <a:moveTo>
                    <a:pt x="-7924" y="1693"/>
                  </a:moveTo>
                  <a:lnTo>
                    <a:pt x="7924" y="1693"/>
                  </a:lnTo>
                </a:path>
              </a:pathLst>
            </a:custGeom>
            <a:ln w="3386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257513" y="829194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7924" y="1093"/>
                  </a:moveTo>
                  <a:lnTo>
                    <a:pt x="7924" y="1093"/>
                  </a:lnTo>
                </a:path>
              </a:pathLst>
            </a:custGeom>
            <a:ln w="3175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67145" y="82922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7924" y="1012"/>
                  </a:moveTo>
                  <a:lnTo>
                    <a:pt x="7924" y="1012"/>
                  </a:lnTo>
                </a:path>
              </a:pathLst>
            </a:custGeom>
            <a:ln w="3175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476841" y="829349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268"/>
                  </a:moveTo>
                  <a:lnTo>
                    <a:pt x="7924" y="268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86473" y="8290857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09">
                  <a:moveTo>
                    <a:pt x="-7924" y="1642"/>
                  </a:moveTo>
                  <a:lnTo>
                    <a:pt x="7924" y="1642"/>
                  </a:lnTo>
                </a:path>
              </a:pathLst>
            </a:custGeom>
            <a:ln w="3284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96171" y="829255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7924" y="924"/>
                  </a:moveTo>
                  <a:lnTo>
                    <a:pt x="7924" y="924"/>
                  </a:lnTo>
                </a:path>
              </a:pathLst>
            </a:custGeom>
            <a:ln w="3175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05801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915500" y="82938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170"/>
                  </a:moveTo>
                  <a:lnTo>
                    <a:pt x="7924" y="17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025130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134828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244460" y="829394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7924" y="124"/>
                  </a:moveTo>
                  <a:lnTo>
                    <a:pt x="7924" y="124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354156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463815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573486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683143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792815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902473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012143" y="82941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502883" y="8071868"/>
              <a:ext cx="3509645" cy="222885"/>
            </a:xfrm>
            <a:custGeom>
              <a:avLst/>
              <a:gdLst/>
              <a:ahLst/>
              <a:cxnLst/>
              <a:rect l="l" t="t" r="r" b="b"/>
              <a:pathLst>
                <a:path w="3509645" h="222884">
                  <a:moveTo>
                    <a:pt x="0" y="222257"/>
                  </a:moveTo>
                  <a:lnTo>
                    <a:pt x="219328" y="222219"/>
                  </a:lnTo>
                  <a:lnTo>
                    <a:pt x="438657" y="221911"/>
                  </a:lnTo>
                  <a:lnTo>
                    <a:pt x="509265" y="221826"/>
                  </a:lnTo>
                  <a:lnTo>
                    <a:pt x="657986" y="220791"/>
                  </a:lnTo>
                  <a:lnTo>
                    <a:pt x="758753" y="217293"/>
                  </a:lnTo>
                  <a:lnTo>
                    <a:pt x="877315" y="209118"/>
                  </a:lnTo>
                  <a:lnTo>
                    <a:pt x="978082" y="170914"/>
                  </a:lnTo>
                  <a:lnTo>
                    <a:pt x="1096643" y="133883"/>
                  </a:lnTo>
                  <a:lnTo>
                    <a:pt x="1204521" y="105842"/>
                  </a:lnTo>
                  <a:lnTo>
                    <a:pt x="1315973" y="82408"/>
                  </a:lnTo>
                  <a:lnTo>
                    <a:pt x="1423850" y="55333"/>
                  </a:lnTo>
                  <a:lnTo>
                    <a:pt x="1535301" y="28176"/>
                  </a:lnTo>
                  <a:lnTo>
                    <a:pt x="1644931" y="25704"/>
                  </a:lnTo>
                  <a:lnTo>
                    <a:pt x="1754629" y="17464"/>
                  </a:lnTo>
                  <a:lnTo>
                    <a:pt x="1864261" y="17281"/>
                  </a:lnTo>
                  <a:lnTo>
                    <a:pt x="1973958" y="11357"/>
                  </a:lnTo>
                  <a:lnTo>
                    <a:pt x="2083589" y="4887"/>
                  </a:lnTo>
                  <a:lnTo>
                    <a:pt x="2193288" y="4849"/>
                  </a:lnTo>
                  <a:lnTo>
                    <a:pt x="2302918" y="2653"/>
                  </a:lnTo>
                  <a:lnTo>
                    <a:pt x="2412616" y="1433"/>
                  </a:lnTo>
                  <a:lnTo>
                    <a:pt x="2522246" y="3036"/>
                  </a:lnTo>
                  <a:lnTo>
                    <a:pt x="2631944" y="1317"/>
                  </a:lnTo>
                  <a:lnTo>
                    <a:pt x="2741576" y="1341"/>
                  </a:lnTo>
                  <a:lnTo>
                    <a:pt x="2851273" y="1081"/>
                  </a:lnTo>
                  <a:lnTo>
                    <a:pt x="2960931" y="0"/>
                  </a:lnTo>
                  <a:lnTo>
                    <a:pt x="3070603" y="436"/>
                  </a:lnTo>
                  <a:lnTo>
                    <a:pt x="3180260" y="948"/>
                  </a:lnTo>
                  <a:lnTo>
                    <a:pt x="3289931" y="258"/>
                  </a:lnTo>
                  <a:lnTo>
                    <a:pt x="3399590" y="771"/>
                  </a:lnTo>
                  <a:lnTo>
                    <a:pt x="3509259" y="37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380198" y="6638382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2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332652" y="694160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332652" y="694160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480965" y="7174086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40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480965" y="7342806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32675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433419" y="74179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433419" y="74179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99526" y="7206403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h="318134">
                  <a:moveTo>
                    <a:pt x="0" y="31813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51980" y="752454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551980" y="752454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707405" y="7428786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23805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659860" y="76668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659860" y="76668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18856" y="7581015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82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771310" y="77578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771310" y="77578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926733" y="7590733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59">
                  <a:moveTo>
                    <a:pt x="0" y="20039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879188" y="7791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879188" y="7791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38185" y="773014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10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038185" y="7702701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82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990639" y="788225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90639" y="788225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100269" y="78446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100269" y="78446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209967" y="791311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209967" y="791311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367145" y="7509200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30006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319600" y="78092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319600" y="78092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429296" y="78273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429296" y="78273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38927" y="78848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38927" y="78848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696171" y="7617354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5">
                  <a:moveTo>
                    <a:pt x="0" y="22020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648625" y="78375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648625" y="78375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805801" y="760079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09">
                  <a:moveTo>
                    <a:pt x="0" y="23189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758257" y="78326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758257" y="78326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867955" y="790074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867955" y="790074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025130" y="7490848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5">
                  <a:moveTo>
                    <a:pt x="0" y="35469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77584" y="784554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977584" y="784554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087283" y="78280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087283" y="78280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196914" y="79189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96914" y="79189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306612" y="7917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306612" y="7917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416269" y="786619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416269" y="786619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573486" y="7639357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20855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525941" y="784791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525941" y="784791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683143" y="7649183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90">
                  <a:moveTo>
                    <a:pt x="0" y="224787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635598" y="78739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635598" y="787397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792815" y="7669401"/>
              <a:ext cx="0" cy="168910"/>
            </a:xfrm>
            <a:custGeom>
              <a:avLst/>
              <a:gdLst/>
              <a:ahLst/>
              <a:cxnLst/>
              <a:rect l="l" t="t" r="r" b="b"/>
              <a:pathLst>
                <a:path h="168909">
                  <a:moveTo>
                    <a:pt x="0" y="16840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745270" y="78378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745270" y="783780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854929" y="78538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854929" y="78538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964598" y="79016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964598" y="79016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160870" y="5542938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h="608329">
                  <a:moveTo>
                    <a:pt x="0" y="60797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160870" y="5958738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4">
                  <a:moveTo>
                    <a:pt x="0" y="40536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113325" y="61509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113325" y="61509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113325" y="554293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113325" y="554293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261636" y="6031223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42228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261636" y="6410176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36337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214090" y="64535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214090" y="64535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214090" y="603122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214090" y="603122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332652" y="66383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332652" y="66383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433419" y="71740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433419" y="71740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551980" y="72064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551980" y="72064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659860" y="74287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659860" y="74287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771310" y="75810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771310" y="75810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879188" y="75907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879188" y="75907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990639" y="77301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990639" y="77301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100269" y="74790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100269" y="74790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209967" y="77419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209967" y="774191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319600" y="75091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319600" y="75091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429296" y="75084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429296" y="75084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538927" y="76917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538927" y="769172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648625" y="76173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648625" y="76173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58257" y="76007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58257" y="76007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867955" y="77758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867955" y="77758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977584" y="749084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977584" y="749084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87283" y="756331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87283" y="756331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196914" y="76807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96914" y="76807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306612" y="766976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306612" y="766976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416269" y="75999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16269" y="759997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525941" y="76393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525941" y="76393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635598" y="76491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635598" y="76491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745270" y="76694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745270" y="76694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854929" y="757428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854929" y="757428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964598" y="77152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964598" y="77152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502883" y="3243706"/>
              <a:ext cx="0" cy="1301115"/>
            </a:xfrm>
            <a:custGeom>
              <a:avLst/>
              <a:gdLst/>
              <a:ahLst/>
              <a:cxnLst/>
              <a:rect l="l" t="t" r="r" b="b"/>
              <a:pathLst>
                <a:path h="1301114">
                  <a:moveTo>
                    <a:pt x="0" y="130095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502883" y="3642688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177145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502877" y="3239744"/>
              <a:ext cx="47625" cy="1309370"/>
            </a:xfrm>
            <a:custGeom>
              <a:avLst/>
              <a:gdLst/>
              <a:ahLst/>
              <a:cxnLst/>
              <a:rect l="l" t="t" r="r" b="b"/>
              <a:pathLst>
                <a:path w="47625" h="1309370">
                  <a:moveTo>
                    <a:pt x="47548" y="1300949"/>
                  </a:moveTo>
                  <a:lnTo>
                    <a:pt x="0" y="1300949"/>
                  </a:lnTo>
                  <a:lnTo>
                    <a:pt x="0" y="1308887"/>
                  </a:lnTo>
                  <a:lnTo>
                    <a:pt x="47548" y="1308887"/>
                  </a:lnTo>
                  <a:lnTo>
                    <a:pt x="47548" y="1300949"/>
                  </a:lnTo>
                  <a:close/>
                </a:path>
                <a:path w="47625" h="1309370">
                  <a:moveTo>
                    <a:pt x="47548" y="0"/>
                  </a:moveTo>
                  <a:lnTo>
                    <a:pt x="0" y="0"/>
                  </a:lnTo>
                  <a:lnTo>
                    <a:pt x="0" y="7924"/>
                  </a:lnTo>
                  <a:lnTo>
                    <a:pt x="47548" y="7924"/>
                  </a:lnTo>
                  <a:lnTo>
                    <a:pt x="47548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722212" y="4244394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69785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722212" y="426960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h="913764">
                  <a:moveTo>
                    <a:pt x="0" y="91369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674665" y="494224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674665" y="494224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674665" y="424439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674665" y="424439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941541" y="4930867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68659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941541" y="5375296"/>
              <a:ext cx="0" cy="438150"/>
            </a:xfrm>
            <a:custGeom>
              <a:avLst/>
              <a:gdLst/>
              <a:ahLst/>
              <a:cxnLst/>
              <a:rect l="l" t="t" r="r" b="b"/>
              <a:pathLst>
                <a:path h="438150">
                  <a:moveTo>
                    <a:pt x="0" y="43755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012149" y="5134361"/>
              <a:ext cx="0" cy="623570"/>
            </a:xfrm>
            <a:custGeom>
              <a:avLst/>
              <a:gdLst/>
              <a:ahLst/>
              <a:cxnLst/>
              <a:rect l="l" t="t" r="r" b="b"/>
              <a:pathLst>
                <a:path h="623570">
                  <a:moveTo>
                    <a:pt x="0" y="62307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012149" y="5556769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h="374650">
                  <a:moveTo>
                    <a:pt x="0" y="37405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893996" y="561746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893996" y="561746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964602" y="575743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964602" y="575743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893996" y="49308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893996" y="49308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964602" y="51343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964602" y="51343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380198" y="712468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26572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502883" y="3894181"/>
              <a:ext cx="3509645" cy="3944620"/>
            </a:xfrm>
            <a:custGeom>
              <a:avLst/>
              <a:gdLst/>
              <a:ahLst/>
              <a:cxnLst/>
              <a:rect l="l" t="t" r="r" b="b"/>
              <a:pathLst>
                <a:path w="3509645" h="3944620">
                  <a:moveTo>
                    <a:pt x="0" y="0"/>
                  </a:moveTo>
                  <a:lnTo>
                    <a:pt x="219328" y="699141"/>
                  </a:lnTo>
                  <a:lnTo>
                    <a:pt x="438657" y="1379984"/>
                  </a:lnTo>
                  <a:lnTo>
                    <a:pt x="509265" y="1551718"/>
                  </a:lnTo>
                  <a:lnTo>
                    <a:pt x="657986" y="1952744"/>
                  </a:lnTo>
                  <a:lnTo>
                    <a:pt x="758753" y="2348184"/>
                  </a:lnTo>
                  <a:lnTo>
                    <a:pt x="877315" y="2895814"/>
                  </a:lnTo>
                  <a:lnTo>
                    <a:pt x="978082" y="3401825"/>
                  </a:lnTo>
                  <a:lnTo>
                    <a:pt x="1096643" y="3471290"/>
                  </a:lnTo>
                  <a:lnTo>
                    <a:pt x="1204521" y="3653632"/>
                  </a:lnTo>
                  <a:lnTo>
                    <a:pt x="1315973" y="3775247"/>
                  </a:lnTo>
                  <a:lnTo>
                    <a:pt x="1423850" y="3796750"/>
                  </a:lnTo>
                  <a:lnTo>
                    <a:pt x="1535301" y="3912021"/>
                  </a:lnTo>
                  <a:lnTo>
                    <a:pt x="1644931" y="3767661"/>
                  </a:lnTo>
                  <a:lnTo>
                    <a:pt x="1754629" y="3933331"/>
                  </a:lnTo>
                  <a:lnTo>
                    <a:pt x="1864261" y="3765050"/>
                  </a:lnTo>
                  <a:lnTo>
                    <a:pt x="1973958" y="3773679"/>
                  </a:lnTo>
                  <a:lnTo>
                    <a:pt x="2083589" y="3894089"/>
                  </a:lnTo>
                  <a:lnTo>
                    <a:pt x="2193288" y="3833276"/>
                  </a:lnTo>
                  <a:lnTo>
                    <a:pt x="2302918" y="3822566"/>
                  </a:lnTo>
                  <a:lnTo>
                    <a:pt x="2412616" y="3944126"/>
                  </a:lnTo>
                  <a:lnTo>
                    <a:pt x="2522246" y="3774013"/>
                  </a:lnTo>
                  <a:lnTo>
                    <a:pt x="2631944" y="3801503"/>
                  </a:lnTo>
                  <a:lnTo>
                    <a:pt x="2741576" y="3905636"/>
                  </a:lnTo>
                  <a:lnTo>
                    <a:pt x="2851273" y="3899269"/>
                  </a:lnTo>
                  <a:lnTo>
                    <a:pt x="2960931" y="3838904"/>
                  </a:lnTo>
                  <a:lnTo>
                    <a:pt x="3070603" y="3849454"/>
                  </a:lnTo>
                  <a:lnTo>
                    <a:pt x="3180260" y="3867395"/>
                  </a:lnTo>
                  <a:lnTo>
                    <a:pt x="3289931" y="3859421"/>
                  </a:lnTo>
                  <a:lnTo>
                    <a:pt x="3399590" y="3819862"/>
                  </a:lnTo>
                  <a:lnTo>
                    <a:pt x="3509259" y="3914301"/>
                  </a:lnTo>
                </a:path>
              </a:pathLst>
            </a:custGeom>
            <a:ln w="15853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502884" y="5410178"/>
              <a:ext cx="47625" cy="8255"/>
            </a:xfrm>
            <a:custGeom>
              <a:avLst/>
              <a:gdLst/>
              <a:ahLst/>
              <a:cxnLst/>
              <a:rect l="l" t="t" r="r" b="b"/>
              <a:pathLst>
                <a:path w="47625" h="8254">
                  <a:moveTo>
                    <a:pt x="0" y="7928"/>
                  </a:moveTo>
                  <a:lnTo>
                    <a:pt x="47547" y="7928"/>
                  </a:lnTo>
                  <a:lnTo>
                    <a:pt x="47547" y="0"/>
                  </a:lnTo>
                  <a:lnTo>
                    <a:pt x="0" y="0"/>
                  </a:lnTo>
                  <a:lnTo>
                    <a:pt x="0" y="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674665" y="51833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674665" y="51833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893996" y="58128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893996" y="58128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964602" y="59308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964602" y="59308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113325" y="636410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113325" y="636410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214090" y="677355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214090" y="677355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332652" y="73904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332652" y="73904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433419" y="766956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433419" y="766956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551980" y="80485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551980" y="80485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659860" y="816196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659860" y="816196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771310" y="81185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771310" y="81185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79188" y="81082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79188" y="81082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990639" y="800852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990639" y="800852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100269" y="80762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100269" y="80762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209967" y="80779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209967" y="807793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319600" y="811103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319600" y="811103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429296" y="81553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429296" y="81553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538927" y="807170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538927" y="807170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648625" y="81719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648625" y="81719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758257" y="814542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758257" y="814542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867955" y="80874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867955" y="80874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977584" y="81728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977584" y="81728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087283" y="80910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087283" y="80910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196914" y="80949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196914" y="80949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306612" y="81016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306612" y="81016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416269" y="80913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416269" y="80913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525941" y="81602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525941" y="81602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635598" y="81630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635598" y="81630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745270" y="812899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745270" y="812899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854929" y="806187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854929" y="806187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964598" y="80669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964598" y="80669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502884" y="3638721"/>
              <a:ext cx="47625" cy="8255"/>
            </a:xfrm>
            <a:custGeom>
              <a:avLst/>
              <a:gdLst/>
              <a:ahLst/>
              <a:cxnLst/>
              <a:rect l="l" t="t" r="r" b="b"/>
              <a:pathLst>
                <a:path w="47625" h="8254">
                  <a:moveTo>
                    <a:pt x="0" y="7929"/>
                  </a:moveTo>
                  <a:lnTo>
                    <a:pt x="47547" y="7929"/>
                  </a:lnTo>
                  <a:lnTo>
                    <a:pt x="47547" y="0"/>
                  </a:lnTo>
                  <a:lnTo>
                    <a:pt x="0" y="0"/>
                  </a:lnTo>
                  <a:lnTo>
                    <a:pt x="0" y="79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674665" y="42696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674665" y="42696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893996" y="537529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893996" y="537529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964602" y="55567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964602" y="55567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113325" y="59587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113325" y="59587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214090" y="64101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214090" y="64101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332652" y="71246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332652" y="71246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433419" y="73428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433419" y="73428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551980" y="784974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551980" y="784974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659860" y="80187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59860" y="80187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771310" y="791271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771310" y="791271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879188" y="791384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879188" y="791384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990639" y="77027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990639" y="770270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100269" y="76261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100269" y="76261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209967" y="77459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209967" y="77459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319600" y="79442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319600" y="79442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429296" y="78305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429296" y="78305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538927" y="781181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538927" y="781181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648625" y="79680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648625" y="79680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758257" y="788525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758257" y="788525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867955" y="78754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867955" y="78754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977584" y="80129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977584" y="80129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087283" y="78490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087283" y="78490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196914" y="78204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196914" y="782046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306612" y="791685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306612" y="791685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416269" y="78629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416269" y="78629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525941" y="79641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525941" y="79641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635598" y="796549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635598" y="796549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745270" y="797829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745270" y="797829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854929" y="77903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854929" y="77903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964598" y="78036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964598" y="78036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502883" y="4528416"/>
              <a:ext cx="3509645" cy="3564890"/>
            </a:xfrm>
            <a:custGeom>
              <a:avLst/>
              <a:gdLst/>
              <a:ahLst/>
              <a:cxnLst/>
              <a:rect l="l" t="t" r="r" b="b"/>
              <a:pathLst>
                <a:path w="3509645" h="3564890">
                  <a:moveTo>
                    <a:pt x="0" y="0"/>
                  </a:moveTo>
                  <a:lnTo>
                    <a:pt x="219328" y="198041"/>
                  </a:lnTo>
                  <a:lnTo>
                    <a:pt x="438657" y="1065658"/>
                  </a:lnTo>
                  <a:lnTo>
                    <a:pt x="509265" y="1215381"/>
                  </a:lnTo>
                  <a:lnTo>
                    <a:pt x="657986" y="1633007"/>
                  </a:lnTo>
                  <a:lnTo>
                    <a:pt x="758753" y="2063449"/>
                  </a:lnTo>
                  <a:lnTo>
                    <a:pt x="877315" y="2729133"/>
                  </a:lnTo>
                  <a:lnTo>
                    <a:pt x="978082" y="2977767"/>
                  </a:lnTo>
                  <a:lnTo>
                    <a:pt x="1096643" y="3420727"/>
                  </a:lnTo>
                  <a:lnTo>
                    <a:pt x="1204521" y="3561932"/>
                  </a:lnTo>
                  <a:lnTo>
                    <a:pt x="1315973" y="3487228"/>
                  </a:lnTo>
                  <a:lnTo>
                    <a:pt x="1423850" y="3482645"/>
                  </a:lnTo>
                  <a:lnTo>
                    <a:pt x="1535301" y="3327197"/>
                  </a:lnTo>
                  <a:lnTo>
                    <a:pt x="1644931" y="3322786"/>
                  </a:lnTo>
                  <a:lnTo>
                    <a:pt x="1754629" y="3383521"/>
                  </a:lnTo>
                  <a:lnTo>
                    <a:pt x="1864261" y="3499230"/>
                  </a:lnTo>
                  <a:lnTo>
                    <a:pt x="1973958" y="3464539"/>
                  </a:lnTo>
                  <a:lnTo>
                    <a:pt x="2083589" y="3413347"/>
                  </a:lnTo>
                  <a:lnTo>
                    <a:pt x="2193288" y="3541587"/>
                  </a:lnTo>
                  <a:lnTo>
                    <a:pt x="2302918" y="3486922"/>
                  </a:lnTo>
                  <a:lnTo>
                    <a:pt x="2412616" y="3453033"/>
                  </a:lnTo>
                  <a:lnTo>
                    <a:pt x="2522246" y="3564491"/>
                  </a:lnTo>
                  <a:lnTo>
                    <a:pt x="2631944" y="3441642"/>
                  </a:lnTo>
                  <a:lnTo>
                    <a:pt x="2741576" y="3429298"/>
                  </a:lnTo>
                  <a:lnTo>
                    <a:pt x="2851273" y="3480842"/>
                  </a:lnTo>
                  <a:lnTo>
                    <a:pt x="2960931" y="3448740"/>
                  </a:lnTo>
                  <a:lnTo>
                    <a:pt x="3070603" y="3533809"/>
                  </a:lnTo>
                  <a:lnTo>
                    <a:pt x="3180260" y="3535853"/>
                  </a:lnTo>
                  <a:lnTo>
                    <a:pt x="3289931" y="3525229"/>
                  </a:lnTo>
                  <a:lnTo>
                    <a:pt x="3399590" y="3397712"/>
                  </a:lnTo>
                  <a:lnTo>
                    <a:pt x="3509259" y="3406875"/>
                  </a:lnTo>
                </a:path>
              </a:pathLst>
            </a:custGeom>
            <a:ln w="158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502884" y="8290166"/>
              <a:ext cx="47625" cy="8255"/>
            </a:xfrm>
            <a:custGeom>
              <a:avLst/>
              <a:gdLst/>
              <a:ahLst/>
              <a:cxnLst/>
              <a:rect l="l" t="t" r="r" b="b"/>
              <a:pathLst>
                <a:path w="47625" h="8254">
                  <a:moveTo>
                    <a:pt x="0" y="7928"/>
                  </a:moveTo>
                  <a:lnTo>
                    <a:pt x="47547" y="7928"/>
                  </a:lnTo>
                  <a:lnTo>
                    <a:pt x="47547" y="0"/>
                  </a:lnTo>
                  <a:lnTo>
                    <a:pt x="0" y="0"/>
                  </a:lnTo>
                  <a:lnTo>
                    <a:pt x="0" y="7928"/>
                  </a:lnTo>
                  <a:close/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674665" y="812429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674665" y="812429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893996" y="83041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2893996" y="830416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964602" y="82772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964602" y="82772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113325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113325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21409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21409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332652" y="82950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332652" y="82950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433419" y="829415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433419" y="829415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551980" y="82941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551980" y="82941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659860" y="82942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659860" y="82942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771310" y="829422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771310" y="829422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879188" y="82938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879188" y="829386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990639" y="82934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990639" y="82934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100269" y="829315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100269" y="829315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209967" y="82941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209967" y="82941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319600" y="82942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319600" y="82942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429296" y="82940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429296" y="82940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538927" y="82941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538927" y="829414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648625" y="82944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648625" y="829440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758257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758257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867955" y="82941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867955" y="829417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977584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977584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5087283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5087283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196914" y="82941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5196914" y="82941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5306612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5306612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541626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541626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5525941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5525941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5635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5635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74527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74527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585492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585492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5964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5964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2502884" y="8290166"/>
              <a:ext cx="47625" cy="8255"/>
            </a:xfrm>
            <a:custGeom>
              <a:avLst/>
              <a:gdLst/>
              <a:ahLst/>
              <a:cxnLst/>
              <a:rect l="l" t="t" r="r" b="b"/>
              <a:pathLst>
                <a:path w="47625" h="8254">
                  <a:moveTo>
                    <a:pt x="0" y="7928"/>
                  </a:moveTo>
                  <a:lnTo>
                    <a:pt x="47547" y="7928"/>
                  </a:lnTo>
                  <a:lnTo>
                    <a:pt x="47547" y="0"/>
                  </a:lnTo>
                  <a:lnTo>
                    <a:pt x="0" y="0"/>
                  </a:lnTo>
                  <a:lnTo>
                    <a:pt x="0" y="7928"/>
                  </a:lnTo>
                  <a:close/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2674665" y="67148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674665" y="67148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893996" y="82322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893996" y="82322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964602" y="80888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964602" y="80888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113325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113325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21409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21409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332652" y="829119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332652" y="829119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433419" y="82940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433419" y="82940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551980" y="82939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551980" y="82939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659860" y="82936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659860" y="82936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771310" y="82934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771310" y="82934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879188" y="82933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879188" y="82933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990639" y="82905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990639" y="82905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100269" y="82897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4100269" y="82897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209967" y="82919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4209967" y="82919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4319600" y="829225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4319600" y="829225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429296" y="82934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4429296" y="829349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4538927" y="82908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4538927" y="82908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648625" y="82925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4648625" y="82925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4758257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4758257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4867955" y="82938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4867955" y="82938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4977584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4977584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5087283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087283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196914" y="829394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5196914" y="829394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5306612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5306612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541626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541626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5525941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5525941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5635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5635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574527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5745270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585492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5854929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5964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5964598" y="82941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502883" y="7419559"/>
              <a:ext cx="3509645" cy="875030"/>
            </a:xfrm>
            <a:custGeom>
              <a:avLst/>
              <a:gdLst/>
              <a:ahLst/>
              <a:cxnLst/>
              <a:rect l="l" t="t" r="r" b="b"/>
              <a:pathLst>
                <a:path w="3509645" h="875029">
                  <a:moveTo>
                    <a:pt x="0" y="874571"/>
                  </a:moveTo>
                  <a:lnTo>
                    <a:pt x="219328" y="0"/>
                  </a:lnTo>
                  <a:lnTo>
                    <a:pt x="438657" y="848655"/>
                  </a:lnTo>
                  <a:lnTo>
                    <a:pt x="509265" y="763485"/>
                  </a:lnTo>
                  <a:lnTo>
                    <a:pt x="657986" y="874571"/>
                  </a:lnTo>
                  <a:lnTo>
                    <a:pt x="758753" y="874571"/>
                  </a:lnTo>
                  <a:lnTo>
                    <a:pt x="877315" y="873570"/>
                  </a:lnTo>
                  <a:lnTo>
                    <a:pt x="978082" y="874549"/>
                  </a:lnTo>
                  <a:lnTo>
                    <a:pt x="1096643" y="874502"/>
                  </a:lnTo>
                  <a:lnTo>
                    <a:pt x="1204521" y="874396"/>
                  </a:lnTo>
                  <a:lnTo>
                    <a:pt x="1315973" y="874279"/>
                  </a:lnTo>
                  <a:lnTo>
                    <a:pt x="1423850" y="874035"/>
                  </a:lnTo>
                  <a:lnTo>
                    <a:pt x="1535301" y="872452"/>
                  </a:lnTo>
                  <a:lnTo>
                    <a:pt x="1644931" y="871899"/>
                  </a:lnTo>
                  <a:lnTo>
                    <a:pt x="1754629" y="873481"/>
                  </a:lnTo>
                  <a:lnTo>
                    <a:pt x="1864261" y="873711"/>
                  </a:lnTo>
                  <a:lnTo>
                    <a:pt x="1973958" y="874207"/>
                  </a:lnTo>
                  <a:lnTo>
                    <a:pt x="2083589" y="872939"/>
                  </a:lnTo>
                  <a:lnTo>
                    <a:pt x="2193288" y="873919"/>
                  </a:lnTo>
                  <a:lnTo>
                    <a:pt x="2302918" y="874571"/>
                  </a:lnTo>
                  <a:lnTo>
                    <a:pt x="2412616" y="874445"/>
                  </a:lnTo>
                  <a:lnTo>
                    <a:pt x="2522246" y="874571"/>
                  </a:lnTo>
                  <a:lnTo>
                    <a:pt x="2631944" y="874571"/>
                  </a:lnTo>
                  <a:lnTo>
                    <a:pt x="2741576" y="874507"/>
                  </a:lnTo>
                  <a:lnTo>
                    <a:pt x="2851273" y="874571"/>
                  </a:lnTo>
                  <a:lnTo>
                    <a:pt x="2960931" y="874571"/>
                  </a:lnTo>
                  <a:lnTo>
                    <a:pt x="3070603" y="874571"/>
                  </a:lnTo>
                  <a:lnTo>
                    <a:pt x="3180260" y="874571"/>
                  </a:lnTo>
                  <a:lnTo>
                    <a:pt x="3289931" y="874571"/>
                  </a:lnTo>
                  <a:lnTo>
                    <a:pt x="3399590" y="874571"/>
                  </a:lnTo>
                  <a:lnTo>
                    <a:pt x="3509259" y="874571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502884" y="8121363"/>
              <a:ext cx="3728720" cy="0"/>
            </a:xfrm>
            <a:custGeom>
              <a:avLst/>
              <a:gdLst/>
              <a:ahLst/>
              <a:cxnLst/>
              <a:rect l="l" t="t" r="r" b="b"/>
              <a:pathLst>
                <a:path w="3728720">
                  <a:moveTo>
                    <a:pt x="0" y="0"/>
                  </a:moveTo>
                  <a:lnTo>
                    <a:pt x="0" y="0"/>
                  </a:lnTo>
                  <a:lnTo>
                    <a:pt x="3509259" y="0"/>
                  </a:lnTo>
                  <a:lnTo>
                    <a:pt x="3728590" y="0"/>
                  </a:lnTo>
                </a:path>
              </a:pathLst>
            </a:custGeom>
            <a:ln w="15858">
              <a:solidFill>
                <a:srgbClr val="BF00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502883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502883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3231478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231478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960072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960072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4688667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4688667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5417261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5417261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6145854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6145854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72221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72221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85051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85051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94154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94154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01214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01214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306984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06984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311861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11861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316087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16087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19813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19813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45080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45080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57910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57910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6701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6701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74074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74074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79843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79843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384721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84721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88946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88946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92673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92673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417940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17940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430769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430769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439872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39872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46933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46933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52702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452702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457580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457580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461805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461805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465532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65532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90799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90799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503629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503629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512732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512732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519793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519793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525562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525562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530440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530440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534665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534665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538392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538392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563659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563659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576488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576488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585591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585591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592652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592652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598421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598421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603299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603299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607524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607524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611251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611251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502883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2502883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231478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231478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06984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06984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11861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11861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16087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16087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19813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19813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960072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960072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79843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79843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84721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84721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88946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88946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92673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92673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4688667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4688667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452702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452702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457580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457580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461805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461805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465532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465532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5417261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5417261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525562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525562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530440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530440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534665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534665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538392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538392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6145854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6145854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598421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598421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603299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603299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607524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607524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611251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611251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272221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272221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285051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285051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294154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294154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301214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301214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345080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345080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357910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357910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36701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36701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374074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374074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17940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17940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30769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30769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39872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39872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46933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46933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90799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490799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503629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503629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512732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512732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519793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519793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563659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563659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576488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576488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585591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585591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592652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592652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3" name="object 803"/>
          <p:cNvSpPr txBox="1"/>
          <p:nvPr/>
        </p:nvSpPr>
        <p:spPr>
          <a:xfrm>
            <a:off x="2322142" y="8410616"/>
            <a:ext cx="3333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0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804" name="object 804"/>
          <p:cNvSpPr txBox="1"/>
          <p:nvPr/>
        </p:nvSpPr>
        <p:spPr>
          <a:xfrm>
            <a:off x="3038036" y="8378304"/>
            <a:ext cx="2557145" cy="5499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5"/>
              </a:spcBef>
              <a:tabLst>
                <a:tab pos="779145" algn="l"/>
                <a:tab pos="1507490" algn="l"/>
                <a:tab pos="2236470" algn="l"/>
              </a:tabLst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1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2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3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4</a:t>
            </a:r>
            <a:endParaRPr sz="1575" baseline="42328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265"/>
              </a:spcBef>
            </a:pPr>
            <a:r>
              <a:rPr sz="1500" spc="495" dirty="0">
                <a:latin typeface="Times New Roman"/>
                <a:cs typeface="Times New Roman"/>
              </a:rPr>
              <a:t># </a:t>
            </a:r>
            <a:r>
              <a:rPr sz="1500" spc="90" dirty="0">
                <a:latin typeface="Times New Roman"/>
                <a:cs typeface="Times New Roman"/>
              </a:rPr>
              <a:t>train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examples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05" name="object 805"/>
          <p:cNvSpPr txBox="1"/>
          <p:nvPr/>
        </p:nvSpPr>
        <p:spPr>
          <a:xfrm>
            <a:off x="5965114" y="8410616"/>
            <a:ext cx="3333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5</a:t>
            </a:r>
            <a:endParaRPr sz="1575" baseline="42328">
              <a:latin typeface="Times New Roman"/>
              <a:cs typeface="Times New Roman"/>
            </a:endParaRPr>
          </a:p>
        </p:txBody>
      </p:sp>
      <p:grpSp>
        <p:nvGrpSpPr>
          <p:cNvPr id="806" name="object 806"/>
          <p:cNvGrpSpPr/>
          <p:nvPr/>
        </p:nvGrpSpPr>
        <p:grpSpPr>
          <a:xfrm>
            <a:off x="2494959" y="2566267"/>
            <a:ext cx="3744595" cy="5822315"/>
            <a:chOff x="2494959" y="2566267"/>
            <a:chExt cx="3744595" cy="5822315"/>
          </a:xfrm>
        </p:grpSpPr>
        <p:sp>
          <p:nvSpPr>
            <p:cNvPr id="807" name="object 807"/>
            <p:cNvSpPr/>
            <p:nvPr/>
          </p:nvSpPr>
          <p:spPr>
            <a:xfrm>
              <a:off x="2502883" y="829413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2502883" y="829413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6168075" y="829413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6168075" y="829413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2502883" y="74294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2502883" y="74294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6168075" y="74294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6168075" y="74294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2502883" y="65648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2502883" y="65648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6168075" y="65648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6168075" y="65648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2502883" y="57001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2502883" y="57001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6168075" y="57001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6168075" y="57001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2502883" y="483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2502883" y="483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6168075" y="483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6168075" y="483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2502883" y="39708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2502883" y="39708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6168075" y="39708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6168075" y="39708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2502883" y="2574196"/>
              <a:ext cx="3728720" cy="0"/>
            </a:xfrm>
            <a:custGeom>
              <a:avLst/>
              <a:gdLst/>
              <a:ahLst/>
              <a:cxnLst/>
              <a:rect l="l" t="t" r="r" b="b"/>
              <a:pathLst>
                <a:path w="3728720">
                  <a:moveTo>
                    <a:pt x="0" y="0"/>
                  </a:moveTo>
                  <a:lnTo>
                    <a:pt x="3728588" y="0"/>
                  </a:lnTo>
                </a:path>
              </a:pathLst>
            </a:custGeom>
            <a:ln w="15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6168075" y="3106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6168075" y="3106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502883" y="2574196"/>
              <a:ext cx="3728720" cy="5806440"/>
            </a:xfrm>
            <a:custGeom>
              <a:avLst/>
              <a:gdLst/>
              <a:ahLst/>
              <a:cxnLst/>
              <a:rect l="l" t="t" r="r" b="b"/>
              <a:pathLst>
                <a:path w="3728720" h="5806440">
                  <a:moveTo>
                    <a:pt x="3728588" y="5806400"/>
                  </a:moveTo>
                  <a:lnTo>
                    <a:pt x="3728588" y="0"/>
                  </a:lnTo>
                </a:path>
                <a:path w="3728720" h="5806440">
                  <a:moveTo>
                    <a:pt x="0" y="5806400"/>
                  </a:moveTo>
                  <a:lnTo>
                    <a:pt x="3728588" y="5806400"/>
                  </a:lnTo>
                </a:path>
              </a:pathLst>
            </a:custGeom>
            <a:ln w="15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2502883" y="3106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2502883" y="3106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2502883" y="2574196"/>
              <a:ext cx="0" cy="5806440"/>
            </a:xfrm>
            <a:custGeom>
              <a:avLst/>
              <a:gdLst/>
              <a:ahLst/>
              <a:cxnLst/>
              <a:rect l="l" t="t" r="r" b="b"/>
              <a:pathLst>
                <a:path h="5806440">
                  <a:moveTo>
                    <a:pt x="0" y="5806400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2843084" y="2688380"/>
              <a:ext cx="3274695" cy="1759585"/>
            </a:xfrm>
            <a:custGeom>
              <a:avLst/>
              <a:gdLst/>
              <a:ahLst/>
              <a:cxnLst/>
              <a:rect l="l" t="t" r="r" b="b"/>
              <a:pathLst>
                <a:path w="3274695" h="1759585">
                  <a:moveTo>
                    <a:pt x="3274273" y="0"/>
                  </a:moveTo>
                  <a:lnTo>
                    <a:pt x="0" y="0"/>
                  </a:lnTo>
                  <a:lnTo>
                    <a:pt x="0" y="1758987"/>
                  </a:lnTo>
                  <a:lnTo>
                    <a:pt x="3274273" y="1758987"/>
                  </a:lnTo>
                  <a:lnTo>
                    <a:pt x="3274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3002843" y="2859655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518" y="0"/>
                  </a:lnTo>
                </a:path>
              </a:pathLst>
            </a:custGeom>
            <a:ln w="15858">
              <a:solidFill>
                <a:srgbClr val="BF00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3002843" y="3077713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3322362" y="3077713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2955296" y="33060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955296" y="33060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3274815" y="33060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3274815" y="33060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955296" y="30777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955296" y="30777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3274815" y="30777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3274815" y="307771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3002843" y="3191897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518" y="0"/>
                  </a:lnTo>
                </a:path>
              </a:pathLst>
            </a:custGeom>
            <a:ln w="1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3002843" y="342011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3322362" y="342011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2955296" y="36484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2955296" y="36484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3274815" y="36484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3274815" y="36484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2955296" y="34201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955296" y="34201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3274815" y="34201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3274815" y="34201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3002843" y="3534297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518" y="0"/>
                  </a:lnTo>
                </a:path>
              </a:pathLst>
            </a:custGeom>
            <a:ln w="15858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3002843" y="376251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3322362" y="376251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2955296" y="39908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2955296" y="39908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3274815" y="39908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3274815" y="39908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2955296" y="37625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2955296" y="37625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3274815" y="37625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3274815" y="37625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3002843" y="3876700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518" y="0"/>
                  </a:lnTo>
                </a:path>
              </a:pathLst>
            </a:custGeom>
            <a:ln w="158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3002843" y="410491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3322362" y="410491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2955296" y="43332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2955296" y="43332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3274815" y="43332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3274815" y="43332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2955296" y="41049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2955296" y="41049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3274815" y="41049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3274815" y="410491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3002843" y="4219101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518" y="0"/>
                  </a:lnTo>
                </a:path>
              </a:pathLst>
            </a:custGeom>
            <a:ln w="15858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4" name="object 884"/>
          <p:cNvSpPr txBox="1"/>
          <p:nvPr/>
        </p:nvSpPr>
        <p:spPr>
          <a:xfrm>
            <a:off x="2346798" y="8138701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2363885" y="7274037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2350760" y="6409373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2347789" y="5544709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2342588" y="4680044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2350760" y="3815380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2347789" y="2950715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91" name="object 891"/>
          <p:cNvSpPr txBox="1"/>
          <p:nvPr/>
        </p:nvSpPr>
        <p:spPr>
          <a:xfrm>
            <a:off x="2037968" y="4894011"/>
            <a:ext cx="250825" cy="1120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0" dirty="0">
                <a:latin typeface="Times New Roman"/>
                <a:cs typeface="Times New Roman"/>
              </a:rPr>
              <a:t>Error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(MSE)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92" name="object 892"/>
          <p:cNvSpPr txBox="1"/>
          <p:nvPr/>
        </p:nvSpPr>
        <p:spPr>
          <a:xfrm>
            <a:off x="2848036" y="2688380"/>
            <a:ext cx="3269615" cy="1759585"/>
          </a:xfrm>
          <a:prstGeom prst="rect">
            <a:avLst/>
          </a:prstGeom>
          <a:ln w="15856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75"/>
              </a:spcBef>
              <a:tabLst>
                <a:tab pos="725170" algn="l"/>
              </a:tabLst>
            </a:pPr>
            <a:r>
              <a:rPr sz="1800" spc="-5" dirty="0">
                <a:latin typeface="Times New Roman"/>
                <a:cs typeface="Times New Roman"/>
              </a:rPr>
              <a:t> 	</a:t>
            </a:r>
            <a:r>
              <a:rPr sz="1800" spc="60" dirty="0">
                <a:latin typeface="Times New Roman"/>
                <a:cs typeface="Times New Roman"/>
              </a:rPr>
              <a:t>Bayes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  <a:p>
            <a:pPr marL="725170" marR="741045">
              <a:lnSpc>
                <a:spcPts val="2700"/>
              </a:lnSpc>
              <a:spcBef>
                <a:spcPts val="100"/>
              </a:spcBef>
            </a:pPr>
            <a:r>
              <a:rPr sz="1800" spc="110" dirty="0">
                <a:latin typeface="Times New Roman"/>
                <a:cs typeface="Times New Roman"/>
              </a:rPr>
              <a:t>Train </a:t>
            </a:r>
            <a:r>
              <a:rPr sz="1800" spc="100" dirty="0">
                <a:latin typeface="Times New Roman"/>
                <a:cs typeface="Times New Roman"/>
              </a:rPr>
              <a:t>(quadratic)  </a:t>
            </a:r>
            <a:r>
              <a:rPr sz="1800" spc="114" dirty="0">
                <a:latin typeface="Times New Roman"/>
                <a:cs typeface="Times New Roman"/>
              </a:rPr>
              <a:t>Test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(quadratic)</a:t>
            </a:r>
            <a:endParaRPr sz="18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  <a:spcBef>
                <a:spcPts val="350"/>
              </a:spcBef>
            </a:pPr>
            <a:r>
              <a:rPr sz="1800" spc="114" dirty="0">
                <a:latin typeface="Times New Roman"/>
                <a:cs typeface="Times New Roman"/>
              </a:rPr>
              <a:t>Test </a:t>
            </a:r>
            <a:r>
              <a:rPr sz="1800" spc="85" dirty="0">
                <a:latin typeface="Times New Roman"/>
                <a:cs typeface="Times New Roman"/>
              </a:rPr>
              <a:t>(optimal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capacity)</a:t>
            </a:r>
            <a:endParaRPr sz="18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  <a:spcBef>
                <a:spcPts val="535"/>
              </a:spcBef>
            </a:pPr>
            <a:r>
              <a:rPr sz="1800" spc="110" dirty="0">
                <a:latin typeface="Times New Roman"/>
                <a:cs typeface="Times New Roman"/>
              </a:rPr>
              <a:t>Train </a:t>
            </a:r>
            <a:r>
              <a:rPr sz="1800" spc="85" dirty="0">
                <a:latin typeface="Times New Roman"/>
                <a:cs typeface="Times New Roman"/>
              </a:rPr>
              <a:t>(optimal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capacity)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93" name="object 893"/>
          <p:cNvGrpSpPr/>
          <p:nvPr/>
        </p:nvGrpSpPr>
        <p:grpSpPr>
          <a:xfrm>
            <a:off x="7001150" y="2570069"/>
            <a:ext cx="3655060" cy="5814695"/>
            <a:chOff x="7001150" y="2570069"/>
            <a:chExt cx="3655060" cy="5814695"/>
          </a:xfrm>
        </p:grpSpPr>
        <p:sp>
          <p:nvSpPr>
            <p:cNvPr id="894" name="object 894"/>
            <p:cNvSpPr/>
            <p:nvPr/>
          </p:nvSpPr>
          <p:spPr>
            <a:xfrm>
              <a:off x="7009087" y="7159856"/>
              <a:ext cx="0" cy="845185"/>
            </a:xfrm>
            <a:custGeom>
              <a:avLst/>
              <a:gdLst/>
              <a:ahLst/>
              <a:cxnLst/>
              <a:rect l="l" t="t" r="r" b="b"/>
              <a:pathLst>
                <a:path h="845184">
                  <a:moveTo>
                    <a:pt x="0" y="84472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7009079" y="7155891"/>
              <a:ext cx="47625" cy="852805"/>
            </a:xfrm>
            <a:custGeom>
              <a:avLst/>
              <a:gdLst/>
              <a:ahLst/>
              <a:cxnLst/>
              <a:rect l="l" t="t" r="r" b="b"/>
              <a:pathLst>
                <a:path w="47625" h="852804">
                  <a:moveTo>
                    <a:pt x="47548" y="844727"/>
                  </a:moveTo>
                  <a:lnTo>
                    <a:pt x="0" y="844727"/>
                  </a:lnTo>
                  <a:lnTo>
                    <a:pt x="0" y="852652"/>
                  </a:lnTo>
                  <a:lnTo>
                    <a:pt x="47548" y="852652"/>
                  </a:lnTo>
                  <a:lnTo>
                    <a:pt x="47548" y="844727"/>
                  </a:lnTo>
                  <a:close/>
                </a:path>
                <a:path w="47625" h="852804">
                  <a:moveTo>
                    <a:pt x="47548" y="0"/>
                  </a:moveTo>
                  <a:lnTo>
                    <a:pt x="0" y="0"/>
                  </a:lnTo>
                  <a:lnTo>
                    <a:pt x="0" y="7937"/>
                  </a:lnTo>
                  <a:lnTo>
                    <a:pt x="47548" y="7937"/>
                  </a:lnTo>
                  <a:lnTo>
                    <a:pt x="475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7228416" y="6495631"/>
              <a:ext cx="0" cy="1186180"/>
            </a:xfrm>
            <a:custGeom>
              <a:avLst/>
              <a:gdLst/>
              <a:ahLst/>
              <a:cxnLst/>
              <a:rect l="l" t="t" r="r" b="b"/>
              <a:pathLst>
                <a:path h="1186179">
                  <a:moveTo>
                    <a:pt x="0" y="118608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7180871" y="76817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7180871" y="768171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7180871" y="64956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7180871" y="64956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7447744" y="5911925"/>
              <a:ext cx="0" cy="1148715"/>
            </a:xfrm>
            <a:custGeom>
              <a:avLst/>
              <a:gdLst/>
              <a:ahLst/>
              <a:cxnLst/>
              <a:rect l="l" t="t" r="r" b="b"/>
              <a:pathLst>
                <a:path h="1148715">
                  <a:moveTo>
                    <a:pt x="0" y="11486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7518352" y="6301159"/>
              <a:ext cx="0" cy="1110615"/>
            </a:xfrm>
            <a:custGeom>
              <a:avLst/>
              <a:gdLst/>
              <a:ahLst/>
              <a:cxnLst/>
              <a:rect l="l" t="t" r="r" b="b"/>
              <a:pathLst>
                <a:path h="1110615">
                  <a:moveTo>
                    <a:pt x="0" y="1110515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7400199" y="70605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7400199" y="706059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7470807" y="74116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7470807" y="74116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7400199" y="59119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7400199" y="591192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7470807" y="63011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7470807" y="63011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7667072" y="5936854"/>
              <a:ext cx="0" cy="1069975"/>
            </a:xfrm>
            <a:custGeom>
              <a:avLst/>
              <a:gdLst/>
              <a:ahLst/>
              <a:cxnLst/>
              <a:rect l="l" t="t" r="r" b="b"/>
              <a:pathLst>
                <a:path h="1069975">
                  <a:moveTo>
                    <a:pt x="0" y="1069777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7619528" y="700663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7619528" y="700663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7767840" y="6167365"/>
              <a:ext cx="0" cy="841375"/>
            </a:xfrm>
            <a:custGeom>
              <a:avLst/>
              <a:gdLst/>
              <a:ahLst/>
              <a:cxnLst/>
              <a:rect l="l" t="t" r="r" b="b"/>
              <a:pathLst>
                <a:path h="841375">
                  <a:moveTo>
                    <a:pt x="0" y="84101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7720295" y="70083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7720295" y="70083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7886402" y="6485656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4">
                  <a:moveTo>
                    <a:pt x="0" y="45120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7838857" y="69368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7838857" y="693685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7987168" y="6542608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h="395604">
                  <a:moveTo>
                    <a:pt x="0" y="39536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7939624" y="69379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7939624" y="693796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8105731" y="6690767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36033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8058186" y="705109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8058186" y="705109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8213608" y="6641581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5">
                  <a:moveTo>
                    <a:pt x="0" y="28451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8166064" y="692609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8166064" y="692609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8325059" y="5125599"/>
              <a:ext cx="0" cy="950594"/>
            </a:xfrm>
            <a:custGeom>
              <a:avLst/>
              <a:gdLst/>
              <a:ahLst/>
              <a:cxnLst/>
              <a:rect l="l" t="t" r="r" b="b"/>
              <a:pathLst>
                <a:path h="950595">
                  <a:moveTo>
                    <a:pt x="0" y="950366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8277515" y="60759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8277515" y="60759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8432936" y="4791118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109675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8385391" y="58878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8385391" y="588786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8544387" y="4784589"/>
              <a:ext cx="0" cy="1183005"/>
            </a:xfrm>
            <a:custGeom>
              <a:avLst/>
              <a:gdLst/>
              <a:ahLst/>
              <a:cxnLst/>
              <a:rect l="l" t="t" r="r" b="b"/>
              <a:pathLst>
                <a:path h="1183004">
                  <a:moveTo>
                    <a:pt x="0" y="118239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8496844" y="59669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8496844" y="59669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8654019" y="4623559"/>
              <a:ext cx="0" cy="1170940"/>
            </a:xfrm>
            <a:custGeom>
              <a:avLst/>
              <a:gdLst/>
              <a:ahLst/>
              <a:cxnLst/>
              <a:rect l="l" t="t" r="r" b="b"/>
              <a:pathLst>
                <a:path h="1170939">
                  <a:moveTo>
                    <a:pt x="0" y="117058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8606474" y="579414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8606474" y="579414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8763717" y="4864750"/>
              <a:ext cx="0" cy="906144"/>
            </a:xfrm>
            <a:custGeom>
              <a:avLst/>
              <a:gdLst/>
              <a:ahLst/>
              <a:cxnLst/>
              <a:rect l="l" t="t" r="r" b="b"/>
              <a:pathLst>
                <a:path h="906145">
                  <a:moveTo>
                    <a:pt x="0" y="90594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8716174" y="577069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8716174" y="577069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8873347" y="4609438"/>
              <a:ext cx="0" cy="1024890"/>
            </a:xfrm>
            <a:custGeom>
              <a:avLst/>
              <a:gdLst/>
              <a:ahLst/>
              <a:cxnLst/>
              <a:rect l="l" t="t" r="r" b="b"/>
              <a:pathLst>
                <a:path h="1024889">
                  <a:moveTo>
                    <a:pt x="0" y="102463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8825803" y="56340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8825803" y="56340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8983046" y="4368219"/>
              <a:ext cx="0" cy="955675"/>
            </a:xfrm>
            <a:custGeom>
              <a:avLst/>
              <a:gdLst/>
              <a:ahLst/>
              <a:cxnLst/>
              <a:rect l="l" t="t" r="r" b="b"/>
              <a:pathLst>
                <a:path h="955675">
                  <a:moveTo>
                    <a:pt x="0" y="95546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8935502" y="53236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8935502" y="532368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9092676" y="4415181"/>
              <a:ext cx="0" cy="963294"/>
            </a:xfrm>
            <a:custGeom>
              <a:avLst/>
              <a:gdLst/>
              <a:ahLst/>
              <a:cxnLst/>
              <a:rect l="l" t="t" r="r" b="b"/>
              <a:pathLst>
                <a:path h="963295">
                  <a:moveTo>
                    <a:pt x="0" y="96315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9045131" y="53783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9045131" y="537833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9202374" y="4356888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5">
                  <a:moveTo>
                    <a:pt x="0" y="876513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9154830" y="52334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9154830" y="52334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9312004" y="4061209"/>
              <a:ext cx="0" cy="699135"/>
            </a:xfrm>
            <a:custGeom>
              <a:avLst/>
              <a:gdLst/>
              <a:ahLst/>
              <a:cxnLst/>
              <a:rect l="l" t="t" r="r" b="b"/>
              <a:pathLst>
                <a:path h="699135">
                  <a:moveTo>
                    <a:pt x="0" y="69852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9264461" y="47597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9264461" y="47597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9421702" y="3738056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0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9374159" y="451675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9374159" y="451675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9531334" y="3700542"/>
              <a:ext cx="0" cy="592455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44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9483792" y="42929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9483792" y="429298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9641032" y="3927356"/>
              <a:ext cx="0" cy="661670"/>
            </a:xfrm>
            <a:custGeom>
              <a:avLst/>
              <a:gdLst/>
              <a:ahLst/>
              <a:cxnLst/>
              <a:rect l="l" t="t" r="r" b="b"/>
              <a:pathLst>
                <a:path h="661670">
                  <a:moveTo>
                    <a:pt x="0" y="661394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9593489" y="458874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9593489" y="458874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9750662" y="3837741"/>
              <a:ext cx="0" cy="637540"/>
            </a:xfrm>
            <a:custGeom>
              <a:avLst/>
              <a:gdLst/>
              <a:ahLst/>
              <a:cxnLst/>
              <a:rect l="l" t="t" r="r" b="b"/>
              <a:pathLst>
                <a:path h="637539">
                  <a:moveTo>
                    <a:pt x="0" y="637399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9703119" y="4475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9703119" y="44751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9860361" y="3579804"/>
              <a:ext cx="0" cy="514984"/>
            </a:xfrm>
            <a:custGeom>
              <a:avLst/>
              <a:gdLst/>
              <a:ahLst/>
              <a:cxnLst/>
              <a:rect l="l" t="t" r="r" b="b"/>
              <a:pathLst>
                <a:path h="514985">
                  <a:moveTo>
                    <a:pt x="0" y="51456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9812817" y="40943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9812817" y="409437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9970018" y="3875782"/>
              <a:ext cx="0" cy="605155"/>
            </a:xfrm>
            <a:custGeom>
              <a:avLst/>
              <a:gdLst/>
              <a:ahLst/>
              <a:cxnLst/>
              <a:rect l="l" t="t" r="r" b="b"/>
              <a:pathLst>
                <a:path h="605154">
                  <a:moveTo>
                    <a:pt x="0" y="604867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9922475" y="44806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9922475" y="448064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10079689" y="3757475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79">
                  <a:moveTo>
                    <a:pt x="0" y="65277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10032146" y="441024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10032146" y="441024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10189348" y="3964255"/>
              <a:ext cx="0" cy="529590"/>
            </a:xfrm>
            <a:custGeom>
              <a:avLst/>
              <a:gdLst/>
              <a:ahLst/>
              <a:cxnLst/>
              <a:rect l="l" t="t" r="r" b="b"/>
              <a:pathLst>
                <a:path h="529589">
                  <a:moveTo>
                    <a:pt x="0" y="52953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10141804" y="44937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10141804" y="44937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10299017" y="3994856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20">
                  <a:moveTo>
                    <a:pt x="0" y="642522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10251475" y="463737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10251475" y="463737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10408676" y="3709153"/>
              <a:ext cx="0" cy="517525"/>
            </a:xfrm>
            <a:custGeom>
              <a:avLst/>
              <a:gdLst/>
              <a:ahLst/>
              <a:cxnLst/>
              <a:rect l="l" t="t" r="r" b="b"/>
              <a:pathLst>
                <a:path h="517525">
                  <a:moveTo>
                    <a:pt x="0" y="517158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10361133" y="422631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10361133" y="422631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10518347" y="3802728"/>
              <a:ext cx="0" cy="577215"/>
            </a:xfrm>
            <a:custGeom>
              <a:avLst/>
              <a:gdLst/>
              <a:ahLst/>
              <a:cxnLst/>
              <a:rect l="l" t="t" r="r" b="b"/>
              <a:pathLst>
                <a:path h="577214">
                  <a:moveTo>
                    <a:pt x="0" y="576781"/>
                  </a:moveTo>
                  <a:lnTo>
                    <a:pt x="0" y="0"/>
                  </a:lnTo>
                </a:path>
              </a:pathLst>
            </a:custGeom>
            <a:ln w="158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10470805" y="43795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10470805" y="437950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7619528" y="59368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7619528" y="59368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7720295" y="61673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7720295" y="61673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7838857" y="64856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7838857" y="64856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7939624" y="65426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7939624" y="65426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8058186" y="66907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8058186" y="669076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8166064" y="66415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8166064" y="66415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8277515" y="51255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8277515" y="512559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8385391" y="47911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8385391" y="47911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8496844" y="47845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8496844" y="47845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8606474" y="46235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8606474" y="46235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8716174" y="48647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8716174" y="486475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8825803" y="46094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8825803" y="460943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8935502" y="43682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8935502" y="436821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9045131" y="44151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9045131" y="441518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9154830" y="43568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9154830" y="435688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9264461" y="40612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9264461" y="40612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9374159" y="37380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9374159" y="37380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9483792" y="37005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9483792" y="37005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9593489" y="39273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9593489" y="39273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9703119" y="38377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9703119" y="383773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9812817" y="35798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9812817" y="3579802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9922475" y="387577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9922475" y="387577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10032146" y="37574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10032146" y="375747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10141804" y="39642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10141804" y="39642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10251475" y="39948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10251475" y="399485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10361133" y="37091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10361133" y="370915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10470805" y="38027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10470805" y="380272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95094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7009087" y="3837089"/>
              <a:ext cx="3509645" cy="3745229"/>
            </a:xfrm>
            <a:custGeom>
              <a:avLst/>
              <a:gdLst/>
              <a:ahLst/>
              <a:cxnLst/>
              <a:rect l="l" t="t" r="r" b="b"/>
              <a:pathLst>
                <a:path w="3509645" h="3745229">
                  <a:moveTo>
                    <a:pt x="0" y="3745127"/>
                  </a:moveTo>
                  <a:lnTo>
                    <a:pt x="219328" y="3251584"/>
                  </a:lnTo>
                  <a:lnTo>
                    <a:pt x="438656" y="2649170"/>
                  </a:lnTo>
                  <a:lnTo>
                    <a:pt x="509264" y="3019327"/>
                  </a:lnTo>
                  <a:lnTo>
                    <a:pt x="657985" y="2634653"/>
                  </a:lnTo>
                  <a:lnTo>
                    <a:pt x="758752" y="2750782"/>
                  </a:lnTo>
                  <a:lnTo>
                    <a:pt x="877315" y="2874167"/>
                  </a:lnTo>
                  <a:lnTo>
                    <a:pt x="978080" y="2903199"/>
                  </a:lnTo>
                  <a:lnTo>
                    <a:pt x="1096643" y="3033842"/>
                  </a:lnTo>
                  <a:lnTo>
                    <a:pt x="1204520" y="2946747"/>
                  </a:lnTo>
                  <a:lnTo>
                    <a:pt x="1315971" y="1763693"/>
                  </a:lnTo>
                  <a:lnTo>
                    <a:pt x="1423848" y="1502405"/>
                  </a:lnTo>
                  <a:lnTo>
                    <a:pt x="1535300" y="1538696"/>
                  </a:lnTo>
                  <a:lnTo>
                    <a:pt x="1644931" y="1371761"/>
                  </a:lnTo>
                  <a:lnTo>
                    <a:pt x="1754630" y="1480630"/>
                  </a:lnTo>
                  <a:lnTo>
                    <a:pt x="1864260" y="1284665"/>
                  </a:lnTo>
                  <a:lnTo>
                    <a:pt x="1973958" y="1008861"/>
                  </a:lnTo>
                  <a:lnTo>
                    <a:pt x="2083588" y="1059667"/>
                  </a:lnTo>
                  <a:lnTo>
                    <a:pt x="2193286" y="958055"/>
                  </a:lnTo>
                  <a:lnTo>
                    <a:pt x="2302916" y="573381"/>
                  </a:lnTo>
                  <a:lnTo>
                    <a:pt x="2412615" y="290319"/>
                  </a:lnTo>
                  <a:lnTo>
                    <a:pt x="2522246" y="159675"/>
                  </a:lnTo>
                  <a:lnTo>
                    <a:pt x="2631945" y="420963"/>
                  </a:lnTo>
                  <a:lnTo>
                    <a:pt x="2741575" y="319351"/>
                  </a:lnTo>
                  <a:lnTo>
                    <a:pt x="2851273" y="0"/>
                  </a:lnTo>
                  <a:lnTo>
                    <a:pt x="2960930" y="341125"/>
                  </a:lnTo>
                  <a:lnTo>
                    <a:pt x="3070601" y="246770"/>
                  </a:lnTo>
                  <a:lnTo>
                    <a:pt x="3180260" y="391931"/>
                  </a:lnTo>
                  <a:lnTo>
                    <a:pt x="3289930" y="479027"/>
                  </a:lnTo>
                  <a:lnTo>
                    <a:pt x="3399588" y="130643"/>
                  </a:lnTo>
                  <a:lnTo>
                    <a:pt x="3509260" y="254029"/>
                  </a:lnTo>
                </a:path>
              </a:pathLst>
            </a:custGeom>
            <a:ln w="158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7009087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7009087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7009087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7009087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7737680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7737680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757604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757604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762482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762482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766707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766707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770434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770434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8466275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8466275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830463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830463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835341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835341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839566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839566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84329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84329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9194869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9194869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903323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903323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908200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908200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912426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912426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916153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916153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9923464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9923464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976182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976182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981060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981060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985285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985285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989012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989012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10652059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10652059" y="257419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1049042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1049042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105391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105391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1058145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1058145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1061872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1061872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722841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722841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735671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735671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744774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744774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751835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751835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795701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795701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808530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808530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817633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8176339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824694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8246947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868560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8685605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881390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8813904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890493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8904933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897554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897554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94141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94141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95424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954249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963352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9633528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97041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9704136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1014279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1014279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1027109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10271091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1036212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10362122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1043273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10432730" y="257419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10652059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10652059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1049042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1049042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105391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105391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1058145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1058145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1061872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1061872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7737680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7737680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757604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757604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762482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762482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766707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766707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770434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770434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8466275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8466275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830463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830463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835341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5341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839566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839566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84329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84329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9194869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9194869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903323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903323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908200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908200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912426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912426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916153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916153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9923464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43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9923464" y="8317162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3435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976182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976182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981060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981060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985285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985285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989012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989012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722841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722841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735671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735671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744774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744774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751835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751835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795701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795701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808530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808530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817633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8176339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824694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8246947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868560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8685605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881390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8813904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890493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8904933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897554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897554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94141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94141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95424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954249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963352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9633528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97041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9704136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1014279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1014279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1027109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10271091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1036212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10362122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1043273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71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10432730" y="834888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17"/>
                  </a:moveTo>
                  <a:lnTo>
                    <a:pt x="0" y="0"/>
                  </a:lnTo>
                </a:path>
              </a:pathLst>
            </a:custGeom>
            <a:ln w="7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1" name="object 1231"/>
          <p:cNvSpPr txBox="1"/>
          <p:nvPr/>
        </p:nvSpPr>
        <p:spPr>
          <a:xfrm>
            <a:off x="6828348" y="8410616"/>
            <a:ext cx="3333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0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1232" name="object 1232"/>
          <p:cNvSpPr txBox="1"/>
          <p:nvPr/>
        </p:nvSpPr>
        <p:spPr>
          <a:xfrm>
            <a:off x="7544241" y="8378304"/>
            <a:ext cx="2557145" cy="5499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5"/>
              </a:spcBef>
              <a:tabLst>
                <a:tab pos="779145" algn="l"/>
                <a:tab pos="1507490" algn="l"/>
                <a:tab pos="2236470" algn="l"/>
              </a:tabLst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1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2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3	</a:t>
            </a: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4</a:t>
            </a:r>
            <a:endParaRPr sz="1575" baseline="42328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265"/>
              </a:spcBef>
            </a:pPr>
            <a:r>
              <a:rPr sz="1500" spc="495" dirty="0">
                <a:latin typeface="Times New Roman"/>
                <a:cs typeface="Times New Roman"/>
              </a:rPr>
              <a:t># </a:t>
            </a:r>
            <a:r>
              <a:rPr sz="1500" spc="90" dirty="0">
                <a:latin typeface="Times New Roman"/>
                <a:cs typeface="Times New Roman"/>
              </a:rPr>
              <a:t>train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examples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33" name="object 1233"/>
          <p:cNvSpPr txBox="1"/>
          <p:nvPr/>
        </p:nvSpPr>
        <p:spPr>
          <a:xfrm>
            <a:off x="10471321" y="8410616"/>
            <a:ext cx="3333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10</a:t>
            </a:r>
            <a:r>
              <a:rPr sz="1575" spc="-7" baseline="42328" dirty="0">
                <a:latin typeface="Times New Roman"/>
                <a:cs typeface="Times New Roman"/>
              </a:rPr>
              <a:t>5</a:t>
            </a:r>
            <a:endParaRPr sz="1575" baseline="42328">
              <a:latin typeface="Times New Roman"/>
              <a:cs typeface="Times New Roman"/>
            </a:endParaRPr>
          </a:p>
        </p:txBody>
      </p:sp>
      <p:grpSp>
        <p:nvGrpSpPr>
          <p:cNvPr id="1234" name="object 1234"/>
          <p:cNvGrpSpPr/>
          <p:nvPr/>
        </p:nvGrpSpPr>
        <p:grpSpPr>
          <a:xfrm>
            <a:off x="7001163" y="2566267"/>
            <a:ext cx="3744595" cy="5822315"/>
            <a:chOff x="7001163" y="2566267"/>
            <a:chExt cx="3744595" cy="5822315"/>
          </a:xfrm>
        </p:grpSpPr>
        <p:sp>
          <p:nvSpPr>
            <p:cNvPr id="1235" name="object 1235"/>
            <p:cNvSpPr/>
            <p:nvPr/>
          </p:nvSpPr>
          <p:spPr>
            <a:xfrm>
              <a:off x="7009087" y="69289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7009087" y="69289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7009087" y="54773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7009087" y="54773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7009087" y="40257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7009087" y="40257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7009087" y="838059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7009087" y="838059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7009087" y="25741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7009087" y="25741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396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10674279" y="25741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10674279" y="25741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7009087" y="2574196"/>
              <a:ext cx="3728720" cy="0"/>
            </a:xfrm>
            <a:custGeom>
              <a:avLst/>
              <a:gdLst/>
              <a:ahLst/>
              <a:cxnLst/>
              <a:rect l="l" t="t" r="r" b="b"/>
              <a:pathLst>
                <a:path w="3728720">
                  <a:moveTo>
                    <a:pt x="0" y="0"/>
                  </a:moveTo>
                  <a:lnTo>
                    <a:pt x="3728588" y="0"/>
                  </a:lnTo>
                </a:path>
              </a:pathLst>
            </a:custGeom>
            <a:ln w="15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10674279" y="838059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10674279" y="838059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10674279" y="69289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10674279" y="69289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10674279" y="54773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10674279" y="54773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10674279" y="40257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10674279" y="40257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396" y="0"/>
                  </a:moveTo>
                  <a:lnTo>
                    <a:pt x="0" y="0"/>
                  </a:lnTo>
                </a:path>
              </a:pathLst>
            </a:custGeom>
            <a:ln w="7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7009087" y="2574196"/>
              <a:ext cx="3728720" cy="5806440"/>
            </a:xfrm>
            <a:custGeom>
              <a:avLst/>
              <a:gdLst/>
              <a:ahLst/>
              <a:cxnLst/>
              <a:rect l="l" t="t" r="r" b="b"/>
              <a:pathLst>
                <a:path w="3728720" h="5806440">
                  <a:moveTo>
                    <a:pt x="3728588" y="5806400"/>
                  </a:moveTo>
                  <a:lnTo>
                    <a:pt x="3728588" y="0"/>
                  </a:lnTo>
                </a:path>
                <a:path w="3728720" h="5806440">
                  <a:moveTo>
                    <a:pt x="0" y="5806400"/>
                  </a:moveTo>
                  <a:lnTo>
                    <a:pt x="3728588" y="5806400"/>
                  </a:lnTo>
                </a:path>
                <a:path w="3728720" h="5806440">
                  <a:moveTo>
                    <a:pt x="0" y="5806400"/>
                  </a:moveTo>
                  <a:lnTo>
                    <a:pt x="0" y="0"/>
                  </a:lnTo>
                </a:path>
              </a:pathLst>
            </a:custGeom>
            <a:ln w="15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7" name="object 1257"/>
          <p:cNvSpPr txBox="1"/>
          <p:nvPr/>
        </p:nvSpPr>
        <p:spPr>
          <a:xfrm>
            <a:off x="6853002" y="8225168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58" name="object 1258"/>
          <p:cNvSpPr txBox="1"/>
          <p:nvPr/>
        </p:nvSpPr>
        <p:spPr>
          <a:xfrm>
            <a:off x="6856964" y="6773568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59" name="object 1259"/>
          <p:cNvSpPr txBox="1"/>
          <p:nvPr/>
        </p:nvSpPr>
        <p:spPr>
          <a:xfrm>
            <a:off x="6767317" y="5321967"/>
            <a:ext cx="22034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0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60" name="object 1260"/>
          <p:cNvSpPr txBox="1"/>
          <p:nvPr/>
        </p:nvSpPr>
        <p:spPr>
          <a:xfrm>
            <a:off x="6769298" y="3870367"/>
            <a:ext cx="22034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0" dirty="0">
                <a:latin typeface="Times New Roman"/>
                <a:cs typeface="Times New Roman"/>
              </a:rPr>
              <a:t>15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61" name="object 1261"/>
          <p:cNvSpPr txBox="1"/>
          <p:nvPr/>
        </p:nvSpPr>
        <p:spPr>
          <a:xfrm>
            <a:off x="6759888" y="2418767"/>
            <a:ext cx="22034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0" dirty="0">
                <a:latin typeface="Times New Roman"/>
                <a:cs typeface="Times New Roman"/>
              </a:rPr>
              <a:t>20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62" name="object 1262"/>
          <p:cNvSpPr txBox="1"/>
          <p:nvPr/>
        </p:nvSpPr>
        <p:spPr>
          <a:xfrm>
            <a:off x="6455267" y="3802282"/>
            <a:ext cx="250825" cy="3258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0" dirty="0">
                <a:latin typeface="Times New Roman"/>
                <a:cs typeface="Times New Roman"/>
              </a:rPr>
              <a:t>Optimal </a:t>
            </a:r>
            <a:r>
              <a:rPr sz="1500" spc="65" dirty="0">
                <a:latin typeface="Times New Roman"/>
                <a:cs typeface="Times New Roman"/>
              </a:rPr>
              <a:t>capacity </a:t>
            </a:r>
            <a:r>
              <a:rPr sz="1500" spc="50" dirty="0">
                <a:latin typeface="Times New Roman"/>
                <a:cs typeface="Times New Roman"/>
              </a:rPr>
              <a:t>(polynomial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degree)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685800"/>
            <a:ext cx="1234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5" dirty="0"/>
              <a:t>11 </a:t>
            </a:r>
            <a:r>
              <a:rPr spc="355" dirty="0"/>
              <a:t>Practical</a:t>
            </a:r>
            <a:r>
              <a:rPr spc="630" dirty="0"/>
              <a:t> </a:t>
            </a:r>
            <a:r>
              <a:rPr spc="215" dirty="0"/>
              <a:t>Methodology</a:t>
            </a:r>
          </a:p>
        </p:txBody>
      </p:sp>
      <p:pic>
        <p:nvPicPr>
          <p:cNvPr id="1026" name="Picture 2" descr="7 Practical Deep Learning Tips. Deep Learning has become the go-to… | by  George Seif | Towards Data Science">
            <a:extLst>
              <a:ext uri="{FF2B5EF4-FFF2-40B4-BE49-F238E27FC236}">
                <a16:creationId xmlns:a16="http://schemas.microsoft.com/office/drawing/2014/main" id="{6DA63A92-FEE3-4CEC-B3D5-D44723114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1"/>
          <a:stretch/>
        </p:blipFill>
        <p:spPr bwMode="auto">
          <a:xfrm>
            <a:off x="2463800" y="2595562"/>
            <a:ext cx="7848600" cy="603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876300"/>
            <a:ext cx="1101153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240" dirty="0"/>
              <a:t>Tuning </a:t>
            </a:r>
            <a:r>
              <a:rPr sz="7600" spc="415" dirty="0"/>
              <a:t>the </a:t>
            </a:r>
            <a:r>
              <a:rPr sz="7600" spc="225" dirty="0"/>
              <a:t>Learning</a:t>
            </a:r>
            <a:r>
              <a:rPr sz="7600" spc="1180" dirty="0"/>
              <a:t> </a:t>
            </a:r>
            <a:r>
              <a:rPr sz="7600" spc="445" dirty="0"/>
              <a:t>Rate</a:t>
            </a:r>
            <a:endParaRPr sz="7600"/>
          </a:p>
        </p:txBody>
      </p:sp>
      <p:grpSp>
        <p:nvGrpSpPr>
          <p:cNvPr id="4" name="object 4"/>
          <p:cNvGrpSpPr/>
          <p:nvPr/>
        </p:nvGrpSpPr>
        <p:grpSpPr>
          <a:xfrm>
            <a:off x="1831538" y="3103815"/>
            <a:ext cx="9869805" cy="4280535"/>
            <a:chOff x="1831538" y="3103815"/>
            <a:chExt cx="9869805" cy="4280535"/>
          </a:xfrm>
        </p:grpSpPr>
        <p:sp>
          <p:nvSpPr>
            <p:cNvPr id="5" name="object 5"/>
            <p:cNvSpPr/>
            <p:nvPr/>
          </p:nvSpPr>
          <p:spPr>
            <a:xfrm>
              <a:off x="4005091" y="3123183"/>
              <a:ext cx="7676515" cy="4160520"/>
            </a:xfrm>
            <a:custGeom>
              <a:avLst/>
              <a:gdLst/>
              <a:ahLst/>
              <a:cxnLst/>
              <a:rect l="l" t="t" r="r" b="b"/>
              <a:pathLst>
                <a:path w="7676515" h="4160520">
                  <a:moveTo>
                    <a:pt x="0" y="0"/>
                  </a:moveTo>
                  <a:lnTo>
                    <a:pt x="121207" y="271186"/>
                  </a:lnTo>
                  <a:lnTo>
                    <a:pt x="232648" y="503590"/>
                  </a:lnTo>
                  <a:lnTo>
                    <a:pt x="344089" y="720952"/>
                  </a:lnTo>
                  <a:lnTo>
                    <a:pt x="455530" y="923885"/>
                  </a:lnTo>
                  <a:lnTo>
                    <a:pt x="566971" y="1113043"/>
                  </a:lnTo>
                  <a:lnTo>
                    <a:pt x="678413" y="1289091"/>
                  </a:lnTo>
                  <a:lnTo>
                    <a:pt x="789851" y="1452730"/>
                  </a:lnTo>
                  <a:lnTo>
                    <a:pt x="901293" y="1604678"/>
                  </a:lnTo>
                  <a:lnTo>
                    <a:pt x="1012735" y="1745664"/>
                  </a:lnTo>
                  <a:lnTo>
                    <a:pt x="1124177" y="1876431"/>
                  </a:lnTo>
                  <a:lnTo>
                    <a:pt x="1235615" y="1997713"/>
                  </a:lnTo>
                  <a:lnTo>
                    <a:pt x="1347057" y="2110242"/>
                  </a:lnTo>
                  <a:lnTo>
                    <a:pt x="1458499" y="2214732"/>
                  </a:lnTo>
                  <a:lnTo>
                    <a:pt x="1569937" y="2311877"/>
                  </a:lnTo>
                  <a:lnTo>
                    <a:pt x="1681379" y="2402345"/>
                  </a:lnTo>
                  <a:lnTo>
                    <a:pt x="1792821" y="2486768"/>
                  </a:lnTo>
                  <a:lnTo>
                    <a:pt x="1904263" y="2565745"/>
                  </a:lnTo>
                  <a:lnTo>
                    <a:pt x="2015702" y="2639834"/>
                  </a:lnTo>
                  <a:lnTo>
                    <a:pt x="2127144" y="2709551"/>
                  </a:lnTo>
                  <a:lnTo>
                    <a:pt x="2238586" y="2775368"/>
                  </a:lnTo>
                  <a:lnTo>
                    <a:pt x="2350024" y="2837714"/>
                  </a:lnTo>
                  <a:lnTo>
                    <a:pt x="2461466" y="2896976"/>
                  </a:lnTo>
                  <a:lnTo>
                    <a:pt x="2572908" y="2953496"/>
                  </a:lnTo>
                  <a:lnTo>
                    <a:pt x="2684350" y="3007578"/>
                  </a:lnTo>
                  <a:lnTo>
                    <a:pt x="2795788" y="3059484"/>
                  </a:lnTo>
                  <a:lnTo>
                    <a:pt x="2907230" y="3109443"/>
                  </a:lnTo>
                  <a:lnTo>
                    <a:pt x="3018672" y="3157648"/>
                  </a:lnTo>
                  <a:lnTo>
                    <a:pt x="3130110" y="3204262"/>
                  </a:lnTo>
                  <a:lnTo>
                    <a:pt x="3241552" y="3249421"/>
                  </a:lnTo>
                  <a:lnTo>
                    <a:pt x="3352994" y="3293234"/>
                  </a:lnTo>
                  <a:lnTo>
                    <a:pt x="3464436" y="3335790"/>
                  </a:lnTo>
                  <a:lnTo>
                    <a:pt x="3575874" y="3377155"/>
                  </a:lnTo>
                  <a:lnTo>
                    <a:pt x="3687316" y="3417381"/>
                  </a:lnTo>
                  <a:lnTo>
                    <a:pt x="3798758" y="3456504"/>
                  </a:lnTo>
                  <a:lnTo>
                    <a:pt x="3910196" y="3494550"/>
                  </a:lnTo>
                  <a:lnTo>
                    <a:pt x="4021638" y="3531531"/>
                  </a:lnTo>
                  <a:lnTo>
                    <a:pt x="4133080" y="3567454"/>
                  </a:lnTo>
                  <a:lnTo>
                    <a:pt x="4244522" y="3602319"/>
                  </a:lnTo>
                  <a:lnTo>
                    <a:pt x="4355961" y="3636121"/>
                  </a:lnTo>
                  <a:lnTo>
                    <a:pt x="4467403" y="3668852"/>
                  </a:lnTo>
                  <a:lnTo>
                    <a:pt x="4578845" y="3700502"/>
                  </a:lnTo>
                  <a:lnTo>
                    <a:pt x="4690283" y="3731062"/>
                  </a:lnTo>
                  <a:lnTo>
                    <a:pt x="4801725" y="3760521"/>
                  </a:lnTo>
                  <a:lnTo>
                    <a:pt x="4913167" y="3788873"/>
                  </a:lnTo>
                  <a:lnTo>
                    <a:pt x="5024609" y="3816111"/>
                  </a:lnTo>
                  <a:lnTo>
                    <a:pt x="5136047" y="3842231"/>
                  </a:lnTo>
                  <a:lnTo>
                    <a:pt x="5247489" y="3867234"/>
                  </a:lnTo>
                  <a:lnTo>
                    <a:pt x="5358931" y="3891122"/>
                  </a:lnTo>
                  <a:lnTo>
                    <a:pt x="5470369" y="3913902"/>
                  </a:lnTo>
                  <a:lnTo>
                    <a:pt x="5581811" y="3935583"/>
                  </a:lnTo>
                  <a:lnTo>
                    <a:pt x="5693253" y="3956179"/>
                  </a:lnTo>
                  <a:lnTo>
                    <a:pt x="5804695" y="3975706"/>
                  </a:lnTo>
                  <a:lnTo>
                    <a:pt x="5916133" y="3994184"/>
                  </a:lnTo>
                  <a:lnTo>
                    <a:pt x="6027575" y="4011637"/>
                  </a:lnTo>
                  <a:lnTo>
                    <a:pt x="6139017" y="4028089"/>
                  </a:lnTo>
                  <a:lnTo>
                    <a:pt x="6250456" y="4043569"/>
                  </a:lnTo>
                  <a:lnTo>
                    <a:pt x="6361898" y="4058109"/>
                  </a:lnTo>
                  <a:lnTo>
                    <a:pt x="6473340" y="4071740"/>
                  </a:lnTo>
                  <a:lnTo>
                    <a:pt x="6584782" y="4084499"/>
                  </a:lnTo>
                  <a:lnTo>
                    <a:pt x="6696220" y="4096421"/>
                  </a:lnTo>
                  <a:lnTo>
                    <a:pt x="6807662" y="4107545"/>
                  </a:lnTo>
                  <a:lnTo>
                    <a:pt x="6919104" y="4117909"/>
                  </a:lnTo>
                  <a:lnTo>
                    <a:pt x="7030542" y="4127554"/>
                  </a:lnTo>
                  <a:lnTo>
                    <a:pt x="7141984" y="4136516"/>
                  </a:lnTo>
                  <a:lnTo>
                    <a:pt x="7253426" y="4144838"/>
                  </a:lnTo>
                  <a:lnTo>
                    <a:pt x="7364864" y="4152552"/>
                  </a:lnTo>
                  <a:lnTo>
                    <a:pt x="7476306" y="4159583"/>
                  </a:lnTo>
                  <a:lnTo>
                    <a:pt x="7587748" y="4160103"/>
                  </a:lnTo>
                  <a:lnTo>
                    <a:pt x="7676358" y="0"/>
                  </a:lnTo>
                </a:path>
              </a:pathLst>
            </a:custGeom>
            <a:ln w="382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1381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1381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381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1381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153015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61373" y="7313631"/>
            <a:ext cx="760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7" baseline="-19675" dirty="0">
                <a:latin typeface="Century"/>
                <a:cs typeface="Century"/>
              </a:rPr>
              <a:t>10</a:t>
            </a:r>
            <a:r>
              <a:rPr sz="2400" spc="385" dirty="0">
                <a:latin typeface="Century"/>
                <a:cs typeface="Century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76437" y="3113345"/>
            <a:ext cx="8738870" cy="4271010"/>
            <a:chOff x="3376437" y="3113345"/>
            <a:chExt cx="8738870" cy="4271010"/>
          </a:xfrm>
        </p:grpSpPr>
        <p:sp>
          <p:nvSpPr>
            <p:cNvPr id="12" name="object 12"/>
            <p:cNvSpPr/>
            <p:nvPr/>
          </p:nvSpPr>
          <p:spPr>
            <a:xfrm>
              <a:off x="6973422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3422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153015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73422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3422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998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998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998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998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117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117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117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117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8527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28527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8527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8527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4886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4886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4886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4886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7846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7846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846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846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607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607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607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7607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3859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3859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3859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3859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18322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18322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18322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8322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42203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2203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2203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2203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6322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6322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06322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06322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60569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60569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560569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560569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96692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66928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6692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66928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1050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10503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31050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310503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60812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608121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60812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608121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05469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105469" y="3123188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86280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86280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870640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870640" y="312318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105469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0"/>
                  </a:moveTo>
                  <a:lnTo>
                    <a:pt x="0" y="1530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105469" y="722106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4">
                  <a:moveTo>
                    <a:pt x="0" y="153015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86280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86280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870640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0"/>
                  </a:moveTo>
                  <a:lnTo>
                    <a:pt x="0" y="765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70640" y="7297568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4">
                  <a:moveTo>
                    <a:pt x="0" y="76507"/>
                  </a:moveTo>
                  <a:lnTo>
                    <a:pt x="0" y="0"/>
                  </a:lnTo>
                </a:path>
              </a:pathLst>
            </a:custGeom>
            <a:ln w="1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610455" y="7313631"/>
            <a:ext cx="472440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spc="-97" baseline="-19675" dirty="0">
                <a:latin typeface="Century"/>
                <a:cs typeface="Century"/>
              </a:rPr>
              <a:t>10</a:t>
            </a:r>
            <a:r>
              <a:rPr sz="2400" spc="-65" dirty="0">
                <a:latin typeface="Century"/>
                <a:cs typeface="Century"/>
              </a:rPr>
              <a:t> </a:t>
            </a:r>
            <a:r>
              <a:rPr sz="2400" spc="450" dirty="0">
                <a:latin typeface="Century"/>
                <a:cs typeface="Century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739"/>
              </a:spcBef>
            </a:pPr>
            <a:r>
              <a:rPr sz="2400" spc="-50" dirty="0">
                <a:latin typeface="Century"/>
                <a:cs typeface="Century"/>
              </a:rPr>
              <a:t>Learning </a:t>
            </a:r>
            <a:r>
              <a:rPr sz="2400" spc="-40" dirty="0">
                <a:latin typeface="Century"/>
                <a:cs typeface="Century"/>
              </a:rPr>
              <a:t>rate </a:t>
            </a:r>
            <a:r>
              <a:rPr sz="2400" dirty="0">
                <a:latin typeface="Century"/>
                <a:cs typeface="Century"/>
              </a:rPr>
              <a:t>(logarithmic</a:t>
            </a:r>
            <a:r>
              <a:rPr sz="2400" spc="620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scale)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835546" y="7421231"/>
            <a:ext cx="540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entury"/>
                <a:cs typeface="Century"/>
              </a:rPr>
              <a:t>10</a:t>
            </a:r>
            <a:r>
              <a:rPr sz="2700" spc="-82" baseline="26234" dirty="0">
                <a:latin typeface="Lucida Sans Unicode"/>
                <a:cs typeface="Lucida Sans Unicode"/>
              </a:rPr>
              <a:t>0</a:t>
            </a:r>
            <a:endParaRPr sz="2700" baseline="26234">
              <a:latin typeface="Lucida Sans Unicode"/>
              <a:cs typeface="Lucida Sans Unicode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822256" y="3104061"/>
            <a:ext cx="10302875" cy="4289425"/>
            <a:chOff x="1822256" y="3104061"/>
            <a:chExt cx="10302875" cy="4289425"/>
          </a:xfrm>
        </p:grpSpPr>
        <p:sp>
          <p:nvSpPr>
            <p:cNvPr id="87" name="object 87"/>
            <p:cNvSpPr/>
            <p:nvPr/>
          </p:nvSpPr>
          <p:spPr>
            <a:xfrm>
              <a:off x="1841381" y="3123188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41381" y="3123188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52468" y="3123188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952468" y="3123188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41381" y="3123188"/>
              <a:ext cx="10264140" cy="0"/>
            </a:xfrm>
            <a:custGeom>
              <a:avLst/>
              <a:gdLst/>
              <a:ahLst/>
              <a:cxnLst/>
              <a:rect l="l" t="t" r="r" b="b"/>
              <a:pathLst>
                <a:path w="10264140">
                  <a:moveTo>
                    <a:pt x="0" y="0"/>
                  </a:moveTo>
                  <a:lnTo>
                    <a:pt x="10264088" y="0"/>
                  </a:lnTo>
                </a:path>
              </a:pathLst>
            </a:custGeom>
            <a:ln w="3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52468" y="7374076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952468" y="7374076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952468" y="6842715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952468" y="6842715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952468" y="6311353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952468" y="6311353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952468" y="5779992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952468" y="5779992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952468" y="5248631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952468" y="5248631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952468" y="471726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952468" y="471726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952468" y="4185907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952468" y="4185907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952468" y="365454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952468" y="365454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105469" y="3123188"/>
              <a:ext cx="0" cy="4251325"/>
            </a:xfrm>
            <a:custGeom>
              <a:avLst/>
              <a:gdLst/>
              <a:ahLst/>
              <a:cxnLst/>
              <a:rect l="l" t="t" r="r" b="b"/>
              <a:pathLst>
                <a:path h="4251325">
                  <a:moveTo>
                    <a:pt x="0" y="4250887"/>
                  </a:moveTo>
                  <a:lnTo>
                    <a:pt x="0" y="0"/>
                  </a:lnTo>
                </a:path>
              </a:pathLst>
            </a:custGeom>
            <a:ln w="38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41381" y="7374076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41381" y="7374076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41381" y="7374076"/>
              <a:ext cx="10264140" cy="0"/>
            </a:xfrm>
            <a:custGeom>
              <a:avLst/>
              <a:gdLst/>
              <a:ahLst/>
              <a:cxnLst/>
              <a:rect l="l" t="t" r="r" b="b"/>
              <a:pathLst>
                <a:path w="10264140">
                  <a:moveTo>
                    <a:pt x="0" y="0"/>
                  </a:moveTo>
                  <a:lnTo>
                    <a:pt x="10264088" y="0"/>
                  </a:lnTo>
                </a:path>
              </a:pathLst>
            </a:custGeom>
            <a:ln w="3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41381" y="6842715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41381" y="6842715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41381" y="6311353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41381" y="6311353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41381" y="5779992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41381" y="5779992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41381" y="5248631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841381" y="5248631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41381" y="471726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41381" y="471726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841381" y="4185907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841381" y="4185907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41381" y="365454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153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41381" y="365454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>
                  <a:moveTo>
                    <a:pt x="0" y="0"/>
                  </a:moveTo>
                  <a:lnTo>
                    <a:pt x="153000" y="0"/>
                  </a:lnTo>
                </a:path>
              </a:pathLst>
            </a:custGeom>
            <a:ln w="19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841381" y="3123188"/>
              <a:ext cx="0" cy="4251325"/>
            </a:xfrm>
            <a:custGeom>
              <a:avLst/>
              <a:gdLst/>
              <a:ahLst/>
              <a:cxnLst/>
              <a:rect l="l" t="t" r="r" b="b"/>
              <a:pathLst>
                <a:path h="4251325">
                  <a:moveTo>
                    <a:pt x="0" y="4250887"/>
                  </a:moveTo>
                  <a:lnTo>
                    <a:pt x="0" y="0"/>
                  </a:lnTo>
                </a:path>
              </a:pathLst>
            </a:custGeom>
            <a:ln w="38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513722" y="7132710"/>
            <a:ext cx="187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Century"/>
                <a:cs typeface="Century"/>
              </a:rPr>
              <a:t>0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513722" y="2716323"/>
            <a:ext cx="187325" cy="42767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400" spc="-65" dirty="0">
                <a:latin typeface="Century"/>
                <a:cs typeface="Century"/>
              </a:rPr>
              <a:t>8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7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6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5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4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65" dirty="0">
                <a:latin typeface="Century"/>
                <a:cs typeface="Century"/>
              </a:rPr>
              <a:t>3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2</a:t>
            </a:r>
            <a:endParaRPr sz="24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65" dirty="0">
                <a:latin typeface="Century"/>
                <a:cs typeface="Century"/>
              </a:rPr>
              <a:t>1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34548" y="4241804"/>
            <a:ext cx="330835" cy="2014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40" dirty="0">
                <a:latin typeface="Century"/>
                <a:cs typeface="Century"/>
              </a:rPr>
              <a:t>Training</a:t>
            </a:r>
            <a:r>
              <a:rPr sz="2400" spc="110" dirty="0">
                <a:latin typeface="Century"/>
                <a:cs typeface="Century"/>
              </a:rPr>
              <a:t> </a:t>
            </a:r>
            <a:r>
              <a:rPr sz="2400" spc="-45" dirty="0">
                <a:latin typeface="Century"/>
                <a:cs typeface="Century"/>
              </a:rPr>
              <a:t>error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8195"/>
            <a:ext cx="599694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14700"/>
              </a:lnSpc>
              <a:spcBef>
                <a:spcPts val="100"/>
              </a:spcBef>
            </a:pPr>
            <a:r>
              <a:rPr sz="6250" spc="160" dirty="0"/>
              <a:t>Reasoning </a:t>
            </a:r>
            <a:r>
              <a:rPr sz="6250" spc="370" dirty="0"/>
              <a:t>about  </a:t>
            </a:r>
            <a:r>
              <a:rPr sz="6250" spc="235" dirty="0"/>
              <a:t>Hy</a:t>
            </a:r>
            <a:r>
              <a:rPr sz="6250" spc="360" dirty="0"/>
              <a:t>p</a:t>
            </a:r>
            <a:r>
              <a:rPr sz="6250" spc="260" dirty="0"/>
              <a:t>erparameters</a:t>
            </a:r>
            <a:endParaRPr sz="6250"/>
          </a:p>
        </p:txBody>
      </p:sp>
      <p:sp>
        <p:nvSpPr>
          <p:cNvPr id="5" name="object 5"/>
          <p:cNvSpPr txBox="1"/>
          <p:nvPr/>
        </p:nvSpPr>
        <p:spPr>
          <a:xfrm>
            <a:off x="481354" y="3506962"/>
            <a:ext cx="21913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60" dirty="0">
                <a:latin typeface="Book Antiqua"/>
                <a:cs typeface="Book Antiqua"/>
              </a:rPr>
              <a:t>Hyperparameter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5047" y="3562201"/>
            <a:ext cx="11906250" cy="1119505"/>
            <a:chOff x="305047" y="3562201"/>
            <a:chExt cx="11906250" cy="1119505"/>
          </a:xfrm>
        </p:grpSpPr>
        <p:sp>
          <p:nvSpPr>
            <p:cNvPr id="7" name="object 7"/>
            <p:cNvSpPr/>
            <p:nvPr/>
          </p:nvSpPr>
          <p:spPr>
            <a:xfrm>
              <a:off x="2848484" y="3568551"/>
              <a:ext cx="0" cy="1100455"/>
            </a:xfrm>
            <a:custGeom>
              <a:avLst/>
              <a:gdLst/>
              <a:ahLst/>
              <a:cxnLst/>
              <a:rect l="l" t="t" r="r" b="b"/>
              <a:pathLst>
                <a:path h="1100454">
                  <a:moveTo>
                    <a:pt x="0" y="1100338"/>
                  </a:moveTo>
                  <a:lnTo>
                    <a:pt x="0" y="0"/>
                  </a:lnTo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5430" y="3568551"/>
              <a:ext cx="0" cy="1100455"/>
            </a:xfrm>
            <a:custGeom>
              <a:avLst/>
              <a:gdLst/>
              <a:ahLst/>
              <a:cxnLst/>
              <a:rect l="l" t="t" r="r" b="b"/>
              <a:pathLst>
                <a:path h="1100454">
                  <a:moveTo>
                    <a:pt x="0" y="1100338"/>
                  </a:moveTo>
                  <a:lnTo>
                    <a:pt x="0" y="0"/>
                  </a:lnTo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68006" y="3568551"/>
              <a:ext cx="0" cy="1100455"/>
            </a:xfrm>
            <a:custGeom>
              <a:avLst/>
              <a:gdLst/>
              <a:ahLst/>
              <a:cxnLst/>
              <a:rect l="l" t="t" r="r" b="b"/>
              <a:pathLst>
                <a:path h="1100454">
                  <a:moveTo>
                    <a:pt x="0" y="1100338"/>
                  </a:moveTo>
                  <a:lnTo>
                    <a:pt x="0" y="0"/>
                  </a:lnTo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397" y="4674994"/>
              <a:ext cx="11893550" cy="0"/>
            </a:xfrm>
            <a:custGeom>
              <a:avLst/>
              <a:gdLst/>
              <a:ahLst/>
              <a:cxnLst/>
              <a:rect l="l" t="t" r="r" b="b"/>
              <a:pathLst>
                <a:path w="11893550">
                  <a:moveTo>
                    <a:pt x="0" y="0"/>
                  </a:moveTo>
                  <a:lnTo>
                    <a:pt x="11893132" y="0"/>
                  </a:lnTo>
                </a:path>
              </a:pathLst>
            </a:custGeom>
            <a:ln w="12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65052" y="3894763"/>
            <a:ext cx="9779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latin typeface="Book Antiqua"/>
                <a:cs typeface="Book Antiqua"/>
              </a:rPr>
              <a:t>Reason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0727" y="3985447"/>
            <a:ext cx="10674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latin typeface="Book Antiqua"/>
                <a:cs typeface="Book Antiqua"/>
              </a:rPr>
              <a:t>Caveats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2399" y="4681105"/>
            <a:ext cx="5532120" cy="1809114"/>
          </a:xfrm>
          <a:custGeom>
            <a:avLst/>
            <a:gdLst/>
            <a:ahLst/>
            <a:cxnLst/>
            <a:rect l="l" t="t" r="r" b="b"/>
            <a:pathLst>
              <a:path w="5532120" h="1809114">
                <a:moveTo>
                  <a:pt x="12153" y="0"/>
                </a:moveTo>
                <a:lnTo>
                  <a:pt x="0" y="0"/>
                </a:lnTo>
                <a:lnTo>
                  <a:pt x="0" y="1808607"/>
                </a:lnTo>
                <a:lnTo>
                  <a:pt x="12153" y="1808607"/>
                </a:lnTo>
                <a:lnTo>
                  <a:pt x="12153" y="0"/>
                </a:lnTo>
                <a:close/>
              </a:path>
              <a:path w="5532120" h="1809114">
                <a:moveTo>
                  <a:pt x="1689100" y="0"/>
                </a:moveTo>
                <a:lnTo>
                  <a:pt x="1676946" y="0"/>
                </a:lnTo>
                <a:lnTo>
                  <a:pt x="1676946" y="1808607"/>
                </a:lnTo>
                <a:lnTo>
                  <a:pt x="1689100" y="1808607"/>
                </a:lnTo>
                <a:lnTo>
                  <a:pt x="1689100" y="0"/>
                </a:lnTo>
                <a:close/>
              </a:path>
              <a:path w="5532120" h="1809114">
                <a:moveTo>
                  <a:pt x="5531675" y="0"/>
                </a:moveTo>
                <a:lnTo>
                  <a:pt x="5519521" y="0"/>
                </a:lnTo>
                <a:lnTo>
                  <a:pt x="5519521" y="1808607"/>
                </a:lnTo>
                <a:lnTo>
                  <a:pt x="5531675" y="1808607"/>
                </a:lnTo>
                <a:lnTo>
                  <a:pt x="553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3611" y="3506962"/>
            <a:ext cx="1257300" cy="187705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0795">
              <a:lnSpc>
                <a:spcPct val="101400"/>
              </a:lnSpc>
              <a:spcBef>
                <a:spcPts val="65"/>
              </a:spcBef>
            </a:pPr>
            <a:r>
              <a:rPr sz="2400" spc="15" dirty="0">
                <a:latin typeface="Book Antiqua"/>
                <a:cs typeface="Book Antiqua"/>
              </a:rPr>
              <a:t>In</a:t>
            </a:r>
            <a:r>
              <a:rPr sz="2400" spc="20" dirty="0">
                <a:latin typeface="Book Antiqua"/>
                <a:cs typeface="Book Antiqua"/>
              </a:rPr>
              <a:t>c</a:t>
            </a:r>
            <a:r>
              <a:rPr sz="2400" spc="5" dirty="0">
                <a:latin typeface="Book Antiqua"/>
                <a:cs typeface="Book Antiqua"/>
              </a:rPr>
              <a:t>r</a:t>
            </a:r>
            <a:r>
              <a:rPr sz="2400" spc="-65" dirty="0">
                <a:latin typeface="Book Antiqua"/>
                <a:cs typeface="Book Antiqua"/>
              </a:rPr>
              <a:t>e</a:t>
            </a:r>
            <a:r>
              <a:rPr sz="2400" spc="15" dirty="0">
                <a:latin typeface="Book Antiqua"/>
                <a:cs typeface="Book Antiqua"/>
              </a:rPr>
              <a:t>a</a:t>
            </a:r>
            <a:r>
              <a:rPr sz="2400" spc="-55" dirty="0">
                <a:latin typeface="Book Antiqua"/>
                <a:cs typeface="Book Antiqua"/>
              </a:rPr>
              <a:t>s</a:t>
            </a:r>
            <a:r>
              <a:rPr sz="2400" spc="-65" dirty="0">
                <a:latin typeface="Book Antiqua"/>
                <a:cs typeface="Book Antiqua"/>
              </a:rPr>
              <a:t>e</a:t>
            </a:r>
            <a:r>
              <a:rPr sz="2400" spc="-40" dirty="0">
                <a:latin typeface="Book Antiqua"/>
                <a:cs typeface="Book Antiqua"/>
              </a:rPr>
              <a:t>s  </a:t>
            </a:r>
            <a:r>
              <a:rPr sz="2400" dirty="0">
                <a:latin typeface="Book Antiqua"/>
                <a:cs typeface="Book Antiqua"/>
              </a:rPr>
              <a:t>capacity  </a:t>
            </a:r>
            <a:r>
              <a:rPr sz="2400" spc="-85" dirty="0">
                <a:latin typeface="Book Antiqua"/>
                <a:cs typeface="Book Antiqua"/>
              </a:rPr>
              <a:t>when. </a:t>
            </a:r>
            <a:r>
              <a:rPr sz="2400" spc="65" dirty="0">
                <a:latin typeface="Book Antiqua"/>
                <a:cs typeface="Book Antiqua"/>
              </a:rPr>
              <a:t>. . </a:t>
            </a:r>
            <a:endParaRPr lang="en-US" sz="2400" spc="65" dirty="0">
              <a:latin typeface="Book Antiqua"/>
              <a:cs typeface="Book Antiqua"/>
            </a:endParaRPr>
          </a:p>
          <a:p>
            <a:pPr marL="12700" marR="5080" indent="10795">
              <a:lnSpc>
                <a:spcPct val="101400"/>
              </a:lnSpc>
              <a:spcBef>
                <a:spcPts val="65"/>
              </a:spcBef>
            </a:pPr>
            <a:r>
              <a:rPr sz="2400" spc="65" dirty="0">
                <a:latin typeface="Book Antiqua"/>
                <a:cs typeface="Book Antiqua"/>
              </a:rPr>
              <a:t> </a:t>
            </a:r>
            <a:r>
              <a:rPr sz="2400" spc="-60" dirty="0">
                <a:latin typeface="Book Antiqua"/>
                <a:cs typeface="Book Antiqua"/>
              </a:rPr>
              <a:t>increased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498" y="4986019"/>
            <a:ext cx="3502025" cy="149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latin typeface="Book Antiqua"/>
                <a:cs typeface="Book Antiqua"/>
              </a:rPr>
              <a:t>Increasing </a:t>
            </a:r>
            <a:r>
              <a:rPr sz="2400" spc="15" dirty="0">
                <a:latin typeface="Book Antiqua"/>
                <a:cs typeface="Book Antiqua"/>
              </a:rPr>
              <a:t>the </a:t>
            </a:r>
            <a:r>
              <a:rPr sz="2400" spc="-55" dirty="0">
                <a:latin typeface="Book Antiqua"/>
                <a:cs typeface="Book Antiqua"/>
              </a:rPr>
              <a:t>number </a:t>
            </a:r>
            <a:r>
              <a:rPr sz="2400" spc="-75" dirty="0">
                <a:latin typeface="Book Antiqua"/>
                <a:cs typeface="Book Antiqua"/>
              </a:rPr>
              <a:t>of  </a:t>
            </a:r>
            <a:r>
              <a:rPr sz="2400" spc="-85" dirty="0">
                <a:latin typeface="Book Antiqua"/>
                <a:cs typeface="Book Antiqua"/>
              </a:rPr>
              <a:t>hidden </a:t>
            </a:r>
            <a:r>
              <a:rPr sz="2400" spc="-30" dirty="0">
                <a:latin typeface="Book Antiqua"/>
                <a:cs typeface="Book Antiqua"/>
              </a:rPr>
              <a:t>units </a:t>
            </a:r>
            <a:r>
              <a:rPr sz="2400" spc="-50" dirty="0">
                <a:latin typeface="Book Antiqua"/>
                <a:cs typeface="Book Antiqua"/>
              </a:rPr>
              <a:t>increases </a:t>
            </a:r>
            <a:r>
              <a:rPr sz="2400" dirty="0">
                <a:latin typeface="Book Antiqua"/>
                <a:cs typeface="Book Antiqua"/>
              </a:rPr>
              <a:t>the  </a:t>
            </a:r>
            <a:r>
              <a:rPr sz="2400" spc="-15" dirty="0">
                <a:latin typeface="Book Antiqua"/>
                <a:cs typeface="Book Antiqua"/>
              </a:rPr>
              <a:t>representational </a:t>
            </a:r>
            <a:r>
              <a:rPr sz="2400" dirty="0">
                <a:latin typeface="Book Antiqua"/>
                <a:cs typeface="Book Antiqua"/>
              </a:rPr>
              <a:t>capacity  </a:t>
            </a:r>
            <a:r>
              <a:rPr sz="2400" spc="-95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the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spc="-65" dirty="0">
                <a:latin typeface="Book Antiqua"/>
                <a:cs typeface="Book Antiqua"/>
              </a:rPr>
              <a:t>model.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9735" y="4876800"/>
            <a:ext cx="34969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5610" algn="l"/>
                <a:tab pos="2456180" algn="l"/>
              </a:tabLst>
            </a:pPr>
            <a:r>
              <a:rPr sz="2400" spc="15" dirty="0">
                <a:latin typeface="Book Antiqua"/>
                <a:cs typeface="Book Antiqua"/>
              </a:rPr>
              <a:t>In</a:t>
            </a:r>
            <a:r>
              <a:rPr sz="2400" spc="20" dirty="0">
                <a:latin typeface="Book Antiqua"/>
                <a:cs typeface="Book Antiqua"/>
              </a:rPr>
              <a:t>c</a:t>
            </a:r>
            <a:r>
              <a:rPr sz="2400" spc="5" dirty="0">
                <a:latin typeface="Book Antiqua"/>
                <a:cs typeface="Book Antiqua"/>
              </a:rPr>
              <a:t>r</a:t>
            </a:r>
            <a:r>
              <a:rPr sz="2400" spc="-65" dirty="0">
                <a:latin typeface="Book Antiqua"/>
                <a:cs typeface="Book Antiqua"/>
              </a:rPr>
              <a:t>e</a:t>
            </a:r>
            <a:r>
              <a:rPr sz="2400" spc="15" dirty="0">
                <a:latin typeface="Book Antiqua"/>
                <a:cs typeface="Book Antiqua"/>
              </a:rPr>
              <a:t>a</a:t>
            </a:r>
            <a:r>
              <a:rPr sz="2400" spc="-55" dirty="0">
                <a:latin typeface="Book Antiqua"/>
                <a:cs typeface="Book Antiqua"/>
              </a:rPr>
              <a:t>s</a:t>
            </a:r>
            <a:r>
              <a:rPr sz="2400" spc="-25" dirty="0">
                <a:latin typeface="Book Antiqua"/>
                <a:cs typeface="Book Antiqua"/>
              </a:rPr>
              <a:t>i</a:t>
            </a:r>
            <a:r>
              <a:rPr sz="2400" spc="-40" dirty="0">
                <a:latin typeface="Book Antiqua"/>
                <a:cs typeface="Book Antiqua"/>
              </a:rPr>
              <a:t>n</a:t>
            </a:r>
            <a:r>
              <a:rPr sz="2400" spc="-114" dirty="0">
                <a:latin typeface="Book Antiqua"/>
                <a:cs typeface="Book Antiqua"/>
              </a:rPr>
              <a:t>g</a:t>
            </a:r>
            <a:r>
              <a:rPr sz="2400" dirty="0">
                <a:latin typeface="Book Antiqua"/>
                <a:cs typeface="Book Antiqua"/>
              </a:rPr>
              <a:t>	</a:t>
            </a:r>
            <a:r>
              <a:rPr sz="2400" spc="160" dirty="0">
                <a:latin typeface="Book Antiqua"/>
                <a:cs typeface="Book Antiqua"/>
              </a:rPr>
              <a:t>t</a:t>
            </a:r>
            <a:r>
              <a:rPr sz="2400" spc="-40" dirty="0">
                <a:latin typeface="Book Antiqua"/>
                <a:cs typeface="Book Antiqua"/>
              </a:rPr>
              <a:t>h</a:t>
            </a:r>
            <a:r>
              <a:rPr sz="2400" spc="-65" dirty="0">
                <a:latin typeface="Book Antiqua"/>
                <a:cs typeface="Book Antiqua"/>
              </a:rPr>
              <a:t>e</a:t>
            </a:r>
            <a:r>
              <a:rPr sz="2400" dirty="0">
                <a:latin typeface="Book Antiqua"/>
                <a:cs typeface="Book Antiqua"/>
              </a:rPr>
              <a:t>	</a:t>
            </a:r>
            <a:r>
              <a:rPr sz="2400" spc="-105" dirty="0">
                <a:latin typeface="Book Antiqua"/>
                <a:cs typeface="Book Antiqua"/>
              </a:rPr>
              <a:t>n</a:t>
            </a:r>
            <a:r>
              <a:rPr sz="2400" spc="-95" dirty="0">
                <a:latin typeface="Book Antiqua"/>
                <a:cs typeface="Book Antiqua"/>
              </a:rPr>
              <a:t>u</a:t>
            </a:r>
            <a:r>
              <a:rPr sz="2400" spc="-155" dirty="0">
                <a:latin typeface="Book Antiqua"/>
                <a:cs typeface="Book Antiqua"/>
              </a:rPr>
              <a:t>m</a:t>
            </a:r>
            <a:r>
              <a:rPr sz="2400" spc="90" dirty="0">
                <a:latin typeface="Book Antiqua"/>
                <a:cs typeface="Book Antiqua"/>
              </a:rPr>
              <a:t>b</a:t>
            </a:r>
            <a:r>
              <a:rPr sz="2400" spc="-65" dirty="0">
                <a:latin typeface="Book Antiqua"/>
                <a:cs typeface="Book Antiqua"/>
              </a:rPr>
              <a:t>e</a:t>
            </a:r>
            <a:r>
              <a:rPr sz="2400" spc="10" dirty="0">
                <a:latin typeface="Book Antiqua"/>
                <a:cs typeface="Book Antiqua"/>
              </a:rPr>
              <a:t>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9735" y="5243570"/>
            <a:ext cx="34912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6400" algn="l"/>
                <a:tab pos="1464945" algn="l"/>
                <a:tab pos="2284095" algn="l"/>
              </a:tabLst>
            </a:pPr>
            <a:r>
              <a:rPr sz="2400" spc="-75" dirty="0">
                <a:latin typeface="Book Antiqua"/>
                <a:cs typeface="Book Antiqua"/>
              </a:rPr>
              <a:t>of	</a:t>
            </a:r>
            <a:r>
              <a:rPr sz="2400" spc="-65" dirty="0">
                <a:latin typeface="Book Antiqua"/>
                <a:cs typeface="Book Antiqua"/>
              </a:rPr>
              <a:t>hidden	</a:t>
            </a:r>
            <a:r>
              <a:rPr sz="2400" spc="-10" dirty="0">
                <a:latin typeface="Book Antiqua"/>
                <a:cs typeface="Book Antiqua"/>
              </a:rPr>
              <a:t>units	</a:t>
            </a:r>
            <a:r>
              <a:rPr sz="2400" spc="-35" dirty="0">
                <a:latin typeface="Book Antiqua"/>
                <a:cs typeface="Book Antiqua"/>
              </a:rPr>
              <a:t>increases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9735" y="5610339"/>
            <a:ext cx="3541395" cy="1125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latin typeface="Book Antiqua"/>
                <a:cs typeface="Book Antiqua"/>
              </a:rPr>
              <a:t>both </a:t>
            </a:r>
            <a:r>
              <a:rPr sz="2400" spc="-25" dirty="0">
                <a:latin typeface="Book Antiqua"/>
                <a:cs typeface="Book Antiqua"/>
              </a:rPr>
              <a:t>the </a:t>
            </a:r>
            <a:r>
              <a:rPr sz="2400" spc="-50" dirty="0">
                <a:latin typeface="Book Antiqua"/>
                <a:cs typeface="Book Antiqua"/>
              </a:rPr>
              <a:t>time </a:t>
            </a:r>
            <a:r>
              <a:rPr sz="2400" spc="-100" dirty="0">
                <a:latin typeface="Book Antiqua"/>
                <a:cs typeface="Book Antiqua"/>
              </a:rPr>
              <a:t>and </a:t>
            </a:r>
            <a:r>
              <a:rPr sz="2400" spc="-120" dirty="0">
                <a:latin typeface="Book Antiqua"/>
                <a:cs typeface="Book Antiqua"/>
              </a:rPr>
              <a:t>memory  </a:t>
            </a:r>
            <a:r>
              <a:rPr sz="2400" spc="-30" dirty="0">
                <a:latin typeface="Book Antiqua"/>
                <a:cs typeface="Book Antiqua"/>
              </a:rPr>
              <a:t>cost </a:t>
            </a:r>
            <a:r>
              <a:rPr sz="2400" spc="-110" dirty="0">
                <a:latin typeface="Book Antiqua"/>
                <a:cs typeface="Book Antiqua"/>
              </a:rPr>
              <a:t>of </a:t>
            </a:r>
            <a:r>
              <a:rPr sz="2400" spc="-65" dirty="0">
                <a:latin typeface="Book Antiqua"/>
                <a:cs typeface="Book Antiqua"/>
              </a:rPr>
              <a:t>essentially </a:t>
            </a:r>
            <a:r>
              <a:rPr sz="2400" spc="-105" dirty="0">
                <a:latin typeface="Book Antiqua"/>
                <a:cs typeface="Book Antiqua"/>
              </a:rPr>
              <a:t>every </a:t>
            </a:r>
            <a:r>
              <a:rPr sz="2400" spc="-100" dirty="0">
                <a:latin typeface="Book Antiqua"/>
                <a:cs typeface="Book Antiqua"/>
              </a:rPr>
              <a:t>op-  </a:t>
            </a:r>
            <a:r>
              <a:rPr sz="2400" spc="-25" dirty="0">
                <a:latin typeface="Book Antiqua"/>
                <a:cs typeface="Book Antiqua"/>
              </a:rPr>
              <a:t>eration </a:t>
            </a:r>
            <a:r>
              <a:rPr sz="2400" spc="-90" dirty="0">
                <a:latin typeface="Book Antiqua"/>
                <a:cs typeface="Book Antiqua"/>
              </a:rPr>
              <a:t>on </a:t>
            </a:r>
            <a:r>
              <a:rPr sz="2400" spc="-5" dirty="0">
                <a:latin typeface="Book Antiqua"/>
                <a:cs typeface="Book Antiqua"/>
              </a:rPr>
              <a:t>the</a:t>
            </a:r>
            <a:r>
              <a:rPr sz="2400" spc="165" dirty="0">
                <a:latin typeface="Book Antiqua"/>
                <a:cs typeface="Book Antiqua"/>
              </a:rPr>
              <a:t> </a:t>
            </a:r>
            <a:r>
              <a:rPr sz="2400" spc="-60" dirty="0">
                <a:latin typeface="Book Antiqua"/>
                <a:cs typeface="Book Antiqua"/>
              </a:rPr>
              <a:t>model.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1A50-5995-4774-B35E-6E40A20EA8F6}"/>
              </a:ext>
            </a:extLst>
          </p:cNvPr>
          <p:cNvSpPr txBox="1"/>
          <p:nvPr/>
        </p:nvSpPr>
        <p:spPr>
          <a:xfrm>
            <a:off x="665152" y="4867645"/>
            <a:ext cx="2133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Number of hidden units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Hyperparameter</a:t>
            </a:r>
            <a:r>
              <a:rPr spc="615" dirty="0"/>
              <a:t> </a:t>
            </a:r>
            <a:r>
              <a:rPr spc="185" dirty="0"/>
              <a:t>Search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54541" y="2544222"/>
            <a:ext cx="4440555" cy="4435475"/>
            <a:chOff x="1754541" y="2544222"/>
            <a:chExt cx="4440555" cy="4435475"/>
          </a:xfrm>
        </p:grpSpPr>
        <p:sp>
          <p:nvSpPr>
            <p:cNvPr id="5" name="object 5"/>
            <p:cNvSpPr/>
            <p:nvPr/>
          </p:nvSpPr>
          <p:spPr>
            <a:xfrm>
              <a:off x="1980150" y="3336262"/>
              <a:ext cx="4170881" cy="36155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0150" y="3338165"/>
              <a:ext cx="4171315" cy="3613785"/>
            </a:xfrm>
            <a:custGeom>
              <a:avLst/>
              <a:gdLst/>
              <a:ahLst/>
              <a:cxnLst/>
              <a:rect l="l" t="t" r="r" b="b"/>
              <a:pathLst>
                <a:path w="4171315" h="3613784">
                  <a:moveTo>
                    <a:pt x="2085440" y="3613638"/>
                  </a:moveTo>
                  <a:lnTo>
                    <a:pt x="0" y="3613638"/>
                  </a:lnTo>
                  <a:lnTo>
                    <a:pt x="0" y="0"/>
                  </a:lnTo>
                  <a:lnTo>
                    <a:pt x="4170881" y="0"/>
                  </a:lnTo>
                  <a:lnTo>
                    <a:pt x="4170881" y="3613638"/>
                  </a:lnTo>
                  <a:lnTo>
                    <a:pt x="2085440" y="3613638"/>
                  </a:lnTo>
                  <a:close/>
                </a:path>
              </a:pathLst>
            </a:custGeom>
            <a:ln w="55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5562" y="3838152"/>
              <a:ext cx="278561" cy="280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5563" y="3840150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4" h="276860">
                  <a:moveTo>
                    <a:pt x="139230" y="276501"/>
                  </a:moveTo>
                  <a:lnTo>
                    <a:pt x="86024" y="266542"/>
                  </a:lnTo>
                  <a:lnTo>
                    <a:pt x="40175" y="236262"/>
                  </a:lnTo>
                  <a:lnTo>
                    <a:pt x="9882" y="190468"/>
                  </a:lnTo>
                  <a:lnTo>
                    <a:pt x="0" y="137250"/>
                  </a:lnTo>
                  <a:lnTo>
                    <a:pt x="1091" y="118805"/>
                  </a:lnTo>
                  <a:lnTo>
                    <a:pt x="17617" y="68625"/>
                  </a:lnTo>
                  <a:lnTo>
                    <a:pt x="53495" y="28363"/>
                  </a:lnTo>
                  <a:lnTo>
                    <a:pt x="103196" y="3664"/>
                  </a:lnTo>
                  <a:lnTo>
                    <a:pt x="139230" y="0"/>
                  </a:lnTo>
                  <a:lnTo>
                    <a:pt x="157700" y="823"/>
                  </a:lnTo>
                  <a:lnTo>
                    <a:pt x="207894" y="17607"/>
                  </a:lnTo>
                  <a:lnTo>
                    <a:pt x="249290" y="53479"/>
                  </a:lnTo>
                  <a:lnTo>
                    <a:pt x="273892" y="101474"/>
                  </a:lnTo>
                  <a:lnTo>
                    <a:pt x="278559" y="137250"/>
                  </a:lnTo>
                  <a:lnTo>
                    <a:pt x="277422" y="155727"/>
                  </a:lnTo>
                  <a:lnTo>
                    <a:pt x="258941" y="207876"/>
                  </a:lnTo>
                  <a:lnTo>
                    <a:pt x="224133" y="248082"/>
                  </a:lnTo>
                  <a:lnTo>
                    <a:pt x="175063" y="272075"/>
                  </a:lnTo>
                  <a:lnTo>
                    <a:pt x="139230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6362" y="3838152"/>
              <a:ext cx="278559" cy="2804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6360" y="3840150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4" h="276860">
                  <a:moveTo>
                    <a:pt x="139230" y="276501"/>
                  </a:moveTo>
                  <a:lnTo>
                    <a:pt x="86827" y="266542"/>
                  </a:lnTo>
                  <a:lnTo>
                    <a:pt x="41414" y="236262"/>
                  </a:lnTo>
                  <a:lnTo>
                    <a:pt x="10726" y="190468"/>
                  </a:lnTo>
                  <a:lnTo>
                    <a:pt x="0" y="137250"/>
                  </a:lnTo>
                  <a:lnTo>
                    <a:pt x="1123" y="118805"/>
                  </a:lnTo>
                  <a:lnTo>
                    <a:pt x="19618" y="68625"/>
                  </a:lnTo>
                  <a:lnTo>
                    <a:pt x="54611" y="28363"/>
                  </a:lnTo>
                  <a:lnTo>
                    <a:pt x="103434" y="3664"/>
                  </a:lnTo>
                  <a:lnTo>
                    <a:pt x="139230" y="0"/>
                  </a:lnTo>
                  <a:lnTo>
                    <a:pt x="157732" y="823"/>
                  </a:lnTo>
                  <a:lnTo>
                    <a:pt x="209895" y="17607"/>
                  </a:lnTo>
                  <a:lnTo>
                    <a:pt x="250124" y="53479"/>
                  </a:lnTo>
                  <a:lnTo>
                    <a:pt x="274130" y="101474"/>
                  </a:lnTo>
                  <a:lnTo>
                    <a:pt x="278559" y="137250"/>
                  </a:lnTo>
                  <a:lnTo>
                    <a:pt x="277452" y="155727"/>
                  </a:lnTo>
                  <a:lnTo>
                    <a:pt x="260844" y="207876"/>
                  </a:lnTo>
                  <a:lnTo>
                    <a:pt x="225007" y="248082"/>
                  </a:lnTo>
                  <a:lnTo>
                    <a:pt x="175313" y="272075"/>
                  </a:lnTo>
                  <a:lnTo>
                    <a:pt x="139230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9063" y="3838152"/>
              <a:ext cx="278559" cy="2804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9060" y="384015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60">
                  <a:moveTo>
                    <a:pt x="139328" y="276501"/>
                  </a:moveTo>
                  <a:lnTo>
                    <a:pt x="85236" y="266542"/>
                  </a:lnTo>
                  <a:lnTo>
                    <a:pt x="40261" y="236262"/>
                  </a:lnTo>
                  <a:lnTo>
                    <a:pt x="9964" y="190468"/>
                  </a:lnTo>
                  <a:lnTo>
                    <a:pt x="0" y="137250"/>
                  </a:lnTo>
                  <a:lnTo>
                    <a:pt x="1107" y="118805"/>
                  </a:lnTo>
                  <a:lnTo>
                    <a:pt x="17715" y="68625"/>
                  </a:lnTo>
                  <a:lnTo>
                    <a:pt x="53552" y="28363"/>
                  </a:lnTo>
                  <a:lnTo>
                    <a:pt x="102532" y="3664"/>
                  </a:lnTo>
                  <a:lnTo>
                    <a:pt x="139328" y="0"/>
                  </a:lnTo>
                  <a:lnTo>
                    <a:pt x="157785" y="823"/>
                  </a:lnTo>
                  <a:lnTo>
                    <a:pt x="207992" y="17607"/>
                  </a:lnTo>
                  <a:lnTo>
                    <a:pt x="248221" y="53479"/>
                  </a:lnTo>
                  <a:lnTo>
                    <a:pt x="272978" y="101474"/>
                  </a:lnTo>
                  <a:lnTo>
                    <a:pt x="276656" y="137250"/>
                  </a:lnTo>
                  <a:lnTo>
                    <a:pt x="275830" y="155727"/>
                  </a:lnTo>
                  <a:lnTo>
                    <a:pt x="258941" y="207876"/>
                  </a:lnTo>
                  <a:lnTo>
                    <a:pt x="223104" y="248082"/>
                  </a:lnTo>
                  <a:lnTo>
                    <a:pt x="175124" y="272075"/>
                  </a:lnTo>
                  <a:lnTo>
                    <a:pt x="139328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5562" y="5059704"/>
              <a:ext cx="278561" cy="2804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5563" y="5061702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139230" y="278403"/>
                  </a:moveTo>
                  <a:lnTo>
                    <a:pt x="86024" y="268485"/>
                  </a:lnTo>
                  <a:lnTo>
                    <a:pt x="40175" y="237963"/>
                  </a:lnTo>
                  <a:lnTo>
                    <a:pt x="9882" y="191568"/>
                  </a:lnTo>
                  <a:lnTo>
                    <a:pt x="0" y="139152"/>
                  </a:lnTo>
                  <a:lnTo>
                    <a:pt x="1091" y="120748"/>
                  </a:lnTo>
                  <a:lnTo>
                    <a:pt x="17617" y="70527"/>
                  </a:lnTo>
                  <a:lnTo>
                    <a:pt x="53495" y="29195"/>
                  </a:lnTo>
                  <a:lnTo>
                    <a:pt x="103196" y="4664"/>
                  </a:lnTo>
                  <a:lnTo>
                    <a:pt x="139230" y="0"/>
                  </a:lnTo>
                  <a:lnTo>
                    <a:pt x="157700" y="1136"/>
                  </a:lnTo>
                  <a:lnTo>
                    <a:pt x="207894" y="19607"/>
                  </a:lnTo>
                  <a:lnTo>
                    <a:pt x="249290" y="54299"/>
                  </a:lnTo>
                  <a:lnTo>
                    <a:pt x="273892" y="103413"/>
                  </a:lnTo>
                  <a:lnTo>
                    <a:pt x="278559" y="139152"/>
                  </a:lnTo>
                  <a:lnTo>
                    <a:pt x="277422" y="157612"/>
                  </a:lnTo>
                  <a:lnTo>
                    <a:pt x="258941" y="207778"/>
                  </a:lnTo>
                  <a:lnTo>
                    <a:pt x="224133" y="250008"/>
                  </a:lnTo>
                  <a:lnTo>
                    <a:pt x="175063" y="273989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6362" y="5059704"/>
              <a:ext cx="278559" cy="2804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6360" y="5061702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139230" y="278403"/>
                  </a:moveTo>
                  <a:lnTo>
                    <a:pt x="86827" y="268485"/>
                  </a:lnTo>
                  <a:lnTo>
                    <a:pt x="41414" y="237963"/>
                  </a:lnTo>
                  <a:lnTo>
                    <a:pt x="10726" y="191568"/>
                  </a:lnTo>
                  <a:lnTo>
                    <a:pt x="0" y="139152"/>
                  </a:lnTo>
                  <a:lnTo>
                    <a:pt x="1123" y="120748"/>
                  </a:lnTo>
                  <a:lnTo>
                    <a:pt x="19618" y="70527"/>
                  </a:lnTo>
                  <a:lnTo>
                    <a:pt x="54611" y="29195"/>
                  </a:lnTo>
                  <a:lnTo>
                    <a:pt x="103434" y="4664"/>
                  </a:lnTo>
                  <a:lnTo>
                    <a:pt x="139230" y="0"/>
                  </a:lnTo>
                  <a:lnTo>
                    <a:pt x="157732" y="1136"/>
                  </a:lnTo>
                  <a:lnTo>
                    <a:pt x="209895" y="19607"/>
                  </a:lnTo>
                  <a:lnTo>
                    <a:pt x="250124" y="54299"/>
                  </a:lnTo>
                  <a:lnTo>
                    <a:pt x="274130" y="103413"/>
                  </a:lnTo>
                  <a:lnTo>
                    <a:pt x="278559" y="139152"/>
                  </a:lnTo>
                  <a:lnTo>
                    <a:pt x="277452" y="157612"/>
                  </a:lnTo>
                  <a:lnTo>
                    <a:pt x="260844" y="207778"/>
                  </a:lnTo>
                  <a:lnTo>
                    <a:pt x="225007" y="250008"/>
                  </a:lnTo>
                  <a:lnTo>
                    <a:pt x="175313" y="273989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9063" y="5059704"/>
              <a:ext cx="278559" cy="2804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9060" y="5061702"/>
              <a:ext cx="276860" cy="278765"/>
            </a:xfrm>
            <a:custGeom>
              <a:avLst/>
              <a:gdLst/>
              <a:ahLst/>
              <a:cxnLst/>
              <a:rect l="l" t="t" r="r" b="b"/>
              <a:pathLst>
                <a:path w="276860" h="278764">
                  <a:moveTo>
                    <a:pt x="139328" y="278403"/>
                  </a:moveTo>
                  <a:lnTo>
                    <a:pt x="85236" y="268485"/>
                  </a:lnTo>
                  <a:lnTo>
                    <a:pt x="40261" y="237963"/>
                  </a:lnTo>
                  <a:lnTo>
                    <a:pt x="9964" y="191568"/>
                  </a:lnTo>
                  <a:lnTo>
                    <a:pt x="0" y="139152"/>
                  </a:lnTo>
                  <a:lnTo>
                    <a:pt x="1107" y="120748"/>
                  </a:lnTo>
                  <a:lnTo>
                    <a:pt x="17715" y="70527"/>
                  </a:lnTo>
                  <a:lnTo>
                    <a:pt x="53552" y="29195"/>
                  </a:lnTo>
                  <a:lnTo>
                    <a:pt x="102532" y="4664"/>
                  </a:lnTo>
                  <a:lnTo>
                    <a:pt x="139328" y="0"/>
                  </a:lnTo>
                  <a:lnTo>
                    <a:pt x="157785" y="1136"/>
                  </a:lnTo>
                  <a:lnTo>
                    <a:pt x="207992" y="19607"/>
                  </a:lnTo>
                  <a:lnTo>
                    <a:pt x="248221" y="54299"/>
                  </a:lnTo>
                  <a:lnTo>
                    <a:pt x="272978" y="103413"/>
                  </a:lnTo>
                  <a:lnTo>
                    <a:pt x="276656" y="139152"/>
                  </a:lnTo>
                  <a:lnTo>
                    <a:pt x="275830" y="157612"/>
                  </a:lnTo>
                  <a:lnTo>
                    <a:pt x="258941" y="207778"/>
                  </a:lnTo>
                  <a:lnTo>
                    <a:pt x="223104" y="250008"/>
                  </a:lnTo>
                  <a:lnTo>
                    <a:pt x="175124" y="273989"/>
                  </a:lnTo>
                  <a:lnTo>
                    <a:pt x="139328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25562" y="6283256"/>
              <a:ext cx="278561" cy="2803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5563" y="6285156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5">
                  <a:moveTo>
                    <a:pt x="139230" y="278403"/>
                  </a:moveTo>
                  <a:lnTo>
                    <a:pt x="86024" y="267683"/>
                  </a:lnTo>
                  <a:lnTo>
                    <a:pt x="40175" y="236262"/>
                  </a:lnTo>
                  <a:lnTo>
                    <a:pt x="9882" y="191625"/>
                  </a:lnTo>
                  <a:lnTo>
                    <a:pt x="0" y="139250"/>
                  </a:lnTo>
                  <a:lnTo>
                    <a:pt x="1091" y="120759"/>
                  </a:lnTo>
                  <a:lnTo>
                    <a:pt x="17617" y="68625"/>
                  </a:lnTo>
                  <a:lnTo>
                    <a:pt x="53495" y="28418"/>
                  </a:lnTo>
                  <a:lnTo>
                    <a:pt x="103196" y="4426"/>
                  </a:lnTo>
                  <a:lnTo>
                    <a:pt x="139230" y="0"/>
                  </a:lnTo>
                  <a:lnTo>
                    <a:pt x="157700" y="1106"/>
                  </a:lnTo>
                  <a:lnTo>
                    <a:pt x="207894" y="17705"/>
                  </a:lnTo>
                  <a:lnTo>
                    <a:pt x="249290" y="53522"/>
                  </a:lnTo>
                  <a:lnTo>
                    <a:pt x="273892" y="103188"/>
                  </a:lnTo>
                  <a:lnTo>
                    <a:pt x="278559" y="139250"/>
                  </a:lnTo>
                  <a:lnTo>
                    <a:pt x="277422" y="157696"/>
                  </a:lnTo>
                  <a:lnTo>
                    <a:pt x="258941" y="207876"/>
                  </a:lnTo>
                  <a:lnTo>
                    <a:pt x="224133" y="248082"/>
                  </a:lnTo>
                  <a:lnTo>
                    <a:pt x="175063" y="273776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6362" y="6283256"/>
              <a:ext cx="278559" cy="2803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6360" y="6285156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5">
                  <a:moveTo>
                    <a:pt x="139230" y="278403"/>
                  </a:moveTo>
                  <a:lnTo>
                    <a:pt x="86827" y="267683"/>
                  </a:lnTo>
                  <a:lnTo>
                    <a:pt x="41414" y="236262"/>
                  </a:lnTo>
                  <a:lnTo>
                    <a:pt x="10726" y="191625"/>
                  </a:lnTo>
                  <a:lnTo>
                    <a:pt x="0" y="139250"/>
                  </a:lnTo>
                  <a:lnTo>
                    <a:pt x="1123" y="120759"/>
                  </a:lnTo>
                  <a:lnTo>
                    <a:pt x="19618" y="68625"/>
                  </a:lnTo>
                  <a:lnTo>
                    <a:pt x="54611" y="28418"/>
                  </a:lnTo>
                  <a:lnTo>
                    <a:pt x="103434" y="4426"/>
                  </a:lnTo>
                  <a:lnTo>
                    <a:pt x="139230" y="0"/>
                  </a:lnTo>
                  <a:lnTo>
                    <a:pt x="157732" y="1106"/>
                  </a:lnTo>
                  <a:lnTo>
                    <a:pt x="209895" y="17705"/>
                  </a:lnTo>
                  <a:lnTo>
                    <a:pt x="250124" y="53522"/>
                  </a:lnTo>
                  <a:lnTo>
                    <a:pt x="274130" y="103188"/>
                  </a:lnTo>
                  <a:lnTo>
                    <a:pt x="278559" y="139250"/>
                  </a:lnTo>
                  <a:lnTo>
                    <a:pt x="277452" y="157696"/>
                  </a:lnTo>
                  <a:lnTo>
                    <a:pt x="260844" y="207876"/>
                  </a:lnTo>
                  <a:lnTo>
                    <a:pt x="225007" y="248082"/>
                  </a:lnTo>
                  <a:lnTo>
                    <a:pt x="175313" y="273776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9063" y="6283256"/>
              <a:ext cx="278559" cy="2803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9060" y="6285156"/>
              <a:ext cx="276860" cy="278765"/>
            </a:xfrm>
            <a:custGeom>
              <a:avLst/>
              <a:gdLst/>
              <a:ahLst/>
              <a:cxnLst/>
              <a:rect l="l" t="t" r="r" b="b"/>
              <a:pathLst>
                <a:path w="276860" h="278765">
                  <a:moveTo>
                    <a:pt x="139328" y="278403"/>
                  </a:moveTo>
                  <a:lnTo>
                    <a:pt x="85236" y="267683"/>
                  </a:lnTo>
                  <a:lnTo>
                    <a:pt x="40261" y="236262"/>
                  </a:lnTo>
                  <a:lnTo>
                    <a:pt x="9964" y="191625"/>
                  </a:lnTo>
                  <a:lnTo>
                    <a:pt x="0" y="139250"/>
                  </a:lnTo>
                  <a:lnTo>
                    <a:pt x="1107" y="120759"/>
                  </a:lnTo>
                  <a:lnTo>
                    <a:pt x="17715" y="68625"/>
                  </a:lnTo>
                  <a:lnTo>
                    <a:pt x="53552" y="28418"/>
                  </a:lnTo>
                  <a:lnTo>
                    <a:pt x="102532" y="4426"/>
                  </a:lnTo>
                  <a:lnTo>
                    <a:pt x="139328" y="0"/>
                  </a:lnTo>
                  <a:lnTo>
                    <a:pt x="157785" y="1106"/>
                  </a:lnTo>
                  <a:lnTo>
                    <a:pt x="207992" y="17705"/>
                  </a:lnTo>
                  <a:lnTo>
                    <a:pt x="248221" y="53522"/>
                  </a:lnTo>
                  <a:lnTo>
                    <a:pt x="272978" y="103188"/>
                  </a:lnTo>
                  <a:lnTo>
                    <a:pt x="276656" y="139250"/>
                  </a:lnTo>
                  <a:lnTo>
                    <a:pt x="275830" y="157696"/>
                  </a:lnTo>
                  <a:lnTo>
                    <a:pt x="258941" y="207876"/>
                  </a:lnTo>
                  <a:lnTo>
                    <a:pt x="223104" y="248082"/>
                  </a:lnTo>
                  <a:lnTo>
                    <a:pt x="175124" y="273776"/>
                  </a:lnTo>
                  <a:lnTo>
                    <a:pt x="139328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9959" y="2544222"/>
              <a:ext cx="4176769" cy="82535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9959" y="2588414"/>
              <a:ext cx="4177029" cy="781685"/>
            </a:xfrm>
            <a:custGeom>
              <a:avLst/>
              <a:gdLst/>
              <a:ahLst/>
              <a:cxnLst/>
              <a:rect l="l" t="t" r="r" b="b"/>
              <a:pathLst>
                <a:path w="4177029" h="781685">
                  <a:moveTo>
                    <a:pt x="0" y="738045"/>
                  </a:moveTo>
                  <a:lnTo>
                    <a:pt x="40086" y="704294"/>
                  </a:lnTo>
                  <a:lnTo>
                    <a:pt x="82008" y="676576"/>
                  </a:lnTo>
                  <a:lnTo>
                    <a:pt x="125559" y="654261"/>
                  </a:lnTo>
                  <a:lnTo>
                    <a:pt x="170533" y="636718"/>
                  </a:lnTo>
                  <a:lnTo>
                    <a:pt x="216725" y="623318"/>
                  </a:lnTo>
                  <a:lnTo>
                    <a:pt x="263929" y="613429"/>
                  </a:lnTo>
                  <a:lnTo>
                    <a:pt x="311940" y="606421"/>
                  </a:lnTo>
                  <a:lnTo>
                    <a:pt x="360551" y="601664"/>
                  </a:lnTo>
                  <a:lnTo>
                    <a:pt x="409556" y="598528"/>
                  </a:lnTo>
                  <a:lnTo>
                    <a:pt x="458751" y="596382"/>
                  </a:lnTo>
                  <a:lnTo>
                    <a:pt x="507930" y="594595"/>
                  </a:lnTo>
                  <a:lnTo>
                    <a:pt x="556886" y="592537"/>
                  </a:lnTo>
                  <a:lnTo>
                    <a:pt x="605413" y="589579"/>
                  </a:lnTo>
                  <a:lnTo>
                    <a:pt x="653307" y="585088"/>
                  </a:lnTo>
                  <a:lnTo>
                    <a:pt x="704965" y="579420"/>
                  </a:lnTo>
                  <a:lnTo>
                    <a:pt x="756685" y="574224"/>
                  </a:lnTo>
                  <a:lnTo>
                    <a:pt x="808462" y="569554"/>
                  </a:lnTo>
                  <a:lnTo>
                    <a:pt x="860291" y="565462"/>
                  </a:lnTo>
                  <a:lnTo>
                    <a:pt x="912167" y="562003"/>
                  </a:lnTo>
                  <a:lnTo>
                    <a:pt x="964084" y="559229"/>
                  </a:lnTo>
                  <a:lnTo>
                    <a:pt x="1016038" y="557194"/>
                  </a:lnTo>
                  <a:lnTo>
                    <a:pt x="1068023" y="555951"/>
                  </a:lnTo>
                  <a:lnTo>
                    <a:pt x="1120034" y="555554"/>
                  </a:lnTo>
                  <a:lnTo>
                    <a:pt x="1172066" y="556054"/>
                  </a:lnTo>
                  <a:lnTo>
                    <a:pt x="1224113" y="557507"/>
                  </a:lnTo>
                  <a:lnTo>
                    <a:pt x="1276171" y="559965"/>
                  </a:lnTo>
                  <a:lnTo>
                    <a:pt x="1328234" y="563481"/>
                  </a:lnTo>
                  <a:lnTo>
                    <a:pt x="1383936" y="568783"/>
                  </a:lnTo>
                  <a:lnTo>
                    <a:pt x="1437654" y="575886"/>
                  </a:lnTo>
                  <a:lnTo>
                    <a:pt x="1489570" y="584189"/>
                  </a:lnTo>
                  <a:lnTo>
                    <a:pt x="1539863" y="593092"/>
                  </a:lnTo>
                  <a:lnTo>
                    <a:pt x="1588715" y="601996"/>
                  </a:lnTo>
                  <a:lnTo>
                    <a:pt x="1636306" y="610299"/>
                  </a:lnTo>
                  <a:lnTo>
                    <a:pt x="1682815" y="617401"/>
                  </a:lnTo>
                  <a:lnTo>
                    <a:pt x="1728423" y="622703"/>
                  </a:lnTo>
                  <a:lnTo>
                    <a:pt x="1773311" y="625604"/>
                  </a:lnTo>
                  <a:lnTo>
                    <a:pt x="1817658" y="625504"/>
                  </a:lnTo>
                  <a:lnTo>
                    <a:pt x="1861646" y="621803"/>
                  </a:lnTo>
                  <a:lnTo>
                    <a:pt x="1905455" y="613900"/>
                  </a:lnTo>
                  <a:lnTo>
                    <a:pt x="1949264" y="601195"/>
                  </a:lnTo>
                  <a:lnTo>
                    <a:pt x="1993254" y="583089"/>
                  </a:lnTo>
                  <a:lnTo>
                    <a:pt x="2046854" y="550017"/>
                  </a:lnTo>
                  <a:lnTo>
                    <a:pt x="2077105" y="526453"/>
                  </a:lnTo>
                  <a:lnTo>
                    <a:pt x="2109358" y="498982"/>
                  </a:lnTo>
                  <a:lnTo>
                    <a:pt x="2143385" y="468189"/>
                  </a:lnTo>
                  <a:lnTo>
                    <a:pt x="2178962" y="434656"/>
                  </a:lnTo>
                  <a:lnTo>
                    <a:pt x="2215862" y="398969"/>
                  </a:lnTo>
                  <a:lnTo>
                    <a:pt x="2253860" y="361709"/>
                  </a:lnTo>
                  <a:lnTo>
                    <a:pt x="2292731" y="323463"/>
                  </a:lnTo>
                  <a:lnTo>
                    <a:pt x="2332248" y="284813"/>
                  </a:lnTo>
                  <a:lnTo>
                    <a:pt x="2372186" y="246342"/>
                  </a:lnTo>
                  <a:lnTo>
                    <a:pt x="2412320" y="208636"/>
                  </a:lnTo>
                  <a:lnTo>
                    <a:pt x="2452423" y="172278"/>
                  </a:lnTo>
                  <a:lnTo>
                    <a:pt x="2492271" y="137852"/>
                  </a:lnTo>
                  <a:lnTo>
                    <a:pt x="2531637" y="105941"/>
                  </a:lnTo>
                  <a:lnTo>
                    <a:pt x="2570295" y="77130"/>
                  </a:lnTo>
                  <a:lnTo>
                    <a:pt x="2608021" y="52002"/>
                  </a:lnTo>
                  <a:lnTo>
                    <a:pt x="2644589" y="31141"/>
                  </a:lnTo>
                  <a:lnTo>
                    <a:pt x="2679772" y="15131"/>
                  </a:lnTo>
                  <a:lnTo>
                    <a:pt x="2745084" y="0"/>
                  </a:lnTo>
                  <a:lnTo>
                    <a:pt x="2774761" y="2046"/>
                  </a:lnTo>
                  <a:lnTo>
                    <a:pt x="2827030" y="28281"/>
                  </a:lnTo>
                  <a:lnTo>
                    <a:pt x="2866404" y="65286"/>
                  </a:lnTo>
                  <a:lnTo>
                    <a:pt x="2902494" y="103097"/>
                  </a:lnTo>
                  <a:lnTo>
                    <a:pt x="2935864" y="141561"/>
                  </a:lnTo>
                  <a:lnTo>
                    <a:pt x="2967075" y="180522"/>
                  </a:lnTo>
                  <a:lnTo>
                    <a:pt x="2996689" y="219826"/>
                  </a:lnTo>
                  <a:lnTo>
                    <a:pt x="3025270" y="259318"/>
                  </a:lnTo>
                  <a:lnTo>
                    <a:pt x="3053378" y="298844"/>
                  </a:lnTo>
                  <a:lnTo>
                    <a:pt x="3081577" y="338250"/>
                  </a:lnTo>
                  <a:lnTo>
                    <a:pt x="3110429" y="377379"/>
                  </a:lnTo>
                  <a:lnTo>
                    <a:pt x="3140495" y="416079"/>
                  </a:lnTo>
                  <a:lnTo>
                    <a:pt x="3172339" y="454193"/>
                  </a:lnTo>
                  <a:lnTo>
                    <a:pt x="3206522" y="491568"/>
                  </a:lnTo>
                  <a:lnTo>
                    <a:pt x="3243607" y="528049"/>
                  </a:lnTo>
                  <a:lnTo>
                    <a:pt x="3284155" y="563481"/>
                  </a:lnTo>
                  <a:lnTo>
                    <a:pt x="3320607" y="588941"/>
                  </a:lnTo>
                  <a:lnTo>
                    <a:pt x="3358487" y="607821"/>
                  </a:lnTo>
                  <a:lnTo>
                    <a:pt x="3397614" y="621036"/>
                  </a:lnTo>
                  <a:lnTo>
                    <a:pt x="3437808" y="629497"/>
                  </a:lnTo>
                  <a:lnTo>
                    <a:pt x="3478887" y="634121"/>
                  </a:lnTo>
                  <a:lnTo>
                    <a:pt x="3520671" y="635819"/>
                  </a:lnTo>
                  <a:lnTo>
                    <a:pt x="3562979" y="635505"/>
                  </a:lnTo>
                  <a:lnTo>
                    <a:pt x="3605630" y="634094"/>
                  </a:lnTo>
                  <a:lnTo>
                    <a:pt x="3648442" y="632499"/>
                  </a:lnTo>
                  <a:lnTo>
                    <a:pt x="3691236" y="631634"/>
                  </a:lnTo>
                  <a:lnTo>
                    <a:pt x="3733829" y="632412"/>
                  </a:lnTo>
                  <a:lnTo>
                    <a:pt x="3776041" y="635747"/>
                  </a:lnTo>
                  <a:lnTo>
                    <a:pt x="3817692" y="642552"/>
                  </a:lnTo>
                  <a:lnTo>
                    <a:pt x="3858600" y="653742"/>
                  </a:lnTo>
                  <a:lnTo>
                    <a:pt x="3898584" y="670229"/>
                  </a:lnTo>
                  <a:lnTo>
                    <a:pt x="3937463" y="692928"/>
                  </a:lnTo>
                  <a:lnTo>
                    <a:pt x="4155167" y="781161"/>
                  </a:lnTo>
                  <a:lnTo>
                    <a:pt x="4176786" y="781161"/>
                  </a:lnTo>
                  <a:lnTo>
                    <a:pt x="0" y="738045"/>
                  </a:lnTo>
                  <a:close/>
                </a:path>
              </a:pathLst>
            </a:custGeom>
            <a:ln w="55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4541" y="3330361"/>
              <a:ext cx="233494" cy="3621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98295" y="3332361"/>
              <a:ext cx="189865" cy="3619500"/>
            </a:xfrm>
            <a:custGeom>
              <a:avLst/>
              <a:gdLst/>
              <a:ahLst/>
              <a:cxnLst/>
              <a:rect l="l" t="t" r="r" b="b"/>
              <a:pathLst>
                <a:path w="189864" h="3619500">
                  <a:moveTo>
                    <a:pt x="158332" y="3619442"/>
                  </a:moveTo>
                  <a:lnTo>
                    <a:pt x="144506" y="3571142"/>
                  </a:lnTo>
                  <a:lnTo>
                    <a:pt x="131466" y="3522652"/>
                  </a:lnTo>
                  <a:lnTo>
                    <a:pt x="119529" y="3473902"/>
                  </a:lnTo>
                  <a:lnTo>
                    <a:pt x="109015" y="3424820"/>
                  </a:lnTo>
                  <a:lnTo>
                    <a:pt x="100240" y="3375338"/>
                  </a:lnTo>
                  <a:lnTo>
                    <a:pt x="93521" y="3325385"/>
                  </a:lnTo>
                  <a:lnTo>
                    <a:pt x="89178" y="3274891"/>
                  </a:lnTo>
                  <a:lnTo>
                    <a:pt x="87526" y="3223785"/>
                  </a:lnTo>
                  <a:lnTo>
                    <a:pt x="88885" y="3171996"/>
                  </a:lnTo>
                  <a:lnTo>
                    <a:pt x="93572" y="3119456"/>
                  </a:lnTo>
                  <a:lnTo>
                    <a:pt x="97989" y="3070790"/>
                  </a:lnTo>
                  <a:lnTo>
                    <a:pt x="99714" y="3022383"/>
                  </a:lnTo>
                  <a:lnTo>
                    <a:pt x="99110" y="2974142"/>
                  </a:lnTo>
                  <a:lnTo>
                    <a:pt x="96541" y="2925972"/>
                  </a:lnTo>
                  <a:lnTo>
                    <a:pt x="92370" y="2877780"/>
                  </a:lnTo>
                  <a:lnTo>
                    <a:pt x="86963" y="2829470"/>
                  </a:lnTo>
                  <a:lnTo>
                    <a:pt x="80682" y="2780949"/>
                  </a:lnTo>
                  <a:lnTo>
                    <a:pt x="73892" y="2732123"/>
                  </a:lnTo>
                  <a:lnTo>
                    <a:pt x="66957" y="2682897"/>
                  </a:lnTo>
                  <a:lnTo>
                    <a:pt x="60240" y="2633177"/>
                  </a:lnTo>
                  <a:lnTo>
                    <a:pt x="55087" y="2581485"/>
                  </a:lnTo>
                  <a:lnTo>
                    <a:pt x="51265" y="2529869"/>
                  </a:lnTo>
                  <a:lnTo>
                    <a:pt x="48573" y="2478293"/>
                  </a:lnTo>
                  <a:lnTo>
                    <a:pt x="46810" y="2426725"/>
                  </a:lnTo>
                  <a:lnTo>
                    <a:pt x="45777" y="2375130"/>
                  </a:lnTo>
                  <a:lnTo>
                    <a:pt x="45272" y="2323476"/>
                  </a:lnTo>
                  <a:lnTo>
                    <a:pt x="45095" y="2271727"/>
                  </a:lnTo>
                  <a:lnTo>
                    <a:pt x="45045" y="2219852"/>
                  </a:lnTo>
                  <a:lnTo>
                    <a:pt x="44923" y="2167815"/>
                  </a:lnTo>
                  <a:lnTo>
                    <a:pt x="44526" y="2115584"/>
                  </a:lnTo>
                  <a:lnTo>
                    <a:pt x="45072" y="2065154"/>
                  </a:lnTo>
                  <a:lnTo>
                    <a:pt x="46535" y="2015011"/>
                  </a:lnTo>
                  <a:lnTo>
                    <a:pt x="48658" y="1965084"/>
                  </a:lnTo>
                  <a:lnTo>
                    <a:pt x="51182" y="1915302"/>
                  </a:lnTo>
                  <a:lnTo>
                    <a:pt x="53847" y="1865591"/>
                  </a:lnTo>
                  <a:lnTo>
                    <a:pt x="56396" y="1815881"/>
                  </a:lnTo>
                  <a:lnTo>
                    <a:pt x="58568" y="1766098"/>
                  </a:lnTo>
                  <a:lnTo>
                    <a:pt x="60105" y="1716172"/>
                  </a:lnTo>
                  <a:lnTo>
                    <a:pt x="60749" y="1666029"/>
                  </a:lnTo>
                  <a:lnTo>
                    <a:pt x="60240" y="1615599"/>
                  </a:lnTo>
                  <a:lnTo>
                    <a:pt x="60806" y="1565439"/>
                  </a:lnTo>
                  <a:lnTo>
                    <a:pt x="63026" y="1515019"/>
                  </a:lnTo>
                  <a:lnTo>
                    <a:pt x="65971" y="1464434"/>
                  </a:lnTo>
                  <a:lnTo>
                    <a:pt x="68713" y="1413777"/>
                  </a:lnTo>
                  <a:lnTo>
                    <a:pt x="70324" y="1363143"/>
                  </a:lnTo>
                  <a:lnTo>
                    <a:pt x="69875" y="1312626"/>
                  </a:lnTo>
                  <a:lnTo>
                    <a:pt x="66438" y="1262320"/>
                  </a:lnTo>
                  <a:lnTo>
                    <a:pt x="59083" y="1212320"/>
                  </a:lnTo>
                  <a:lnTo>
                    <a:pt x="46884" y="1162720"/>
                  </a:lnTo>
                  <a:lnTo>
                    <a:pt x="28910" y="1113614"/>
                  </a:lnTo>
                  <a:lnTo>
                    <a:pt x="12819" y="1068829"/>
                  </a:lnTo>
                  <a:lnTo>
                    <a:pt x="3515" y="1023278"/>
                  </a:lnTo>
                  <a:lnTo>
                    <a:pt x="0" y="977077"/>
                  </a:lnTo>
                  <a:lnTo>
                    <a:pt x="1271" y="930343"/>
                  </a:lnTo>
                  <a:lnTo>
                    <a:pt x="6331" y="883190"/>
                  </a:lnTo>
                  <a:lnTo>
                    <a:pt x="14178" y="835737"/>
                  </a:lnTo>
                  <a:lnTo>
                    <a:pt x="23814" y="788098"/>
                  </a:lnTo>
                  <a:lnTo>
                    <a:pt x="34238" y="740391"/>
                  </a:lnTo>
                  <a:lnTo>
                    <a:pt x="44450" y="692731"/>
                  </a:lnTo>
                  <a:lnTo>
                    <a:pt x="53451" y="645236"/>
                  </a:lnTo>
                  <a:lnTo>
                    <a:pt x="60240" y="598021"/>
                  </a:lnTo>
                  <a:lnTo>
                    <a:pt x="66332" y="547481"/>
                  </a:lnTo>
                  <a:lnTo>
                    <a:pt x="72482" y="497048"/>
                  </a:lnTo>
                  <a:lnTo>
                    <a:pt x="78162" y="446712"/>
                  </a:lnTo>
                  <a:lnTo>
                    <a:pt x="82841" y="396459"/>
                  </a:lnTo>
                  <a:lnTo>
                    <a:pt x="85989" y="346278"/>
                  </a:lnTo>
                  <a:lnTo>
                    <a:pt x="87078" y="296158"/>
                  </a:lnTo>
                  <a:lnTo>
                    <a:pt x="85577" y="246085"/>
                  </a:lnTo>
                  <a:lnTo>
                    <a:pt x="80957" y="196049"/>
                  </a:lnTo>
                  <a:lnTo>
                    <a:pt x="72688" y="146036"/>
                  </a:lnTo>
                  <a:lnTo>
                    <a:pt x="60240" y="96036"/>
                  </a:lnTo>
                  <a:lnTo>
                    <a:pt x="189760" y="0"/>
                  </a:lnTo>
                  <a:lnTo>
                    <a:pt x="158332" y="3619442"/>
                  </a:lnTo>
                  <a:close/>
                </a:path>
              </a:pathLst>
            </a:custGeom>
            <a:ln w="55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5562" y="3002940"/>
              <a:ext cx="278561" cy="2804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5563" y="3004842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139230" y="278501"/>
                  </a:moveTo>
                  <a:lnTo>
                    <a:pt x="86024" y="268542"/>
                  </a:lnTo>
                  <a:lnTo>
                    <a:pt x="40175" y="238262"/>
                  </a:lnTo>
                  <a:lnTo>
                    <a:pt x="9882" y="192468"/>
                  </a:lnTo>
                  <a:lnTo>
                    <a:pt x="0" y="139250"/>
                  </a:lnTo>
                  <a:lnTo>
                    <a:pt x="1091" y="120804"/>
                  </a:lnTo>
                  <a:lnTo>
                    <a:pt x="17617" y="70625"/>
                  </a:lnTo>
                  <a:lnTo>
                    <a:pt x="53495" y="29252"/>
                  </a:lnTo>
                  <a:lnTo>
                    <a:pt x="103196" y="4664"/>
                  </a:lnTo>
                  <a:lnTo>
                    <a:pt x="139230" y="0"/>
                  </a:lnTo>
                  <a:lnTo>
                    <a:pt x="157700" y="1136"/>
                  </a:lnTo>
                  <a:lnTo>
                    <a:pt x="207894" y="19607"/>
                  </a:lnTo>
                  <a:lnTo>
                    <a:pt x="249290" y="54395"/>
                  </a:lnTo>
                  <a:lnTo>
                    <a:pt x="273892" y="103474"/>
                  </a:lnTo>
                  <a:lnTo>
                    <a:pt x="278559" y="139250"/>
                  </a:lnTo>
                  <a:lnTo>
                    <a:pt x="277422" y="157727"/>
                  </a:lnTo>
                  <a:lnTo>
                    <a:pt x="258941" y="209876"/>
                  </a:lnTo>
                  <a:lnTo>
                    <a:pt x="224133" y="250082"/>
                  </a:lnTo>
                  <a:lnTo>
                    <a:pt x="175063" y="274075"/>
                  </a:lnTo>
                  <a:lnTo>
                    <a:pt x="139230" y="278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26362" y="2948021"/>
              <a:ext cx="278559" cy="280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26360" y="2950020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139230" y="278403"/>
                  </a:moveTo>
                  <a:lnTo>
                    <a:pt x="86827" y="267641"/>
                  </a:lnTo>
                  <a:lnTo>
                    <a:pt x="41414" y="237676"/>
                  </a:lnTo>
                  <a:lnTo>
                    <a:pt x="10726" y="191568"/>
                  </a:lnTo>
                  <a:lnTo>
                    <a:pt x="0" y="139152"/>
                  </a:lnTo>
                  <a:lnTo>
                    <a:pt x="1123" y="120677"/>
                  </a:lnTo>
                  <a:lnTo>
                    <a:pt x="19618" y="68625"/>
                  </a:lnTo>
                  <a:lnTo>
                    <a:pt x="54611" y="28322"/>
                  </a:lnTo>
                  <a:lnTo>
                    <a:pt x="103434" y="4377"/>
                  </a:lnTo>
                  <a:lnTo>
                    <a:pt x="139230" y="0"/>
                  </a:lnTo>
                  <a:lnTo>
                    <a:pt x="157732" y="1091"/>
                  </a:lnTo>
                  <a:lnTo>
                    <a:pt x="209895" y="17607"/>
                  </a:lnTo>
                  <a:lnTo>
                    <a:pt x="250124" y="53465"/>
                  </a:lnTo>
                  <a:lnTo>
                    <a:pt x="274130" y="103139"/>
                  </a:lnTo>
                  <a:lnTo>
                    <a:pt x="278559" y="139152"/>
                  </a:lnTo>
                  <a:lnTo>
                    <a:pt x="277452" y="157612"/>
                  </a:lnTo>
                  <a:lnTo>
                    <a:pt x="260844" y="207778"/>
                  </a:lnTo>
                  <a:lnTo>
                    <a:pt x="225007" y="249151"/>
                  </a:lnTo>
                  <a:lnTo>
                    <a:pt x="175313" y="273739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29063" y="3059761"/>
              <a:ext cx="278559" cy="2804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9060" y="3061761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60">
                  <a:moveTo>
                    <a:pt x="139328" y="276403"/>
                  </a:moveTo>
                  <a:lnTo>
                    <a:pt x="85236" y="267329"/>
                  </a:lnTo>
                  <a:lnTo>
                    <a:pt x="40261" y="236250"/>
                  </a:lnTo>
                  <a:lnTo>
                    <a:pt x="9964" y="191568"/>
                  </a:lnTo>
                  <a:lnTo>
                    <a:pt x="0" y="139152"/>
                  </a:lnTo>
                  <a:lnTo>
                    <a:pt x="1107" y="120437"/>
                  </a:lnTo>
                  <a:lnTo>
                    <a:pt x="17715" y="68625"/>
                  </a:lnTo>
                  <a:lnTo>
                    <a:pt x="53552" y="28322"/>
                  </a:lnTo>
                  <a:lnTo>
                    <a:pt x="102532" y="4414"/>
                  </a:lnTo>
                  <a:lnTo>
                    <a:pt x="139328" y="0"/>
                  </a:lnTo>
                  <a:lnTo>
                    <a:pt x="157785" y="1105"/>
                  </a:lnTo>
                  <a:lnTo>
                    <a:pt x="207992" y="17607"/>
                  </a:lnTo>
                  <a:lnTo>
                    <a:pt x="248221" y="53465"/>
                  </a:lnTo>
                  <a:lnTo>
                    <a:pt x="272978" y="102425"/>
                  </a:lnTo>
                  <a:lnTo>
                    <a:pt x="276656" y="139152"/>
                  </a:lnTo>
                  <a:lnTo>
                    <a:pt x="275830" y="157612"/>
                  </a:lnTo>
                  <a:lnTo>
                    <a:pt x="258941" y="207778"/>
                  </a:lnTo>
                  <a:lnTo>
                    <a:pt x="223104" y="248081"/>
                  </a:lnTo>
                  <a:lnTo>
                    <a:pt x="175124" y="272739"/>
                  </a:lnTo>
                  <a:lnTo>
                    <a:pt x="139328" y="276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652472" y="2422831"/>
            <a:ext cx="4438015" cy="4557395"/>
            <a:chOff x="6652472" y="2422831"/>
            <a:chExt cx="4438015" cy="4557395"/>
          </a:xfrm>
        </p:grpSpPr>
        <p:sp>
          <p:nvSpPr>
            <p:cNvPr id="36" name="object 36"/>
            <p:cNvSpPr/>
            <p:nvPr/>
          </p:nvSpPr>
          <p:spPr>
            <a:xfrm>
              <a:off x="6878082" y="3336813"/>
              <a:ext cx="4170880" cy="36155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8078" y="3338714"/>
              <a:ext cx="4171315" cy="3613785"/>
            </a:xfrm>
            <a:custGeom>
              <a:avLst/>
              <a:gdLst/>
              <a:ahLst/>
              <a:cxnLst/>
              <a:rect l="l" t="t" r="r" b="b"/>
              <a:pathLst>
                <a:path w="4171315" h="3613784">
                  <a:moveTo>
                    <a:pt x="2085440" y="3613638"/>
                  </a:moveTo>
                  <a:lnTo>
                    <a:pt x="0" y="3613638"/>
                  </a:lnTo>
                  <a:lnTo>
                    <a:pt x="0" y="0"/>
                  </a:lnTo>
                  <a:lnTo>
                    <a:pt x="4170881" y="0"/>
                  </a:lnTo>
                  <a:lnTo>
                    <a:pt x="4170881" y="3613638"/>
                  </a:lnTo>
                  <a:lnTo>
                    <a:pt x="2085440" y="3613638"/>
                  </a:lnTo>
                  <a:close/>
                </a:path>
              </a:pathLst>
            </a:custGeom>
            <a:ln w="55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03384" y="3781878"/>
              <a:ext cx="278558" cy="28040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03379" y="3783877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230" y="278403"/>
                  </a:moveTo>
                  <a:lnTo>
                    <a:pt x="86038" y="268444"/>
                  </a:lnTo>
                  <a:lnTo>
                    <a:pt x="40175" y="237914"/>
                  </a:lnTo>
                  <a:lnTo>
                    <a:pt x="9923" y="191568"/>
                  </a:lnTo>
                  <a:lnTo>
                    <a:pt x="0" y="139152"/>
                  </a:lnTo>
                  <a:lnTo>
                    <a:pt x="1105" y="120706"/>
                  </a:lnTo>
                  <a:lnTo>
                    <a:pt x="17617" y="70527"/>
                  </a:lnTo>
                  <a:lnTo>
                    <a:pt x="53495" y="29195"/>
                  </a:lnTo>
                  <a:lnTo>
                    <a:pt x="103233" y="4627"/>
                  </a:lnTo>
                  <a:lnTo>
                    <a:pt x="139230" y="0"/>
                  </a:lnTo>
                  <a:lnTo>
                    <a:pt x="157700" y="1122"/>
                  </a:lnTo>
                  <a:lnTo>
                    <a:pt x="207894" y="19607"/>
                  </a:lnTo>
                  <a:lnTo>
                    <a:pt x="249304" y="54299"/>
                  </a:lnTo>
                  <a:lnTo>
                    <a:pt x="273892" y="103376"/>
                  </a:lnTo>
                  <a:lnTo>
                    <a:pt x="278559" y="139152"/>
                  </a:lnTo>
                  <a:lnTo>
                    <a:pt x="277422" y="157612"/>
                  </a:lnTo>
                  <a:lnTo>
                    <a:pt x="258941" y="207778"/>
                  </a:lnTo>
                  <a:lnTo>
                    <a:pt x="224174" y="249953"/>
                  </a:lnTo>
                  <a:lnTo>
                    <a:pt x="175063" y="273977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90249" y="4172022"/>
              <a:ext cx="278559" cy="280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90247" y="4174022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9230" y="276501"/>
                  </a:moveTo>
                  <a:lnTo>
                    <a:pt x="84912" y="267344"/>
                  </a:lnTo>
                  <a:lnTo>
                    <a:pt x="40175" y="236262"/>
                  </a:lnTo>
                  <a:lnTo>
                    <a:pt x="9882" y="191580"/>
                  </a:lnTo>
                  <a:lnTo>
                    <a:pt x="0" y="137250"/>
                  </a:lnTo>
                  <a:lnTo>
                    <a:pt x="1091" y="118805"/>
                  </a:lnTo>
                  <a:lnTo>
                    <a:pt x="17617" y="68625"/>
                  </a:lnTo>
                  <a:lnTo>
                    <a:pt x="53495" y="28363"/>
                  </a:lnTo>
                  <a:lnTo>
                    <a:pt x="101732" y="3664"/>
                  </a:lnTo>
                  <a:lnTo>
                    <a:pt x="139230" y="0"/>
                  </a:lnTo>
                  <a:lnTo>
                    <a:pt x="157700" y="823"/>
                  </a:lnTo>
                  <a:lnTo>
                    <a:pt x="207894" y="17607"/>
                  </a:lnTo>
                  <a:lnTo>
                    <a:pt x="248220" y="53479"/>
                  </a:lnTo>
                  <a:lnTo>
                    <a:pt x="272892" y="101474"/>
                  </a:lnTo>
                  <a:lnTo>
                    <a:pt x="276558" y="137250"/>
                  </a:lnTo>
                  <a:lnTo>
                    <a:pt x="275734" y="156811"/>
                  </a:lnTo>
                  <a:lnTo>
                    <a:pt x="258941" y="207876"/>
                  </a:lnTo>
                  <a:lnTo>
                    <a:pt x="223063" y="248082"/>
                  </a:lnTo>
                  <a:lnTo>
                    <a:pt x="175063" y="272788"/>
                  </a:lnTo>
                  <a:lnTo>
                    <a:pt x="139230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23493" y="5283833"/>
              <a:ext cx="278561" cy="2803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23491" y="5285734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7327" y="276501"/>
                  </a:moveTo>
                  <a:lnTo>
                    <a:pt x="84882" y="266542"/>
                  </a:lnTo>
                  <a:lnTo>
                    <a:pt x="40175" y="236262"/>
                  </a:lnTo>
                  <a:lnTo>
                    <a:pt x="9079" y="191312"/>
                  </a:lnTo>
                  <a:lnTo>
                    <a:pt x="0" y="137250"/>
                  </a:lnTo>
                  <a:lnTo>
                    <a:pt x="824" y="118805"/>
                  </a:lnTo>
                  <a:lnTo>
                    <a:pt x="17617" y="68625"/>
                  </a:lnTo>
                  <a:lnTo>
                    <a:pt x="53495" y="28418"/>
                  </a:lnTo>
                  <a:lnTo>
                    <a:pt x="101495" y="3676"/>
                  </a:lnTo>
                  <a:lnTo>
                    <a:pt x="137327" y="0"/>
                  </a:lnTo>
                  <a:lnTo>
                    <a:pt x="156897" y="825"/>
                  </a:lnTo>
                  <a:lnTo>
                    <a:pt x="207894" y="17705"/>
                  </a:lnTo>
                  <a:lnTo>
                    <a:pt x="248220" y="53522"/>
                  </a:lnTo>
                  <a:lnTo>
                    <a:pt x="272892" y="101474"/>
                  </a:lnTo>
                  <a:lnTo>
                    <a:pt x="276558" y="137250"/>
                  </a:lnTo>
                  <a:lnTo>
                    <a:pt x="275734" y="156009"/>
                  </a:lnTo>
                  <a:lnTo>
                    <a:pt x="258941" y="207876"/>
                  </a:lnTo>
                  <a:lnTo>
                    <a:pt x="223063" y="248082"/>
                  </a:lnTo>
                  <a:lnTo>
                    <a:pt x="174825" y="272075"/>
                  </a:lnTo>
                  <a:lnTo>
                    <a:pt x="137327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25089" y="5060252"/>
              <a:ext cx="278559" cy="28040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25085" y="5062251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230" y="278403"/>
                  </a:moveTo>
                  <a:lnTo>
                    <a:pt x="86827" y="268485"/>
                  </a:lnTo>
                  <a:lnTo>
                    <a:pt x="40663" y="237963"/>
                  </a:lnTo>
                  <a:lnTo>
                    <a:pt x="10726" y="191568"/>
                  </a:lnTo>
                  <a:lnTo>
                    <a:pt x="0" y="139152"/>
                  </a:lnTo>
                  <a:lnTo>
                    <a:pt x="1123" y="120748"/>
                  </a:lnTo>
                  <a:lnTo>
                    <a:pt x="19618" y="70527"/>
                  </a:lnTo>
                  <a:lnTo>
                    <a:pt x="54329" y="29195"/>
                  </a:lnTo>
                  <a:lnTo>
                    <a:pt x="103434" y="4664"/>
                  </a:lnTo>
                  <a:lnTo>
                    <a:pt x="139230" y="0"/>
                  </a:lnTo>
                  <a:lnTo>
                    <a:pt x="157732" y="1136"/>
                  </a:lnTo>
                  <a:lnTo>
                    <a:pt x="209895" y="19607"/>
                  </a:lnTo>
                  <a:lnTo>
                    <a:pt x="250124" y="54299"/>
                  </a:lnTo>
                  <a:lnTo>
                    <a:pt x="274130" y="103413"/>
                  </a:lnTo>
                  <a:lnTo>
                    <a:pt x="278559" y="139152"/>
                  </a:lnTo>
                  <a:lnTo>
                    <a:pt x="277452" y="157612"/>
                  </a:lnTo>
                  <a:lnTo>
                    <a:pt x="260844" y="207778"/>
                  </a:lnTo>
                  <a:lnTo>
                    <a:pt x="225007" y="250008"/>
                  </a:lnTo>
                  <a:lnTo>
                    <a:pt x="175313" y="273989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57802" y="4393603"/>
              <a:ext cx="278557" cy="2804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57799" y="43956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230" y="278403"/>
                  </a:moveTo>
                  <a:lnTo>
                    <a:pt x="86024" y="267641"/>
                  </a:lnTo>
                  <a:lnTo>
                    <a:pt x="40175" y="237713"/>
                  </a:lnTo>
                  <a:lnTo>
                    <a:pt x="9882" y="191568"/>
                  </a:lnTo>
                  <a:lnTo>
                    <a:pt x="0" y="139152"/>
                  </a:lnTo>
                  <a:lnTo>
                    <a:pt x="1091" y="120718"/>
                  </a:lnTo>
                  <a:lnTo>
                    <a:pt x="17617" y="68625"/>
                  </a:lnTo>
                  <a:lnTo>
                    <a:pt x="53495" y="28322"/>
                  </a:lnTo>
                  <a:lnTo>
                    <a:pt x="103196" y="4414"/>
                  </a:lnTo>
                  <a:lnTo>
                    <a:pt x="139230" y="0"/>
                  </a:lnTo>
                  <a:lnTo>
                    <a:pt x="157700" y="1105"/>
                  </a:lnTo>
                  <a:lnTo>
                    <a:pt x="207894" y="17607"/>
                  </a:lnTo>
                  <a:lnTo>
                    <a:pt x="249290" y="53465"/>
                  </a:lnTo>
                  <a:lnTo>
                    <a:pt x="273892" y="103175"/>
                  </a:lnTo>
                  <a:lnTo>
                    <a:pt x="278559" y="139152"/>
                  </a:lnTo>
                  <a:lnTo>
                    <a:pt x="277422" y="157612"/>
                  </a:lnTo>
                  <a:lnTo>
                    <a:pt x="258941" y="207778"/>
                  </a:lnTo>
                  <a:lnTo>
                    <a:pt x="224133" y="249164"/>
                  </a:lnTo>
                  <a:lnTo>
                    <a:pt x="175063" y="273739"/>
                  </a:lnTo>
                  <a:lnTo>
                    <a:pt x="139230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46167" y="6562208"/>
              <a:ext cx="278635" cy="2804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546162" y="6564108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5" h="276859">
                  <a:moveTo>
                    <a:pt x="139328" y="276501"/>
                  </a:moveTo>
                  <a:lnTo>
                    <a:pt x="86925" y="266583"/>
                  </a:lnTo>
                  <a:lnTo>
                    <a:pt x="42213" y="236311"/>
                  </a:lnTo>
                  <a:lnTo>
                    <a:pt x="10767" y="190510"/>
                  </a:lnTo>
                  <a:lnTo>
                    <a:pt x="0" y="137250"/>
                  </a:lnTo>
                  <a:lnTo>
                    <a:pt x="1136" y="118846"/>
                  </a:lnTo>
                  <a:lnTo>
                    <a:pt x="19618" y="68625"/>
                  </a:lnTo>
                  <a:lnTo>
                    <a:pt x="55510" y="28418"/>
                  </a:lnTo>
                  <a:lnTo>
                    <a:pt x="103532" y="3713"/>
                  </a:lnTo>
                  <a:lnTo>
                    <a:pt x="139328" y="0"/>
                  </a:lnTo>
                  <a:lnTo>
                    <a:pt x="157816" y="839"/>
                  </a:lnTo>
                  <a:lnTo>
                    <a:pt x="209993" y="17705"/>
                  </a:lnTo>
                  <a:lnTo>
                    <a:pt x="250222" y="53522"/>
                  </a:lnTo>
                  <a:lnTo>
                    <a:pt x="274228" y="101511"/>
                  </a:lnTo>
                  <a:lnTo>
                    <a:pt x="278657" y="137250"/>
                  </a:lnTo>
                  <a:lnTo>
                    <a:pt x="277550" y="155741"/>
                  </a:lnTo>
                  <a:lnTo>
                    <a:pt x="260942" y="207876"/>
                  </a:lnTo>
                  <a:lnTo>
                    <a:pt x="225105" y="248137"/>
                  </a:lnTo>
                  <a:lnTo>
                    <a:pt x="175374" y="272087"/>
                  </a:lnTo>
                  <a:lnTo>
                    <a:pt x="139328" y="276501"/>
                  </a:lnTo>
                  <a:close/>
                </a:path>
              </a:pathLst>
            </a:custGeom>
            <a:ln w="5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66808" y="6226883"/>
              <a:ext cx="278559" cy="2804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66805" y="622888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5">
                  <a:moveTo>
                    <a:pt x="139328" y="278403"/>
                  </a:moveTo>
                  <a:lnTo>
                    <a:pt x="86883" y="268485"/>
                  </a:lnTo>
                  <a:lnTo>
                    <a:pt x="41463" y="238213"/>
                  </a:lnTo>
                  <a:lnTo>
                    <a:pt x="10767" y="192412"/>
                  </a:lnTo>
                  <a:lnTo>
                    <a:pt x="0" y="139152"/>
                  </a:lnTo>
                  <a:lnTo>
                    <a:pt x="1136" y="120748"/>
                  </a:lnTo>
                  <a:lnTo>
                    <a:pt x="19618" y="70527"/>
                  </a:lnTo>
                  <a:lnTo>
                    <a:pt x="54693" y="30320"/>
                  </a:lnTo>
                  <a:lnTo>
                    <a:pt x="103496" y="4664"/>
                  </a:lnTo>
                  <a:lnTo>
                    <a:pt x="139328" y="0"/>
                  </a:lnTo>
                  <a:lnTo>
                    <a:pt x="157814" y="1136"/>
                  </a:lnTo>
                  <a:lnTo>
                    <a:pt x="209895" y="19607"/>
                  </a:lnTo>
                  <a:lnTo>
                    <a:pt x="250221" y="55424"/>
                  </a:lnTo>
                  <a:lnTo>
                    <a:pt x="274179" y="103413"/>
                  </a:lnTo>
                  <a:lnTo>
                    <a:pt x="278559" y="139152"/>
                  </a:lnTo>
                  <a:lnTo>
                    <a:pt x="277467" y="157643"/>
                  </a:lnTo>
                  <a:lnTo>
                    <a:pt x="260942" y="209778"/>
                  </a:lnTo>
                  <a:lnTo>
                    <a:pt x="225064" y="250039"/>
                  </a:lnTo>
                  <a:lnTo>
                    <a:pt x="175362" y="273989"/>
                  </a:lnTo>
                  <a:lnTo>
                    <a:pt x="139328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02585" y="5783821"/>
              <a:ext cx="278561" cy="2803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02582" y="578572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7327" y="276501"/>
                  </a:moveTo>
                  <a:lnTo>
                    <a:pt x="84882" y="267386"/>
                  </a:lnTo>
                  <a:lnTo>
                    <a:pt x="40175" y="236262"/>
                  </a:lnTo>
                  <a:lnTo>
                    <a:pt x="9079" y="191625"/>
                  </a:lnTo>
                  <a:lnTo>
                    <a:pt x="0" y="139250"/>
                  </a:lnTo>
                  <a:lnTo>
                    <a:pt x="824" y="119648"/>
                  </a:lnTo>
                  <a:lnTo>
                    <a:pt x="17617" y="68625"/>
                  </a:lnTo>
                  <a:lnTo>
                    <a:pt x="53495" y="28418"/>
                  </a:lnTo>
                  <a:lnTo>
                    <a:pt x="101495" y="3676"/>
                  </a:lnTo>
                  <a:lnTo>
                    <a:pt x="137327" y="0"/>
                  </a:lnTo>
                  <a:lnTo>
                    <a:pt x="156897" y="825"/>
                  </a:lnTo>
                  <a:lnTo>
                    <a:pt x="207894" y="17705"/>
                  </a:lnTo>
                  <a:lnTo>
                    <a:pt x="248220" y="53522"/>
                  </a:lnTo>
                  <a:lnTo>
                    <a:pt x="272178" y="101724"/>
                  </a:lnTo>
                  <a:lnTo>
                    <a:pt x="276558" y="139250"/>
                  </a:lnTo>
                  <a:lnTo>
                    <a:pt x="275466" y="157696"/>
                  </a:lnTo>
                  <a:lnTo>
                    <a:pt x="258941" y="207876"/>
                  </a:lnTo>
                  <a:lnTo>
                    <a:pt x="223063" y="248082"/>
                  </a:lnTo>
                  <a:lnTo>
                    <a:pt x="174825" y="272825"/>
                  </a:lnTo>
                  <a:lnTo>
                    <a:pt x="137327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5188" y="5450495"/>
              <a:ext cx="278557" cy="2803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5184" y="5452396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9328" y="276501"/>
                  </a:moveTo>
                  <a:lnTo>
                    <a:pt x="84955" y="266542"/>
                  </a:lnTo>
                  <a:lnTo>
                    <a:pt x="40212" y="236262"/>
                  </a:lnTo>
                  <a:lnTo>
                    <a:pt x="9079" y="191312"/>
                  </a:lnTo>
                  <a:lnTo>
                    <a:pt x="0" y="137250"/>
                  </a:lnTo>
                  <a:lnTo>
                    <a:pt x="824" y="118805"/>
                  </a:lnTo>
                  <a:lnTo>
                    <a:pt x="17617" y="68625"/>
                  </a:lnTo>
                  <a:lnTo>
                    <a:pt x="53509" y="28418"/>
                  </a:lnTo>
                  <a:lnTo>
                    <a:pt x="101781" y="3676"/>
                  </a:lnTo>
                  <a:lnTo>
                    <a:pt x="139328" y="0"/>
                  </a:lnTo>
                  <a:lnTo>
                    <a:pt x="157743" y="825"/>
                  </a:lnTo>
                  <a:lnTo>
                    <a:pt x="207992" y="17705"/>
                  </a:lnTo>
                  <a:lnTo>
                    <a:pt x="248221" y="53522"/>
                  </a:lnTo>
                  <a:lnTo>
                    <a:pt x="272941" y="101474"/>
                  </a:lnTo>
                  <a:lnTo>
                    <a:pt x="276656" y="137250"/>
                  </a:lnTo>
                  <a:lnTo>
                    <a:pt x="275817" y="156009"/>
                  </a:lnTo>
                  <a:lnTo>
                    <a:pt x="258941" y="207876"/>
                  </a:lnTo>
                  <a:lnTo>
                    <a:pt x="223104" y="248082"/>
                  </a:lnTo>
                  <a:lnTo>
                    <a:pt x="175088" y="272075"/>
                  </a:lnTo>
                  <a:lnTo>
                    <a:pt x="139328" y="276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87889" y="2446583"/>
              <a:ext cx="4176769" cy="9235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87887" y="2589541"/>
              <a:ext cx="4175125" cy="781050"/>
            </a:xfrm>
            <a:custGeom>
              <a:avLst/>
              <a:gdLst/>
              <a:ahLst/>
              <a:cxnLst/>
              <a:rect l="l" t="t" r="r" b="b"/>
              <a:pathLst>
                <a:path w="4175125" h="781050">
                  <a:moveTo>
                    <a:pt x="0" y="737467"/>
                  </a:moveTo>
                  <a:lnTo>
                    <a:pt x="40058" y="703743"/>
                  </a:lnTo>
                  <a:lnTo>
                    <a:pt x="81902" y="676097"/>
                  </a:lnTo>
                  <a:lnTo>
                    <a:pt x="125334" y="653888"/>
                  </a:lnTo>
                  <a:lnTo>
                    <a:pt x="170156" y="636473"/>
                  </a:lnTo>
                  <a:lnTo>
                    <a:pt x="216170" y="623207"/>
                  </a:lnTo>
                  <a:lnTo>
                    <a:pt x="263180" y="613450"/>
                  </a:lnTo>
                  <a:lnTo>
                    <a:pt x="310988" y="606556"/>
                  </a:lnTo>
                  <a:lnTo>
                    <a:pt x="359397" y="601885"/>
                  </a:lnTo>
                  <a:lnTo>
                    <a:pt x="408208" y="598792"/>
                  </a:lnTo>
                  <a:lnTo>
                    <a:pt x="457226" y="596635"/>
                  </a:lnTo>
                  <a:lnTo>
                    <a:pt x="506251" y="594772"/>
                  </a:lnTo>
                  <a:lnTo>
                    <a:pt x="555088" y="592558"/>
                  </a:lnTo>
                  <a:lnTo>
                    <a:pt x="603538" y="589352"/>
                  </a:lnTo>
                  <a:lnTo>
                    <a:pt x="651404" y="584510"/>
                  </a:lnTo>
                  <a:lnTo>
                    <a:pt x="703041" y="578842"/>
                  </a:lnTo>
                  <a:lnTo>
                    <a:pt x="754743" y="573646"/>
                  </a:lnTo>
                  <a:lnTo>
                    <a:pt x="806506" y="568976"/>
                  </a:lnTo>
                  <a:lnTo>
                    <a:pt x="858323" y="564884"/>
                  </a:lnTo>
                  <a:lnTo>
                    <a:pt x="910189" y="561425"/>
                  </a:lnTo>
                  <a:lnTo>
                    <a:pt x="962099" y="558651"/>
                  </a:lnTo>
                  <a:lnTo>
                    <a:pt x="1014047" y="556616"/>
                  </a:lnTo>
                  <a:lnTo>
                    <a:pt x="1066028" y="555373"/>
                  </a:lnTo>
                  <a:lnTo>
                    <a:pt x="1118036" y="554976"/>
                  </a:lnTo>
                  <a:lnTo>
                    <a:pt x="1170066" y="555476"/>
                  </a:lnTo>
                  <a:lnTo>
                    <a:pt x="1222113" y="556929"/>
                  </a:lnTo>
                  <a:lnTo>
                    <a:pt x="1274170" y="559387"/>
                  </a:lnTo>
                  <a:lnTo>
                    <a:pt x="1326233" y="562903"/>
                  </a:lnTo>
                  <a:lnTo>
                    <a:pt x="1382304" y="568575"/>
                  </a:lnTo>
                  <a:lnTo>
                    <a:pt x="1436283" y="575943"/>
                  </a:lnTo>
                  <a:lnTo>
                    <a:pt x="1488363" y="584424"/>
                  </a:lnTo>
                  <a:lnTo>
                    <a:pt x="1538738" y="593435"/>
                  </a:lnTo>
                  <a:lnTo>
                    <a:pt x="1587600" y="602394"/>
                  </a:lnTo>
                  <a:lnTo>
                    <a:pt x="1635145" y="610718"/>
                  </a:lnTo>
                  <a:lnTo>
                    <a:pt x="1681564" y="617823"/>
                  </a:lnTo>
                  <a:lnTo>
                    <a:pt x="1727052" y="623128"/>
                  </a:lnTo>
                  <a:lnTo>
                    <a:pt x="1771802" y="626049"/>
                  </a:lnTo>
                  <a:lnTo>
                    <a:pt x="1816007" y="626005"/>
                  </a:lnTo>
                  <a:lnTo>
                    <a:pt x="1859862" y="622411"/>
                  </a:lnTo>
                  <a:lnTo>
                    <a:pt x="1903558" y="614686"/>
                  </a:lnTo>
                  <a:lnTo>
                    <a:pt x="1947291" y="602247"/>
                  </a:lnTo>
                  <a:lnTo>
                    <a:pt x="1991253" y="584510"/>
                  </a:lnTo>
                  <a:lnTo>
                    <a:pt x="2044876" y="551017"/>
                  </a:lnTo>
                  <a:lnTo>
                    <a:pt x="2075140" y="527297"/>
                  </a:lnTo>
                  <a:lnTo>
                    <a:pt x="2107407" y="499701"/>
                  </a:lnTo>
                  <a:lnTo>
                    <a:pt x="2141451" y="468809"/>
                  </a:lnTo>
                  <a:lnTo>
                    <a:pt x="2177047" y="435203"/>
                  </a:lnTo>
                  <a:lnTo>
                    <a:pt x="2213971" y="399463"/>
                  </a:lnTo>
                  <a:lnTo>
                    <a:pt x="2251999" y="362168"/>
                  </a:lnTo>
                  <a:lnTo>
                    <a:pt x="2290904" y="323900"/>
                  </a:lnTo>
                  <a:lnTo>
                    <a:pt x="2330463" y="285239"/>
                  </a:lnTo>
                  <a:lnTo>
                    <a:pt x="2370451" y="246765"/>
                  </a:lnTo>
                  <a:lnTo>
                    <a:pt x="2410642" y="209058"/>
                  </a:lnTo>
                  <a:lnTo>
                    <a:pt x="2450813" y="172699"/>
                  </a:lnTo>
                  <a:lnTo>
                    <a:pt x="2490738" y="138269"/>
                  </a:lnTo>
                  <a:lnTo>
                    <a:pt x="2530193" y="106347"/>
                  </a:lnTo>
                  <a:lnTo>
                    <a:pt x="2568953" y="77514"/>
                  </a:lnTo>
                  <a:lnTo>
                    <a:pt x="2606792" y="52351"/>
                  </a:lnTo>
                  <a:lnTo>
                    <a:pt x="2643487" y="31438"/>
                  </a:lnTo>
                  <a:lnTo>
                    <a:pt x="2678813" y="15354"/>
                  </a:lnTo>
                  <a:lnTo>
                    <a:pt x="2744456" y="0"/>
                  </a:lnTo>
                  <a:lnTo>
                    <a:pt x="2774324" y="1889"/>
                  </a:lnTo>
                  <a:lnTo>
                    <a:pt x="2827030" y="27703"/>
                  </a:lnTo>
                  <a:lnTo>
                    <a:pt x="2866007" y="64708"/>
                  </a:lnTo>
                  <a:lnTo>
                    <a:pt x="2901764" y="102519"/>
                  </a:lnTo>
                  <a:lnTo>
                    <a:pt x="2934864" y="140982"/>
                  </a:lnTo>
                  <a:lnTo>
                    <a:pt x="2965867" y="179944"/>
                  </a:lnTo>
                  <a:lnTo>
                    <a:pt x="2995335" y="219248"/>
                  </a:lnTo>
                  <a:lnTo>
                    <a:pt x="3023830" y="258740"/>
                  </a:lnTo>
                  <a:lnTo>
                    <a:pt x="3051914" y="298266"/>
                  </a:lnTo>
                  <a:lnTo>
                    <a:pt x="3080148" y="337672"/>
                  </a:lnTo>
                  <a:lnTo>
                    <a:pt x="3109094" y="376801"/>
                  </a:lnTo>
                  <a:lnTo>
                    <a:pt x="3139313" y="415501"/>
                  </a:lnTo>
                  <a:lnTo>
                    <a:pt x="3171367" y="453615"/>
                  </a:lnTo>
                  <a:lnTo>
                    <a:pt x="3205818" y="490990"/>
                  </a:lnTo>
                  <a:lnTo>
                    <a:pt x="3243227" y="527471"/>
                  </a:lnTo>
                  <a:lnTo>
                    <a:pt x="3284155" y="562903"/>
                  </a:lnTo>
                  <a:lnTo>
                    <a:pt x="3320606" y="588677"/>
                  </a:lnTo>
                  <a:lnTo>
                    <a:pt x="3358483" y="607793"/>
                  </a:lnTo>
                  <a:lnTo>
                    <a:pt x="3397601" y="621177"/>
                  </a:lnTo>
                  <a:lnTo>
                    <a:pt x="3437777" y="629753"/>
                  </a:lnTo>
                  <a:lnTo>
                    <a:pt x="3478826" y="634446"/>
                  </a:lnTo>
                  <a:lnTo>
                    <a:pt x="3520566" y="636182"/>
                  </a:lnTo>
                  <a:lnTo>
                    <a:pt x="3562812" y="635885"/>
                  </a:lnTo>
                  <a:lnTo>
                    <a:pt x="3605380" y="634479"/>
                  </a:lnTo>
                  <a:lnTo>
                    <a:pt x="3648086" y="632892"/>
                  </a:lnTo>
                  <a:lnTo>
                    <a:pt x="3690747" y="632046"/>
                  </a:lnTo>
                  <a:lnTo>
                    <a:pt x="3733179" y="632867"/>
                  </a:lnTo>
                  <a:lnTo>
                    <a:pt x="3775197" y="636280"/>
                  </a:lnTo>
                  <a:lnTo>
                    <a:pt x="3816619" y="643210"/>
                  </a:lnTo>
                  <a:lnTo>
                    <a:pt x="3857259" y="654581"/>
                  </a:lnTo>
                  <a:lnTo>
                    <a:pt x="3896935" y="671320"/>
                  </a:lnTo>
                  <a:lnTo>
                    <a:pt x="3935462" y="694350"/>
                  </a:lnTo>
                  <a:lnTo>
                    <a:pt x="4153264" y="780583"/>
                  </a:lnTo>
                  <a:lnTo>
                    <a:pt x="4174785" y="780583"/>
                  </a:lnTo>
                  <a:lnTo>
                    <a:pt x="0" y="737467"/>
                  </a:lnTo>
                  <a:close/>
                </a:path>
              </a:pathLst>
            </a:custGeom>
            <a:ln w="55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52472" y="3332911"/>
              <a:ext cx="233494" cy="36214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96224" y="3332910"/>
              <a:ext cx="189865" cy="3619500"/>
            </a:xfrm>
            <a:custGeom>
              <a:avLst/>
              <a:gdLst/>
              <a:ahLst/>
              <a:cxnLst/>
              <a:rect l="l" t="t" r="r" b="b"/>
              <a:pathLst>
                <a:path w="189865" h="3619500">
                  <a:moveTo>
                    <a:pt x="156429" y="3619442"/>
                  </a:moveTo>
                  <a:lnTo>
                    <a:pt x="143064" y="3571142"/>
                  </a:lnTo>
                  <a:lnTo>
                    <a:pt x="130299" y="3522652"/>
                  </a:lnTo>
                  <a:lnTo>
                    <a:pt x="118498" y="3473902"/>
                  </a:lnTo>
                  <a:lnTo>
                    <a:pt x="108027" y="3424820"/>
                  </a:lnTo>
                  <a:lnTo>
                    <a:pt x="99251" y="3375338"/>
                  </a:lnTo>
                  <a:lnTo>
                    <a:pt x="92535" y="3325385"/>
                  </a:lnTo>
                  <a:lnTo>
                    <a:pt x="88244" y="3274891"/>
                  </a:lnTo>
                  <a:lnTo>
                    <a:pt x="86743" y="3223785"/>
                  </a:lnTo>
                  <a:lnTo>
                    <a:pt x="88397" y="3171996"/>
                  </a:lnTo>
                  <a:lnTo>
                    <a:pt x="93572" y="3119456"/>
                  </a:lnTo>
                  <a:lnTo>
                    <a:pt x="97473" y="3071276"/>
                  </a:lnTo>
                  <a:lnTo>
                    <a:pt x="98791" y="3023151"/>
                  </a:lnTo>
                  <a:lnTo>
                    <a:pt x="97893" y="2975024"/>
                  </a:lnTo>
                  <a:lnTo>
                    <a:pt x="95142" y="2926836"/>
                  </a:lnTo>
                  <a:lnTo>
                    <a:pt x="90906" y="2878530"/>
                  </a:lnTo>
                  <a:lnTo>
                    <a:pt x="85550" y="2830046"/>
                  </a:lnTo>
                  <a:lnTo>
                    <a:pt x="79440" y="2781327"/>
                  </a:lnTo>
                  <a:lnTo>
                    <a:pt x="72941" y="2732315"/>
                  </a:lnTo>
                  <a:lnTo>
                    <a:pt x="66419" y="2682951"/>
                  </a:lnTo>
                  <a:lnTo>
                    <a:pt x="60240" y="2633177"/>
                  </a:lnTo>
                  <a:lnTo>
                    <a:pt x="54571" y="2581487"/>
                  </a:lnTo>
                  <a:lnTo>
                    <a:pt x="50342" y="2529885"/>
                  </a:lnTo>
                  <a:lnTo>
                    <a:pt x="47355" y="2478347"/>
                  </a:lnTo>
                  <a:lnTo>
                    <a:pt x="45412" y="2426853"/>
                  </a:lnTo>
                  <a:lnTo>
                    <a:pt x="44313" y="2375380"/>
                  </a:lnTo>
                  <a:lnTo>
                    <a:pt x="43859" y="2323908"/>
                  </a:lnTo>
                  <a:lnTo>
                    <a:pt x="43853" y="2272413"/>
                  </a:lnTo>
                  <a:lnTo>
                    <a:pt x="44094" y="2220876"/>
                  </a:lnTo>
                  <a:lnTo>
                    <a:pt x="44385" y="2169273"/>
                  </a:lnTo>
                  <a:lnTo>
                    <a:pt x="44526" y="2117584"/>
                  </a:lnTo>
                  <a:lnTo>
                    <a:pt x="45020" y="2067149"/>
                  </a:lnTo>
                  <a:lnTo>
                    <a:pt x="46353" y="2016986"/>
                  </a:lnTo>
                  <a:lnTo>
                    <a:pt x="48299" y="1967012"/>
                  </a:lnTo>
                  <a:lnTo>
                    <a:pt x="50634" y="1917146"/>
                  </a:lnTo>
                  <a:lnTo>
                    <a:pt x="53134" y="1867305"/>
                  </a:lnTo>
                  <a:lnTo>
                    <a:pt x="55573" y="1817406"/>
                  </a:lnTo>
                  <a:lnTo>
                    <a:pt x="57729" y="1767369"/>
                  </a:lnTo>
                  <a:lnTo>
                    <a:pt x="59375" y="1717110"/>
                  </a:lnTo>
                  <a:lnTo>
                    <a:pt x="60287" y="1666547"/>
                  </a:lnTo>
                  <a:lnTo>
                    <a:pt x="60240" y="1615599"/>
                  </a:lnTo>
                  <a:lnTo>
                    <a:pt x="60806" y="1565441"/>
                  </a:lnTo>
                  <a:lnTo>
                    <a:pt x="63026" y="1515035"/>
                  </a:lnTo>
                  <a:lnTo>
                    <a:pt x="65971" y="1464488"/>
                  </a:lnTo>
                  <a:lnTo>
                    <a:pt x="68713" y="1413905"/>
                  </a:lnTo>
                  <a:lnTo>
                    <a:pt x="70324" y="1363393"/>
                  </a:lnTo>
                  <a:lnTo>
                    <a:pt x="69875" y="1313058"/>
                  </a:lnTo>
                  <a:lnTo>
                    <a:pt x="66438" y="1263006"/>
                  </a:lnTo>
                  <a:lnTo>
                    <a:pt x="59083" y="1213344"/>
                  </a:lnTo>
                  <a:lnTo>
                    <a:pt x="46884" y="1164178"/>
                  </a:lnTo>
                  <a:lnTo>
                    <a:pt x="28910" y="1115614"/>
                  </a:lnTo>
                  <a:lnTo>
                    <a:pt x="12819" y="1070332"/>
                  </a:lnTo>
                  <a:lnTo>
                    <a:pt x="3515" y="1024374"/>
                  </a:lnTo>
                  <a:lnTo>
                    <a:pt x="0" y="977847"/>
                  </a:lnTo>
                  <a:lnTo>
                    <a:pt x="1271" y="930858"/>
                  </a:lnTo>
                  <a:lnTo>
                    <a:pt x="6331" y="883515"/>
                  </a:lnTo>
                  <a:lnTo>
                    <a:pt x="14178" y="835924"/>
                  </a:lnTo>
                  <a:lnTo>
                    <a:pt x="23814" y="788194"/>
                  </a:lnTo>
                  <a:lnTo>
                    <a:pt x="34238" y="740431"/>
                  </a:lnTo>
                  <a:lnTo>
                    <a:pt x="44450" y="692743"/>
                  </a:lnTo>
                  <a:lnTo>
                    <a:pt x="53451" y="645238"/>
                  </a:lnTo>
                  <a:lnTo>
                    <a:pt x="60240" y="598021"/>
                  </a:lnTo>
                  <a:lnTo>
                    <a:pt x="66332" y="547537"/>
                  </a:lnTo>
                  <a:lnTo>
                    <a:pt x="72482" y="497256"/>
                  </a:lnTo>
                  <a:lnTo>
                    <a:pt x="78162" y="447144"/>
                  </a:lnTo>
                  <a:lnTo>
                    <a:pt x="82841" y="397163"/>
                  </a:lnTo>
                  <a:lnTo>
                    <a:pt x="85989" y="347278"/>
                  </a:lnTo>
                  <a:lnTo>
                    <a:pt x="87078" y="297454"/>
                  </a:lnTo>
                  <a:lnTo>
                    <a:pt x="85577" y="247653"/>
                  </a:lnTo>
                  <a:lnTo>
                    <a:pt x="80957" y="197841"/>
                  </a:lnTo>
                  <a:lnTo>
                    <a:pt x="72688" y="147980"/>
                  </a:lnTo>
                  <a:lnTo>
                    <a:pt x="60240" y="98036"/>
                  </a:lnTo>
                  <a:lnTo>
                    <a:pt x="189760" y="0"/>
                  </a:lnTo>
                  <a:lnTo>
                    <a:pt x="156429" y="3619442"/>
                  </a:lnTo>
                  <a:close/>
                </a:path>
              </a:pathLst>
            </a:custGeom>
            <a:ln w="55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03384" y="3060310"/>
              <a:ext cx="278558" cy="28040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03379" y="3062310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5" h="276860">
                  <a:moveTo>
                    <a:pt x="139230" y="276403"/>
                  </a:moveTo>
                  <a:lnTo>
                    <a:pt x="86038" y="267329"/>
                  </a:lnTo>
                  <a:lnTo>
                    <a:pt x="40175" y="236250"/>
                  </a:lnTo>
                  <a:lnTo>
                    <a:pt x="9923" y="191568"/>
                  </a:lnTo>
                  <a:lnTo>
                    <a:pt x="0" y="139152"/>
                  </a:lnTo>
                  <a:lnTo>
                    <a:pt x="1105" y="120437"/>
                  </a:lnTo>
                  <a:lnTo>
                    <a:pt x="17617" y="68625"/>
                  </a:lnTo>
                  <a:lnTo>
                    <a:pt x="53495" y="28322"/>
                  </a:lnTo>
                  <a:lnTo>
                    <a:pt x="103233" y="4414"/>
                  </a:lnTo>
                  <a:lnTo>
                    <a:pt x="139230" y="0"/>
                  </a:lnTo>
                  <a:lnTo>
                    <a:pt x="157700" y="1105"/>
                  </a:lnTo>
                  <a:lnTo>
                    <a:pt x="207894" y="17607"/>
                  </a:lnTo>
                  <a:lnTo>
                    <a:pt x="249304" y="53465"/>
                  </a:lnTo>
                  <a:lnTo>
                    <a:pt x="273892" y="102425"/>
                  </a:lnTo>
                  <a:lnTo>
                    <a:pt x="278559" y="139152"/>
                  </a:lnTo>
                  <a:lnTo>
                    <a:pt x="277422" y="157612"/>
                  </a:lnTo>
                  <a:lnTo>
                    <a:pt x="258941" y="207778"/>
                  </a:lnTo>
                  <a:lnTo>
                    <a:pt x="224174" y="248081"/>
                  </a:lnTo>
                  <a:lnTo>
                    <a:pt x="175063" y="272739"/>
                  </a:lnTo>
                  <a:lnTo>
                    <a:pt x="139230" y="276403"/>
                  </a:lnTo>
                  <a:close/>
                </a:path>
              </a:pathLst>
            </a:custGeom>
            <a:ln w="5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90249" y="3003489"/>
              <a:ext cx="278559" cy="2804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90247" y="3005390"/>
              <a:ext cx="276860" cy="278765"/>
            </a:xfrm>
            <a:custGeom>
              <a:avLst/>
              <a:gdLst/>
              <a:ahLst/>
              <a:cxnLst/>
              <a:rect l="l" t="t" r="r" b="b"/>
              <a:pathLst>
                <a:path w="276859" h="278764">
                  <a:moveTo>
                    <a:pt x="139230" y="278501"/>
                  </a:moveTo>
                  <a:lnTo>
                    <a:pt x="84912" y="268542"/>
                  </a:lnTo>
                  <a:lnTo>
                    <a:pt x="40175" y="238262"/>
                  </a:lnTo>
                  <a:lnTo>
                    <a:pt x="9882" y="192468"/>
                  </a:lnTo>
                  <a:lnTo>
                    <a:pt x="0" y="139250"/>
                  </a:lnTo>
                  <a:lnTo>
                    <a:pt x="1091" y="120804"/>
                  </a:lnTo>
                  <a:lnTo>
                    <a:pt x="17617" y="70625"/>
                  </a:lnTo>
                  <a:lnTo>
                    <a:pt x="53495" y="29252"/>
                  </a:lnTo>
                  <a:lnTo>
                    <a:pt x="101732" y="4664"/>
                  </a:lnTo>
                  <a:lnTo>
                    <a:pt x="139230" y="0"/>
                  </a:lnTo>
                  <a:lnTo>
                    <a:pt x="157700" y="1136"/>
                  </a:lnTo>
                  <a:lnTo>
                    <a:pt x="207894" y="19607"/>
                  </a:lnTo>
                  <a:lnTo>
                    <a:pt x="248220" y="54395"/>
                  </a:lnTo>
                  <a:lnTo>
                    <a:pt x="272892" y="103474"/>
                  </a:lnTo>
                  <a:lnTo>
                    <a:pt x="276558" y="139250"/>
                  </a:lnTo>
                  <a:lnTo>
                    <a:pt x="275734" y="157727"/>
                  </a:lnTo>
                  <a:lnTo>
                    <a:pt x="258941" y="209876"/>
                  </a:lnTo>
                  <a:lnTo>
                    <a:pt x="223063" y="250082"/>
                  </a:lnTo>
                  <a:lnTo>
                    <a:pt x="175063" y="274075"/>
                  </a:lnTo>
                  <a:lnTo>
                    <a:pt x="139230" y="278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23493" y="3003489"/>
              <a:ext cx="278561" cy="2804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23491" y="3005390"/>
              <a:ext cx="276860" cy="278765"/>
            </a:xfrm>
            <a:custGeom>
              <a:avLst/>
              <a:gdLst/>
              <a:ahLst/>
              <a:cxnLst/>
              <a:rect l="l" t="t" r="r" b="b"/>
              <a:pathLst>
                <a:path w="276859" h="278764">
                  <a:moveTo>
                    <a:pt x="137327" y="278501"/>
                  </a:moveTo>
                  <a:lnTo>
                    <a:pt x="84882" y="268542"/>
                  </a:lnTo>
                  <a:lnTo>
                    <a:pt x="40175" y="238262"/>
                  </a:lnTo>
                  <a:lnTo>
                    <a:pt x="9079" y="192468"/>
                  </a:lnTo>
                  <a:lnTo>
                    <a:pt x="0" y="139250"/>
                  </a:lnTo>
                  <a:lnTo>
                    <a:pt x="824" y="120804"/>
                  </a:lnTo>
                  <a:lnTo>
                    <a:pt x="17617" y="70625"/>
                  </a:lnTo>
                  <a:lnTo>
                    <a:pt x="53495" y="29252"/>
                  </a:lnTo>
                  <a:lnTo>
                    <a:pt x="101495" y="4664"/>
                  </a:lnTo>
                  <a:lnTo>
                    <a:pt x="137327" y="0"/>
                  </a:lnTo>
                  <a:lnTo>
                    <a:pt x="156897" y="1136"/>
                  </a:lnTo>
                  <a:lnTo>
                    <a:pt x="207894" y="19607"/>
                  </a:lnTo>
                  <a:lnTo>
                    <a:pt x="248220" y="54395"/>
                  </a:lnTo>
                  <a:lnTo>
                    <a:pt x="272892" y="103474"/>
                  </a:lnTo>
                  <a:lnTo>
                    <a:pt x="276558" y="139250"/>
                  </a:lnTo>
                  <a:lnTo>
                    <a:pt x="275734" y="157727"/>
                  </a:lnTo>
                  <a:lnTo>
                    <a:pt x="258941" y="209876"/>
                  </a:lnTo>
                  <a:lnTo>
                    <a:pt x="223063" y="250082"/>
                  </a:lnTo>
                  <a:lnTo>
                    <a:pt x="174825" y="274075"/>
                  </a:lnTo>
                  <a:lnTo>
                    <a:pt x="137327" y="278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325089" y="3060310"/>
              <a:ext cx="278559" cy="28040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085" y="3062310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5" h="276860">
                  <a:moveTo>
                    <a:pt x="139230" y="276403"/>
                  </a:moveTo>
                  <a:lnTo>
                    <a:pt x="86827" y="267329"/>
                  </a:lnTo>
                  <a:lnTo>
                    <a:pt x="40663" y="236250"/>
                  </a:lnTo>
                  <a:lnTo>
                    <a:pt x="10726" y="191568"/>
                  </a:lnTo>
                  <a:lnTo>
                    <a:pt x="0" y="139152"/>
                  </a:lnTo>
                  <a:lnTo>
                    <a:pt x="1123" y="120437"/>
                  </a:lnTo>
                  <a:lnTo>
                    <a:pt x="19618" y="68625"/>
                  </a:lnTo>
                  <a:lnTo>
                    <a:pt x="54329" y="28322"/>
                  </a:lnTo>
                  <a:lnTo>
                    <a:pt x="103434" y="4414"/>
                  </a:lnTo>
                  <a:lnTo>
                    <a:pt x="139230" y="0"/>
                  </a:lnTo>
                  <a:lnTo>
                    <a:pt x="157732" y="1105"/>
                  </a:lnTo>
                  <a:lnTo>
                    <a:pt x="209895" y="17607"/>
                  </a:lnTo>
                  <a:lnTo>
                    <a:pt x="250124" y="53465"/>
                  </a:lnTo>
                  <a:lnTo>
                    <a:pt x="274130" y="102425"/>
                  </a:lnTo>
                  <a:lnTo>
                    <a:pt x="278559" y="139152"/>
                  </a:lnTo>
                  <a:lnTo>
                    <a:pt x="277452" y="157612"/>
                  </a:lnTo>
                  <a:lnTo>
                    <a:pt x="260844" y="207778"/>
                  </a:lnTo>
                  <a:lnTo>
                    <a:pt x="225007" y="248081"/>
                  </a:lnTo>
                  <a:lnTo>
                    <a:pt x="175313" y="272739"/>
                  </a:lnTo>
                  <a:lnTo>
                    <a:pt x="139230" y="276403"/>
                  </a:lnTo>
                  <a:close/>
                </a:path>
              </a:pathLst>
            </a:custGeom>
            <a:ln w="5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57802" y="2670163"/>
              <a:ext cx="278557" cy="28040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57799" y="2672067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230" y="278501"/>
                  </a:moveTo>
                  <a:lnTo>
                    <a:pt x="86024" y="268542"/>
                  </a:lnTo>
                  <a:lnTo>
                    <a:pt x="40175" y="238262"/>
                  </a:lnTo>
                  <a:lnTo>
                    <a:pt x="9882" y="192468"/>
                  </a:lnTo>
                  <a:lnTo>
                    <a:pt x="0" y="139250"/>
                  </a:lnTo>
                  <a:lnTo>
                    <a:pt x="1091" y="120804"/>
                  </a:lnTo>
                  <a:lnTo>
                    <a:pt x="17617" y="70625"/>
                  </a:lnTo>
                  <a:lnTo>
                    <a:pt x="53495" y="29252"/>
                  </a:lnTo>
                  <a:lnTo>
                    <a:pt x="103196" y="4664"/>
                  </a:lnTo>
                  <a:lnTo>
                    <a:pt x="139230" y="0"/>
                  </a:lnTo>
                  <a:lnTo>
                    <a:pt x="157700" y="1136"/>
                  </a:lnTo>
                  <a:lnTo>
                    <a:pt x="207894" y="19607"/>
                  </a:lnTo>
                  <a:lnTo>
                    <a:pt x="249290" y="54395"/>
                  </a:lnTo>
                  <a:lnTo>
                    <a:pt x="273892" y="103474"/>
                  </a:lnTo>
                  <a:lnTo>
                    <a:pt x="278559" y="139250"/>
                  </a:lnTo>
                  <a:lnTo>
                    <a:pt x="277422" y="157727"/>
                  </a:lnTo>
                  <a:lnTo>
                    <a:pt x="258941" y="209876"/>
                  </a:lnTo>
                  <a:lnTo>
                    <a:pt x="224133" y="250082"/>
                  </a:lnTo>
                  <a:lnTo>
                    <a:pt x="175063" y="274075"/>
                  </a:lnTo>
                  <a:lnTo>
                    <a:pt x="139230" y="278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546167" y="2448582"/>
              <a:ext cx="278635" cy="2804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46162" y="245058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328" y="278403"/>
                  </a:moveTo>
                  <a:lnTo>
                    <a:pt x="86925" y="267641"/>
                  </a:lnTo>
                  <a:lnTo>
                    <a:pt x="42213" y="236963"/>
                  </a:lnTo>
                  <a:lnTo>
                    <a:pt x="10767" y="191568"/>
                  </a:lnTo>
                  <a:lnTo>
                    <a:pt x="0" y="139152"/>
                  </a:lnTo>
                  <a:lnTo>
                    <a:pt x="1136" y="120677"/>
                  </a:lnTo>
                  <a:lnTo>
                    <a:pt x="19618" y="68625"/>
                  </a:lnTo>
                  <a:lnTo>
                    <a:pt x="55510" y="28322"/>
                  </a:lnTo>
                  <a:lnTo>
                    <a:pt x="103532" y="4377"/>
                  </a:lnTo>
                  <a:lnTo>
                    <a:pt x="139328" y="0"/>
                  </a:lnTo>
                  <a:lnTo>
                    <a:pt x="157816" y="1091"/>
                  </a:lnTo>
                  <a:lnTo>
                    <a:pt x="209993" y="17607"/>
                  </a:lnTo>
                  <a:lnTo>
                    <a:pt x="250222" y="53465"/>
                  </a:lnTo>
                  <a:lnTo>
                    <a:pt x="274228" y="103139"/>
                  </a:lnTo>
                  <a:lnTo>
                    <a:pt x="278657" y="139152"/>
                  </a:lnTo>
                  <a:lnTo>
                    <a:pt x="277550" y="157612"/>
                  </a:lnTo>
                  <a:lnTo>
                    <a:pt x="260942" y="207778"/>
                  </a:lnTo>
                  <a:lnTo>
                    <a:pt x="225105" y="248348"/>
                  </a:lnTo>
                  <a:lnTo>
                    <a:pt x="175374" y="273739"/>
                  </a:lnTo>
                  <a:lnTo>
                    <a:pt x="139328" y="278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66808" y="3003489"/>
              <a:ext cx="278559" cy="2804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66805" y="3005390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5" h="278764">
                  <a:moveTo>
                    <a:pt x="139328" y="278501"/>
                  </a:moveTo>
                  <a:lnTo>
                    <a:pt x="86883" y="268542"/>
                  </a:lnTo>
                  <a:lnTo>
                    <a:pt x="41463" y="238262"/>
                  </a:lnTo>
                  <a:lnTo>
                    <a:pt x="10767" y="192468"/>
                  </a:lnTo>
                  <a:lnTo>
                    <a:pt x="0" y="139250"/>
                  </a:lnTo>
                  <a:lnTo>
                    <a:pt x="1136" y="120804"/>
                  </a:lnTo>
                  <a:lnTo>
                    <a:pt x="19618" y="70625"/>
                  </a:lnTo>
                  <a:lnTo>
                    <a:pt x="54693" y="29252"/>
                  </a:lnTo>
                  <a:lnTo>
                    <a:pt x="103496" y="4664"/>
                  </a:lnTo>
                  <a:lnTo>
                    <a:pt x="139328" y="0"/>
                  </a:lnTo>
                  <a:lnTo>
                    <a:pt x="157814" y="1136"/>
                  </a:lnTo>
                  <a:lnTo>
                    <a:pt x="209895" y="19607"/>
                  </a:lnTo>
                  <a:lnTo>
                    <a:pt x="250221" y="54395"/>
                  </a:lnTo>
                  <a:lnTo>
                    <a:pt x="274179" y="103474"/>
                  </a:lnTo>
                  <a:lnTo>
                    <a:pt x="278559" y="139250"/>
                  </a:lnTo>
                  <a:lnTo>
                    <a:pt x="277467" y="157727"/>
                  </a:lnTo>
                  <a:lnTo>
                    <a:pt x="260942" y="209876"/>
                  </a:lnTo>
                  <a:lnTo>
                    <a:pt x="225064" y="250082"/>
                  </a:lnTo>
                  <a:lnTo>
                    <a:pt x="175362" y="274075"/>
                  </a:lnTo>
                  <a:lnTo>
                    <a:pt x="139328" y="278501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02585" y="3060310"/>
              <a:ext cx="278561" cy="28040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02582" y="306231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7327" y="276403"/>
                  </a:moveTo>
                  <a:lnTo>
                    <a:pt x="84882" y="267329"/>
                  </a:lnTo>
                  <a:lnTo>
                    <a:pt x="40175" y="236250"/>
                  </a:lnTo>
                  <a:lnTo>
                    <a:pt x="9079" y="191568"/>
                  </a:lnTo>
                  <a:lnTo>
                    <a:pt x="0" y="139152"/>
                  </a:lnTo>
                  <a:lnTo>
                    <a:pt x="824" y="120437"/>
                  </a:lnTo>
                  <a:lnTo>
                    <a:pt x="17617" y="68625"/>
                  </a:lnTo>
                  <a:lnTo>
                    <a:pt x="53495" y="28322"/>
                  </a:lnTo>
                  <a:lnTo>
                    <a:pt x="101495" y="4414"/>
                  </a:lnTo>
                  <a:lnTo>
                    <a:pt x="137327" y="0"/>
                  </a:lnTo>
                  <a:lnTo>
                    <a:pt x="156897" y="1105"/>
                  </a:lnTo>
                  <a:lnTo>
                    <a:pt x="207894" y="17607"/>
                  </a:lnTo>
                  <a:lnTo>
                    <a:pt x="248220" y="53465"/>
                  </a:lnTo>
                  <a:lnTo>
                    <a:pt x="272178" y="102425"/>
                  </a:lnTo>
                  <a:lnTo>
                    <a:pt x="276558" y="139152"/>
                  </a:lnTo>
                  <a:lnTo>
                    <a:pt x="275466" y="157612"/>
                  </a:lnTo>
                  <a:lnTo>
                    <a:pt x="258941" y="207778"/>
                  </a:lnTo>
                  <a:lnTo>
                    <a:pt x="223063" y="248081"/>
                  </a:lnTo>
                  <a:lnTo>
                    <a:pt x="174825" y="272739"/>
                  </a:lnTo>
                  <a:lnTo>
                    <a:pt x="137327" y="276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215188" y="3060310"/>
              <a:ext cx="278557" cy="28040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15184" y="306231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9328" y="276403"/>
                  </a:moveTo>
                  <a:lnTo>
                    <a:pt x="84955" y="267329"/>
                  </a:lnTo>
                  <a:lnTo>
                    <a:pt x="40212" y="236250"/>
                  </a:lnTo>
                  <a:lnTo>
                    <a:pt x="9079" y="191568"/>
                  </a:lnTo>
                  <a:lnTo>
                    <a:pt x="0" y="139152"/>
                  </a:lnTo>
                  <a:lnTo>
                    <a:pt x="824" y="120437"/>
                  </a:lnTo>
                  <a:lnTo>
                    <a:pt x="17617" y="68625"/>
                  </a:lnTo>
                  <a:lnTo>
                    <a:pt x="53509" y="28322"/>
                  </a:lnTo>
                  <a:lnTo>
                    <a:pt x="101781" y="4414"/>
                  </a:lnTo>
                  <a:lnTo>
                    <a:pt x="139328" y="0"/>
                  </a:lnTo>
                  <a:lnTo>
                    <a:pt x="157743" y="1105"/>
                  </a:lnTo>
                  <a:lnTo>
                    <a:pt x="207992" y="17607"/>
                  </a:lnTo>
                  <a:lnTo>
                    <a:pt x="248221" y="53465"/>
                  </a:lnTo>
                  <a:lnTo>
                    <a:pt x="272941" y="102425"/>
                  </a:lnTo>
                  <a:lnTo>
                    <a:pt x="276656" y="139152"/>
                  </a:lnTo>
                  <a:lnTo>
                    <a:pt x="275817" y="157612"/>
                  </a:lnTo>
                  <a:lnTo>
                    <a:pt x="258941" y="207778"/>
                  </a:lnTo>
                  <a:lnTo>
                    <a:pt x="223104" y="248081"/>
                  </a:lnTo>
                  <a:lnTo>
                    <a:pt x="175088" y="272739"/>
                  </a:lnTo>
                  <a:lnTo>
                    <a:pt x="139328" y="276403"/>
                  </a:lnTo>
                  <a:close/>
                </a:path>
              </a:pathLst>
            </a:custGeom>
            <a:ln w="55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613327" y="7071277"/>
            <a:ext cx="7245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10" dirty="0">
                <a:latin typeface="Arial"/>
                <a:cs typeface="Arial"/>
              </a:rPr>
              <a:t>G</a:t>
            </a:r>
            <a:r>
              <a:rPr sz="2750" spc="40" dirty="0">
                <a:latin typeface="Arial"/>
                <a:cs typeface="Arial"/>
              </a:rPr>
              <a:t>r</a:t>
            </a:r>
            <a:r>
              <a:rPr sz="2750" spc="150" dirty="0">
                <a:latin typeface="Arial"/>
                <a:cs typeface="Arial"/>
              </a:rPr>
              <a:t>i</a:t>
            </a:r>
            <a:r>
              <a:rPr sz="2750" spc="-10" dirty="0">
                <a:latin typeface="Arial"/>
                <a:cs typeface="Arial"/>
              </a:rPr>
              <a:t>d</a:t>
            </a:r>
            <a:endParaRPr sz="2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96278" y="7071277"/>
            <a:ext cx="130683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5" dirty="0">
                <a:latin typeface="Arial"/>
                <a:cs typeface="Arial"/>
              </a:rPr>
              <a:t>R</a:t>
            </a:r>
            <a:r>
              <a:rPr sz="2750" spc="-160" dirty="0">
                <a:latin typeface="Arial"/>
                <a:cs typeface="Arial"/>
              </a:rPr>
              <a:t>a</a:t>
            </a:r>
            <a:r>
              <a:rPr sz="2750" spc="-10" dirty="0">
                <a:latin typeface="Arial"/>
                <a:cs typeface="Arial"/>
              </a:rPr>
              <a:t>nd</a:t>
            </a:r>
            <a:r>
              <a:rPr sz="2750" spc="-160" dirty="0">
                <a:latin typeface="Arial"/>
                <a:cs typeface="Arial"/>
              </a:rPr>
              <a:t>o</a:t>
            </a:r>
            <a:r>
              <a:rPr sz="2750" spc="-10" dirty="0">
                <a:latin typeface="Arial"/>
                <a:cs typeface="Arial"/>
              </a:rPr>
              <a:t>m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22019"/>
            <a:ext cx="1100137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530" dirty="0"/>
              <a:t>What </a:t>
            </a:r>
            <a:r>
              <a:rPr sz="7050" spc="130" dirty="0"/>
              <a:t>drives </a:t>
            </a:r>
            <a:r>
              <a:rPr sz="7050" spc="65" dirty="0"/>
              <a:t>success </a:t>
            </a:r>
            <a:r>
              <a:rPr sz="7050" spc="185" dirty="0"/>
              <a:t>in</a:t>
            </a:r>
            <a:r>
              <a:rPr sz="7050" spc="1520" dirty="0"/>
              <a:t> </a:t>
            </a:r>
            <a:r>
              <a:rPr sz="7050" spc="155" dirty="0"/>
              <a:t>ML?</a:t>
            </a:r>
            <a:endParaRPr sz="7050"/>
          </a:p>
        </p:txBody>
      </p:sp>
      <p:sp>
        <p:nvSpPr>
          <p:cNvPr id="3" name="object 3"/>
          <p:cNvSpPr/>
          <p:nvPr/>
        </p:nvSpPr>
        <p:spPr>
          <a:xfrm>
            <a:off x="4579133" y="5654370"/>
            <a:ext cx="4085709" cy="272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162" y="2826845"/>
            <a:ext cx="4001135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3600" spc="114" dirty="0">
                <a:latin typeface="Times New Roman"/>
                <a:cs typeface="Times New Roman"/>
              </a:rPr>
              <a:t>Arcane </a:t>
            </a:r>
            <a:r>
              <a:rPr sz="3600" spc="40" dirty="0">
                <a:latin typeface="Times New Roman"/>
                <a:cs typeface="Times New Roman"/>
              </a:rPr>
              <a:t>knowledge  </a:t>
            </a:r>
            <a:r>
              <a:rPr sz="3600" spc="-55" dirty="0">
                <a:latin typeface="Times New Roman"/>
                <a:cs typeface="Times New Roman"/>
              </a:rPr>
              <a:t>of </a:t>
            </a:r>
            <a:r>
              <a:rPr sz="3600" spc="65" dirty="0">
                <a:latin typeface="Times New Roman"/>
                <a:cs typeface="Times New Roman"/>
              </a:rPr>
              <a:t>dozens </a:t>
            </a:r>
            <a:r>
              <a:rPr sz="3600" spc="-55" dirty="0">
                <a:latin typeface="Times New Roman"/>
                <a:cs typeface="Times New Roman"/>
              </a:rPr>
              <a:t>of  </a:t>
            </a:r>
            <a:r>
              <a:rPr sz="3600" spc="85" dirty="0">
                <a:latin typeface="Times New Roman"/>
                <a:cs typeface="Times New Roman"/>
              </a:rPr>
              <a:t>obscure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algorithms?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165" y="3144211"/>
            <a:ext cx="213233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935">
              <a:lnSpc>
                <a:spcPct val="115700"/>
              </a:lnSpc>
              <a:spcBef>
                <a:spcPts val="100"/>
              </a:spcBef>
            </a:pPr>
            <a:r>
              <a:rPr sz="3600" spc="95" dirty="0">
                <a:latin typeface="Times New Roman"/>
                <a:cs typeface="Times New Roman"/>
              </a:rPr>
              <a:t>Mou</a:t>
            </a:r>
            <a:r>
              <a:rPr sz="3600" spc="90" dirty="0">
                <a:latin typeface="Times New Roman"/>
                <a:cs typeface="Times New Roman"/>
              </a:rPr>
              <a:t>n</a:t>
            </a:r>
            <a:r>
              <a:rPr sz="3600" spc="145" dirty="0">
                <a:latin typeface="Times New Roman"/>
                <a:cs typeface="Times New Roman"/>
              </a:rPr>
              <a:t>tains 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data?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9215" y="2826845"/>
            <a:ext cx="4227195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748665" algn="ctr">
              <a:lnSpc>
                <a:spcPct val="115700"/>
              </a:lnSpc>
              <a:spcBef>
                <a:spcPts val="100"/>
              </a:spcBef>
            </a:pPr>
            <a:r>
              <a:rPr sz="3600" spc="65" dirty="0">
                <a:latin typeface="Times New Roman"/>
                <a:cs typeface="Times New Roman"/>
              </a:rPr>
              <a:t>Knowing </a:t>
            </a:r>
            <a:r>
              <a:rPr sz="3600" spc="25" dirty="0">
                <a:latin typeface="Times New Roman"/>
                <a:cs typeface="Times New Roman"/>
              </a:rPr>
              <a:t>how 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135" dirty="0">
                <a:latin typeface="Times New Roman"/>
                <a:cs typeface="Times New Roman"/>
              </a:rPr>
              <a:t>apply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3-4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3600" spc="200" dirty="0">
                <a:latin typeface="Times New Roman"/>
                <a:cs typeface="Times New Roman"/>
              </a:rPr>
              <a:t>standard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techniques?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160" y="646652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40" h="878840">
                <a:moveTo>
                  <a:pt x="750395" y="128229"/>
                </a:moveTo>
                <a:lnTo>
                  <a:pt x="782463" y="163936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9" y="416683"/>
                </a:lnTo>
                <a:lnTo>
                  <a:pt x="878669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6000"/>
                </a:lnTo>
                <a:lnTo>
                  <a:pt x="809951" y="676259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89"/>
                </a:lnTo>
                <a:lnTo>
                  <a:pt x="550928" y="864628"/>
                </a:lnTo>
                <a:lnTo>
                  <a:pt x="506670" y="873787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7"/>
                </a:lnTo>
                <a:lnTo>
                  <a:pt x="327741" y="864628"/>
                </a:lnTo>
                <a:lnTo>
                  <a:pt x="284431" y="850889"/>
                </a:lnTo>
                <a:lnTo>
                  <a:pt x="242451" y="832571"/>
                </a:lnTo>
                <a:lnTo>
                  <a:pt x="202178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8" y="676259"/>
                </a:lnTo>
                <a:lnTo>
                  <a:pt x="45812" y="636000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2" y="242367"/>
                </a:lnTo>
                <a:lnTo>
                  <a:pt x="68718" y="202108"/>
                </a:lnTo>
                <a:lnTo>
                  <a:pt x="96205" y="163936"/>
                </a:lnTo>
                <a:lnTo>
                  <a:pt x="128273" y="128229"/>
                </a:lnTo>
                <a:lnTo>
                  <a:pt x="163992" y="96172"/>
                </a:lnTo>
                <a:lnTo>
                  <a:pt x="202178" y="68694"/>
                </a:lnTo>
                <a:lnTo>
                  <a:pt x="242451" y="45796"/>
                </a:lnTo>
                <a:lnTo>
                  <a:pt x="284431" y="27477"/>
                </a:lnTo>
                <a:lnTo>
                  <a:pt x="327741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821" y="6638923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(1)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1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6937" y="646652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40">
                <a:moveTo>
                  <a:pt x="750395" y="128229"/>
                </a:moveTo>
                <a:lnTo>
                  <a:pt x="782464" y="163936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3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6000"/>
                </a:lnTo>
                <a:lnTo>
                  <a:pt x="809951" y="676259"/>
                </a:lnTo>
                <a:lnTo>
                  <a:pt x="782464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89"/>
                </a:lnTo>
                <a:lnTo>
                  <a:pt x="550928" y="864628"/>
                </a:lnTo>
                <a:lnTo>
                  <a:pt x="506670" y="873787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7"/>
                </a:lnTo>
                <a:lnTo>
                  <a:pt x="327740" y="864628"/>
                </a:lnTo>
                <a:lnTo>
                  <a:pt x="284431" y="850889"/>
                </a:lnTo>
                <a:lnTo>
                  <a:pt x="242451" y="832571"/>
                </a:lnTo>
                <a:lnTo>
                  <a:pt x="202178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8" y="676259"/>
                </a:lnTo>
                <a:lnTo>
                  <a:pt x="45812" y="636000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2" y="242367"/>
                </a:lnTo>
                <a:lnTo>
                  <a:pt x="68718" y="202108"/>
                </a:lnTo>
                <a:lnTo>
                  <a:pt x="96205" y="163936"/>
                </a:lnTo>
                <a:lnTo>
                  <a:pt x="128273" y="128229"/>
                </a:lnTo>
                <a:lnTo>
                  <a:pt x="163992" y="96172"/>
                </a:lnTo>
                <a:lnTo>
                  <a:pt x="202178" y="68694"/>
                </a:lnTo>
                <a:lnTo>
                  <a:pt x="242451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8597" y="6638923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(1)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2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2714" y="646652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40">
                <a:moveTo>
                  <a:pt x="750395" y="128229"/>
                </a:moveTo>
                <a:lnTo>
                  <a:pt x="782463" y="163936"/>
                </a:lnTo>
                <a:lnTo>
                  <a:pt x="809950" y="202108"/>
                </a:lnTo>
                <a:lnTo>
                  <a:pt x="832856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3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6" y="636000"/>
                </a:lnTo>
                <a:lnTo>
                  <a:pt x="809950" y="676259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0" y="809673"/>
                </a:lnTo>
                <a:lnTo>
                  <a:pt x="636217" y="832571"/>
                </a:lnTo>
                <a:lnTo>
                  <a:pt x="594237" y="850889"/>
                </a:lnTo>
                <a:lnTo>
                  <a:pt x="550927" y="864628"/>
                </a:lnTo>
                <a:lnTo>
                  <a:pt x="506670" y="873787"/>
                </a:lnTo>
                <a:lnTo>
                  <a:pt x="461842" y="878367"/>
                </a:lnTo>
                <a:lnTo>
                  <a:pt x="416825" y="878367"/>
                </a:lnTo>
                <a:lnTo>
                  <a:pt x="371998" y="873787"/>
                </a:lnTo>
                <a:lnTo>
                  <a:pt x="327740" y="864628"/>
                </a:lnTo>
                <a:lnTo>
                  <a:pt x="284431" y="850889"/>
                </a:lnTo>
                <a:lnTo>
                  <a:pt x="242450" y="832571"/>
                </a:lnTo>
                <a:lnTo>
                  <a:pt x="202177" y="809673"/>
                </a:lnTo>
                <a:lnTo>
                  <a:pt x="163991" y="782195"/>
                </a:lnTo>
                <a:lnTo>
                  <a:pt x="128273" y="750138"/>
                </a:lnTo>
                <a:lnTo>
                  <a:pt x="96204" y="714431"/>
                </a:lnTo>
                <a:lnTo>
                  <a:pt x="68717" y="676259"/>
                </a:lnTo>
                <a:lnTo>
                  <a:pt x="45811" y="636000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1" y="242367"/>
                </a:lnTo>
                <a:lnTo>
                  <a:pt x="68717" y="202108"/>
                </a:lnTo>
                <a:lnTo>
                  <a:pt x="96204" y="163936"/>
                </a:lnTo>
                <a:lnTo>
                  <a:pt x="128273" y="128229"/>
                </a:lnTo>
                <a:lnTo>
                  <a:pt x="163991" y="96172"/>
                </a:lnTo>
                <a:lnTo>
                  <a:pt x="202177" y="68694"/>
                </a:lnTo>
                <a:lnTo>
                  <a:pt x="242450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5" y="0"/>
                </a:lnTo>
                <a:lnTo>
                  <a:pt x="461842" y="0"/>
                </a:lnTo>
                <a:lnTo>
                  <a:pt x="506670" y="4579"/>
                </a:lnTo>
                <a:lnTo>
                  <a:pt x="550927" y="13738"/>
                </a:lnTo>
                <a:lnTo>
                  <a:pt x="594237" y="27477"/>
                </a:lnTo>
                <a:lnTo>
                  <a:pt x="636217" y="45796"/>
                </a:lnTo>
                <a:lnTo>
                  <a:pt x="676490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4374" y="6638923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(1)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3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048" y="8049642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40" h="878840">
                <a:moveTo>
                  <a:pt x="750395" y="128229"/>
                </a:moveTo>
                <a:lnTo>
                  <a:pt x="782463" y="163935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3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9" y="416682"/>
                </a:lnTo>
                <a:lnTo>
                  <a:pt x="878669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5999"/>
                </a:lnTo>
                <a:lnTo>
                  <a:pt x="809951" y="676258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89"/>
                </a:lnTo>
                <a:lnTo>
                  <a:pt x="550928" y="864628"/>
                </a:lnTo>
                <a:lnTo>
                  <a:pt x="506670" y="873787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7"/>
                </a:lnTo>
                <a:lnTo>
                  <a:pt x="327741" y="864628"/>
                </a:lnTo>
                <a:lnTo>
                  <a:pt x="284431" y="850889"/>
                </a:lnTo>
                <a:lnTo>
                  <a:pt x="242451" y="832571"/>
                </a:lnTo>
                <a:lnTo>
                  <a:pt x="202178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8" y="676258"/>
                </a:lnTo>
                <a:lnTo>
                  <a:pt x="45812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2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3"/>
                </a:lnTo>
                <a:lnTo>
                  <a:pt x="45812" y="242367"/>
                </a:lnTo>
                <a:lnTo>
                  <a:pt x="68718" y="202108"/>
                </a:lnTo>
                <a:lnTo>
                  <a:pt x="96205" y="163935"/>
                </a:lnTo>
                <a:lnTo>
                  <a:pt x="128273" y="128229"/>
                </a:lnTo>
                <a:lnTo>
                  <a:pt x="163992" y="96171"/>
                </a:lnTo>
                <a:lnTo>
                  <a:pt x="202178" y="68694"/>
                </a:lnTo>
                <a:lnTo>
                  <a:pt x="242451" y="45796"/>
                </a:lnTo>
                <a:lnTo>
                  <a:pt x="284431" y="27477"/>
                </a:lnTo>
                <a:lnTo>
                  <a:pt x="327741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1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114" y="8231817"/>
            <a:ext cx="3187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-5" dirty="0">
                <a:latin typeface="Cambria"/>
                <a:cs typeface="Cambria"/>
              </a:rPr>
              <a:t>v</a:t>
            </a:r>
            <a:r>
              <a:rPr sz="2250" spc="-7" baseline="-27777" dirty="0">
                <a:latin typeface="Cambria"/>
                <a:cs typeface="Cambria"/>
              </a:rPr>
              <a:t>1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4825" y="8049642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40">
                <a:moveTo>
                  <a:pt x="750395" y="128229"/>
                </a:moveTo>
                <a:lnTo>
                  <a:pt x="782464" y="163935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3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2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5999"/>
                </a:lnTo>
                <a:lnTo>
                  <a:pt x="809951" y="676258"/>
                </a:lnTo>
                <a:lnTo>
                  <a:pt x="782464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89"/>
                </a:lnTo>
                <a:lnTo>
                  <a:pt x="550928" y="864628"/>
                </a:lnTo>
                <a:lnTo>
                  <a:pt x="506670" y="873787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7"/>
                </a:lnTo>
                <a:lnTo>
                  <a:pt x="327740" y="864628"/>
                </a:lnTo>
                <a:lnTo>
                  <a:pt x="284431" y="850889"/>
                </a:lnTo>
                <a:lnTo>
                  <a:pt x="242450" y="832571"/>
                </a:lnTo>
                <a:lnTo>
                  <a:pt x="202177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7" y="676258"/>
                </a:lnTo>
                <a:lnTo>
                  <a:pt x="45811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2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3"/>
                </a:lnTo>
                <a:lnTo>
                  <a:pt x="45811" y="242367"/>
                </a:lnTo>
                <a:lnTo>
                  <a:pt x="68717" y="202108"/>
                </a:lnTo>
                <a:lnTo>
                  <a:pt x="96205" y="163935"/>
                </a:lnTo>
                <a:lnTo>
                  <a:pt x="128273" y="128229"/>
                </a:lnTo>
                <a:lnTo>
                  <a:pt x="163992" y="96171"/>
                </a:lnTo>
                <a:lnTo>
                  <a:pt x="202177" y="68694"/>
                </a:lnTo>
                <a:lnTo>
                  <a:pt x="242450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1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1890" y="8231817"/>
            <a:ext cx="3187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-5" dirty="0">
                <a:latin typeface="Cambria"/>
                <a:cs typeface="Cambria"/>
              </a:rPr>
              <a:t>v</a:t>
            </a:r>
            <a:r>
              <a:rPr sz="2250" spc="-7" baseline="-27777" dirty="0">
                <a:latin typeface="Cambria"/>
                <a:cs typeface="Cambria"/>
              </a:rPr>
              <a:t>2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70602" y="8049642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40">
                <a:moveTo>
                  <a:pt x="750395" y="128229"/>
                </a:moveTo>
                <a:lnTo>
                  <a:pt x="782463" y="163935"/>
                </a:lnTo>
                <a:lnTo>
                  <a:pt x="809950" y="202108"/>
                </a:lnTo>
                <a:lnTo>
                  <a:pt x="832856" y="242367"/>
                </a:lnTo>
                <a:lnTo>
                  <a:pt x="851181" y="284333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2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6" y="635999"/>
                </a:lnTo>
                <a:lnTo>
                  <a:pt x="809950" y="676258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0" y="809673"/>
                </a:lnTo>
                <a:lnTo>
                  <a:pt x="636217" y="832571"/>
                </a:lnTo>
                <a:lnTo>
                  <a:pt x="594237" y="850889"/>
                </a:lnTo>
                <a:lnTo>
                  <a:pt x="550927" y="864628"/>
                </a:lnTo>
                <a:lnTo>
                  <a:pt x="506670" y="873787"/>
                </a:lnTo>
                <a:lnTo>
                  <a:pt x="461842" y="878367"/>
                </a:lnTo>
                <a:lnTo>
                  <a:pt x="416825" y="878367"/>
                </a:lnTo>
                <a:lnTo>
                  <a:pt x="371998" y="873787"/>
                </a:lnTo>
                <a:lnTo>
                  <a:pt x="327740" y="864628"/>
                </a:lnTo>
                <a:lnTo>
                  <a:pt x="284431" y="850889"/>
                </a:lnTo>
                <a:lnTo>
                  <a:pt x="242450" y="832571"/>
                </a:lnTo>
                <a:lnTo>
                  <a:pt x="202177" y="809673"/>
                </a:lnTo>
                <a:lnTo>
                  <a:pt x="163991" y="782195"/>
                </a:lnTo>
                <a:lnTo>
                  <a:pt x="128273" y="750138"/>
                </a:lnTo>
                <a:lnTo>
                  <a:pt x="96204" y="714431"/>
                </a:lnTo>
                <a:lnTo>
                  <a:pt x="68717" y="676258"/>
                </a:lnTo>
                <a:lnTo>
                  <a:pt x="45811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2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3"/>
                </a:lnTo>
                <a:lnTo>
                  <a:pt x="45811" y="242367"/>
                </a:lnTo>
                <a:lnTo>
                  <a:pt x="68717" y="202108"/>
                </a:lnTo>
                <a:lnTo>
                  <a:pt x="96204" y="163935"/>
                </a:lnTo>
                <a:lnTo>
                  <a:pt x="128273" y="128229"/>
                </a:lnTo>
                <a:lnTo>
                  <a:pt x="163991" y="96171"/>
                </a:lnTo>
                <a:lnTo>
                  <a:pt x="202177" y="68694"/>
                </a:lnTo>
                <a:lnTo>
                  <a:pt x="242450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5" y="0"/>
                </a:lnTo>
                <a:lnTo>
                  <a:pt x="461842" y="0"/>
                </a:lnTo>
                <a:lnTo>
                  <a:pt x="506670" y="4579"/>
                </a:lnTo>
                <a:lnTo>
                  <a:pt x="550927" y="13738"/>
                </a:lnTo>
                <a:lnTo>
                  <a:pt x="594237" y="27477"/>
                </a:lnTo>
                <a:lnTo>
                  <a:pt x="636217" y="45796"/>
                </a:lnTo>
                <a:lnTo>
                  <a:pt x="676490" y="68694"/>
                </a:lnTo>
                <a:lnTo>
                  <a:pt x="714676" y="96171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17668" y="8231817"/>
            <a:ext cx="3187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-5" dirty="0">
                <a:latin typeface="Cambria"/>
                <a:cs typeface="Cambria"/>
              </a:rPr>
              <a:t>v</a:t>
            </a:r>
            <a:r>
              <a:rPr sz="2250" spc="-7" baseline="-27777" dirty="0">
                <a:latin typeface="Cambria"/>
                <a:cs typeface="Cambria"/>
              </a:rPr>
              <a:t>3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9048" y="505930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40" h="878839">
                <a:moveTo>
                  <a:pt x="750395" y="128229"/>
                </a:moveTo>
                <a:lnTo>
                  <a:pt x="782463" y="163936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9" y="416683"/>
                </a:lnTo>
                <a:lnTo>
                  <a:pt x="878669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5999"/>
                </a:lnTo>
                <a:lnTo>
                  <a:pt x="809951" y="676259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90"/>
                </a:lnTo>
                <a:lnTo>
                  <a:pt x="550928" y="864628"/>
                </a:lnTo>
                <a:lnTo>
                  <a:pt x="506670" y="873788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8"/>
                </a:lnTo>
                <a:lnTo>
                  <a:pt x="327741" y="864628"/>
                </a:lnTo>
                <a:lnTo>
                  <a:pt x="284431" y="850890"/>
                </a:lnTo>
                <a:lnTo>
                  <a:pt x="242451" y="832571"/>
                </a:lnTo>
                <a:lnTo>
                  <a:pt x="202178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8" y="676259"/>
                </a:lnTo>
                <a:lnTo>
                  <a:pt x="45812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2" y="242367"/>
                </a:lnTo>
                <a:lnTo>
                  <a:pt x="68718" y="202108"/>
                </a:lnTo>
                <a:lnTo>
                  <a:pt x="96205" y="163936"/>
                </a:lnTo>
                <a:lnTo>
                  <a:pt x="128273" y="128229"/>
                </a:lnTo>
                <a:lnTo>
                  <a:pt x="163992" y="96172"/>
                </a:lnTo>
                <a:lnTo>
                  <a:pt x="202178" y="68694"/>
                </a:lnTo>
                <a:lnTo>
                  <a:pt x="242451" y="45796"/>
                </a:lnTo>
                <a:lnTo>
                  <a:pt x="284431" y="27477"/>
                </a:lnTo>
                <a:lnTo>
                  <a:pt x="327741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68783" y="6456677"/>
            <a:ext cx="3318510" cy="1820545"/>
            <a:chOff x="868783" y="6456677"/>
            <a:chExt cx="3318510" cy="1820545"/>
          </a:xfrm>
        </p:grpSpPr>
        <p:sp>
          <p:nvSpPr>
            <p:cNvPr id="21" name="object 21"/>
            <p:cNvSpPr/>
            <p:nvPr/>
          </p:nvSpPr>
          <p:spPr>
            <a:xfrm>
              <a:off x="888468" y="7137037"/>
              <a:ext cx="2179320" cy="1120775"/>
            </a:xfrm>
            <a:custGeom>
              <a:avLst/>
              <a:gdLst/>
              <a:ahLst/>
              <a:cxnLst/>
              <a:rect l="l" t="t" r="r" b="b"/>
              <a:pathLst>
                <a:path w="2179320" h="1120775">
                  <a:moveTo>
                    <a:pt x="595570" y="195218"/>
                  </a:moveTo>
                  <a:lnTo>
                    <a:pt x="352147" y="925237"/>
                  </a:lnTo>
                </a:path>
                <a:path w="2179320" h="1120775">
                  <a:moveTo>
                    <a:pt x="1475607" y="86530"/>
                  </a:moveTo>
                  <a:lnTo>
                    <a:pt x="527888" y="1033925"/>
                  </a:lnTo>
                </a:path>
                <a:path w="2179320" h="1120775">
                  <a:moveTo>
                    <a:pt x="947719" y="1033925"/>
                  </a:moveTo>
                  <a:lnTo>
                    <a:pt x="0" y="86530"/>
                  </a:lnTo>
                </a:path>
                <a:path w="2179320" h="1120775">
                  <a:moveTo>
                    <a:pt x="1123459" y="925237"/>
                  </a:moveTo>
                  <a:lnTo>
                    <a:pt x="880036" y="195218"/>
                  </a:lnTo>
                </a:path>
                <a:path w="2179320" h="1120775">
                  <a:moveTo>
                    <a:pt x="1407924" y="925237"/>
                  </a:moveTo>
                  <a:lnTo>
                    <a:pt x="1651347" y="195218"/>
                  </a:lnTo>
                </a:path>
                <a:path w="2179320" h="1120775">
                  <a:moveTo>
                    <a:pt x="1935779" y="1120455"/>
                  </a:moveTo>
                  <a:lnTo>
                    <a:pt x="67715" y="0"/>
                  </a:lnTo>
                </a:path>
                <a:path w="2179320" h="1120775">
                  <a:moveTo>
                    <a:pt x="2003495" y="1033925"/>
                  </a:moveTo>
                  <a:lnTo>
                    <a:pt x="1055775" y="86530"/>
                  </a:lnTo>
                </a:path>
                <a:path w="2179320" h="1120775">
                  <a:moveTo>
                    <a:pt x="2179235" y="925237"/>
                  </a:moveTo>
                  <a:lnTo>
                    <a:pt x="1935812" y="195218"/>
                  </a:lnTo>
                </a:path>
              </a:pathLst>
            </a:custGeom>
            <a:ln w="39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8490" y="6466520"/>
              <a:ext cx="878840" cy="878840"/>
            </a:xfrm>
            <a:custGeom>
              <a:avLst/>
              <a:gdLst/>
              <a:ahLst/>
              <a:cxnLst/>
              <a:rect l="l" t="t" r="r" b="b"/>
              <a:pathLst>
                <a:path w="878839" h="878840">
                  <a:moveTo>
                    <a:pt x="750395" y="128229"/>
                  </a:moveTo>
                  <a:lnTo>
                    <a:pt x="782463" y="163936"/>
                  </a:lnTo>
                  <a:lnTo>
                    <a:pt x="809950" y="202108"/>
                  </a:lnTo>
                  <a:lnTo>
                    <a:pt x="832856" y="242367"/>
                  </a:lnTo>
                  <a:lnTo>
                    <a:pt x="851181" y="284334"/>
                  </a:lnTo>
                  <a:lnTo>
                    <a:pt x="864925" y="327628"/>
                  </a:lnTo>
                  <a:lnTo>
                    <a:pt x="874087" y="371871"/>
                  </a:lnTo>
                  <a:lnTo>
                    <a:pt x="878668" y="416683"/>
                  </a:lnTo>
                  <a:lnTo>
                    <a:pt x="878668" y="461684"/>
                  </a:lnTo>
                  <a:lnTo>
                    <a:pt x="874087" y="506496"/>
                  </a:lnTo>
                  <a:lnTo>
                    <a:pt x="864925" y="550739"/>
                  </a:lnTo>
                  <a:lnTo>
                    <a:pt x="851181" y="594033"/>
                  </a:lnTo>
                  <a:lnTo>
                    <a:pt x="832856" y="636000"/>
                  </a:lnTo>
                  <a:lnTo>
                    <a:pt x="809950" y="676259"/>
                  </a:lnTo>
                  <a:lnTo>
                    <a:pt x="782463" y="714431"/>
                  </a:lnTo>
                  <a:lnTo>
                    <a:pt x="750395" y="750138"/>
                  </a:lnTo>
                  <a:lnTo>
                    <a:pt x="714676" y="782195"/>
                  </a:lnTo>
                  <a:lnTo>
                    <a:pt x="676490" y="809673"/>
                  </a:lnTo>
                  <a:lnTo>
                    <a:pt x="636217" y="832571"/>
                  </a:lnTo>
                  <a:lnTo>
                    <a:pt x="594237" y="850889"/>
                  </a:lnTo>
                  <a:lnTo>
                    <a:pt x="550927" y="864628"/>
                  </a:lnTo>
                  <a:lnTo>
                    <a:pt x="506670" y="873787"/>
                  </a:lnTo>
                  <a:lnTo>
                    <a:pt x="461842" y="878367"/>
                  </a:lnTo>
                  <a:lnTo>
                    <a:pt x="416825" y="878367"/>
                  </a:lnTo>
                  <a:lnTo>
                    <a:pt x="371998" y="873787"/>
                  </a:lnTo>
                  <a:lnTo>
                    <a:pt x="327740" y="864628"/>
                  </a:lnTo>
                  <a:lnTo>
                    <a:pt x="284431" y="850889"/>
                  </a:lnTo>
                  <a:lnTo>
                    <a:pt x="242450" y="832571"/>
                  </a:lnTo>
                  <a:lnTo>
                    <a:pt x="202177" y="809673"/>
                  </a:lnTo>
                  <a:lnTo>
                    <a:pt x="163991" y="782195"/>
                  </a:lnTo>
                  <a:lnTo>
                    <a:pt x="128273" y="750138"/>
                  </a:lnTo>
                  <a:lnTo>
                    <a:pt x="96204" y="714431"/>
                  </a:lnTo>
                  <a:lnTo>
                    <a:pt x="68717" y="676259"/>
                  </a:lnTo>
                  <a:lnTo>
                    <a:pt x="45811" y="636000"/>
                  </a:lnTo>
                  <a:lnTo>
                    <a:pt x="27487" y="594033"/>
                  </a:lnTo>
                  <a:lnTo>
                    <a:pt x="13743" y="550739"/>
                  </a:lnTo>
                  <a:lnTo>
                    <a:pt x="4581" y="506496"/>
                  </a:lnTo>
                  <a:lnTo>
                    <a:pt x="0" y="461684"/>
                  </a:lnTo>
                  <a:lnTo>
                    <a:pt x="0" y="416683"/>
                  </a:lnTo>
                  <a:lnTo>
                    <a:pt x="4581" y="371871"/>
                  </a:lnTo>
                  <a:lnTo>
                    <a:pt x="13743" y="327628"/>
                  </a:lnTo>
                  <a:lnTo>
                    <a:pt x="27487" y="284334"/>
                  </a:lnTo>
                  <a:lnTo>
                    <a:pt x="45811" y="242367"/>
                  </a:lnTo>
                  <a:lnTo>
                    <a:pt x="68717" y="202108"/>
                  </a:lnTo>
                  <a:lnTo>
                    <a:pt x="96204" y="163936"/>
                  </a:lnTo>
                  <a:lnTo>
                    <a:pt x="128273" y="128229"/>
                  </a:lnTo>
                  <a:lnTo>
                    <a:pt x="163991" y="96172"/>
                  </a:lnTo>
                  <a:lnTo>
                    <a:pt x="202177" y="68694"/>
                  </a:lnTo>
                  <a:lnTo>
                    <a:pt x="242450" y="45796"/>
                  </a:lnTo>
                  <a:lnTo>
                    <a:pt x="284431" y="27477"/>
                  </a:lnTo>
                  <a:lnTo>
                    <a:pt x="327740" y="13738"/>
                  </a:lnTo>
                  <a:lnTo>
                    <a:pt x="371998" y="4579"/>
                  </a:lnTo>
                  <a:lnTo>
                    <a:pt x="416825" y="0"/>
                  </a:lnTo>
                  <a:lnTo>
                    <a:pt x="461842" y="0"/>
                  </a:lnTo>
                  <a:lnTo>
                    <a:pt x="506670" y="4579"/>
                  </a:lnTo>
                  <a:lnTo>
                    <a:pt x="550927" y="13738"/>
                  </a:lnTo>
                  <a:lnTo>
                    <a:pt x="594237" y="27477"/>
                  </a:lnTo>
                  <a:lnTo>
                    <a:pt x="636217" y="45796"/>
                  </a:lnTo>
                  <a:lnTo>
                    <a:pt x="676490" y="68694"/>
                  </a:lnTo>
                  <a:lnTo>
                    <a:pt x="714676" y="96172"/>
                  </a:lnTo>
                  <a:lnTo>
                    <a:pt x="750395" y="128229"/>
                  </a:lnTo>
                </a:path>
              </a:pathLst>
            </a:custGeom>
            <a:ln w="195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0709" y="5231702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(2)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1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14825" y="505930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39">
                <a:moveTo>
                  <a:pt x="750395" y="128229"/>
                </a:moveTo>
                <a:lnTo>
                  <a:pt x="782464" y="163936"/>
                </a:lnTo>
                <a:lnTo>
                  <a:pt x="809951" y="202108"/>
                </a:lnTo>
                <a:lnTo>
                  <a:pt x="832857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3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7" y="635999"/>
                </a:lnTo>
                <a:lnTo>
                  <a:pt x="809951" y="676259"/>
                </a:lnTo>
                <a:lnTo>
                  <a:pt x="782464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1" y="809673"/>
                </a:lnTo>
                <a:lnTo>
                  <a:pt x="636218" y="832571"/>
                </a:lnTo>
                <a:lnTo>
                  <a:pt x="594237" y="850890"/>
                </a:lnTo>
                <a:lnTo>
                  <a:pt x="550928" y="864628"/>
                </a:lnTo>
                <a:lnTo>
                  <a:pt x="506670" y="873788"/>
                </a:lnTo>
                <a:lnTo>
                  <a:pt x="461843" y="878367"/>
                </a:lnTo>
                <a:lnTo>
                  <a:pt x="416826" y="878367"/>
                </a:lnTo>
                <a:lnTo>
                  <a:pt x="371998" y="873788"/>
                </a:lnTo>
                <a:lnTo>
                  <a:pt x="327740" y="864628"/>
                </a:lnTo>
                <a:lnTo>
                  <a:pt x="284431" y="850890"/>
                </a:lnTo>
                <a:lnTo>
                  <a:pt x="242450" y="832571"/>
                </a:lnTo>
                <a:lnTo>
                  <a:pt x="202177" y="809673"/>
                </a:lnTo>
                <a:lnTo>
                  <a:pt x="163992" y="782195"/>
                </a:lnTo>
                <a:lnTo>
                  <a:pt x="128273" y="750138"/>
                </a:lnTo>
                <a:lnTo>
                  <a:pt x="96205" y="714431"/>
                </a:lnTo>
                <a:lnTo>
                  <a:pt x="68717" y="676259"/>
                </a:lnTo>
                <a:lnTo>
                  <a:pt x="45811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1" y="242367"/>
                </a:lnTo>
                <a:lnTo>
                  <a:pt x="68717" y="202108"/>
                </a:lnTo>
                <a:lnTo>
                  <a:pt x="96205" y="163936"/>
                </a:lnTo>
                <a:lnTo>
                  <a:pt x="128273" y="128229"/>
                </a:lnTo>
                <a:lnTo>
                  <a:pt x="163992" y="96172"/>
                </a:lnTo>
                <a:lnTo>
                  <a:pt x="202177" y="68694"/>
                </a:lnTo>
                <a:lnTo>
                  <a:pt x="242450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6" y="0"/>
                </a:lnTo>
                <a:lnTo>
                  <a:pt x="461843" y="0"/>
                </a:lnTo>
                <a:lnTo>
                  <a:pt x="506670" y="4579"/>
                </a:lnTo>
                <a:lnTo>
                  <a:pt x="550928" y="13738"/>
                </a:lnTo>
                <a:lnTo>
                  <a:pt x="594237" y="27477"/>
                </a:lnTo>
                <a:lnTo>
                  <a:pt x="636218" y="45796"/>
                </a:lnTo>
                <a:lnTo>
                  <a:pt x="676491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66484" y="5231702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(2)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2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0602" y="5059300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39">
                <a:moveTo>
                  <a:pt x="750395" y="128229"/>
                </a:moveTo>
                <a:lnTo>
                  <a:pt x="782463" y="163936"/>
                </a:lnTo>
                <a:lnTo>
                  <a:pt x="809950" y="202108"/>
                </a:lnTo>
                <a:lnTo>
                  <a:pt x="832856" y="242367"/>
                </a:lnTo>
                <a:lnTo>
                  <a:pt x="851181" y="284334"/>
                </a:lnTo>
                <a:lnTo>
                  <a:pt x="864925" y="327628"/>
                </a:lnTo>
                <a:lnTo>
                  <a:pt x="874087" y="371871"/>
                </a:lnTo>
                <a:lnTo>
                  <a:pt x="878668" y="416683"/>
                </a:lnTo>
                <a:lnTo>
                  <a:pt x="878668" y="461684"/>
                </a:lnTo>
                <a:lnTo>
                  <a:pt x="874087" y="506496"/>
                </a:lnTo>
                <a:lnTo>
                  <a:pt x="864925" y="550739"/>
                </a:lnTo>
                <a:lnTo>
                  <a:pt x="851181" y="594033"/>
                </a:lnTo>
                <a:lnTo>
                  <a:pt x="832856" y="635999"/>
                </a:lnTo>
                <a:lnTo>
                  <a:pt x="809950" y="676259"/>
                </a:lnTo>
                <a:lnTo>
                  <a:pt x="782463" y="714431"/>
                </a:lnTo>
                <a:lnTo>
                  <a:pt x="750395" y="750138"/>
                </a:lnTo>
                <a:lnTo>
                  <a:pt x="714676" y="782195"/>
                </a:lnTo>
                <a:lnTo>
                  <a:pt x="676490" y="809673"/>
                </a:lnTo>
                <a:lnTo>
                  <a:pt x="636217" y="832571"/>
                </a:lnTo>
                <a:lnTo>
                  <a:pt x="594237" y="850890"/>
                </a:lnTo>
                <a:lnTo>
                  <a:pt x="550927" y="864628"/>
                </a:lnTo>
                <a:lnTo>
                  <a:pt x="506670" y="873788"/>
                </a:lnTo>
                <a:lnTo>
                  <a:pt x="461842" y="878367"/>
                </a:lnTo>
                <a:lnTo>
                  <a:pt x="416825" y="878367"/>
                </a:lnTo>
                <a:lnTo>
                  <a:pt x="371998" y="873788"/>
                </a:lnTo>
                <a:lnTo>
                  <a:pt x="327740" y="864628"/>
                </a:lnTo>
                <a:lnTo>
                  <a:pt x="284431" y="850890"/>
                </a:lnTo>
                <a:lnTo>
                  <a:pt x="242450" y="832571"/>
                </a:lnTo>
                <a:lnTo>
                  <a:pt x="202177" y="809673"/>
                </a:lnTo>
                <a:lnTo>
                  <a:pt x="163991" y="782195"/>
                </a:lnTo>
                <a:lnTo>
                  <a:pt x="128273" y="750138"/>
                </a:lnTo>
                <a:lnTo>
                  <a:pt x="96204" y="714431"/>
                </a:lnTo>
                <a:lnTo>
                  <a:pt x="68717" y="676259"/>
                </a:lnTo>
                <a:lnTo>
                  <a:pt x="45811" y="635999"/>
                </a:lnTo>
                <a:lnTo>
                  <a:pt x="27487" y="594033"/>
                </a:lnTo>
                <a:lnTo>
                  <a:pt x="13743" y="550739"/>
                </a:lnTo>
                <a:lnTo>
                  <a:pt x="4581" y="506496"/>
                </a:lnTo>
                <a:lnTo>
                  <a:pt x="0" y="461684"/>
                </a:lnTo>
                <a:lnTo>
                  <a:pt x="0" y="416683"/>
                </a:lnTo>
                <a:lnTo>
                  <a:pt x="4581" y="371871"/>
                </a:lnTo>
                <a:lnTo>
                  <a:pt x="13743" y="327628"/>
                </a:lnTo>
                <a:lnTo>
                  <a:pt x="27487" y="284334"/>
                </a:lnTo>
                <a:lnTo>
                  <a:pt x="45811" y="242367"/>
                </a:lnTo>
                <a:lnTo>
                  <a:pt x="68717" y="202108"/>
                </a:lnTo>
                <a:lnTo>
                  <a:pt x="96204" y="163936"/>
                </a:lnTo>
                <a:lnTo>
                  <a:pt x="128273" y="128229"/>
                </a:lnTo>
                <a:lnTo>
                  <a:pt x="163991" y="96172"/>
                </a:lnTo>
                <a:lnTo>
                  <a:pt x="202177" y="68694"/>
                </a:lnTo>
                <a:lnTo>
                  <a:pt x="242450" y="45796"/>
                </a:lnTo>
                <a:lnTo>
                  <a:pt x="284431" y="27477"/>
                </a:lnTo>
                <a:lnTo>
                  <a:pt x="327740" y="13738"/>
                </a:lnTo>
                <a:lnTo>
                  <a:pt x="371998" y="4579"/>
                </a:lnTo>
                <a:lnTo>
                  <a:pt x="416825" y="0"/>
                </a:lnTo>
                <a:lnTo>
                  <a:pt x="461842" y="0"/>
                </a:lnTo>
                <a:lnTo>
                  <a:pt x="506670" y="4579"/>
                </a:lnTo>
                <a:lnTo>
                  <a:pt x="550927" y="13738"/>
                </a:lnTo>
                <a:lnTo>
                  <a:pt x="594237" y="27477"/>
                </a:lnTo>
                <a:lnTo>
                  <a:pt x="636217" y="45796"/>
                </a:lnTo>
                <a:lnTo>
                  <a:pt x="676490" y="68694"/>
                </a:lnTo>
                <a:lnTo>
                  <a:pt x="714676" y="96172"/>
                </a:lnTo>
                <a:lnTo>
                  <a:pt x="750395" y="128229"/>
                </a:lnTo>
              </a:path>
            </a:pathLst>
          </a:custGeom>
          <a:ln w="1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22262" y="5231702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(2)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3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0150" y="6638923"/>
            <a:ext cx="575945" cy="37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655">
              <a:lnSpc>
                <a:spcPts val="960"/>
              </a:lnSpc>
              <a:spcBef>
                <a:spcPts val="135"/>
              </a:spcBef>
            </a:pPr>
            <a:r>
              <a:rPr sz="1500" spc="-5" dirty="0">
                <a:latin typeface="Cambria"/>
                <a:cs typeface="Cambria"/>
              </a:rPr>
              <a:t>(1)</a:t>
            </a:r>
            <a:endParaRPr sz="1500">
              <a:latin typeface="Cambria"/>
              <a:cs typeface="Cambria"/>
            </a:endParaRPr>
          </a:p>
          <a:p>
            <a:pPr marL="38100">
              <a:lnSpc>
                <a:spcPts val="1739"/>
              </a:lnSpc>
            </a:pPr>
            <a:r>
              <a:rPr sz="2150" spc="-30" dirty="0">
                <a:latin typeface="Cambria"/>
                <a:cs typeface="Cambria"/>
              </a:rPr>
              <a:t>h</a:t>
            </a:r>
            <a:r>
              <a:rPr sz="2250" spc="-44" baseline="-27777" dirty="0">
                <a:latin typeface="Cambria"/>
                <a:cs typeface="Cambria"/>
              </a:rPr>
              <a:t>4</a:t>
            </a:r>
            <a:endParaRPr sz="2250" baseline="-27777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8426" y="5710082"/>
            <a:ext cx="2851785" cy="984250"/>
          </a:xfrm>
          <a:custGeom>
            <a:avLst/>
            <a:gdLst/>
            <a:ahLst/>
            <a:cxnLst/>
            <a:rect l="l" t="t" r="r" b="b"/>
            <a:pathLst>
              <a:path w="2851785" h="984250">
                <a:moveTo>
                  <a:pt x="212024" y="209409"/>
                </a:moveTo>
                <a:lnTo>
                  <a:pt x="0" y="774614"/>
                </a:lnTo>
              </a:path>
              <a:path w="2851785" h="984250">
                <a:moveTo>
                  <a:pt x="527888" y="209409"/>
                </a:moveTo>
                <a:lnTo>
                  <a:pt x="739912" y="774614"/>
                </a:lnTo>
              </a:path>
              <a:path w="2851785" h="984250">
                <a:moveTo>
                  <a:pt x="1267800" y="209409"/>
                </a:moveTo>
                <a:lnTo>
                  <a:pt x="1055777" y="774614"/>
                </a:lnTo>
              </a:path>
              <a:path w="2851785" h="984250">
                <a:moveTo>
                  <a:pt x="178174" y="896963"/>
                </a:moveTo>
                <a:lnTo>
                  <a:pt x="1089626" y="87061"/>
                </a:lnTo>
              </a:path>
              <a:path w="2851785" h="984250">
                <a:moveTo>
                  <a:pt x="1583665" y="209409"/>
                </a:moveTo>
                <a:lnTo>
                  <a:pt x="1795689" y="774614"/>
                </a:lnTo>
              </a:path>
              <a:path w="2851785" h="984250">
                <a:moveTo>
                  <a:pt x="2323577" y="209409"/>
                </a:moveTo>
                <a:lnTo>
                  <a:pt x="2111554" y="774614"/>
                </a:lnTo>
              </a:path>
              <a:path w="2851785" h="984250">
                <a:moveTo>
                  <a:pt x="238949" y="984025"/>
                </a:moveTo>
                <a:lnTo>
                  <a:pt x="2084627" y="0"/>
                </a:lnTo>
              </a:path>
              <a:path w="2851785" h="984250">
                <a:moveTo>
                  <a:pt x="1617515" y="896963"/>
                </a:moveTo>
                <a:lnTo>
                  <a:pt x="706063" y="87061"/>
                </a:lnTo>
              </a:path>
              <a:path w="2851785" h="984250">
                <a:moveTo>
                  <a:pt x="2145403" y="87061"/>
                </a:moveTo>
                <a:lnTo>
                  <a:pt x="1233951" y="896963"/>
                </a:lnTo>
              </a:path>
              <a:path w="2851785" h="984250">
                <a:moveTo>
                  <a:pt x="2639442" y="209409"/>
                </a:moveTo>
                <a:lnTo>
                  <a:pt x="2851465" y="774614"/>
                </a:lnTo>
              </a:path>
              <a:path w="2851785" h="984250">
                <a:moveTo>
                  <a:pt x="2673291" y="896963"/>
                </a:moveTo>
                <a:lnTo>
                  <a:pt x="1761839" y="87061"/>
                </a:lnTo>
              </a:path>
              <a:path w="2851785" h="984250">
                <a:moveTo>
                  <a:pt x="2612516" y="984025"/>
                </a:moveTo>
                <a:lnTo>
                  <a:pt x="766838" y="0"/>
                </a:lnTo>
              </a:path>
            </a:pathLst>
          </a:custGeom>
          <a:ln w="39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27" y="7137037"/>
            <a:ext cx="2882900" cy="1120775"/>
          </a:xfrm>
          <a:custGeom>
            <a:avLst/>
            <a:gdLst/>
            <a:ahLst/>
            <a:cxnLst/>
            <a:rect l="l" t="t" r="r" b="b"/>
            <a:pathLst>
              <a:path w="2882900" h="1120775">
                <a:moveTo>
                  <a:pt x="2882864" y="195218"/>
                </a:moveTo>
                <a:lnTo>
                  <a:pt x="2639441" y="925237"/>
                </a:lnTo>
              </a:path>
              <a:path w="2882900" h="1120775">
                <a:moveTo>
                  <a:pt x="2707124" y="86530"/>
                </a:moveTo>
                <a:lnTo>
                  <a:pt x="1759405" y="1033925"/>
                </a:lnTo>
              </a:path>
              <a:path w="2882900" h="1120775">
                <a:moveTo>
                  <a:pt x="771344" y="1120455"/>
                </a:moveTo>
                <a:lnTo>
                  <a:pt x="2639408" y="0"/>
                </a:lnTo>
              </a:path>
              <a:path w="2882900" h="1120775">
                <a:moveTo>
                  <a:pt x="243423" y="925237"/>
                </a:moveTo>
                <a:lnTo>
                  <a:pt x="0" y="195218"/>
                </a:lnTo>
              </a:path>
              <a:path w="2882900" h="1120775">
                <a:moveTo>
                  <a:pt x="2639441" y="925237"/>
                </a:moveTo>
                <a:lnTo>
                  <a:pt x="2882864" y="195218"/>
                </a:lnTo>
              </a:path>
            </a:pathLst>
          </a:custGeom>
          <a:ln w="39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4417" y="5603481"/>
            <a:ext cx="3920759" cy="285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800" y="298195"/>
            <a:ext cx="1060513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0" marR="5080" indent="-1447800">
              <a:lnSpc>
                <a:spcPct val="114700"/>
              </a:lnSpc>
              <a:spcBef>
                <a:spcPts val="100"/>
              </a:spcBef>
            </a:pPr>
            <a:r>
              <a:rPr sz="6250" spc="195" dirty="0"/>
              <a:t>Example: </a:t>
            </a:r>
            <a:r>
              <a:rPr sz="6250" spc="280" dirty="0"/>
              <a:t>Street </a:t>
            </a:r>
            <a:r>
              <a:rPr sz="6250" spc="35" dirty="0"/>
              <a:t>View </a:t>
            </a:r>
            <a:r>
              <a:rPr sz="6250" spc="150" dirty="0"/>
              <a:t>Address  </a:t>
            </a:r>
            <a:r>
              <a:rPr sz="6250" spc="250" dirty="0"/>
              <a:t>Number</a:t>
            </a:r>
            <a:r>
              <a:rPr sz="6250" spc="505" dirty="0"/>
              <a:t> </a:t>
            </a:r>
            <a:r>
              <a:rPr sz="6250" spc="225" dirty="0"/>
              <a:t>Transcription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1508449" y="2959100"/>
            <a:ext cx="9918950" cy="4919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26908" y="8007527"/>
            <a:ext cx="37719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60" dirty="0">
                <a:latin typeface="Times New Roman"/>
                <a:cs typeface="Times New Roman"/>
              </a:rPr>
              <a:t>(Goodfellow </a:t>
            </a:r>
            <a:r>
              <a:rPr sz="2750" spc="170" dirty="0">
                <a:latin typeface="Times New Roman"/>
                <a:cs typeface="Times New Roman"/>
              </a:rPr>
              <a:t>et </a:t>
            </a:r>
            <a:r>
              <a:rPr sz="2750" spc="90" dirty="0">
                <a:latin typeface="Times New Roman"/>
                <a:cs typeface="Times New Roman"/>
              </a:rPr>
              <a:t>al,</a:t>
            </a:r>
            <a:r>
              <a:rPr sz="2750" spc="440" dirty="0">
                <a:latin typeface="Times New Roman"/>
                <a:cs typeface="Times New Roman"/>
              </a:rPr>
              <a:t> </a:t>
            </a:r>
            <a:r>
              <a:rPr sz="2750" spc="50" dirty="0">
                <a:latin typeface="Times New Roman"/>
                <a:cs typeface="Times New Roman"/>
              </a:rPr>
              <a:t>2014)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850900"/>
            <a:ext cx="8599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Three </a:t>
            </a:r>
            <a:r>
              <a:rPr spc="325" dirty="0"/>
              <a:t>Step</a:t>
            </a:r>
            <a:r>
              <a:rPr spc="900" dirty="0"/>
              <a:t> </a:t>
            </a:r>
            <a:r>
              <a:rPr spc="25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9322" y="3337733"/>
            <a:ext cx="818451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45134">
              <a:lnSpc>
                <a:spcPct val="100000"/>
              </a:lnSpc>
              <a:spcBef>
                <a:spcPts val="95"/>
              </a:spcBef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35" dirty="0">
                <a:latin typeface="Times New Roman"/>
                <a:cs typeface="Times New Roman"/>
              </a:rPr>
              <a:t>Use </a:t>
            </a:r>
            <a:r>
              <a:rPr sz="3600" spc="80" dirty="0">
                <a:latin typeface="Times New Roman"/>
                <a:cs typeface="Times New Roman"/>
              </a:rPr>
              <a:t>needs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30" dirty="0">
                <a:latin typeface="Times New Roman"/>
                <a:cs typeface="Times New Roman"/>
              </a:rPr>
              <a:t>define </a:t>
            </a:r>
            <a:r>
              <a:rPr sz="3600" spc="114" dirty="0">
                <a:latin typeface="Times New Roman"/>
                <a:cs typeface="Times New Roman"/>
              </a:rPr>
              <a:t>metric-based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spc="40" dirty="0">
                <a:latin typeface="Times New Roman"/>
                <a:cs typeface="Times New Roman"/>
              </a:rPr>
              <a:t>goals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5134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105" dirty="0">
                <a:latin typeface="Times New Roman"/>
                <a:cs typeface="Times New Roman"/>
              </a:rPr>
              <a:t>Build </a:t>
            </a:r>
            <a:r>
              <a:rPr sz="3600" spc="200" dirty="0">
                <a:latin typeface="Times New Roman"/>
                <a:cs typeface="Times New Roman"/>
              </a:rPr>
              <a:t>an </a:t>
            </a:r>
            <a:r>
              <a:rPr sz="3600" spc="114" dirty="0">
                <a:latin typeface="Times New Roman"/>
                <a:cs typeface="Times New Roman"/>
              </a:rPr>
              <a:t>end-to-end</a:t>
            </a:r>
            <a:r>
              <a:rPr sz="3600" spc="57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5134">
              <a:lnSpc>
                <a:spcPct val="100000"/>
              </a:lnSpc>
              <a:buSzPct val="75000"/>
              <a:buChar char="•"/>
              <a:tabLst>
                <a:tab pos="469900" algn="l"/>
                <a:tab pos="470534" algn="l"/>
              </a:tabLst>
            </a:pPr>
            <a:r>
              <a:rPr sz="3600" spc="140" dirty="0">
                <a:latin typeface="Times New Roman"/>
                <a:cs typeface="Times New Roman"/>
              </a:rPr>
              <a:t>Data-driven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refinement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850900"/>
            <a:ext cx="64306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Identify</a:t>
            </a:r>
            <a:r>
              <a:rPr spc="590" dirty="0"/>
              <a:t> </a:t>
            </a:r>
            <a:r>
              <a:rPr spc="140" dirty="0"/>
              <a:t>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147" y="3376752"/>
            <a:ext cx="8254365" cy="291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4450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70" dirty="0">
                <a:latin typeface="Times New Roman"/>
                <a:cs typeface="Times New Roman"/>
              </a:rPr>
              <a:t>High </a:t>
            </a:r>
            <a:r>
              <a:rPr sz="3600" spc="110" dirty="0">
                <a:latin typeface="Times New Roman"/>
                <a:cs typeface="Times New Roman"/>
              </a:rPr>
              <a:t>accuracy </a:t>
            </a:r>
            <a:r>
              <a:rPr sz="3600" spc="100" dirty="0">
                <a:latin typeface="Times New Roman"/>
                <a:cs typeface="Times New Roman"/>
              </a:rPr>
              <a:t>or </a:t>
            </a:r>
            <a:r>
              <a:rPr sz="3600" spc="-40" dirty="0">
                <a:latin typeface="Times New Roman"/>
                <a:cs typeface="Times New Roman"/>
              </a:rPr>
              <a:t>low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accuracy?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469265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95" dirty="0">
                <a:latin typeface="Times New Roman"/>
                <a:cs typeface="Times New Roman"/>
              </a:rPr>
              <a:t>Surgery </a:t>
            </a:r>
            <a:r>
              <a:rPr sz="3600" spc="145" dirty="0">
                <a:latin typeface="Times New Roman"/>
                <a:cs typeface="Times New Roman"/>
              </a:rPr>
              <a:t>robot: </a:t>
            </a:r>
            <a:r>
              <a:rPr sz="3600" spc="95" dirty="0">
                <a:latin typeface="Times New Roman"/>
                <a:cs typeface="Times New Roman"/>
              </a:rPr>
              <a:t>high</a:t>
            </a:r>
            <a:r>
              <a:rPr sz="3600" spc="64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accuracy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469265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05" dirty="0">
                <a:latin typeface="Times New Roman"/>
                <a:cs typeface="Times New Roman"/>
              </a:rPr>
              <a:t>Celebrity </a:t>
            </a:r>
            <a:r>
              <a:rPr sz="3600" spc="30" dirty="0">
                <a:latin typeface="Times New Roman"/>
                <a:cs typeface="Times New Roman"/>
              </a:rPr>
              <a:t>look-a-like </a:t>
            </a:r>
            <a:r>
              <a:rPr sz="3600" spc="145" dirty="0">
                <a:latin typeface="Times New Roman"/>
                <a:cs typeface="Times New Roman"/>
              </a:rPr>
              <a:t>app: </a:t>
            </a:r>
            <a:r>
              <a:rPr sz="3600" spc="-40" dirty="0">
                <a:latin typeface="Times New Roman"/>
                <a:cs typeface="Times New Roman"/>
              </a:rPr>
              <a:t>low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accuracy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850900"/>
            <a:ext cx="6863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Choose</a:t>
            </a:r>
            <a:r>
              <a:rPr spc="580" dirty="0"/>
              <a:t> </a:t>
            </a:r>
            <a:r>
              <a:rPr spc="22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0" y="3016034"/>
            <a:ext cx="2575560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105" dirty="0">
                <a:latin typeface="Lucida Sans Unicode"/>
                <a:cs typeface="Lucida Sans Unicode"/>
              </a:rPr>
              <a:t>Accuracy?</a:t>
            </a:r>
            <a:endParaRPr sz="3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204" dirty="0">
                <a:latin typeface="Lucida Sans Unicode"/>
                <a:cs typeface="Lucida Sans Unicode"/>
              </a:rPr>
              <a:t>Coverage?</a:t>
            </a:r>
            <a:endParaRPr sz="3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125" dirty="0">
                <a:latin typeface="Lucida Sans Unicode"/>
                <a:cs typeface="Lucida Sans Unicode"/>
              </a:rPr>
              <a:t>Precision?</a:t>
            </a:r>
            <a:endParaRPr sz="3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55" dirty="0">
                <a:latin typeface="Lucida Sans Unicode"/>
                <a:cs typeface="Lucida Sans Unicode"/>
              </a:rPr>
              <a:t>Recall?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176" y="3002600"/>
            <a:ext cx="6290945" cy="408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3600" spc="405" dirty="0">
                <a:latin typeface="Lucida Sans Unicode"/>
                <a:cs typeface="Lucida Sans Unicode"/>
              </a:rPr>
              <a:t>(% </a:t>
            </a:r>
            <a:r>
              <a:rPr sz="3600" spc="-320" dirty="0">
                <a:latin typeface="Lucida Sans Unicode"/>
                <a:cs typeface="Lucida Sans Unicode"/>
              </a:rPr>
              <a:t>of </a:t>
            </a:r>
            <a:r>
              <a:rPr sz="3600" spc="-305" dirty="0">
                <a:latin typeface="Lucida Sans Unicode"/>
                <a:cs typeface="Lucida Sans Unicode"/>
              </a:rPr>
              <a:t>examples</a:t>
            </a:r>
            <a:r>
              <a:rPr sz="3600" spc="-755" dirty="0">
                <a:latin typeface="Lucida Sans Unicode"/>
                <a:cs typeface="Lucida Sans Unicode"/>
              </a:rPr>
              <a:t> </a:t>
            </a:r>
            <a:r>
              <a:rPr sz="3600" spc="-150" dirty="0">
                <a:latin typeface="Lucida Sans Unicode"/>
                <a:cs typeface="Lucida Sans Unicode"/>
              </a:rPr>
              <a:t>correct)</a:t>
            </a:r>
            <a:endParaRPr sz="3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Lucida Sans Unicode"/>
              <a:cs typeface="Lucida Sans Unicode"/>
            </a:endParaRPr>
          </a:p>
          <a:p>
            <a:pPr marL="17145">
              <a:lnSpc>
                <a:spcPct val="100000"/>
              </a:lnSpc>
            </a:pPr>
            <a:r>
              <a:rPr sz="3600" spc="405" dirty="0">
                <a:latin typeface="Lucida Sans Unicode"/>
                <a:cs typeface="Lucida Sans Unicode"/>
              </a:rPr>
              <a:t>(% </a:t>
            </a:r>
            <a:r>
              <a:rPr sz="3600" spc="-320" dirty="0">
                <a:latin typeface="Lucida Sans Unicode"/>
                <a:cs typeface="Lucida Sans Unicode"/>
              </a:rPr>
              <a:t>of </a:t>
            </a:r>
            <a:r>
              <a:rPr sz="3600" spc="-305" dirty="0">
                <a:latin typeface="Lucida Sans Unicode"/>
                <a:cs typeface="Lucida Sans Unicode"/>
              </a:rPr>
              <a:t>examples</a:t>
            </a:r>
            <a:r>
              <a:rPr sz="3600" spc="-765" dirty="0">
                <a:latin typeface="Lucida Sans Unicode"/>
                <a:cs typeface="Lucida Sans Unicode"/>
              </a:rPr>
              <a:t> </a:t>
            </a:r>
            <a:r>
              <a:rPr sz="3600" spc="-260" dirty="0">
                <a:latin typeface="Lucida Sans Unicode"/>
                <a:cs typeface="Lucida Sans Unicode"/>
              </a:rPr>
              <a:t>processed)</a:t>
            </a:r>
            <a:endParaRPr sz="3600">
              <a:latin typeface="Lucida Sans Unicode"/>
              <a:cs typeface="Lucida Sans Unicode"/>
            </a:endParaRPr>
          </a:p>
          <a:p>
            <a:pPr marL="34290" marR="5080" indent="-22225">
              <a:lnSpc>
                <a:spcPct val="213200"/>
              </a:lnSpc>
            </a:pPr>
            <a:r>
              <a:rPr sz="3600" spc="405" dirty="0">
                <a:latin typeface="Lucida Sans Unicode"/>
                <a:cs typeface="Lucida Sans Unicode"/>
              </a:rPr>
              <a:t>(% </a:t>
            </a:r>
            <a:r>
              <a:rPr sz="3600" spc="-320" dirty="0">
                <a:latin typeface="Lucida Sans Unicode"/>
                <a:cs typeface="Lucida Sans Unicode"/>
              </a:rPr>
              <a:t>of </a:t>
            </a:r>
            <a:r>
              <a:rPr sz="3600" spc="-235" dirty="0">
                <a:latin typeface="Lucida Sans Unicode"/>
                <a:cs typeface="Lucida Sans Unicode"/>
              </a:rPr>
              <a:t>detections </a:t>
            </a:r>
            <a:r>
              <a:rPr sz="3600" spc="-85" dirty="0">
                <a:latin typeface="Lucida Sans Unicode"/>
                <a:cs typeface="Lucida Sans Unicode"/>
              </a:rPr>
              <a:t>that </a:t>
            </a:r>
            <a:r>
              <a:rPr sz="3600" spc="-225" dirty="0">
                <a:latin typeface="Lucida Sans Unicode"/>
                <a:cs typeface="Lucida Sans Unicode"/>
              </a:rPr>
              <a:t>are </a:t>
            </a:r>
            <a:r>
              <a:rPr sz="3600" spc="-105" dirty="0">
                <a:latin typeface="Lucida Sans Unicode"/>
                <a:cs typeface="Lucida Sans Unicode"/>
              </a:rPr>
              <a:t>right)  </a:t>
            </a:r>
            <a:r>
              <a:rPr sz="3600" spc="405" dirty="0">
                <a:latin typeface="Lucida Sans Unicode"/>
                <a:cs typeface="Lucida Sans Unicode"/>
              </a:rPr>
              <a:t>(% </a:t>
            </a:r>
            <a:r>
              <a:rPr sz="3600" spc="-320" dirty="0">
                <a:latin typeface="Lucida Sans Unicode"/>
                <a:cs typeface="Lucida Sans Unicode"/>
              </a:rPr>
              <a:t>of </a:t>
            </a:r>
            <a:r>
              <a:rPr sz="3600" spc="-220" dirty="0">
                <a:latin typeface="Lucida Sans Unicode"/>
                <a:cs typeface="Lucida Sans Unicode"/>
              </a:rPr>
              <a:t>objects</a:t>
            </a:r>
            <a:r>
              <a:rPr sz="3600" spc="-750" dirty="0">
                <a:latin typeface="Lucida Sans Unicode"/>
                <a:cs typeface="Lucida Sans Unicode"/>
              </a:rPr>
              <a:t> </a:t>
            </a:r>
            <a:r>
              <a:rPr sz="3600" spc="-190" dirty="0">
                <a:latin typeface="Lucida Sans Unicode"/>
                <a:cs typeface="Lucida Sans Unicode"/>
              </a:rPr>
              <a:t>detected)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124" y="7848600"/>
            <a:ext cx="9187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75000"/>
              <a:tabLst>
                <a:tab pos="456565" algn="l"/>
                <a:tab pos="457200" algn="l"/>
              </a:tabLst>
            </a:pPr>
            <a:r>
              <a:rPr sz="3600" spc="-185" dirty="0">
                <a:latin typeface="Lucida Sans Unicode"/>
                <a:cs typeface="Lucida Sans Unicode"/>
              </a:rPr>
              <a:t>Amount </a:t>
            </a:r>
            <a:r>
              <a:rPr sz="3600" spc="-320" dirty="0">
                <a:latin typeface="Lucida Sans Unicode"/>
                <a:cs typeface="Lucida Sans Unicode"/>
              </a:rPr>
              <a:t>of </a:t>
            </a:r>
            <a:r>
              <a:rPr sz="3600" spc="-145" dirty="0">
                <a:latin typeface="Lucida Sans Unicode"/>
                <a:cs typeface="Lucida Sans Unicode"/>
              </a:rPr>
              <a:t>error? </a:t>
            </a:r>
            <a:r>
              <a:rPr sz="3600" spc="-40" dirty="0">
                <a:latin typeface="Lucida Sans Unicode"/>
                <a:cs typeface="Lucida Sans Unicode"/>
              </a:rPr>
              <a:t>(For </a:t>
            </a:r>
            <a:r>
              <a:rPr sz="3600" spc="-295" dirty="0">
                <a:latin typeface="Lucida Sans Unicode"/>
                <a:cs typeface="Lucida Sans Unicode"/>
              </a:rPr>
              <a:t>regression</a:t>
            </a:r>
            <a:r>
              <a:rPr sz="3600" spc="165" dirty="0">
                <a:latin typeface="Lucida Sans Unicode"/>
                <a:cs typeface="Lucida Sans Unicode"/>
              </a:rPr>
              <a:t> </a:t>
            </a:r>
            <a:r>
              <a:rPr sz="3600" spc="-229" dirty="0">
                <a:latin typeface="Lucida Sans Unicode"/>
                <a:cs typeface="Lucida Sans Unicode"/>
              </a:rPr>
              <a:t>problems)</a:t>
            </a:r>
            <a:endParaRPr sz="3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850900"/>
            <a:ext cx="85318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End-to-end</a:t>
            </a:r>
            <a:r>
              <a:rPr spc="615" dirty="0"/>
              <a:t> </a:t>
            </a:r>
            <a:r>
              <a:rPr spc="26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066" y="3584154"/>
            <a:ext cx="10146030" cy="4746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b="1" spc="200" dirty="0">
                <a:latin typeface="Times New Roman"/>
                <a:cs typeface="Times New Roman"/>
              </a:rPr>
              <a:t>Get </a:t>
            </a:r>
            <a:r>
              <a:rPr sz="3600" b="1" spc="195" dirty="0">
                <a:latin typeface="Times New Roman"/>
                <a:cs typeface="Times New Roman"/>
              </a:rPr>
              <a:t>up and </a:t>
            </a:r>
            <a:r>
              <a:rPr sz="3600" b="1" spc="140" dirty="0">
                <a:latin typeface="Times New Roman"/>
                <a:cs typeface="Times New Roman"/>
              </a:rPr>
              <a:t>running</a:t>
            </a:r>
            <a:r>
              <a:rPr sz="3600" b="1" spc="580" dirty="0">
                <a:latin typeface="Times New Roman"/>
                <a:cs typeface="Times New Roman"/>
              </a:rPr>
              <a:t> </a:t>
            </a:r>
            <a:r>
              <a:rPr sz="3600" b="1" spc="155" dirty="0">
                <a:latin typeface="Times New Roman"/>
                <a:cs typeface="Times New Roman"/>
              </a:rPr>
              <a:t>ASAP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b="1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b="1" spc="105" dirty="0">
                <a:latin typeface="Times New Roman"/>
                <a:cs typeface="Times New Roman"/>
              </a:rPr>
              <a:t>Build </a:t>
            </a:r>
            <a:r>
              <a:rPr sz="3600" b="1" spc="195" dirty="0">
                <a:latin typeface="Times New Roman"/>
                <a:cs typeface="Times New Roman"/>
              </a:rPr>
              <a:t>the </a:t>
            </a:r>
            <a:r>
              <a:rPr sz="3600" b="1" spc="100" dirty="0">
                <a:latin typeface="Times New Roman"/>
                <a:cs typeface="Times New Roman"/>
              </a:rPr>
              <a:t>simplest </a:t>
            </a:r>
            <a:r>
              <a:rPr sz="3600" b="1" spc="80" dirty="0">
                <a:latin typeface="Times New Roman"/>
                <a:cs typeface="Times New Roman"/>
              </a:rPr>
              <a:t>viable </a:t>
            </a:r>
            <a:r>
              <a:rPr sz="3600" b="1" spc="114" dirty="0">
                <a:latin typeface="Times New Roman"/>
                <a:cs typeface="Times New Roman"/>
              </a:rPr>
              <a:t>system</a:t>
            </a:r>
            <a:r>
              <a:rPr sz="3600" b="1" spc="985" dirty="0">
                <a:latin typeface="Times New Roman"/>
                <a:cs typeface="Times New Roman"/>
              </a:rPr>
              <a:t> </a:t>
            </a:r>
            <a:r>
              <a:rPr sz="3600" b="1" spc="80" dirty="0">
                <a:latin typeface="Times New Roman"/>
                <a:cs typeface="Times New Roman"/>
              </a:rPr>
              <a:t>first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 b="1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b="1" spc="270" dirty="0">
                <a:latin typeface="Times New Roman"/>
                <a:cs typeface="Times New Roman"/>
              </a:rPr>
              <a:t>What </a:t>
            </a:r>
            <a:r>
              <a:rPr sz="3600" b="1" spc="70" dirty="0">
                <a:latin typeface="Times New Roman"/>
                <a:cs typeface="Times New Roman"/>
              </a:rPr>
              <a:t>baseline </a:t>
            </a:r>
            <a:r>
              <a:rPr sz="3600" b="1" spc="195" dirty="0">
                <a:latin typeface="Times New Roman"/>
                <a:cs typeface="Times New Roman"/>
              </a:rPr>
              <a:t>to </a:t>
            </a:r>
            <a:r>
              <a:rPr sz="3600" b="1" spc="240" dirty="0">
                <a:latin typeface="Times New Roman"/>
                <a:cs typeface="Times New Roman"/>
              </a:rPr>
              <a:t>start </a:t>
            </a:r>
            <a:r>
              <a:rPr sz="3600" b="1" spc="145" dirty="0">
                <a:latin typeface="Times New Roman"/>
                <a:cs typeface="Times New Roman"/>
              </a:rPr>
              <a:t>with</a:t>
            </a:r>
            <a:r>
              <a:rPr sz="3600" b="1" spc="695" dirty="0">
                <a:latin typeface="Times New Roman"/>
                <a:cs typeface="Times New Roman"/>
              </a:rPr>
              <a:t> </a:t>
            </a:r>
            <a:r>
              <a:rPr sz="3600" b="1" spc="150" dirty="0">
                <a:latin typeface="Times New Roman"/>
                <a:cs typeface="Times New Roman"/>
              </a:rPr>
              <a:t>though?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925830" lvl="1" indent="-444500">
              <a:lnSpc>
                <a:spcPct val="100000"/>
              </a:lnSpc>
              <a:buSzPct val="75000"/>
              <a:buChar char="•"/>
              <a:tabLst>
                <a:tab pos="925830" algn="l"/>
                <a:tab pos="926465" algn="l"/>
              </a:tabLst>
            </a:pPr>
            <a:r>
              <a:rPr sz="3600" spc="90" dirty="0">
                <a:latin typeface="Times New Roman"/>
                <a:cs typeface="Times New Roman"/>
              </a:rPr>
              <a:t>Copy </a:t>
            </a:r>
            <a:r>
              <a:rPr sz="3600" spc="140" dirty="0">
                <a:latin typeface="Times New Roman"/>
                <a:cs typeface="Times New Roman"/>
              </a:rPr>
              <a:t>state-of-the-art </a:t>
            </a:r>
            <a:r>
              <a:rPr sz="3600" spc="70" dirty="0">
                <a:latin typeface="Times New Roman"/>
                <a:cs typeface="Times New Roman"/>
              </a:rPr>
              <a:t>from </a:t>
            </a:r>
            <a:r>
              <a:rPr sz="3600" spc="140" dirty="0">
                <a:latin typeface="Times New Roman"/>
                <a:cs typeface="Times New Roman"/>
              </a:rPr>
              <a:t>related</a:t>
            </a:r>
            <a:r>
              <a:rPr lang="en-US" sz="3600" spc="140" dirty="0">
                <a:latin typeface="Times New Roman"/>
                <a:cs typeface="Times New Roman"/>
              </a:rPr>
              <a:t>, recent</a:t>
            </a:r>
            <a:r>
              <a:rPr sz="3600" spc="919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publication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850900"/>
            <a:ext cx="59924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Deep </a:t>
            </a:r>
            <a:r>
              <a:rPr spc="229" dirty="0"/>
              <a:t>or</a:t>
            </a:r>
            <a:r>
              <a:rPr spc="1050" dirty="0"/>
              <a:t> </a:t>
            </a:r>
            <a:r>
              <a:rPr spc="330" dirty="0"/>
              <a:t>Not?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202" y="2721793"/>
            <a:ext cx="10033635" cy="586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b="1" spc="110" dirty="0">
                <a:latin typeface="Times New Roman"/>
                <a:cs typeface="Times New Roman"/>
              </a:rPr>
              <a:t>Lots </a:t>
            </a:r>
            <a:r>
              <a:rPr sz="3600" b="1" spc="-55" dirty="0">
                <a:latin typeface="Times New Roman"/>
                <a:cs typeface="Times New Roman"/>
              </a:rPr>
              <a:t>of </a:t>
            </a:r>
            <a:r>
              <a:rPr sz="3600" b="1" spc="45" dirty="0">
                <a:latin typeface="Times New Roman"/>
                <a:cs typeface="Times New Roman"/>
              </a:rPr>
              <a:t>noise, </a:t>
            </a:r>
            <a:r>
              <a:rPr sz="3600" b="1" spc="125" dirty="0">
                <a:latin typeface="Times New Roman"/>
                <a:cs typeface="Times New Roman"/>
              </a:rPr>
              <a:t>little </a:t>
            </a:r>
            <a:r>
              <a:rPr sz="3600" b="1" spc="175" dirty="0">
                <a:latin typeface="Times New Roman"/>
                <a:cs typeface="Times New Roman"/>
              </a:rPr>
              <a:t>structure </a:t>
            </a:r>
            <a:r>
              <a:rPr sz="3600" b="1" spc="380" dirty="0">
                <a:latin typeface="Times New Roman"/>
                <a:cs typeface="Times New Roman"/>
              </a:rPr>
              <a:t>-&gt; </a:t>
            </a:r>
            <a:r>
              <a:rPr sz="3600" b="1" spc="195" dirty="0">
                <a:latin typeface="Times New Roman"/>
                <a:cs typeface="Times New Roman"/>
              </a:rPr>
              <a:t>not</a:t>
            </a:r>
            <a:r>
              <a:rPr sz="3600" b="1" spc="450" dirty="0">
                <a:latin typeface="Times New Roman"/>
                <a:cs typeface="Times New Roman"/>
              </a:rPr>
              <a:t> </a:t>
            </a:r>
            <a:r>
              <a:rPr sz="3600" b="1" spc="95" dirty="0">
                <a:latin typeface="Times New Roman"/>
                <a:cs typeface="Times New Roman"/>
              </a:rPr>
              <a:t>deep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 b="1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b="1" spc="135" dirty="0">
                <a:latin typeface="Times New Roman"/>
                <a:cs typeface="Times New Roman"/>
              </a:rPr>
              <a:t>Little </a:t>
            </a:r>
            <a:r>
              <a:rPr sz="3600" b="1" spc="45" dirty="0">
                <a:latin typeface="Times New Roman"/>
                <a:cs typeface="Times New Roman"/>
              </a:rPr>
              <a:t>noise, </a:t>
            </a:r>
            <a:r>
              <a:rPr sz="3600" b="1" spc="65" dirty="0">
                <a:latin typeface="Times New Roman"/>
                <a:cs typeface="Times New Roman"/>
              </a:rPr>
              <a:t>complex </a:t>
            </a:r>
            <a:r>
              <a:rPr sz="3600" b="1" spc="175" dirty="0">
                <a:latin typeface="Times New Roman"/>
                <a:cs typeface="Times New Roman"/>
              </a:rPr>
              <a:t>structure </a:t>
            </a:r>
            <a:r>
              <a:rPr sz="3600" b="1" spc="380" dirty="0">
                <a:latin typeface="Times New Roman"/>
                <a:cs typeface="Times New Roman"/>
              </a:rPr>
              <a:t>-&gt;</a:t>
            </a:r>
            <a:r>
              <a:rPr sz="3600" b="1" spc="1055" dirty="0">
                <a:latin typeface="Times New Roman"/>
                <a:cs typeface="Times New Roman"/>
              </a:rPr>
              <a:t> </a:t>
            </a:r>
            <a:r>
              <a:rPr sz="3600" b="1" spc="95" dirty="0">
                <a:latin typeface="Times New Roman"/>
                <a:cs typeface="Times New Roman"/>
              </a:rPr>
              <a:t>deep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 b="1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b="1" spc="150" dirty="0">
                <a:latin typeface="Times New Roman"/>
                <a:cs typeface="Times New Roman"/>
              </a:rPr>
              <a:t>Good </a:t>
            </a:r>
            <a:r>
              <a:rPr sz="3600" b="1" spc="40" dirty="0">
                <a:latin typeface="Times New Roman"/>
                <a:cs typeface="Times New Roman"/>
              </a:rPr>
              <a:t>shallow</a:t>
            </a:r>
            <a:r>
              <a:rPr sz="3600" b="1" spc="434" dirty="0">
                <a:latin typeface="Times New Roman"/>
                <a:cs typeface="Times New Roman"/>
              </a:rPr>
              <a:t> </a:t>
            </a:r>
            <a:r>
              <a:rPr sz="3600" b="1" spc="65" dirty="0">
                <a:latin typeface="Times New Roman"/>
                <a:cs typeface="Times New Roman"/>
              </a:rPr>
              <a:t>baseline:</a:t>
            </a:r>
            <a:endParaRPr sz="3600" b="1" dirty="0">
              <a:latin typeface="Times New Roman"/>
              <a:cs typeface="Times New Roman"/>
            </a:endParaRPr>
          </a:p>
          <a:p>
            <a:pPr marL="913130" lvl="1" indent="-444500">
              <a:lnSpc>
                <a:spcPct val="100000"/>
              </a:lnSpc>
              <a:spcBef>
                <a:spcPts val="4770"/>
              </a:spcBef>
              <a:buSzPct val="75000"/>
              <a:buChar char="•"/>
              <a:tabLst>
                <a:tab pos="913130" algn="l"/>
                <a:tab pos="913765" algn="l"/>
              </a:tabLst>
            </a:pPr>
            <a:r>
              <a:rPr sz="3600" i="1" spc="60" dirty="0">
                <a:latin typeface="Times New Roman"/>
                <a:cs typeface="Times New Roman"/>
              </a:rPr>
              <a:t>Use what </a:t>
            </a:r>
            <a:r>
              <a:rPr sz="3600" i="1" spc="100" dirty="0">
                <a:latin typeface="Times New Roman"/>
                <a:cs typeface="Times New Roman"/>
              </a:rPr>
              <a:t>you</a:t>
            </a:r>
            <a:r>
              <a:rPr sz="3600" i="1" spc="1025" dirty="0">
                <a:latin typeface="Times New Roman"/>
                <a:cs typeface="Times New Roman"/>
              </a:rPr>
              <a:t> </a:t>
            </a:r>
            <a:r>
              <a:rPr sz="3600" i="1" spc="75" dirty="0">
                <a:latin typeface="Times New Roman"/>
                <a:cs typeface="Times New Roman"/>
              </a:rPr>
              <a:t>know</a:t>
            </a:r>
            <a:endParaRPr sz="3600" dirty="0">
              <a:latin typeface="Times New Roman"/>
              <a:cs typeface="Times New Roman"/>
            </a:endParaRPr>
          </a:p>
          <a:p>
            <a:pPr marL="913130" marR="17780" lvl="1" indent="-444500">
              <a:lnSpc>
                <a:spcPct val="115599"/>
              </a:lnSpc>
              <a:spcBef>
                <a:spcPts val="4190"/>
              </a:spcBef>
              <a:buSzPct val="75000"/>
              <a:buFont typeface="Times New Roman"/>
              <a:buChar char="•"/>
              <a:tabLst>
                <a:tab pos="913130" algn="l"/>
                <a:tab pos="913765" algn="l"/>
              </a:tabLst>
            </a:pPr>
            <a:r>
              <a:rPr sz="3600" spc="55" dirty="0">
                <a:latin typeface="Times New Roman"/>
                <a:cs typeface="Times New Roman"/>
              </a:rPr>
              <a:t>Logistic </a:t>
            </a:r>
            <a:r>
              <a:rPr sz="3600" spc="65" dirty="0">
                <a:latin typeface="Times New Roman"/>
                <a:cs typeface="Times New Roman"/>
              </a:rPr>
              <a:t>regression, SVM, </a:t>
            </a:r>
            <a:r>
              <a:rPr sz="3600" spc="140" dirty="0">
                <a:latin typeface="Times New Roman"/>
                <a:cs typeface="Times New Roman"/>
              </a:rPr>
              <a:t>boosted </a:t>
            </a:r>
            <a:r>
              <a:rPr sz="3600" spc="145" dirty="0">
                <a:latin typeface="Times New Roman"/>
                <a:cs typeface="Times New Roman"/>
              </a:rPr>
              <a:t>tree </a:t>
            </a:r>
            <a:r>
              <a:rPr sz="3600" spc="135" dirty="0">
                <a:latin typeface="Times New Roman"/>
                <a:cs typeface="Times New Roman"/>
              </a:rPr>
              <a:t>are </a:t>
            </a:r>
            <a:r>
              <a:rPr sz="3600" spc="60" dirty="0">
                <a:latin typeface="Times New Roman"/>
                <a:cs typeface="Times New Roman"/>
              </a:rPr>
              <a:t>all  </a:t>
            </a:r>
            <a:r>
              <a:rPr sz="3600" spc="95" dirty="0">
                <a:latin typeface="Times New Roman"/>
                <a:cs typeface="Times New Roman"/>
              </a:rPr>
              <a:t>good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584</Words>
  <Application>Microsoft Office PowerPoint</Application>
  <PresentationFormat>Custom</PresentationFormat>
  <Paragraphs>228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 Antiqua</vt:lpstr>
      <vt:lpstr>Calibri</vt:lpstr>
      <vt:lpstr>Cambria</vt:lpstr>
      <vt:lpstr>Century</vt:lpstr>
      <vt:lpstr>Garamond</vt:lpstr>
      <vt:lpstr>Georgia</vt:lpstr>
      <vt:lpstr>Lucida Sans Unicode</vt:lpstr>
      <vt:lpstr>Times New Roman</vt:lpstr>
      <vt:lpstr>Office Theme</vt:lpstr>
      <vt:lpstr>C7082 Techniques in Machine Learning and AI</vt:lpstr>
      <vt:lpstr>11 Practical Methodology</vt:lpstr>
      <vt:lpstr>What drives success in ML?</vt:lpstr>
      <vt:lpstr>Example: Street View Address  Number Transcription</vt:lpstr>
      <vt:lpstr>Three Step Process</vt:lpstr>
      <vt:lpstr>Identify Needs</vt:lpstr>
      <vt:lpstr>Choose Metrics</vt:lpstr>
      <vt:lpstr>End-to-end System</vt:lpstr>
      <vt:lpstr>Deep or Not?</vt:lpstr>
      <vt:lpstr>Choosing Architecture Family</vt:lpstr>
      <vt:lpstr>Fully Connected Baseline</vt:lpstr>
      <vt:lpstr>Convolutional Network Baseline</vt:lpstr>
      <vt:lpstr>Recurrent Network Baseline</vt:lpstr>
      <vt:lpstr>Data-driven Adaptation</vt:lpstr>
      <vt:lpstr>High Train Error</vt:lpstr>
      <vt:lpstr>Checking Data for Defects</vt:lpstr>
      <vt:lpstr>Increasing Depth</vt:lpstr>
      <vt:lpstr>High Test Error</vt:lpstr>
      <vt:lpstr>Increasing Training Set Size</vt:lpstr>
      <vt:lpstr>Tuning the Learning Rate</vt:lpstr>
      <vt:lpstr>Reasoning about  Hyperparameters</vt:lpstr>
      <vt:lpstr>Hyperparameter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4</cp:revision>
  <dcterms:created xsi:type="dcterms:W3CDTF">2020-10-13T20:25:04Z</dcterms:created>
  <dcterms:modified xsi:type="dcterms:W3CDTF">2020-10-26T14:33:31Z</dcterms:modified>
</cp:coreProperties>
</file>