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416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1023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210"/>
              </a:spcBef>
            </a:pPr>
            <a:r>
              <a:rPr lang="en-GB" spc="15" dirty="0">
                <a:latin typeface="Arial" panose="020B0604020202020204" pitchFamily="34" charset="0"/>
                <a:cs typeface="Arial" panose="020B0604020202020204" pitchFamily="34" charset="0"/>
              </a:rPr>
              <a:t>(Goodfellow</a:t>
            </a:r>
            <a:r>
              <a:rPr lang="en-GB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10" dirty="0">
                <a:latin typeface="Arial" panose="020B0604020202020204" pitchFamily="34" charset="0"/>
                <a:cs typeface="Arial" panose="020B0604020202020204" pitchFamily="34" charset="0"/>
              </a:rPr>
              <a:t>2016)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210"/>
              </a:spcBef>
            </a:pPr>
            <a:r>
              <a:rPr lang="en-GB" spc="15" dirty="0">
                <a:latin typeface="Arial" panose="020B0604020202020204" pitchFamily="34" charset="0"/>
                <a:cs typeface="Arial" panose="020B0604020202020204" pitchFamily="34" charset="0"/>
              </a:rPr>
              <a:t>(Goodfellow</a:t>
            </a:r>
            <a:r>
              <a:rPr lang="en-GB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10" dirty="0">
                <a:latin typeface="Arial" panose="020B0604020202020204" pitchFamily="34" charset="0"/>
                <a:cs typeface="Arial" panose="020B0604020202020204" pitchFamily="34" charset="0"/>
              </a:rPr>
              <a:t>2016)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210"/>
              </a:spcBef>
            </a:pPr>
            <a:r>
              <a:rPr lang="en-GB" spc="15" dirty="0">
                <a:latin typeface="Arial" panose="020B0604020202020204" pitchFamily="34" charset="0"/>
                <a:cs typeface="Arial" panose="020B0604020202020204" pitchFamily="34" charset="0"/>
              </a:rPr>
              <a:t>(Goodfellow</a:t>
            </a:r>
            <a:r>
              <a:rPr lang="en-GB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10" dirty="0">
                <a:latin typeface="Arial" panose="020B0604020202020204" pitchFamily="34" charset="0"/>
                <a:cs typeface="Arial" panose="020B0604020202020204" pitchFamily="34" charset="0"/>
              </a:rPr>
              <a:t>2016)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210"/>
              </a:spcBef>
            </a:pPr>
            <a:r>
              <a:rPr lang="en-GB" spc="15" dirty="0">
                <a:latin typeface="Arial" panose="020B0604020202020204" pitchFamily="34" charset="0"/>
                <a:cs typeface="Arial" panose="020B0604020202020204" pitchFamily="34" charset="0"/>
              </a:rPr>
              <a:t>(Goodfellow</a:t>
            </a:r>
            <a:r>
              <a:rPr lang="en-GB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10" dirty="0">
                <a:latin typeface="Arial" panose="020B0604020202020204" pitchFamily="34" charset="0"/>
                <a:cs typeface="Arial" panose="020B0604020202020204" pitchFamily="34" charset="0"/>
              </a:rPr>
              <a:t>2016)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0600" y="960119"/>
            <a:ext cx="11023600" cy="1037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4278845"/>
            <a:ext cx="6402705" cy="2063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684000" y="9345574"/>
            <a:ext cx="124523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210"/>
              </a:spcBef>
            </a:pPr>
            <a:r>
              <a:rPr lang="en-GB" spc="15" dirty="0">
                <a:latin typeface="Arial" panose="020B0604020202020204" pitchFamily="34" charset="0"/>
                <a:cs typeface="Arial" panose="020B0604020202020204" pitchFamily="34" charset="0"/>
              </a:rPr>
              <a:t>(Goodfellow</a:t>
            </a:r>
            <a:r>
              <a:rPr lang="en-GB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10" dirty="0">
                <a:latin typeface="Arial" panose="020B0604020202020204" pitchFamily="34" charset="0"/>
                <a:cs typeface="Arial" panose="020B0604020202020204" pitchFamily="34" charset="0"/>
              </a:rPr>
              <a:t>2016)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0" y="914400"/>
            <a:ext cx="9448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5400" b="1" spc="220" dirty="0">
                <a:latin typeface="Arial" panose="020B0604020202020204" pitchFamily="34" charset="0"/>
                <a:cs typeface="Arial" panose="020B0604020202020204" pitchFamily="34" charset="0"/>
              </a:rPr>
              <a:t>C7082 Techniques in Machine Learning and AI</a:t>
            </a:r>
            <a:endParaRPr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0" y="3429000"/>
            <a:ext cx="6604634" cy="4616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GB" sz="2600" i="1" spc="80" dirty="0">
                <a:latin typeface="Arial" panose="020B0604020202020204" pitchFamily="34" charset="0"/>
                <a:cs typeface="Arial" panose="020B0604020202020204" pitchFamily="34" charset="0"/>
              </a:rPr>
              <a:t>Ed Harris</a:t>
            </a:r>
            <a:endParaRPr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eural Networks From Scratch - victorzhou.com">
            <a:extLst>
              <a:ext uri="{FF2B5EF4-FFF2-40B4-BE49-F238E27FC236}">
                <a16:creationId xmlns:a16="http://schemas.microsoft.com/office/drawing/2014/main" id="{D1E43EF4-B975-4BAE-B961-28A5B5C9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730448"/>
            <a:ext cx="7518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 Evaluating and Testing Unintended Memorization in Neural Networks  #machinelearning #Tech #Gadgets | How to memorize things, Nerd jokes,  Predictions">
            <a:extLst>
              <a:ext uri="{FF2B5EF4-FFF2-40B4-BE49-F238E27FC236}">
                <a16:creationId xmlns:a16="http://schemas.microsoft.com/office/drawing/2014/main" id="{D5D47C5C-1410-4B52-AB22-EEF70671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038600"/>
            <a:ext cx="3666735" cy="52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200" y="850900"/>
            <a:ext cx="107188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25" dirty="0"/>
              <a:t>Systems </a:t>
            </a:r>
            <a:r>
              <a:rPr sz="8000" spc="-114" dirty="0"/>
              <a:t>of</a:t>
            </a:r>
            <a:r>
              <a:rPr sz="8000" spc="1075" dirty="0"/>
              <a:t> </a:t>
            </a:r>
            <a:r>
              <a:rPr sz="8000" spc="330" dirty="0"/>
              <a:t>Equations</a:t>
            </a:r>
            <a:endParaRPr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BF346-0926-48C5-A73D-AEE53C0D3434}"/>
              </a:ext>
            </a:extLst>
          </p:cNvPr>
          <p:cNvSpPr txBox="1"/>
          <p:nvPr/>
        </p:nvSpPr>
        <p:spPr>
          <a:xfrm>
            <a:off x="4952746" y="4307265"/>
            <a:ext cx="30993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810">
              <a:lnSpc>
                <a:spcPct val="100000"/>
              </a:lnSpc>
              <a:spcBef>
                <a:spcPts val="1160"/>
              </a:spcBef>
            </a:pPr>
            <a:r>
              <a:rPr lang="en-GB" sz="3200" spc="130" dirty="0">
                <a:latin typeface="Arial" panose="020B0604020202020204" pitchFamily="34" charset="0"/>
                <a:cs typeface="Arial" panose="020B0604020202020204" pitchFamily="34" charset="0"/>
              </a:rPr>
              <a:t>expands</a:t>
            </a:r>
            <a:r>
              <a:rPr lang="en-GB" sz="3200" spc="2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spc="19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233C6-79EC-487D-A619-57064A1A2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474" y="2590800"/>
            <a:ext cx="3009899" cy="144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C9188D-C2DD-4098-A8C3-2E4E33423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0" y="5105400"/>
            <a:ext cx="3505200" cy="43203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914400"/>
            <a:ext cx="12077700" cy="1037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70" dirty="0"/>
              <a:t>Solving </a:t>
            </a:r>
            <a:r>
              <a:rPr spc="185" dirty="0"/>
              <a:t>Systems </a:t>
            </a:r>
            <a:r>
              <a:rPr spc="-100" dirty="0"/>
              <a:t>of</a:t>
            </a:r>
            <a:r>
              <a:rPr spc="1325" dirty="0"/>
              <a:t> </a:t>
            </a:r>
            <a:r>
              <a:rPr spc="270" dirty="0"/>
              <a:t>Equations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200" y="3365500"/>
            <a:ext cx="11038840" cy="4764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buSzPct val="75000"/>
              <a:tabLst>
                <a:tab pos="481965" algn="l"/>
                <a:tab pos="482600" algn="l"/>
              </a:tabLst>
            </a:pPr>
            <a:r>
              <a:rPr sz="3600" spc="100" dirty="0">
                <a:latin typeface="Arial" panose="020B0604020202020204" pitchFamily="34" charset="0"/>
                <a:cs typeface="Arial" panose="020B0604020202020204" pitchFamily="34" charset="0"/>
              </a:rPr>
              <a:t>A linear </a:t>
            </a:r>
            <a:r>
              <a:rPr sz="3600" spc="12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sz="3600" spc="-5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600" spc="120" dirty="0">
                <a:latin typeface="Arial" panose="020B0604020202020204" pitchFamily="34" charset="0"/>
                <a:cs typeface="Arial" panose="020B0604020202020204" pitchFamily="34" charset="0"/>
              </a:rPr>
              <a:t>equations </a:t>
            </a:r>
            <a:r>
              <a:rPr sz="3600" spc="13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3600" spc="5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55" dirty="0">
                <a:latin typeface="Arial" panose="020B0604020202020204" pitchFamily="34" charset="0"/>
                <a:cs typeface="Arial" panose="020B0604020202020204" pitchFamily="34" charset="0"/>
              </a:rPr>
              <a:t>have: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444500">
              <a:lnSpc>
                <a:spcPct val="100000"/>
              </a:lnSpc>
              <a:buSzPct val="75000"/>
              <a:buChar char="•"/>
              <a:tabLst>
                <a:tab pos="926465" algn="l"/>
                <a:tab pos="927100" algn="l"/>
              </a:tabLst>
            </a:pPr>
            <a:r>
              <a:rPr sz="3600" spc="5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36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00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444500">
              <a:lnSpc>
                <a:spcPct val="100000"/>
              </a:lnSpc>
              <a:buSzPct val="75000"/>
              <a:buChar char="•"/>
              <a:tabLst>
                <a:tab pos="926465" algn="l"/>
                <a:tab pos="927100" algn="l"/>
              </a:tabLst>
            </a:pPr>
            <a:r>
              <a:rPr sz="3600" spc="120" dirty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sz="36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9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marR="30480" lvl="1" indent="-444500">
              <a:lnSpc>
                <a:spcPct val="115700"/>
              </a:lnSpc>
              <a:spcBef>
                <a:spcPts val="4200"/>
              </a:spcBef>
              <a:buSzPct val="75000"/>
              <a:buChar char="•"/>
              <a:tabLst>
                <a:tab pos="926465" algn="l"/>
                <a:tab pos="927100" algn="l"/>
              </a:tabLst>
            </a:pPr>
            <a:r>
              <a:rPr sz="3600" spc="145" dirty="0">
                <a:latin typeface="Arial" panose="020B0604020202020204" pitchFamily="34" charset="0"/>
                <a:cs typeface="Arial" panose="020B0604020202020204" pitchFamily="34" charset="0"/>
              </a:rPr>
              <a:t>Exactly </a:t>
            </a:r>
            <a:r>
              <a:rPr sz="3600" spc="65" dirty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sz="3600" spc="85" dirty="0"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r>
              <a:rPr sz="3600" spc="15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3600" spc="120" dirty="0">
                <a:latin typeface="Arial" panose="020B0604020202020204" pitchFamily="34" charset="0"/>
                <a:cs typeface="Arial" panose="020B0604020202020204" pitchFamily="34" charset="0"/>
              </a:rPr>
              <a:t>means </a:t>
            </a:r>
            <a:r>
              <a:rPr sz="3600" spc="114" dirty="0">
                <a:latin typeface="Arial" panose="020B0604020202020204" pitchFamily="34" charset="0"/>
                <a:cs typeface="Arial" panose="020B0604020202020204" pitchFamily="34" charset="0"/>
              </a:rPr>
              <a:t>multiplication </a:t>
            </a:r>
            <a:r>
              <a:rPr sz="3600" spc="95" dirty="0">
                <a:latin typeface="Arial" panose="020B0604020202020204" pitchFamily="34" charset="0"/>
                <a:cs typeface="Arial" panose="020B0604020202020204" pitchFamily="34" charset="0"/>
              </a:rPr>
              <a:t>by  </a:t>
            </a:r>
            <a:r>
              <a:rPr sz="3600" spc="19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600" spc="180" dirty="0">
                <a:latin typeface="Arial" panose="020B0604020202020204" pitchFamily="34" charset="0"/>
                <a:cs typeface="Arial" panose="020B0604020202020204" pitchFamily="34" charset="0"/>
              </a:rPr>
              <a:t>matrix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600" spc="2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GB" sz="3600" spc="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3600" spc="85" dirty="0">
                <a:latin typeface="Arial" panose="020B0604020202020204" pitchFamily="34" charset="0"/>
                <a:cs typeface="Arial" panose="020B0604020202020204" pitchFamily="34" charset="0"/>
              </a:rPr>
              <a:t>invertible</a:t>
            </a:r>
            <a:r>
              <a:rPr sz="3600" spc="8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1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3600" spc="11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508574"/>
            <a:ext cx="8859618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65" dirty="0"/>
              <a:t>Matrix</a:t>
            </a:r>
            <a:r>
              <a:rPr sz="8000" spc="605" dirty="0"/>
              <a:t> </a:t>
            </a:r>
            <a:r>
              <a:rPr sz="8000" spc="150" dirty="0"/>
              <a:t>Inversion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2089691"/>
            <a:ext cx="8242300" cy="1752403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45"/>
              </a:spcBef>
              <a:buSzPct val="75000"/>
              <a:tabLst>
                <a:tab pos="469265" algn="l"/>
                <a:tab pos="469900" algn="l"/>
              </a:tabLst>
            </a:pPr>
            <a:r>
              <a:rPr sz="3600" spc="165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sz="36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35" dirty="0">
                <a:latin typeface="Arial" panose="020B0604020202020204" pitchFamily="34" charset="0"/>
                <a:cs typeface="Arial" panose="020B0604020202020204" pitchFamily="34" charset="0"/>
              </a:rPr>
              <a:t>inverse: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>
              <a:lnSpc>
                <a:spcPts val="4305"/>
              </a:lnSpc>
              <a:buSzPct val="75000"/>
              <a:tabLst>
                <a:tab pos="469265" algn="l"/>
                <a:tab pos="469900" algn="l"/>
              </a:tabLst>
            </a:pPr>
            <a:endParaRPr lang="en-GB" sz="3600" spc="4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>
              <a:lnSpc>
                <a:spcPts val="4305"/>
              </a:lnSpc>
              <a:buSzPct val="75000"/>
              <a:tabLst>
                <a:tab pos="469265" algn="l"/>
                <a:tab pos="469900" algn="l"/>
              </a:tabLst>
            </a:pPr>
            <a:r>
              <a:rPr sz="3600" spc="40" dirty="0">
                <a:latin typeface="Arial" panose="020B0604020202020204" pitchFamily="34" charset="0"/>
                <a:cs typeface="Arial" panose="020B0604020202020204" pitchFamily="34" charset="0"/>
              </a:rPr>
              <a:t>Solving </a:t>
            </a:r>
            <a:r>
              <a:rPr sz="3600" spc="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600" spc="12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sz="3600" spc="8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sz="3600" spc="2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3600" spc="9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35" dirty="0">
                <a:latin typeface="Arial" panose="020B0604020202020204" pitchFamily="34" charset="0"/>
                <a:cs typeface="Arial" panose="020B0604020202020204" pitchFamily="34" charset="0"/>
              </a:rPr>
              <a:t>inverse: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315" y="7230906"/>
            <a:ext cx="12123787" cy="1842043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38100" marR="30480">
              <a:lnSpc>
                <a:spcPct val="115700"/>
              </a:lnSpc>
              <a:spcBef>
                <a:spcPts val="2550"/>
              </a:spcBef>
              <a:buSzPct val="75000"/>
              <a:tabLst>
                <a:tab pos="481965" algn="l"/>
                <a:tab pos="482600" algn="l"/>
              </a:tabLst>
            </a:pPr>
            <a:r>
              <a:rPr lang="en-US" sz="3600" spc="9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sz="3600" spc="90" dirty="0">
                <a:latin typeface="Arial" panose="020B0604020202020204" pitchFamily="34" charset="0"/>
                <a:cs typeface="Arial" panose="020B0604020202020204" pitchFamily="34" charset="0"/>
              </a:rPr>
              <a:t>Numerically </a:t>
            </a:r>
            <a:r>
              <a:rPr sz="3600" spc="145" dirty="0">
                <a:latin typeface="Arial" panose="020B0604020202020204" pitchFamily="34" charset="0"/>
                <a:cs typeface="Arial" panose="020B0604020202020204" pitchFamily="34" charset="0"/>
              </a:rPr>
              <a:t>unstable</a:t>
            </a:r>
            <a:r>
              <a:rPr lang="en-US" sz="3600" spc="145" dirty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</a:p>
          <a:p>
            <a:pPr marL="38100" marR="30480">
              <a:lnSpc>
                <a:spcPct val="115700"/>
              </a:lnSpc>
              <a:spcBef>
                <a:spcPts val="2550"/>
              </a:spcBef>
              <a:buSzPct val="75000"/>
              <a:tabLst>
                <a:tab pos="481965" algn="l"/>
                <a:tab pos="482600" algn="l"/>
              </a:tabLst>
            </a:pPr>
            <a:r>
              <a:rPr lang="en-US" sz="3600" spc="14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3600" spc="260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sz="3600" spc="50" dirty="0">
                <a:latin typeface="Arial" panose="020B0604020202020204" pitchFamily="34" charset="0"/>
                <a:cs typeface="Arial" panose="020B0604020202020204" pitchFamily="34" charset="0"/>
              </a:rPr>
              <a:t>useful </a:t>
            </a:r>
            <a:r>
              <a:rPr sz="3600" spc="3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3600" spc="200" dirty="0">
                <a:latin typeface="Arial" panose="020B0604020202020204" pitchFamily="34" charset="0"/>
                <a:cs typeface="Arial" panose="020B0604020202020204" pitchFamily="34" charset="0"/>
              </a:rPr>
              <a:t>analysis sometimes</a:t>
            </a:r>
            <a:r>
              <a:rPr lang="en-US" sz="3600" spc="9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1DD9AE-164B-4529-80F2-14090A2AF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2089691"/>
            <a:ext cx="2967199" cy="819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0F3048-83EE-4E62-B74C-9092D0A93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4443519"/>
            <a:ext cx="3886201" cy="26813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500" y="850900"/>
            <a:ext cx="52679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20" dirty="0"/>
              <a:t>I</a:t>
            </a:r>
            <a:r>
              <a:rPr sz="8000" spc="215" dirty="0"/>
              <a:t>n</a:t>
            </a:r>
            <a:r>
              <a:rPr sz="8000" spc="-10" dirty="0"/>
              <a:t>v</a:t>
            </a:r>
            <a:r>
              <a:rPr sz="8000" spc="220" dirty="0"/>
              <a:t>ertibili</a:t>
            </a:r>
            <a:r>
              <a:rPr sz="8000" spc="655" dirty="0"/>
              <a:t>t</a:t>
            </a:r>
            <a:r>
              <a:rPr sz="8000" spc="215" dirty="0"/>
              <a:t>y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16000" y="2895600"/>
            <a:ext cx="10506710" cy="5088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buSzPct val="75000"/>
              <a:tabLst>
                <a:tab pos="469265" algn="l"/>
                <a:tab pos="469900" algn="l"/>
              </a:tabLst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A matrix can’t be inverted if it has…</a:t>
            </a:r>
          </a:p>
          <a:p>
            <a:pPr marL="25400">
              <a:lnSpc>
                <a:spcPct val="100000"/>
              </a:lnSpc>
              <a:spcBef>
                <a:spcPts val="100"/>
              </a:spcBef>
              <a:buSzPct val="75000"/>
              <a:tabLst>
                <a:tab pos="469265" algn="l"/>
                <a:tab pos="469900" algn="l"/>
              </a:tabLst>
            </a:pP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5715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More rows than columns</a:t>
            </a:r>
          </a:p>
          <a:p>
            <a:pPr marL="596900" indent="-5715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5715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More columns than rows</a:t>
            </a:r>
          </a:p>
          <a:p>
            <a:pPr marL="596900" indent="-5715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5715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Redundant rows/columns (“linearly dependent”,  “low rank”)</a:t>
            </a:r>
          </a:p>
          <a:p>
            <a:pPr marL="25400">
              <a:lnSpc>
                <a:spcPct val="100000"/>
              </a:lnSpc>
              <a:spcBef>
                <a:spcPts val="100"/>
              </a:spcBef>
              <a:buSzPct val="75000"/>
              <a:tabLst>
                <a:tab pos="469265" algn="l"/>
                <a:tab pos="469900" algn="l"/>
              </a:tabLst>
            </a:pP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0" y="838200"/>
            <a:ext cx="37592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29" dirty="0"/>
              <a:t>Norms</a:t>
            </a:r>
            <a:endParaRPr sz="8000" dirty="0"/>
          </a:p>
        </p:txBody>
      </p:sp>
      <p:pic>
        <p:nvPicPr>
          <p:cNvPr id="2050" name="Picture 2" descr="What are normies? Are you a normie? - YouTube">
            <a:extLst>
              <a:ext uri="{FF2B5EF4-FFF2-40B4-BE49-F238E27FC236}">
                <a16:creationId xmlns:a16="http://schemas.microsoft.com/office/drawing/2014/main" id="{F9B6E24F-49E1-4882-89C5-F6A33616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33400"/>
            <a:ext cx="35052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C09AEA-CBA2-424B-9BD9-A428FFE47948}"/>
              </a:ext>
            </a:extLst>
          </p:cNvPr>
          <p:cNvSpPr txBox="1"/>
          <p:nvPr/>
        </p:nvSpPr>
        <p:spPr>
          <a:xfrm>
            <a:off x="1549400" y="3429000"/>
            <a:ext cx="904290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Functions that measure how “large” a vector is</a:t>
            </a:r>
          </a:p>
          <a:p>
            <a:endParaRPr lang="en-GB" sz="3200" dirty="0"/>
          </a:p>
          <a:p>
            <a:r>
              <a:rPr lang="en-GB" sz="3200" dirty="0"/>
              <a:t>Similar to a distance between zero and the point  represented by the vector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52BDFB-5FAE-4796-9919-2591E8B48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1" y="5943600"/>
            <a:ext cx="9775838" cy="28338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64" y="3313898"/>
            <a:ext cx="1597336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buSzPct val="74193"/>
              <a:tabLst>
                <a:tab pos="418465" algn="l"/>
                <a:tab pos="419100" algn="l"/>
                <a:tab pos="930275" algn="l"/>
              </a:tabLst>
            </a:pPr>
            <a:r>
              <a:rPr sz="3100" i="1" spc="65" dirty="0">
                <a:latin typeface="Arial"/>
                <a:cs typeface="Arial"/>
              </a:rPr>
              <a:t>L</a:t>
            </a:r>
            <a:r>
              <a:rPr sz="3075" i="1" spc="97" baseline="39295" dirty="0">
                <a:latin typeface="Arial"/>
                <a:cs typeface="Arial"/>
              </a:rPr>
              <a:t>p	</a:t>
            </a:r>
            <a:r>
              <a:rPr sz="3100" spc="125" dirty="0">
                <a:latin typeface="Arial" panose="020B0604020202020204" pitchFamily="34" charset="0"/>
                <a:cs typeface="Arial" panose="020B0604020202020204" pitchFamily="34" charset="0"/>
              </a:rPr>
              <a:t>norm</a:t>
            </a:r>
            <a:endParaRPr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815" y="6287008"/>
            <a:ext cx="3668041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SzPct val="74193"/>
              <a:tabLst>
                <a:tab pos="393065" algn="l"/>
                <a:tab pos="393700" algn="l"/>
              </a:tabLst>
            </a:pPr>
            <a:r>
              <a:rPr sz="3100" spc="15" dirty="0">
                <a:latin typeface="Arial" panose="020B0604020202020204" pitchFamily="34" charset="0"/>
                <a:cs typeface="Arial" panose="020B0604020202020204" pitchFamily="34" charset="0"/>
              </a:rPr>
              <a:t>L1 </a:t>
            </a:r>
            <a:r>
              <a:rPr sz="3100" spc="114" dirty="0">
                <a:latin typeface="Arial" panose="020B0604020202020204" pitchFamily="34" charset="0"/>
                <a:cs typeface="Arial" panose="020B0604020202020204" pitchFamily="34" charset="0"/>
              </a:rPr>
              <a:t>norm,</a:t>
            </a:r>
            <a:r>
              <a:rPr sz="3100" spc="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100" i="1" spc="125" dirty="0">
                <a:latin typeface="Arial"/>
                <a:cs typeface="Arial"/>
              </a:rPr>
              <a:t>p</a:t>
            </a:r>
            <a:r>
              <a:rPr sz="3100" spc="125" dirty="0">
                <a:latin typeface="Arial" panose="020B0604020202020204" pitchFamily="34" charset="0"/>
                <a:cs typeface="Arial" panose="020B0604020202020204" pitchFamily="34" charset="0"/>
              </a:rPr>
              <a:t>=1:</a:t>
            </a:r>
            <a:endParaRPr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80104" y="4800132"/>
            <a:ext cx="7886700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buSzPct val="74193"/>
              <a:tabLst>
                <a:tab pos="393065" algn="l"/>
                <a:tab pos="393700" algn="l"/>
              </a:tabLst>
            </a:pPr>
            <a:r>
              <a:rPr sz="3100" i="0" spc="105" dirty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sz="3100" i="0" spc="130" dirty="0">
                <a:latin typeface="Arial" panose="020B0604020202020204" pitchFamily="34" charset="0"/>
                <a:cs typeface="Arial" panose="020B0604020202020204" pitchFamily="34" charset="0"/>
              </a:rPr>
              <a:t>popular </a:t>
            </a:r>
            <a:r>
              <a:rPr sz="3100" i="0" spc="100" dirty="0">
                <a:latin typeface="Arial" panose="020B0604020202020204" pitchFamily="34" charset="0"/>
                <a:cs typeface="Arial" panose="020B0604020202020204" pitchFamily="34" charset="0"/>
              </a:rPr>
              <a:t>norm: </a:t>
            </a:r>
            <a:r>
              <a:rPr sz="3100" i="0" spc="15" dirty="0">
                <a:latin typeface="Arial" panose="020B0604020202020204" pitchFamily="34" charset="0"/>
                <a:cs typeface="Arial" panose="020B0604020202020204" pitchFamily="34" charset="0"/>
              </a:rPr>
              <a:t>L2 </a:t>
            </a:r>
            <a:r>
              <a:rPr sz="3100" i="0" spc="114" dirty="0">
                <a:latin typeface="Arial" panose="020B0604020202020204" pitchFamily="34" charset="0"/>
                <a:cs typeface="Arial" panose="020B0604020202020204" pitchFamily="34" charset="0"/>
              </a:rPr>
              <a:t>norm,</a:t>
            </a:r>
            <a:r>
              <a:rPr sz="3100" i="0" spc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100" spc="170" dirty="0">
                <a:latin typeface="Arial"/>
                <a:cs typeface="Arial"/>
              </a:rPr>
              <a:t>p</a:t>
            </a:r>
            <a:r>
              <a:rPr sz="3100" i="0" spc="170" dirty="0"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endParaRPr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815" y="8035744"/>
            <a:ext cx="453390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110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sz="3100" spc="114" dirty="0">
                <a:latin typeface="Arial" panose="020B0604020202020204" pitchFamily="34" charset="0"/>
                <a:cs typeface="Arial" panose="020B0604020202020204" pitchFamily="34" charset="0"/>
              </a:rPr>
              <a:t>norm, </a:t>
            </a:r>
            <a:r>
              <a:rPr sz="3100" spc="60" dirty="0">
                <a:latin typeface="Arial" panose="020B0604020202020204" pitchFamily="34" charset="0"/>
                <a:cs typeface="Arial" panose="020B0604020202020204" pitchFamily="34" charset="0"/>
              </a:rPr>
              <a:t>infinite</a:t>
            </a:r>
            <a:r>
              <a:rPr sz="3100" spc="4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100" i="1" spc="-30" dirty="0">
                <a:latin typeface="Arial"/>
                <a:cs typeface="Arial"/>
              </a:rPr>
              <a:t>p: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2461" y="2453246"/>
            <a:ext cx="478790" cy="715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0" spc="2315" dirty="0">
                <a:latin typeface="Arial"/>
                <a:cs typeface="Arial"/>
              </a:rPr>
              <a:t> </a:t>
            </a:r>
            <a:endParaRPr sz="4500">
              <a:latin typeface="Arial"/>
              <a:cs typeface="Arial"/>
            </a:endParaRP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19BF8653-5DE6-481D-98BB-9F9819318BCF}"/>
              </a:ext>
            </a:extLst>
          </p:cNvPr>
          <p:cNvSpPr txBox="1">
            <a:spLocks/>
          </p:cNvSpPr>
          <p:nvPr/>
        </p:nvSpPr>
        <p:spPr>
          <a:xfrm>
            <a:off x="5359400" y="838200"/>
            <a:ext cx="37592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650" b="0" i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8000" kern="0" spc="229"/>
              <a:t>Norms</a:t>
            </a:r>
            <a:endParaRPr lang="en-GB" sz="8000" kern="0" dirty="0"/>
          </a:p>
        </p:txBody>
      </p:sp>
      <p:pic>
        <p:nvPicPr>
          <p:cNvPr id="29" name="Picture 2" descr="What are normies? Are you a normie? - YouTube">
            <a:extLst>
              <a:ext uri="{FF2B5EF4-FFF2-40B4-BE49-F238E27FC236}">
                <a16:creationId xmlns:a16="http://schemas.microsoft.com/office/drawing/2014/main" id="{41596259-1BA6-4B12-B2E9-4B79DEC92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33400"/>
            <a:ext cx="35052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2E64D6F-0F72-4DC8-A3AB-F63ECCFF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947" y="2749839"/>
            <a:ext cx="4400776" cy="181619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74CE51-581E-4A88-A03D-90EFB64B8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0" y="5915948"/>
            <a:ext cx="3236219" cy="136741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C0A416A-A6ED-492C-BCE7-AF3C8944A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666" y="7727888"/>
            <a:ext cx="3928706" cy="11049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7900" y="2633472"/>
            <a:ext cx="1007618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buSzPct val="74647"/>
              <a:tabLst>
                <a:tab pos="469265" algn="l"/>
                <a:tab pos="469900" algn="l"/>
              </a:tabLst>
            </a:pPr>
            <a:r>
              <a:rPr sz="3600" spc="175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sz="36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90" dirty="0">
                <a:latin typeface="Arial" panose="020B0604020202020204" pitchFamily="34" charset="0"/>
                <a:cs typeface="Arial" panose="020B0604020202020204" pitchFamily="34" charset="0"/>
              </a:rPr>
              <a:t>vector:</a:t>
            </a:r>
            <a:r>
              <a:rPr sz="3600" spc="204" dirty="0">
                <a:latin typeface="Lucida Sans Unicode"/>
                <a:cs typeface="Lucida Sans Unicode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6544424"/>
            <a:ext cx="4683125" cy="560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buSzPct val="74647"/>
              <a:tabLst>
                <a:tab pos="481965" algn="l"/>
                <a:tab pos="482600" algn="l"/>
              </a:tabLst>
            </a:pPr>
            <a:r>
              <a:rPr sz="3550" spc="140" dirty="0">
                <a:latin typeface="Arial" panose="020B0604020202020204" pitchFamily="34" charset="0"/>
                <a:cs typeface="Arial" panose="020B0604020202020204" pitchFamily="34" charset="0"/>
              </a:rPr>
              <a:t>Orthogonal</a:t>
            </a:r>
            <a:r>
              <a:rPr sz="3550" spc="2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550" spc="160" dirty="0">
                <a:latin typeface="Arial" panose="020B0604020202020204" pitchFamily="34" charset="0"/>
                <a:cs typeface="Arial" panose="020B0604020202020204" pitchFamily="34" charset="0"/>
              </a:rPr>
              <a:t>matrix:</a:t>
            </a:r>
            <a:endParaRPr sz="3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2600" y="798525"/>
            <a:ext cx="121920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30" dirty="0"/>
              <a:t>Special </a:t>
            </a:r>
            <a:r>
              <a:rPr sz="6800" spc="215" dirty="0"/>
              <a:t>Matrices </a:t>
            </a:r>
            <a:r>
              <a:rPr sz="6800" spc="375" dirty="0"/>
              <a:t>and</a:t>
            </a:r>
            <a:r>
              <a:rPr sz="6800" spc="1305" dirty="0"/>
              <a:t> </a:t>
            </a:r>
            <a:r>
              <a:rPr sz="6800" spc="110" dirty="0"/>
              <a:t>Vectors</a:t>
            </a:r>
            <a:endParaRPr sz="6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9495A-BF97-4CDE-A6C9-5107DD23A749}"/>
              </a:ext>
            </a:extLst>
          </p:cNvPr>
          <p:cNvSpPr txBox="1"/>
          <p:nvPr/>
        </p:nvSpPr>
        <p:spPr>
          <a:xfrm>
            <a:off x="863600" y="4569892"/>
            <a:ext cx="6515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spc="125" dirty="0">
                <a:latin typeface="Arial" panose="020B0604020202020204" pitchFamily="34" charset="0"/>
                <a:cs typeface="Arial" panose="020B0604020202020204" pitchFamily="34" charset="0"/>
              </a:rPr>
              <a:t>Symmetric</a:t>
            </a:r>
            <a:r>
              <a:rPr lang="en-GB" sz="36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spc="145" dirty="0">
                <a:latin typeface="Arial" panose="020B0604020202020204" pitchFamily="34" charset="0"/>
                <a:cs typeface="Arial" panose="020B0604020202020204" pitchFamily="34" charset="0"/>
              </a:rPr>
              <a:t>Matrix:</a:t>
            </a:r>
            <a:endParaRPr lang="en-GB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781552-AAAE-4457-A4AC-2D769DA9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2362200"/>
            <a:ext cx="3040425" cy="1371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D1DE6A-1587-4FB3-B339-048EE98F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4497903"/>
            <a:ext cx="3072248" cy="15843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4AC710-C5B1-49FF-8DD1-70A262C5E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664" y="6587515"/>
            <a:ext cx="4588026" cy="1845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0" y="842910"/>
            <a:ext cx="106045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10" dirty="0"/>
              <a:t>Eigendecom</a:t>
            </a:r>
            <a:r>
              <a:rPr sz="8000" spc="430" dirty="0"/>
              <a:t>p</a:t>
            </a:r>
            <a:r>
              <a:rPr sz="8000" spc="190" dirty="0"/>
              <a:t>osition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939800" y="2590800"/>
            <a:ext cx="11125200" cy="572849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  <a:buSzPct val="75000"/>
              <a:tabLst>
                <a:tab pos="481965" algn="l"/>
                <a:tab pos="482600" algn="l"/>
              </a:tabLst>
            </a:pPr>
            <a:r>
              <a:rPr sz="3600" spc="85" dirty="0">
                <a:latin typeface="Arial" panose="020B0604020202020204" pitchFamily="34" charset="0"/>
                <a:cs typeface="Arial" panose="020B0604020202020204" pitchFamily="34" charset="0"/>
              </a:rPr>
              <a:t>Eigenvector </a:t>
            </a:r>
            <a:r>
              <a:rPr sz="3600" spc="19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3600" spc="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40" dirty="0">
                <a:latin typeface="Arial" panose="020B0604020202020204" pitchFamily="34" charset="0"/>
                <a:cs typeface="Arial" panose="020B0604020202020204" pitchFamily="34" charset="0"/>
              </a:rPr>
              <a:t>eigenvalue</a:t>
            </a:r>
            <a:endParaRPr lang="en-US" sz="3600" spc="4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390"/>
              </a:spcBef>
              <a:buSzPct val="75000"/>
              <a:tabLst>
                <a:tab pos="481965" algn="l"/>
                <a:tab pos="482600" algn="l"/>
              </a:tabLst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390"/>
              </a:spcBef>
              <a:buSzPct val="75000"/>
              <a:tabLst>
                <a:tab pos="481965" algn="l"/>
                <a:tab pos="482600" algn="l"/>
              </a:tabLst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390"/>
              </a:spcBef>
              <a:buSzPct val="75000"/>
              <a:tabLst>
                <a:tab pos="481965" algn="l"/>
                <a:tab pos="482600" algn="l"/>
              </a:tabLst>
            </a:pP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ts val="4260"/>
              </a:lnSpc>
              <a:buSzPct val="75000"/>
              <a:tabLst>
                <a:tab pos="481965" algn="l"/>
                <a:tab pos="482600" algn="l"/>
              </a:tabLst>
            </a:pPr>
            <a:r>
              <a:rPr sz="3600" spc="95" dirty="0" err="1">
                <a:latin typeface="Arial" panose="020B0604020202020204" pitchFamily="34" charset="0"/>
                <a:cs typeface="Arial" panose="020B0604020202020204" pitchFamily="34" charset="0"/>
              </a:rPr>
              <a:t>Eigendecomposition</a:t>
            </a:r>
            <a:r>
              <a:rPr sz="36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5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600" spc="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600" spc="85" dirty="0">
                <a:latin typeface="Arial" panose="020B0604020202020204" pitchFamily="34" charset="0"/>
                <a:cs typeface="Arial" panose="020B0604020202020204" pitchFamily="34" charset="0"/>
              </a:rPr>
              <a:t>diagonalizable</a:t>
            </a:r>
            <a:r>
              <a:rPr sz="36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5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endParaRPr lang="en-US" sz="3600" spc="1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ts val="4260"/>
              </a:lnSpc>
              <a:buSzPct val="75000"/>
              <a:tabLst>
                <a:tab pos="481965" algn="l"/>
                <a:tab pos="482600" algn="l"/>
              </a:tabLst>
            </a:pPr>
            <a:endParaRPr lang="en-US" sz="3600" spc="1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ts val="4260"/>
              </a:lnSpc>
              <a:buSzPct val="75000"/>
              <a:tabLst>
                <a:tab pos="481965" algn="l"/>
                <a:tab pos="482600" algn="l"/>
              </a:tabLst>
            </a:pPr>
            <a:endParaRPr lang="en-US" sz="3600" spc="1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ts val="4260"/>
              </a:lnSpc>
              <a:buSzPct val="75000"/>
              <a:tabLst>
                <a:tab pos="481965" algn="l"/>
                <a:tab pos="482600" algn="l"/>
              </a:tabLst>
            </a:pPr>
            <a:endParaRPr lang="en-US" sz="3600" spc="1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ts val="4260"/>
              </a:lnSpc>
              <a:buSzPct val="75000"/>
              <a:tabLst>
                <a:tab pos="481965" algn="l"/>
                <a:tab pos="482600" algn="l"/>
              </a:tabLst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Every real symmetric matrix has a real, orthogonal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eigendecomposition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AE93D5-CEF3-4217-9C14-DCA9ABE20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145" y="3521865"/>
            <a:ext cx="3089656" cy="868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363494-82A6-4016-BC07-320B9F852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00" y="5715000"/>
            <a:ext cx="419363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C1BDAC-FB41-4487-8A8A-BBA5C55E9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045" y="8011653"/>
            <a:ext cx="3460180" cy="12387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820" y="733328"/>
            <a:ext cx="10731487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65" dirty="0"/>
              <a:t>E</a:t>
            </a:r>
            <a:r>
              <a:rPr sz="8000" spc="365" dirty="0">
                <a:latin typeface="Arial"/>
                <a:cs typeface="Arial"/>
              </a:rPr>
              <a:t>ﬀ</a:t>
            </a:r>
            <a:r>
              <a:rPr sz="8000" spc="365" dirty="0"/>
              <a:t>ect </a:t>
            </a:r>
            <a:r>
              <a:rPr sz="8000" spc="-114" dirty="0"/>
              <a:t>of</a:t>
            </a:r>
            <a:r>
              <a:rPr sz="8000" spc="890" dirty="0"/>
              <a:t> </a:t>
            </a:r>
            <a:r>
              <a:rPr sz="8000" spc="150" dirty="0"/>
              <a:t>Eigenvalues</a:t>
            </a:r>
            <a:endParaRPr sz="8000" dirty="0">
              <a:latin typeface="Arial"/>
              <a:cs typeface="Arial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23CD2BB8-3EA4-4B20-AC89-95A0CCBC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209800"/>
            <a:ext cx="12506943" cy="66644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908997"/>
            <a:ext cx="12001500" cy="1025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50" spc="185" dirty="0"/>
              <a:t>Singular </a:t>
            </a:r>
            <a:r>
              <a:rPr sz="6550" spc="75" dirty="0"/>
              <a:t>Value</a:t>
            </a:r>
            <a:r>
              <a:rPr sz="6550" spc="885" dirty="0"/>
              <a:t> </a:t>
            </a:r>
            <a:r>
              <a:rPr sz="6550" spc="175" dirty="0"/>
              <a:t>Decomposition</a:t>
            </a:r>
            <a:endParaRPr sz="6550" dirty="0"/>
          </a:p>
        </p:txBody>
      </p:sp>
      <p:sp>
        <p:nvSpPr>
          <p:cNvPr id="3" name="object 3"/>
          <p:cNvSpPr txBox="1"/>
          <p:nvPr/>
        </p:nvSpPr>
        <p:spPr>
          <a:xfrm>
            <a:off x="1397000" y="3429000"/>
            <a:ext cx="9677400" cy="30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buSzPct val="75000"/>
              <a:tabLst>
                <a:tab pos="481965" algn="l"/>
                <a:tab pos="482600" algn="l"/>
              </a:tabLst>
            </a:pPr>
            <a:r>
              <a:rPr sz="3600" spc="85" dirty="0">
                <a:latin typeface="Arial" panose="020B0604020202020204" pitchFamily="34" charset="0"/>
                <a:cs typeface="Arial" panose="020B0604020202020204" pitchFamily="34" charset="0"/>
              </a:rPr>
              <a:t>Similar </a:t>
            </a:r>
            <a:r>
              <a:rPr sz="3600" spc="19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600" spc="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80" dirty="0">
                <a:latin typeface="Arial" panose="020B0604020202020204" pitchFamily="34" charset="0"/>
                <a:cs typeface="Arial" panose="020B0604020202020204" pitchFamily="34" charset="0"/>
              </a:rPr>
              <a:t>eigendecomposition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buSzPct val="75000"/>
              <a:tabLst>
                <a:tab pos="481965" algn="l"/>
                <a:tab pos="482600" algn="l"/>
              </a:tabLst>
            </a:pPr>
            <a:r>
              <a:rPr sz="3600" spc="75" dirty="0">
                <a:latin typeface="Arial" panose="020B0604020202020204" pitchFamily="34" charset="0"/>
                <a:cs typeface="Arial" panose="020B0604020202020204" pitchFamily="34" charset="0"/>
              </a:rPr>
              <a:t>More general; </a:t>
            </a:r>
            <a:r>
              <a:rPr sz="3600" spc="180" dirty="0">
                <a:latin typeface="Arial" panose="020B0604020202020204" pitchFamily="34" charset="0"/>
                <a:cs typeface="Arial" panose="020B0604020202020204" pitchFamily="34" charset="0"/>
              </a:rPr>
              <a:t>matrix </a:t>
            </a:r>
            <a:r>
              <a:rPr sz="3600" spc="95" dirty="0"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sz="3600" spc="195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sz="3600" spc="145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3600" spc="1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20" dirty="0">
                <a:latin typeface="Arial" panose="020B0604020202020204" pitchFamily="34" charset="0"/>
                <a:cs typeface="Arial" panose="020B0604020202020204" pitchFamily="34" charset="0"/>
              </a:rPr>
              <a:t>square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7AF1D2-B148-4F6A-A46F-DE377CE1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6127090"/>
            <a:ext cx="4141420" cy="15691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0" y="1066800"/>
            <a:ext cx="9677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0" spc="240" dirty="0"/>
              <a:t>02 </a:t>
            </a:r>
            <a:r>
              <a:rPr sz="8000" spc="240" dirty="0"/>
              <a:t>Linear</a:t>
            </a:r>
            <a:r>
              <a:rPr sz="8000" spc="610" dirty="0"/>
              <a:t> </a:t>
            </a:r>
            <a:r>
              <a:rPr sz="8000" spc="220" dirty="0"/>
              <a:t>Algebra</a:t>
            </a:r>
            <a:endParaRPr sz="8000" dirty="0"/>
          </a:p>
        </p:txBody>
      </p:sp>
      <p:pic>
        <p:nvPicPr>
          <p:cNvPr id="1026" name="Picture 2" descr="UV light">
            <a:extLst>
              <a:ext uri="{FF2B5EF4-FFF2-40B4-BE49-F238E27FC236}">
                <a16:creationId xmlns:a16="http://schemas.microsoft.com/office/drawing/2014/main" id="{FB1937A8-8577-413D-91B6-12F1E231A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2667000"/>
            <a:ext cx="4283687" cy="642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8B6134EF-F2FA-4FC8-A71A-66BC42B7ED06}"/>
              </a:ext>
            </a:extLst>
          </p:cNvPr>
          <p:cNvSpPr txBox="1"/>
          <p:nvPr/>
        </p:nvSpPr>
        <p:spPr>
          <a:xfrm>
            <a:off x="5435600" y="2895600"/>
            <a:ext cx="7108721" cy="3287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buSzPct val="75000"/>
              <a:tabLst>
                <a:tab pos="481965" algn="l"/>
                <a:tab pos="482600" algn="l"/>
              </a:tabLst>
            </a:pPr>
            <a:r>
              <a:rPr lang="en-GB" sz="2800" spc="165" dirty="0">
                <a:latin typeface="Arial" panose="020B0604020202020204" pitchFamily="34" charset="0"/>
                <a:cs typeface="Arial" panose="020B0604020202020204" pitchFamily="34" charset="0"/>
              </a:rPr>
              <a:t>Primer 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800" spc="1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sz="28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14" dirty="0">
                <a:latin typeface="Arial" panose="020B0604020202020204" pitchFamily="34" charset="0"/>
                <a:cs typeface="Arial" panose="020B0604020202020204" pitchFamily="34" charset="0"/>
              </a:rPr>
              <a:t>algebra</a:t>
            </a:r>
            <a:r>
              <a:rPr lang="en-GB" sz="2800" spc="114" dirty="0">
                <a:latin typeface="Arial" panose="020B0604020202020204" pitchFamily="34" charset="0"/>
                <a:cs typeface="Arial" panose="020B0604020202020204" pitchFamily="34" charset="0"/>
              </a:rPr>
              <a:t> (again)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 marR="1509395">
              <a:lnSpc>
                <a:spcPct val="115700"/>
              </a:lnSpc>
              <a:spcBef>
                <a:spcPts val="4200"/>
              </a:spcBef>
              <a:buSzPct val="75000"/>
              <a:tabLst>
                <a:tab pos="481965" algn="l"/>
                <a:tab pos="482600" algn="l"/>
              </a:tabLst>
            </a:pPr>
            <a:r>
              <a:rPr lang="en-GB" sz="2800" spc="7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135" dirty="0" err="1">
                <a:latin typeface="Arial" panose="020B0604020202020204" pitchFamily="34" charset="0"/>
                <a:cs typeface="Arial" panose="020B0604020202020204" pitchFamily="34" charset="0"/>
              </a:rPr>
              <a:t>ubset</a:t>
            </a:r>
            <a:r>
              <a:rPr sz="28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50" dirty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sz="2800" spc="110" dirty="0">
                <a:latin typeface="Arial" panose="020B0604020202020204" pitchFamily="34" charset="0"/>
                <a:cs typeface="Arial" panose="020B0604020202020204" pitchFamily="34" charset="0"/>
              </a:rPr>
              <a:t>relevant </a:t>
            </a:r>
            <a:r>
              <a:rPr sz="2800" spc="19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2800" spc="9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800" spc="95" dirty="0" err="1">
                <a:latin typeface="Arial" panose="020B0604020202020204" pitchFamily="34" charset="0"/>
                <a:cs typeface="Arial" panose="020B0604020202020204" pitchFamily="34" charset="0"/>
              </a:rPr>
              <a:t>eep</a:t>
            </a:r>
            <a:r>
              <a:rPr sz="2800" spc="9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2800" spc="1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100" dirty="0">
                <a:latin typeface="Arial" panose="020B0604020202020204" pitchFamily="34" charset="0"/>
                <a:cs typeface="Arial" panose="020B0604020202020204" pitchFamily="34" charset="0"/>
              </a:rPr>
              <a:t>earning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buSzPct val="75000"/>
              <a:tabLst>
                <a:tab pos="481965" algn="l"/>
                <a:tab pos="482600" algn="l"/>
              </a:tabLst>
            </a:pPr>
            <a:r>
              <a:rPr sz="2800" spc="110" dirty="0">
                <a:latin typeface="Arial" panose="020B0604020202020204" pitchFamily="34" charset="0"/>
                <a:cs typeface="Arial" panose="020B0604020202020204" pitchFamily="34" charset="0"/>
              </a:rPr>
              <a:t>Larger </a:t>
            </a:r>
            <a:r>
              <a:rPr sz="2800" spc="114" dirty="0">
                <a:latin typeface="Arial" panose="020B0604020202020204" pitchFamily="34" charset="0"/>
                <a:cs typeface="Arial" panose="020B0604020202020204" pitchFamily="34" charset="0"/>
              </a:rPr>
              <a:t>subset: </a:t>
            </a:r>
            <a:r>
              <a:rPr sz="2800" spc="55" dirty="0">
                <a:latin typeface="Arial" panose="020B0604020202020204" pitchFamily="34" charset="0"/>
                <a:cs typeface="Arial" panose="020B0604020202020204" pitchFamily="34" charset="0"/>
              </a:rPr>
              <a:t>e.g., </a:t>
            </a:r>
            <a:r>
              <a:rPr sz="2800" i="1" spc="30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sz="2800" i="1" spc="-114" dirty="0">
                <a:latin typeface="Arial" panose="020B0604020202020204" pitchFamily="34" charset="0"/>
                <a:cs typeface="Arial" panose="020B0604020202020204" pitchFamily="34" charset="0"/>
              </a:rPr>
              <a:t>Algebra </a:t>
            </a:r>
            <a:r>
              <a:rPr sz="2800" spc="95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2800" spc="70" dirty="0">
                <a:latin typeface="Arial" panose="020B0604020202020204" pitchFamily="34" charset="0"/>
                <a:cs typeface="Arial" panose="020B0604020202020204" pitchFamily="34" charset="0"/>
              </a:rPr>
              <a:t>Georgi</a:t>
            </a:r>
            <a:r>
              <a:rPr sz="2800" spc="8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30" dirty="0">
                <a:latin typeface="Arial" panose="020B0604020202020204" pitchFamily="34" charset="0"/>
                <a:cs typeface="Arial" panose="020B0604020202020204" pitchFamily="34" charset="0"/>
              </a:rPr>
              <a:t>Shilov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74DB8D-CA48-46F4-9B5D-826A34FD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0" y="5850699"/>
            <a:ext cx="24150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852" y="685800"/>
            <a:ext cx="12560300" cy="2440305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39"/>
              </a:spcBef>
            </a:pPr>
            <a:r>
              <a:rPr spc="160" dirty="0"/>
              <a:t>Moore-Penrose</a:t>
            </a:r>
            <a:r>
              <a:rPr spc="500" dirty="0"/>
              <a:t> </a:t>
            </a:r>
            <a:r>
              <a:rPr spc="160" dirty="0"/>
              <a:t>Pseudoinverse</a:t>
            </a:r>
          </a:p>
          <a:p>
            <a:pPr marR="508634" algn="ctr">
              <a:lnSpc>
                <a:spcPct val="100000"/>
              </a:lnSpc>
              <a:spcBef>
                <a:spcPts val="1570"/>
              </a:spcBef>
              <a:tabLst>
                <a:tab pos="891540" algn="l"/>
              </a:tabLst>
            </a:pPr>
            <a:r>
              <a:rPr sz="6600" b="1" i="1" spc="535" dirty="0">
                <a:latin typeface="Georgia"/>
                <a:cs typeface="Georgia"/>
              </a:rPr>
              <a:t>x	</a:t>
            </a:r>
            <a:r>
              <a:rPr sz="6600" spc="25" dirty="0">
                <a:latin typeface="Lucida Sans Unicode"/>
                <a:cs typeface="Lucida Sans Unicode"/>
              </a:rPr>
              <a:t>=</a:t>
            </a:r>
            <a:r>
              <a:rPr sz="6600" spc="540" dirty="0">
                <a:latin typeface="Lucida Sans Unicode"/>
                <a:cs typeface="Lucida Sans Unicode"/>
              </a:rPr>
              <a:t> </a:t>
            </a:r>
            <a:r>
              <a:rPr sz="6600" b="1" i="1" spc="370" dirty="0">
                <a:latin typeface="Georgia"/>
                <a:cs typeface="Georgia"/>
              </a:rPr>
              <a:t>A</a:t>
            </a:r>
            <a:r>
              <a:rPr sz="7200" spc="555" baseline="27777" dirty="0">
                <a:latin typeface="Tahoma"/>
                <a:cs typeface="Tahoma"/>
              </a:rPr>
              <a:t>+</a:t>
            </a:r>
            <a:r>
              <a:rPr sz="6600" b="1" i="1" spc="370" dirty="0">
                <a:latin typeface="Georgia"/>
                <a:cs typeface="Georgia"/>
              </a:rPr>
              <a:t>y</a:t>
            </a:r>
            <a:endParaRPr sz="66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900" y="3748532"/>
            <a:ext cx="12026900" cy="50281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buSzPct val="74626"/>
              <a:tabLst>
                <a:tab pos="443865" algn="l"/>
                <a:tab pos="444500" algn="l"/>
              </a:tabLst>
            </a:pPr>
            <a:r>
              <a:rPr sz="3350" spc="1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3350" spc="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350" spc="140" dirty="0">
                <a:latin typeface="Arial" panose="020B0604020202020204" pitchFamily="34" charset="0"/>
                <a:cs typeface="Arial" panose="020B0604020202020204" pitchFamily="34" charset="0"/>
              </a:rPr>
              <a:t>equation</a:t>
            </a:r>
            <a:r>
              <a:rPr sz="3350" spc="6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spc="110" dirty="0">
                <a:latin typeface="Arial" panose="020B0604020202020204" pitchFamily="34" charset="0"/>
                <a:cs typeface="Arial" panose="020B0604020202020204" pitchFamily="34" charset="0"/>
              </a:rPr>
              <a:t>has:</a:t>
            </a:r>
            <a:endParaRPr sz="3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0" lvl="1" indent="-419100">
              <a:lnSpc>
                <a:spcPct val="100000"/>
              </a:lnSpc>
              <a:buSzPct val="74626"/>
              <a:buChar char="•"/>
              <a:tabLst>
                <a:tab pos="888365" algn="l"/>
                <a:tab pos="889000" algn="l"/>
              </a:tabLst>
            </a:pPr>
            <a:r>
              <a:rPr sz="3350" spc="150" dirty="0"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r>
              <a:rPr sz="3350" spc="2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spc="75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sz="335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spc="95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sz="335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spc="155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335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spc="1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335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spc="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35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spc="114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sz="335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spc="114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335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spc="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35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spc="60" dirty="0">
                <a:latin typeface="Arial" panose="020B0604020202020204" pitchFamily="34" charset="0"/>
                <a:cs typeface="Arial" panose="020B0604020202020204" pitchFamily="34" charset="0"/>
              </a:rPr>
              <a:t>inverse</a:t>
            </a:r>
            <a:endParaRPr sz="3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0" marR="1076325" lvl="1" indent="-419100">
              <a:lnSpc>
                <a:spcPct val="116900"/>
              </a:lnSpc>
              <a:spcBef>
                <a:spcPts val="4000"/>
              </a:spcBef>
              <a:buSzPct val="74626"/>
              <a:buChar char="•"/>
              <a:tabLst>
                <a:tab pos="888365" algn="l"/>
                <a:tab pos="889000" algn="l"/>
                <a:tab pos="3668395" algn="l"/>
              </a:tabLst>
            </a:pPr>
            <a:r>
              <a:rPr sz="3350" spc="65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3350" spc="95" dirty="0"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r>
              <a:rPr sz="3350" spc="155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3350" spc="15" dirty="0">
                <a:latin typeface="Arial" panose="020B0604020202020204" pitchFamily="34" charset="0"/>
                <a:cs typeface="Arial" panose="020B0604020202020204" pitchFamily="34" charset="0"/>
              </a:rPr>
              <a:t>gives </a:t>
            </a:r>
            <a:r>
              <a:rPr sz="3350" spc="114" dirty="0">
                <a:latin typeface="Arial" panose="020B0604020202020204" pitchFamily="34" charset="0"/>
                <a:cs typeface="Arial" panose="020B0604020202020204" pitchFamily="34" charset="0"/>
              </a:rPr>
              <a:t>us </a:t>
            </a:r>
            <a:r>
              <a:rPr sz="3350" spc="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350" spc="105" dirty="0">
                <a:latin typeface="Arial" panose="020B0604020202020204" pitchFamily="34" charset="0"/>
                <a:cs typeface="Arial" panose="020B0604020202020204" pitchFamily="34" charset="0"/>
              </a:rPr>
              <a:t>solution </a:t>
            </a:r>
            <a:r>
              <a:rPr sz="3350" spc="15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3350" spc="200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z="3350" spc="110" dirty="0">
                <a:latin typeface="Arial" panose="020B0604020202020204" pitchFamily="34" charset="0"/>
                <a:cs typeface="Arial" panose="020B0604020202020204" pitchFamily="34" charset="0"/>
              </a:rPr>
              <a:t>smallest</a:t>
            </a:r>
            <a:r>
              <a:rPr sz="335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spc="130" dirty="0">
                <a:latin typeface="Arial" panose="020B0604020202020204" pitchFamily="34" charset="0"/>
                <a:cs typeface="Arial" panose="020B0604020202020204" pitchFamily="34" charset="0"/>
              </a:rPr>
              <a:t>error	</a:t>
            </a:r>
            <a:r>
              <a:rPr sz="4575" i="1" spc="240" baseline="2732" dirty="0">
                <a:latin typeface="Arial"/>
                <a:cs typeface="Arial"/>
              </a:rPr>
              <a:t>||</a:t>
            </a:r>
            <a:r>
              <a:rPr sz="4575" b="1" i="1" spc="240" baseline="2732" dirty="0">
                <a:latin typeface="+mj-lt"/>
                <a:cs typeface="Georgia"/>
              </a:rPr>
              <a:t>Ax </a:t>
            </a:r>
            <a:r>
              <a:rPr sz="4575" i="1" spc="2017" baseline="2732" dirty="0">
                <a:latin typeface="+mj-lt"/>
                <a:cs typeface="Arial"/>
              </a:rPr>
              <a:t>-</a:t>
            </a:r>
            <a:r>
              <a:rPr sz="4575" i="1" spc="-652" baseline="2732" dirty="0">
                <a:latin typeface="+mj-lt"/>
                <a:cs typeface="Arial"/>
              </a:rPr>
              <a:t> </a:t>
            </a:r>
            <a:r>
              <a:rPr sz="4575" b="1" i="1" spc="37" baseline="2732" dirty="0">
                <a:latin typeface="+mj-lt"/>
                <a:cs typeface="Georgia"/>
              </a:rPr>
              <a:t>y</a:t>
            </a:r>
            <a:r>
              <a:rPr sz="4575" i="1" spc="37" baseline="2732" dirty="0">
                <a:latin typeface="Arial"/>
                <a:cs typeface="Arial"/>
              </a:rPr>
              <a:t>||</a:t>
            </a:r>
            <a:r>
              <a:rPr sz="3300" spc="37" baseline="-7575" dirty="0">
                <a:latin typeface="Tahoma"/>
                <a:cs typeface="Tahoma"/>
              </a:rPr>
              <a:t>2</a:t>
            </a:r>
            <a:endParaRPr sz="4575" baseline="2732" dirty="0">
              <a:latin typeface="Calibri"/>
              <a:cs typeface="Calibri"/>
            </a:endParaRPr>
          </a:p>
          <a:p>
            <a:pPr marL="889000" marR="382905" lvl="1" indent="-419100">
              <a:lnSpc>
                <a:spcPct val="116900"/>
              </a:lnSpc>
              <a:spcBef>
                <a:spcPts val="3900"/>
              </a:spcBef>
              <a:buSzPct val="74626"/>
              <a:buChar char="•"/>
              <a:tabLst>
                <a:tab pos="888365" algn="l"/>
                <a:tab pos="889000" algn="l"/>
              </a:tabLst>
            </a:pPr>
            <a:r>
              <a:rPr sz="3350" spc="135" dirty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sz="3350" spc="90" dirty="0">
                <a:latin typeface="Arial" panose="020B0604020202020204" pitchFamily="34" charset="0"/>
                <a:cs typeface="Arial" panose="020B0604020202020204" pitchFamily="34" charset="0"/>
              </a:rPr>
              <a:t>solutions: </a:t>
            </a:r>
            <a:r>
              <a:rPr sz="3350" spc="155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3350" spc="15" dirty="0">
                <a:latin typeface="Arial" panose="020B0604020202020204" pitchFamily="34" charset="0"/>
                <a:cs typeface="Arial" panose="020B0604020202020204" pitchFamily="34" charset="0"/>
              </a:rPr>
              <a:t>gives </a:t>
            </a:r>
            <a:r>
              <a:rPr sz="3350" spc="114" dirty="0">
                <a:latin typeface="Arial" panose="020B0604020202020204" pitchFamily="34" charset="0"/>
                <a:cs typeface="Arial" panose="020B0604020202020204" pitchFamily="34" charset="0"/>
              </a:rPr>
              <a:t>us </a:t>
            </a:r>
            <a:r>
              <a:rPr sz="3350" spc="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350" spc="105" dirty="0">
                <a:latin typeface="Arial" panose="020B0604020202020204" pitchFamily="34" charset="0"/>
                <a:cs typeface="Arial" panose="020B0604020202020204" pitchFamily="34" charset="0"/>
              </a:rPr>
              <a:t>solution </a:t>
            </a:r>
            <a:r>
              <a:rPr sz="3350" spc="15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3350" spc="200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z="3350" spc="110" dirty="0">
                <a:latin typeface="Arial" panose="020B0604020202020204" pitchFamily="34" charset="0"/>
                <a:cs typeface="Arial" panose="020B0604020202020204" pitchFamily="34" charset="0"/>
              </a:rPr>
              <a:t>smallest </a:t>
            </a:r>
            <a:r>
              <a:rPr sz="3350" spc="160" dirty="0">
                <a:latin typeface="Arial" panose="020B0604020202020204" pitchFamily="34" charset="0"/>
                <a:cs typeface="Arial" panose="020B0604020202020204" pitchFamily="34" charset="0"/>
              </a:rPr>
              <a:t>norm </a:t>
            </a:r>
            <a:r>
              <a:rPr sz="3350" spc="-3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350" spc="5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50" b="1" i="1" spc="6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3350" spc="6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3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762000"/>
            <a:ext cx="12369800" cy="10375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275" dirty="0"/>
              <a:t>Computing </a:t>
            </a:r>
            <a:r>
              <a:rPr spc="360" dirty="0"/>
              <a:t>the</a:t>
            </a:r>
            <a:r>
              <a:rPr spc="780" dirty="0"/>
              <a:t> </a:t>
            </a:r>
            <a:r>
              <a:rPr spc="160" dirty="0"/>
              <a:t>Pseudoinverse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6000" y="2895600"/>
            <a:ext cx="10668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19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600" spc="80" dirty="0">
                <a:latin typeface="Arial" panose="020B0604020202020204" pitchFamily="34" charset="0"/>
                <a:cs typeface="Arial" panose="020B0604020202020204" pitchFamily="34" charset="0"/>
              </a:rPr>
              <a:t>SVD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allows </a:t>
            </a:r>
            <a:r>
              <a:rPr sz="3600" spc="19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600" spc="160" dirty="0">
                <a:latin typeface="Arial" panose="020B0604020202020204" pitchFamily="34" charset="0"/>
                <a:cs typeface="Arial" panose="020B0604020202020204" pitchFamily="34" charset="0"/>
              </a:rPr>
              <a:t>computation </a:t>
            </a:r>
            <a:r>
              <a:rPr sz="3600" spc="-5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600" spc="19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600" spc="6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65" dirty="0">
                <a:latin typeface="Arial" panose="020B0604020202020204" pitchFamily="34" charset="0"/>
                <a:cs typeface="Arial" panose="020B0604020202020204" pitchFamily="34" charset="0"/>
              </a:rPr>
              <a:t>pseudoinverse: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F277B-B66F-43E0-BBC4-778A507657A9}"/>
              </a:ext>
            </a:extLst>
          </p:cNvPr>
          <p:cNvSpPr txBox="1"/>
          <p:nvPr/>
        </p:nvSpPr>
        <p:spPr>
          <a:xfrm>
            <a:off x="2283885" y="7721698"/>
            <a:ext cx="8708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0655" algn="ctr">
              <a:lnSpc>
                <a:spcPct val="100000"/>
              </a:lnSpc>
            </a:pPr>
            <a:r>
              <a:rPr lang="en-GB" sz="3600" spc="70" dirty="0"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lang="en-GB" sz="3600" spc="90" dirty="0">
                <a:latin typeface="Arial" panose="020B0604020202020204" pitchFamily="34" charset="0"/>
                <a:cs typeface="Arial" panose="020B0604020202020204" pitchFamily="34" charset="0"/>
              </a:rPr>
              <a:t>reciprocal </a:t>
            </a:r>
            <a:r>
              <a:rPr lang="en-GB" sz="3600" spc="-5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GB" sz="3600" spc="75" dirty="0">
                <a:latin typeface="Arial" panose="020B0604020202020204" pitchFamily="34" charset="0"/>
                <a:cs typeface="Arial" panose="020B0604020202020204" pitchFamily="34" charset="0"/>
              </a:rPr>
              <a:t>non-zero</a:t>
            </a:r>
            <a:r>
              <a:rPr lang="en-GB" sz="3600" spc="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spc="100" dirty="0"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60E23B-957F-42C8-B685-66BA4C21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4624116"/>
            <a:ext cx="5045920" cy="97662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7D6D1-6A38-4E12-B67A-49C052693F4F}"/>
              </a:ext>
            </a:extLst>
          </p:cNvPr>
          <p:cNvCxnSpPr>
            <a:cxnSpLocks/>
          </p:cNvCxnSpPr>
          <p:nvPr/>
        </p:nvCxnSpPr>
        <p:spPr>
          <a:xfrm flipV="1">
            <a:off x="5283200" y="5715000"/>
            <a:ext cx="914400" cy="2082898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7800" y="850900"/>
            <a:ext cx="33020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20" dirty="0"/>
              <a:t>T</a:t>
            </a:r>
            <a:r>
              <a:rPr sz="8000" spc="225" dirty="0"/>
              <a:t>race</a:t>
            </a:r>
            <a:endParaRPr sz="8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D42EB1-CE16-47CD-BC46-3A39CD08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358" y="3343557"/>
            <a:ext cx="3518081" cy="14986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12E211-5EC2-48BD-8D10-04587F1E7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544" y="6299200"/>
            <a:ext cx="10107711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688" y="838200"/>
            <a:ext cx="117856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35" dirty="0"/>
              <a:t>Learning </a:t>
            </a:r>
            <a:r>
              <a:rPr sz="8000" spc="220" dirty="0"/>
              <a:t>linear</a:t>
            </a:r>
            <a:r>
              <a:rPr sz="8000" spc="1040" dirty="0"/>
              <a:t> </a:t>
            </a:r>
            <a:r>
              <a:rPr sz="8000" spc="254" dirty="0"/>
              <a:t>algebra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711200" y="3352800"/>
            <a:ext cx="11125200" cy="53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7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sz="3600" spc="125" dirty="0"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r>
              <a:rPr sz="3600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00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marR="30480" indent="-444500">
              <a:lnSpc>
                <a:spcPct val="115700"/>
              </a:lnSpc>
              <a:spcBef>
                <a:spcPts val="42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lang="en-US" sz="3600" spc="240" dirty="0">
                <a:latin typeface="Arial" panose="020B0604020202020204" pitchFamily="34" charset="0"/>
                <a:cs typeface="Arial" panose="020B0604020202020204" pitchFamily="34" charset="0"/>
              </a:rPr>
              <a:t>Practice in R</a:t>
            </a:r>
          </a:p>
          <a:p>
            <a:pPr marL="482600" marR="30480" indent="-444500">
              <a:lnSpc>
                <a:spcPct val="115700"/>
              </a:lnSpc>
              <a:spcBef>
                <a:spcPts val="42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lang="en-US" sz="3600" spc="240" dirty="0">
                <a:latin typeface="Arial" panose="020B0604020202020204" pitchFamily="34" charset="0"/>
                <a:cs typeface="Arial" panose="020B0604020202020204" pitchFamily="34" charset="0"/>
              </a:rPr>
              <a:t>Consider following a text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marR="727710" indent="-444500">
              <a:lnSpc>
                <a:spcPct val="115700"/>
              </a:lnSpc>
              <a:spcBef>
                <a:spcPts val="42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20" dirty="0">
                <a:latin typeface="Arial" panose="020B0604020202020204" pitchFamily="34" charset="0"/>
                <a:cs typeface="Arial" panose="020B0604020202020204" pitchFamily="34" charset="0"/>
              </a:rPr>
              <a:t>Eventually </a:t>
            </a:r>
            <a:r>
              <a:rPr sz="3600" spc="6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sz="3600" spc="145" dirty="0">
                <a:latin typeface="Arial" panose="020B0604020202020204" pitchFamily="34" charset="0"/>
                <a:cs typeface="Arial" panose="020B0604020202020204" pitchFamily="34" charset="0"/>
              </a:rPr>
              <a:t>get used to </a:t>
            </a:r>
            <a:r>
              <a:rPr sz="3600" spc="180" dirty="0">
                <a:latin typeface="Arial" panose="020B0604020202020204" pitchFamily="34" charset="0"/>
                <a:cs typeface="Arial" panose="020B0604020202020204" pitchFamily="34" charset="0"/>
              </a:rPr>
              <a:t>matrix </a:t>
            </a:r>
            <a:r>
              <a:rPr sz="3600" spc="19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600" spc="95" dirty="0">
                <a:latin typeface="Arial" panose="020B0604020202020204" pitchFamily="34" charset="0"/>
                <a:cs typeface="Arial" panose="020B0604020202020204" pitchFamily="34" charset="0"/>
              </a:rPr>
              <a:t>vector </a:t>
            </a:r>
            <a:r>
              <a:rPr sz="3600" spc="185" dirty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sz="3600" spc="170" dirty="0"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r>
              <a:rPr lang="en-US" sz="3600" spc="170" dirty="0">
                <a:latin typeface="Arial" panose="020B0604020202020204" pitchFamily="34" charset="0"/>
                <a:cs typeface="Arial" panose="020B0604020202020204" pitchFamily="34" charset="0"/>
              </a:rPr>
              <a:t> (nice to really follow </a:t>
            </a:r>
            <a:r>
              <a:rPr lang="en-US" sz="3600" spc="170">
                <a:latin typeface="Arial" panose="020B0604020202020204" pitchFamily="34" charset="0"/>
                <a:cs typeface="Arial" panose="020B0604020202020204" pitchFamily="34" charset="0"/>
              </a:rPr>
              <a:t>“what is going on”)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9750" y="762000"/>
            <a:ext cx="43053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95" dirty="0"/>
              <a:t>Scalars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965200" y="2806700"/>
            <a:ext cx="9617710" cy="467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00" dirty="0">
                <a:latin typeface="Arial" panose="020B0604020202020204" pitchFamily="34" charset="0"/>
                <a:cs typeface="Arial" panose="020B0604020202020204" pitchFamily="34" charset="0"/>
              </a:rPr>
              <a:t>A scalar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600" spc="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600" spc="35" dirty="0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sz="3600" spc="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45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00" dirty="0">
                <a:latin typeface="Arial" panose="020B0604020202020204" pitchFamily="34" charset="0"/>
                <a:cs typeface="Arial" panose="020B0604020202020204" pitchFamily="34" charset="0"/>
              </a:rPr>
              <a:t>Integers, real </a:t>
            </a:r>
            <a:r>
              <a:rPr sz="3600" spc="125" dirty="0">
                <a:latin typeface="Arial" panose="020B0604020202020204" pitchFamily="34" charset="0"/>
                <a:cs typeface="Arial" panose="020B0604020202020204" pitchFamily="34" charset="0"/>
              </a:rPr>
              <a:t>numbers, </a:t>
            </a:r>
            <a:r>
              <a:rPr sz="3600" spc="150" dirty="0">
                <a:latin typeface="Arial" panose="020B0604020202020204" pitchFamily="34" charset="0"/>
                <a:cs typeface="Arial" panose="020B0604020202020204" pitchFamily="34" charset="0"/>
              </a:rPr>
              <a:t>rational </a:t>
            </a:r>
            <a:r>
              <a:rPr sz="3600" spc="125" dirty="0">
                <a:latin typeface="Arial" panose="020B0604020202020204" pitchFamily="34" charset="0"/>
                <a:cs typeface="Arial" panose="020B0604020202020204" pitchFamily="34" charset="0"/>
              </a:rPr>
              <a:t>numbers,</a:t>
            </a:r>
            <a:r>
              <a:rPr sz="3600" spc="9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2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lang="en-GB" sz="3600" spc="-5" dirty="0">
                <a:latin typeface="Arial" panose="020B0604020202020204" pitchFamily="34" charset="0"/>
                <a:cs typeface="Arial" panose="020B0604020202020204" pitchFamily="34" charset="0"/>
              </a:rPr>
              <a:t>Denoted </a:t>
            </a:r>
            <a:r>
              <a:rPr sz="3600" spc="145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3600" spc="95" dirty="0">
                <a:latin typeface="Arial" panose="020B0604020202020204" pitchFamily="34" charset="0"/>
                <a:cs typeface="Arial" panose="020B0604020202020204" pitchFamily="34" charset="0"/>
              </a:rPr>
              <a:t>italic</a:t>
            </a:r>
            <a:r>
              <a:rPr lang="en-GB" sz="3600" spc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75" dirty="0">
                <a:latin typeface="Arial" panose="020B0604020202020204" pitchFamily="34" charset="0"/>
                <a:cs typeface="Arial" panose="020B0604020202020204" pitchFamily="34" charset="0"/>
              </a:rPr>
              <a:t>font: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4945" algn="ctr">
              <a:lnSpc>
                <a:spcPct val="100000"/>
              </a:lnSpc>
              <a:spcBef>
                <a:spcPts val="4585"/>
              </a:spcBef>
            </a:pPr>
            <a:r>
              <a:rPr sz="3500" i="1" spc="229" dirty="0">
                <a:latin typeface="Cambria"/>
                <a:cs typeface="Cambria"/>
              </a:rPr>
              <a:t>a, </a:t>
            </a:r>
            <a:r>
              <a:rPr sz="3500" i="1" spc="235" dirty="0">
                <a:latin typeface="Cambria"/>
                <a:cs typeface="Cambria"/>
              </a:rPr>
              <a:t>n,</a:t>
            </a:r>
            <a:r>
              <a:rPr lang="en-GB" sz="3500" i="1" spc="-580" dirty="0">
                <a:latin typeface="Cambria"/>
                <a:cs typeface="Cambria"/>
              </a:rPr>
              <a:t>    </a:t>
            </a:r>
            <a:r>
              <a:rPr sz="3500" i="1" spc="355" dirty="0">
                <a:latin typeface="Cambria"/>
                <a:cs typeface="Cambria"/>
              </a:rPr>
              <a:t>x</a:t>
            </a:r>
            <a:endParaRPr sz="3500" i="1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0" y="850900"/>
            <a:ext cx="42418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30" dirty="0"/>
              <a:t>Vectors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438400"/>
            <a:ext cx="759142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sz="3600" spc="1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600" spc="95" dirty="0">
                <a:latin typeface="Arial" panose="020B0604020202020204" pitchFamily="34" charset="0"/>
                <a:cs typeface="Arial" panose="020B0604020202020204" pitchFamily="34" charset="0"/>
              </a:rPr>
              <a:t>vector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600" spc="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600" spc="45" dirty="0">
                <a:latin typeface="Arial" panose="020B0604020202020204" pitchFamily="34" charset="0"/>
                <a:cs typeface="Arial" panose="020B0604020202020204" pitchFamily="34" charset="0"/>
              </a:rPr>
              <a:t>1-D </a:t>
            </a:r>
            <a:r>
              <a:rPr sz="3600" spc="160" dirty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sz="3600" spc="-5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600" spc="6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10" dirty="0">
                <a:latin typeface="Arial" panose="020B0604020202020204" pitchFamily="34" charset="0"/>
                <a:cs typeface="Arial" panose="020B0604020202020204" pitchFamily="34" charset="0"/>
              </a:rPr>
              <a:t>numbers: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5943600"/>
            <a:ext cx="7698740" cy="2333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95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3600" spc="145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3600" spc="100" dirty="0">
                <a:latin typeface="Arial" panose="020B0604020202020204" pitchFamily="34" charset="0"/>
                <a:cs typeface="Arial" panose="020B0604020202020204" pitchFamily="34" charset="0"/>
              </a:rPr>
              <a:t>real, </a:t>
            </a:r>
            <a:r>
              <a:rPr sz="3600" spc="95" dirty="0">
                <a:latin typeface="Arial" panose="020B0604020202020204" pitchFamily="34" charset="0"/>
                <a:cs typeface="Arial" panose="020B0604020202020204" pitchFamily="34" charset="0"/>
              </a:rPr>
              <a:t>binary, integer,</a:t>
            </a:r>
            <a:r>
              <a:rPr sz="3600" spc="9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2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30" dirty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sz="3600" spc="170" dirty="0">
                <a:latin typeface="Arial" panose="020B0604020202020204" pitchFamily="34" charset="0"/>
                <a:cs typeface="Arial" panose="020B0604020202020204" pitchFamily="34" charset="0"/>
              </a:rPr>
              <a:t>notation </a:t>
            </a:r>
            <a:r>
              <a:rPr sz="3600" spc="3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3600" spc="17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sz="3600" spc="19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3600" spc="9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size: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104FF2-2B07-44B5-8412-B8AC30357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3200400"/>
            <a:ext cx="2034680" cy="24491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0AA40A-11DA-45D8-B303-E4C9C3A3C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0" y="8094912"/>
            <a:ext cx="1524000" cy="1208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700" y="850900"/>
            <a:ext cx="46609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4" dirty="0"/>
              <a:t>Matrices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1778000" y="5984026"/>
            <a:ext cx="8143875" cy="224676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943100">
              <a:lnSpc>
                <a:spcPct val="100000"/>
              </a:lnSpc>
              <a:spcBef>
                <a:spcPts val="380"/>
              </a:spcBef>
            </a:pPr>
            <a:r>
              <a:rPr sz="3600" spc="130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en-GB" sz="3600" spc="1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43100">
              <a:lnSpc>
                <a:spcPct val="100000"/>
              </a:lnSpc>
              <a:spcBef>
                <a:spcPts val="380"/>
              </a:spcBef>
            </a:pP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 indent="-444500">
              <a:lnSpc>
                <a:spcPts val="3854"/>
              </a:lnSpc>
              <a:spcBef>
                <a:spcPts val="280"/>
              </a:spcBef>
              <a:buSzPct val="75000"/>
              <a:buChar char="•"/>
              <a:tabLst>
                <a:tab pos="494665" algn="l"/>
                <a:tab pos="495300" algn="l"/>
              </a:tabLst>
            </a:pPr>
            <a:r>
              <a:rPr sz="3600" spc="130" dirty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sz="3600" spc="170" dirty="0">
                <a:latin typeface="Arial" panose="020B0604020202020204" pitchFamily="34" charset="0"/>
                <a:cs typeface="Arial" panose="020B0604020202020204" pitchFamily="34" charset="0"/>
              </a:rPr>
              <a:t>notation </a:t>
            </a:r>
            <a:r>
              <a:rPr sz="3600" spc="3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3600" spc="17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sz="3600" spc="19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3600" spc="9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14" dirty="0">
                <a:latin typeface="Arial" panose="020B0604020202020204" pitchFamily="34" charset="0"/>
                <a:cs typeface="Arial" panose="020B0604020202020204" pitchFamily="34" charset="0"/>
              </a:rPr>
              <a:t>shape: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3992" y="4511654"/>
            <a:ext cx="79374" cy="708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2439" y="4493438"/>
            <a:ext cx="588645" cy="7372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 marR="30480">
              <a:lnSpc>
                <a:spcPct val="103200"/>
              </a:lnSpc>
              <a:spcBef>
                <a:spcPts val="5"/>
              </a:spcBef>
            </a:pPr>
            <a:r>
              <a:rPr sz="3450" spc="225" baseline="8454" dirty="0">
                <a:latin typeface="Lucida Sans Unicode"/>
                <a:cs typeface="Lucida Sans Unicode"/>
              </a:rPr>
              <a:t>A</a:t>
            </a:r>
            <a:r>
              <a:rPr sz="1650" spc="-5" dirty="0">
                <a:latin typeface="Tahoma"/>
                <a:cs typeface="Tahoma"/>
              </a:rPr>
              <a:t>1</a:t>
            </a:r>
            <a:r>
              <a:rPr sz="1650" i="1" spc="-105" dirty="0">
                <a:latin typeface="Verdana"/>
                <a:cs typeface="Verdana"/>
              </a:rPr>
              <a:t>,</a:t>
            </a:r>
            <a:r>
              <a:rPr sz="1650" spc="-5" dirty="0">
                <a:latin typeface="Tahoma"/>
                <a:cs typeface="Tahoma"/>
              </a:rPr>
              <a:t>1  </a:t>
            </a:r>
            <a:r>
              <a:rPr sz="3450" spc="225" baseline="8454" dirty="0">
                <a:latin typeface="Lucida Sans Unicode"/>
                <a:cs typeface="Lucida Sans Unicode"/>
              </a:rPr>
              <a:t>A</a:t>
            </a:r>
            <a:r>
              <a:rPr sz="1650" spc="-5" dirty="0">
                <a:latin typeface="Tahoma"/>
                <a:cs typeface="Tahoma"/>
              </a:rPr>
              <a:t>2</a:t>
            </a:r>
            <a:r>
              <a:rPr sz="1650" i="1" spc="-105" dirty="0">
                <a:latin typeface="Verdana"/>
                <a:cs typeface="Verdana"/>
              </a:rPr>
              <a:t>,</a:t>
            </a:r>
            <a:r>
              <a:rPr sz="1650" spc="-5" dirty="0">
                <a:latin typeface="Tahoma"/>
                <a:cs typeface="Tahoma"/>
              </a:rPr>
              <a:t>1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6922" y="4493438"/>
            <a:ext cx="588645" cy="7372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 marR="30480">
              <a:lnSpc>
                <a:spcPct val="103200"/>
              </a:lnSpc>
              <a:spcBef>
                <a:spcPts val="5"/>
              </a:spcBef>
            </a:pPr>
            <a:r>
              <a:rPr sz="3450" spc="217" baseline="8454" dirty="0">
                <a:latin typeface="Lucida Sans Unicode"/>
                <a:cs typeface="Lucida Sans Unicode"/>
              </a:rPr>
              <a:t>A</a:t>
            </a:r>
            <a:r>
              <a:rPr sz="1650" spc="-5" dirty="0">
                <a:latin typeface="Tahoma"/>
                <a:cs typeface="Tahoma"/>
              </a:rPr>
              <a:t>1</a:t>
            </a:r>
            <a:r>
              <a:rPr sz="1650" i="1" spc="-105" dirty="0">
                <a:latin typeface="Verdana"/>
                <a:cs typeface="Verdana"/>
              </a:rPr>
              <a:t>,</a:t>
            </a:r>
            <a:r>
              <a:rPr sz="1650" spc="-5" dirty="0">
                <a:latin typeface="Tahoma"/>
                <a:cs typeface="Tahoma"/>
              </a:rPr>
              <a:t>2  </a:t>
            </a:r>
            <a:r>
              <a:rPr sz="3450" spc="217" baseline="8454" dirty="0">
                <a:latin typeface="Lucida Sans Unicode"/>
                <a:cs typeface="Lucida Sans Unicode"/>
              </a:rPr>
              <a:t>A</a:t>
            </a:r>
            <a:r>
              <a:rPr sz="1650" spc="-5" dirty="0">
                <a:latin typeface="Tahoma"/>
                <a:cs typeface="Tahoma"/>
              </a:rPr>
              <a:t>2</a:t>
            </a:r>
            <a:r>
              <a:rPr sz="1650" i="1" spc="-105" dirty="0">
                <a:latin typeface="Verdana"/>
                <a:cs typeface="Verdana"/>
              </a:rPr>
              <a:t>,</a:t>
            </a:r>
            <a:r>
              <a:rPr sz="1650" spc="-5" dirty="0">
                <a:latin typeface="Tahoma"/>
                <a:cs typeface="Tahoma"/>
              </a:rPr>
              <a:t>2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7067" y="4220323"/>
            <a:ext cx="361950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300" spc="580" dirty="0">
                <a:latin typeface="Arial"/>
                <a:cs typeface="Arial"/>
              </a:rPr>
              <a:t> </a:t>
            </a:r>
            <a:r>
              <a:rPr sz="2300" spc="-254" dirty="0">
                <a:latin typeface="Arial"/>
                <a:cs typeface="Arial"/>
              </a:rPr>
              <a:t> </a:t>
            </a:r>
            <a:r>
              <a:rPr sz="3450" spc="-135" baseline="-78502" dirty="0">
                <a:latin typeface="Lucida Sans Unicode"/>
                <a:cs typeface="Lucida Sans Unicode"/>
              </a:rPr>
              <a:t>.</a:t>
            </a:r>
            <a:endParaRPr sz="3450" baseline="-78502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59396" y="4277469"/>
            <a:ext cx="2368550" cy="1234440"/>
            <a:chOff x="2795796" y="4988669"/>
            <a:chExt cx="2368550" cy="1234440"/>
          </a:xfrm>
        </p:grpSpPr>
        <p:sp>
          <p:nvSpPr>
            <p:cNvPr id="10" name="object 10"/>
            <p:cNvSpPr/>
            <p:nvPr/>
          </p:nvSpPr>
          <p:spPr>
            <a:xfrm>
              <a:off x="3357598" y="5001369"/>
              <a:ext cx="656590" cy="1209040"/>
            </a:xfrm>
            <a:custGeom>
              <a:avLst/>
              <a:gdLst/>
              <a:ahLst/>
              <a:cxnLst/>
              <a:rect l="l" t="t" r="r" b="b"/>
              <a:pathLst>
                <a:path w="656589" h="1209039">
                  <a:moveTo>
                    <a:pt x="303047" y="0"/>
                  </a:moveTo>
                  <a:lnTo>
                    <a:pt x="266313" y="28215"/>
                  </a:lnTo>
                  <a:lnTo>
                    <a:pt x="231412" y="59686"/>
                  </a:lnTo>
                  <a:lnTo>
                    <a:pt x="198470" y="94261"/>
                  </a:lnTo>
                  <a:lnTo>
                    <a:pt x="167609" y="131788"/>
                  </a:lnTo>
                  <a:lnTo>
                    <a:pt x="138954" y="172117"/>
                  </a:lnTo>
                  <a:lnTo>
                    <a:pt x="112630" y="215097"/>
                  </a:lnTo>
                  <a:lnTo>
                    <a:pt x="88762" y="260576"/>
                  </a:lnTo>
                  <a:lnTo>
                    <a:pt x="68614" y="305525"/>
                  </a:lnTo>
                  <a:lnTo>
                    <a:pt x="51013" y="351794"/>
                  </a:lnTo>
                  <a:lnTo>
                    <a:pt x="35981" y="399205"/>
                  </a:lnTo>
                  <a:lnTo>
                    <a:pt x="23538" y="447581"/>
                  </a:lnTo>
                  <a:lnTo>
                    <a:pt x="13703" y="496745"/>
                  </a:lnTo>
                  <a:lnTo>
                    <a:pt x="6497" y="546518"/>
                  </a:lnTo>
                  <a:lnTo>
                    <a:pt x="1941" y="596725"/>
                  </a:lnTo>
                  <a:lnTo>
                    <a:pt x="55" y="647188"/>
                  </a:lnTo>
                  <a:lnTo>
                    <a:pt x="858" y="697729"/>
                  </a:lnTo>
                  <a:lnTo>
                    <a:pt x="4372" y="748172"/>
                  </a:lnTo>
                  <a:lnTo>
                    <a:pt x="10617" y="798339"/>
                  </a:lnTo>
                  <a:lnTo>
                    <a:pt x="19612" y="848052"/>
                  </a:lnTo>
                  <a:lnTo>
                    <a:pt x="31379" y="897135"/>
                  </a:lnTo>
                  <a:lnTo>
                    <a:pt x="45938" y="945410"/>
                  </a:lnTo>
                  <a:lnTo>
                    <a:pt x="64899" y="995716"/>
                  </a:lnTo>
                  <a:lnTo>
                    <a:pt x="87404" y="1043172"/>
                  </a:lnTo>
                  <a:lnTo>
                    <a:pt x="113342" y="1086717"/>
                  </a:lnTo>
                  <a:lnTo>
                    <a:pt x="142601" y="1125287"/>
                  </a:lnTo>
                  <a:lnTo>
                    <a:pt x="175070" y="1157821"/>
                  </a:lnTo>
                  <a:lnTo>
                    <a:pt x="210637" y="1183255"/>
                  </a:lnTo>
                  <a:lnTo>
                    <a:pt x="249190" y="1200529"/>
                  </a:lnTo>
                  <a:lnTo>
                    <a:pt x="290618" y="1208579"/>
                  </a:lnTo>
                  <a:lnTo>
                    <a:pt x="330853" y="1207063"/>
                  </a:lnTo>
                  <a:lnTo>
                    <a:pt x="368826" y="1197075"/>
                  </a:lnTo>
                  <a:lnTo>
                    <a:pt x="404512" y="1179386"/>
                  </a:lnTo>
                  <a:lnTo>
                    <a:pt x="437886" y="1154771"/>
                  </a:lnTo>
                  <a:lnTo>
                    <a:pt x="468925" y="1124003"/>
                  </a:lnTo>
                  <a:lnTo>
                    <a:pt x="497603" y="1087856"/>
                  </a:lnTo>
                  <a:lnTo>
                    <a:pt x="523897" y="1047102"/>
                  </a:lnTo>
                  <a:lnTo>
                    <a:pt x="547782" y="1002516"/>
                  </a:lnTo>
                  <a:lnTo>
                    <a:pt x="569234" y="954869"/>
                  </a:lnTo>
                  <a:lnTo>
                    <a:pt x="588228" y="904937"/>
                  </a:lnTo>
                  <a:lnTo>
                    <a:pt x="604740" y="853492"/>
                  </a:lnTo>
                  <a:lnTo>
                    <a:pt x="618106" y="804864"/>
                  </a:lnTo>
                  <a:lnTo>
                    <a:pt x="629770" y="755516"/>
                  </a:lnTo>
                  <a:lnTo>
                    <a:pt x="639562" y="705658"/>
                  </a:lnTo>
                  <a:lnTo>
                    <a:pt x="647314" y="655498"/>
                  </a:lnTo>
                  <a:lnTo>
                    <a:pt x="652858" y="605246"/>
                  </a:lnTo>
                  <a:lnTo>
                    <a:pt x="656024" y="555109"/>
                  </a:lnTo>
                  <a:lnTo>
                    <a:pt x="656644" y="505297"/>
                  </a:lnTo>
                  <a:lnTo>
                    <a:pt x="654550" y="456019"/>
                  </a:lnTo>
                  <a:lnTo>
                    <a:pt x="649574" y="407482"/>
                  </a:lnTo>
                  <a:lnTo>
                    <a:pt x="641546" y="359897"/>
                  </a:lnTo>
                  <a:lnTo>
                    <a:pt x="630298" y="313472"/>
                  </a:lnTo>
                  <a:lnTo>
                    <a:pt x="615662" y="268415"/>
                  </a:lnTo>
                  <a:lnTo>
                    <a:pt x="597469" y="224936"/>
                  </a:lnTo>
                  <a:lnTo>
                    <a:pt x="575551" y="183243"/>
                  </a:lnTo>
                  <a:lnTo>
                    <a:pt x="545772" y="138628"/>
                  </a:lnTo>
                  <a:lnTo>
                    <a:pt x="512133" y="99614"/>
                  </a:lnTo>
                  <a:lnTo>
                    <a:pt x="475119" y="66528"/>
                  </a:lnTo>
                  <a:lnTo>
                    <a:pt x="435218" y="39696"/>
                  </a:lnTo>
                  <a:lnTo>
                    <a:pt x="392914" y="19446"/>
                  </a:lnTo>
                  <a:lnTo>
                    <a:pt x="348695" y="6105"/>
                  </a:lnTo>
                  <a:lnTo>
                    <a:pt x="303047" y="0"/>
                  </a:lnTo>
                  <a:close/>
                </a:path>
              </a:pathLst>
            </a:custGeom>
            <a:ln w="25400">
              <a:solidFill>
                <a:srgbClr val="F39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2146" y="5071418"/>
              <a:ext cx="2355850" cy="567690"/>
            </a:xfrm>
            <a:custGeom>
              <a:avLst/>
              <a:gdLst/>
              <a:ahLst/>
              <a:cxnLst/>
              <a:rect l="l" t="t" r="r" b="b"/>
              <a:pathLst>
                <a:path w="2355850" h="567689">
                  <a:moveTo>
                    <a:pt x="1086705" y="0"/>
                  </a:moveTo>
                  <a:lnTo>
                    <a:pt x="1024414" y="5988"/>
                  </a:lnTo>
                  <a:lnTo>
                    <a:pt x="963503" y="12317"/>
                  </a:lnTo>
                  <a:lnTo>
                    <a:pt x="904018" y="18980"/>
                  </a:lnTo>
                  <a:lnTo>
                    <a:pt x="846005" y="25969"/>
                  </a:lnTo>
                  <a:lnTo>
                    <a:pt x="789509" y="33278"/>
                  </a:lnTo>
                  <a:lnTo>
                    <a:pt x="734574" y="40900"/>
                  </a:lnTo>
                  <a:lnTo>
                    <a:pt x="681247" y="48826"/>
                  </a:lnTo>
                  <a:lnTo>
                    <a:pt x="629572" y="57050"/>
                  </a:lnTo>
                  <a:lnTo>
                    <a:pt x="579595" y="65565"/>
                  </a:lnTo>
                  <a:lnTo>
                    <a:pt x="531361" y="74363"/>
                  </a:lnTo>
                  <a:lnTo>
                    <a:pt x="484916" y="83438"/>
                  </a:lnTo>
                  <a:lnTo>
                    <a:pt x="440305" y="92781"/>
                  </a:lnTo>
                  <a:lnTo>
                    <a:pt x="397573" y="102386"/>
                  </a:lnTo>
                  <a:lnTo>
                    <a:pt x="356765" y="112246"/>
                  </a:lnTo>
                  <a:lnTo>
                    <a:pt x="317927" y="122353"/>
                  </a:lnTo>
                  <a:lnTo>
                    <a:pt x="254181" y="140785"/>
                  </a:lnTo>
                  <a:lnTo>
                    <a:pt x="197426" y="159699"/>
                  </a:lnTo>
                  <a:lnTo>
                    <a:pt x="147711" y="179040"/>
                  </a:lnTo>
                  <a:lnTo>
                    <a:pt x="105085" y="198752"/>
                  </a:lnTo>
                  <a:lnTo>
                    <a:pt x="69597" y="218779"/>
                  </a:lnTo>
                  <a:lnTo>
                    <a:pt x="20229" y="259554"/>
                  </a:lnTo>
                  <a:lnTo>
                    <a:pt x="0" y="300920"/>
                  </a:lnTo>
                  <a:lnTo>
                    <a:pt x="933" y="321686"/>
                  </a:lnTo>
                  <a:lnTo>
                    <a:pt x="25142" y="363102"/>
                  </a:lnTo>
                  <a:lnTo>
                    <a:pt x="79465" y="403994"/>
                  </a:lnTo>
                  <a:lnTo>
                    <a:pt x="118041" y="424104"/>
                  </a:lnTo>
                  <a:lnTo>
                    <a:pt x="164292" y="443916"/>
                  </a:lnTo>
                  <a:lnTo>
                    <a:pt x="224122" y="464969"/>
                  </a:lnTo>
                  <a:lnTo>
                    <a:pt x="294035" y="485009"/>
                  </a:lnTo>
                  <a:lnTo>
                    <a:pt x="332685" y="494539"/>
                  </a:lnTo>
                  <a:lnTo>
                    <a:pt x="373750" y="503685"/>
                  </a:lnTo>
                  <a:lnTo>
                    <a:pt x="417195" y="512402"/>
                  </a:lnTo>
                  <a:lnTo>
                    <a:pt x="462984" y="520647"/>
                  </a:lnTo>
                  <a:lnTo>
                    <a:pt x="511084" y="528376"/>
                  </a:lnTo>
                  <a:lnTo>
                    <a:pt x="561458" y="535545"/>
                  </a:lnTo>
                  <a:lnTo>
                    <a:pt x="614072" y="542110"/>
                  </a:lnTo>
                  <a:lnTo>
                    <a:pt x="668889" y="548028"/>
                  </a:lnTo>
                  <a:lnTo>
                    <a:pt x="725876" y="553255"/>
                  </a:lnTo>
                  <a:lnTo>
                    <a:pt x="784997" y="557746"/>
                  </a:lnTo>
                  <a:lnTo>
                    <a:pt x="846216" y="561459"/>
                  </a:lnTo>
                  <a:lnTo>
                    <a:pt x="909499" y="564349"/>
                  </a:lnTo>
                  <a:lnTo>
                    <a:pt x="974810" y="566373"/>
                  </a:lnTo>
                  <a:lnTo>
                    <a:pt x="1042115" y="567486"/>
                  </a:lnTo>
                  <a:lnTo>
                    <a:pt x="1112158" y="567665"/>
                  </a:lnTo>
                  <a:lnTo>
                    <a:pt x="1180356" y="566891"/>
                  </a:lnTo>
                  <a:lnTo>
                    <a:pt x="1246697" y="565203"/>
                  </a:lnTo>
                  <a:lnTo>
                    <a:pt x="1311174" y="562641"/>
                  </a:lnTo>
                  <a:lnTo>
                    <a:pt x="1373775" y="559245"/>
                  </a:lnTo>
                  <a:lnTo>
                    <a:pt x="1434492" y="555054"/>
                  </a:lnTo>
                  <a:lnTo>
                    <a:pt x="1493315" y="550109"/>
                  </a:lnTo>
                  <a:lnTo>
                    <a:pt x="1550234" y="544448"/>
                  </a:lnTo>
                  <a:lnTo>
                    <a:pt x="1605240" y="538113"/>
                  </a:lnTo>
                  <a:lnTo>
                    <a:pt x="1658323" y="531142"/>
                  </a:lnTo>
                  <a:lnTo>
                    <a:pt x="1709474" y="523575"/>
                  </a:lnTo>
                  <a:lnTo>
                    <a:pt x="1758683" y="515452"/>
                  </a:lnTo>
                  <a:lnTo>
                    <a:pt x="1805940" y="506812"/>
                  </a:lnTo>
                  <a:lnTo>
                    <a:pt x="1851236" y="497696"/>
                  </a:lnTo>
                  <a:lnTo>
                    <a:pt x="1894561" y="488143"/>
                  </a:lnTo>
                  <a:lnTo>
                    <a:pt x="1935906" y="478193"/>
                  </a:lnTo>
                  <a:lnTo>
                    <a:pt x="1975261" y="467885"/>
                  </a:lnTo>
                  <a:lnTo>
                    <a:pt x="2012617" y="457259"/>
                  </a:lnTo>
                  <a:lnTo>
                    <a:pt x="2081291" y="435214"/>
                  </a:lnTo>
                  <a:lnTo>
                    <a:pt x="2141853" y="412374"/>
                  </a:lnTo>
                  <a:lnTo>
                    <a:pt x="2211350" y="380797"/>
                  </a:lnTo>
                  <a:lnTo>
                    <a:pt x="2249012" y="360570"/>
                  </a:lnTo>
                  <a:lnTo>
                    <a:pt x="2281650" y="340141"/>
                  </a:lnTo>
                  <a:lnTo>
                    <a:pt x="2330229" y="298939"/>
                  </a:lnTo>
                  <a:lnTo>
                    <a:pt x="2353847" y="257716"/>
                  </a:lnTo>
                  <a:lnTo>
                    <a:pt x="2355282" y="237261"/>
                  </a:lnTo>
                  <a:lnTo>
                    <a:pt x="2349263" y="216998"/>
                  </a:lnTo>
                  <a:lnTo>
                    <a:pt x="2313237" y="177309"/>
                  </a:lnTo>
                  <a:lnTo>
                    <a:pt x="2242529" y="139176"/>
                  </a:lnTo>
                  <a:lnTo>
                    <a:pt x="2193156" y="120857"/>
                  </a:lnTo>
                  <a:lnTo>
                    <a:pt x="2133898" y="103123"/>
                  </a:lnTo>
                  <a:lnTo>
                    <a:pt x="2064348" y="86041"/>
                  </a:lnTo>
                  <a:lnTo>
                    <a:pt x="2026710" y="78027"/>
                  </a:lnTo>
                  <a:lnTo>
                    <a:pt x="1987043" y="70357"/>
                  </a:lnTo>
                  <a:lnTo>
                    <a:pt x="1945433" y="63038"/>
                  </a:lnTo>
                  <a:lnTo>
                    <a:pt x="1901968" y="56078"/>
                  </a:lnTo>
                  <a:lnTo>
                    <a:pt x="1856735" y="49485"/>
                  </a:lnTo>
                  <a:lnTo>
                    <a:pt x="1809821" y="43266"/>
                  </a:lnTo>
                  <a:lnTo>
                    <a:pt x="1761314" y="37430"/>
                  </a:lnTo>
                  <a:lnTo>
                    <a:pt x="1711301" y="31983"/>
                  </a:lnTo>
                  <a:lnTo>
                    <a:pt x="1659869" y="26935"/>
                  </a:lnTo>
                  <a:lnTo>
                    <a:pt x="1607105" y="22291"/>
                  </a:lnTo>
                  <a:lnTo>
                    <a:pt x="1553097" y="18060"/>
                  </a:lnTo>
                  <a:lnTo>
                    <a:pt x="1497931" y="14250"/>
                  </a:lnTo>
                  <a:lnTo>
                    <a:pt x="1441696" y="10868"/>
                  </a:lnTo>
                  <a:lnTo>
                    <a:pt x="1384478" y="7922"/>
                  </a:lnTo>
                  <a:lnTo>
                    <a:pt x="1326365" y="5419"/>
                  </a:lnTo>
                  <a:lnTo>
                    <a:pt x="1267444" y="3368"/>
                  </a:lnTo>
                  <a:lnTo>
                    <a:pt x="1207802" y="1776"/>
                  </a:lnTo>
                  <a:lnTo>
                    <a:pt x="1147527" y="651"/>
                  </a:lnTo>
                  <a:lnTo>
                    <a:pt x="1086705" y="0"/>
                  </a:lnTo>
                  <a:close/>
                </a:path>
              </a:pathLst>
            </a:custGeom>
            <a:ln w="12700">
              <a:solidFill>
                <a:srgbClr val="70B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54200" y="2971800"/>
            <a:ext cx="7705725" cy="2008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sz="3600" spc="1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600" spc="180" dirty="0">
                <a:latin typeface="Arial" panose="020B0604020202020204" pitchFamily="34" charset="0"/>
                <a:cs typeface="Arial" panose="020B0604020202020204" pitchFamily="34" charset="0"/>
              </a:rPr>
              <a:t>matrix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600" spc="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600" spc="45" dirty="0">
                <a:latin typeface="Arial" panose="020B0604020202020204" pitchFamily="34" charset="0"/>
                <a:cs typeface="Arial" panose="020B0604020202020204" pitchFamily="34" charset="0"/>
              </a:rPr>
              <a:t>2-D </a:t>
            </a:r>
            <a:r>
              <a:rPr sz="3600" spc="160" dirty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sz="3600" spc="-5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600" spc="5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10" dirty="0">
                <a:latin typeface="Arial" panose="020B0604020202020204" pitchFamily="34" charset="0"/>
                <a:cs typeface="Arial" panose="020B0604020202020204" pitchFamily="34" charset="0"/>
              </a:rPr>
              <a:t>numbers: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0100">
              <a:lnSpc>
                <a:spcPct val="100000"/>
              </a:lnSpc>
              <a:spcBef>
                <a:spcPts val="2580"/>
              </a:spcBef>
            </a:pPr>
            <a:r>
              <a:rPr sz="3600" spc="45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23976" y="4141414"/>
            <a:ext cx="1007110" cy="274320"/>
            <a:chOff x="4460376" y="4852614"/>
            <a:chExt cx="1007110" cy="274320"/>
          </a:xfrm>
        </p:grpSpPr>
        <p:sp>
          <p:nvSpPr>
            <p:cNvPr id="14" name="object 14"/>
            <p:cNvSpPr/>
            <p:nvPr/>
          </p:nvSpPr>
          <p:spPr>
            <a:xfrm>
              <a:off x="4566795" y="4865314"/>
              <a:ext cx="887730" cy="205104"/>
            </a:xfrm>
            <a:custGeom>
              <a:avLst/>
              <a:gdLst/>
              <a:ahLst/>
              <a:cxnLst/>
              <a:rect l="l" t="t" r="r" b="b"/>
              <a:pathLst>
                <a:path w="887729" h="205104">
                  <a:moveTo>
                    <a:pt x="887460" y="0"/>
                  </a:moveTo>
                  <a:lnTo>
                    <a:pt x="12374" y="202092"/>
                  </a:lnTo>
                  <a:lnTo>
                    <a:pt x="0" y="20495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0376" y="5008010"/>
              <a:ext cx="132715" cy="119380"/>
            </a:xfrm>
            <a:custGeom>
              <a:avLst/>
              <a:gdLst/>
              <a:ahLst/>
              <a:cxnLst/>
              <a:rect l="l" t="t" r="r" b="b"/>
              <a:pathLst>
                <a:path w="132714" h="119379">
                  <a:moveTo>
                    <a:pt x="105075" y="0"/>
                  </a:moveTo>
                  <a:lnTo>
                    <a:pt x="0" y="86829"/>
                  </a:lnTo>
                  <a:lnTo>
                    <a:pt x="132510" y="118793"/>
                  </a:lnTo>
                  <a:lnTo>
                    <a:pt x="105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447540" y="5540988"/>
            <a:ext cx="121920" cy="581025"/>
            <a:chOff x="3583940" y="6252188"/>
            <a:chExt cx="121920" cy="581025"/>
          </a:xfrm>
        </p:grpSpPr>
        <p:sp>
          <p:nvSpPr>
            <p:cNvPr id="17" name="object 17"/>
            <p:cNvSpPr/>
            <p:nvPr/>
          </p:nvSpPr>
          <p:spPr>
            <a:xfrm>
              <a:off x="3644900" y="6361408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4">
                  <a:moveTo>
                    <a:pt x="0" y="0"/>
                  </a:moveTo>
                  <a:lnTo>
                    <a:pt x="0" y="47119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3940" y="6252188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1537E4B-C16B-4636-87DF-10FC8114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85" y="7886648"/>
            <a:ext cx="3499030" cy="10160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0" y="850900"/>
            <a:ext cx="45212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20" dirty="0"/>
              <a:t>T</a:t>
            </a:r>
            <a:r>
              <a:rPr sz="8000" spc="160" dirty="0"/>
              <a:t>ensors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977900" y="3098800"/>
            <a:ext cx="10023475" cy="5545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buSzPct val="75000"/>
              <a:tabLst>
                <a:tab pos="469265" algn="l"/>
                <a:tab pos="469900" algn="l"/>
              </a:tabLst>
            </a:pPr>
            <a:r>
              <a:rPr sz="3600" spc="1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600" spc="135" dirty="0">
                <a:latin typeface="Arial" panose="020B0604020202020204" pitchFamily="34" charset="0"/>
                <a:cs typeface="Arial" panose="020B0604020202020204" pitchFamily="34" charset="0"/>
              </a:rPr>
              <a:t>tensor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600" spc="2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3600" spc="160" dirty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sz="3600" spc="-5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600" spc="125" dirty="0">
                <a:latin typeface="Arial" panose="020B0604020202020204" pitchFamily="34" charset="0"/>
                <a:cs typeface="Arial" panose="020B0604020202020204" pitchFamily="34" charset="0"/>
              </a:rPr>
              <a:t>numbers, </a:t>
            </a:r>
            <a:r>
              <a:rPr sz="3600" spc="295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3600" spc="130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sz="3600" spc="8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7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GB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zero dimensions, and be a scalar</a:t>
            </a:r>
          </a:p>
          <a:p>
            <a:pPr marL="457200" indent="-4572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one dimension, and be a vector</a:t>
            </a:r>
          </a:p>
          <a:p>
            <a:pPr marL="457200" indent="-4572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two dimensions, and be a matrix</a:t>
            </a:r>
          </a:p>
          <a:p>
            <a:pPr marL="457200" indent="-4572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or more dimensions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850900"/>
            <a:ext cx="93472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65" dirty="0"/>
              <a:t>Matrix</a:t>
            </a:r>
            <a:r>
              <a:rPr sz="8000" spc="610" dirty="0"/>
              <a:t> </a:t>
            </a:r>
            <a:r>
              <a:rPr sz="8000" spc="254" dirty="0"/>
              <a:t>Transpose</a:t>
            </a:r>
            <a:endParaRPr sz="8000" dirty="0"/>
          </a:p>
        </p:txBody>
      </p:sp>
      <p:sp>
        <p:nvSpPr>
          <p:cNvPr id="22" name="object 22"/>
          <p:cNvSpPr txBox="1"/>
          <p:nvPr/>
        </p:nvSpPr>
        <p:spPr>
          <a:xfrm>
            <a:off x="635000" y="4829470"/>
            <a:ext cx="4800600" cy="11213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0"/>
              </a:spcBef>
              <a:tabLst>
                <a:tab pos="1620520" algn="l"/>
              </a:tabLst>
            </a:pPr>
            <a:r>
              <a:rPr sz="2400" spc="70" dirty="0">
                <a:latin typeface="Book Antiqua"/>
                <a:cs typeface="Book Antiqua"/>
              </a:rPr>
              <a:t>The </a:t>
            </a:r>
            <a:r>
              <a:rPr sz="2400" spc="-10" dirty="0">
                <a:latin typeface="Book Antiqua"/>
                <a:cs typeface="Book Antiqua"/>
              </a:rPr>
              <a:t>transpose </a:t>
            </a:r>
            <a:r>
              <a:rPr sz="2400" spc="-70" dirty="0">
                <a:latin typeface="Book Antiqua"/>
                <a:cs typeface="Book Antiqua"/>
              </a:rPr>
              <a:t>of </a:t>
            </a:r>
            <a:r>
              <a:rPr sz="2400" spc="25" dirty="0">
                <a:latin typeface="Book Antiqua"/>
                <a:cs typeface="Book Antiqua"/>
              </a:rPr>
              <a:t>the matrix </a:t>
            </a:r>
            <a:r>
              <a:rPr sz="2400" spc="5" dirty="0">
                <a:latin typeface="Book Antiqua"/>
                <a:cs typeface="Book Antiqua"/>
              </a:rPr>
              <a:t>can </a:t>
            </a:r>
            <a:r>
              <a:rPr sz="2400" spc="20" dirty="0">
                <a:latin typeface="Book Antiqua"/>
                <a:cs typeface="Book Antiqua"/>
              </a:rPr>
              <a:t>be </a:t>
            </a:r>
            <a:r>
              <a:rPr sz="2400" spc="-10" dirty="0">
                <a:latin typeface="Book Antiqua"/>
                <a:cs typeface="Book Antiqua"/>
              </a:rPr>
              <a:t>thought </a:t>
            </a:r>
            <a:r>
              <a:rPr sz="2400" spc="-70" dirty="0">
                <a:latin typeface="Book Antiqua"/>
                <a:cs typeface="Book Antiqua"/>
              </a:rPr>
              <a:t>of </a:t>
            </a:r>
            <a:r>
              <a:rPr sz="2400" spc="-15" dirty="0">
                <a:latin typeface="Book Antiqua"/>
                <a:cs typeface="Book Antiqua"/>
              </a:rPr>
              <a:t>as </a:t>
            </a:r>
            <a:r>
              <a:rPr sz="2400" spc="30" dirty="0">
                <a:latin typeface="Book Antiqua"/>
                <a:cs typeface="Book Antiqua"/>
              </a:rPr>
              <a:t>a </a:t>
            </a:r>
            <a:r>
              <a:rPr sz="2400" spc="-25" dirty="0">
                <a:latin typeface="Book Antiqua"/>
                <a:cs typeface="Book Antiqua"/>
              </a:rPr>
              <a:t>mirror </a:t>
            </a:r>
            <a:r>
              <a:rPr sz="2400" spc="-50" dirty="0">
                <a:latin typeface="Book Antiqua"/>
                <a:cs typeface="Book Antiqua"/>
              </a:rPr>
              <a:t>image </a:t>
            </a:r>
            <a:r>
              <a:rPr sz="2400" spc="-20" dirty="0">
                <a:latin typeface="Book Antiqua"/>
                <a:cs typeface="Book Antiqua"/>
              </a:rPr>
              <a:t>across </a:t>
            </a:r>
            <a:r>
              <a:rPr sz="2400" spc="25" dirty="0">
                <a:latin typeface="Book Antiqua"/>
                <a:cs typeface="Book Antiqua"/>
              </a:rPr>
              <a:t>the  </a:t>
            </a:r>
            <a:r>
              <a:rPr sz="2400" spc="-35" dirty="0">
                <a:latin typeface="Book Antiqua"/>
                <a:cs typeface="Book Antiqua"/>
              </a:rPr>
              <a:t>main</a:t>
            </a:r>
            <a:r>
              <a:rPr sz="2400" spc="204" dirty="0">
                <a:latin typeface="Book Antiqua"/>
                <a:cs typeface="Book Antiqua"/>
              </a:rPr>
              <a:t> </a:t>
            </a:r>
            <a:r>
              <a:rPr sz="2400" spc="-35" dirty="0">
                <a:latin typeface="Book Antiqua"/>
                <a:cs typeface="Book Antiqua"/>
              </a:rPr>
              <a:t>diagonal.</a:t>
            </a:r>
            <a:endParaRPr sz="2400" dirty="0">
              <a:latin typeface="Book Antiqua"/>
              <a:cs typeface="Book Antiqua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80DBE62-B61B-475D-9EBD-CF706EB3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299" y="2334817"/>
            <a:ext cx="3031739" cy="10862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67DEA8-DCCA-446B-9E6F-C311A05F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4038600"/>
            <a:ext cx="7095523" cy="24691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44FCB38-E0DF-40DB-8D2A-EDC53E907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75" y="7628069"/>
            <a:ext cx="4826585" cy="1265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850900"/>
            <a:ext cx="106172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65" dirty="0"/>
              <a:t>Matrix </a:t>
            </a:r>
            <a:r>
              <a:rPr sz="8000" spc="415" dirty="0"/>
              <a:t>(Dot)</a:t>
            </a:r>
            <a:r>
              <a:rPr sz="8000" spc="900" dirty="0"/>
              <a:t> </a:t>
            </a:r>
            <a:r>
              <a:rPr sz="8000" spc="490" dirty="0"/>
              <a:t>Product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4622800" y="6286500"/>
            <a:ext cx="126238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b="1" spc="125" dirty="0">
                <a:latin typeface="Verdana"/>
                <a:cs typeface="Verdana"/>
              </a:rPr>
              <a:t>=</a:t>
            </a:r>
            <a:r>
              <a:rPr sz="4700" b="1" dirty="0">
                <a:latin typeface="Verdana"/>
                <a:cs typeface="Verdana"/>
              </a:rPr>
              <a:t> </a:t>
            </a:r>
            <a:r>
              <a:rPr sz="7050" i="1" spc="-120" baseline="-1182" dirty="0">
                <a:latin typeface="Arial"/>
                <a:cs typeface="Arial"/>
              </a:rPr>
              <a:t>m</a:t>
            </a:r>
            <a:endParaRPr sz="7050" baseline="-11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" y="6299200"/>
            <a:ext cx="51308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i="1" spc="-80" dirty="0">
                <a:latin typeface="Arial"/>
                <a:cs typeface="Arial"/>
              </a:rPr>
              <a:t>m</a:t>
            </a:r>
            <a:endParaRPr sz="4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7975600"/>
            <a:ext cx="33083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i="1" spc="-215" dirty="0">
                <a:latin typeface="Arial"/>
                <a:cs typeface="Arial"/>
              </a:rPr>
              <a:t>p</a:t>
            </a:r>
            <a:endParaRPr sz="4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11200" y="5334000"/>
            <a:ext cx="3782695" cy="2804795"/>
            <a:chOff x="711200" y="5334000"/>
            <a:chExt cx="3782695" cy="2804795"/>
          </a:xfrm>
        </p:grpSpPr>
        <p:sp>
          <p:nvSpPr>
            <p:cNvPr id="7" name="object 7"/>
            <p:cNvSpPr/>
            <p:nvPr/>
          </p:nvSpPr>
          <p:spPr>
            <a:xfrm>
              <a:off x="711200" y="5334000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300" y="5346699"/>
              <a:ext cx="837676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9300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7416" y="5334000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5516" y="5346699"/>
              <a:ext cx="837675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5516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3630" y="5334000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61730" y="5346699"/>
              <a:ext cx="837676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1730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1200" y="6279224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9300" y="6291924"/>
              <a:ext cx="837676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9300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67416" y="6279224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5516" y="6291924"/>
              <a:ext cx="837675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5516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10930" y="6266524"/>
              <a:ext cx="939276" cy="9392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61730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61730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1200" y="7224448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9300" y="7237148"/>
              <a:ext cx="837676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9300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67416" y="7224448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05516" y="7237148"/>
              <a:ext cx="837675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5516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3630" y="7224448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61730" y="7237148"/>
              <a:ext cx="837676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61730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79846" y="5334000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17946" y="5346699"/>
              <a:ext cx="837675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17946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79846" y="6279224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17946" y="6291924"/>
              <a:ext cx="837675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17946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9846" y="7224448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17946" y="7237148"/>
              <a:ext cx="837675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17946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966205" y="5334000"/>
            <a:ext cx="1896110" cy="2804795"/>
            <a:chOff x="5966205" y="5334000"/>
            <a:chExt cx="1896110" cy="2804795"/>
          </a:xfrm>
        </p:grpSpPr>
        <p:sp>
          <p:nvSpPr>
            <p:cNvPr id="44" name="object 44"/>
            <p:cNvSpPr/>
            <p:nvPr/>
          </p:nvSpPr>
          <p:spPr>
            <a:xfrm>
              <a:off x="5978905" y="5334000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17005" y="5346699"/>
              <a:ext cx="837676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17005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35122" y="5334000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73222" y="5346699"/>
              <a:ext cx="837675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73222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66205" y="6266524"/>
              <a:ext cx="939276" cy="9392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17005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17005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22422" y="6266524"/>
              <a:ext cx="939276" cy="9392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73222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5" y="0"/>
                  </a:lnTo>
                  <a:lnTo>
                    <a:pt x="837675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73222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78905" y="7224448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17005" y="7237148"/>
              <a:ext cx="837676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17005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35122" y="7224448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73222" y="7237148"/>
              <a:ext cx="837675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73222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8969597" y="5793911"/>
            <a:ext cx="3782695" cy="1884680"/>
            <a:chOff x="8969597" y="5793911"/>
            <a:chExt cx="3782695" cy="1884680"/>
          </a:xfrm>
        </p:grpSpPr>
        <p:sp>
          <p:nvSpPr>
            <p:cNvPr id="63" name="object 63"/>
            <p:cNvSpPr/>
            <p:nvPr/>
          </p:nvSpPr>
          <p:spPr>
            <a:xfrm>
              <a:off x="8969597" y="5806611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007697" y="5819312"/>
              <a:ext cx="837675" cy="837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007697" y="581931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5" y="837675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925812" y="5806611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963912" y="5819312"/>
              <a:ext cx="837676" cy="837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963912" y="581931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6" y="837675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869328" y="5793911"/>
              <a:ext cx="939276" cy="9392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920128" y="581931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5" y="0"/>
                  </a:lnTo>
                  <a:lnTo>
                    <a:pt x="837675" y="837675"/>
                  </a:lnTo>
                  <a:lnTo>
                    <a:pt x="0" y="837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920128" y="581931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969597" y="6751836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007697" y="6764536"/>
              <a:ext cx="837675" cy="837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007697" y="676453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5" y="837675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925812" y="6751836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963912" y="6764536"/>
              <a:ext cx="837676" cy="837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963912" y="676453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6" y="837675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869328" y="6739136"/>
              <a:ext cx="939276" cy="9392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920128" y="676453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5" y="0"/>
                  </a:lnTo>
                  <a:lnTo>
                    <a:pt x="837675" y="837675"/>
                  </a:lnTo>
                  <a:lnTo>
                    <a:pt x="0" y="837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920128" y="676453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838242" y="5806611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876342" y="5819312"/>
              <a:ext cx="837678" cy="837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876342" y="581931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8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8" y="837675"/>
                  </a:lnTo>
                  <a:lnTo>
                    <a:pt x="837678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838242" y="6751836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876342" y="6764536"/>
              <a:ext cx="837678" cy="837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876342" y="676453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8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8" y="837675"/>
                  </a:lnTo>
                  <a:lnTo>
                    <a:pt x="837678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10693400" y="7543800"/>
            <a:ext cx="33083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i="1" spc="-215" dirty="0">
                <a:latin typeface="Arial"/>
                <a:cs typeface="Arial"/>
              </a:rPr>
              <a:t>p</a:t>
            </a:r>
            <a:endParaRPr sz="47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04000" y="7975600"/>
            <a:ext cx="36131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i="1" spc="25" dirty="0">
                <a:latin typeface="Arial"/>
                <a:cs typeface="Arial"/>
              </a:rPr>
              <a:t>n</a:t>
            </a:r>
            <a:endParaRPr sz="47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75600" y="6286500"/>
            <a:ext cx="90741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558800" algn="l"/>
              </a:tabLst>
            </a:pPr>
            <a:r>
              <a:rPr sz="7050" i="1" spc="37" baseline="-1182" dirty="0">
                <a:latin typeface="Arial"/>
                <a:cs typeface="Arial"/>
              </a:rPr>
              <a:t>n</a:t>
            </a:r>
            <a:endParaRPr sz="7050" baseline="-1182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070356" y="6978881"/>
            <a:ext cx="1825625" cy="1532890"/>
            <a:chOff x="7070356" y="6978881"/>
            <a:chExt cx="1825625" cy="1532890"/>
          </a:xfrm>
        </p:grpSpPr>
        <p:sp>
          <p:nvSpPr>
            <p:cNvPr id="91" name="object 91"/>
            <p:cNvSpPr/>
            <p:nvPr/>
          </p:nvSpPr>
          <p:spPr>
            <a:xfrm>
              <a:off x="7171624" y="7079784"/>
              <a:ext cx="1711325" cy="1359535"/>
            </a:xfrm>
            <a:custGeom>
              <a:avLst/>
              <a:gdLst/>
              <a:ahLst/>
              <a:cxnLst/>
              <a:rect l="l" t="t" r="r" b="b"/>
              <a:pathLst>
                <a:path w="1711325" h="1359534">
                  <a:moveTo>
                    <a:pt x="0" y="1359505"/>
                  </a:moveTo>
                  <a:lnTo>
                    <a:pt x="12652" y="1358409"/>
                  </a:lnTo>
                  <a:lnTo>
                    <a:pt x="1711097" y="1211266"/>
                  </a:lnTo>
                  <a:lnTo>
                    <a:pt x="1560095" y="12605"/>
                  </a:lnTo>
                  <a:lnTo>
                    <a:pt x="155850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671236" y="6991581"/>
              <a:ext cx="121285" cy="108585"/>
            </a:xfrm>
            <a:custGeom>
              <a:avLst/>
              <a:gdLst/>
              <a:ahLst/>
              <a:cxnLst/>
              <a:rect l="l" t="t" r="r" b="b"/>
              <a:pathLst>
                <a:path w="121284" h="108584">
                  <a:moveTo>
                    <a:pt x="120964" y="93184"/>
                  </a:moveTo>
                  <a:lnTo>
                    <a:pt x="47784" y="0"/>
                  </a:lnTo>
                  <a:lnTo>
                    <a:pt x="0" y="108422"/>
                  </a:lnTo>
                </a:path>
                <a:path w="121284" h="108584">
                  <a:moveTo>
                    <a:pt x="60482" y="100803"/>
                  </a:moveTo>
                  <a:lnTo>
                    <a:pt x="47784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83056" y="8377461"/>
              <a:ext cx="106680" cy="121920"/>
            </a:xfrm>
            <a:custGeom>
              <a:avLst/>
              <a:gdLst/>
              <a:ahLst/>
              <a:cxnLst/>
              <a:rect l="l" t="t" r="r" b="b"/>
              <a:pathLst>
                <a:path w="106679" h="121920">
                  <a:moveTo>
                    <a:pt x="95959" y="0"/>
                  </a:moveTo>
                  <a:lnTo>
                    <a:pt x="0" y="69501"/>
                  </a:lnTo>
                  <a:lnTo>
                    <a:pt x="106482" y="121465"/>
                  </a:lnTo>
                </a:path>
                <a:path w="106679" h="121920">
                  <a:moveTo>
                    <a:pt x="101220" y="60732"/>
                  </a:moveTo>
                  <a:lnTo>
                    <a:pt x="0" y="6950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8296497" y="8346440"/>
            <a:ext cx="1422400" cy="969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16100"/>
              </a:lnSpc>
              <a:spcBef>
                <a:spcPts val="100"/>
              </a:spcBef>
            </a:pPr>
            <a:r>
              <a:rPr sz="2800" spc="135" dirty="0">
                <a:latin typeface="Arial" panose="020B0604020202020204" pitchFamily="34" charset="0"/>
                <a:cs typeface="Arial" panose="020B0604020202020204" pitchFamily="34" charset="0"/>
              </a:rPr>
              <a:t>Must  </a:t>
            </a:r>
            <a:r>
              <a:rPr sz="2800" spc="155" dirty="0">
                <a:latin typeface="Arial" panose="020B0604020202020204" pitchFamily="34" charset="0"/>
                <a:cs typeface="Arial" panose="020B0604020202020204" pitchFamily="34" charset="0"/>
              </a:rPr>
              <a:t>mat</a:t>
            </a:r>
            <a:r>
              <a:rPr sz="2800" spc="6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15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621417" y="2482574"/>
            <a:ext cx="2189480" cy="7027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7907655" algn="l"/>
              </a:tabLst>
            </a:pPr>
            <a:r>
              <a:rPr sz="3500" b="1" i="1" spc="335" dirty="0">
                <a:latin typeface="Arial"/>
                <a:cs typeface="Arial"/>
              </a:rPr>
              <a:t>C</a:t>
            </a:r>
            <a:r>
              <a:rPr sz="3500" b="1" i="1" spc="250" dirty="0">
                <a:latin typeface="Arial"/>
                <a:cs typeface="Arial"/>
              </a:rPr>
              <a:t> </a:t>
            </a:r>
            <a:r>
              <a:rPr sz="3500" spc="-60" dirty="0">
                <a:latin typeface="Lucida Sans Unicode"/>
                <a:cs typeface="Lucida Sans Unicode"/>
              </a:rPr>
              <a:t>=</a:t>
            </a:r>
            <a:r>
              <a:rPr sz="3500" spc="-135" dirty="0">
                <a:latin typeface="Lucida Sans Unicode"/>
                <a:cs typeface="Lucida Sans Unicode"/>
              </a:rPr>
              <a:t> </a:t>
            </a:r>
            <a:r>
              <a:rPr sz="3500" b="1" i="1" spc="355" dirty="0">
                <a:latin typeface="Arial"/>
                <a:cs typeface="Arial"/>
              </a:rPr>
              <a:t>AB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BF5E6E4-9182-4854-8A16-7D0FE2777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721" y="3347536"/>
            <a:ext cx="4173231" cy="15292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850900"/>
            <a:ext cx="76454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25" dirty="0"/>
              <a:t>Identity</a:t>
            </a:r>
            <a:r>
              <a:rPr sz="8000" spc="615" dirty="0"/>
              <a:t> </a:t>
            </a:r>
            <a:r>
              <a:rPr sz="8000" spc="365" dirty="0"/>
              <a:t>Matrix</a:t>
            </a:r>
            <a:endParaRPr sz="8000" dirty="0"/>
          </a:p>
        </p:txBody>
      </p:sp>
      <p:sp>
        <p:nvSpPr>
          <p:cNvPr id="7" name="object 7"/>
          <p:cNvSpPr txBox="1"/>
          <p:nvPr/>
        </p:nvSpPr>
        <p:spPr>
          <a:xfrm>
            <a:off x="3225454" y="5342789"/>
            <a:ext cx="7998459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985645" algn="l"/>
                <a:tab pos="6249035" algn="l"/>
              </a:tabLst>
            </a:pPr>
            <a:r>
              <a:rPr sz="2950" spc="95" dirty="0">
                <a:latin typeface="+mj-lt"/>
                <a:cs typeface="Book Antiqua"/>
              </a:rPr>
              <a:t>Example</a:t>
            </a:r>
            <a:r>
              <a:rPr sz="2950" spc="335" dirty="0">
                <a:latin typeface="+mj-lt"/>
                <a:cs typeface="Book Antiqua"/>
              </a:rPr>
              <a:t> </a:t>
            </a:r>
            <a:r>
              <a:rPr sz="2950" spc="55" dirty="0">
                <a:latin typeface="+mj-lt"/>
                <a:cs typeface="Book Antiqua"/>
              </a:rPr>
              <a:t>identity</a:t>
            </a:r>
            <a:r>
              <a:rPr sz="2950" spc="335" dirty="0">
                <a:latin typeface="+mj-lt"/>
                <a:cs typeface="Book Antiqua"/>
              </a:rPr>
              <a:t> </a:t>
            </a:r>
            <a:r>
              <a:rPr sz="2950" spc="75" dirty="0">
                <a:latin typeface="+mj-lt"/>
                <a:cs typeface="Book Antiqua"/>
              </a:rPr>
              <a:t>matrix</a:t>
            </a:r>
            <a:r>
              <a:rPr lang="en-GB" sz="2950" spc="75" dirty="0">
                <a:latin typeface="+mj-lt"/>
                <a:cs typeface="Book Antiqua"/>
              </a:rPr>
              <a:t> (</a:t>
            </a:r>
            <a:r>
              <a:rPr sz="2950" spc="40" dirty="0">
                <a:latin typeface="+mj-lt"/>
                <a:cs typeface="Book Antiqua"/>
              </a:rPr>
              <a:t>This </a:t>
            </a:r>
            <a:r>
              <a:rPr sz="2950" spc="-60" dirty="0">
                <a:latin typeface="+mj-lt"/>
                <a:cs typeface="Book Antiqua"/>
              </a:rPr>
              <a:t>is</a:t>
            </a:r>
            <a:r>
              <a:rPr sz="2950" spc="395" dirty="0">
                <a:latin typeface="+mj-lt"/>
                <a:cs typeface="Book Antiqua"/>
              </a:rPr>
              <a:t> </a:t>
            </a:r>
            <a:r>
              <a:rPr sz="2950" b="1" i="1" spc="305" dirty="0">
                <a:latin typeface="+mj-lt"/>
                <a:cs typeface="Arial"/>
              </a:rPr>
              <a:t>I</a:t>
            </a:r>
            <a:r>
              <a:rPr lang="en-GB" sz="3150" spc="457" baseline="-11904" dirty="0">
                <a:latin typeface="+mj-lt"/>
                <a:cs typeface="Bauhaus 93"/>
              </a:rPr>
              <a:t>3</a:t>
            </a:r>
            <a:r>
              <a:rPr lang="en-GB" sz="2950" spc="305" dirty="0">
                <a:latin typeface="+mj-lt"/>
                <a:cs typeface="Book Antiqua"/>
              </a:rPr>
              <a:t>)</a:t>
            </a:r>
            <a:endParaRPr sz="2950" dirty="0">
              <a:latin typeface="+mj-lt"/>
              <a:cs typeface="Book Antiqu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2DCF47-F630-44D7-8CE1-ED6B765A5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2529588"/>
            <a:ext cx="2819400" cy="2241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1CE097-D266-4229-BCE9-B628A3620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6781800"/>
            <a:ext cx="6932705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</TotalTime>
  <Words>506</Words>
  <Application>Microsoft Office PowerPoint</Application>
  <PresentationFormat>Custom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Book Antiqua</vt:lpstr>
      <vt:lpstr>Calibri</vt:lpstr>
      <vt:lpstr>Cambria</vt:lpstr>
      <vt:lpstr>Georgia</vt:lpstr>
      <vt:lpstr>Lucida Sans Unicode</vt:lpstr>
      <vt:lpstr>Tahoma</vt:lpstr>
      <vt:lpstr>Times New Roman</vt:lpstr>
      <vt:lpstr>Verdana</vt:lpstr>
      <vt:lpstr>Office Theme</vt:lpstr>
      <vt:lpstr>C7082 Techniques in Machine Learning and AI</vt:lpstr>
      <vt:lpstr>02 Linear Algebra</vt:lpstr>
      <vt:lpstr>Scalars</vt:lpstr>
      <vt:lpstr>Vectors</vt:lpstr>
      <vt:lpstr>Matrices</vt:lpstr>
      <vt:lpstr>Tensors</vt:lpstr>
      <vt:lpstr>Matrix Transpose</vt:lpstr>
      <vt:lpstr>Matrix (Dot) Product</vt:lpstr>
      <vt:lpstr>Identity Matrix</vt:lpstr>
      <vt:lpstr>Systems of Equations</vt:lpstr>
      <vt:lpstr>Solving Systems of Equations</vt:lpstr>
      <vt:lpstr>Matrix Inversion</vt:lpstr>
      <vt:lpstr>Invertibility</vt:lpstr>
      <vt:lpstr>Norms</vt:lpstr>
      <vt:lpstr>PowerPoint Presentation</vt:lpstr>
      <vt:lpstr>Special Matrices and Vectors</vt:lpstr>
      <vt:lpstr>Eigendecomposition</vt:lpstr>
      <vt:lpstr>Eﬀect of Eigenvalues</vt:lpstr>
      <vt:lpstr>Singular Value Decomposition</vt:lpstr>
      <vt:lpstr>Moore-Penrose Pseudoinverse x = A+y</vt:lpstr>
      <vt:lpstr>Computing the Pseudoinverse</vt:lpstr>
      <vt:lpstr>Trace</vt:lpstr>
      <vt:lpstr>Learning linear algebra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C7082 Techniques in Machine Learning and AI</dc:title>
  <cp:lastModifiedBy>Ed Harris</cp:lastModifiedBy>
  <cp:revision>10</cp:revision>
  <dcterms:created xsi:type="dcterms:W3CDTF">2020-10-13T14:17:55Z</dcterms:created>
  <dcterms:modified xsi:type="dcterms:W3CDTF">2020-10-18T10:30:38Z</dcterms:modified>
</cp:coreProperties>
</file>