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3" r:id="rId24"/>
    <p:sldId id="277" r:id="rId25"/>
    <p:sldId id="278" r:id="rId26"/>
    <p:sldId id="279" r:id="rId27"/>
    <p:sldId id="280" r:id="rId28"/>
    <p:sldId id="281" r:id="rId2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1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200" y="850900"/>
            <a:ext cx="98044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700" y="2646719"/>
            <a:ext cx="10955020" cy="6385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mpirical_measure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ample_(statistics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bayes-theorem-for-machine-learning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data_storage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s://en.wikipedia.org/wiki/Quantification_(scienc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hyperlink" Target="https://en.wikipedia.org/wiki/Information" TargetMode="External"/><Relationship Id="rId4" Type="http://schemas.openxmlformats.org/officeDocument/2006/relationships/hyperlink" Target="https://en.wikipedia.org/wiki/Telecommunica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robability_distribution" TargetMode="External"/><Relationship Id="rId4" Type="http://schemas.openxmlformats.org/officeDocument/2006/relationships/hyperlink" Target="https://en.wikipedia.org/wiki/Random_variabl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int_distributio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nditional_probabilities" TargetMode="External"/><Relationship Id="rId4" Type="http://schemas.openxmlformats.org/officeDocument/2006/relationships/hyperlink" Target="https://en.wikipedia.org/wiki/Random_variabl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ent_(probability_theory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850900"/>
            <a:ext cx="53962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Ex</a:t>
            </a:r>
            <a:r>
              <a:rPr spc="40" dirty="0"/>
              <a:t>p</a:t>
            </a:r>
            <a:r>
              <a:rPr spc="-210" dirty="0"/>
              <a:t>ectation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500D7E-E6E9-41F8-8B40-59FF524E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514600"/>
            <a:ext cx="4724400" cy="11130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68F49B-5926-416A-89EE-8864E436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740146"/>
            <a:ext cx="4724400" cy="11251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4C849C-4816-4037-941F-B3229B9B9223}"/>
              </a:ext>
            </a:extLst>
          </p:cNvPr>
          <p:cNvSpPr txBox="1"/>
          <p:nvPr/>
        </p:nvSpPr>
        <p:spPr>
          <a:xfrm>
            <a:off x="506548" y="4980402"/>
            <a:ext cx="405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u="none" strike="noStrike" baseline="0" dirty="0">
                <a:latin typeface="CMUSerif-Roman"/>
              </a:rPr>
              <a:t>Linearity of expectations:</a:t>
            </a:r>
            <a:endParaRPr lang="en-GB" sz="2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E84864-D797-4E09-B554-03670F9E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5503622"/>
            <a:ext cx="8001000" cy="10285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A68F22-62F0-46B8-BC7A-992E405C5154}"/>
              </a:ext>
            </a:extLst>
          </p:cNvPr>
          <p:cNvSpPr txBox="1"/>
          <p:nvPr/>
        </p:nvSpPr>
        <p:spPr>
          <a:xfrm>
            <a:off x="1016000" y="6856345"/>
            <a:ext cx="11277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Two factories make light bulbs. Factory X bulbs last an average of 5000 hours, factory Y bulbs last an average of 4000 hours. Factory X supplies 60% of the total bulbs available. What is the expected length of time that a purchased bulb will work for?</a:t>
            </a:r>
          </a:p>
          <a:p>
            <a:endParaRPr lang="en-GB" sz="2400" dirty="0"/>
          </a:p>
          <a:p>
            <a:r>
              <a:rPr lang="en-GB" sz="2400" dirty="0"/>
              <a:t>Applying the law of total expectation, we have: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5A6DFBB-C6F0-40F9-A28F-6FB0C72FD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00" y="8821009"/>
            <a:ext cx="9620806" cy="5969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848360"/>
            <a:ext cx="1094740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-360" dirty="0"/>
              <a:t>Variance </a:t>
            </a:r>
            <a:r>
              <a:rPr sz="7900" spc="-335" dirty="0"/>
              <a:t>and</a:t>
            </a:r>
            <a:r>
              <a:rPr sz="7900" spc="-635" dirty="0"/>
              <a:t> </a:t>
            </a:r>
            <a:r>
              <a:rPr sz="7900" spc="-295" dirty="0"/>
              <a:t>Covariance</a:t>
            </a:r>
            <a:endParaRPr sz="79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5CE88-5B2B-4779-B1E0-890256CF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895600"/>
            <a:ext cx="7323996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EE0EBE-5BCF-4BF1-8BA7-2EF162BC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29" y="4572000"/>
            <a:ext cx="10045541" cy="9525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01475D-3D8A-495A-9057-FD06E8E75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00" y="7772400"/>
            <a:ext cx="4939803" cy="9525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763BEF-5C7A-4FE9-A74B-072AA21D653B}"/>
              </a:ext>
            </a:extLst>
          </p:cNvPr>
          <p:cNvSpPr txBox="1"/>
          <p:nvPr/>
        </p:nvSpPr>
        <p:spPr>
          <a:xfrm>
            <a:off x="4292600" y="7086600"/>
            <a:ext cx="290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Covariance matrix: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50900"/>
            <a:ext cx="9817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Bernoulli</a:t>
            </a:r>
            <a:r>
              <a:rPr spc="360" dirty="0"/>
              <a:t> </a:t>
            </a:r>
            <a:r>
              <a:rPr spc="-245" dirty="0"/>
              <a:t>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97C2D-7DA3-425B-AF74-88A19E46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4648200"/>
            <a:ext cx="6084961" cy="4816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9F564C-DC36-4BEC-9523-32C84AF33F68}"/>
              </a:ext>
            </a:extLst>
          </p:cNvPr>
          <p:cNvSpPr txBox="1"/>
          <p:nvPr/>
        </p:nvSpPr>
        <p:spPr>
          <a:xfrm>
            <a:off x="482600" y="3886200"/>
            <a:ext cx="5257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The Bernoulli distribution, named after Swiss mathematician Jacob Bernoulli, is the discrete probability distribution of a random variable which takes the value 1 with probability p and the value 0 with probability </a:t>
            </a:r>
            <a:r>
              <a:rPr lang="en-GB" sz="2800" b="1" i="1" dirty="0"/>
              <a:t>q=1-p</a:t>
            </a:r>
            <a:r>
              <a:rPr lang="en-GB" sz="2800" dirty="0"/>
              <a:t>. </a:t>
            </a:r>
          </a:p>
          <a:p>
            <a:endParaRPr lang="en-GB" sz="2800" dirty="0"/>
          </a:p>
          <a:p>
            <a:r>
              <a:rPr lang="en-GB" sz="2800" dirty="0"/>
              <a:t>Less formally, it can be thought of as a model for the set of possible outcomes of any single experiment that asks a yes–no question. 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342F01DC-0576-4B04-BEFE-9CD1D0769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2080260"/>
            <a:ext cx="2095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Gaussian</a:t>
            </a:r>
            <a:r>
              <a:rPr spc="370" dirty="0"/>
              <a:t> </a:t>
            </a:r>
            <a:r>
              <a:rPr spc="-245" dirty="0"/>
              <a:t>Distribution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0D12C97-09E3-4AB4-8311-E42D4A36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840376"/>
            <a:ext cx="7048862" cy="20638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062C39-81C1-44C5-B9C7-8DD6E596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6629400"/>
            <a:ext cx="6451932" cy="212100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5F9C93B-A556-4AED-B519-8E5C31E4D8A1}"/>
              </a:ext>
            </a:extLst>
          </p:cNvPr>
          <p:cNvSpPr txBox="1"/>
          <p:nvPr/>
        </p:nvSpPr>
        <p:spPr>
          <a:xfrm>
            <a:off x="583868" y="6592824"/>
            <a:ext cx="4927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Some authors advocate using the </a:t>
            </a:r>
            <a:r>
              <a:rPr lang="en-GB" sz="2400" b="1" dirty="0"/>
              <a:t>precision</a:t>
            </a:r>
            <a:r>
              <a:rPr lang="en-GB" sz="2400" dirty="0"/>
              <a:t>, as the parameter defining the width of the distribution, instead of the std deviation or the variance. The precision is normally defined as the reciprocal of the variance.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93247F-7FBA-4180-B9F5-B9E20F38ACA2}"/>
              </a:ext>
            </a:extLst>
          </p:cNvPr>
          <p:cNvSpPr txBox="1"/>
          <p:nvPr/>
        </p:nvSpPr>
        <p:spPr>
          <a:xfrm>
            <a:off x="8050452" y="2718142"/>
            <a:ext cx="4927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(the standard Gaussian </a:t>
            </a:r>
            <a:r>
              <a:rPr lang="en-GB" sz="2400" dirty="0" err="1"/>
              <a:t>dist</a:t>
            </a:r>
            <a:r>
              <a:rPr lang="en-GB" sz="2400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Gaussian</a:t>
            </a:r>
            <a:r>
              <a:rPr spc="370" dirty="0"/>
              <a:t> </a:t>
            </a:r>
            <a:r>
              <a:rPr spc="-245" dirty="0"/>
              <a:t>Distribution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9800" y="2971800"/>
            <a:ext cx="10947400" cy="5565775"/>
            <a:chOff x="1028700" y="1981200"/>
            <a:chExt cx="10947400" cy="5565775"/>
          </a:xfrm>
        </p:grpSpPr>
        <p:sp>
          <p:nvSpPr>
            <p:cNvPr id="4" name="object 4"/>
            <p:cNvSpPr/>
            <p:nvPr/>
          </p:nvSpPr>
          <p:spPr>
            <a:xfrm>
              <a:off x="1028700" y="1981200"/>
              <a:ext cx="10947400" cy="5565775"/>
            </a:xfrm>
            <a:custGeom>
              <a:avLst/>
              <a:gdLst/>
              <a:ahLst/>
              <a:cxnLst/>
              <a:rect l="l" t="t" r="r" b="b"/>
              <a:pathLst>
                <a:path w="10947400" h="5565775">
                  <a:moveTo>
                    <a:pt x="10947400" y="0"/>
                  </a:moveTo>
                  <a:lnTo>
                    <a:pt x="0" y="0"/>
                  </a:lnTo>
                  <a:lnTo>
                    <a:pt x="0" y="5565466"/>
                  </a:lnTo>
                  <a:lnTo>
                    <a:pt x="10947400" y="5565466"/>
                  </a:lnTo>
                  <a:lnTo>
                    <a:pt x="1094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3147" y="2715517"/>
              <a:ext cx="67945" cy="849630"/>
            </a:xfrm>
            <a:custGeom>
              <a:avLst/>
              <a:gdLst/>
              <a:ahLst/>
              <a:cxnLst/>
              <a:rect l="l" t="t" r="r" b="b"/>
              <a:pathLst>
                <a:path w="67945" h="849629">
                  <a:moveTo>
                    <a:pt x="33968" y="0"/>
                  </a:moveTo>
                  <a:lnTo>
                    <a:pt x="0" y="133073"/>
                  </a:lnTo>
                  <a:lnTo>
                    <a:pt x="32837" y="133073"/>
                  </a:lnTo>
                  <a:lnTo>
                    <a:pt x="32837" y="849432"/>
                  </a:lnTo>
                  <a:lnTo>
                    <a:pt x="35100" y="849432"/>
                  </a:lnTo>
                  <a:lnTo>
                    <a:pt x="35100" y="133073"/>
                  </a:lnTo>
                  <a:lnTo>
                    <a:pt x="67941" y="133073"/>
                  </a:lnTo>
                  <a:lnTo>
                    <a:pt x="33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43147" y="2715517"/>
              <a:ext cx="67945" cy="849630"/>
            </a:xfrm>
            <a:custGeom>
              <a:avLst/>
              <a:gdLst/>
              <a:ahLst/>
              <a:cxnLst/>
              <a:rect l="l" t="t" r="r" b="b"/>
              <a:pathLst>
                <a:path w="67945" h="849629">
                  <a:moveTo>
                    <a:pt x="33968" y="0"/>
                  </a:moveTo>
                  <a:lnTo>
                    <a:pt x="67941" y="133073"/>
                  </a:lnTo>
                  <a:lnTo>
                    <a:pt x="35100" y="133073"/>
                  </a:lnTo>
                  <a:lnTo>
                    <a:pt x="35100" y="849432"/>
                  </a:lnTo>
                  <a:lnTo>
                    <a:pt x="32837" y="849432"/>
                  </a:lnTo>
                  <a:lnTo>
                    <a:pt x="32837" y="133073"/>
                  </a:lnTo>
                  <a:lnTo>
                    <a:pt x="0" y="133073"/>
                  </a:lnTo>
                  <a:lnTo>
                    <a:pt x="33968" y="0"/>
                  </a:lnTo>
                  <a:close/>
                </a:path>
              </a:pathLst>
            </a:custGeom>
            <a:ln w="37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12409" y="4360029"/>
              <a:ext cx="702310" cy="53340"/>
            </a:xfrm>
            <a:custGeom>
              <a:avLst/>
              <a:gdLst/>
              <a:ahLst/>
              <a:cxnLst/>
              <a:rect l="l" t="t" r="r" b="b"/>
              <a:pathLst>
                <a:path w="702310" h="53339">
                  <a:moveTo>
                    <a:pt x="113235" y="0"/>
                  </a:moveTo>
                  <a:lnTo>
                    <a:pt x="0" y="26615"/>
                  </a:lnTo>
                  <a:lnTo>
                    <a:pt x="113235" y="53230"/>
                  </a:lnTo>
                  <a:lnTo>
                    <a:pt x="113235" y="31938"/>
                  </a:lnTo>
                  <a:lnTo>
                    <a:pt x="702059" y="31938"/>
                  </a:lnTo>
                  <a:lnTo>
                    <a:pt x="702059" y="21292"/>
                  </a:lnTo>
                  <a:lnTo>
                    <a:pt x="113235" y="21292"/>
                  </a:lnTo>
                  <a:lnTo>
                    <a:pt x="113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2409" y="4360029"/>
              <a:ext cx="702310" cy="53340"/>
            </a:xfrm>
            <a:custGeom>
              <a:avLst/>
              <a:gdLst/>
              <a:ahLst/>
              <a:cxnLst/>
              <a:rect l="l" t="t" r="r" b="b"/>
              <a:pathLst>
                <a:path w="702310" h="53339">
                  <a:moveTo>
                    <a:pt x="0" y="26615"/>
                  </a:moveTo>
                  <a:lnTo>
                    <a:pt x="113235" y="0"/>
                  </a:lnTo>
                  <a:lnTo>
                    <a:pt x="113235" y="21292"/>
                  </a:lnTo>
                  <a:lnTo>
                    <a:pt x="702059" y="21292"/>
                  </a:lnTo>
                  <a:lnTo>
                    <a:pt x="702059" y="31938"/>
                  </a:lnTo>
                  <a:lnTo>
                    <a:pt x="113235" y="31938"/>
                  </a:lnTo>
                  <a:lnTo>
                    <a:pt x="113235" y="53230"/>
                  </a:lnTo>
                  <a:lnTo>
                    <a:pt x="0" y="26615"/>
                  </a:lnTo>
                  <a:close/>
                </a:path>
              </a:pathLst>
            </a:custGeom>
            <a:ln w="37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39764" y="4360029"/>
              <a:ext cx="702310" cy="53340"/>
            </a:xfrm>
            <a:custGeom>
              <a:avLst/>
              <a:gdLst/>
              <a:ahLst/>
              <a:cxnLst/>
              <a:rect l="l" t="t" r="r" b="b"/>
              <a:pathLst>
                <a:path w="702309" h="53339">
                  <a:moveTo>
                    <a:pt x="588823" y="0"/>
                  </a:moveTo>
                  <a:lnTo>
                    <a:pt x="588823" y="21292"/>
                  </a:lnTo>
                  <a:lnTo>
                    <a:pt x="0" y="21292"/>
                  </a:lnTo>
                  <a:lnTo>
                    <a:pt x="0" y="31938"/>
                  </a:lnTo>
                  <a:lnTo>
                    <a:pt x="588823" y="31938"/>
                  </a:lnTo>
                  <a:lnTo>
                    <a:pt x="588823" y="53230"/>
                  </a:lnTo>
                  <a:lnTo>
                    <a:pt x="702059" y="26615"/>
                  </a:lnTo>
                  <a:lnTo>
                    <a:pt x="588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39764" y="4360029"/>
              <a:ext cx="702310" cy="53340"/>
            </a:xfrm>
            <a:custGeom>
              <a:avLst/>
              <a:gdLst/>
              <a:ahLst/>
              <a:cxnLst/>
              <a:rect l="l" t="t" r="r" b="b"/>
              <a:pathLst>
                <a:path w="702309" h="53339">
                  <a:moveTo>
                    <a:pt x="702059" y="26615"/>
                  </a:moveTo>
                  <a:lnTo>
                    <a:pt x="588823" y="53230"/>
                  </a:lnTo>
                  <a:lnTo>
                    <a:pt x="588823" y="31938"/>
                  </a:lnTo>
                  <a:lnTo>
                    <a:pt x="0" y="31938"/>
                  </a:lnTo>
                  <a:lnTo>
                    <a:pt x="0" y="21292"/>
                  </a:lnTo>
                  <a:lnTo>
                    <a:pt x="588823" y="21292"/>
                  </a:lnTo>
                  <a:lnTo>
                    <a:pt x="588823" y="0"/>
                  </a:lnTo>
                  <a:lnTo>
                    <a:pt x="702059" y="26615"/>
                  </a:lnTo>
                  <a:close/>
                </a:path>
              </a:pathLst>
            </a:custGeom>
            <a:ln w="37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7702" y="2715727"/>
              <a:ext cx="9036685" cy="3672204"/>
            </a:xfrm>
            <a:custGeom>
              <a:avLst/>
              <a:gdLst/>
              <a:ahLst/>
              <a:cxnLst/>
              <a:rect l="l" t="t" r="r" b="b"/>
              <a:pathLst>
                <a:path w="9036685" h="3672204">
                  <a:moveTo>
                    <a:pt x="0" y="3672162"/>
                  </a:moveTo>
                  <a:lnTo>
                    <a:pt x="158529" y="3587404"/>
                  </a:lnTo>
                  <a:lnTo>
                    <a:pt x="317058" y="3493847"/>
                  </a:lnTo>
                  <a:lnTo>
                    <a:pt x="475588" y="3391222"/>
                  </a:lnTo>
                  <a:lnTo>
                    <a:pt x="634117" y="3279365"/>
                  </a:lnTo>
                  <a:lnTo>
                    <a:pt x="792647" y="3158235"/>
                  </a:lnTo>
                  <a:lnTo>
                    <a:pt x="973824" y="3008577"/>
                  </a:lnTo>
                  <a:lnTo>
                    <a:pt x="1155000" y="2847332"/>
                  </a:lnTo>
                  <a:lnTo>
                    <a:pt x="1336177" y="2675185"/>
                  </a:lnTo>
                  <a:lnTo>
                    <a:pt x="1540000" y="2469731"/>
                  </a:lnTo>
                  <a:lnTo>
                    <a:pt x="1766471" y="2229065"/>
                  </a:lnTo>
                  <a:lnTo>
                    <a:pt x="2038236" y="1927685"/>
                  </a:lnTo>
                  <a:lnTo>
                    <a:pt x="2808236" y="1065140"/>
                  </a:lnTo>
                  <a:lnTo>
                    <a:pt x="3012060" y="853659"/>
                  </a:lnTo>
                  <a:lnTo>
                    <a:pt x="3193237" y="678253"/>
                  </a:lnTo>
                  <a:lnTo>
                    <a:pt x="3351766" y="536880"/>
                  </a:lnTo>
                  <a:lnTo>
                    <a:pt x="3487648" y="426185"/>
                  </a:lnTo>
                  <a:lnTo>
                    <a:pt x="3623531" y="326327"/>
                  </a:lnTo>
                  <a:lnTo>
                    <a:pt x="3736766" y="252120"/>
                  </a:lnTo>
                  <a:lnTo>
                    <a:pt x="3850002" y="186673"/>
                  </a:lnTo>
                  <a:lnTo>
                    <a:pt x="3963237" y="130460"/>
                  </a:lnTo>
                  <a:lnTo>
                    <a:pt x="4076472" y="83887"/>
                  </a:lnTo>
                  <a:lnTo>
                    <a:pt x="4189708" y="47302"/>
                  </a:lnTo>
                  <a:lnTo>
                    <a:pt x="4302943" y="20971"/>
                  </a:lnTo>
                  <a:lnTo>
                    <a:pt x="4416178" y="5094"/>
                  </a:lnTo>
                  <a:lnTo>
                    <a:pt x="4506767" y="0"/>
                  </a:lnTo>
                  <a:lnTo>
                    <a:pt x="4597355" y="1699"/>
                  </a:lnTo>
                  <a:lnTo>
                    <a:pt x="4687943" y="10182"/>
                  </a:lnTo>
                  <a:lnTo>
                    <a:pt x="4801179" y="30258"/>
                  </a:lnTo>
                  <a:lnTo>
                    <a:pt x="4914414" y="60719"/>
                  </a:lnTo>
                  <a:lnTo>
                    <a:pt x="5027649" y="101336"/>
                  </a:lnTo>
                  <a:lnTo>
                    <a:pt x="5140885" y="151809"/>
                  </a:lnTo>
                  <a:lnTo>
                    <a:pt x="5254120" y="211769"/>
                  </a:lnTo>
                  <a:lnTo>
                    <a:pt x="5367355" y="280780"/>
                  </a:lnTo>
                  <a:lnTo>
                    <a:pt x="5480591" y="358342"/>
                  </a:lnTo>
                  <a:lnTo>
                    <a:pt x="5616473" y="461932"/>
                  </a:lnTo>
                  <a:lnTo>
                    <a:pt x="5752356" y="576000"/>
                  </a:lnTo>
                  <a:lnTo>
                    <a:pt x="5910885" y="720821"/>
                  </a:lnTo>
                  <a:lnTo>
                    <a:pt x="6092062" y="899494"/>
                  </a:lnTo>
                  <a:lnTo>
                    <a:pt x="6295885" y="1113763"/>
                  </a:lnTo>
                  <a:lnTo>
                    <a:pt x="6545003" y="1388726"/>
                  </a:lnTo>
                  <a:lnTo>
                    <a:pt x="7405592" y="2350849"/>
                  </a:lnTo>
                  <a:lnTo>
                    <a:pt x="7632062" y="2585319"/>
                  </a:lnTo>
                  <a:lnTo>
                    <a:pt x="7835886" y="2784008"/>
                  </a:lnTo>
                  <a:lnTo>
                    <a:pt x="8017063" y="2949438"/>
                  </a:lnTo>
                  <a:lnTo>
                    <a:pt x="8198239" y="3103501"/>
                  </a:lnTo>
                  <a:lnTo>
                    <a:pt x="8379416" y="3245701"/>
                  </a:lnTo>
                  <a:lnTo>
                    <a:pt x="8537945" y="3360209"/>
                  </a:lnTo>
                  <a:lnTo>
                    <a:pt x="8696475" y="3465460"/>
                  </a:lnTo>
                  <a:lnTo>
                    <a:pt x="8855004" y="3561585"/>
                  </a:lnTo>
                  <a:lnTo>
                    <a:pt x="9013534" y="3648824"/>
                  </a:lnTo>
                  <a:lnTo>
                    <a:pt x="9036181" y="3660580"/>
                  </a:lnTo>
                </a:path>
              </a:pathLst>
            </a:custGeom>
            <a:ln w="3743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47702" y="2290799"/>
              <a:ext cx="9058910" cy="4672330"/>
            </a:xfrm>
            <a:custGeom>
              <a:avLst/>
              <a:gdLst/>
              <a:ahLst/>
              <a:cxnLst/>
              <a:rect l="l" t="t" r="r" b="b"/>
              <a:pathLst>
                <a:path w="9058910" h="4672330">
                  <a:moveTo>
                    <a:pt x="0" y="0"/>
                  </a:moveTo>
                  <a:lnTo>
                    <a:pt x="9058828" y="0"/>
                  </a:lnTo>
                </a:path>
                <a:path w="9058910" h="4672330">
                  <a:moveTo>
                    <a:pt x="9058828" y="4671881"/>
                  </a:moveTo>
                  <a:lnTo>
                    <a:pt x="9058828" y="0"/>
                  </a:lnTo>
                </a:path>
                <a:path w="9058910" h="4672330">
                  <a:moveTo>
                    <a:pt x="0" y="4671881"/>
                  </a:moveTo>
                  <a:lnTo>
                    <a:pt x="9058828" y="4671881"/>
                  </a:lnTo>
                </a:path>
                <a:path w="9058910" h="4672330">
                  <a:moveTo>
                    <a:pt x="0" y="4671881"/>
                  </a:moveTo>
                  <a:lnTo>
                    <a:pt x="0" y="0"/>
                  </a:lnTo>
                </a:path>
              </a:pathLst>
            </a:custGeom>
            <a:ln w="37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7702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7702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149739"/>
                  </a:moveTo>
                  <a:lnTo>
                    <a:pt x="0" y="0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7702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7702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20029" y="7999155"/>
            <a:ext cx="67754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80" dirty="0">
                <a:latin typeface="Lucida Sans Unicode"/>
                <a:cs typeface="Lucida Sans Unicode"/>
              </a:rPr>
              <a:t>-</a:t>
            </a:r>
            <a:r>
              <a:rPr sz="2350" spc="70" dirty="0">
                <a:latin typeface="Times New Roman"/>
                <a:cs typeface="Times New Roman"/>
              </a:rPr>
              <a:t>2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58801" y="3281399"/>
            <a:ext cx="9068435" cy="4681855"/>
            <a:chOff x="2447701" y="2290799"/>
            <a:chExt cx="9068435" cy="4681855"/>
          </a:xfrm>
        </p:grpSpPr>
        <p:sp>
          <p:nvSpPr>
            <p:cNvPr id="19" name="object 19"/>
            <p:cNvSpPr/>
            <p:nvPr/>
          </p:nvSpPr>
          <p:spPr>
            <a:xfrm>
              <a:off x="3580055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0055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149739"/>
                  </a:moveTo>
                  <a:lnTo>
                    <a:pt x="0" y="0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0055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0055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12409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12409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149739"/>
                  </a:moveTo>
                  <a:lnTo>
                    <a:pt x="0" y="0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12409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12409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44762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44762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149739"/>
                  </a:moveTo>
                  <a:lnTo>
                    <a:pt x="0" y="0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44762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44762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77116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77116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149739"/>
                  </a:moveTo>
                  <a:lnTo>
                    <a:pt x="0" y="0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7116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77116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09469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09469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149739"/>
                  </a:moveTo>
                  <a:lnTo>
                    <a:pt x="0" y="0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09469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09469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41823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41823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149739"/>
                  </a:moveTo>
                  <a:lnTo>
                    <a:pt x="0" y="0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41823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41823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74177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374177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149739"/>
                  </a:moveTo>
                  <a:lnTo>
                    <a:pt x="0" y="0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374177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374177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506530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506530" y="681294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59">
                  <a:moveTo>
                    <a:pt x="0" y="149739"/>
                  </a:moveTo>
                  <a:lnTo>
                    <a:pt x="0" y="0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506530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506530" y="22907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739"/>
                  </a:lnTo>
                </a:path>
              </a:pathLst>
            </a:custGeom>
            <a:ln w="18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47701" y="6962681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47701" y="6962681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0" y="0"/>
                  </a:moveTo>
                  <a:lnTo>
                    <a:pt x="149856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356673" y="6962681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356673" y="6962681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47701" y="6430377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47701" y="6430377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0" y="0"/>
                  </a:moveTo>
                  <a:lnTo>
                    <a:pt x="149856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356673" y="6430377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356673" y="6430377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47701" y="5898074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47701" y="5898074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0" y="0"/>
                  </a:moveTo>
                  <a:lnTo>
                    <a:pt x="149856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356673" y="5898074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56673" y="5898074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47701" y="5365771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47701" y="5365771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0" y="0"/>
                  </a:moveTo>
                  <a:lnTo>
                    <a:pt x="149856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356673" y="5365771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356673" y="5365771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47701" y="4833468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47701" y="4833468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0" y="0"/>
                  </a:moveTo>
                  <a:lnTo>
                    <a:pt x="149856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356673" y="4833468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356673" y="4833468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447701" y="4301164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47701" y="4301164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0" y="0"/>
                  </a:moveTo>
                  <a:lnTo>
                    <a:pt x="149856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356673" y="4301164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356673" y="4301164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47701" y="3768862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447701" y="3768862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0" y="0"/>
                  </a:moveTo>
                  <a:lnTo>
                    <a:pt x="149856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356673" y="3768862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356673" y="3768862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447701" y="3236559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47701" y="3236559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0" y="0"/>
                  </a:moveTo>
                  <a:lnTo>
                    <a:pt x="149856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56673" y="3236559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356673" y="3236559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447701" y="2704256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47701" y="2704256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0" y="0"/>
                  </a:moveTo>
                  <a:lnTo>
                    <a:pt x="149856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356673" y="2704256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356673" y="2704256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149856" y="0"/>
                  </a:moveTo>
                  <a:lnTo>
                    <a:pt x="0" y="0"/>
                  </a:lnTo>
                </a:path>
              </a:pathLst>
            </a:custGeom>
            <a:ln w="1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3152382" y="7999155"/>
            <a:ext cx="67754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80" dirty="0">
                <a:latin typeface="Lucida Sans Unicode"/>
                <a:cs typeface="Lucida Sans Unicode"/>
              </a:rPr>
              <a:t>-</a:t>
            </a:r>
            <a:r>
              <a:rPr sz="2350" spc="70" dirty="0">
                <a:latin typeface="Times New Roman"/>
                <a:cs typeface="Times New Roman"/>
              </a:rPr>
              <a:t>1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5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284736" y="7999155"/>
            <a:ext cx="67754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80" dirty="0">
                <a:latin typeface="Lucida Sans Unicode"/>
                <a:cs typeface="Lucida Sans Unicode"/>
              </a:rPr>
              <a:t>-</a:t>
            </a:r>
            <a:r>
              <a:rPr sz="2350" spc="70" dirty="0">
                <a:latin typeface="Times New Roman"/>
                <a:cs typeface="Times New Roman"/>
              </a:rPr>
              <a:t>1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632227" y="7716810"/>
            <a:ext cx="58928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70" dirty="0">
                <a:latin typeface="Times New Roman"/>
                <a:cs typeface="Times New Roman"/>
              </a:rPr>
              <a:t>0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632227" y="3284115"/>
            <a:ext cx="589280" cy="42843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350" spc="70" dirty="0">
                <a:latin typeface="Times New Roman"/>
                <a:cs typeface="Times New Roman"/>
              </a:rPr>
              <a:t>0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40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350" spc="70" dirty="0">
                <a:latin typeface="Times New Roman"/>
                <a:cs typeface="Times New Roman"/>
              </a:rPr>
              <a:t>0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35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350" spc="70" dirty="0">
                <a:latin typeface="Times New Roman"/>
                <a:cs typeface="Times New Roman"/>
              </a:rPr>
              <a:t>0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30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350" spc="70" dirty="0">
                <a:latin typeface="Times New Roman"/>
                <a:cs typeface="Times New Roman"/>
              </a:rPr>
              <a:t>0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25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350" spc="70" dirty="0">
                <a:latin typeface="Times New Roman"/>
                <a:cs typeface="Times New Roman"/>
              </a:rPr>
              <a:t>0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20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350" spc="70" dirty="0">
                <a:latin typeface="Times New Roman"/>
                <a:cs typeface="Times New Roman"/>
              </a:rPr>
              <a:t>0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15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350" spc="70" dirty="0">
                <a:latin typeface="Times New Roman"/>
                <a:cs typeface="Times New Roman"/>
              </a:rPr>
              <a:t>0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10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350" spc="70" dirty="0">
                <a:latin typeface="Times New Roman"/>
                <a:cs typeface="Times New Roman"/>
              </a:rPr>
              <a:t>0</a:t>
            </a:r>
            <a:r>
              <a:rPr sz="2350" i="1" spc="-170" dirty="0">
                <a:latin typeface="Trebuchet MS"/>
                <a:cs typeface="Trebuchet MS"/>
              </a:rPr>
              <a:t>.</a:t>
            </a:r>
            <a:r>
              <a:rPr sz="2350" spc="70" dirty="0">
                <a:latin typeface="Times New Roman"/>
                <a:cs typeface="Times New Roman"/>
              </a:rPr>
              <a:t>05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46313" y="5310077"/>
            <a:ext cx="324485" cy="615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350" dirty="0">
                <a:latin typeface="Times New Roman"/>
                <a:cs typeface="Times New Roman"/>
              </a:rPr>
              <a:t>p(x)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629927" y="4456846"/>
            <a:ext cx="271272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175" dirty="0">
                <a:latin typeface="Times New Roman"/>
                <a:cs typeface="Times New Roman"/>
              </a:rPr>
              <a:t>Maximum </a:t>
            </a:r>
            <a:r>
              <a:rPr sz="2350" spc="260" dirty="0">
                <a:latin typeface="Times New Roman"/>
                <a:cs typeface="Times New Roman"/>
              </a:rPr>
              <a:t>at </a:t>
            </a:r>
            <a:r>
              <a:rPr sz="2350" i="1" spc="225" dirty="0">
                <a:latin typeface="Trebuchet MS"/>
                <a:cs typeface="Trebuchet MS"/>
              </a:rPr>
              <a:t>x </a:t>
            </a:r>
            <a:r>
              <a:rPr sz="2350" spc="615" dirty="0">
                <a:latin typeface="Times New Roman"/>
                <a:cs typeface="Times New Roman"/>
              </a:rPr>
              <a:t>=</a:t>
            </a:r>
            <a:r>
              <a:rPr sz="2350" spc="-150" dirty="0">
                <a:latin typeface="Times New Roman"/>
                <a:cs typeface="Times New Roman"/>
              </a:rPr>
              <a:t> </a:t>
            </a:r>
            <a:r>
              <a:rPr sz="2350" i="1" spc="190" dirty="0">
                <a:latin typeface="Trebuchet MS"/>
                <a:cs typeface="Trebuchet MS"/>
              </a:rPr>
              <a:t>µ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29927" y="5145940"/>
            <a:ext cx="266065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sz="2350" spc="105" dirty="0">
                <a:latin typeface="Times New Roman"/>
                <a:cs typeface="Times New Roman"/>
              </a:rPr>
              <a:t>Inflection </a:t>
            </a:r>
            <a:r>
              <a:rPr sz="2350" spc="150" dirty="0">
                <a:latin typeface="Times New Roman"/>
                <a:cs typeface="Times New Roman"/>
              </a:rPr>
              <a:t>points</a:t>
            </a:r>
            <a:r>
              <a:rPr sz="2350" spc="325" dirty="0">
                <a:latin typeface="Times New Roman"/>
                <a:cs typeface="Times New Roman"/>
              </a:rPr>
              <a:t> </a:t>
            </a:r>
            <a:r>
              <a:rPr sz="2350" spc="260" dirty="0">
                <a:latin typeface="Times New Roman"/>
                <a:cs typeface="Times New Roman"/>
              </a:rPr>
              <a:t>at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615"/>
              </a:lnSpc>
            </a:pPr>
            <a:r>
              <a:rPr sz="2350" i="1" spc="225" dirty="0">
                <a:latin typeface="Trebuchet MS"/>
                <a:cs typeface="Trebuchet MS"/>
              </a:rPr>
              <a:t>x</a:t>
            </a:r>
            <a:r>
              <a:rPr sz="2350" i="1" spc="-20" dirty="0">
                <a:latin typeface="Trebuchet MS"/>
                <a:cs typeface="Trebuchet MS"/>
              </a:rPr>
              <a:t> </a:t>
            </a:r>
            <a:r>
              <a:rPr sz="2350" spc="615" dirty="0">
                <a:latin typeface="Times New Roman"/>
                <a:cs typeface="Times New Roman"/>
              </a:rPr>
              <a:t>=</a:t>
            </a:r>
            <a:r>
              <a:rPr sz="2350" spc="100" dirty="0">
                <a:latin typeface="Times New Roman"/>
                <a:cs typeface="Times New Roman"/>
              </a:rPr>
              <a:t> </a:t>
            </a:r>
            <a:r>
              <a:rPr sz="2350" i="1" spc="190" dirty="0">
                <a:latin typeface="Trebuchet MS"/>
                <a:cs typeface="Trebuchet MS"/>
              </a:rPr>
              <a:t>µ</a:t>
            </a:r>
            <a:r>
              <a:rPr sz="2350" i="1" spc="-160" dirty="0">
                <a:latin typeface="Trebuchet MS"/>
                <a:cs typeface="Trebuchet MS"/>
              </a:rPr>
              <a:t> </a:t>
            </a:r>
            <a:r>
              <a:rPr sz="2350" spc="70" dirty="0">
                <a:latin typeface="Lucida Sans Unicode"/>
                <a:cs typeface="Lucida Sans Unicode"/>
              </a:rPr>
              <a:t>±</a:t>
            </a:r>
            <a:r>
              <a:rPr sz="2350" spc="-195" dirty="0">
                <a:latin typeface="Lucida Sans Unicode"/>
                <a:cs typeface="Lucida Sans Unicode"/>
              </a:rPr>
              <a:t> </a:t>
            </a:r>
            <a:r>
              <a:rPr sz="2350" i="1" spc="80" dirty="0">
                <a:latin typeface="Georgia"/>
                <a:cs typeface="Georgia"/>
              </a:rPr>
              <a:t>a</a:t>
            </a:r>
            <a:endParaRPr sz="23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100" y="850900"/>
            <a:ext cx="98850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Multivariate</a:t>
            </a:r>
            <a:r>
              <a:rPr spc="395" dirty="0"/>
              <a:t> </a:t>
            </a:r>
            <a:r>
              <a:rPr spc="-395" dirty="0"/>
              <a:t>Gaussian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32713" y="2718556"/>
            <a:ext cx="7153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latin typeface="Century"/>
                <a:cs typeface="Century"/>
              </a:rPr>
              <a:t>Parametrized </a:t>
            </a:r>
            <a:r>
              <a:rPr sz="3600" spc="-75" dirty="0">
                <a:latin typeface="Century"/>
                <a:cs typeface="Century"/>
              </a:rPr>
              <a:t>by </a:t>
            </a:r>
            <a:r>
              <a:rPr sz="3600" spc="-140" dirty="0">
                <a:latin typeface="Century"/>
                <a:cs typeface="Century"/>
              </a:rPr>
              <a:t>covariance</a:t>
            </a:r>
            <a:r>
              <a:rPr sz="3600" spc="-75" dirty="0">
                <a:latin typeface="Century"/>
                <a:cs typeface="Century"/>
              </a:rPr>
              <a:t> </a:t>
            </a:r>
            <a:r>
              <a:rPr sz="3600" spc="-114" dirty="0">
                <a:latin typeface="Century"/>
                <a:cs typeface="Century"/>
              </a:rPr>
              <a:t>matrix:</a:t>
            </a:r>
            <a:endParaRPr sz="3600" dirty="0">
              <a:latin typeface="Century"/>
              <a:cs typeface="Century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6100" y="6311900"/>
            <a:ext cx="683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latin typeface="Century"/>
                <a:cs typeface="Century"/>
              </a:rPr>
              <a:t>Parametrized </a:t>
            </a:r>
            <a:r>
              <a:rPr sz="3600" spc="-75" dirty="0">
                <a:latin typeface="Century"/>
                <a:cs typeface="Century"/>
              </a:rPr>
              <a:t>by </a:t>
            </a:r>
            <a:r>
              <a:rPr sz="3600" spc="-135" dirty="0">
                <a:latin typeface="Century"/>
                <a:cs typeface="Century"/>
              </a:rPr>
              <a:t>precision</a:t>
            </a:r>
            <a:r>
              <a:rPr sz="3600" spc="-65" dirty="0">
                <a:latin typeface="Century"/>
                <a:cs typeface="Century"/>
              </a:rPr>
              <a:t> </a:t>
            </a:r>
            <a:r>
              <a:rPr sz="3600" spc="-114" dirty="0">
                <a:latin typeface="Century"/>
                <a:cs typeface="Century"/>
              </a:rPr>
              <a:t>matrix:</a:t>
            </a:r>
            <a:endParaRPr sz="3600">
              <a:latin typeface="Century"/>
              <a:cs typeface="Century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29C1B1-4FC9-4D22-9177-E44C98D4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2" y="3863340"/>
            <a:ext cx="11274654" cy="15874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00B36E7-FFA6-4EE6-8524-040D08EE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7315200"/>
            <a:ext cx="10271596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D1B72C-6D02-4653-91B0-D0469997FCB9}"/>
              </a:ext>
            </a:extLst>
          </p:cNvPr>
          <p:cNvSpPr/>
          <p:nvPr/>
        </p:nvSpPr>
        <p:spPr>
          <a:xfrm>
            <a:off x="5068662" y="6883717"/>
            <a:ext cx="3095625" cy="232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940" y="878543"/>
            <a:ext cx="84562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More</a:t>
            </a:r>
            <a:r>
              <a:rPr spc="380" dirty="0"/>
              <a:t> </a:t>
            </a:r>
            <a:r>
              <a:rPr spc="-270" dirty="0"/>
              <a:t>Distributions</a:t>
            </a:r>
          </a:p>
        </p:txBody>
      </p:sp>
      <p:pic>
        <p:nvPicPr>
          <p:cNvPr id="6146" name="Picture 2" descr="I got a million of 'em - Jimmy Durante | Meme Generator">
            <a:extLst>
              <a:ext uri="{FF2B5EF4-FFF2-40B4-BE49-F238E27FC236}">
                <a16:creationId xmlns:a16="http://schemas.microsoft.com/office/drawing/2014/main" id="{B7B9D66F-3AF1-46F7-914C-52D58976C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5" y="532385"/>
            <a:ext cx="1809749" cy="18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227493-CC2A-45C1-9156-DCAD96D5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2466158"/>
            <a:ext cx="4625498" cy="14184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50D319-0B4D-427B-AC5A-99AE77312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2578522"/>
            <a:ext cx="5029200" cy="13801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E38CE3-D1CE-4557-81D8-3CD6B3F96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082" y="5310851"/>
            <a:ext cx="3232316" cy="1485976"/>
          </a:xfrm>
          <a:prstGeom prst="rect">
            <a:avLst/>
          </a:prstGeom>
        </p:spPr>
      </p:pic>
      <p:pic>
        <p:nvPicPr>
          <p:cNvPr id="6148" name="Picture 4" descr="Exponential distribution - Wikipedia">
            <a:extLst>
              <a:ext uri="{FF2B5EF4-FFF2-40B4-BE49-F238E27FC236}">
                <a16:creationId xmlns:a16="http://schemas.microsoft.com/office/drawing/2014/main" id="{68E3104D-73C3-44A1-ABF3-B27789E4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083" y="4035742"/>
            <a:ext cx="30956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mparison of Gaussian and Laplace distributions | Download Scientific  Diagram">
            <a:extLst>
              <a:ext uri="{FF2B5EF4-FFF2-40B4-BE49-F238E27FC236}">
                <a16:creationId xmlns:a16="http://schemas.microsoft.com/office/drawing/2014/main" id="{C528F4DA-AACD-4F5A-95A9-CE0D546D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92" y="4035742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9F9FD4BC-AFE7-4CDD-8707-85185EC1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62" y="6870944"/>
            <a:ext cx="30956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850900"/>
            <a:ext cx="10071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Empirical</a:t>
            </a:r>
            <a:r>
              <a:rPr spc="380" dirty="0"/>
              <a:t> </a:t>
            </a:r>
            <a:r>
              <a:rPr spc="-245" dirty="0"/>
              <a:t>Distribution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0FDD8A-31ED-453E-9858-EE81ABA2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8" y="3581400"/>
            <a:ext cx="5143764" cy="1905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79705C-89A7-4DDB-B58A-FAF293B2CA70}"/>
              </a:ext>
            </a:extLst>
          </p:cNvPr>
          <p:cNvSpPr txBox="1"/>
          <p:nvPr/>
        </p:nvSpPr>
        <p:spPr>
          <a:xfrm>
            <a:off x="2235200" y="6495344"/>
            <a:ext cx="9868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empirical distribution function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distribution function associated with the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Empirical measure"/>
              </a:rPr>
              <a:t>empirical measure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Sample (statistics)"/>
              </a:rPr>
              <a:t>sample</a:t>
            </a:r>
            <a:endParaRPr lang="en-GB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850900"/>
            <a:ext cx="97231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Mixture</a:t>
            </a:r>
            <a:r>
              <a:rPr spc="400" dirty="0"/>
              <a:t> </a:t>
            </a:r>
            <a:r>
              <a:rPr spc="-270" dirty="0"/>
              <a:t>Distributions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0ACD48-1B6A-437F-B25C-4F6E5E32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780413"/>
            <a:ext cx="5861351" cy="11303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1650BA-CE9D-4B1D-9C35-D4B81EF2C406}"/>
              </a:ext>
            </a:extLst>
          </p:cNvPr>
          <p:cNvSpPr txBox="1"/>
          <p:nvPr/>
        </p:nvSpPr>
        <p:spPr>
          <a:xfrm>
            <a:off x="1607058" y="6069841"/>
            <a:ext cx="4257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E.g. Gaussian mixture with 3 components</a:t>
            </a:r>
            <a:endParaRPr lang="en-GB" sz="2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56287A-C7C6-47AF-AEFA-908C6A89E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4419600"/>
            <a:ext cx="5877038" cy="49626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>
            <a:spLocks noGrp="1"/>
          </p:cNvSpPr>
          <p:nvPr>
            <p:ph type="body" idx="1"/>
          </p:nvPr>
        </p:nvSpPr>
        <p:spPr>
          <a:xfrm>
            <a:off x="1243282" y="8001000"/>
            <a:ext cx="109550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650"/>
              </a:spcBef>
            </a:pPr>
            <a:r>
              <a:rPr lang="en-GB" sz="3600" spc="50" dirty="0">
                <a:latin typeface="Book Antiqua"/>
                <a:cs typeface="Book Antiqua"/>
              </a:rPr>
              <a:t>The </a:t>
            </a:r>
            <a:r>
              <a:rPr lang="en-GB" sz="3600" spc="-40" dirty="0">
                <a:latin typeface="Book Antiqua"/>
                <a:cs typeface="Book Antiqua"/>
              </a:rPr>
              <a:t>logistic </a:t>
            </a:r>
            <a:r>
              <a:rPr lang="en-GB" sz="3600" spc="-105" dirty="0">
                <a:latin typeface="Book Antiqua"/>
                <a:cs typeface="Book Antiqua"/>
              </a:rPr>
              <a:t>sigmoid</a:t>
            </a:r>
            <a:r>
              <a:rPr lang="en-GB" sz="3600" spc="35" dirty="0">
                <a:latin typeface="Book Antiqua"/>
                <a:cs typeface="Book Antiqua"/>
              </a:rPr>
              <a:t> </a:t>
            </a:r>
            <a:r>
              <a:rPr lang="en-GB" sz="3600" spc="-30" dirty="0">
                <a:latin typeface="Book Antiqua"/>
                <a:cs typeface="Book Antiqua"/>
              </a:rPr>
              <a:t>function, </a:t>
            </a:r>
            <a:r>
              <a:rPr sz="3600" spc="-100" dirty="0">
                <a:latin typeface="Century"/>
                <a:cs typeface="Century"/>
              </a:rPr>
              <a:t>commonly </a:t>
            </a:r>
            <a:r>
              <a:rPr sz="3600" spc="-180" dirty="0">
                <a:latin typeface="Century"/>
                <a:cs typeface="Century"/>
              </a:rPr>
              <a:t>used </a:t>
            </a:r>
            <a:r>
              <a:rPr sz="3600" spc="-5" dirty="0">
                <a:latin typeface="Century"/>
                <a:cs typeface="Century"/>
              </a:rPr>
              <a:t>to </a:t>
            </a:r>
            <a:r>
              <a:rPr sz="3600" spc="-160" dirty="0">
                <a:latin typeface="Century"/>
                <a:cs typeface="Century"/>
              </a:rPr>
              <a:t>parametrize </a:t>
            </a:r>
            <a:r>
              <a:rPr sz="3600" spc="-140" dirty="0">
                <a:latin typeface="Century"/>
                <a:cs typeface="Century"/>
              </a:rPr>
              <a:t>Bernoulli</a:t>
            </a:r>
            <a:r>
              <a:rPr sz="3600" spc="-240" dirty="0">
                <a:latin typeface="Century"/>
                <a:cs typeface="Century"/>
              </a:rPr>
              <a:t> </a:t>
            </a:r>
            <a:r>
              <a:rPr sz="3600" spc="-125" dirty="0">
                <a:latin typeface="Century"/>
                <a:cs typeface="Century"/>
              </a:rPr>
              <a:t>distributions</a:t>
            </a:r>
            <a:endParaRPr sz="3600" dirty="0">
              <a:latin typeface="Century"/>
              <a:cs typeface="Century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2819400" y="850900"/>
            <a:ext cx="73761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Logistic</a:t>
            </a:r>
            <a:r>
              <a:rPr spc="370" dirty="0"/>
              <a:t> </a:t>
            </a:r>
            <a:r>
              <a:rPr spc="-305" dirty="0"/>
              <a:t>Sigmoid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140166F-ACD5-4D29-86F5-8AEFE871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77" y="2514600"/>
            <a:ext cx="10045845" cy="5264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2006600"/>
            <a:ext cx="8801100" cy="1304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0">
              <a:lnSpc>
                <a:spcPct val="115599"/>
              </a:lnSpc>
              <a:spcBef>
                <a:spcPts val="100"/>
              </a:spcBef>
            </a:pPr>
            <a:r>
              <a:rPr lang="en-GB" spc="-185" dirty="0"/>
              <a:t>03 </a:t>
            </a:r>
            <a:r>
              <a:rPr spc="-185" dirty="0"/>
              <a:t>Probability</a:t>
            </a:r>
            <a:endParaRPr spc="-16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065D10-7722-4A16-99BF-863A6FCE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733800"/>
            <a:ext cx="7690958" cy="49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850900"/>
            <a:ext cx="78536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Softplus</a:t>
            </a:r>
            <a:r>
              <a:rPr spc="375" dirty="0"/>
              <a:t> </a:t>
            </a:r>
            <a:r>
              <a:rPr spc="-305" dirty="0"/>
              <a:t>Function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38A33CA-7FAA-4A03-8A5C-E5831AD2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971800"/>
            <a:ext cx="10244606" cy="57278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850900"/>
            <a:ext cx="52476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Bayes’</a:t>
            </a:r>
            <a:r>
              <a:rPr spc="380" dirty="0"/>
              <a:t> </a:t>
            </a:r>
            <a:r>
              <a:rPr spc="-275" dirty="0"/>
              <a:t>Rule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3015-3F73-4489-83B1-DB2295B9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4267200"/>
            <a:ext cx="6779299" cy="1927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0B492-10FF-4CAF-BFEC-7A5329EFABE1}"/>
              </a:ext>
            </a:extLst>
          </p:cNvPr>
          <p:cNvSpPr txBox="1"/>
          <p:nvPr/>
        </p:nvSpPr>
        <p:spPr>
          <a:xfrm>
            <a:off x="2387600" y="7719827"/>
            <a:ext cx="769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https://machinelearningmastery.com/bayes-theorem-for-machine-learning/</a:t>
            </a:r>
            <a:endParaRPr lang="en-GB" dirty="0"/>
          </a:p>
        </p:txBody>
      </p:sp>
      <p:pic>
        <p:nvPicPr>
          <p:cNvPr id="7170" name="Picture 2" descr="upload.wikimedia.org/wikipedia/commons/d/d4/Tho...">
            <a:extLst>
              <a:ext uri="{FF2B5EF4-FFF2-40B4-BE49-F238E27FC236}">
                <a16:creationId xmlns:a16="http://schemas.microsoft.com/office/drawing/2014/main" id="{C76AAB46-B1D9-4C30-BE07-488F5FA1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0" y="3581400"/>
            <a:ext cx="2895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700" y="850900"/>
            <a:ext cx="89179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Change </a:t>
            </a:r>
            <a:r>
              <a:rPr spc="-114" dirty="0"/>
              <a:t>of</a:t>
            </a:r>
            <a:r>
              <a:rPr spc="-685" dirty="0"/>
              <a:t> </a:t>
            </a:r>
            <a:r>
              <a:rPr spc="-380" dirty="0"/>
              <a:t>Variables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23B6AB-EB73-477C-9969-B75E6C3D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971800"/>
            <a:ext cx="8116954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43A0DC-7549-4BA6-9656-E549CA7706FB}"/>
              </a:ext>
            </a:extLst>
          </p:cNvPr>
          <p:cNvSpPr txBox="1"/>
          <p:nvPr/>
        </p:nvSpPr>
        <p:spPr>
          <a:xfrm>
            <a:off x="1244600" y="5867400"/>
            <a:ext cx="10820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If the probability density function of a random variable (or vector) X is given, it is possible to calculate the probability density function of some variable Y = g(X). This is also called a “change of variable” and is in practice used to generate a random variable using a known (for instance, uniform) random number generator.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850900"/>
            <a:ext cx="8801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Information</a:t>
            </a:r>
            <a:r>
              <a:rPr spc="355" dirty="0"/>
              <a:t> </a:t>
            </a:r>
            <a:r>
              <a:rPr spc="-160" dirty="0"/>
              <a:t>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BAB2F-8A6C-45D9-BA94-B32BCFE5D2D4}"/>
              </a:ext>
            </a:extLst>
          </p:cNvPr>
          <p:cNvSpPr txBox="1"/>
          <p:nvPr/>
        </p:nvSpPr>
        <p:spPr>
          <a:xfrm>
            <a:off x="2006600" y="2759840"/>
            <a:ext cx="95001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Information theory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studies the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Quantification (science)"/>
              </a:rPr>
              <a:t>quantification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puter data storage"/>
              </a:rPr>
              <a:t>storage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Telecommunication"/>
              </a:rPr>
              <a:t>communication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Information"/>
              </a:rPr>
              <a:t>information</a:t>
            </a:r>
            <a:endParaRPr lang="en-GB" sz="2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6C621DB-203F-4EB0-9D6E-C4B5F6DFC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48" y="6324600"/>
            <a:ext cx="20955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7BB50A-CCD1-49E3-9640-6EBE0CF47861}"/>
              </a:ext>
            </a:extLst>
          </p:cNvPr>
          <p:cNvSpPr txBox="1"/>
          <p:nvPr/>
        </p:nvSpPr>
        <p:spPr>
          <a:xfrm>
            <a:off x="4498848" y="6516706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Claude Shannon </a:t>
            </a:r>
            <a:r>
              <a:rPr lang="en-US" sz="2400" dirty="0"/>
              <a:t>(also invented circuit design theory in electrical engineering when he was 21 years old, studying his MSc)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B7194-0CFF-4796-9977-2394996410C0}"/>
              </a:ext>
            </a:extLst>
          </p:cNvPr>
          <p:cNvSpPr txBox="1"/>
          <p:nvPr/>
        </p:nvSpPr>
        <p:spPr>
          <a:xfrm>
            <a:off x="1549400" y="4844572"/>
            <a:ext cx="200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Information:</a:t>
            </a:r>
            <a:endParaRPr lang="en-GB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3793DE-2201-4A6E-8124-910E6A684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200" y="4638273"/>
            <a:ext cx="4274703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4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850900"/>
            <a:ext cx="8801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Information</a:t>
            </a:r>
            <a:r>
              <a:rPr spc="355" dirty="0"/>
              <a:t> </a:t>
            </a:r>
            <a:r>
              <a:rPr spc="-160" dirty="0"/>
              <a:t>Theory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A8C24-7F84-4EE2-87BA-F50958C7ACEC}"/>
              </a:ext>
            </a:extLst>
          </p:cNvPr>
          <p:cNvSpPr txBox="1"/>
          <p:nvPr/>
        </p:nvSpPr>
        <p:spPr>
          <a:xfrm>
            <a:off x="665469" y="3126566"/>
            <a:ext cx="14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Entropy:</a:t>
            </a:r>
            <a:endParaRPr lang="en-GB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590BC-3A5D-4A78-910E-22E2C465A126}"/>
              </a:ext>
            </a:extLst>
          </p:cNvPr>
          <p:cNvSpPr txBox="1"/>
          <p:nvPr/>
        </p:nvSpPr>
        <p:spPr>
          <a:xfrm>
            <a:off x="633392" y="6705600"/>
            <a:ext cx="228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KL divergence:</a:t>
            </a:r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1E2419B-CC1A-485C-BE00-340DDCA6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4372486"/>
            <a:ext cx="10138247" cy="10128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6599C8C-BE3B-4135-B463-7C8EB61E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72" y="7765906"/>
            <a:ext cx="10506798" cy="12403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AF5E25-0452-4CF4-A6D0-8776FC18C3BB}"/>
              </a:ext>
            </a:extLst>
          </p:cNvPr>
          <p:cNvSpPr txBox="1"/>
          <p:nvPr/>
        </p:nvSpPr>
        <p:spPr>
          <a:xfrm>
            <a:off x="2905336" y="2810807"/>
            <a:ext cx="8896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entropy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GB" sz="24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Random variable"/>
              </a:rPr>
              <a:t>random variable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average level of "information", "surprise", or "uncertainty" inherent in the variable's possible outcomes</a:t>
            </a:r>
            <a:endParaRPr lang="en-GB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E68FB7-3ACA-4469-B311-D2D09E9DBD56}"/>
              </a:ext>
            </a:extLst>
          </p:cNvPr>
          <p:cNvSpPr txBox="1"/>
          <p:nvPr/>
        </p:nvSpPr>
        <p:spPr>
          <a:xfrm>
            <a:off x="2997200" y="6367045"/>
            <a:ext cx="944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Kullback</a:t>
            </a:r>
            <a:r>
              <a:rPr lang="en-GB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GB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Leibler</a:t>
            </a:r>
            <a:r>
              <a:rPr lang="en-GB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divergence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(also called </a:t>
            </a:r>
            <a:r>
              <a:rPr lang="en-GB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relative entropy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measure of how one </a:t>
            </a:r>
            <a:r>
              <a:rPr lang="en-GB" sz="24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Probability distribution"/>
              </a:rPr>
              <a:t>probability distribution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(here P and Q) is different from a second, reference probability distribution.</a:t>
            </a:r>
            <a:endParaRPr lang="en-GB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985519"/>
            <a:ext cx="10939780" cy="976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50" spc="-220" dirty="0"/>
              <a:t>Entropy </a:t>
            </a:r>
            <a:r>
              <a:rPr sz="6250" spc="-95" dirty="0"/>
              <a:t>of </a:t>
            </a:r>
            <a:r>
              <a:rPr sz="6250" spc="-360" dirty="0"/>
              <a:t>a </a:t>
            </a:r>
            <a:r>
              <a:rPr sz="6250" spc="-250" dirty="0"/>
              <a:t>Bernoulli</a:t>
            </a:r>
            <a:r>
              <a:rPr sz="6250" spc="-865" dirty="0"/>
              <a:t> </a:t>
            </a:r>
            <a:r>
              <a:rPr sz="6250" spc="-285" dirty="0"/>
              <a:t>Variable</a:t>
            </a:r>
            <a:endParaRPr sz="625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69F6976-49CF-47A1-86E2-4DF21E34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9" y="2438400"/>
            <a:ext cx="11465162" cy="642396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298195"/>
            <a:ext cx="7597140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0" marR="5080" indent="-1689100">
              <a:lnSpc>
                <a:spcPct val="114700"/>
              </a:lnSpc>
              <a:spcBef>
                <a:spcPts val="100"/>
              </a:spcBef>
            </a:pPr>
            <a:r>
              <a:rPr sz="6250" spc="-125" dirty="0"/>
              <a:t>The </a:t>
            </a:r>
            <a:r>
              <a:rPr sz="6250" spc="-145" dirty="0"/>
              <a:t>KL </a:t>
            </a:r>
            <a:r>
              <a:rPr sz="6250" spc="-260" dirty="0"/>
              <a:t>Divergence </a:t>
            </a:r>
            <a:r>
              <a:rPr sz="6250" spc="-340" dirty="0"/>
              <a:t>is  </a:t>
            </a:r>
            <a:r>
              <a:rPr sz="6250" spc="-200" dirty="0"/>
              <a:t>Asymmetric</a:t>
            </a:r>
            <a:endParaRPr sz="625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758BF96-0969-43AA-813F-ED5A4C3B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819400"/>
            <a:ext cx="11927571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0" y="850900"/>
            <a:ext cx="68929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Directed</a:t>
            </a:r>
            <a:r>
              <a:rPr spc="375" dirty="0"/>
              <a:t> </a:t>
            </a:r>
            <a:r>
              <a:rPr spc="-185" dirty="0"/>
              <a:t>Model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5506AA-1593-4149-9BE5-7D44C9D0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514600"/>
            <a:ext cx="4495800" cy="5450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36B725-9C23-451E-B97E-A0FCECF3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8191463"/>
            <a:ext cx="10654770" cy="10287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95C8AC6-BCB6-4DBD-B156-13509D2DEFD8}"/>
              </a:ext>
            </a:extLst>
          </p:cNvPr>
          <p:cNvSpPr txBox="1"/>
          <p:nvPr/>
        </p:nvSpPr>
        <p:spPr>
          <a:xfrm>
            <a:off x="6121400" y="2438400"/>
            <a:ext cx="6501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Granger Graphs are used to represent the “directed model”, that infers causality amongst variable nodes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707D73-75CE-4E0C-B37D-9D0846CFC44E}"/>
              </a:ext>
            </a:extLst>
          </p:cNvPr>
          <p:cNvSpPr txBox="1"/>
          <p:nvPr/>
        </p:nvSpPr>
        <p:spPr>
          <a:xfrm>
            <a:off x="6121400" y="4419600"/>
            <a:ext cx="6501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Directed information is a measure of the amount of information that flows from the process e.g., X to Y, where X and Y are vectors of length 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8726C5-6D09-4134-96F1-AE73710AB1DA}"/>
              </a:ext>
            </a:extLst>
          </p:cNvPr>
          <p:cNvSpPr txBox="1"/>
          <p:nvPr/>
        </p:nvSpPr>
        <p:spPr>
          <a:xfrm>
            <a:off x="6273800" y="6114872"/>
            <a:ext cx="6501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Bayesian probability framework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850900"/>
            <a:ext cx="80073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Undirected</a:t>
            </a:r>
            <a:r>
              <a:rPr spc="400" dirty="0"/>
              <a:t> </a:t>
            </a:r>
            <a:r>
              <a:rPr spc="-185" dirty="0"/>
              <a:t>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A1AC8E-676E-4CFC-BB38-62929D9B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438400"/>
            <a:ext cx="5311888" cy="55508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D8C87B-1A12-4EDA-9591-1D4D06144AD5}"/>
              </a:ext>
            </a:extLst>
          </p:cNvPr>
          <p:cNvSpPr/>
          <p:nvPr/>
        </p:nvSpPr>
        <p:spPr>
          <a:xfrm>
            <a:off x="3530600" y="6019800"/>
            <a:ext cx="2209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ED376A-EA57-4635-B31C-7C196729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83" y="8161204"/>
            <a:ext cx="8830162" cy="10589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B2EEB2-4E92-4DB5-807D-028F28CA7D7E}"/>
              </a:ext>
            </a:extLst>
          </p:cNvPr>
          <p:cNvSpPr txBox="1"/>
          <p:nvPr/>
        </p:nvSpPr>
        <p:spPr>
          <a:xfrm>
            <a:off x="6426200" y="3505200"/>
            <a:ext cx="624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undirected model infers no causation and can accommodate many more nodes.</a:t>
            </a:r>
          </a:p>
          <a:p>
            <a:endParaRPr lang="en-GB" sz="2400" dirty="0"/>
          </a:p>
          <a:p>
            <a:r>
              <a:rPr lang="en-GB" sz="2400" dirty="0"/>
              <a:t>Just scratching the surface here…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896619"/>
            <a:ext cx="10997565" cy="115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450" spc="-175" dirty="0"/>
              <a:t>Probability </a:t>
            </a:r>
            <a:r>
              <a:rPr sz="7450" spc="-420" dirty="0"/>
              <a:t>Mass</a:t>
            </a:r>
            <a:r>
              <a:rPr sz="7450" spc="900" dirty="0"/>
              <a:t> </a:t>
            </a:r>
            <a:r>
              <a:rPr sz="7450" spc="-290" dirty="0"/>
              <a:t>Function</a:t>
            </a:r>
            <a:endParaRPr sz="7450"/>
          </a:p>
        </p:txBody>
      </p:sp>
      <p:sp>
        <p:nvSpPr>
          <p:cNvPr id="5" name="object 5"/>
          <p:cNvSpPr txBox="1"/>
          <p:nvPr/>
        </p:nvSpPr>
        <p:spPr>
          <a:xfrm>
            <a:off x="1854200" y="3810000"/>
            <a:ext cx="9138713" cy="168244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065" marR="5080" algn="just">
              <a:lnSpc>
                <a:spcPct val="104099"/>
              </a:lnSpc>
              <a:spcBef>
                <a:spcPts val="2170"/>
              </a:spcBef>
              <a:tabLst>
                <a:tab pos="351155" algn="l"/>
              </a:tabLst>
            </a:pPr>
            <a:r>
              <a:rPr sz="2650" spc="70" dirty="0">
                <a:latin typeface="Arial"/>
                <a:cs typeface="Arial"/>
              </a:rPr>
              <a:t>An </a:t>
            </a:r>
            <a:r>
              <a:rPr sz="2650" spc="-80" dirty="0">
                <a:latin typeface="Arial"/>
                <a:cs typeface="Arial"/>
              </a:rPr>
              <a:t>impossible </a:t>
            </a:r>
            <a:r>
              <a:rPr sz="2650" spc="-105" dirty="0">
                <a:latin typeface="Arial"/>
                <a:cs typeface="Arial"/>
              </a:rPr>
              <a:t>event </a:t>
            </a:r>
            <a:r>
              <a:rPr sz="2650" spc="-175" dirty="0">
                <a:latin typeface="Arial"/>
                <a:cs typeface="Arial"/>
              </a:rPr>
              <a:t>has </a:t>
            </a:r>
            <a:r>
              <a:rPr sz="2650" spc="25" dirty="0">
                <a:latin typeface="Arial"/>
                <a:cs typeface="Arial"/>
              </a:rPr>
              <a:t>probability </a:t>
            </a:r>
            <a:r>
              <a:rPr sz="2650" spc="-375" dirty="0">
                <a:latin typeface="Lucida Sans Unicode"/>
                <a:cs typeface="Lucida Sans Unicode"/>
              </a:rPr>
              <a:t>0 </a:t>
            </a:r>
            <a:r>
              <a:rPr sz="2650" spc="-85" dirty="0">
                <a:latin typeface="Arial"/>
                <a:cs typeface="Arial"/>
              </a:rPr>
              <a:t>and </a:t>
            </a:r>
            <a:r>
              <a:rPr sz="2650" spc="-110" dirty="0">
                <a:latin typeface="Arial"/>
                <a:cs typeface="Arial"/>
              </a:rPr>
              <a:t>no </a:t>
            </a:r>
            <a:r>
              <a:rPr sz="2650" spc="-55" dirty="0">
                <a:latin typeface="Arial"/>
                <a:cs typeface="Arial"/>
              </a:rPr>
              <a:t>state </a:t>
            </a:r>
            <a:r>
              <a:rPr sz="2650" spc="-130" dirty="0">
                <a:latin typeface="Arial"/>
                <a:cs typeface="Arial"/>
              </a:rPr>
              <a:t>can  </a:t>
            </a:r>
            <a:r>
              <a:rPr sz="2650" spc="-135" dirty="0">
                <a:latin typeface="Arial"/>
                <a:cs typeface="Arial"/>
              </a:rPr>
              <a:t>be </a:t>
            </a:r>
            <a:r>
              <a:rPr sz="2650" spc="-190" dirty="0">
                <a:latin typeface="Arial"/>
                <a:cs typeface="Arial"/>
              </a:rPr>
              <a:t>less </a:t>
            </a:r>
            <a:r>
              <a:rPr sz="2650" spc="-55" dirty="0">
                <a:latin typeface="Arial"/>
                <a:cs typeface="Arial"/>
              </a:rPr>
              <a:t>probable </a:t>
            </a:r>
            <a:r>
              <a:rPr sz="2650" spc="15" dirty="0">
                <a:latin typeface="Arial"/>
                <a:cs typeface="Arial"/>
              </a:rPr>
              <a:t>than </a:t>
            </a:r>
            <a:r>
              <a:rPr sz="2650" spc="70" dirty="0">
                <a:latin typeface="Arial"/>
                <a:cs typeface="Arial"/>
              </a:rPr>
              <a:t>that. </a:t>
            </a:r>
            <a:r>
              <a:rPr sz="2650" spc="-60" dirty="0">
                <a:latin typeface="Arial"/>
                <a:cs typeface="Arial"/>
              </a:rPr>
              <a:t>Likewise, </a:t>
            </a:r>
            <a:r>
              <a:rPr sz="2650" spc="-95" dirty="0">
                <a:latin typeface="Arial"/>
                <a:cs typeface="Arial"/>
              </a:rPr>
              <a:t>an event </a:t>
            </a:r>
            <a:r>
              <a:rPr sz="2650" spc="90" dirty="0">
                <a:latin typeface="Arial"/>
                <a:cs typeface="Arial"/>
              </a:rPr>
              <a:t>that </a:t>
            </a:r>
            <a:r>
              <a:rPr sz="2650" spc="-80" dirty="0">
                <a:latin typeface="Arial"/>
                <a:cs typeface="Arial"/>
              </a:rPr>
              <a:t>is </a:t>
            </a:r>
            <a:r>
              <a:rPr sz="2650" spc="-85" dirty="0">
                <a:latin typeface="Arial"/>
                <a:cs typeface="Arial"/>
              </a:rPr>
              <a:t>guaranteed </a:t>
            </a:r>
            <a:r>
              <a:rPr sz="2650" spc="55" dirty="0">
                <a:latin typeface="Arial"/>
                <a:cs typeface="Arial"/>
              </a:rPr>
              <a:t>to </a:t>
            </a:r>
            <a:r>
              <a:rPr sz="2650" spc="-85" dirty="0">
                <a:latin typeface="Arial"/>
                <a:cs typeface="Arial"/>
              </a:rPr>
              <a:t>happen  </a:t>
            </a:r>
            <a:r>
              <a:rPr sz="2650" spc="-150" dirty="0">
                <a:latin typeface="Arial"/>
                <a:cs typeface="Arial"/>
              </a:rPr>
              <a:t>has </a:t>
            </a:r>
            <a:r>
              <a:rPr sz="2650" spc="50" dirty="0">
                <a:latin typeface="Arial"/>
                <a:cs typeface="Arial"/>
              </a:rPr>
              <a:t>probability </a:t>
            </a:r>
            <a:r>
              <a:rPr sz="2650" spc="-175" dirty="0">
                <a:latin typeface="Lucida Sans Unicode"/>
                <a:cs typeface="Lucida Sans Unicode"/>
              </a:rPr>
              <a:t>1</a:t>
            </a:r>
            <a:r>
              <a:rPr sz="2650" spc="-175" dirty="0">
                <a:latin typeface="Arial"/>
                <a:cs typeface="Arial"/>
              </a:rPr>
              <a:t>, </a:t>
            </a:r>
            <a:r>
              <a:rPr sz="2650" spc="-55" dirty="0">
                <a:latin typeface="Arial"/>
                <a:cs typeface="Arial"/>
              </a:rPr>
              <a:t>and </a:t>
            </a:r>
            <a:r>
              <a:rPr sz="2650" spc="-80" dirty="0">
                <a:latin typeface="Arial"/>
                <a:cs typeface="Arial"/>
              </a:rPr>
              <a:t>no </a:t>
            </a:r>
            <a:r>
              <a:rPr sz="2650" spc="-35" dirty="0">
                <a:latin typeface="Arial"/>
                <a:cs typeface="Arial"/>
              </a:rPr>
              <a:t>state </a:t>
            </a:r>
            <a:r>
              <a:rPr sz="2650" spc="-105" dirty="0">
                <a:latin typeface="Arial"/>
                <a:cs typeface="Arial"/>
              </a:rPr>
              <a:t>can </a:t>
            </a:r>
            <a:r>
              <a:rPr sz="2650" spc="-135" dirty="0">
                <a:latin typeface="Arial"/>
                <a:cs typeface="Arial"/>
              </a:rPr>
              <a:t>have </a:t>
            </a:r>
            <a:r>
              <a:rPr sz="2650" spc="-155" dirty="0">
                <a:latin typeface="Arial"/>
                <a:cs typeface="Arial"/>
              </a:rPr>
              <a:t>a </a:t>
            </a:r>
            <a:r>
              <a:rPr sz="2650" spc="-45" dirty="0">
                <a:latin typeface="Arial"/>
                <a:cs typeface="Arial"/>
              </a:rPr>
              <a:t>greater </a:t>
            </a:r>
            <a:r>
              <a:rPr sz="2650" spc="-140" dirty="0">
                <a:latin typeface="Arial"/>
                <a:cs typeface="Arial"/>
              </a:rPr>
              <a:t>chance </a:t>
            </a:r>
            <a:r>
              <a:rPr sz="2650" spc="-40" dirty="0">
                <a:latin typeface="Arial"/>
                <a:cs typeface="Arial"/>
              </a:rPr>
              <a:t>of</a:t>
            </a:r>
            <a:r>
              <a:rPr sz="2650" spc="-17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occurring.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4200" y="6259766"/>
            <a:ext cx="9982157" cy="12558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114"/>
              </a:spcBef>
            </a:pPr>
            <a:r>
              <a:rPr lang="en-GB" sz="2650" spc="50" dirty="0">
                <a:latin typeface="Arial"/>
                <a:cs typeface="Arial"/>
              </a:rPr>
              <a:t>W</a:t>
            </a:r>
            <a:r>
              <a:rPr lang="en-GB" sz="2650" spc="-275" dirty="0">
                <a:latin typeface="Arial"/>
                <a:cs typeface="Arial"/>
              </a:rPr>
              <a:t>e</a:t>
            </a:r>
            <a:r>
              <a:rPr lang="en-GB" sz="2650" spc="155" dirty="0">
                <a:latin typeface="Arial"/>
                <a:cs typeface="Arial"/>
              </a:rPr>
              <a:t> </a:t>
            </a:r>
            <a:r>
              <a:rPr lang="en-GB" sz="2650" spc="160" dirty="0">
                <a:latin typeface="Arial"/>
                <a:cs typeface="Arial"/>
              </a:rPr>
              <a:t>r</a:t>
            </a:r>
            <a:r>
              <a:rPr lang="en-GB" sz="2650" spc="-75" dirty="0">
                <a:latin typeface="Arial"/>
                <a:cs typeface="Arial"/>
              </a:rPr>
              <a:t>efer</a:t>
            </a:r>
            <a:r>
              <a:rPr lang="en-GB" sz="2650" spc="155" dirty="0">
                <a:latin typeface="Arial"/>
                <a:cs typeface="Arial"/>
              </a:rPr>
              <a:t> </a:t>
            </a:r>
            <a:r>
              <a:rPr lang="en-GB" sz="2650" spc="305" dirty="0">
                <a:latin typeface="Arial"/>
                <a:cs typeface="Arial"/>
              </a:rPr>
              <a:t>t</a:t>
            </a:r>
            <a:r>
              <a:rPr lang="en-GB" sz="2650" spc="-125" dirty="0">
                <a:latin typeface="Arial"/>
                <a:cs typeface="Arial"/>
              </a:rPr>
              <a:t>o</a:t>
            </a:r>
            <a:r>
              <a:rPr lang="en-GB" sz="2650" spc="155" dirty="0">
                <a:latin typeface="Arial"/>
                <a:cs typeface="Arial"/>
              </a:rPr>
              <a:t> </a:t>
            </a:r>
            <a:r>
              <a:rPr lang="en-GB" sz="2650" spc="305" dirty="0">
                <a:latin typeface="Arial"/>
                <a:cs typeface="Arial"/>
              </a:rPr>
              <a:t>t</a:t>
            </a:r>
            <a:r>
              <a:rPr lang="en-GB" sz="2650" spc="25" dirty="0">
                <a:latin typeface="Arial"/>
                <a:cs typeface="Arial"/>
              </a:rPr>
              <a:t>h</a:t>
            </a:r>
            <a:r>
              <a:rPr lang="en-GB" sz="2650" spc="160" dirty="0">
                <a:latin typeface="Arial"/>
                <a:cs typeface="Arial"/>
              </a:rPr>
              <a:t>i</a:t>
            </a:r>
            <a:r>
              <a:rPr lang="en-GB" sz="2650" spc="-265" dirty="0">
                <a:latin typeface="Arial"/>
                <a:cs typeface="Arial"/>
              </a:rPr>
              <a:t>s</a:t>
            </a:r>
            <a:r>
              <a:rPr lang="en-GB" sz="2650" spc="160" dirty="0">
                <a:latin typeface="Arial"/>
                <a:cs typeface="Arial"/>
              </a:rPr>
              <a:t> </a:t>
            </a:r>
            <a:r>
              <a:rPr lang="en-GB" sz="2650" spc="25" dirty="0">
                <a:latin typeface="Arial"/>
                <a:cs typeface="Arial"/>
              </a:rPr>
              <a:t>p</a:t>
            </a:r>
            <a:r>
              <a:rPr lang="en-GB" sz="2650" spc="160" dirty="0">
                <a:latin typeface="Arial"/>
                <a:cs typeface="Arial"/>
              </a:rPr>
              <a:t>r</a:t>
            </a:r>
            <a:r>
              <a:rPr lang="en-GB" sz="2650" spc="-125" dirty="0">
                <a:latin typeface="Arial"/>
                <a:cs typeface="Arial"/>
              </a:rPr>
              <a:t>o</a:t>
            </a:r>
            <a:r>
              <a:rPr lang="en-GB" sz="2650" spc="95" dirty="0">
                <a:latin typeface="Arial"/>
                <a:cs typeface="Arial"/>
              </a:rPr>
              <a:t>p</a:t>
            </a:r>
            <a:r>
              <a:rPr lang="en-GB" sz="2650" spc="-70" dirty="0">
                <a:latin typeface="Arial"/>
                <a:cs typeface="Arial"/>
              </a:rPr>
              <a:t>e</a:t>
            </a:r>
            <a:r>
              <a:rPr lang="en-GB" sz="2650" spc="-45" dirty="0">
                <a:latin typeface="Arial"/>
                <a:cs typeface="Arial"/>
              </a:rPr>
              <a:t>r</a:t>
            </a:r>
            <a:r>
              <a:rPr lang="en-GB" sz="2650" spc="235" dirty="0">
                <a:latin typeface="Arial"/>
                <a:cs typeface="Arial"/>
              </a:rPr>
              <a:t>t</a:t>
            </a:r>
            <a:r>
              <a:rPr lang="en-GB" sz="2650" spc="100" dirty="0">
                <a:latin typeface="Arial"/>
                <a:cs typeface="Arial"/>
              </a:rPr>
              <a:t>y</a:t>
            </a:r>
            <a:r>
              <a:rPr lang="en-GB" sz="2650" spc="155" dirty="0">
                <a:latin typeface="Arial"/>
                <a:cs typeface="Arial"/>
              </a:rPr>
              <a:t> </a:t>
            </a:r>
            <a:r>
              <a:rPr lang="en-GB" sz="2650" spc="-125" dirty="0">
                <a:latin typeface="Arial"/>
                <a:cs typeface="Arial"/>
              </a:rPr>
              <a:t>a</a:t>
            </a:r>
            <a:r>
              <a:rPr lang="en-GB" sz="2650" spc="-265" dirty="0">
                <a:latin typeface="Arial"/>
                <a:cs typeface="Arial"/>
              </a:rPr>
              <a:t>s</a:t>
            </a:r>
            <a:r>
              <a:rPr lang="en-GB" sz="2650" spc="160" dirty="0">
                <a:latin typeface="Arial"/>
                <a:cs typeface="Arial"/>
              </a:rPr>
              <a:t> </a:t>
            </a:r>
            <a:r>
              <a:rPr lang="en-GB" sz="2650" spc="95" dirty="0">
                <a:latin typeface="Arial"/>
                <a:cs typeface="Arial"/>
              </a:rPr>
              <a:t>b</a:t>
            </a:r>
            <a:r>
              <a:rPr lang="en-GB" sz="2650" spc="-60" dirty="0">
                <a:latin typeface="Arial"/>
                <a:cs typeface="Arial"/>
              </a:rPr>
              <a:t>ei</a:t>
            </a:r>
            <a:r>
              <a:rPr lang="en-GB" sz="2650" spc="25" dirty="0">
                <a:latin typeface="Arial"/>
                <a:cs typeface="Arial"/>
              </a:rPr>
              <a:t>n</a:t>
            </a:r>
            <a:r>
              <a:rPr lang="en-GB" sz="2650" spc="-125" dirty="0">
                <a:latin typeface="Arial"/>
                <a:cs typeface="Arial"/>
              </a:rPr>
              <a:t>g</a:t>
            </a:r>
            <a:r>
              <a:rPr lang="en-GB" sz="2650" spc="155" dirty="0">
                <a:latin typeface="Arial"/>
                <a:cs typeface="Arial"/>
              </a:rPr>
              <a:t> </a:t>
            </a:r>
            <a:r>
              <a:rPr lang="en-GB" sz="2650" b="1" spc="55" dirty="0">
                <a:latin typeface="Book Antiqua"/>
                <a:cs typeface="Book Antiqua"/>
              </a:rPr>
              <a:t>no</a:t>
            </a:r>
            <a:r>
              <a:rPr lang="en-GB" sz="2650" b="1" spc="190" dirty="0">
                <a:latin typeface="Book Antiqua"/>
                <a:cs typeface="Book Antiqua"/>
              </a:rPr>
              <a:t>rm</a:t>
            </a:r>
            <a:r>
              <a:rPr lang="en-GB" sz="2650" b="1" spc="150" dirty="0">
                <a:latin typeface="Book Antiqua"/>
                <a:cs typeface="Book Antiqua"/>
              </a:rPr>
              <a:t>a</a:t>
            </a:r>
            <a:r>
              <a:rPr lang="en-GB" sz="2650" b="1" spc="-40" dirty="0">
                <a:latin typeface="Book Antiqua"/>
                <a:cs typeface="Book Antiqua"/>
              </a:rPr>
              <a:t>li</a:t>
            </a:r>
            <a:r>
              <a:rPr lang="en-GB" sz="2650" b="1" spc="40" dirty="0">
                <a:latin typeface="Book Antiqua"/>
                <a:cs typeface="Book Antiqua"/>
              </a:rPr>
              <a:t>z</a:t>
            </a:r>
            <a:r>
              <a:rPr lang="en-GB" sz="2650" b="1" spc="45" dirty="0">
                <a:latin typeface="Book Antiqua"/>
                <a:cs typeface="Book Antiqua"/>
              </a:rPr>
              <a:t>e</a:t>
            </a:r>
            <a:r>
              <a:rPr lang="en-GB" sz="2650" b="1" spc="65" dirty="0">
                <a:latin typeface="Book Antiqua"/>
                <a:cs typeface="Book Antiqua"/>
              </a:rPr>
              <a:t>d</a:t>
            </a:r>
            <a:r>
              <a:rPr lang="en-GB" sz="2650" spc="10" dirty="0">
                <a:latin typeface="Arial"/>
                <a:cs typeface="Arial"/>
              </a:rPr>
              <a:t>.</a:t>
            </a:r>
            <a:r>
              <a:rPr lang="en-GB" sz="2650" dirty="0">
                <a:latin typeface="Arial"/>
                <a:cs typeface="Arial"/>
              </a:rPr>
              <a:t>	</a:t>
            </a:r>
            <a:r>
              <a:rPr lang="en-GB" sz="2650" spc="270" dirty="0">
                <a:latin typeface="Arial"/>
                <a:cs typeface="Arial"/>
              </a:rPr>
              <a:t>W</a:t>
            </a:r>
            <a:r>
              <a:rPr lang="en-GB" sz="2650" spc="160" dirty="0">
                <a:latin typeface="Arial"/>
                <a:cs typeface="Arial"/>
              </a:rPr>
              <a:t>i</a:t>
            </a:r>
            <a:r>
              <a:rPr lang="en-GB" sz="2650" spc="305" dirty="0">
                <a:latin typeface="Arial"/>
                <a:cs typeface="Arial"/>
              </a:rPr>
              <a:t>t</a:t>
            </a:r>
            <a:r>
              <a:rPr lang="en-GB" sz="2650" spc="25" dirty="0">
                <a:latin typeface="Arial"/>
                <a:cs typeface="Arial"/>
              </a:rPr>
              <a:t>h</a:t>
            </a:r>
            <a:r>
              <a:rPr lang="en-GB" sz="2650" spc="-125" dirty="0">
                <a:latin typeface="Arial"/>
                <a:cs typeface="Arial"/>
              </a:rPr>
              <a:t>o</a:t>
            </a:r>
            <a:r>
              <a:rPr lang="en-GB" sz="2650" spc="25" dirty="0">
                <a:latin typeface="Arial"/>
                <a:cs typeface="Arial"/>
              </a:rPr>
              <a:t>u</a:t>
            </a:r>
            <a:r>
              <a:rPr lang="en-GB" sz="2650" spc="310" dirty="0">
                <a:latin typeface="Arial"/>
                <a:cs typeface="Arial"/>
              </a:rPr>
              <a:t>t </a:t>
            </a:r>
            <a:r>
              <a:rPr sz="2650" spc="40" dirty="0">
                <a:latin typeface="Arial"/>
                <a:cs typeface="Arial"/>
              </a:rPr>
              <a:t>this </a:t>
            </a:r>
            <a:r>
              <a:rPr sz="2650" dirty="0">
                <a:latin typeface="Arial"/>
                <a:cs typeface="Arial"/>
              </a:rPr>
              <a:t>property, </a:t>
            </a:r>
            <a:r>
              <a:rPr sz="2650" spc="-180" dirty="0">
                <a:latin typeface="Arial"/>
                <a:cs typeface="Arial"/>
              </a:rPr>
              <a:t>we </a:t>
            </a:r>
            <a:r>
              <a:rPr sz="2650" spc="-30" dirty="0">
                <a:latin typeface="Arial"/>
                <a:cs typeface="Arial"/>
              </a:rPr>
              <a:t>could </a:t>
            </a:r>
            <a:r>
              <a:rPr sz="2650" spc="25" dirty="0">
                <a:latin typeface="Arial"/>
                <a:cs typeface="Arial"/>
              </a:rPr>
              <a:t>obtain </a:t>
            </a:r>
            <a:r>
              <a:rPr sz="2650" spc="15" dirty="0">
                <a:latin typeface="Arial"/>
                <a:cs typeface="Arial"/>
              </a:rPr>
              <a:t>probabilities </a:t>
            </a:r>
            <a:r>
              <a:rPr sz="2650" spc="-40" dirty="0">
                <a:latin typeface="Arial"/>
                <a:cs typeface="Arial"/>
              </a:rPr>
              <a:t>greater </a:t>
            </a:r>
            <a:r>
              <a:rPr sz="2650" spc="40" dirty="0">
                <a:latin typeface="Arial"/>
                <a:cs typeface="Arial"/>
              </a:rPr>
              <a:t>than </a:t>
            </a:r>
            <a:r>
              <a:rPr sz="2650" spc="-145" dirty="0">
                <a:latin typeface="Arial"/>
                <a:cs typeface="Arial"/>
              </a:rPr>
              <a:t>one </a:t>
            </a:r>
            <a:r>
              <a:rPr sz="2650" spc="5" dirty="0">
                <a:latin typeface="Arial"/>
                <a:cs typeface="Arial"/>
              </a:rPr>
              <a:t>by </a:t>
            </a:r>
            <a:r>
              <a:rPr sz="2650" dirty="0">
                <a:latin typeface="Arial"/>
                <a:cs typeface="Arial"/>
              </a:rPr>
              <a:t>computing 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50" dirty="0">
                <a:latin typeface="Arial"/>
                <a:cs typeface="Arial"/>
              </a:rPr>
              <a:t>probability </a:t>
            </a:r>
            <a:r>
              <a:rPr sz="2650" spc="-40" dirty="0">
                <a:latin typeface="Arial"/>
                <a:cs typeface="Arial"/>
              </a:rPr>
              <a:t>of </a:t>
            </a:r>
            <a:r>
              <a:rPr sz="2650" spc="-155" dirty="0">
                <a:latin typeface="Arial"/>
                <a:cs typeface="Arial"/>
              </a:rPr>
              <a:t>one </a:t>
            </a:r>
            <a:r>
              <a:rPr sz="2650" spc="-40" dirty="0">
                <a:latin typeface="Arial"/>
                <a:cs typeface="Arial"/>
              </a:rPr>
              <a:t>of many </a:t>
            </a:r>
            <a:r>
              <a:rPr sz="2650" spc="-114" dirty="0">
                <a:latin typeface="Arial"/>
                <a:cs typeface="Arial"/>
              </a:rPr>
              <a:t>events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occurring.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8400" y="8282941"/>
            <a:ext cx="622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latin typeface="Century"/>
                <a:cs typeface="Century"/>
              </a:rPr>
              <a:t>Example: </a:t>
            </a:r>
            <a:r>
              <a:rPr sz="3600" spc="-150" dirty="0">
                <a:latin typeface="Century"/>
                <a:cs typeface="Century"/>
              </a:rPr>
              <a:t>uniform</a:t>
            </a:r>
            <a:r>
              <a:rPr sz="3600" spc="-365" dirty="0">
                <a:latin typeface="Century"/>
                <a:cs typeface="Century"/>
              </a:rPr>
              <a:t> </a:t>
            </a:r>
            <a:r>
              <a:rPr sz="3600" spc="-105" dirty="0">
                <a:latin typeface="Century"/>
                <a:cs typeface="Century"/>
              </a:rPr>
              <a:t>distribution:</a:t>
            </a:r>
            <a:endParaRPr sz="3600" dirty="0">
              <a:latin typeface="Century"/>
              <a:cs typeface="Century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B7A03C-F3E2-4CF2-9170-B9ADF5A8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112909"/>
            <a:ext cx="4139118" cy="5740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091162-78C9-46ED-94CF-B5F6C69E46BE}"/>
              </a:ext>
            </a:extLst>
          </p:cNvPr>
          <p:cNvSpPr txBox="1"/>
          <p:nvPr/>
        </p:nvSpPr>
        <p:spPr>
          <a:xfrm>
            <a:off x="1625600" y="2409844"/>
            <a:ext cx="9982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115"/>
              </a:spcBef>
              <a:tabLst>
                <a:tab pos="350520" algn="l"/>
                <a:tab pos="351155" algn="l"/>
                <a:tab pos="2995930" algn="l"/>
              </a:tabLst>
            </a:pPr>
            <a:r>
              <a:rPr lang="en-GB" sz="2800" spc="-5" dirty="0">
                <a:latin typeface="Arial"/>
                <a:cs typeface="Arial"/>
              </a:rPr>
              <a:t>The </a:t>
            </a:r>
            <a:r>
              <a:rPr lang="en-GB" sz="2800" spc="-30" dirty="0">
                <a:latin typeface="Arial"/>
                <a:cs typeface="Arial"/>
              </a:rPr>
              <a:t>domain</a:t>
            </a:r>
            <a:r>
              <a:rPr lang="en-GB" sz="2800" spc="370" dirty="0">
                <a:latin typeface="Arial"/>
                <a:cs typeface="Arial"/>
              </a:rPr>
              <a:t> </a:t>
            </a:r>
            <a:r>
              <a:rPr lang="en-GB" sz="2800" spc="-40" dirty="0">
                <a:latin typeface="Arial"/>
                <a:cs typeface="Arial"/>
              </a:rPr>
              <a:t>of</a:t>
            </a:r>
            <a:r>
              <a:rPr lang="en-GB" sz="2800" spc="185" dirty="0">
                <a:latin typeface="Arial"/>
                <a:cs typeface="Arial"/>
              </a:rPr>
              <a:t> </a:t>
            </a:r>
            <a:r>
              <a:rPr lang="en-GB" sz="2800" i="1" spc="200" dirty="0">
                <a:latin typeface="Cambria"/>
                <a:cs typeface="Cambria"/>
              </a:rPr>
              <a:t>P</a:t>
            </a:r>
            <a:r>
              <a:rPr lang="en-GB" sz="2800" spc="200" dirty="0">
                <a:latin typeface="Cambria"/>
                <a:cs typeface="Cambria"/>
              </a:rPr>
              <a:t> </a:t>
            </a:r>
            <a:r>
              <a:rPr lang="en-GB" sz="2800" spc="-20" dirty="0">
                <a:latin typeface="Arial"/>
                <a:cs typeface="Arial"/>
              </a:rPr>
              <a:t>must </a:t>
            </a:r>
            <a:r>
              <a:rPr lang="en-GB" sz="2800" spc="-120" dirty="0">
                <a:latin typeface="Arial"/>
                <a:cs typeface="Arial"/>
              </a:rPr>
              <a:t>be </a:t>
            </a:r>
            <a:r>
              <a:rPr lang="en-GB" sz="2800" spc="-5" dirty="0">
                <a:latin typeface="Arial"/>
                <a:cs typeface="Arial"/>
              </a:rPr>
              <a:t>the </a:t>
            </a:r>
            <a:r>
              <a:rPr lang="en-GB" sz="2800" spc="-95" dirty="0">
                <a:latin typeface="Arial"/>
                <a:cs typeface="Arial"/>
              </a:rPr>
              <a:t>set </a:t>
            </a:r>
            <a:r>
              <a:rPr lang="en-GB" sz="2800" spc="-40" dirty="0">
                <a:latin typeface="Arial"/>
                <a:cs typeface="Arial"/>
              </a:rPr>
              <a:t>of </a:t>
            </a:r>
            <a:r>
              <a:rPr lang="en-GB" sz="2800" spc="45" dirty="0">
                <a:latin typeface="Arial"/>
                <a:cs typeface="Arial"/>
              </a:rPr>
              <a:t>all </a:t>
            </a:r>
            <a:r>
              <a:rPr lang="en-GB" sz="2800" spc="-85" dirty="0">
                <a:latin typeface="Arial"/>
                <a:cs typeface="Arial"/>
              </a:rPr>
              <a:t>possible </a:t>
            </a:r>
            <a:r>
              <a:rPr lang="en-GB" sz="2800" spc="-75" dirty="0">
                <a:latin typeface="Arial"/>
                <a:cs typeface="Arial"/>
              </a:rPr>
              <a:t>states </a:t>
            </a:r>
            <a:r>
              <a:rPr lang="en-GB" sz="2800" spc="-40" dirty="0">
                <a:latin typeface="Arial"/>
                <a:cs typeface="Arial"/>
              </a:rPr>
              <a:t>of</a:t>
            </a:r>
            <a:r>
              <a:rPr lang="en-GB" sz="2800" spc="-215" dirty="0">
                <a:latin typeface="Arial"/>
                <a:cs typeface="Arial"/>
              </a:rPr>
              <a:t> </a:t>
            </a:r>
            <a:r>
              <a:rPr lang="en-GB" sz="2800" spc="30" dirty="0">
                <a:latin typeface="Arial"/>
                <a:cs typeface="Arial"/>
              </a:rPr>
              <a:t>x.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BEB183-E181-47DB-A284-D173BF9E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5606356"/>
            <a:ext cx="2809662" cy="6534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B8144C-CF88-4B6E-B410-2C5485A2E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985" y="7855549"/>
            <a:ext cx="3460928" cy="14288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39800"/>
            <a:ext cx="110178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60" dirty="0"/>
              <a:t>Probability </a:t>
            </a:r>
            <a:r>
              <a:rPr sz="6800" spc="-270" dirty="0"/>
              <a:t>Density</a:t>
            </a:r>
            <a:r>
              <a:rPr sz="6800" spc="894" dirty="0"/>
              <a:t> </a:t>
            </a:r>
            <a:r>
              <a:rPr sz="6800" spc="-260" dirty="0"/>
              <a:t>Function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092200" y="2738314"/>
            <a:ext cx="10916285" cy="3123932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00"/>
              </a:spcBef>
              <a:tabLst>
                <a:tab pos="456565" algn="l"/>
                <a:tab pos="457200" algn="l"/>
                <a:tab pos="3523615" algn="l"/>
              </a:tabLst>
            </a:pPr>
            <a:r>
              <a:rPr sz="3200" spc="40" dirty="0">
                <a:latin typeface="Book Antiqua"/>
                <a:cs typeface="Book Antiqua"/>
              </a:rPr>
              <a:t>The </a:t>
            </a:r>
            <a:r>
              <a:rPr sz="3200" spc="-114" dirty="0">
                <a:latin typeface="Book Antiqua"/>
                <a:cs typeface="Book Antiqua"/>
              </a:rPr>
              <a:t>domain</a:t>
            </a:r>
            <a:r>
              <a:rPr sz="3200" spc="484" dirty="0">
                <a:latin typeface="Book Antiqua"/>
                <a:cs typeface="Book Antiqua"/>
              </a:rPr>
              <a:t> </a:t>
            </a:r>
            <a:r>
              <a:rPr sz="3200" spc="-125" dirty="0">
                <a:latin typeface="Book Antiqua"/>
                <a:cs typeface="Book Antiqua"/>
              </a:rPr>
              <a:t>of</a:t>
            </a:r>
            <a:r>
              <a:rPr sz="3200" spc="260" dirty="0">
                <a:latin typeface="Book Antiqua"/>
                <a:cs typeface="Book Antiqua"/>
              </a:rPr>
              <a:t> </a:t>
            </a:r>
            <a:r>
              <a:rPr sz="3200" i="1" spc="-175" dirty="0">
                <a:latin typeface="Cambria"/>
                <a:cs typeface="Cambria"/>
              </a:rPr>
              <a:t>p</a:t>
            </a:r>
            <a:r>
              <a:rPr lang="en-GB" sz="3200" spc="-175" dirty="0">
                <a:latin typeface="Cambria"/>
                <a:cs typeface="Cambria"/>
              </a:rPr>
              <a:t>  </a:t>
            </a:r>
            <a:r>
              <a:rPr sz="3200" spc="-85" dirty="0">
                <a:latin typeface="Book Antiqua"/>
                <a:cs typeface="Book Antiqua"/>
              </a:rPr>
              <a:t>must </a:t>
            </a:r>
            <a:r>
              <a:rPr sz="3200" spc="-20" dirty="0">
                <a:latin typeface="Book Antiqua"/>
                <a:cs typeface="Book Antiqua"/>
              </a:rPr>
              <a:t>be </a:t>
            </a:r>
            <a:r>
              <a:rPr sz="3200" spc="-10" dirty="0">
                <a:latin typeface="Book Antiqua"/>
                <a:cs typeface="Book Antiqua"/>
              </a:rPr>
              <a:t>the set </a:t>
            </a:r>
            <a:r>
              <a:rPr sz="3200" spc="-125" dirty="0">
                <a:latin typeface="Book Antiqua"/>
                <a:cs typeface="Book Antiqua"/>
              </a:rPr>
              <a:t>of </a:t>
            </a:r>
            <a:r>
              <a:rPr sz="3200" spc="-40" dirty="0">
                <a:latin typeface="Book Antiqua"/>
                <a:cs typeface="Book Antiqua"/>
              </a:rPr>
              <a:t>all </a:t>
            </a:r>
            <a:r>
              <a:rPr sz="3200" spc="-85" dirty="0">
                <a:latin typeface="Book Antiqua"/>
                <a:cs typeface="Book Antiqua"/>
              </a:rPr>
              <a:t>possible </a:t>
            </a:r>
            <a:r>
              <a:rPr sz="3200" spc="5" dirty="0">
                <a:latin typeface="Book Antiqua"/>
                <a:cs typeface="Book Antiqua"/>
              </a:rPr>
              <a:t>states </a:t>
            </a:r>
            <a:r>
              <a:rPr sz="3200" spc="-125" dirty="0">
                <a:latin typeface="Book Antiqua"/>
                <a:cs typeface="Book Antiqua"/>
              </a:rPr>
              <a:t>of</a:t>
            </a:r>
            <a:r>
              <a:rPr sz="3200" spc="-105" dirty="0">
                <a:latin typeface="Book Antiqua"/>
                <a:cs typeface="Book Antiqua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x</a:t>
            </a:r>
            <a:endParaRPr lang="en-GB" sz="3200" spc="50" dirty="0">
              <a:latin typeface="Book Antiqua"/>
              <a:cs typeface="Book Antiqua"/>
            </a:endParaRPr>
          </a:p>
          <a:p>
            <a:pPr marL="50165">
              <a:lnSpc>
                <a:spcPct val="100000"/>
              </a:lnSpc>
              <a:spcBef>
                <a:spcPts val="2300"/>
              </a:spcBef>
              <a:tabLst>
                <a:tab pos="456565" algn="l"/>
                <a:tab pos="457200" algn="l"/>
                <a:tab pos="3523615" algn="l"/>
              </a:tabLst>
            </a:pPr>
            <a:endParaRPr sz="3200" dirty="0">
              <a:latin typeface="Book Antiqua"/>
              <a:cs typeface="Book Antiqua"/>
            </a:endParaRPr>
          </a:p>
          <a:p>
            <a:pPr marL="50165">
              <a:lnSpc>
                <a:spcPct val="100000"/>
              </a:lnSpc>
              <a:spcBef>
                <a:spcPts val="2200"/>
              </a:spcBef>
              <a:tabLst>
                <a:tab pos="456565" algn="l"/>
                <a:tab pos="457200" algn="l"/>
                <a:tab pos="3550920" algn="l"/>
                <a:tab pos="9929495" algn="l"/>
              </a:tabLst>
            </a:pPr>
            <a:endParaRPr lang="en-GB" sz="3200" spc="-95" dirty="0">
              <a:latin typeface="Book Antiqua"/>
              <a:cs typeface="Book Antiqua"/>
            </a:endParaRPr>
          </a:p>
          <a:p>
            <a:pPr marL="50165">
              <a:lnSpc>
                <a:spcPct val="100000"/>
              </a:lnSpc>
              <a:spcBef>
                <a:spcPts val="2200"/>
              </a:spcBef>
              <a:tabLst>
                <a:tab pos="456565" algn="l"/>
                <a:tab pos="457200" algn="l"/>
                <a:tab pos="3550920" algn="l"/>
                <a:tab pos="9929495" algn="l"/>
              </a:tabLst>
            </a:pPr>
            <a:r>
              <a:rPr sz="3200" spc="-95" dirty="0">
                <a:latin typeface="Book Antiqua"/>
                <a:cs typeface="Book Antiqua"/>
              </a:rPr>
              <a:t>Note  </a:t>
            </a:r>
            <a:r>
              <a:rPr sz="3200" spc="65" dirty="0">
                <a:latin typeface="Book Antiqua"/>
                <a:cs typeface="Book Antiqua"/>
              </a:rPr>
              <a:t>that </a:t>
            </a:r>
            <a:r>
              <a:rPr sz="3200" spc="-290" dirty="0">
                <a:latin typeface="Book Antiqua"/>
                <a:cs typeface="Book Antiqua"/>
              </a:rPr>
              <a:t>we  </a:t>
            </a:r>
            <a:r>
              <a:rPr sz="3200" spc="-175" dirty="0">
                <a:latin typeface="Book Antiqua"/>
                <a:cs typeface="Book Antiqua"/>
              </a:rPr>
              <a:t>do 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-5" dirty="0">
                <a:latin typeface="Book Antiqua"/>
                <a:cs typeface="Book Antiqua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require</a:t>
            </a:r>
            <a:r>
              <a:rPr sz="3200" spc="270" dirty="0">
                <a:latin typeface="Book Antiqua"/>
                <a:cs typeface="Book Antiqua"/>
              </a:rPr>
              <a:t> </a:t>
            </a:r>
            <a:r>
              <a:rPr sz="3200" i="1" spc="125" dirty="0">
                <a:latin typeface="Cambria"/>
                <a:cs typeface="Cambria"/>
              </a:rPr>
              <a:t>p</a:t>
            </a:r>
            <a:r>
              <a:rPr sz="3200" spc="125" dirty="0">
                <a:latin typeface="Lucida Sans Unicode"/>
                <a:cs typeface="Lucida Sans Unicode"/>
              </a:rPr>
              <a:t>(</a:t>
            </a:r>
            <a:r>
              <a:rPr sz="3200" i="1" spc="125" dirty="0">
                <a:latin typeface="Cambria"/>
                <a:cs typeface="Cambria"/>
              </a:rPr>
              <a:t>x</a:t>
            </a:r>
            <a:r>
              <a:rPr sz="3200" spc="125" dirty="0">
                <a:latin typeface="Lucida Sans Unicode"/>
                <a:cs typeface="Lucida Sans Unicode"/>
              </a:rPr>
              <a:t>)</a:t>
            </a:r>
            <a:r>
              <a:rPr lang="en-GB" sz="3200" spc="125" dirty="0">
                <a:latin typeface="Lucida Sans Unicode"/>
                <a:cs typeface="Lucida Sans Unicode"/>
              </a:rPr>
              <a:t> </a:t>
            </a:r>
            <a:r>
              <a:rPr lang="en-GB" sz="3200" u="sng" spc="125" dirty="0">
                <a:latin typeface="Lucida Sans Unicode"/>
                <a:cs typeface="Lucida Sans Unicode"/>
              </a:rPr>
              <a:t>&lt;</a:t>
            </a:r>
            <a:r>
              <a:rPr lang="en-GB" sz="3200" spc="125" dirty="0">
                <a:latin typeface="Lucida Sans Unicode"/>
                <a:cs typeface="Lucida Sans Unicode"/>
              </a:rPr>
              <a:t> 1</a:t>
            </a:r>
            <a:r>
              <a:rPr sz="3200" spc="125" dirty="0">
                <a:latin typeface="Lucida Sans Unicode"/>
                <a:cs typeface="Lucida Sans Unicode"/>
              </a:rPr>
              <a:t>	</a:t>
            </a:r>
            <a:endParaRPr sz="3200" dirty="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6934200"/>
            <a:ext cx="1018159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6488430" algn="l"/>
                <a:tab pos="9939655" algn="l"/>
              </a:tabLst>
            </a:pPr>
            <a:r>
              <a:rPr sz="3600" spc="-130" dirty="0">
                <a:latin typeface="Century"/>
                <a:cs typeface="Century"/>
              </a:rPr>
              <a:t>Example:</a:t>
            </a:r>
            <a:r>
              <a:rPr sz="3600" spc="215" dirty="0">
                <a:latin typeface="Century"/>
                <a:cs typeface="Century"/>
              </a:rPr>
              <a:t> </a:t>
            </a:r>
            <a:r>
              <a:rPr sz="3600" spc="-150" dirty="0">
                <a:latin typeface="Century"/>
                <a:cs typeface="Century"/>
              </a:rPr>
              <a:t>uniform</a:t>
            </a:r>
            <a:r>
              <a:rPr sz="3600" spc="220" dirty="0">
                <a:latin typeface="Century"/>
                <a:cs typeface="Century"/>
              </a:rPr>
              <a:t> </a:t>
            </a:r>
            <a:r>
              <a:rPr sz="3600" spc="-105" dirty="0">
                <a:latin typeface="Century"/>
                <a:cs typeface="Century"/>
              </a:rPr>
              <a:t>distribution:	</a:t>
            </a:r>
            <a:endParaRPr sz="6150" baseline="271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858D7-DF16-46A6-B264-F36ED502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3657600"/>
            <a:ext cx="4188300" cy="817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5BCB1-8D50-418B-B0AD-27D2ED37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6781532"/>
            <a:ext cx="3993330" cy="12194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298195"/>
            <a:ext cx="10735945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9900">
              <a:lnSpc>
                <a:spcPct val="114700"/>
              </a:lnSpc>
              <a:spcBef>
                <a:spcPts val="100"/>
              </a:spcBef>
            </a:pPr>
            <a:r>
              <a:rPr sz="6250" spc="-190" dirty="0"/>
              <a:t>Computing </a:t>
            </a:r>
            <a:r>
              <a:rPr sz="6250" spc="-290" dirty="0"/>
              <a:t>Marginal  </a:t>
            </a:r>
            <a:r>
              <a:rPr sz="6250" spc="-150" dirty="0"/>
              <a:t>Probability </a:t>
            </a:r>
            <a:r>
              <a:rPr sz="6250" spc="-245" dirty="0"/>
              <a:t>with </a:t>
            </a:r>
            <a:r>
              <a:rPr sz="6250" spc="-240" dirty="0"/>
              <a:t>the </a:t>
            </a:r>
            <a:r>
              <a:rPr sz="6250" spc="-400" dirty="0"/>
              <a:t>Sum</a:t>
            </a:r>
            <a:r>
              <a:rPr sz="6250" spc="-1025" dirty="0"/>
              <a:t> </a:t>
            </a:r>
            <a:r>
              <a:rPr sz="6250" spc="-220" dirty="0"/>
              <a:t>Rule</a:t>
            </a:r>
            <a:endParaRPr sz="62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BE1554-FF91-4207-AD01-035587F6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581400"/>
            <a:ext cx="10660469" cy="19272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450F18-4B08-4B1B-AF90-84274A75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6248400"/>
            <a:ext cx="6272542" cy="21209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932" y="457200"/>
            <a:ext cx="10528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Conditional</a:t>
            </a:r>
            <a:r>
              <a:rPr spc="365" dirty="0"/>
              <a:t> </a:t>
            </a:r>
            <a:r>
              <a:rPr spc="-185" dirty="0"/>
              <a:t>Probability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9FE5FE-C2BB-47EF-8375-CA507356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803996"/>
            <a:ext cx="8382000" cy="1818121"/>
          </a:xfrm>
          <a:prstGeom prst="rect">
            <a:avLst/>
          </a:prstGeom>
        </p:spPr>
      </p:pic>
      <p:pic>
        <p:nvPicPr>
          <p:cNvPr id="2050" name="Picture 2" descr="Conditional Probability | Formulas | Calculation | Chain Rule | Prior  Probability">
            <a:extLst>
              <a:ext uri="{FF2B5EF4-FFF2-40B4-BE49-F238E27FC236}">
                <a16:creationId xmlns:a16="http://schemas.microsoft.com/office/drawing/2014/main" id="{295E3661-37B8-4E44-B053-CFAD15F9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3810000"/>
            <a:ext cx="5340668" cy="53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876300"/>
            <a:ext cx="1095565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-315" dirty="0"/>
              <a:t>Chain </a:t>
            </a:r>
            <a:r>
              <a:rPr sz="7600" spc="-260" dirty="0"/>
              <a:t>Rule </a:t>
            </a:r>
            <a:r>
              <a:rPr sz="7600" spc="-110" dirty="0"/>
              <a:t>of</a:t>
            </a:r>
            <a:r>
              <a:rPr sz="7600" spc="1755" dirty="0"/>
              <a:t> </a:t>
            </a:r>
            <a:r>
              <a:rPr sz="7600" spc="-175" dirty="0"/>
              <a:t>Probability</a:t>
            </a:r>
            <a:endParaRPr sz="7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C35AA-923C-4EAF-8924-A09A6AA2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5" y="2743200"/>
            <a:ext cx="11974050" cy="1266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C957A0-5007-414B-9573-72878F31C841}"/>
              </a:ext>
            </a:extLst>
          </p:cNvPr>
          <p:cNvSpPr txBox="1"/>
          <p:nvPr/>
        </p:nvSpPr>
        <p:spPr>
          <a:xfrm>
            <a:off x="1316355" y="4693307"/>
            <a:ext cx="1066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Permits the calculation of any member of the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Joint distribution"/>
              </a:rPr>
              <a:t>joint distribution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set of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Random variables"/>
              </a:rPr>
              <a:t>random variables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using only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Conditional probabilities"/>
              </a:rPr>
              <a:t>conditional probabilities</a:t>
            </a:r>
            <a:endParaRPr lang="en-GB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FA311F-ADAF-4F6D-9647-F7B090BC69E0}"/>
              </a:ext>
            </a:extLst>
          </p:cNvPr>
          <p:cNvSpPr/>
          <p:nvPr/>
        </p:nvSpPr>
        <p:spPr>
          <a:xfrm>
            <a:off x="2463800" y="7086600"/>
            <a:ext cx="2514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675F5-DFDA-4816-9293-E3AA113F56F2}"/>
              </a:ext>
            </a:extLst>
          </p:cNvPr>
          <p:cNvSpPr/>
          <p:nvPr/>
        </p:nvSpPr>
        <p:spPr>
          <a:xfrm>
            <a:off x="2844800" y="7391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B04401-97CB-4F63-BA7B-361C8E6842E3}"/>
              </a:ext>
            </a:extLst>
          </p:cNvPr>
          <p:cNvSpPr/>
          <p:nvPr/>
        </p:nvSpPr>
        <p:spPr>
          <a:xfrm>
            <a:off x="3877564" y="7467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F3373B-43C6-4571-9CE6-1D9AA2EB5148}"/>
              </a:ext>
            </a:extLst>
          </p:cNvPr>
          <p:cNvSpPr/>
          <p:nvPr/>
        </p:nvSpPr>
        <p:spPr>
          <a:xfrm>
            <a:off x="3492500" y="807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D622F-5A73-45B5-AF83-D9BA0123B4E5}"/>
              </a:ext>
            </a:extLst>
          </p:cNvPr>
          <p:cNvSpPr/>
          <p:nvPr/>
        </p:nvSpPr>
        <p:spPr>
          <a:xfrm>
            <a:off x="7035800" y="7124700"/>
            <a:ext cx="2514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7CF2BD-6C2A-4145-9D46-477DC12E8E3D}"/>
              </a:ext>
            </a:extLst>
          </p:cNvPr>
          <p:cNvSpPr/>
          <p:nvPr/>
        </p:nvSpPr>
        <p:spPr>
          <a:xfrm>
            <a:off x="8364220" y="7467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4155FA-B4FE-4A66-A50E-C7C66F1384D9}"/>
              </a:ext>
            </a:extLst>
          </p:cNvPr>
          <p:cNvSpPr/>
          <p:nvPr/>
        </p:nvSpPr>
        <p:spPr>
          <a:xfrm>
            <a:off x="7569200" y="75819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E254CA-33CF-47A7-9D31-3807E3A87971}"/>
              </a:ext>
            </a:extLst>
          </p:cNvPr>
          <p:cNvSpPr/>
          <p:nvPr/>
        </p:nvSpPr>
        <p:spPr>
          <a:xfrm>
            <a:off x="7635748" y="814882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BFA9C4-A3D7-4A4B-8DA3-D58BB713465D}"/>
              </a:ext>
            </a:extLst>
          </p:cNvPr>
          <p:cNvSpPr/>
          <p:nvPr/>
        </p:nvSpPr>
        <p:spPr>
          <a:xfrm>
            <a:off x="4406900" y="8083296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3A4EF-1C84-45DB-A48F-EE6EB8B33E10}"/>
              </a:ext>
            </a:extLst>
          </p:cNvPr>
          <p:cNvSpPr txBox="1"/>
          <p:nvPr/>
        </p:nvSpPr>
        <p:spPr>
          <a:xfrm>
            <a:off x="1930400" y="6477000"/>
            <a:ext cx="3904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Ex: Probability of yellow ball…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850900"/>
            <a:ext cx="60598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Independence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E0467-3367-4BF3-851D-0D36BC07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3733800"/>
            <a:ext cx="11990117" cy="146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E998F1-67BD-4232-851B-EDD6D59B0009}"/>
              </a:ext>
            </a:extLst>
          </p:cNvPr>
          <p:cNvSpPr txBox="1"/>
          <p:nvPr/>
        </p:nvSpPr>
        <p:spPr>
          <a:xfrm>
            <a:off x="1549400" y="6248400"/>
            <a:ext cx="10058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 </a:t>
            </a:r>
            <a:r>
              <a:rPr lang="en-GB" sz="32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Event (probability theory)"/>
              </a:rPr>
              <a:t>events</a:t>
            </a:r>
            <a:r>
              <a:rPr lang="en-GB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GB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GB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statistically independent</a:t>
            </a:r>
            <a:r>
              <a:rPr lang="en-GB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GB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stochastically independent</a:t>
            </a:r>
            <a:r>
              <a:rPr lang="en-GB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if the occurrence of one does not affect the probability of occurrence of the other</a:t>
            </a: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876300"/>
            <a:ext cx="1100772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-210" dirty="0"/>
              <a:t>Conditional</a:t>
            </a:r>
            <a:r>
              <a:rPr sz="7600" spc="375" dirty="0"/>
              <a:t> </a:t>
            </a:r>
            <a:r>
              <a:rPr sz="7600" spc="-300" dirty="0"/>
              <a:t>Independence</a:t>
            </a:r>
            <a:endParaRPr sz="7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49F766-5CD0-4E30-A00E-21ED496B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667000"/>
            <a:ext cx="10815525" cy="1136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7FE71-204B-4AB3-86C8-688D11D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4476104"/>
            <a:ext cx="9419337" cy="1003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5E44FCB-9176-4C89-8C59-52CA0EC32001}"/>
              </a:ext>
            </a:extLst>
          </p:cNvPr>
          <p:cNvSpPr txBox="1"/>
          <p:nvPr/>
        </p:nvSpPr>
        <p:spPr>
          <a:xfrm>
            <a:off x="1816100" y="6477000"/>
            <a:ext cx="9372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In probability theory, two random events </a:t>
            </a:r>
            <a:r>
              <a:rPr lang="en-GB" sz="2800" b="1" dirty="0"/>
              <a:t>A</a:t>
            </a:r>
            <a:r>
              <a:rPr lang="en-GB" sz="2800" dirty="0"/>
              <a:t> and </a:t>
            </a:r>
            <a:r>
              <a:rPr lang="en-GB" sz="2800" b="1" dirty="0"/>
              <a:t>B</a:t>
            </a:r>
            <a:r>
              <a:rPr lang="en-GB" sz="2800" dirty="0"/>
              <a:t> are conditionally independent given a third event </a:t>
            </a:r>
            <a:r>
              <a:rPr lang="en-GB" sz="2800" b="1" dirty="0"/>
              <a:t>C</a:t>
            </a:r>
            <a:r>
              <a:rPr lang="en-GB" sz="2800" dirty="0"/>
              <a:t> precisely if the occurrence of </a:t>
            </a:r>
            <a:r>
              <a:rPr lang="en-GB" sz="2800" b="1" dirty="0"/>
              <a:t>A</a:t>
            </a:r>
            <a:r>
              <a:rPr lang="en-GB" sz="2800" dirty="0"/>
              <a:t> and the occurrence of </a:t>
            </a:r>
            <a:r>
              <a:rPr lang="en-GB" sz="2800" b="1" dirty="0"/>
              <a:t>B</a:t>
            </a:r>
            <a:r>
              <a:rPr lang="en-GB" sz="2800" dirty="0"/>
              <a:t> are independent events in their conditional probability distribution given </a:t>
            </a:r>
            <a:r>
              <a:rPr lang="en-GB" sz="2800" b="1" dirty="0"/>
              <a:t>C</a:t>
            </a:r>
            <a:r>
              <a:rPr lang="en-GB" sz="28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805</Words>
  <Application>Microsoft Office PowerPoint</Application>
  <PresentationFormat>Custom</PresentationFormat>
  <Paragraphs>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Book Antiqua</vt:lpstr>
      <vt:lpstr>Calibri</vt:lpstr>
      <vt:lpstr>Cambria</vt:lpstr>
      <vt:lpstr>Century</vt:lpstr>
      <vt:lpstr>CMUSerif-Roman</vt:lpstr>
      <vt:lpstr>Georgia</vt:lpstr>
      <vt:lpstr>Lucida Sans Unicode</vt:lpstr>
      <vt:lpstr>Times New Roman</vt:lpstr>
      <vt:lpstr>Trebuchet MS</vt:lpstr>
      <vt:lpstr>Verdana</vt:lpstr>
      <vt:lpstr>Office Theme</vt:lpstr>
      <vt:lpstr>C7082 Techniques in Machine Learning and AI</vt:lpstr>
      <vt:lpstr>03 Probability</vt:lpstr>
      <vt:lpstr>Probability Mass Function</vt:lpstr>
      <vt:lpstr>Probability Density Function</vt:lpstr>
      <vt:lpstr>Computing Marginal  Probability with the Sum Rule</vt:lpstr>
      <vt:lpstr>Conditional Probability</vt:lpstr>
      <vt:lpstr>Chain Rule of Probability</vt:lpstr>
      <vt:lpstr>Independence</vt:lpstr>
      <vt:lpstr>Conditional Independence</vt:lpstr>
      <vt:lpstr>Expectation</vt:lpstr>
      <vt:lpstr>Variance and Covariance</vt:lpstr>
      <vt:lpstr>Bernoulli Distribution</vt:lpstr>
      <vt:lpstr>Gaussian Distribution</vt:lpstr>
      <vt:lpstr>Gaussian Distribution</vt:lpstr>
      <vt:lpstr>Multivariate Gaussian</vt:lpstr>
      <vt:lpstr>More Distributions</vt:lpstr>
      <vt:lpstr>Empirical Distribution</vt:lpstr>
      <vt:lpstr>Mixture Distributions</vt:lpstr>
      <vt:lpstr>Logistic Sigmoid</vt:lpstr>
      <vt:lpstr>Softplus Function</vt:lpstr>
      <vt:lpstr>Bayes’ Rule</vt:lpstr>
      <vt:lpstr>Change of Variables</vt:lpstr>
      <vt:lpstr>Information Theory</vt:lpstr>
      <vt:lpstr>Information Theory</vt:lpstr>
      <vt:lpstr>Entropy of a Bernoulli Variable</vt:lpstr>
      <vt:lpstr>The KL Divergence is  Asymmetric</vt:lpstr>
      <vt:lpstr>Directed Model</vt:lpstr>
      <vt:lpstr>Undirected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C7082 Techniques in Machine Learning and AI</dc:title>
  <cp:lastModifiedBy>Ed Harris</cp:lastModifiedBy>
  <cp:revision>16</cp:revision>
  <dcterms:created xsi:type="dcterms:W3CDTF">2020-10-13T20:09:53Z</dcterms:created>
  <dcterms:modified xsi:type="dcterms:W3CDTF">2020-10-17T07:49:57Z</dcterms:modified>
</cp:coreProperties>
</file>