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416" y="6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Palatino Linotype"/>
                <a:cs typeface="Palatino Linotype"/>
              </a:defRPr>
            </a:lvl1pPr>
          </a:lstStyle>
          <a:p>
            <a:pPr marL="12700">
              <a:lnSpc>
                <a:spcPct val="100000"/>
              </a:lnSpc>
              <a:spcBef>
                <a:spcPts val="210"/>
              </a:spcBef>
            </a:pPr>
            <a:r>
              <a:rPr spc="-35" dirty="0"/>
              <a:t>(Goodfellow</a:t>
            </a:r>
            <a:r>
              <a:rPr spc="45" dirty="0"/>
              <a:t> </a:t>
            </a:r>
            <a:r>
              <a:rPr spc="10" dirty="0"/>
              <a:t>2016)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defRPr sz="3600" b="0" i="0">
                <a:solidFill>
                  <a:schemeClr val="tx1"/>
                </a:solidFill>
                <a:latin typeface="Palatino Linotype"/>
                <a:cs typeface="Palatino Linotype"/>
              </a:defRPr>
            </a:lvl1pPr>
          </a:lstStyle>
          <a:p>
            <a:pPr marL="12700">
              <a:lnSpc>
                <a:spcPct val="100000"/>
              </a:lnSpc>
              <a:spcBef>
                <a:spcPts val="434"/>
              </a:spcBef>
            </a:pPr>
            <a:r>
              <a:rPr spc="-40" dirty="0"/>
              <a:t>Figure</a:t>
            </a:r>
            <a:r>
              <a:rPr spc="235" dirty="0"/>
              <a:t> </a:t>
            </a:r>
            <a:r>
              <a:rPr spc="30" dirty="0"/>
              <a:t>7.</a:t>
            </a: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250" b="0" i="0">
                <a:solidFill>
                  <a:schemeClr val="tx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80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Palatino Linotype"/>
                <a:cs typeface="Palatino Linotype"/>
              </a:defRPr>
            </a:lvl1pPr>
          </a:lstStyle>
          <a:p>
            <a:pPr marL="12700">
              <a:lnSpc>
                <a:spcPct val="100000"/>
              </a:lnSpc>
              <a:spcBef>
                <a:spcPts val="210"/>
              </a:spcBef>
            </a:pPr>
            <a:r>
              <a:rPr spc="-35" dirty="0"/>
              <a:t>(Goodfellow</a:t>
            </a:r>
            <a:r>
              <a:rPr spc="45" dirty="0"/>
              <a:t> </a:t>
            </a:r>
            <a:r>
              <a:rPr spc="10" dirty="0"/>
              <a:t>2016)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defRPr sz="3600" b="0" i="0">
                <a:solidFill>
                  <a:schemeClr val="tx1"/>
                </a:solidFill>
                <a:latin typeface="Palatino Linotype"/>
                <a:cs typeface="Palatino Linotype"/>
              </a:defRPr>
            </a:lvl1pPr>
          </a:lstStyle>
          <a:p>
            <a:pPr marL="12700">
              <a:lnSpc>
                <a:spcPct val="100000"/>
              </a:lnSpc>
              <a:spcBef>
                <a:spcPts val="434"/>
              </a:spcBef>
            </a:pPr>
            <a:r>
              <a:rPr spc="-40" dirty="0"/>
              <a:t>Figure</a:t>
            </a:r>
            <a:r>
              <a:rPr spc="235" dirty="0"/>
              <a:t> </a:t>
            </a:r>
            <a:r>
              <a:rPr spc="30" dirty="0"/>
              <a:t>7.</a:t>
            </a: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250" b="0" i="0">
                <a:solidFill>
                  <a:schemeClr val="tx1"/>
                </a:solidFill>
                <a:latin typeface="Palatino Linotype"/>
                <a:cs typeface="Palatino Linotype"/>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Palatino Linotype"/>
                <a:cs typeface="Palatino Linotype"/>
              </a:defRPr>
            </a:lvl1pPr>
          </a:lstStyle>
          <a:p>
            <a:pPr marL="12700">
              <a:lnSpc>
                <a:spcPct val="100000"/>
              </a:lnSpc>
              <a:spcBef>
                <a:spcPts val="210"/>
              </a:spcBef>
            </a:pPr>
            <a:r>
              <a:rPr spc="-35" dirty="0"/>
              <a:t>(Goodfellow</a:t>
            </a:r>
            <a:r>
              <a:rPr spc="45" dirty="0"/>
              <a:t> </a:t>
            </a:r>
            <a:r>
              <a:rPr spc="10" dirty="0"/>
              <a:t>2016)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7" name="Holder 7"/>
          <p:cNvSpPr>
            <a:spLocks noGrp="1"/>
          </p:cNvSpPr>
          <p:nvPr>
            <p:ph type="sldNum" sz="quarter" idx="7"/>
          </p:nvPr>
        </p:nvSpPr>
        <p:spPr/>
        <p:txBody>
          <a:bodyPr lIns="0" tIns="0" rIns="0" bIns="0"/>
          <a:lstStyle>
            <a:lvl1pPr>
              <a:defRPr sz="3600" b="0" i="0">
                <a:solidFill>
                  <a:schemeClr val="tx1"/>
                </a:solidFill>
                <a:latin typeface="Palatino Linotype"/>
                <a:cs typeface="Palatino Linotype"/>
              </a:defRPr>
            </a:lvl1pPr>
          </a:lstStyle>
          <a:p>
            <a:pPr marL="12700">
              <a:lnSpc>
                <a:spcPct val="100000"/>
              </a:lnSpc>
              <a:spcBef>
                <a:spcPts val="434"/>
              </a:spcBef>
            </a:pPr>
            <a:r>
              <a:rPr spc="-40" dirty="0"/>
              <a:t>Figure</a:t>
            </a:r>
            <a:r>
              <a:rPr spc="235" dirty="0"/>
              <a:t> </a:t>
            </a:r>
            <a:r>
              <a:rPr spc="30" dirty="0"/>
              <a:t>7.</a:t>
            </a: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250" b="0" i="0">
                <a:solidFill>
                  <a:schemeClr val="tx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Palatino Linotype"/>
                <a:cs typeface="Palatino Linotype"/>
              </a:defRPr>
            </a:lvl1pPr>
          </a:lstStyle>
          <a:p>
            <a:pPr marL="12700">
              <a:lnSpc>
                <a:spcPct val="100000"/>
              </a:lnSpc>
              <a:spcBef>
                <a:spcPts val="210"/>
              </a:spcBef>
            </a:pPr>
            <a:r>
              <a:rPr spc="-35" dirty="0"/>
              <a:t>(Goodfellow</a:t>
            </a:r>
            <a:r>
              <a:rPr spc="45" dirty="0"/>
              <a:t> </a:t>
            </a:r>
            <a:r>
              <a:rPr spc="10" dirty="0"/>
              <a:t>2016)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5" name="Holder 5"/>
          <p:cNvSpPr>
            <a:spLocks noGrp="1"/>
          </p:cNvSpPr>
          <p:nvPr>
            <p:ph type="sldNum" sz="quarter" idx="7"/>
          </p:nvPr>
        </p:nvSpPr>
        <p:spPr/>
        <p:txBody>
          <a:bodyPr lIns="0" tIns="0" rIns="0" bIns="0"/>
          <a:lstStyle>
            <a:lvl1pPr>
              <a:defRPr sz="3600" b="0" i="0">
                <a:solidFill>
                  <a:schemeClr val="tx1"/>
                </a:solidFill>
                <a:latin typeface="Palatino Linotype"/>
                <a:cs typeface="Palatino Linotype"/>
              </a:defRPr>
            </a:lvl1pPr>
          </a:lstStyle>
          <a:p>
            <a:pPr marL="12700">
              <a:lnSpc>
                <a:spcPct val="100000"/>
              </a:lnSpc>
              <a:spcBef>
                <a:spcPts val="434"/>
              </a:spcBef>
            </a:pPr>
            <a:r>
              <a:rPr spc="-40" dirty="0"/>
              <a:t>Figure</a:t>
            </a:r>
            <a:r>
              <a:rPr spc="235" dirty="0"/>
              <a:t> </a:t>
            </a:r>
            <a:r>
              <a:rPr spc="30" dirty="0"/>
              <a:t>7.</a:t>
            </a: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Palatino Linotype"/>
                <a:cs typeface="Palatino Linotype"/>
              </a:defRPr>
            </a:lvl1pPr>
          </a:lstStyle>
          <a:p>
            <a:pPr marL="12700">
              <a:lnSpc>
                <a:spcPct val="100000"/>
              </a:lnSpc>
              <a:spcBef>
                <a:spcPts val="210"/>
              </a:spcBef>
            </a:pPr>
            <a:r>
              <a:rPr spc="-35" dirty="0"/>
              <a:t>(Goodfellow</a:t>
            </a:r>
            <a:r>
              <a:rPr spc="45" dirty="0"/>
              <a:t> </a:t>
            </a:r>
            <a:r>
              <a:rPr spc="10" dirty="0"/>
              <a:t>2016)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4" name="Holder 4"/>
          <p:cNvSpPr>
            <a:spLocks noGrp="1"/>
          </p:cNvSpPr>
          <p:nvPr>
            <p:ph type="sldNum" sz="quarter" idx="7"/>
          </p:nvPr>
        </p:nvSpPr>
        <p:spPr/>
        <p:txBody>
          <a:bodyPr lIns="0" tIns="0" rIns="0" bIns="0"/>
          <a:lstStyle>
            <a:lvl1pPr>
              <a:defRPr sz="3600" b="0" i="0">
                <a:solidFill>
                  <a:schemeClr val="tx1"/>
                </a:solidFill>
                <a:latin typeface="Palatino Linotype"/>
                <a:cs typeface="Palatino Linotype"/>
              </a:defRPr>
            </a:lvl1pPr>
          </a:lstStyle>
          <a:p>
            <a:pPr marL="12700">
              <a:lnSpc>
                <a:spcPct val="100000"/>
              </a:lnSpc>
              <a:spcBef>
                <a:spcPts val="434"/>
              </a:spcBef>
            </a:pPr>
            <a:r>
              <a:rPr spc="-40" dirty="0"/>
              <a:t>Figure</a:t>
            </a:r>
            <a:r>
              <a:rPr spc="235" dirty="0"/>
              <a:t> </a:t>
            </a:r>
            <a:r>
              <a:rPr spc="30" dirty="0"/>
              <a:t>7.</a:t>
            </a: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1600" y="298195"/>
            <a:ext cx="10261600" cy="2209800"/>
          </a:xfrm>
          <a:prstGeom prst="rect">
            <a:avLst/>
          </a:prstGeom>
        </p:spPr>
        <p:txBody>
          <a:bodyPr wrap="square" lIns="0" tIns="0" rIns="0" bIns="0">
            <a:spAutoFit/>
          </a:bodyPr>
          <a:lstStyle>
            <a:lvl1pPr>
              <a:defRPr sz="6250" b="0" i="0">
                <a:solidFill>
                  <a:schemeClr val="tx1"/>
                </a:solidFill>
                <a:latin typeface="Palatino Linotype"/>
                <a:cs typeface="Palatino Linotype"/>
              </a:defRPr>
            </a:lvl1pPr>
          </a:lstStyle>
          <a:p>
            <a:endParaRPr/>
          </a:p>
        </p:txBody>
      </p:sp>
      <p:sp>
        <p:nvSpPr>
          <p:cNvPr id="3" name="Holder 3"/>
          <p:cNvSpPr>
            <a:spLocks noGrp="1"/>
          </p:cNvSpPr>
          <p:nvPr>
            <p:ph type="body" idx="1"/>
          </p:nvPr>
        </p:nvSpPr>
        <p:spPr>
          <a:xfrm>
            <a:off x="2489200" y="2006600"/>
            <a:ext cx="8026400" cy="2844800"/>
          </a:xfrm>
          <a:prstGeom prst="rect">
            <a:avLst/>
          </a:prstGeom>
        </p:spPr>
        <p:txBody>
          <a:bodyPr wrap="square" lIns="0" tIns="0" rIns="0" bIns="0">
            <a:spAutoFit/>
          </a:bodyPr>
          <a:lstStyle>
            <a:lvl1pPr>
              <a:defRPr sz="8000" b="0"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a:xfrm>
            <a:off x="11684000" y="9345574"/>
            <a:ext cx="1245234" cy="251459"/>
          </a:xfrm>
          <a:prstGeom prst="rect">
            <a:avLst/>
          </a:prstGeom>
        </p:spPr>
        <p:txBody>
          <a:bodyPr wrap="square" lIns="0" tIns="0" rIns="0" bIns="0">
            <a:spAutoFit/>
          </a:bodyPr>
          <a:lstStyle>
            <a:lvl1pPr>
              <a:defRPr sz="1200" b="0" i="0">
                <a:solidFill>
                  <a:schemeClr val="tx1"/>
                </a:solidFill>
                <a:latin typeface="Palatino Linotype"/>
                <a:cs typeface="Palatino Linotype"/>
              </a:defRPr>
            </a:lvl1pPr>
          </a:lstStyle>
          <a:p>
            <a:pPr marL="12700">
              <a:lnSpc>
                <a:spcPct val="100000"/>
              </a:lnSpc>
              <a:spcBef>
                <a:spcPts val="210"/>
              </a:spcBef>
            </a:pPr>
            <a:r>
              <a:rPr spc="-35" dirty="0"/>
              <a:t>(Goodfellow</a:t>
            </a:r>
            <a:r>
              <a:rPr spc="45" dirty="0"/>
              <a:t> </a:t>
            </a:r>
            <a:r>
              <a:rPr spc="10" dirty="0"/>
              <a:t>2016)</a:t>
            </a: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a:xfrm>
            <a:off x="5473700" y="8872423"/>
            <a:ext cx="2076450" cy="702945"/>
          </a:xfrm>
          <a:prstGeom prst="rect">
            <a:avLst/>
          </a:prstGeom>
        </p:spPr>
        <p:txBody>
          <a:bodyPr wrap="square" lIns="0" tIns="0" rIns="0" bIns="0">
            <a:spAutoFit/>
          </a:bodyPr>
          <a:lstStyle>
            <a:lvl1pPr>
              <a:defRPr sz="3600" b="0" i="0">
                <a:solidFill>
                  <a:schemeClr val="tx1"/>
                </a:solidFill>
                <a:latin typeface="Palatino Linotype"/>
                <a:cs typeface="Palatino Linotype"/>
              </a:defRPr>
            </a:lvl1pPr>
          </a:lstStyle>
          <a:p>
            <a:pPr marL="12700">
              <a:lnSpc>
                <a:spcPct val="100000"/>
              </a:lnSpc>
              <a:spcBef>
                <a:spcPts val="434"/>
              </a:spcBef>
            </a:pPr>
            <a:r>
              <a:rPr spc="-40" dirty="0"/>
              <a:t>Figure</a:t>
            </a:r>
            <a:r>
              <a:rPr spc="235" dirty="0"/>
              <a:t> </a:t>
            </a:r>
            <a:r>
              <a:rPr spc="30" dirty="0"/>
              <a:t>7.</a:t>
            </a: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000" y="914400"/>
            <a:ext cx="9448800" cy="1674817"/>
          </a:xfrm>
          <a:prstGeom prst="rect">
            <a:avLst/>
          </a:prstGeom>
        </p:spPr>
        <p:txBody>
          <a:bodyPr vert="horz" wrap="square" lIns="0" tIns="12700" rIns="0" bIns="0" rtlCol="0">
            <a:spAutoFit/>
          </a:bodyPr>
          <a:lstStyle/>
          <a:p>
            <a:pPr marL="12700" algn="ctr">
              <a:lnSpc>
                <a:spcPct val="100000"/>
              </a:lnSpc>
              <a:spcBef>
                <a:spcPts val="100"/>
              </a:spcBef>
            </a:pPr>
            <a:r>
              <a:rPr lang="en-GB" sz="5400" b="1" spc="220" dirty="0">
                <a:latin typeface="Arial" panose="020B0604020202020204" pitchFamily="34" charset="0"/>
                <a:cs typeface="Arial" panose="020B0604020202020204" pitchFamily="34" charset="0"/>
              </a:rPr>
              <a:t>C7082 Techniques in Machine Learning and AI</a:t>
            </a:r>
            <a:endParaRPr sz="5400" b="1" dirty="0">
              <a:latin typeface="Arial" panose="020B0604020202020204" pitchFamily="34" charset="0"/>
              <a:cs typeface="Arial" panose="020B0604020202020204" pitchFamily="34" charset="0"/>
            </a:endParaRPr>
          </a:p>
        </p:txBody>
      </p:sp>
      <p:sp>
        <p:nvSpPr>
          <p:cNvPr id="3" name="object 3"/>
          <p:cNvSpPr txBox="1"/>
          <p:nvPr/>
        </p:nvSpPr>
        <p:spPr>
          <a:xfrm>
            <a:off x="3073400" y="3429000"/>
            <a:ext cx="6604634" cy="461665"/>
          </a:xfrm>
          <a:prstGeom prst="rect">
            <a:avLst/>
          </a:prstGeom>
        </p:spPr>
        <p:txBody>
          <a:bodyPr vert="horz" wrap="square" lIns="0" tIns="60960" rIns="0" bIns="0" rtlCol="0">
            <a:spAutoFit/>
          </a:bodyPr>
          <a:lstStyle/>
          <a:p>
            <a:pPr algn="ctr">
              <a:lnSpc>
                <a:spcPct val="100000"/>
              </a:lnSpc>
              <a:spcBef>
                <a:spcPts val="480"/>
              </a:spcBef>
            </a:pPr>
            <a:r>
              <a:rPr lang="en-GB" sz="2600" i="1" spc="80" dirty="0">
                <a:latin typeface="Arial" panose="020B0604020202020204" pitchFamily="34" charset="0"/>
                <a:cs typeface="Arial" panose="020B0604020202020204" pitchFamily="34" charset="0"/>
              </a:rPr>
              <a:t>Ed Harris</a:t>
            </a:r>
            <a:endParaRPr sz="2600" i="1" dirty="0">
              <a:latin typeface="Arial" panose="020B0604020202020204" pitchFamily="34" charset="0"/>
              <a:cs typeface="Arial" panose="020B0604020202020204" pitchFamily="34" charset="0"/>
            </a:endParaRPr>
          </a:p>
        </p:txBody>
      </p:sp>
      <p:pic>
        <p:nvPicPr>
          <p:cNvPr id="1026" name="Picture 2" descr="Neural Networks From Scratch - victorzhou.com">
            <a:extLst>
              <a:ext uri="{FF2B5EF4-FFF2-40B4-BE49-F238E27FC236}">
                <a16:creationId xmlns:a16="http://schemas.microsoft.com/office/drawing/2014/main" id="{D1E43EF4-B975-4BAE-B961-28A5B5C97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4730448"/>
            <a:ext cx="75184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 Evaluating and Testing Unintended Memorization in Neural Networks  #machinelearning #Tech #Gadgets | How to memorize things, Nerd jokes,  Predictions">
            <a:extLst>
              <a:ext uri="{FF2B5EF4-FFF2-40B4-BE49-F238E27FC236}">
                <a16:creationId xmlns:a16="http://schemas.microsoft.com/office/drawing/2014/main" id="{D5D47C5C-1410-4B52-AB22-EEF706711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800" y="4038600"/>
            <a:ext cx="3666735" cy="5224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1380" y="304800"/>
            <a:ext cx="3622040" cy="1244600"/>
          </a:xfrm>
          <a:prstGeom prst="rect">
            <a:avLst/>
          </a:prstGeom>
        </p:spPr>
        <p:txBody>
          <a:bodyPr vert="horz" wrap="square" lIns="0" tIns="12700" rIns="0" bIns="0" rtlCol="0">
            <a:spAutoFit/>
          </a:bodyPr>
          <a:lstStyle/>
          <a:p>
            <a:pPr marL="12700">
              <a:lnSpc>
                <a:spcPct val="100000"/>
              </a:lnSpc>
              <a:spcBef>
                <a:spcPts val="100"/>
              </a:spcBef>
            </a:pPr>
            <a:r>
              <a:rPr sz="8000" spc="-130" dirty="0"/>
              <a:t>Bagging</a:t>
            </a:r>
            <a:endParaRPr sz="8000" dirty="0"/>
          </a:p>
        </p:txBody>
      </p:sp>
      <p:pic>
        <p:nvPicPr>
          <p:cNvPr id="60" name="Picture 59">
            <a:extLst>
              <a:ext uri="{FF2B5EF4-FFF2-40B4-BE49-F238E27FC236}">
                <a16:creationId xmlns:a16="http://schemas.microsoft.com/office/drawing/2014/main" id="{98375E6B-34C8-4307-9C83-F971D796A5FD}"/>
              </a:ext>
            </a:extLst>
          </p:cNvPr>
          <p:cNvPicPr>
            <a:picLocks noChangeAspect="1"/>
          </p:cNvPicPr>
          <p:nvPr/>
        </p:nvPicPr>
        <p:blipFill>
          <a:blip r:embed="rId2"/>
          <a:stretch>
            <a:fillRect/>
          </a:stretch>
        </p:blipFill>
        <p:spPr>
          <a:xfrm>
            <a:off x="1777999" y="1828800"/>
            <a:ext cx="9201457" cy="4495800"/>
          </a:xfrm>
          <a:prstGeom prst="rect">
            <a:avLst/>
          </a:prstGeom>
        </p:spPr>
      </p:pic>
      <p:sp>
        <p:nvSpPr>
          <p:cNvPr id="62" name="TextBox 61">
            <a:extLst>
              <a:ext uri="{FF2B5EF4-FFF2-40B4-BE49-F238E27FC236}">
                <a16:creationId xmlns:a16="http://schemas.microsoft.com/office/drawing/2014/main" id="{DD2A7A29-852E-4AB1-A274-B2D00242D246}"/>
              </a:ext>
            </a:extLst>
          </p:cNvPr>
          <p:cNvSpPr txBox="1"/>
          <p:nvPr/>
        </p:nvSpPr>
        <p:spPr>
          <a:xfrm>
            <a:off x="406400" y="6632138"/>
            <a:ext cx="12039600" cy="2677656"/>
          </a:xfrm>
          <a:prstGeom prst="rect">
            <a:avLst/>
          </a:prstGeom>
          <a:noFill/>
        </p:spPr>
        <p:txBody>
          <a:bodyPr wrap="square">
            <a:spAutoFit/>
          </a:bodyPr>
          <a:lstStyle/>
          <a:p>
            <a:r>
              <a:rPr lang="en-GB" sz="2400" dirty="0"/>
              <a:t>Suppose we train an 8 detector on the dataset depicted above, containing an 8, a 6 and a 9. Suppose we make two different resampled datasets. </a:t>
            </a:r>
            <a:r>
              <a:rPr lang="en-GB" sz="2400" b="1" dirty="0"/>
              <a:t>The bagging training procedure is to construct each of these datasets by sampling with replacement. </a:t>
            </a:r>
          </a:p>
          <a:p>
            <a:endParaRPr lang="en-GB" sz="2400" dirty="0"/>
          </a:p>
          <a:p>
            <a:r>
              <a:rPr lang="en-GB" sz="2400" dirty="0"/>
              <a:t>The first dataset omits the 9 and repeats the 8. On this dataset, the detector learns that a loop on top of the digit corresponds to an 8. On the second dataset, we repeat the 9 and omit the 6. In this case, the detector learns that a loop on the bottom of the digit corresponds to an 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20260" y="381000"/>
            <a:ext cx="3764279" cy="1244600"/>
          </a:xfrm>
          <a:prstGeom prst="rect">
            <a:avLst/>
          </a:prstGeom>
        </p:spPr>
        <p:txBody>
          <a:bodyPr vert="horz" wrap="square" lIns="0" tIns="12700" rIns="0" bIns="0" rtlCol="0">
            <a:spAutoFit/>
          </a:bodyPr>
          <a:lstStyle/>
          <a:p>
            <a:pPr marL="12700">
              <a:lnSpc>
                <a:spcPct val="100000"/>
              </a:lnSpc>
              <a:spcBef>
                <a:spcPts val="100"/>
              </a:spcBef>
            </a:pPr>
            <a:r>
              <a:rPr sz="8000" spc="-215" dirty="0"/>
              <a:t>Dro</a:t>
            </a:r>
            <a:r>
              <a:rPr sz="8000" spc="-5" dirty="0"/>
              <a:t>p</a:t>
            </a:r>
            <a:r>
              <a:rPr sz="8000" spc="-90" dirty="0"/>
              <a:t>out</a:t>
            </a:r>
            <a:endParaRPr sz="8000" dirty="0"/>
          </a:p>
        </p:txBody>
      </p:sp>
      <p:pic>
        <p:nvPicPr>
          <p:cNvPr id="75" name="Picture 74">
            <a:extLst>
              <a:ext uri="{FF2B5EF4-FFF2-40B4-BE49-F238E27FC236}">
                <a16:creationId xmlns:a16="http://schemas.microsoft.com/office/drawing/2014/main" id="{50D8639D-3769-49D0-8555-C29E37E55778}"/>
              </a:ext>
            </a:extLst>
          </p:cNvPr>
          <p:cNvPicPr>
            <a:picLocks noChangeAspect="1"/>
          </p:cNvPicPr>
          <p:nvPr/>
        </p:nvPicPr>
        <p:blipFill>
          <a:blip r:embed="rId2"/>
          <a:stretch>
            <a:fillRect/>
          </a:stretch>
        </p:blipFill>
        <p:spPr>
          <a:xfrm>
            <a:off x="6121400" y="1781015"/>
            <a:ext cx="5105400" cy="7741469"/>
          </a:xfrm>
          <a:prstGeom prst="rect">
            <a:avLst/>
          </a:prstGeom>
        </p:spPr>
      </p:pic>
      <p:pic>
        <p:nvPicPr>
          <p:cNvPr id="77" name="Picture 76">
            <a:extLst>
              <a:ext uri="{FF2B5EF4-FFF2-40B4-BE49-F238E27FC236}">
                <a16:creationId xmlns:a16="http://schemas.microsoft.com/office/drawing/2014/main" id="{C76D371A-FE89-451C-87F5-0693A1A4D318}"/>
              </a:ext>
            </a:extLst>
          </p:cNvPr>
          <p:cNvPicPr>
            <a:picLocks noChangeAspect="1"/>
          </p:cNvPicPr>
          <p:nvPr/>
        </p:nvPicPr>
        <p:blipFill>
          <a:blip r:embed="rId3"/>
          <a:stretch>
            <a:fillRect/>
          </a:stretch>
        </p:blipFill>
        <p:spPr>
          <a:xfrm>
            <a:off x="2540000" y="2922734"/>
            <a:ext cx="3371968" cy="42637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192" y="381000"/>
            <a:ext cx="9670415" cy="1244600"/>
          </a:xfrm>
          <a:prstGeom prst="rect">
            <a:avLst/>
          </a:prstGeom>
        </p:spPr>
        <p:txBody>
          <a:bodyPr vert="horz" wrap="square" lIns="0" tIns="12700" rIns="0" bIns="0" rtlCol="0">
            <a:spAutoFit/>
          </a:bodyPr>
          <a:lstStyle/>
          <a:p>
            <a:pPr marL="12700">
              <a:lnSpc>
                <a:spcPct val="100000"/>
              </a:lnSpc>
              <a:spcBef>
                <a:spcPts val="100"/>
              </a:spcBef>
            </a:pPr>
            <a:r>
              <a:rPr sz="8000" spc="-204" dirty="0"/>
              <a:t>Adversarial</a:t>
            </a:r>
            <a:r>
              <a:rPr sz="8000" spc="590" dirty="0"/>
              <a:t> </a:t>
            </a:r>
            <a:r>
              <a:rPr sz="8000" spc="-95" dirty="0"/>
              <a:t>Examples</a:t>
            </a:r>
            <a:endParaRPr sz="8000" dirty="0"/>
          </a:p>
        </p:txBody>
      </p:sp>
      <p:sp>
        <p:nvSpPr>
          <p:cNvPr id="13" name="object 13"/>
          <p:cNvSpPr txBox="1"/>
          <p:nvPr/>
        </p:nvSpPr>
        <p:spPr>
          <a:xfrm>
            <a:off x="483870" y="6939581"/>
            <a:ext cx="12395200" cy="1260345"/>
          </a:xfrm>
          <a:prstGeom prst="rect">
            <a:avLst/>
          </a:prstGeom>
        </p:spPr>
        <p:txBody>
          <a:bodyPr vert="horz" wrap="square" lIns="0" tIns="12700" rIns="0" bIns="0" rtlCol="0">
            <a:spAutoFit/>
          </a:bodyPr>
          <a:lstStyle/>
          <a:p>
            <a:pPr marL="12700" marR="5080">
              <a:lnSpc>
                <a:spcPct val="115700"/>
              </a:lnSpc>
              <a:spcBef>
                <a:spcPts val="100"/>
              </a:spcBef>
            </a:pPr>
            <a:r>
              <a:rPr sz="3600" spc="-55" dirty="0">
                <a:latin typeface="Palatino Linotype"/>
                <a:cs typeface="Palatino Linotype"/>
              </a:rPr>
              <a:t>Training </a:t>
            </a:r>
            <a:r>
              <a:rPr sz="3600" spc="-135" dirty="0">
                <a:latin typeface="Palatino Linotype"/>
                <a:cs typeface="Palatino Linotype"/>
              </a:rPr>
              <a:t>on </a:t>
            </a:r>
            <a:r>
              <a:rPr sz="3600" spc="-75" dirty="0">
                <a:latin typeface="Palatino Linotype"/>
                <a:cs typeface="Palatino Linotype"/>
              </a:rPr>
              <a:t>adversarial </a:t>
            </a:r>
            <a:r>
              <a:rPr sz="3600" spc="-90" dirty="0">
                <a:latin typeface="Palatino Linotype"/>
                <a:cs typeface="Palatino Linotype"/>
              </a:rPr>
              <a:t>examples </a:t>
            </a:r>
            <a:r>
              <a:rPr sz="3600" spc="-80" dirty="0">
                <a:latin typeface="Palatino Linotype"/>
                <a:cs typeface="Palatino Linotype"/>
              </a:rPr>
              <a:t>is </a:t>
            </a:r>
            <a:r>
              <a:rPr sz="3600" spc="-65" dirty="0">
                <a:latin typeface="Palatino Linotype"/>
                <a:cs typeface="Palatino Linotype"/>
              </a:rPr>
              <a:t>mostly  </a:t>
            </a:r>
            <a:r>
              <a:rPr sz="3600" spc="-100" dirty="0">
                <a:latin typeface="Palatino Linotype"/>
                <a:cs typeface="Palatino Linotype"/>
              </a:rPr>
              <a:t>intended </a:t>
            </a:r>
            <a:r>
              <a:rPr sz="3600" spc="25" dirty="0">
                <a:latin typeface="Palatino Linotype"/>
                <a:cs typeface="Palatino Linotype"/>
              </a:rPr>
              <a:t>to </a:t>
            </a:r>
            <a:r>
              <a:rPr sz="3600" spc="-150" dirty="0">
                <a:latin typeface="Palatino Linotype"/>
                <a:cs typeface="Palatino Linotype"/>
              </a:rPr>
              <a:t>improve </a:t>
            </a:r>
            <a:r>
              <a:rPr sz="3600" spc="-75" dirty="0">
                <a:latin typeface="Palatino Linotype"/>
                <a:cs typeface="Palatino Linotype"/>
              </a:rPr>
              <a:t>security, </a:t>
            </a:r>
            <a:r>
              <a:rPr sz="3600" spc="15" dirty="0">
                <a:latin typeface="Palatino Linotype"/>
                <a:cs typeface="Palatino Linotype"/>
              </a:rPr>
              <a:t>but </a:t>
            </a:r>
            <a:r>
              <a:rPr sz="3600" spc="-35" dirty="0">
                <a:latin typeface="Palatino Linotype"/>
                <a:cs typeface="Palatino Linotype"/>
              </a:rPr>
              <a:t>can </a:t>
            </a:r>
            <a:r>
              <a:rPr sz="3600" spc="-95" dirty="0">
                <a:latin typeface="Palatino Linotype"/>
                <a:cs typeface="Palatino Linotype"/>
              </a:rPr>
              <a:t>sometimes  </a:t>
            </a:r>
            <a:r>
              <a:rPr sz="3600" spc="-140" dirty="0">
                <a:latin typeface="Palatino Linotype"/>
                <a:cs typeface="Palatino Linotype"/>
              </a:rPr>
              <a:t>provide </a:t>
            </a:r>
            <a:r>
              <a:rPr sz="3600" spc="-55" dirty="0">
                <a:latin typeface="Palatino Linotype"/>
                <a:cs typeface="Palatino Linotype"/>
              </a:rPr>
              <a:t>regularization.</a:t>
            </a:r>
            <a:endParaRPr sz="3600" dirty="0">
              <a:latin typeface="Palatino Linotype"/>
              <a:cs typeface="Palatino Linotype"/>
            </a:endParaRPr>
          </a:p>
        </p:txBody>
      </p:sp>
      <p:pic>
        <p:nvPicPr>
          <p:cNvPr id="16" name="Picture 15">
            <a:extLst>
              <a:ext uri="{FF2B5EF4-FFF2-40B4-BE49-F238E27FC236}">
                <a16:creationId xmlns:a16="http://schemas.microsoft.com/office/drawing/2014/main" id="{56A2D306-5DCC-4035-8515-3C3FE55A23C8}"/>
              </a:ext>
            </a:extLst>
          </p:cNvPr>
          <p:cNvPicPr>
            <a:picLocks noChangeAspect="1"/>
          </p:cNvPicPr>
          <p:nvPr/>
        </p:nvPicPr>
        <p:blipFill>
          <a:blip r:embed="rId2"/>
          <a:stretch>
            <a:fillRect/>
          </a:stretch>
        </p:blipFill>
        <p:spPr>
          <a:xfrm>
            <a:off x="1367774" y="1969564"/>
            <a:ext cx="10269250" cy="46260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9590" y="253152"/>
            <a:ext cx="9405620" cy="1244600"/>
          </a:xfrm>
          <a:prstGeom prst="rect">
            <a:avLst/>
          </a:prstGeom>
        </p:spPr>
        <p:txBody>
          <a:bodyPr vert="horz" wrap="square" lIns="0" tIns="12700" rIns="0" bIns="0" rtlCol="0">
            <a:spAutoFit/>
          </a:bodyPr>
          <a:lstStyle/>
          <a:p>
            <a:pPr marL="12700">
              <a:lnSpc>
                <a:spcPct val="100000"/>
              </a:lnSpc>
              <a:spcBef>
                <a:spcPts val="100"/>
              </a:spcBef>
            </a:pPr>
            <a:r>
              <a:rPr sz="8000" spc="-100" dirty="0"/>
              <a:t>Tangent</a:t>
            </a:r>
            <a:r>
              <a:rPr sz="8000" spc="590" dirty="0"/>
              <a:t> </a:t>
            </a:r>
            <a:r>
              <a:rPr sz="8000" spc="-75" dirty="0"/>
              <a:t>Propagation</a:t>
            </a:r>
            <a:endParaRPr sz="8000" dirty="0"/>
          </a:p>
        </p:txBody>
      </p:sp>
      <p:grpSp>
        <p:nvGrpSpPr>
          <p:cNvPr id="3" name="object 3"/>
          <p:cNvGrpSpPr/>
          <p:nvPr/>
        </p:nvGrpSpPr>
        <p:grpSpPr>
          <a:xfrm>
            <a:off x="787400" y="2743200"/>
            <a:ext cx="6426200" cy="6007100"/>
            <a:chOff x="3289300" y="2146300"/>
            <a:chExt cx="6426200" cy="6007100"/>
          </a:xfrm>
        </p:grpSpPr>
        <p:sp>
          <p:nvSpPr>
            <p:cNvPr id="4" name="object 4"/>
            <p:cNvSpPr/>
            <p:nvPr/>
          </p:nvSpPr>
          <p:spPr>
            <a:xfrm>
              <a:off x="3289300" y="2146300"/>
              <a:ext cx="6426200" cy="6007100"/>
            </a:xfrm>
            <a:custGeom>
              <a:avLst/>
              <a:gdLst/>
              <a:ahLst/>
              <a:cxnLst/>
              <a:rect l="l" t="t" r="r" b="b"/>
              <a:pathLst>
                <a:path w="6426200" h="6007100">
                  <a:moveTo>
                    <a:pt x="6426200" y="0"/>
                  </a:moveTo>
                  <a:lnTo>
                    <a:pt x="0" y="0"/>
                  </a:lnTo>
                  <a:lnTo>
                    <a:pt x="0" y="6007100"/>
                  </a:lnTo>
                  <a:lnTo>
                    <a:pt x="6426200" y="6007100"/>
                  </a:lnTo>
                  <a:lnTo>
                    <a:pt x="6426200" y="0"/>
                  </a:lnTo>
                  <a:close/>
                </a:path>
              </a:pathLst>
            </a:custGeom>
            <a:solidFill>
              <a:srgbClr val="FFFFFF"/>
            </a:solidFill>
          </p:spPr>
          <p:txBody>
            <a:bodyPr wrap="square" lIns="0" tIns="0" rIns="0" bIns="0" rtlCol="0"/>
            <a:lstStyle/>
            <a:p>
              <a:endParaRPr/>
            </a:p>
          </p:txBody>
        </p:sp>
        <p:sp>
          <p:nvSpPr>
            <p:cNvPr id="5" name="object 5"/>
            <p:cNvSpPr/>
            <p:nvPr/>
          </p:nvSpPr>
          <p:spPr>
            <a:xfrm>
              <a:off x="7300441" y="4955550"/>
              <a:ext cx="667385" cy="551180"/>
            </a:xfrm>
            <a:custGeom>
              <a:avLst/>
              <a:gdLst/>
              <a:ahLst/>
              <a:cxnLst/>
              <a:rect l="l" t="t" r="r" b="b"/>
              <a:pathLst>
                <a:path w="667384" h="551179">
                  <a:moveTo>
                    <a:pt x="667022" y="0"/>
                  </a:moveTo>
                  <a:lnTo>
                    <a:pt x="419500" y="118060"/>
                  </a:lnTo>
                  <a:lnTo>
                    <a:pt x="460187" y="167214"/>
                  </a:lnTo>
                  <a:lnTo>
                    <a:pt x="0" y="546917"/>
                  </a:lnTo>
                  <a:lnTo>
                    <a:pt x="3394" y="551012"/>
                  </a:lnTo>
                  <a:lnTo>
                    <a:pt x="463577" y="171310"/>
                  </a:lnTo>
                  <a:lnTo>
                    <a:pt x="504265" y="220464"/>
                  </a:lnTo>
                  <a:lnTo>
                    <a:pt x="667022" y="0"/>
                  </a:lnTo>
                  <a:close/>
                </a:path>
              </a:pathLst>
            </a:custGeom>
            <a:solidFill>
              <a:srgbClr val="000000"/>
            </a:solidFill>
          </p:spPr>
          <p:txBody>
            <a:bodyPr wrap="square" lIns="0" tIns="0" rIns="0" bIns="0" rtlCol="0"/>
            <a:lstStyle/>
            <a:p>
              <a:endParaRPr/>
            </a:p>
          </p:txBody>
        </p:sp>
        <p:sp>
          <p:nvSpPr>
            <p:cNvPr id="6" name="object 6"/>
            <p:cNvSpPr/>
            <p:nvPr/>
          </p:nvSpPr>
          <p:spPr>
            <a:xfrm>
              <a:off x="7300441" y="4955550"/>
              <a:ext cx="667385" cy="551180"/>
            </a:xfrm>
            <a:custGeom>
              <a:avLst/>
              <a:gdLst/>
              <a:ahLst/>
              <a:cxnLst/>
              <a:rect l="l" t="t" r="r" b="b"/>
              <a:pathLst>
                <a:path w="667384" h="551179">
                  <a:moveTo>
                    <a:pt x="667022" y="0"/>
                  </a:moveTo>
                  <a:lnTo>
                    <a:pt x="504265" y="220464"/>
                  </a:lnTo>
                  <a:lnTo>
                    <a:pt x="463577" y="171310"/>
                  </a:lnTo>
                  <a:lnTo>
                    <a:pt x="3394" y="551012"/>
                  </a:lnTo>
                  <a:lnTo>
                    <a:pt x="0" y="546917"/>
                  </a:lnTo>
                  <a:lnTo>
                    <a:pt x="460187" y="167214"/>
                  </a:lnTo>
                  <a:lnTo>
                    <a:pt x="419500" y="118060"/>
                  </a:lnTo>
                  <a:lnTo>
                    <a:pt x="667022" y="0"/>
                  </a:lnTo>
                  <a:close/>
                </a:path>
              </a:pathLst>
            </a:custGeom>
            <a:ln w="42607">
              <a:solidFill>
                <a:srgbClr val="000000"/>
              </a:solidFill>
            </a:ln>
          </p:spPr>
          <p:txBody>
            <a:bodyPr wrap="square" lIns="0" tIns="0" rIns="0" bIns="0" rtlCol="0"/>
            <a:lstStyle/>
            <a:p>
              <a:endParaRPr/>
            </a:p>
          </p:txBody>
        </p:sp>
        <p:sp>
          <p:nvSpPr>
            <p:cNvPr id="7" name="object 7"/>
            <p:cNvSpPr/>
            <p:nvPr/>
          </p:nvSpPr>
          <p:spPr>
            <a:xfrm>
              <a:off x="6752282" y="4840267"/>
              <a:ext cx="552450" cy="666115"/>
            </a:xfrm>
            <a:custGeom>
              <a:avLst/>
              <a:gdLst/>
              <a:ahLst/>
              <a:cxnLst/>
              <a:rect l="l" t="t" r="r" b="b"/>
              <a:pathLst>
                <a:path w="552450" h="666114">
                  <a:moveTo>
                    <a:pt x="0" y="0"/>
                  </a:moveTo>
                  <a:lnTo>
                    <a:pt x="118252" y="247123"/>
                  </a:lnTo>
                  <a:lnTo>
                    <a:pt x="167487" y="206500"/>
                  </a:lnTo>
                  <a:lnTo>
                    <a:pt x="547805" y="665940"/>
                  </a:lnTo>
                  <a:lnTo>
                    <a:pt x="551908" y="662554"/>
                  </a:lnTo>
                  <a:lnTo>
                    <a:pt x="171589" y="203115"/>
                  </a:lnTo>
                  <a:lnTo>
                    <a:pt x="220823" y="162492"/>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6752282" y="4840267"/>
              <a:ext cx="552450" cy="666115"/>
            </a:xfrm>
            <a:custGeom>
              <a:avLst/>
              <a:gdLst/>
              <a:ahLst/>
              <a:cxnLst/>
              <a:rect l="l" t="t" r="r" b="b"/>
              <a:pathLst>
                <a:path w="552450" h="666114">
                  <a:moveTo>
                    <a:pt x="0" y="0"/>
                  </a:moveTo>
                  <a:lnTo>
                    <a:pt x="220823" y="162492"/>
                  </a:lnTo>
                  <a:lnTo>
                    <a:pt x="171589" y="203115"/>
                  </a:lnTo>
                  <a:lnTo>
                    <a:pt x="551908" y="662554"/>
                  </a:lnTo>
                  <a:lnTo>
                    <a:pt x="547805" y="665940"/>
                  </a:lnTo>
                  <a:lnTo>
                    <a:pt x="167487" y="206500"/>
                  </a:lnTo>
                  <a:lnTo>
                    <a:pt x="118252" y="247123"/>
                  </a:lnTo>
                  <a:lnTo>
                    <a:pt x="0" y="0"/>
                  </a:lnTo>
                  <a:close/>
                </a:path>
              </a:pathLst>
            </a:custGeom>
            <a:ln w="42620">
              <a:solidFill>
                <a:srgbClr val="000000"/>
              </a:solidFill>
            </a:ln>
          </p:spPr>
          <p:txBody>
            <a:bodyPr wrap="square" lIns="0" tIns="0" rIns="0" bIns="0" rtlCol="0"/>
            <a:lstStyle/>
            <a:p>
              <a:endParaRPr/>
            </a:p>
          </p:txBody>
        </p:sp>
        <p:sp>
          <p:nvSpPr>
            <p:cNvPr id="9" name="object 9"/>
            <p:cNvSpPr/>
            <p:nvPr/>
          </p:nvSpPr>
          <p:spPr>
            <a:xfrm>
              <a:off x="4108579" y="2311297"/>
              <a:ext cx="2605405" cy="2499995"/>
            </a:xfrm>
            <a:custGeom>
              <a:avLst/>
              <a:gdLst/>
              <a:ahLst/>
              <a:cxnLst/>
              <a:rect l="l" t="t" r="r" b="b"/>
              <a:pathLst>
                <a:path w="2605404" h="2499995">
                  <a:moveTo>
                    <a:pt x="0" y="2499653"/>
                  </a:moveTo>
                  <a:lnTo>
                    <a:pt x="53225" y="2497569"/>
                  </a:lnTo>
                  <a:lnTo>
                    <a:pt x="106451" y="2495400"/>
                  </a:lnTo>
                  <a:lnTo>
                    <a:pt x="159677" y="2493141"/>
                  </a:lnTo>
                  <a:lnTo>
                    <a:pt x="212903" y="2490786"/>
                  </a:lnTo>
                  <a:lnTo>
                    <a:pt x="266129" y="2488328"/>
                  </a:lnTo>
                  <a:lnTo>
                    <a:pt x="319355" y="2485761"/>
                  </a:lnTo>
                  <a:lnTo>
                    <a:pt x="372581" y="2483077"/>
                  </a:lnTo>
                  <a:lnTo>
                    <a:pt x="425807" y="2480268"/>
                  </a:lnTo>
                  <a:lnTo>
                    <a:pt x="479033" y="2477326"/>
                  </a:lnTo>
                  <a:lnTo>
                    <a:pt x="532259" y="2474240"/>
                  </a:lnTo>
                  <a:lnTo>
                    <a:pt x="585485" y="2471000"/>
                  </a:lnTo>
                  <a:lnTo>
                    <a:pt x="638711" y="2467593"/>
                  </a:lnTo>
                  <a:lnTo>
                    <a:pt x="691937" y="2464008"/>
                  </a:lnTo>
                  <a:lnTo>
                    <a:pt x="745163" y="2460228"/>
                  </a:lnTo>
                  <a:lnTo>
                    <a:pt x="798389" y="2456238"/>
                  </a:lnTo>
                  <a:lnTo>
                    <a:pt x="851615" y="2452021"/>
                  </a:lnTo>
                  <a:lnTo>
                    <a:pt x="904841" y="2447555"/>
                  </a:lnTo>
                  <a:lnTo>
                    <a:pt x="958067" y="2442819"/>
                  </a:lnTo>
                  <a:lnTo>
                    <a:pt x="1011293" y="2437787"/>
                  </a:lnTo>
                  <a:lnTo>
                    <a:pt x="1064519" y="2432430"/>
                  </a:lnTo>
                  <a:lnTo>
                    <a:pt x="1117745" y="2426716"/>
                  </a:lnTo>
                  <a:lnTo>
                    <a:pt x="1170971" y="2420608"/>
                  </a:lnTo>
                  <a:lnTo>
                    <a:pt x="1224197" y="2414064"/>
                  </a:lnTo>
                  <a:lnTo>
                    <a:pt x="1277423" y="2407035"/>
                  </a:lnTo>
                  <a:lnTo>
                    <a:pt x="1330649" y="2399465"/>
                  </a:lnTo>
                  <a:lnTo>
                    <a:pt x="1383875" y="2391290"/>
                  </a:lnTo>
                  <a:lnTo>
                    <a:pt x="1437101" y="2382433"/>
                  </a:lnTo>
                  <a:lnTo>
                    <a:pt x="1490327" y="2372806"/>
                  </a:lnTo>
                  <a:lnTo>
                    <a:pt x="1543553" y="2362304"/>
                  </a:lnTo>
                  <a:lnTo>
                    <a:pt x="1596779" y="2350802"/>
                  </a:lnTo>
                  <a:lnTo>
                    <a:pt x="1650005" y="2338150"/>
                  </a:lnTo>
                  <a:lnTo>
                    <a:pt x="1703231" y="2324166"/>
                  </a:lnTo>
                  <a:lnTo>
                    <a:pt x="1756457" y="2308628"/>
                  </a:lnTo>
                  <a:lnTo>
                    <a:pt x="1809683" y="2291262"/>
                  </a:lnTo>
                  <a:lnTo>
                    <a:pt x="1862909" y="2271725"/>
                  </a:lnTo>
                  <a:lnTo>
                    <a:pt x="1916135" y="2249584"/>
                  </a:lnTo>
                  <a:lnTo>
                    <a:pt x="1969361" y="2224279"/>
                  </a:lnTo>
                  <a:lnTo>
                    <a:pt x="2022587" y="2195081"/>
                  </a:lnTo>
                  <a:lnTo>
                    <a:pt x="2075813" y="2161017"/>
                  </a:lnTo>
                  <a:lnTo>
                    <a:pt x="2129039" y="2120760"/>
                  </a:lnTo>
                  <a:lnTo>
                    <a:pt x="2182265" y="2072451"/>
                  </a:lnTo>
                  <a:lnTo>
                    <a:pt x="2235491" y="2013407"/>
                  </a:lnTo>
                  <a:lnTo>
                    <a:pt x="2288717" y="1939602"/>
                  </a:lnTo>
                  <a:lnTo>
                    <a:pt x="2341943" y="1844709"/>
                  </a:lnTo>
                  <a:lnTo>
                    <a:pt x="2395169" y="1718186"/>
                  </a:lnTo>
                  <a:lnTo>
                    <a:pt x="2448395" y="1541053"/>
                  </a:lnTo>
                  <a:lnTo>
                    <a:pt x="2501621" y="1275354"/>
                  </a:lnTo>
                  <a:lnTo>
                    <a:pt x="2554847" y="832523"/>
                  </a:lnTo>
                  <a:lnTo>
                    <a:pt x="2604879" y="0"/>
                  </a:lnTo>
                </a:path>
              </a:pathLst>
            </a:custGeom>
            <a:ln w="42613">
              <a:solidFill>
                <a:srgbClr val="0000FF"/>
              </a:solidFill>
            </a:ln>
          </p:spPr>
          <p:txBody>
            <a:bodyPr wrap="square" lIns="0" tIns="0" rIns="0" bIns="0" rtlCol="0"/>
            <a:lstStyle/>
            <a:p>
              <a:endParaRPr/>
            </a:p>
          </p:txBody>
        </p:sp>
        <p:sp>
          <p:nvSpPr>
            <p:cNvPr id="10" name="object 10"/>
            <p:cNvSpPr/>
            <p:nvPr/>
          </p:nvSpPr>
          <p:spPr>
            <a:xfrm>
              <a:off x="6826298" y="5125622"/>
              <a:ext cx="2605405" cy="2499995"/>
            </a:xfrm>
            <a:custGeom>
              <a:avLst/>
              <a:gdLst/>
              <a:ahLst/>
              <a:cxnLst/>
              <a:rect l="l" t="t" r="r" b="b"/>
              <a:pathLst>
                <a:path w="2605404" h="2499995">
                  <a:moveTo>
                    <a:pt x="0" y="2499654"/>
                  </a:moveTo>
                  <a:lnTo>
                    <a:pt x="50032" y="1667130"/>
                  </a:lnTo>
                  <a:lnTo>
                    <a:pt x="103258" y="1224299"/>
                  </a:lnTo>
                  <a:lnTo>
                    <a:pt x="156484" y="958600"/>
                  </a:lnTo>
                  <a:lnTo>
                    <a:pt x="209710" y="781467"/>
                  </a:lnTo>
                  <a:lnTo>
                    <a:pt x="262936" y="654944"/>
                  </a:lnTo>
                  <a:lnTo>
                    <a:pt x="316162" y="560051"/>
                  </a:lnTo>
                  <a:lnTo>
                    <a:pt x="369388" y="486246"/>
                  </a:lnTo>
                  <a:lnTo>
                    <a:pt x="422614" y="427202"/>
                  </a:lnTo>
                  <a:lnTo>
                    <a:pt x="475840" y="378893"/>
                  </a:lnTo>
                  <a:lnTo>
                    <a:pt x="529066" y="338635"/>
                  </a:lnTo>
                  <a:lnTo>
                    <a:pt x="582292" y="304571"/>
                  </a:lnTo>
                  <a:lnTo>
                    <a:pt x="635518" y="275374"/>
                  </a:lnTo>
                  <a:lnTo>
                    <a:pt x="688744" y="250069"/>
                  </a:lnTo>
                  <a:lnTo>
                    <a:pt x="741970" y="227927"/>
                  </a:lnTo>
                  <a:lnTo>
                    <a:pt x="795196" y="208391"/>
                  </a:lnTo>
                  <a:lnTo>
                    <a:pt x="848422" y="191025"/>
                  </a:lnTo>
                  <a:lnTo>
                    <a:pt x="901648" y="175487"/>
                  </a:lnTo>
                  <a:lnTo>
                    <a:pt x="954874" y="161503"/>
                  </a:lnTo>
                  <a:lnTo>
                    <a:pt x="1008100" y="148851"/>
                  </a:lnTo>
                  <a:lnTo>
                    <a:pt x="1061326" y="137348"/>
                  </a:lnTo>
                  <a:lnTo>
                    <a:pt x="1114552" y="126846"/>
                  </a:lnTo>
                  <a:lnTo>
                    <a:pt x="1167778" y="117220"/>
                  </a:lnTo>
                  <a:lnTo>
                    <a:pt x="1221004" y="108363"/>
                  </a:lnTo>
                  <a:lnTo>
                    <a:pt x="1274230" y="100188"/>
                  </a:lnTo>
                  <a:lnTo>
                    <a:pt x="1327456" y="92618"/>
                  </a:lnTo>
                  <a:lnTo>
                    <a:pt x="1380682" y="85589"/>
                  </a:lnTo>
                  <a:lnTo>
                    <a:pt x="1433908" y="79045"/>
                  </a:lnTo>
                  <a:lnTo>
                    <a:pt x="1487134" y="72936"/>
                  </a:lnTo>
                  <a:lnTo>
                    <a:pt x="1540360" y="67223"/>
                  </a:lnTo>
                  <a:lnTo>
                    <a:pt x="1593586" y="61866"/>
                  </a:lnTo>
                  <a:lnTo>
                    <a:pt x="1646812" y="56834"/>
                  </a:lnTo>
                  <a:lnTo>
                    <a:pt x="1700038" y="52097"/>
                  </a:lnTo>
                  <a:lnTo>
                    <a:pt x="1753264" y="47632"/>
                  </a:lnTo>
                  <a:lnTo>
                    <a:pt x="1806490" y="43414"/>
                  </a:lnTo>
                  <a:lnTo>
                    <a:pt x="1859716" y="39425"/>
                  </a:lnTo>
                  <a:lnTo>
                    <a:pt x="1912942" y="35645"/>
                  </a:lnTo>
                  <a:lnTo>
                    <a:pt x="1966168" y="32060"/>
                  </a:lnTo>
                  <a:lnTo>
                    <a:pt x="2019394" y="28653"/>
                  </a:lnTo>
                  <a:lnTo>
                    <a:pt x="2072620" y="25413"/>
                  </a:lnTo>
                  <a:lnTo>
                    <a:pt x="2125846" y="22327"/>
                  </a:lnTo>
                  <a:lnTo>
                    <a:pt x="2179072" y="19385"/>
                  </a:lnTo>
                  <a:lnTo>
                    <a:pt x="2232298" y="16576"/>
                  </a:lnTo>
                  <a:lnTo>
                    <a:pt x="2285524" y="13892"/>
                  </a:lnTo>
                  <a:lnTo>
                    <a:pt x="2338750" y="11325"/>
                  </a:lnTo>
                  <a:lnTo>
                    <a:pt x="2391976" y="8867"/>
                  </a:lnTo>
                  <a:lnTo>
                    <a:pt x="2445202" y="6512"/>
                  </a:lnTo>
                  <a:lnTo>
                    <a:pt x="2498428" y="4252"/>
                  </a:lnTo>
                  <a:lnTo>
                    <a:pt x="2551654" y="2083"/>
                  </a:lnTo>
                  <a:lnTo>
                    <a:pt x="2604880" y="0"/>
                  </a:lnTo>
                </a:path>
              </a:pathLst>
            </a:custGeom>
            <a:ln w="42613">
              <a:solidFill>
                <a:srgbClr val="007F00"/>
              </a:solidFill>
            </a:ln>
          </p:spPr>
          <p:txBody>
            <a:bodyPr wrap="square" lIns="0" tIns="0" rIns="0" bIns="0" rtlCol="0"/>
            <a:lstStyle/>
            <a:p>
              <a:endParaRPr/>
            </a:p>
          </p:txBody>
        </p:sp>
      </p:grpSp>
      <p:sp>
        <p:nvSpPr>
          <p:cNvPr id="11" name="object 11"/>
          <p:cNvSpPr txBox="1"/>
          <p:nvPr/>
        </p:nvSpPr>
        <p:spPr>
          <a:xfrm>
            <a:off x="4050331" y="8271547"/>
            <a:ext cx="435609" cy="433070"/>
          </a:xfrm>
          <a:prstGeom prst="rect">
            <a:avLst/>
          </a:prstGeom>
        </p:spPr>
        <p:txBody>
          <a:bodyPr vert="horz" wrap="square" lIns="0" tIns="15240" rIns="0" bIns="0" rtlCol="0">
            <a:spAutoFit/>
          </a:bodyPr>
          <a:lstStyle/>
          <a:p>
            <a:pPr marL="38100">
              <a:lnSpc>
                <a:spcPct val="100000"/>
              </a:lnSpc>
              <a:spcBef>
                <a:spcPts val="120"/>
              </a:spcBef>
            </a:pPr>
            <a:r>
              <a:rPr sz="2650" i="1" spc="60" dirty="0">
                <a:latin typeface="Lucida Sans"/>
                <a:cs typeface="Lucida Sans"/>
              </a:rPr>
              <a:t>x</a:t>
            </a:r>
            <a:r>
              <a:rPr sz="3000" spc="89" baseline="-9722" dirty="0">
                <a:latin typeface="Lucida Sans Unicode"/>
                <a:cs typeface="Lucida Sans Unicode"/>
              </a:rPr>
              <a:t>1</a:t>
            </a:r>
            <a:endParaRPr sz="3000" baseline="-9722">
              <a:latin typeface="Lucida Sans Unicode"/>
              <a:cs typeface="Lucida Sans Unicode"/>
            </a:endParaRPr>
          </a:p>
        </p:txBody>
      </p:sp>
      <p:sp>
        <p:nvSpPr>
          <p:cNvPr id="12" name="object 12"/>
          <p:cNvSpPr txBox="1"/>
          <p:nvPr/>
        </p:nvSpPr>
        <p:spPr>
          <a:xfrm>
            <a:off x="1012490" y="5373254"/>
            <a:ext cx="391795" cy="384175"/>
          </a:xfrm>
          <a:prstGeom prst="rect">
            <a:avLst/>
          </a:prstGeom>
        </p:spPr>
        <p:txBody>
          <a:bodyPr vert="vert270" wrap="square" lIns="0" tIns="0" rIns="0" bIns="0" rtlCol="0">
            <a:spAutoFit/>
          </a:bodyPr>
          <a:lstStyle/>
          <a:p>
            <a:pPr marL="12700">
              <a:lnSpc>
                <a:spcPts val="2635"/>
              </a:lnSpc>
            </a:pPr>
            <a:r>
              <a:rPr sz="2650" i="1" dirty="0">
                <a:latin typeface="Lucida Sans"/>
                <a:cs typeface="Lucida Sans"/>
              </a:rPr>
              <a:t>x</a:t>
            </a:r>
            <a:r>
              <a:rPr sz="3000" baseline="-9722" dirty="0">
                <a:latin typeface="Lucida Sans Unicode"/>
                <a:cs typeface="Lucida Sans Unicode"/>
              </a:rPr>
              <a:t>2</a:t>
            </a:r>
            <a:endParaRPr sz="3000" baseline="-9722">
              <a:latin typeface="Lucida Sans Unicode"/>
              <a:cs typeface="Lucida Sans Unicode"/>
            </a:endParaRPr>
          </a:p>
        </p:txBody>
      </p:sp>
      <p:sp>
        <p:nvSpPr>
          <p:cNvPr id="13" name="object 13"/>
          <p:cNvSpPr/>
          <p:nvPr/>
        </p:nvSpPr>
        <p:spPr>
          <a:xfrm>
            <a:off x="1606679" y="2908196"/>
            <a:ext cx="5323205" cy="5314315"/>
          </a:xfrm>
          <a:custGeom>
            <a:avLst/>
            <a:gdLst/>
            <a:ahLst/>
            <a:cxnLst/>
            <a:rect l="l" t="t" r="r" b="b"/>
            <a:pathLst>
              <a:path w="5323205" h="5314315">
                <a:moveTo>
                  <a:pt x="0" y="0"/>
                </a:moveTo>
                <a:lnTo>
                  <a:pt x="5322599" y="0"/>
                </a:lnTo>
              </a:path>
              <a:path w="5323205" h="5314315">
                <a:moveTo>
                  <a:pt x="5322599" y="5313979"/>
                </a:moveTo>
                <a:lnTo>
                  <a:pt x="5322599" y="0"/>
                </a:lnTo>
              </a:path>
              <a:path w="5323205" h="5314315">
                <a:moveTo>
                  <a:pt x="0" y="5313979"/>
                </a:moveTo>
                <a:lnTo>
                  <a:pt x="5322599" y="5313979"/>
                </a:lnTo>
              </a:path>
              <a:path w="5323205" h="5314315">
                <a:moveTo>
                  <a:pt x="0" y="5313979"/>
                </a:moveTo>
                <a:lnTo>
                  <a:pt x="0" y="0"/>
                </a:lnTo>
              </a:path>
            </a:pathLst>
          </a:custGeom>
          <a:ln w="42614">
            <a:solidFill>
              <a:srgbClr val="000000"/>
            </a:solidFill>
          </a:ln>
        </p:spPr>
        <p:txBody>
          <a:bodyPr wrap="square" lIns="0" tIns="0" rIns="0" bIns="0" rtlCol="0"/>
          <a:lstStyle/>
          <a:p>
            <a:endParaRPr/>
          </a:p>
        </p:txBody>
      </p:sp>
      <p:sp>
        <p:nvSpPr>
          <p:cNvPr id="14" name="object 14"/>
          <p:cNvSpPr txBox="1"/>
          <p:nvPr/>
        </p:nvSpPr>
        <p:spPr>
          <a:xfrm>
            <a:off x="3663138" y="5018676"/>
            <a:ext cx="1186180" cy="433070"/>
          </a:xfrm>
          <a:prstGeom prst="rect">
            <a:avLst/>
          </a:prstGeom>
        </p:spPr>
        <p:txBody>
          <a:bodyPr vert="horz" wrap="square" lIns="0" tIns="15240" rIns="0" bIns="0" rtlCol="0">
            <a:spAutoFit/>
          </a:bodyPr>
          <a:lstStyle/>
          <a:p>
            <a:pPr>
              <a:lnSpc>
                <a:spcPct val="100000"/>
              </a:lnSpc>
              <a:spcBef>
                <a:spcPts val="120"/>
              </a:spcBef>
            </a:pPr>
            <a:r>
              <a:rPr sz="2650" spc="-15" dirty="0">
                <a:latin typeface="Century"/>
                <a:cs typeface="Century"/>
              </a:rPr>
              <a:t>Normal</a:t>
            </a:r>
            <a:endParaRPr sz="2650">
              <a:latin typeface="Century"/>
              <a:cs typeface="Century"/>
            </a:endParaRPr>
          </a:p>
        </p:txBody>
      </p:sp>
      <p:sp>
        <p:nvSpPr>
          <p:cNvPr id="15" name="object 15"/>
          <p:cNvSpPr txBox="1"/>
          <p:nvPr/>
        </p:nvSpPr>
        <p:spPr>
          <a:xfrm>
            <a:off x="5265966" y="5145487"/>
            <a:ext cx="1296670" cy="433070"/>
          </a:xfrm>
          <a:prstGeom prst="rect">
            <a:avLst/>
          </a:prstGeom>
        </p:spPr>
        <p:txBody>
          <a:bodyPr vert="horz" wrap="square" lIns="0" tIns="15240" rIns="0" bIns="0" rtlCol="0">
            <a:spAutoFit/>
          </a:bodyPr>
          <a:lstStyle/>
          <a:p>
            <a:pPr>
              <a:lnSpc>
                <a:spcPct val="100000"/>
              </a:lnSpc>
              <a:spcBef>
                <a:spcPts val="120"/>
              </a:spcBef>
            </a:pPr>
            <a:r>
              <a:rPr sz="2650" spc="45" dirty="0">
                <a:latin typeface="Century"/>
                <a:cs typeface="Century"/>
              </a:rPr>
              <a:t>T</a:t>
            </a:r>
            <a:r>
              <a:rPr sz="2650" spc="-40" dirty="0">
                <a:latin typeface="Century"/>
                <a:cs typeface="Century"/>
              </a:rPr>
              <a:t>ange</a:t>
            </a:r>
            <a:r>
              <a:rPr sz="2650" spc="-125" dirty="0">
                <a:latin typeface="Century"/>
                <a:cs typeface="Century"/>
              </a:rPr>
              <a:t>n</a:t>
            </a:r>
            <a:r>
              <a:rPr sz="2650" spc="70" dirty="0">
                <a:latin typeface="Century"/>
                <a:cs typeface="Century"/>
              </a:rPr>
              <a:t>t</a:t>
            </a:r>
            <a:endParaRPr sz="2650">
              <a:latin typeface="Century"/>
              <a:cs typeface="Century"/>
            </a:endParaRPr>
          </a:p>
        </p:txBody>
      </p:sp>
      <p:sp>
        <p:nvSpPr>
          <p:cNvPr id="19" name="TextBox 18">
            <a:extLst>
              <a:ext uri="{FF2B5EF4-FFF2-40B4-BE49-F238E27FC236}">
                <a16:creationId xmlns:a16="http://schemas.microsoft.com/office/drawing/2014/main" id="{2E39D897-F2DF-4D81-8824-F258A9F09377}"/>
              </a:ext>
            </a:extLst>
          </p:cNvPr>
          <p:cNvSpPr txBox="1"/>
          <p:nvPr/>
        </p:nvSpPr>
        <p:spPr>
          <a:xfrm>
            <a:off x="7567037" y="2592036"/>
            <a:ext cx="5042789" cy="5632311"/>
          </a:xfrm>
          <a:prstGeom prst="rect">
            <a:avLst/>
          </a:prstGeom>
          <a:noFill/>
        </p:spPr>
        <p:txBody>
          <a:bodyPr wrap="square">
            <a:spAutoFit/>
          </a:bodyPr>
          <a:lstStyle/>
          <a:p>
            <a:pPr algn="l"/>
            <a:r>
              <a:rPr lang="en-GB" sz="2400" b="0" i="0" u="none" strike="noStrike" baseline="0" dirty="0">
                <a:latin typeface="ComputerModernRoman"/>
              </a:rPr>
              <a:t>Each curve represents the manifold for a different class, illustrated here as a one-dimensional manifold embedded in a two-dimensional space.</a:t>
            </a:r>
          </a:p>
          <a:p>
            <a:pPr algn="l"/>
            <a:endParaRPr lang="en-GB" sz="2400" b="0" i="0" u="none" strike="noStrike" baseline="0" dirty="0">
              <a:latin typeface="ComputerModernRoman"/>
            </a:endParaRPr>
          </a:p>
          <a:p>
            <a:pPr algn="l"/>
            <a:r>
              <a:rPr lang="en-GB" sz="2400" b="0" i="0" u="none" strike="noStrike" baseline="0" dirty="0">
                <a:latin typeface="ComputerModernRoman"/>
              </a:rPr>
              <a:t>On one curve, we have chosen a single point and drawn a vector that is tangent to the class manifold (parallel to and touching the manifold) and a vector that is normal to the class manifold (orthogonal to the manifold). </a:t>
            </a:r>
          </a:p>
          <a:p>
            <a:pPr algn="l"/>
            <a:endParaRPr lang="en-GB" sz="2400" dirty="0">
              <a:latin typeface="ComputerModernRoman"/>
            </a:endParaRPr>
          </a:p>
          <a:p>
            <a:pPr algn="l"/>
            <a:r>
              <a:rPr lang="en-GB" sz="2400" b="0" i="0" u="none" strike="noStrike" baseline="0" dirty="0">
                <a:latin typeface="ComputerModernRoman"/>
              </a:rPr>
              <a:t>In multiple dimensions there may be many tangent directions and many normal directions.</a:t>
            </a:r>
            <a:endParaRPr lang="en-GB"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489200" y="1066800"/>
            <a:ext cx="8026400" cy="1357038"/>
          </a:xfrm>
          <a:prstGeom prst="rect">
            <a:avLst/>
          </a:prstGeom>
        </p:spPr>
        <p:txBody>
          <a:bodyPr vert="horz" wrap="square" lIns="0" tIns="12700" rIns="0" bIns="0" rtlCol="0">
            <a:spAutoFit/>
          </a:bodyPr>
          <a:lstStyle/>
          <a:p>
            <a:pPr marL="774700" marR="5080" indent="-762000">
              <a:lnSpc>
                <a:spcPct val="115599"/>
              </a:lnSpc>
              <a:spcBef>
                <a:spcPts val="100"/>
              </a:spcBef>
            </a:pPr>
            <a:r>
              <a:rPr lang="en-US" spc="-110" dirty="0"/>
              <a:t>07 </a:t>
            </a:r>
            <a:r>
              <a:rPr spc="-110" dirty="0"/>
              <a:t>Regularization</a:t>
            </a:r>
            <a:endParaRPr spc="-150" dirty="0"/>
          </a:p>
        </p:txBody>
      </p:sp>
      <p:sp>
        <p:nvSpPr>
          <p:cNvPr id="5" name="object 4">
            <a:extLst>
              <a:ext uri="{FF2B5EF4-FFF2-40B4-BE49-F238E27FC236}">
                <a16:creationId xmlns:a16="http://schemas.microsoft.com/office/drawing/2014/main" id="{22C2E0EF-F26D-4487-AF93-827F92DCFB3B}"/>
              </a:ext>
            </a:extLst>
          </p:cNvPr>
          <p:cNvSpPr txBox="1"/>
          <p:nvPr/>
        </p:nvSpPr>
        <p:spPr>
          <a:xfrm>
            <a:off x="1701800" y="4038600"/>
            <a:ext cx="9398000" cy="2527743"/>
          </a:xfrm>
          <a:prstGeom prst="rect">
            <a:avLst/>
          </a:prstGeom>
        </p:spPr>
        <p:txBody>
          <a:bodyPr vert="horz" wrap="square" lIns="0" tIns="12700" rIns="0" bIns="0" rtlCol="0">
            <a:spAutoFit/>
          </a:bodyPr>
          <a:lstStyle/>
          <a:p>
            <a:pPr marL="12700" marR="5080">
              <a:lnSpc>
                <a:spcPct val="115700"/>
              </a:lnSpc>
              <a:spcBef>
                <a:spcPts val="100"/>
              </a:spcBef>
              <a:buSzPct val="75000"/>
              <a:tabLst>
                <a:tab pos="456565" algn="l"/>
                <a:tab pos="457200" algn="l"/>
              </a:tabLst>
            </a:pPr>
            <a:r>
              <a:rPr lang="en-GB" sz="3600" b="1" dirty="0">
                <a:latin typeface="Arial" panose="020B0604020202020204" pitchFamily="34" charset="0"/>
                <a:cs typeface="Arial" panose="020B0604020202020204" pitchFamily="34" charset="0"/>
              </a:rPr>
              <a:t>“Regularization is any modification we make to a learning algorithm that is intended to reduce generalization error but not training error”</a:t>
            </a:r>
            <a:endParaRPr sz="3600" b="1"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2844800" marR="5080" indent="-2832100">
              <a:lnSpc>
                <a:spcPct val="114700"/>
              </a:lnSpc>
              <a:spcBef>
                <a:spcPts val="100"/>
              </a:spcBef>
            </a:pPr>
            <a:r>
              <a:rPr spc="-170" dirty="0"/>
              <a:t>Weight </a:t>
            </a:r>
            <a:r>
              <a:rPr spc="-135" dirty="0"/>
              <a:t>Decay </a:t>
            </a:r>
            <a:r>
              <a:rPr spc="-100" dirty="0"/>
              <a:t>as Constrained  </a:t>
            </a:r>
            <a:r>
              <a:rPr spc="-85" dirty="0"/>
              <a:t>Optimization</a:t>
            </a:r>
          </a:p>
        </p:txBody>
      </p:sp>
      <p:pic>
        <p:nvPicPr>
          <p:cNvPr id="13" name="Picture 12">
            <a:extLst>
              <a:ext uri="{FF2B5EF4-FFF2-40B4-BE49-F238E27FC236}">
                <a16:creationId xmlns:a16="http://schemas.microsoft.com/office/drawing/2014/main" id="{01AFF4C9-75CD-458F-8CF1-137E7714A839}"/>
              </a:ext>
            </a:extLst>
          </p:cNvPr>
          <p:cNvPicPr>
            <a:picLocks noChangeAspect="1"/>
          </p:cNvPicPr>
          <p:nvPr/>
        </p:nvPicPr>
        <p:blipFill>
          <a:blip r:embed="rId2"/>
          <a:stretch>
            <a:fillRect/>
          </a:stretch>
        </p:blipFill>
        <p:spPr>
          <a:xfrm>
            <a:off x="558800" y="3200400"/>
            <a:ext cx="6019800" cy="5848444"/>
          </a:xfrm>
          <a:prstGeom prst="rect">
            <a:avLst/>
          </a:prstGeom>
        </p:spPr>
      </p:pic>
      <p:sp>
        <p:nvSpPr>
          <p:cNvPr id="15" name="TextBox 14">
            <a:extLst>
              <a:ext uri="{FF2B5EF4-FFF2-40B4-BE49-F238E27FC236}">
                <a16:creationId xmlns:a16="http://schemas.microsoft.com/office/drawing/2014/main" id="{2306936B-524C-43E1-823D-C0844A63ACF7}"/>
              </a:ext>
            </a:extLst>
          </p:cNvPr>
          <p:cNvSpPr txBox="1"/>
          <p:nvPr/>
        </p:nvSpPr>
        <p:spPr>
          <a:xfrm>
            <a:off x="6883400" y="2895600"/>
            <a:ext cx="5029200" cy="5693866"/>
          </a:xfrm>
          <a:prstGeom prst="rect">
            <a:avLst/>
          </a:prstGeom>
          <a:noFill/>
        </p:spPr>
        <p:txBody>
          <a:bodyPr wrap="square">
            <a:spAutoFit/>
          </a:bodyPr>
          <a:lstStyle/>
          <a:p>
            <a:r>
              <a:rPr lang="en-GB" sz="2800" dirty="0"/>
              <a:t>An illustration of the effect of L2 (or weight decay) regularization on the value of the optimal w. </a:t>
            </a:r>
          </a:p>
          <a:p>
            <a:endParaRPr lang="en-GB" sz="2800" dirty="0"/>
          </a:p>
          <a:p>
            <a:r>
              <a:rPr lang="en-GB" sz="2800" dirty="0"/>
              <a:t>The solid ellipses represent contours of equal value of the unregularized objective. </a:t>
            </a:r>
          </a:p>
          <a:p>
            <a:endParaRPr lang="en-GB" sz="2800" dirty="0"/>
          </a:p>
          <a:p>
            <a:r>
              <a:rPr lang="en-GB" sz="2800" dirty="0"/>
              <a:t>The dashed circles represent contours of equal value of the L2 </a:t>
            </a:r>
            <a:r>
              <a:rPr lang="en-GB" sz="2800" dirty="0" err="1"/>
              <a:t>regularizer</a:t>
            </a:r>
            <a:r>
              <a:rPr lang="en-GB" sz="2800" dirty="0"/>
              <a:t>. At the point w˜, these competing objectives reach an equilibrium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0700" y="850900"/>
            <a:ext cx="6871334" cy="1244600"/>
          </a:xfrm>
          <a:prstGeom prst="rect">
            <a:avLst/>
          </a:prstGeom>
        </p:spPr>
        <p:txBody>
          <a:bodyPr vert="horz" wrap="square" lIns="0" tIns="12700" rIns="0" bIns="0" rtlCol="0">
            <a:spAutoFit/>
          </a:bodyPr>
          <a:lstStyle/>
          <a:p>
            <a:pPr marL="12700">
              <a:lnSpc>
                <a:spcPct val="100000"/>
              </a:lnSpc>
              <a:spcBef>
                <a:spcPts val="100"/>
              </a:spcBef>
            </a:pPr>
            <a:r>
              <a:rPr sz="8000" spc="-365" dirty="0"/>
              <a:t>Norm</a:t>
            </a:r>
            <a:r>
              <a:rPr sz="8000" spc="615" dirty="0"/>
              <a:t> </a:t>
            </a:r>
            <a:r>
              <a:rPr sz="8000" spc="-45" dirty="0"/>
              <a:t>Penalties</a:t>
            </a:r>
            <a:endParaRPr sz="8000"/>
          </a:p>
        </p:txBody>
      </p:sp>
      <p:sp>
        <p:nvSpPr>
          <p:cNvPr id="3" name="object 3"/>
          <p:cNvSpPr txBox="1"/>
          <p:nvPr/>
        </p:nvSpPr>
        <p:spPr>
          <a:xfrm>
            <a:off x="1092200" y="3505200"/>
            <a:ext cx="11035665" cy="3739613"/>
          </a:xfrm>
          <a:prstGeom prst="rect">
            <a:avLst/>
          </a:prstGeom>
        </p:spPr>
        <p:txBody>
          <a:bodyPr vert="horz" wrap="square" lIns="0" tIns="12700" rIns="0" bIns="0" rtlCol="0">
            <a:spAutoFit/>
          </a:bodyPr>
          <a:lstStyle/>
          <a:p>
            <a:pPr marL="38100" marR="1723389">
              <a:lnSpc>
                <a:spcPct val="115700"/>
              </a:lnSpc>
              <a:spcBef>
                <a:spcPts val="100"/>
              </a:spcBef>
              <a:buSzPct val="75000"/>
              <a:tabLst>
                <a:tab pos="481965" algn="l"/>
                <a:tab pos="482600" algn="l"/>
              </a:tabLst>
            </a:pPr>
            <a:r>
              <a:rPr sz="3600" b="1" spc="45" dirty="0">
                <a:latin typeface="Palatino Linotype"/>
                <a:cs typeface="Palatino Linotype"/>
              </a:rPr>
              <a:t>L1: </a:t>
            </a:r>
            <a:r>
              <a:rPr sz="3600" b="1" spc="-65" dirty="0">
                <a:latin typeface="Palatino Linotype"/>
                <a:cs typeface="Palatino Linotype"/>
              </a:rPr>
              <a:t>Encourages </a:t>
            </a:r>
            <a:r>
              <a:rPr sz="3600" b="1" spc="-75" dirty="0">
                <a:latin typeface="Palatino Linotype"/>
                <a:cs typeface="Palatino Linotype"/>
              </a:rPr>
              <a:t>sparsity</a:t>
            </a:r>
            <a:r>
              <a:rPr sz="3600" spc="-75" dirty="0">
                <a:latin typeface="Palatino Linotype"/>
                <a:cs typeface="Palatino Linotype"/>
              </a:rPr>
              <a:t>, </a:t>
            </a:r>
            <a:r>
              <a:rPr sz="3600" spc="-90" dirty="0">
                <a:latin typeface="Palatino Linotype"/>
                <a:cs typeface="Palatino Linotype"/>
              </a:rPr>
              <a:t>equivalent </a:t>
            </a:r>
            <a:r>
              <a:rPr sz="3600" spc="25" dirty="0">
                <a:latin typeface="Palatino Linotype"/>
                <a:cs typeface="Palatino Linotype"/>
              </a:rPr>
              <a:t>to </a:t>
            </a:r>
            <a:r>
              <a:rPr sz="3600" spc="20" dirty="0">
                <a:latin typeface="Palatino Linotype"/>
                <a:cs typeface="Palatino Linotype"/>
              </a:rPr>
              <a:t>MAP  </a:t>
            </a:r>
            <a:r>
              <a:rPr sz="3600" spc="-45" dirty="0">
                <a:latin typeface="Palatino Linotype"/>
                <a:cs typeface="Palatino Linotype"/>
              </a:rPr>
              <a:t>Bayesian </a:t>
            </a:r>
            <a:r>
              <a:rPr sz="3600" spc="-35" dirty="0">
                <a:latin typeface="Palatino Linotype"/>
                <a:cs typeface="Palatino Linotype"/>
              </a:rPr>
              <a:t>estimation </a:t>
            </a:r>
            <a:r>
              <a:rPr sz="3600" spc="-85" dirty="0">
                <a:latin typeface="Palatino Linotype"/>
                <a:cs typeface="Palatino Linotype"/>
              </a:rPr>
              <a:t>with </a:t>
            </a:r>
            <a:r>
              <a:rPr sz="3600" spc="-45" dirty="0">
                <a:latin typeface="Palatino Linotype"/>
                <a:cs typeface="Palatino Linotype"/>
              </a:rPr>
              <a:t>Laplace</a:t>
            </a:r>
            <a:r>
              <a:rPr sz="3600" spc="520" dirty="0">
                <a:latin typeface="Palatino Linotype"/>
                <a:cs typeface="Palatino Linotype"/>
              </a:rPr>
              <a:t> </a:t>
            </a:r>
            <a:r>
              <a:rPr sz="3600" spc="-85" dirty="0">
                <a:latin typeface="Palatino Linotype"/>
                <a:cs typeface="Palatino Linotype"/>
              </a:rPr>
              <a:t>prior</a:t>
            </a:r>
            <a:endParaRPr lang="en-US" sz="3600" spc="-85" dirty="0">
              <a:latin typeface="Palatino Linotype"/>
              <a:cs typeface="Palatino Linotype"/>
            </a:endParaRPr>
          </a:p>
          <a:p>
            <a:pPr marL="38100" marR="1723389">
              <a:lnSpc>
                <a:spcPct val="115700"/>
              </a:lnSpc>
              <a:spcBef>
                <a:spcPts val="100"/>
              </a:spcBef>
              <a:buSzPct val="75000"/>
              <a:tabLst>
                <a:tab pos="481965" algn="l"/>
                <a:tab pos="482600" algn="l"/>
              </a:tabLst>
            </a:pPr>
            <a:endParaRPr sz="3600" dirty="0">
              <a:latin typeface="Palatino Linotype"/>
              <a:cs typeface="Palatino Linotype"/>
            </a:endParaRPr>
          </a:p>
          <a:p>
            <a:pPr marL="38100" marR="30480">
              <a:lnSpc>
                <a:spcPct val="115700"/>
              </a:lnSpc>
              <a:spcBef>
                <a:spcPts val="4200"/>
              </a:spcBef>
              <a:buSzPct val="75000"/>
              <a:tabLst>
                <a:tab pos="481965" algn="l"/>
                <a:tab pos="482600" algn="l"/>
              </a:tabLst>
            </a:pPr>
            <a:r>
              <a:rPr sz="3600" b="1" spc="-75" dirty="0">
                <a:latin typeface="Palatino Linotype"/>
                <a:cs typeface="Palatino Linotype"/>
              </a:rPr>
              <a:t>Squared </a:t>
            </a:r>
            <a:r>
              <a:rPr sz="3600" b="1" spc="45" dirty="0">
                <a:latin typeface="Palatino Linotype"/>
                <a:cs typeface="Palatino Linotype"/>
              </a:rPr>
              <a:t>L2: </a:t>
            </a:r>
            <a:r>
              <a:rPr sz="3600" b="1" spc="-65" dirty="0">
                <a:latin typeface="Palatino Linotype"/>
                <a:cs typeface="Palatino Linotype"/>
              </a:rPr>
              <a:t>Encourages </a:t>
            </a:r>
            <a:r>
              <a:rPr sz="3600" b="1" spc="-80" dirty="0">
                <a:latin typeface="Palatino Linotype"/>
                <a:cs typeface="Palatino Linotype"/>
              </a:rPr>
              <a:t>small </a:t>
            </a:r>
            <a:r>
              <a:rPr sz="3600" b="1" spc="-110" dirty="0">
                <a:latin typeface="Palatino Linotype"/>
                <a:cs typeface="Palatino Linotype"/>
              </a:rPr>
              <a:t>weights</a:t>
            </a:r>
            <a:r>
              <a:rPr sz="3600" spc="-110" dirty="0">
                <a:latin typeface="Palatino Linotype"/>
                <a:cs typeface="Palatino Linotype"/>
              </a:rPr>
              <a:t>, </a:t>
            </a:r>
            <a:r>
              <a:rPr sz="3600" spc="-90" dirty="0">
                <a:latin typeface="Palatino Linotype"/>
                <a:cs typeface="Palatino Linotype"/>
              </a:rPr>
              <a:t>equivalent </a:t>
            </a:r>
            <a:r>
              <a:rPr sz="3600" spc="25" dirty="0">
                <a:latin typeface="Palatino Linotype"/>
                <a:cs typeface="Palatino Linotype"/>
              </a:rPr>
              <a:t>to  </a:t>
            </a:r>
            <a:r>
              <a:rPr sz="3600" spc="20" dirty="0">
                <a:latin typeface="Palatino Linotype"/>
                <a:cs typeface="Palatino Linotype"/>
              </a:rPr>
              <a:t>MAP </a:t>
            </a:r>
            <a:r>
              <a:rPr sz="3600" spc="-45" dirty="0">
                <a:latin typeface="Palatino Linotype"/>
                <a:cs typeface="Palatino Linotype"/>
              </a:rPr>
              <a:t>Bayesian </a:t>
            </a:r>
            <a:r>
              <a:rPr sz="3600" spc="-35" dirty="0">
                <a:latin typeface="Palatino Linotype"/>
                <a:cs typeface="Palatino Linotype"/>
              </a:rPr>
              <a:t>estimation </a:t>
            </a:r>
            <a:r>
              <a:rPr sz="3600" spc="-85" dirty="0">
                <a:latin typeface="Palatino Linotype"/>
                <a:cs typeface="Palatino Linotype"/>
              </a:rPr>
              <a:t>with </a:t>
            </a:r>
            <a:r>
              <a:rPr sz="3600" spc="-60" dirty="0">
                <a:latin typeface="Palatino Linotype"/>
                <a:cs typeface="Palatino Linotype"/>
              </a:rPr>
              <a:t>Gaussian</a:t>
            </a:r>
            <a:r>
              <a:rPr sz="3600" spc="-45" dirty="0">
                <a:latin typeface="Palatino Linotype"/>
                <a:cs typeface="Palatino Linotype"/>
              </a:rPr>
              <a:t> </a:t>
            </a:r>
            <a:r>
              <a:rPr sz="3600" spc="-85" dirty="0">
                <a:latin typeface="Palatino Linotype"/>
                <a:cs typeface="Palatino Linotype"/>
              </a:rPr>
              <a:t>prior</a:t>
            </a:r>
            <a:endParaRPr sz="3600" dirty="0">
              <a:latin typeface="Palatino Linotype"/>
              <a:cs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850900"/>
            <a:ext cx="10111740" cy="1244600"/>
          </a:xfrm>
          <a:prstGeom prst="rect">
            <a:avLst/>
          </a:prstGeom>
        </p:spPr>
        <p:txBody>
          <a:bodyPr vert="horz" wrap="square" lIns="0" tIns="12700" rIns="0" bIns="0" rtlCol="0">
            <a:spAutoFit/>
          </a:bodyPr>
          <a:lstStyle/>
          <a:p>
            <a:pPr marL="12700">
              <a:lnSpc>
                <a:spcPct val="100000"/>
              </a:lnSpc>
              <a:spcBef>
                <a:spcPts val="100"/>
              </a:spcBef>
            </a:pPr>
            <a:r>
              <a:rPr sz="8000" spc="50" dirty="0"/>
              <a:t>Dataset</a:t>
            </a:r>
            <a:r>
              <a:rPr sz="8000" spc="630" dirty="0"/>
              <a:t> </a:t>
            </a:r>
            <a:r>
              <a:rPr sz="8000" spc="-160" dirty="0"/>
              <a:t>Augmentation</a:t>
            </a:r>
            <a:endParaRPr sz="8000"/>
          </a:p>
        </p:txBody>
      </p:sp>
      <p:sp>
        <p:nvSpPr>
          <p:cNvPr id="3" name="object 3"/>
          <p:cNvSpPr/>
          <p:nvPr/>
        </p:nvSpPr>
        <p:spPr>
          <a:xfrm>
            <a:off x="457200" y="5054600"/>
            <a:ext cx="1460500" cy="146050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122086" y="5668794"/>
            <a:ext cx="2037714" cy="121920"/>
            <a:chOff x="2122086" y="5668794"/>
            <a:chExt cx="2037714" cy="121920"/>
          </a:xfrm>
        </p:grpSpPr>
        <p:sp>
          <p:nvSpPr>
            <p:cNvPr id="5" name="object 5"/>
            <p:cNvSpPr/>
            <p:nvPr/>
          </p:nvSpPr>
          <p:spPr>
            <a:xfrm>
              <a:off x="2122086" y="5729754"/>
              <a:ext cx="1928495" cy="0"/>
            </a:xfrm>
            <a:custGeom>
              <a:avLst/>
              <a:gdLst/>
              <a:ahLst/>
              <a:cxnLst/>
              <a:rect l="l" t="t" r="r" b="b"/>
              <a:pathLst>
                <a:path w="1928495">
                  <a:moveTo>
                    <a:pt x="0" y="0"/>
                  </a:moveTo>
                  <a:lnTo>
                    <a:pt x="1915231" y="0"/>
                  </a:lnTo>
                  <a:lnTo>
                    <a:pt x="1927931" y="0"/>
                  </a:lnTo>
                </a:path>
              </a:pathLst>
            </a:custGeom>
            <a:ln w="25400">
              <a:solidFill>
                <a:srgbClr val="000000"/>
              </a:solidFill>
            </a:ln>
          </p:spPr>
          <p:txBody>
            <a:bodyPr wrap="square" lIns="0" tIns="0" rIns="0" bIns="0" rtlCol="0"/>
            <a:lstStyle/>
            <a:p>
              <a:endParaRPr/>
            </a:p>
          </p:txBody>
        </p:sp>
        <p:sp>
          <p:nvSpPr>
            <p:cNvPr id="6" name="object 6"/>
            <p:cNvSpPr/>
            <p:nvPr/>
          </p:nvSpPr>
          <p:spPr>
            <a:xfrm>
              <a:off x="4037317" y="5668794"/>
              <a:ext cx="121920" cy="121920"/>
            </a:xfrm>
            <a:custGeom>
              <a:avLst/>
              <a:gdLst/>
              <a:ahLst/>
              <a:cxnLst/>
              <a:rect l="l" t="t" r="r" b="b"/>
              <a:pathLst>
                <a:path w="121920" h="121920">
                  <a:moveTo>
                    <a:pt x="0" y="0"/>
                  </a:moveTo>
                  <a:lnTo>
                    <a:pt x="0" y="121919"/>
                  </a:lnTo>
                  <a:lnTo>
                    <a:pt x="121920" y="60960"/>
                  </a:lnTo>
                  <a:lnTo>
                    <a:pt x="0" y="0"/>
                  </a:lnTo>
                  <a:close/>
                </a:path>
              </a:pathLst>
            </a:custGeom>
            <a:solidFill>
              <a:srgbClr val="000000"/>
            </a:solidFill>
          </p:spPr>
          <p:txBody>
            <a:bodyPr wrap="square" lIns="0" tIns="0" rIns="0" bIns="0" rtlCol="0"/>
            <a:lstStyle/>
            <a:p>
              <a:endParaRPr/>
            </a:p>
          </p:txBody>
        </p:sp>
      </p:grpSp>
      <p:sp>
        <p:nvSpPr>
          <p:cNvPr id="7" name="object 7"/>
          <p:cNvSpPr/>
          <p:nvPr/>
        </p:nvSpPr>
        <p:spPr>
          <a:xfrm>
            <a:off x="4597400" y="3911600"/>
            <a:ext cx="1460500" cy="14605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985000" y="3911600"/>
            <a:ext cx="1460500" cy="146050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4305300" y="2542539"/>
            <a:ext cx="2052320" cy="1295400"/>
          </a:xfrm>
          <a:prstGeom prst="rect">
            <a:avLst/>
          </a:prstGeom>
        </p:spPr>
        <p:txBody>
          <a:bodyPr vert="horz" wrap="square" lIns="0" tIns="12700" rIns="0" bIns="0" rtlCol="0">
            <a:spAutoFit/>
          </a:bodyPr>
          <a:lstStyle/>
          <a:p>
            <a:pPr marL="12700" marR="5080" indent="419100">
              <a:lnSpc>
                <a:spcPct val="115700"/>
              </a:lnSpc>
              <a:spcBef>
                <a:spcPts val="100"/>
              </a:spcBef>
            </a:pPr>
            <a:r>
              <a:rPr sz="3600" spc="-10" dirty="0">
                <a:latin typeface="Palatino Linotype"/>
                <a:cs typeface="Palatino Linotype"/>
              </a:rPr>
              <a:t>A</a:t>
            </a:r>
            <a:r>
              <a:rPr sz="3600" spc="-10" dirty="0">
                <a:latin typeface="Arial"/>
                <a:cs typeface="Arial"/>
              </a:rPr>
              <a:t>ﬃ</a:t>
            </a:r>
            <a:r>
              <a:rPr sz="3600" spc="-10" dirty="0">
                <a:latin typeface="Palatino Linotype"/>
                <a:cs typeface="Palatino Linotype"/>
              </a:rPr>
              <a:t>ne  </a:t>
            </a:r>
            <a:r>
              <a:rPr sz="3600" spc="-25" dirty="0">
                <a:latin typeface="Palatino Linotype"/>
                <a:cs typeface="Palatino Linotype"/>
              </a:rPr>
              <a:t>Distortion</a:t>
            </a:r>
            <a:endParaRPr sz="3600">
              <a:latin typeface="Palatino Linotype"/>
              <a:cs typeface="Palatino Linotype"/>
            </a:endParaRPr>
          </a:p>
        </p:txBody>
      </p:sp>
      <p:sp>
        <p:nvSpPr>
          <p:cNvPr id="10" name="object 10"/>
          <p:cNvSpPr txBox="1"/>
          <p:nvPr/>
        </p:nvSpPr>
        <p:spPr>
          <a:xfrm>
            <a:off x="7162800" y="2933700"/>
            <a:ext cx="1106805" cy="574040"/>
          </a:xfrm>
          <a:prstGeom prst="rect">
            <a:avLst/>
          </a:prstGeom>
        </p:spPr>
        <p:txBody>
          <a:bodyPr vert="horz" wrap="square" lIns="0" tIns="12700" rIns="0" bIns="0" rtlCol="0">
            <a:spAutoFit/>
          </a:bodyPr>
          <a:lstStyle/>
          <a:p>
            <a:pPr marL="12700">
              <a:lnSpc>
                <a:spcPct val="100000"/>
              </a:lnSpc>
              <a:spcBef>
                <a:spcPts val="100"/>
              </a:spcBef>
            </a:pPr>
            <a:r>
              <a:rPr sz="3600" spc="-150" dirty="0">
                <a:latin typeface="Palatino Linotype"/>
                <a:cs typeface="Palatino Linotype"/>
              </a:rPr>
              <a:t>Noise</a:t>
            </a:r>
            <a:endParaRPr sz="3600">
              <a:latin typeface="Palatino Linotype"/>
              <a:cs typeface="Palatino Linotype"/>
            </a:endParaRPr>
          </a:p>
        </p:txBody>
      </p:sp>
      <p:sp>
        <p:nvSpPr>
          <p:cNvPr id="11" name="object 11"/>
          <p:cNvSpPr/>
          <p:nvPr/>
        </p:nvSpPr>
        <p:spPr>
          <a:xfrm>
            <a:off x="9334500" y="3911600"/>
            <a:ext cx="1460500" cy="146050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8801100" y="2529839"/>
            <a:ext cx="2520315" cy="1295400"/>
          </a:xfrm>
          <a:prstGeom prst="rect">
            <a:avLst/>
          </a:prstGeom>
        </p:spPr>
        <p:txBody>
          <a:bodyPr vert="horz" wrap="square" lIns="0" tIns="12700" rIns="0" bIns="0" rtlCol="0">
            <a:spAutoFit/>
          </a:bodyPr>
          <a:lstStyle/>
          <a:p>
            <a:pPr marL="12700" marR="5080" indent="571500">
              <a:lnSpc>
                <a:spcPct val="115700"/>
              </a:lnSpc>
              <a:spcBef>
                <a:spcPts val="100"/>
              </a:spcBef>
            </a:pPr>
            <a:r>
              <a:rPr sz="3600" spc="35" dirty="0">
                <a:latin typeface="Palatino Linotype"/>
                <a:cs typeface="Palatino Linotype"/>
              </a:rPr>
              <a:t>Elastic  </a:t>
            </a:r>
            <a:r>
              <a:rPr sz="3600" spc="-70" dirty="0">
                <a:latin typeface="Palatino Linotype"/>
                <a:cs typeface="Palatino Linotype"/>
              </a:rPr>
              <a:t>Deformation</a:t>
            </a:r>
            <a:endParaRPr sz="3600">
              <a:latin typeface="Palatino Linotype"/>
              <a:cs typeface="Palatino Linotype"/>
            </a:endParaRPr>
          </a:p>
        </p:txBody>
      </p:sp>
      <p:sp>
        <p:nvSpPr>
          <p:cNvPr id="13" name="object 13"/>
          <p:cNvSpPr/>
          <p:nvPr/>
        </p:nvSpPr>
        <p:spPr>
          <a:xfrm>
            <a:off x="4597400" y="6680200"/>
            <a:ext cx="1460500" cy="1460500"/>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4267200" y="5311140"/>
            <a:ext cx="2107565" cy="1295400"/>
          </a:xfrm>
          <a:prstGeom prst="rect">
            <a:avLst/>
          </a:prstGeom>
        </p:spPr>
        <p:txBody>
          <a:bodyPr vert="horz" wrap="square" lIns="0" tIns="12700" rIns="0" bIns="0" rtlCol="0">
            <a:spAutoFit/>
          </a:bodyPr>
          <a:lstStyle/>
          <a:p>
            <a:pPr marL="736600" marR="5080" indent="-723900">
              <a:lnSpc>
                <a:spcPct val="115700"/>
              </a:lnSpc>
              <a:spcBef>
                <a:spcPts val="100"/>
              </a:spcBef>
            </a:pPr>
            <a:r>
              <a:rPr sz="3600" spc="-150" dirty="0">
                <a:latin typeface="Palatino Linotype"/>
                <a:cs typeface="Palatino Linotype"/>
              </a:rPr>
              <a:t>Horizo</a:t>
            </a:r>
            <a:r>
              <a:rPr sz="3600" spc="-204" dirty="0">
                <a:latin typeface="Palatino Linotype"/>
                <a:cs typeface="Palatino Linotype"/>
              </a:rPr>
              <a:t>n</a:t>
            </a:r>
            <a:r>
              <a:rPr sz="3600" spc="45" dirty="0">
                <a:latin typeface="Palatino Linotype"/>
                <a:cs typeface="Palatino Linotype"/>
              </a:rPr>
              <a:t>tal  </a:t>
            </a:r>
            <a:r>
              <a:rPr sz="3600" spc="-120" dirty="0">
                <a:latin typeface="Palatino Linotype"/>
                <a:cs typeface="Palatino Linotype"/>
              </a:rPr>
              <a:t>flip</a:t>
            </a:r>
            <a:endParaRPr sz="3600">
              <a:latin typeface="Palatino Linotype"/>
              <a:cs typeface="Palatino Linotype"/>
            </a:endParaRPr>
          </a:p>
        </p:txBody>
      </p:sp>
      <p:sp>
        <p:nvSpPr>
          <p:cNvPr id="15" name="object 15"/>
          <p:cNvSpPr/>
          <p:nvPr/>
        </p:nvSpPr>
        <p:spPr>
          <a:xfrm>
            <a:off x="6985000" y="6667500"/>
            <a:ext cx="1460500" cy="1460500"/>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6565900" y="5298440"/>
            <a:ext cx="2300605" cy="1295400"/>
          </a:xfrm>
          <a:prstGeom prst="rect">
            <a:avLst/>
          </a:prstGeom>
        </p:spPr>
        <p:txBody>
          <a:bodyPr vert="horz" wrap="square" lIns="0" tIns="12700" rIns="0" bIns="0" rtlCol="0">
            <a:spAutoFit/>
          </a:bodyPr>
          <a:lstStyle/>
          <a:p>
            <a:pPr marL="12700" marR="5080" indent="292100">
              <a:lnSpc>
                <a:spcPct val="115700"/>
              </a:lnSpc>
              <a:spcBef>
                <a:spcPts val="100"/>
              </a:spcBef>
            </a:pPr>
            <a:r>
              <a:rPr sz="3600" spc="-70" dirty="0">
                <a:latin typeface="Palatino Linotype"/>
                <a:cs typeface="Palatino Linotype"/>
              </a:rPr>
              <a:t>Random  </a:t>
            </a:r>
            <a:r>
              <a:rPr sz="3600" spc="90" dirty="0">
                <a:latin typeface="Palatino Linotype"/>
                <a:cs typeface="Palatino Linotype"/>
              </a:rPr>
              <a:t>T</a:t>
            </a:r>
            <a:r>
              <a:rPr sz="3600" spc="-40" dirty="0">
                <a:latin typeface="Palatino Linotype"/>
                <a:cs typeface="Palatino Linotype"/>
              </a:rPr>
              <a:t>ranslation</a:t>
            </a:r>
            <a:endParaRPr sz="3600">
              <a:latin typeface="Palatino Linotype"/>
              <a:cs typeface="Palatino Linotype"/>
            </a:endParaRPr>
          </a:p>
        </p:txBody>
      </p:sp>
      <p:sp>
        <p:nvSpPr>
          <p:cNvPr id="17" name="object 17"/>
          <p:cNvSpPr/>
          <p:nvPr/>
        </p:nvSpPr>
        <p:spPr>
          <a:xfrm>
            <a:off x="9334500" y="6680200"/>
            <a:ext cx="1460500" cy="1460500"/>
          </a:xfrm>
          <a:prstGeom prst="rect">
            <a:avLst/>
          </a:prstGeom>
          <a:blipFill>
            <a:blip r:embed="rId8" cstate="print"/>
            <a:stretch>
              <a:fillRect/>
            </a:stretch>
          </a:blipFill>
        </p:spPr>
        <p:txBody>
          <a:bodyPr wrap="square" lIns="0" tIns="0" rIns="0" bIns="0" rtlCol="0"/>
          <a:lstStyle/>
          <a:p>
            <a:endParaRPr/>
          </a:p>
        </p:txBody>
      </p:sp>
      <p:sp>
        <p:nvSpPr>
          <p:cNvPr id="18" name="object 18"/>
          <p:cNvSpPr txBox="1"/>
          <p:nvPr/>
        </p:nvSpPr>
        <p:spPr>
          <a:xfrm>
            <a:off x="9105900" y="5702300"/>
            <a:ext cx="1928495" cy="574040"/>
          </a:xfrm>
          <a:prstGeom prst="rect">
            <a:avLst/>
          </a:prstGeom>
        </p:spPr>
        <p:txBody>
          <a:bodyPr vert="horz" wrap="square" lIns="0" tIns="12700" rIns="0" bIns="0" rtlCol="0">
            <a:spAutoFit/>
          </a:bodyPr>
          <a:lstStyle/>
          <a:p>
            <a:pPr marL="12700">
              <a:lnSpc>
                <a:spcPct val="100000"/>
              </a:lnSpc>
              <a:spcBef>
                <a:spcPts val="100"/>
              </a:spcBef>
            </a:pPr>
            <a:r>
              <a:rPr sz="3600" spc="-200" dirty="0">
                <a:latin typeface="Palatino Linotype"/>
                <a:cs typeface="Palatino Linotype"/>
              </a:rPr>
              <a:t>Hue</a:t>
            </a:r>
            <a:r>
              <a:rPr sz="3600" spc="215" dirty="0">
                <a:latin typeface="Palatino Linotype"/>
                <a:cs typeface="Palatino Linotype"/>
              </a:rPr>
              <a:t> </a:t>
            </a:r>
            <a:r>
              <a:rPr sz="3600" spc="15" dirty="0">
                <a:latin typeface="Palatino Linotype"/>
                <a:cs typeface="Palatino Linotype"/>
              </a:rPr>
              <a:t>Shift</a:t>
            </a:r>
            <a:endParaRPr sz="3600">
              <a:latin typeface="Palatino Linotype"/>
              <a:cs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850900"/>
            <a:ext cx="9155430" cy="1244600"/>
          </a:xfrm>
          <a:prstGeom prst="rect">
            <a:avLst/>
          </a:prstGeom>
        </p:spPr>
        <p:txBody>
          <a:bodyPr vert="horz" wrap="square" lIns="0" tIns="12700" rIns="0" bIns="0" rtlCol="0">
            <a:spAutoFit/>
          </a:bodyPr>
          <a:lstStyle/>
          <a:p>
            <a:pPr marL="12700">
              <a:lnSpc>
                <a:spcPct val="100000"/>
              </a:lnSpc>
              <a:spcBef>
                <a:spcPts val="100"/>
              </a:spcBef>
            </a:pPr>
            <a:r>
              <a:rPr sz="8000" spc="-65" dirty="0"/>
              <a:t>Multi-Task</a:t>
            </a:r>
            <a:r>
              <a:rPr sz="8000" spc="600" dirty="0"/>
              <a:t> </a:t>
            </a:r>
            <a:r>
              <a:rPr sz="8000" spc="-150" dirty="0"/>
              <a:t>Learning</a:t>
            </a:r>
            <a:endParaRPr sz="8000"/>
          </a:p>
        </p:txBody>
      </p:sp>
      <p:pic>
        <p:nvPicPr>
          <p:cNvPr id="36" name="Picture 35">
            <a:extLst>
              <a:ext uri="{FF2B5EF4-FFF2-40B4-BE49-F238E27FC236}">
                <a16:creationId xmlns:a16="http://schemas.microsoft.com/office/drawing/2014/main" id="{753621BD-376B-46EF-92CE-CF8357E30AEB}"/>
              </a:ext>
            </a:extLst>
          </p:cNvPr>
          <p:cNvPicPr>
            <a:picLocks noChangeAspect="1"/>
          </p:cNvPicPr>
          <p:nvPr/>
        </p:nvPicPr>
        <p:blipFill>
          <a:blip r:embed="rId2"/>
          <a:stretch>
            <a:fillRect/>
          </a:stretch>
        </p:blipFill>
        <p:spPr>
          <a:xfrm>
            <a:off x="1092200" y="2286000"/>
            <a:ext cx="5762733" cy="6996985"/>
          </a:xfrm>
          <a:prstGeom prst="rect">
            <a:avLst/>
          </a:prstGeom>
        </p:spPr>
      </p:pic>
      <p:sp>
        <p:nvSpPr>
          <p:cNvPr id="38" name="TextBox 37">
            <a:extLst>
              <a:ext uri="{FF2B5EF4-FFF2-40B4-BE49-F238E27FC236}">
                <a16:creationId xmlns:a16="http://schemas.microsoft.com/office/drawing/2014/main" id="{8AE2B20D-4C72-411C-9629-C8E0C032AA03}"/>
              </a:ext>
            </a:extLst>
          </p:cNvPr>
          <p:cNvSpPr txBox="1"/>
          <p:nvPr/>
        </p:nvSpPr>
        <p:spPr>
          <a:xfrm>
            <a:off x="7645400" y="3725735"/>
            <a:ext cx="4800600" cy="3108543"/>
          </a:xfrm>
          <a:prstGeom prst="rect">
            <a:avLst/>
          </a:prstGeom>
          <a:noFill/>
        </p:spPr>
        <p:txBody>
          <a:bodyPr wrap="square">
            <a:spAutoFit/>
          </a:bodyPr>
          <a:lstStyle/>
          <a:p>
            <a:pPr algn="l"/>
            <a:r>
              <a:rPr lang="en-GB" sz="2800" b="1" i="0" u="none" strike="noStrike" baseline="0" dirty="0">
                <a:latin typeface="ComputerModernRoman"/>
              </a:rPr>
              <a:t>Multi-task learning (Caruana, 1993) is a way to improve generalization by pooling the examples (which can be seen as soft constraints imposed on the parameters) arising out of several tasks.</a:t>
            </a:r>
            <a:endParaRPr lang="en-GB"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051" y="595960"/>
            <a:ext cx="9667875" cy="1443344"/>
          </a:xfrm>
          <a:prstGeom prst="rect">
            <a:avLst/>
          </a:prstGeom>
        </p:spPr>
        <p:txBody>
          <a:bodyPr vert="horz" wrap="square" lIns="0" tIns="210185" rIns="0" bIns="0" rtlCol="0">
            <a:spAutoFit/>
          </a:bodyPr>
          <a:lstStyle/>
          <a:p>
            <a:pPr marL="12700" algn="ctr">
              <a:lnSpc>
                <a:spcPct val="100000"/>
              </a:lnSpc>
              <a:spcBef>
                <a:spcPts val="1655"/>
              </a:spcBef>
            </a:pPr>
            <a:r>
              <a:rPr sz="8000" spc="-150" dirty="0"/>
              <a:t>Learning</a:t>
            </a:r>
            <a:r>
              <a:rPr sz="8000" spc="650" dirty="0"/>
              <a:t> </a:t>
            </a:r>
            <a:r>
              <a:rPr sz="8000" spc="-229" dirty="0"/>
              <a:t>Curves</a:t>
            </a:r>
            <a:endParaRPr sz="8000" dirty="0"/>
          </a:p>
        </p:txBody>
      </p:sp>
      <p:sp>
        <p:nvSpPr>
          <p:cNvPr id="74" name="TextBox 73">
            <a:extLst>
              <a:ext uri="{FF2B5EF4-FFF2-40B4-BE49-F238E27FC236}">
                <a16:creationId xmlns:a16="http://schemas.microsoft.com/office/drawing/2014/main" id="{2A7584EA-9E39-4AB4-A4CC-488AB31E8713}"/>
              </a:ext>
            </a:extLst>
          </p:cNvPr>
          <p:cNvSpPr txBox="1"/>
          <p:nvPr/>
        </p:nvSpPr>
        <p:spPr>
          <a:xfrm>
            <a:off x="863600" y="2696206"/>
            <a:ext cx="7467588" cy="1077218"/>
          </a:xfrm>
          <a:prstGeom prst="rect">
            <a:avLst/>
          </a:prstGeom>
          <a:noFill/>
        </p:spPr>
        <p:txBody>
          <a:bodyPr wrap="square">
            <a:spAutoFit/>
          </a:bodyPr>
          <a:lstStyle/>
          <a:p>
            <a:pPr algn="ctr"/>
            <a:r>
              <a:rPr lang="en-GB" sz="3200" spc="15" dirty="0"/>
              <a:t>Early </a:t>
            </a:r>
            <a:r>
              <a:rPr lang="en-GB" sz="3200" spc="-75" dirty="0"/>
              <a:t>stopping: </a:t>
            </a:r>
            <a:r>
              <a:rPr lang="en-GB" sz="3200" spc="-20" dirty="0"/>
              <a:t>terminate </a:t>
            </a:r>
            <a:r>
              <a:rPr lang="en-GB" sz="3200" spc="-150" dirty="0"/>
              <a:t>while </a:t>
            </a:r>
            <a:r>
              <a:rPr lang="en-GB" sz="3200" spc="-65" dirty="0"/>
              <a:t>validation </a:t>
            </a:r>
            <a:r>
              <a:rPr lang="en-GB" sz="3200" spc="-5" dirty="0"/>
              <a:t>set  </a:t>
            </a:r>
            <a:r>
              <a:rPr lang="en-GB" sz="3200" spc="-85" dirty="0"/>
              <a:t>performance </a:t>
            </a:r>
            <a:r>
              <a:rPr lang="en-GB" sz="3200" spc="-80" dirty="0"/>
              <a:t>is</a:t>
            </a:r>
            <a:r>
              <a:rPr lang="en-GB" sz="3200" spc="-145" dirty="0"/>
              <a:t> </a:t>
            </a:r>
            <a:r>
              <a:rPr lang="en-GB" sz="3200" spc="45" dirty="0"/>
              <a:t>better</a:t>
            </a:r>
            <a:endParaRPr lang="en-GB" sz="3200" dirty="0"/>
          </a:p>
        </p:txBody>
      </p:sp>
      <p:pic>
        <p:nvPicPr>
          <p:cNvPr id="76" name="Picture 75">
            <a:extLst>
              <a:ext uri="{FF2B5EF4-FFF2-40B4-BE49-F238E27FC236}">
                <a16:creationId xmlns:a16="http://schemas.microsoft.com/office/drawing/2014/main" id="{A49C51C4-A446-4F91-941F-991FDDC00147}"/>
              </a:ext>
            </a:extLst>
          </p:cNvPr>
          <p:cNvPicPr>
            <a:picLocks noChangeAspect="1"/>
          </p:cNvPicPr>
          <p:nvPr/>
        </p:nvPicPr>
        <p:blipFill>
          <a:blip r:embed="rId2"/>
          <a:stretch>
            <a:fillRect/>
          </a:stretch>
        </p:blipFill>
        <p:spPr>
          <a:xfrm>
            <a:off x="1244600" y="3810000"/>
            <a:ext cx="9341330" cy="44261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200" y="298195"/>
            <a:ext cx="12420600" cy="1055802"/>
          </a:xfrm>
          <a:prstGeom prst="rect">
            <a:avLst/>
          </a:prstGeom>
        </p:spPr>
        <p:txBody>
          <a:bodyPr vert="horz" wrap="square" lIns="0" tIns="12700" rIns="0" bIns="0" rtlCol="0">
            <a:spAutoFit/>
          </a:bodyPr>
          <a:lstStyle/>
          <a:p>
            <a:pPr marL="4076700" marR="5080" indent="-3683000">
              <a:lnSpc>
                <a:spcPct val="114700"/>
              </a:lnSpc>
              <a:spcBef>
                <a:spcPts val="100"/>
              </a:spcBef>
            </a:pPr>
            <a:r>
              <a:rPr spc="20" dirty="0"/>
              <a:t>Early </a:t>
            </a:r>
            <a:r>
              <a:rPr spc="-120" dirty="0"/>
              <a:t>Stopping </a:t>
            </a:r>
            <a:r>
              <a:rPr spc="-180" dirty="0"/>
              <a:t>and </a:t>
            </a:r>
            <a:r>
              <a:rPr spc="-170" dirty="0"/>
              <a:t>Weight  </a:t>
            </a:r>
            <a:r>
              <a:rPr spc="-135" dirty="0"/>
              <a:t>Decay</a:t>
            </a:r>
          </a:p>
        </p:txBody>
      </p:sp>
      <p:pic>
        <p:nvPicPr>
          <p:cNvPr id="20" name="Picture 19">
            <a:extLst>
              <a:ext uri="{FF2B5EF4-FFF2-40B4-BE49-F238E27FC236}">
                <a16:creationId xmlns:a16="http://schemas.microsoft.com/office/drawing/2014/main" id="{1D42FD49-1C3F-4B0B-950C-D56A374261EE}"/>
              </a:ext>
            </a:extLst>
          </p:cNvPr>
          <p:cNvPicPr>
            <a:picLocks noChangeAspect="1"/>
          </p:cNvPicPr>
          <p:nvPr/>
        </p:nvPicPr>
        <p:blipFill>
          <a:blip r:embed="rId2"/>
          <a:stretch>
            <a:fillRect/>
          </a:stretch>
        </p:blipFill>
        <p:spPr>
          <a:xfrm>
            <a:off x="2066847" y="1905000"/>
            <a:ext cx="8947305" cy="4539859"/>
          </a:xfrm>
          <a:prstGeom prst="rect">
            <a:avLst/>
          </a:prstGeom>
        </p:spPr>
      </p:pic>
      <p:sp>
        <p:nvSpPr>
          <p:cNvPr id="22" name="TextBox 21">
            <a:extLst>
              <a:ext uri="{FF2B5EF4-FFF2-40B4-BE49-F238E27FC236}">
                <a16:creationId xmlns:a16="http://schemas.microsoft.com/office/drawing/2014/main" id="{C16FB54F-DF6C-4AF1-ADF0-EA088BBA9FCA}"/>
              </a:ext>
            </a:extLst>
          </p:cNvPr>
          <p:cNvSpPr txBox="1"/>
          <p:nvPr/>
        </p:nvSpPr>
        <p:spPr>
          <a:xfrm>
            <a:off x="558800" y="6858000"/>
            <a:ext cx="12039600" cy="2308324"/>
          </a:xfrm>
          <a:prstGeom prst="rect">
            <a:avLst/>
          </a:prstGeom>
          <a:noFill/>
        </p:spPr>
        <p:txBody>
          <a:bodyPr wrap="square">
            <a:spAutoFit/>
          </a:bodyPr>
          <a:lstStyle/>
          <a:p>
            <a:r>
              <a:rPr lang="en-GB" b="1" dirty="0"/>
              <a:t>An illustration of the effect of early stopping. </a:t>
            </a:r>
          </a:p>
          <a:p>
            <a:endParaRPr lang="en-GB" b="1" dirty="0"/>
          </a:p>
          <a:p>
            <a:r>
              <a:rPr lang="en-GB" b="1" dirty="0"/>
              <a:t>(Left)The solid contour lines indicate the contours of the negative log-likelihood. The dashed line indicates the trajectory taken by SGD beginning from the origin. Rather than stopping at the point w∗ that minimizes the cost, early stopping results in the trajectory stopping at an earlier point w˜. </a:t>
            </a:r>
          </a:p>
          <a:p>
            <a:endParaRPr lang="en-GB" b="1" dirty="0"/>
          </a:p>
          <a:p>
            <a:r>
              <a:rPr lang="en-GB" b="1" dirty="0"/>
              <a:t>(Right)An illustration of the effect of L2 regularization for comparison. The dashed circles indicate the contours of the L2 penalty, which causes the minimum of the total cost to lie nearer the origin than the minimum of the unregularized cost.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900" y="850900"/>
            <a:ext cx="10296525" cy="1244600"/>
          </a:xfrm>
          <a:prstGeom prst="rect">
            <a:avLst/>
          </a:prstGeom>
        </p:spPr>
        <p:txBody>
          <a:bodyPr vert="horz" wrap="square" lIns="0" tIns="12700" rIns="0" bIns="0" rtlCol="0">
            <a:spAutoFit/>
          </a:bodyPr>
          <a:lstStyle/>
          <a:p>
            <a:pPr marL="12700">
              <a:lnSpc>
                <a:spcPct val="100000"/>
              </a:lnSpc>
              <a:spcBef>
                <a:spcPts val="100"/>
              </a:spcBef>
            </a:pPr>
            <a:r>
              <a:rPr sz="8000" spc="-114" dirty="0"/>
              <a:t>Sparse</a:t>
            </a:r>
            <a:r>
              <a:rPr sz="8000" spc="600" dirty="0"/>
              <a:t> </a:t>
            </a:r>
            <a:r>
              <a:rPr sz="8000" spc="-90" dirty="0"/>
              <a:t>Representations</a:t>
            </a:r>
            <a:endParaRPr sz="8000"/>
          </a:p>
        </p:txBody>
      </p:sp>
      <p:pic>
        <p:nvPicPr>
          <p:cNvPr id="39" name="Picture 38">
            <a:extLst>
              <a:ext uri="{FF2B5EF4-FFF2-40B4-BE49-F238E27FC236}">
                <a16:creationId xmlns:a16="http://schemas.microsoft.com/office/drawing/2014/main" id="{77E45302-C584-4837-B318-30991E5A577F}"/>
              </a:ext>
            </a:extLst>
          </p:cNvPr>
          <p:cNvPicPr>
            <a:picLocks noChangeAspect="1"/>
          </p:cNvPicPr>
          <p:nvPr/>
        </p:nvPicPr>
        <p:blipFill>
          <a:blip r:embed="rId2"/>
          <a:stretch>
            <a:fillRect/>
          </a:stretch>
        </p:blipFill>
        <p:spPr>
          <a:xfrm>
            <a:off x="939800" y="2951128"/>
            <a:ext cx="10904520" cy="3851344"/>
          </a:xfrm>
          <a:prstGeom prst="rect">
            <a:avLst/>
          </a:prstGeom>
        </p:spPr>
      </p:pic>
      <p:sp>
        <p:nvSpPr>
          <p:cNvPr id="41" name="TextBox 40">
            <a:extLst>
              <a:ext uri="{FF2B5EF4-FFF2-40B4-BE49-F238E27FC236}">
                <a16:creationId xmlns:a16="http://schemas.microsoft.com/office/drawing/2014/main" id="{9C4C947D-BA72-4DB3-B9A2-0C4391ADF421}"/>
              </a:ext>
            </a:extLst>
          </p:cNvPr>
          <p:cNvSpPr txBox="1"/>
          <p:nvPr/>
        </p:nvSpPr>
        <p:spPr>
          <a:xfrm>
            <a:off x="1549400" y="7315200"/>
            <a:ext cx="9296400" cy="1384995"/>
          </a:xfrm>
          <a:prstGeom prst="rect">
            <a:avLst/>
          </a:prstGeom>
          <a:noFill/>
        </p:spPr>
        <p:txBody>
          <a:bodyPr wrap="square">
            <a:spAutoFit/>
          </a:bodyPr>
          <a:lstStyle/>
          <a:p>
            <a:pPr algn="l"/>
            <a:r>
              <a:rPr lang="en-GB" sz="2800" b="0" i="0" u="none" strike="noStrike" baseline="0" dirty="0">
                <a:latin typeface="ComputerModernRoman"/>
              </a:rPr>
              <a:t>Linear regression with a sparse representation </a:t>
            </a:r>
            <a:r>
              <a:rPr lang="en-GB" sz="2800" b="0" i="1" u="none" strike="noStrike" baseline="0" dirty="0">
                <a:latin typeface="CMMIB10"/>
              </a:rPr>
              <a:t>h </a:t>
            </a:r>
            <a:r>
              <a:rPr lang="en-GB" sz="2800" b="0" i="0" u="none" strike="noStrike" baseline="0" dirty="0">
                <a:latin typeface="ComputerModernRoman"/>
              </a:rPr>
              <a:t>of the data </a:t>
            </a:r>
            <a:r>
              <a:rPr lang="en-GB" sz="2800" b="0" i="1" u="none" strike="noStrike" baseline="0" dirty="0">
                <a:latin typeface="CMMIB10"/>
              </a:rPr>
              <a:t>x</a:t>
            </a:r>
            <a:r>
              <a:rPr lang="en-GB" sz="2800" b="0" i="0" u="none" strike="noStrike" baseline="0" dirty="0">
                <a:latin typeface="ComputerModernRoman"/>
              </a:rPr>
              <a:t>. That is, </a:t>
            </a:r>
            <a:r>
              <a:rPr lang="en-GB" sz="2800" b="0" i="1" u="none" strike="noStrike" baseline="0" dirty="0">
                <a:latin typeface="CMMIB10"/>
              </a:rPr>
              <a:t>h </a:t>
            </a:r>
            <a:r>
              <a:rPr lang="en-GB" sz="2800" b="0" i="0" u="none" strike="noStrike" baseline="0" dirty="0">
                <a:latin typeface="ComputerModernRoman"/>
              </a:rPr>
              <a:t>is a function of </a:t>
            </a:r>
            <a:r>
              <a:rPr lang="en-GB" sz="2800" b="0" i="1" u="none" strike="noStrike" baseline="0" dirty="0">
                <a:latin typeface="CMMIB10"/>
              </a:rPr>
              <a:t>x </a:t>
            </a:r>
            <a:r>
              <a:rPr lang="en-GB" sz="2800" b="0" i="0" u="none" strike="noStrike" baseline="0" dirty="0">
                <a:latin typeface="ComputerModernRoman"/>
              </a:rPr>
              <a:t>that, in some sense, represents the information present in </a:t>
            </a:r>
            <a:r>
              <a:rPr lang="en-GB" sz="2800" b="0" i="1" u="none" strike="noStrike" baseline="0" dirty="0">
                <a:latin typeface="CMMIB10"/>
              </a:rPr>
              <a:t>x</a:t>
            </a:r>
            <a:r>
              <a:rPr lang="en-GB" sz="2800" b="0" i="0" u="none" strike="noStrike" baseline="0" dirty="0">
                <a:latin typeface="ComputerModernRoman"/>
              </a:rPr>
              <a:t>, but does so with a sparse vector</a:t>
            </a:r>
            <a:endParaRPr lang="en-GB"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570</Words>
  <Application>Microsoft Office PowerPoint</Application>
  <PresentationFormat>Custom</PresentationFormat>
  <Paragraphs>50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vt:lpstr>
      <vt:lpstr>CMMIB10</vt:lpstr>
      <vt:lpstr>ComputerModernRoman</vt:lpstr>
      <vt:lpstr>Lucida Sans</vt:lpstr>
      <vt:lpstr>Lucida Sans Unicode</vt:lpstr>
      <vt:lpstr>Palatino Linotype</vt:lpstr>
      <vt:lpstr>Office Theme</vt:lpstr>
      <vt:lpstr>C7082 Techniques in Machine Learning and AI</vt:lpstr>
      <vt:lpstr>PowerPoint Presentation</vt:lpstr>
      <vt:lpstr>Weight Decay as Constrained  Optimization</vt:lpstr>
      <vt:lpstr>Norm Penalties</vt:lpstr>
      <vt:lpstr>Dataset Augmentation</vt:lpstr>
      <vt:lpstr>Multi-Task Learning</vt:lpstr>
      <vt:lpstr>Learning Curves</vt:lpstr>
      <vt:lpstr>Early Stopping and Weight  Decay</vt:lpstr>
      <vt:lpstr>Sparse Representations</vt:lpstr>
      <vt:lpstr>Bagging</vt:lpstr>
      <vt:lpstr>Dropout</vt:lpstr>
      <vt:lpstr>Adversarial Examples</vt:lpstr>
      <vt:lpstr>Tangent 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C7082 Techniques in Machine Learning and AI</dc:title>
  <cp:lastModifiedBy>Ed Harris</cp:lastModifiedBy>
  <cp:revision>6</cp:revision>
  <dcterms:created xsi:type="dcterms:W3CDTF">2020-10-13T20:15:08Z</dcterms:created>
  <dcterms:modified xsi:type="dcterms:W3CDTF">2020-10-23T13:50:01Z</dcterms:modified>
</cp:coreProperties>
</file>