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5097" y="217659"/>
            <a:ext cx="9545955" cy="1282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Relationship Id="rId38" Type="http://schemas.openxmlformats.org/officeDocument/2006/relationships/image" Target="../media/image49.png"/><Relationship Id="rId39" Type="http://schemas.openxmlformats.org/officeDocument/2006/relationships/image" Target="../media/image50.png"/><Relationship Id="rId40" Type="http://schemas.openxmlformats.org/officeDocument/2006/relationships/image" Target="../media/image51.png"/><Relationship Id="rId41" Type="http://schemas.openxmlformats.org/officeDocument/2006/relationships/image" Target="../media/image52.png"/><Relationship Id="rId42" Type="http://schemas.openxmlformats.org/officeDocument/2006/relationships/image" Target="../media/image53.png"/><Relationship Id="rId43" Type="http://schemas.openxmlformats.org/officeDocument/2006/relationships/image" Target="../media/image54.png"/><Relationship Id="rId44" Type="http://schemas.openxmlformats.org/officeDocument/2006/relationships/image" Target="../media/image55.png"/><Relationship Id="rId45" Type="http://schemas.openxmlformats.org/officeDocument/2006/relationships/image" Target="../media/image56.png"/><Relationship Id="rId46" Type="http://schemas.openxmlformats.org/officeDocument/2006/relationships/image" Target="../media/image57.png"/><Relationship Id="rId47" Type="http://schemas.openxmlformats.org/officeDocument/2006/relationships/image" Target="../media/image58.png"/><Relationship Id="rId48" Type="http://schemas.openxmlformats.org/officeDocument/2006/relationships/image" Target="../media/image59.png"/><Relationship Id="rId49" Type="http://schemas.openxmlformats.org/officeDocument/2006/relationships/image" Target="../media/image60.png"/><Relationship Id="rId50" Type="http://schemas.openxmlformats.org/officeDocument/2006/relationships/image" Target="../media/image61.png"/><Relationship Id="rId51" Type="http://schemas.openxmlformats.org/officeDocument/2006/relationships/image" Target="../media/image62.png"/><Relationship Id="rId52" Type="http://schemas.openxmlformats.org/officeDocument/2006/relationships/image" Target="../media/image63.png"/><Relationship Id="rId53" Type="http://schemas.openxmlformats.org/officeDocument/2006/relationships/image" Target="../media/image64.png"/><Relationship Id="rId54" Type="http://schemas.openxmlformats.org/officeDocument/2006/relationships/image" Target="../media/image65.png"/><Relationship Id="rId55" Type="http://schemas.openxmlformats.org/officeDocument/2006/relationships/image" Target="../media/image66.png"/><Relationship Id="rId56" Type="http://schemas.openxmlformats.org/officeDocument/2006/relationships/image" Target="../media/image67.png"/><Relationship Id="rId57" Type="http://schemas.openxmlformats.org/officeDocument/2006/relationships/image" Target="../media/image68.png"/><Relationship Id="rId58" Type="http://schemas.openxmlformats.org/officeDocument/2006/relationships/image" Target="../media/image69.png"/><Relationship Id="rId59" Type="http://schemas.openxmlformats.org/officeDocument/2006/relationships/image" Target="../media/image70.png"/><Relationship Id="rId60" Type="http://schemas.openxmlformats.org/officeDocument/2006/relationships/image" Target="../media/image71.png"/><Relationship Id="rId61" Type="http://schemas.openxmlformats.org/officeDocument/2006/relationships/image" Target="../media/image72.png"/><Relationship Id="rId62" Type="http://schemas.openxmlformats.org/officeDocument/2006/relationships/image" Target="../media/image73.png"/><Relationship Id="rId63" Type="http://schemas.openxmlformats.org/officeDocument/2006/relationships/image" Target="../media/image74.png"/><Relationship Id="rId64" Type="http://schemas.openxmlformats.org/officeDocument/2006/relationships/image" Target="../media/image75.png"/><Relationship Id="rId65" Type="http://schemas.openxmlformats.org/officeDocument/2006/relationships/image" Target="../media/image76.png"/><Relationship Id="rId66" Type="http://schemas.openxmlformats.org/officeDocument/2006/relationships/image" Target="../media/image77.png"/><Relationship Id="rId67" Type="http://schemas.openxmlformats.org/officeDocument/2006/relationships/image" Target="../media/image78.png"/><Relationship Id="rId68" Type="http://schemas.openxmlformats.org/officeDocument/2006/relationships/image" Target="../media/image79.png"/><Relationship Id="rId69" Type="http://schemas.openxmlformats.org/officeDocument/2006/relationships/image" Target="../media/image80.png"/><Relationship Id="rId70" Type="http://schemas.openxmlformats.org/officeDocument/2006/relationships/image" Target="../media/image81.png"/><Relationship Id="rId71" Type="http://schemas.openxmlformats.org/officeDocument/2006/relationships/image" Target="../media/image82.png"/><Relationship Id="rId72" Type="http://schemas.openxmlformats.org/officeDocument/2006/relationships/image" Target="../media/image83.png"/><Relationship Id="rId73" Type="http://schemas.openxmlformats.org/officeDocument/2006/relationships/image" Target="../media/image84.png"/><Relationship Id="rId74" Type="http://schemas.openxmlformats.org/officeDocument/2006/relationships/image" Target="../media/image85.png"/><Relationship Id="rId75" Type="http://schemas.openxmlformats.org/officeDocument/2006/relationships/image" Target="../media/image86.png"/><Relationship Id="rId76" Type="http://schemas.openxmlformats.org/officeDocument/2006/relationships/image" Target="../media/image87.png"/><Relationship Id="rId77" Type="http://schemas.openxmlformats.org/officeDocument/2006/relationships/image" Target="../media/image88.png"/><Relationship Id="rId78" Type="http://schemas.openxmlformats.org/officeDocument/2006/relationships/image" Target="../media/image89.png"/><Relationship Id="rId79" Type="http://schemas.openxmlformats.org/officeDocument/2006/relationships/image" Target="../media/image90.png"/><Relationship Id="rId80" Type="http://schemas.openxmlformats.org/officeDocument/2006/relationships/image" Target="../media/image9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Relationship Id="rId34" Type="http://schemas.openxmlformats.org/officeDocument/2006/relationships/image" Target="../media/image124.png"/><Relationship Id="rId35" Type="http://schemas.openxmlformats.org/officeDocument/2006/relationships/image" Target="../media/image125.png"/><Relationship Id="rId36" Type="http://schemas.openxmlformats.org/officeDocument/2006/relationships/image" Target="../media/image126.png"/><Relationship Id="rId37" Type="http://schemas.openxmlformats.org/officeDocument/2006/relationships/image" Target="../media/image127.png"/><Relationship Id="rId38" Type="http://schemas.openxmlformats.org/officeDocument/2006/relationships/image" Target="../media/image128.png"/><Relationship Id="rId39" Type="http://schemas.openxmlformats.org/officeDocument/2006/relationships/image" Target="../media/image129.png"/><Relationship Id="rId40" Type="http://schemas.openxmlformats.org/officeDocument/2006/relationships/image" Target="../media/image130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138.png"/><Relationship Id="rId49" Type="http://schemas.openxmlformats.org/officeDocument/2006/relationships/image" Target="../media/image139.png"/><Relationship Id="rId50" Type="http://schemas.openxmlformats.org/officeDocument/2006/relationships/image" Target="../media/image140.png"/><Relationship Id="rId51" Type="http://schemas.openxmlformats.org/officeDocument/2006/relationships/image" Target="../media/image141.png"/><Relationship Id="rId52" Type="http://schemas.openxmlformats.org/officeDocument/2006/relationships/image" Target="../media/image142.png"/><Relationship Id="rId53" Type="http://schemas.openxmlformats.org/officeDocument/2006/relationships/image" Target="../media/image143.png"/><Relationship Id="rId54" Type="http://schemas.openxmlformats.org/officeDocument/2006/relationships/image" Target="../media/image144.png"/><Relationship Id="rId55" Type="http://schemas.openxmlformats.org/officeDocument/2006/relationships/image" Target="../media/image145.png"/><Relationship Id="rId56" Type="http://schemas.openxmlformats.org/officeDocument/2006/relationships/image" Target="../media/image146.png"/><Relationship Id="rId57" Type="http://schemas.openxmlformats.org/officeDocument/2006/relationships/image" Target="../media/image147.png"/><Relationship Id="rId58" Type="http://schemas.openxmlformats.org/officeDocument/2006/relationships/image" Target="../media/image148.png"/><Relationship Id="rId59" Type="http://schemas.openxmlformats.org/officeDocument/2006/relationships/image" Target="../media/image149.png"/><Relationship Id="rId60" Type="http://schemas.openxmlformats.org/officeDocument/2006/relationships/image" Target="../media/image150.png"/><Relationship Id="rId61" Type="http://schemas.openxmlformats.org/officeDocument/2006/relationships/image" Target="../media/image151.png"/><Relationship Id="rId62" Type="http://schemas.openxmlformats.org/officeDocument/2006/relationships/image" Target="../media/image152.png"/><Relationship Id="rId63" Type="http://schemas.openxmlformats.org/officeDocument/2006/relationships/image" Target="../media/image153.png"/><Relationship Id="rId64" Type="http://schemas.openxmlformats.org/officeDocument/2006/relationships/image" Target="../media/image154.png"/><Relationship Id="rId65" Type="http://schemas.openxmlformats.org/officeDocument/2006/relationships/image" Target="../media/image155.png"/><Relationship Id="rId66" Type="http://schemas.openxmlformats.org/officeDocument/2006/relationships/image" Target="../media/image156.png"/><Relationship Id="rId67" Type="http://schemas.openxmlformats.org/officeDocument/2006/relationships/image" Target="../media/image157.png"/><Relationship Id="rId68" Type="http://schemas.openxmlformats.org/officeDocument/2006/relationships/image" Target="../media/image158.png"/><Relationship Id="rId69" Type="http://schemas.openxmlformats.org/officeDocument/2006/relationships/image" Target="../media/image159.png"/><Relationship Id="rId70" Type="http://schemas.openxmlformats.org/officeDocument/2006/relationships/image" Target="../media/image160.png"/><Relationship Id="rId71" Type="http://schemas.openxmlformats.org/officeDocument/2006/relationships/image" Target="../media/image161.png"/><Relationship Id="rId72" Type="http://schemas.openxmlformats.org/officeDocument/2006/relationships/image" Target="../media/image162.png"/><Relationship Id="rId73" Type="http://schemas.openxmlformats.org/officeDocument/2006/relationships/image" Target="../media/image163.png"/><Relationship Id="rId74" Type="http://schemas.openxmlformats.org/officeDocument/2006/relationships/image" Target="../media/image164.png"/><Relationship Id="rId75" Type="http://schemas.openxmlformats.org/officeDocument/2006/relationships/image" Target="../media/image165.png"/><Relationship Id="rId76" Type="http://schemas.openxmlformats.org/officeDocument/2006/relationships/image" Target="../media/image166.png"/><Relationship Id="rId77" Type="http://schemas.openxmlformats.org/officeDocument/2006/relationships/image" Target="../media/image167.png"/><Relationship Id="rId78" Type="http://schemas.openxmlformats.org/officeDocument/2006/relationships/image" Target="../media/image168.png"/><Relationship Id="rId79" Type="http://schemas.openxmlformats.org/officeDocument/2006/relationships/image" Target="../media/image169.png"/><Relationship Id="rId80" Type="http://schemas.openxmlformats.org/officeDocument/2006/relationships/image" Target="../media/image170.png"/><Relationship Id="rId81" Type="http://schemas.openxmlformats.org/officeDocument/2006/relationships/image" Target="../media/image171.png"/><Relationship Id="rId82" Type="http://schemas.openxmlformats.org/officeDocument/2006/relationships/image" Target="../media/image172.png"/><Relationship Id="rId83" Type="http://schemas.openxmlformats.org/officeDocument/2006/relationships/image" Target="../media/image173.png"/><Relationship Id="rId84" Type="http://schemas.openxmlformats.org/officeDocument/2006/relationships/image" Target="../media/image174.png"/><Relationship Id="rId85" Type="http://schemas.openxmlformats.org/officeDocument/2006/relationships/image" Target="../media/image175.png"/><Relationship Id="rId86" Type="http://schemas.openxmlformats.org/officeDocument/2006/relationships/image" Target="../media/image176.png"/><Relationship Id="rId87" Type="http://schemas.openxmlformats.org/officeDocument/2006/relationships/image" Target="../media/image177.png"/><Relationship Id="rId88" Type="http://schemas.openxmlformats.org/officeDocument/2006/relationships/image" Target="../media/image178.png"/><Relationship Id="rId89" Type="http://schemas.openxmlformats.org/officeDocument/2006/relationships/image" Target="../media/image179.png"/><Relationship Id="rId90" Type="http://schemas.openxmlformats.org/officeDocument/2006/relationships/image" Target="../media/image180.png"/><Relationship Id="rId91" Type="http://schemas.openxmlformats.org/officeDocument/2006/relationships/image" Target="../media/image181.png"/><Relationship Id="rId92" Type="http://schemas.openxmlformats.org/officeDocument/2006/relationships/image" Target="../media/image182.png"/><Relationship Id="rId93" Type="http://schemas.openxmlformats.org/officeDocument/2006/relationships/image" Target="../media/image183.png"/><Relationship Id="rId94" Type="http://schemas.openxmlformats.org/officeDocument/2006/relationships/image" Target="../media/image184.png"/><Relationship Id="rId95" Type="http://schemas.openxmlformats.org/officeDocument/2006/relationships/image" Target="../media/image185.png"/><Relationship Id="rId96" Type="http://schemas.openxmlformats.org/officeDocument/2006/relationships/image" Target="../media/image186.png"/><Relationship Id="rId97" Type="http://schemas.openxmlformats.org/officeDocument/2006/relationships/image" Target="../media/image187.png"/><Relationship Id="rId98" Type="http://schemas.openxmlformats.org/officeDocument/2006/relationships/image" Target="../media/image188.png"/><Relationship Id="rId99" Type="http://schemas.openxmlformats.org/officeDocument/2006/relationships/image" Target="../media/image18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eplearningbook.org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www.deeplearningbook.org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071" y="1486730"/>
            <a:ext cx="11325225" cy="25177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93035" marR="5080" indent="-2680970">
              <a:lnSpc>
                <a:spcPct val="115199"/>
              </a:lnSpc>
              <a:spcBef>
                <a:spcPts val="95"/>
              </a:spcBef>
            </a:pPr>
            <a:r>
              <a:rPr dirty="0" sz="7100" spc="-45">
                <a:solidFill>
                  <a:srgbClr val="1C4587"/>
                </a:solidFill>
              </a:rPr>
              <a:t>Tutorial </a:t>
            </a:r>
            <a:r>
              <a:rPr dirty="0" sz="7100" spc="-275">
                <a:solidFill>
                  <a:srgbClr val="1C4587"/>
                </a:solidFill>
              </a:rPr>
              <a:t>on </a:t>
            </a:r>
            <a:r>
              <a:rPr dirty="0" sz="7100" spc="-50">
                <a:solidFill>
                  <a:srgbClr val="1C4587"/>
                </a:solidFill>
              </a:rPr>
              <a:t>Optimization </a:t>
            </a:r>
            <a:r>
              <a:rPr dirty="0" sz="7100" spc="-190">
                <a:solidFill>
                  <a:srgbClr val="1C4587"/>
                </a:solidFill>
              </a:rPr>
              <a:t>for  </a:t>
            </a:r>
            <a:r>
              <a:rPr dirty="0" sz="7100" spc="-150">
                <a:solidFill>
                  <a:srgbClr val="1C4587"/>
                </a:solidFill>
              </a:rPr>
              <a:t>Deep</a:t>
            </a:r>
            <a:r>
              <a:rPr dirty="0" sz="7100" spc="635">
                <a:solidFill>
                  <a:srgbClr val="1C4587"/>
                </a:solidFill>
              </a:rPr>
              <a:t> </a:t>
            </a:r>
            <a:r>
              <a:rPr dirty="0" sz="7100" spc="-175">
                <a:solidFill>
                  <a:srgbClr val="1C4587"/>
                </a:solidFill>
              </a:rPr>
              <a:t>Networks</a:t>
            </a:r>
            <a:endParaRPr sz="7100"/>
          </a:p>
        </p:txBody>
      </p:sp>
      <p:sp>
        <p:nvSpPr>
          <p:cNvPr id="3" name="object 3"/>
          <p:cNvSpPr txBox="1"/>
          <p:nvPr/>
        </p:nvSpPr>
        <p:spPr>
          <a:xfrm>
            <a:off x="7861406" y="8435168"/>
            <a:ext cx="4385310" cy="1282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6900"/>
              </a:lnSpc>
              <a:spcBef>
                <a:spcPts val="90"/>
              </a:spcBef>
            </a:pPr>
            <a:r>
              <a:rPr dirty="0" sz="2350" spc="-30">
                <a:latin typeface="Georgia"/>
                <a:cs typeface="Georgia"/>
              </a:rPr>
              <a:t>Re-Work Deep </a:t>
            </a:r>
            <a:r>
              <a:rPr dirty="0" sz="2350" spc="-25">
                <a:latin typeface="Georgia"/>
                <a:cs typeface="Georgia"/>
              </a:rPr>
              <a:t>Learning </a:t>
            </a:r>
            <a:r>
              <a:rPr dirty="0" sz="2350" spc="-15">
                <a:latin typeface="Georgia"/>
                <a:cs typeface="Georgia"/>
              </a:rPr>
              <a:t>Summit  San</a:t>
            </a:r>
            <a:r>
              <a:rPr dirty="0" sz="2350" spc="220">
                <a:latin typeface="Georgia"/>
                <a:cs typeface="Georgia"/>
              </a:rPr>
              <a:t> </a:t>
            </a:r>
            <a:r>
              <a:rPr dirty="0" sz="2350" spc="-40">
                <a:latin typeface="Georgia"/>
                <a:cs typeface="Georgia"/>
              </a:rPr>
              <a:t>Francisco</a:t>
            </a:r>
            <a:endParaRPr sz="23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350" spc="-15">
                <a:latin typeface="Georgia"/>
                <a:cs typeface="Georgia"/>
              </a:rPr>
              <a:t>Jan </a:t>
            </a:r>
            <a:r>
              <a:rPr dirty="0" sz="2350" spc="-100">
                <a:latin typeface="Georgia"/>
                <a:cs typeface="Georgia"/>
              </a:rPr>
              <a:t>28, </a:t>
            </a:r>
            <a:r>
              <a:rPr dirty="0" sz="2350" spc="-80">
                <a:latin typeface="Georgia"/>
                <a:cs typeface="Georgia"/>
              </a:rPr>
              <a:t>2016</a:t>
            </a:r>
            <a:endParaRPr sz="23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788" y="4973535"/>
            <a:ext cx="6453505" cy="244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66825">
              <a:lnSpc>
                <a:spcPct val="114999"/>
              </a:lnSpc>
              <a:spcBef>
                <a:spcPts val="95"/>
              </a:spcBef>
            </a:pPr>
            <a:r>
              <a:rPr dirty="0" sz="4600" spc="-100">
                <a:solidFill>
                  <a:srgbClr val="1C4587"/>
                </a:solidFill>
                <a:latin typeface="Georgia"/>
                <a:cs typeface="Georgia"/>
              </a:rPr>
              <a:t>Ian </a:t>
            </a:r>
            <a:r>
              <a:rPr dirty="0" sz="4600" spc="-60">
                <a:solidFill>
                  <a:srgbClr val="1C4587"/>
                </a:solidFill>
                <a:latin typeface="Georgia"/>
                <a:cs typeface="Georgia"/>
              </a:rPr>
              <a:t>Goodfellow  </a:t>
            </a:r>
            <a:r>
              <a:rPr dirty="0" sz="4600" spc="-114">
                <a:solidFill>
                  <a:srgbClr val="1C4587"/>
                </a:solidFill>
                <a:latin typeface="Georgia"/>
                <a:cs typeface="Georgia"/>
              </a:rPr>
              <a:t>Senior </a:t>
            </a:r>
            <a:r>
              <a:rPr dirty="0" sz="4600" spc="-90">
                <a:solidFill>
                  <a:srgbClr val="1C4587"/>
                </a:solidFill>
                <a:latin typeface="Georgia"/>
                <a:cs typeface="Georgia"/>
              </a:rPr>
              <a:t>Research</a:t>
            </a:r>
            <a:r>
              <a:rPr dirty="0" sz="4600" spc="-70">
                <a:solidFill>
                  <a:srgbClr val="1C4587"/>
                </a:solidFill>
                <a:latin typeface="Georgia"/>
                <a:cs typeface="Georgia"/>
              </a:rPr>
              <a:t> </a:t>
            </a:r>
            <a:r>
              <a:rPr dirty="0" sz="4600" spc="-50">
                <a:solidFill>
                  <a:srgbClr val="1C4587"/>
                </a:solidFill>
                <a:latin typeface="Georgia"/>
                <a:cs typeface="Georgia"/>
              </a:rPr>
              <a:t>Scientist</a:t>
            </a:r>
            <a:endParaRPr sz="4600">
              <a:latin typeface="Georgia"/>
              <a:cs typeface="Georgia"/>
            </a:endParaRPr>
          </a:p>
          <a:p>
            <a:pPr marL="1530350">
              <a:lnSpc>
                <a:spcPct val="100000"/>
              </a:lnSpc>
              <a:spcBef>
                <a:spcPts val="830"/>
              </a:spcBef>
            </a:pPr>
            <a:r>
              <a:rPr dirty="0" sz="4600" spc="-30">
                <a:solidFill>
                  <a:srgbClr val="1C4587"/>
                </a:solidFill>
                <a:latin typeface="Georgia"/>
                <a:cs typeface="Georgia"/>
              </a:rPr>
              <a:t>Google</a:t>
            </a:r>
            <a:r>
              <a:rPr dirty="0" sz="4600" spc="415">
                <a:solidFill>
                  <a:srgbClr val="1C4587"/>
                </a:solidFill>
                <a:latin typeface="Georgia"/>
                <a:cs typeface="Georgia"/>
              </a:rPr>
              <a:t> </a:t>
            </a:r>
            <a:r>
              <a:rPr dirty="0" sz="4600" spc="-15">
                <a:solidFill>
                  <a:srgbClr val="1C4587"/>
                </a:solidFill>
                <a:latin typeface="Georgia"/>
                <a:cs typeface="Georgia"/>
              </a:rPr>
              <a:t>Brain</a:t>
            </a:r>
            <a:endParaRPr sz="4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55087" y="8010227"/>
            <a:ext cx="2806197" cy="22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1847" y="8292941"/>
            <a:ext cx="4711898" cy="1643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5854" y="2047337"/>
            <a:ext cx="8504832" cy="6878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7638" y="1306631"/>
            <a:ext cx="3869054" cy="6540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60"/>
              <a:t>Before </a:t>
            </a:r>
            <a:r>
              <a:rPr dirty="0" sz="4100" spc="105"/>
              <a:t>SGD</a:t>
            </a:r>
            <a:r>
              <a:rPr dirty="0" sz="4100" spc="-190"/>
              <a:t> </a:t>
            </a:r>
            <a:r>
              <a:rPr dirty="0" sz="4100" spc="-45"/>
              <a:t>step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7913760" y="8867919"/>
            <a:ext cx="9268460" cy="2353310"/>
          </a:xfrm>
          <a:prstGeom prst="rect">
            <a:avLst/>
          </a:prstGeom>
        </p:spPr>
        <p:txBody>
          <a:bodyPr wrap="square" lIns="0" tIns="244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4100" spc="45">
                <a:latin typeface="Georgia"/>
                <a:cs typeface="Georgia"/>
              </a:rPr>
              <a:t>After </a:t>
            </a:r>
            <a:r>
              <a:rPr dirty="0" sz="4100" spc="105">
                <a:latin typeface="Georgia"/>
                <a:cs typeface="Georgia"/>
              </a:rPr>
              <a:t>SGD</a:t>
            </a:r>
            <a:r>
              <a:rPr dirty="0" sz="4100" spc="710">
                <a:latin typeface="Georgia"/>
                <a:cs typeface="Georgia"/>
              </a:rPr>
              <a:t> </a:t>
            </a:r>
            <a:r>
              <a:rPr dirty="0" sz="4100" spc="-45">
                <a:latin typeface="Georgia"/>
                <a:cs typeface="Georgia"/>
              </a:rPr>
              <a:t>step</a:t>
            </a:r>
            <a:endParaRPr sz="4100">
              <a:latin typeface="Georgia"/>
              <a:cs typeface="Georgia"/>
            </a:endParaRPr>
          </a:p>
          <a:p>
            <a:pPr algn="ctr" marL="3237230" marR="5080">
              <a:lnSpc>
                <a:spcPct val="116300"/>
              </a:lnSpc>
              <a:spcBef>
                <a:spcPts val="690"/>
              </a:spcBef>
            </a:pPr>
            <a:r>
              <a:rPr dirty="0" sz="2600" spc="-5">
                <a:latin typeface="Georgia"/>
                <a:cs typeface="Georgia"/>
              </a:rPr>
              <a:t>“Batch </a:t>
            </a:r>
            <a:r>
              <a:rPr dirty="0" sz="2600" spc="-30">
                <a:latin typeface="Georgia"/>
                <a:cs typeface="Georgia"/>
              </a:rPr>
              <a:t>Normalization: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5">
                <a:latin typeface="Georgia"/>
                <a:cs typeface="Georgia"/>
              </a:rPr>
              <a:t>Deep  </a:t>
            </a:r>
            <a:r>
              <a:rPr dirty="0" sz="2600" spc="-40">
                <a:latin typeface="Georgia"/>
                <a:cs typeface="Georgia"/>
              </a:rPr>
              <a:t>Network </a:t>
            </a:r>
            <a:r>
              <a:rPr dirty="0" sz="2600" spc="-20">
                <a:latin typeface="Georgia"/>
                <a:cs typeface="Georgia"/>
              </a:rPr>
              <a:t>Training </a:t>
            </a:r>
            <a:r>
              <a:rPr dirty="0" sz="2600" spc="20">
                <a:latin typeface="Georgia"/>
                <a:cs typeface="Georgia"/>
              </a:rPr>
              <a:t>by </a:t>
            </a:r>
            <a:r>
              <a:rPr dirty="0" sz="2600" spc="-20">
                <a:latin typeface="Georgia"/>
                <a:cs typeface="Georgia"/>
              </a:rPr>
              <a:t>Reducing </a:t>
            </a:r>
            <a:r>
              <a:rPr dirty="0" sz="2600" spc="-35">
                <a:latin typeface="Georgia"/>
                <a:cs typeface="Georgia"/>
              </a:rPr>
              <a:t>Internal  </a:t>
            </a:r>
            <a:r>
              <a:rPr dirty="0" sz="2600" spc="10">
                <a:latin typeface="Georgia"/>
                <a:cs typeface="Georgia"/>
              </a:rPr>
              <a:t>Covariate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Shift,”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Io</a:t>
            </a:r>
            <a:r>
              <a:rPr dirty="0" sz="2600" spc="-20">
                <a:latin typeface="Arial"/>
                <a:cs typeface="Arial"/>
              </a:rPr>
              <a:t>ﬀ</a:t>
            </a:r>
            <a:r>
              <a:rPr dirty="0" sz="2600" spc="-20">
                <a:latin typeface="Georgia"/>
                <a:cs typeface="Georgia"/>
              </a:rPr>
              <a:t>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and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15">
                <a:latin typeface="Georgia"/>
                <a:cs typeface="Georgia"/>
              </a:rPr>
              <a:t>Szegedy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2566" y="1929694"/>
            <a:ext cx="13284835" cy="7136765"/>
            <a:chOff x="3902566" y="1929694"/>
            <a:chExt cx="13284835" cy="7136765"/>
          </a:xfrm>
        </p:grpSpPr>
        <p:sp>
          <p:nvSpPr>
            <p:cNvPr id="3" name="object 3"/>
            <p:cNvSpPr/>
            <p:nvPr/>
          </p:nvSpPr>
          <p:spPr>
            <a:xfrm>
              <a:off x="3911773" y="1938901"/>
              <a:ext cx="13266419" cy="7097395"/>
            </a:xfrm>
            <a:custGeom>
              <a:avLst/>
              <a:gdLst/>
              <a:ahLst/>
              <a:cxnLst/>
              <a:rect l="l" t="t" r="r" b="b"/>
              <a:pathLst>
                <a:path w="13266419" h="7097395">
                  <a:moveTo>
                    <a:pt x="0" y="7096805"/>
                  </a:moveTo>
                  <a:lnTo>
                    <a:pt x="13266384" y="7096805"/>
                  </a:lnTo>
                </a:path>
                <a:path w="13266419" h="7097395">
                  <a:moveTo>
                    <a:pt x="0" y="7096805"/>
                  </a:moveTo>
                  <a:lnTo>
                    <a:pt x="0" y="0"/>
                  </a:lnTo>
                </a:path>
                <a:path w="13266419" h="7097395">
                  <a:moveTo>
                    <a:pt x="2071571" y="7096805"/>
                  </a:moveTo>
                  <a:lnTo>
                    <a:pt x="2071571" y="6961408"/>
                  </a:lnTo>
                </a:path>
                <a:path w="13266419" h="7097395">
                  <a:moveTo>
                    <a:pt x="4143118" y="7096805"/>
                  </a:moveTo>
                  <a:lnTo>
                    <a:pt x="4143118" y="6961408"/>
                  </a:lnTo>
                </a:path>
                <a:path w="13266419" h="7097395">
                  <a:moveTo>
                    <a:pt x="6217695" y="7096805"/>
                  </a:moveTo>
                  <a:lnTo>
                    <a:pt x="6217695" y="6961408"/>
                  </a:lnTo>
                </a:path>
                <a:path w="13266419" h="7097395">
                  <a:moveTo>
                    <a:pt x="8289242" y="7096805"/>
                  </a:moveTo>
                  <a:lnTo>
                    <a:pt x="8289242" y="6961408"/>
                  </a:lnTo>
                </a:path>
                <a:path w="13266419" h="7097395">
                  <a:moveTo>
                    <a:pt x="10363819" y="7096805"/>
                  </a:moveTo>
                  <a:lnTo>
                    <a:pt x="10363819" y="6961408"/>
                  </a:lnTo>
                </a:path>
                <a:path w="13266419" h="7097395">
                  <a:moveTo>
                    <a:pt x="12435366" y="7096805"/>
                  </a:moveTo>
                  <a:lnTo>
                    <a:pt x="12435366" y="6961408"/>
                  </a:lnTo>
                </a:path>
                <a:path w="13266419" h="7097395">
                  <a:moveTo>
                    <a:pt x="0" y="7096805"/>
                  </a:moveTo>
                  <a:lnTo>
                    <a:pt x="132470" y="7096805"/>
                  </a:lnTo>
                </a:path>
                <a:path w="13266419" h="7097395">
                  <a:moveTo>
                    <a:pt x="0" y="5321815"/>
                  </a:moveTo>
                  <a:lnTo>
                    <a:pt x="132470" y="5321815"/>
                  </a:lnTo>
                </a:path>
                <a:path w="13266419" h="7097395">
                  <a:moveTo>
                    <a:pt x="0" y="3546888"/>
                  </a:moveTo>
                  <a:lnTo>
                    <a:pt x="132470" y="3546888"/>
                  </a:lnTo>
                </a:path>
                <a:path w="13266419" h="7097395">
                  <a:moveTo>
                    <a:pt x="0" y="1771961"/>
                  </a:moveTo>
                  <a:lnTo>
                    <a:pt x="132470" y="1771961"/>
                  </a:lnTo>
                </a:path>
                <a:path w="13266419" h="7097395">
                  <a:moveTo>
                    <a:pt x="0" y="0"/>
                  </a:moveTo>
                  <a:lnTo>
                    <a:pt x="132470" y="0"/>
                  </a:lnTo>
                </a:path>
              </a:pathLst>
            </a:custGeom>
            <a:ln w="18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12860" y="3325806"/>
              <a:ext cx="12432665" cy="5713095"/>
            </a:xfrm>
            <a:custGeom>
              <a:avLst/>
              <a:gdLst/>
              <a:ahLst/>
              <a:cxnLst/>
              <a:rect l="l" t="t" r="r" b="b"/>
              <a:pathLst>
                <a:path w="12432665" h="5713095">
                  <a:moveTo>
                    <a:pt x="0" y="5712866"/>
                  </a:moveTo>
                  <a:lnTo>
                    <a:pt x="96350" y="4464447"/>
                  </a:lnTo>
                  <a:lnTo>
                    <a:pt x="228845" y="3567899"/>
                  </a:lnTo>
                  <a:lnTo>
                    <a:pt x="361316" y="3194894"/>
                  </a:lnTo>
                  <a:lnTo>
                    <a:pt x="493836" y="2770659"/>
                  </a:lnTo>
                  <a:lnTo>
                    <a:pt x="626257" y="2800754"/>
                  </a:lnTo>
                  <a:lnTo>
                    <a:pt x="758802" y="2343519"/>
                  </a:lnTo>
                  <a:lnTo>
                    <a:pt x="891285" y="2096826"/>
                  </a:lnTo>
                  <a:lnTo>
                    <a:pt x="1023768" y="2111843"/>
                  </a:lnTo>
                  <a:lnTo>
                    <a:pt x="1156251" y="1940357"/>
                  </a:lnTo>
                  <a:lnTo>
                    <a:pt x="1288734" y="1747860"/>
                  </a:lnTo>
                  <a:lnTo>
                    <a:pt x="1421217" y="1660603"/>
                  </a:lnTo>
                  <a:lnTo>
                    <a:pt x="1553638" y="1687670"/>
                  </a:lnTo>
                  <a:lnTo>
                    <a:pt x="1686183" y="1456055"/>
                  </a:lnTo>
                  <a:lnTo>
                    <a:pt x="1818604" y="1236430"/>
                  </a:lnTo>
                  <a:lnTo>
                    <a:pt x="1954117" y="1341731"/>
                  </a:lnTo>
                  <a:lnTo>
                    <a:pt x="2086600" y="1347726"/>
                  </a:lnTo>
                  <a:lnTo>
                    <a:pt x="2219083" y="1278513"/>
                  </a:lnTo>
                  <a:lnTo>
                    <a:pt x="2351566" y="1140150"/>
                  </a:lnTo>
                  <a:lnTo>
                    <a:pt x="2484049" y="1079960"/>
                  </a:lnTo>
                  <a:lnTo>
                    <a:pt x="2616532" y="1058887"/>
                  </a:lnTo>
                  <a:lnTo>
                    <a:pt x="2749015" y="983681"/>
                  </a:lnTo>
                  <a:lnTo>
                    <a:pt x="2881498" y="926581"/>
                  </a:lnTo>
                  <a:lnTo>
                    <a:pt x="3013981" y="899452"/>
                  </a:lnTo>
                  <a:lnTo>
                    <a:pt x="3146464" y="866390"/>
                  </a:lnTo>
                  <a:lnTo>
                    <a:pt x="3278947" y="818251"/>
                  </a:lnTo>
                  <a:lnTo>
                    <a:pt x="3411430" y="806200"/>
                  </a:lnTo>
                  <a:lnTo>
                    <a:pt x="3543913" y="734022"/>
                  </a:lnTo>
                  <a:lnTo>
                    <a:pt x="3676396" y="691876"/>
                  </a:lnTo>
                  <a:lnTo>
                    <a:pt x="3808879" y="661781"/>
                  </a:lnTo>
                  <a:lnTo>
                    <a:pt x="3941424" y="697932"/>
                  </a:lnTo>
                  <a:lnTo>
                    <a:pt x="4073845" y="616670"/>
                  </a:lnTo>
                  <a:lnTo>
                    <a:pt x="4209359" y="574586"/>
                  </a:lnTo>
                  <a:lnTo>
                    <a:pt x="4341842" y="544491"/>
                  </a:lnTo>
                  <a:lnTo>
                    <a:pt x="4474325" y="526446"/>
                  </a:lnTo>
                  <a:lnTo>
                    <a:pt x="4606808" y="502346"/>
                  </a:lnTo>
                  <a:lnTo>
                    <a:pt x="4739291" y="475279"/>
                  </a:lnTo>
                  <a:lnTo>
                    <a:pt x="4871774" y="505374"/>
                  </a:lnTo>
                  <a:lnTo>
                    <a:pt x="5004257" y="427139"/>
                  </a:lnTo>
                  <a:lnTo>
                    <a:pt x="5136740" y="421145"/>
                  </a:lnTo>
                  <a:lnTo>
                    <a:pt x="5269223" y="421145"/>
                  </a:lnTo>
                  <a:lnTo>
                    <a:pt x="5401706" y="400072"/>
                  </a:lnTo>
                  <a:lnTo>
                    <a:pt x="5534189" y="357927"/>
                  </a:lnTo>
                  <a:lnTo>
                    <a:pt x="5666672" y="333888"/>
                  </a:lnTo>
                  <a:lnTo>
                    <a:pt x="5799155" y="333888"/>
                  </a:lnTo>
                  <a:lnTo>
                    <a:pt x="5931638" y="321899"/>
                  </a:lnTo>
                  <a:lnTo>
                    <a:pt x="6064121" y="276726"/>
                  </a:lnTo>
                  <a:lnTo>
                    <a:pt x="6196604" y="258681"/>
                  </a:lnTo>
                  <a:lnTo>
                    <a:pt x="6332118" y="249659"/>
                  </a:lnTo>
                  <a:lnTo>
                    <a:pt x="6464601" y="249659"/>
                  </a:lnTo>
                  <a:lnTo>
                    <a:pt x="6597084" y="228586"/>
                  </a:lnTo>
                  <a:lnTo>
                    <a:pt x="6729567" y="201519"/>
                  </a:lnTo>
                  <a:lnTo>
                    <a:pt x="6862050" y="198491"/>
                  </a:lnTo>
                  <a:lnTo>
                    <a:pt x="6994533" y="189468"/>
                  </a:lnTo>
                  <a:lnTo>
                    <a:pt x="7127016" y="162401"/>
                  </a:lnTo>
                  <a:lnTo>
                    <a:pt x="7259499" y="171424"/>
                  </a:lnTo>
                  <a:lnTo>
                    <a:pt x="7391982" y="165430"/>
                  </a:lnTo>
                  <a:lnTo>
                    <a:pt x="7524465" y="156407"/>
                  </a:lnTo>
                  <a:lnTo>
                    <a:pt x="7656948" y="132306"/>
                  </a:lnTo>
                  <a:lnTo>
                    <a:pt x="7789431" y="123284"/>
                  </a:lnTo>
                  <a:lnTo>
                    <a:pt x="7921914" y="111296"/>
                  </a:lnTo>
                  <a:lnTo>
                    <a:pt x="8054397" y="69150"/>
                  </a:lnTo>
                  <a:lnTo>
                    <a:pt x="8186880" y="87195"/>
                  </a:lnTo>
                  <a:lnTo>
                    <a:pt x="8319363" y="72178"/>
                  </a:lnTo>
                  <a:lnTo>
                    <a:pt x="8451846" y="72178"/>
                  </a:lnTo>
                  <a:lnTo>
                    <a:pt x="8587359" y="99245"/>
                  </a:lnTo>
                  <a:lnTo>
                    <a:pt x="8719842" y="66184"/>
                  </a:lnTo>
                  <a:lnTo>
                    <a:pt x="8852325" y="54133"/>
                  </a:lnTo>
                  <a:lnTo>
                    <a:pt x="8984808" y="81200"/>
                  </a:lnTo>
                  <a:lnTo>
                    <a:pt x="9117291" y="54133"/>
                  </a:lnTo>
                  <a:lnTo>
                    <a:pt x="9249774" y="60128"/>
                  </a:lnTo>
                  <a:lnTo>
                    <a:pt x="9382257" y="54133"/>
                  </a:lnTo>
                  <a:lnTo>
                    <a:pt x="9514740" y="42083"/>
                  </a:lnTo>
                  <a:lnTo>
                    <a:pt x="9647223" y="39055"/>
                  </a:lnTo>
                  <a:lnTo>
                    <a:pt x="9779706" y="24038"/>
                  </a:lnTo>
                  <a:lnTo>
                    <a:pt x="9912189" y="27005"/>
                  </a:lnTo>
                  <a:lnTo>
                    <a:pt x="10044672" y="27005"/>
                  </a:lnTo>
                  <a:lnTo>
                    <a:pt x="10177155" y="30033"/>
                  </a:lnTo>
                  <a:lnTo>
                    <a:pt x="10309638" y="24038"/>
                  </a:lnTo>
                  <a:lnTo>
                    <a:pt x="10442121" y="51105"/>
                  </a:lnTo>
                  <a:lnTo>
                    <a:pt x="10574604" y="30033"/>
                  </a:lnTo>
                  <a:lnTo>
                    <a:pt x="10707087" y="24038"/>
                  </a:lnTo>
                  <a:lnTo>
                    <a:pt x="10842539" y="36089"/>
                  </a:lnTo>
                  <a:lnTo>
                    <a:pt x="10975084" y="36089"/>
                  </a:lnTo>
                  <a:lnTo>
                    <a:pt x="11107505" y="15016"/>
                  </a:lnTo>
                  <a:lnTo>
                    <a:pt x="11240050" y="18044"/>
                  </a:lnTo>
                  <a:lnTo>
                    <a:pt x="11372471" y="18044"/>
                  </a:lnTo>
                  <a:lnTo>
                    <a:pt x="11505016" y="36089"/>
                  </a:lnTo>
                  <a:lnTo>
                    <a:pt x="11637437" y="15016"/>
                  </a:lnTo>
                  <a:lnTo>
                    <a:pt x="11769982" y="0"/>
                  </a:lnTo>
                  <a:lnTo>
                    <a:pt x="11902403" y="15016"/>
                  </a:lnTo>
                  <a:lnTo>
                    <a:pt x="12034948" y="5994"/>
                  </a:lnTo>
                  <a:lnTo>
                    <a:pt x="12167369" y="24038"/>
                  </a:lnTo>
                  <a:lnTo>
                    <a:pt x="12299914" y="0"/>
                  </a:lnTo>
                  <a:lnTo>
                    <a:pt x="12432335" y="2966"/>
                  </a:lnTo>
                </a:path>
              </a:pathLst>
            </a:custGeom>
            <a:ln w="5415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14142" y="3238549"/>
              <a:ext cx="6796405" cy="5800725"/>
            </a:xfrm>
            <a:custGeom>
              <a:avLst/>
              <a:gdLst/>
              <a:ahLst/>
              <a:cxnLst/>
              <a:rect l="l" t="t" r="r" b="b"/>
              <a:pathLst>
                <a:path w="6796405" h="5800725">
                  <a:moveTo>
                    <a:pt x="0" y="5800123"/>
                  </a:moveTo>
                  <a:lnTo>
                    <a:pt x="30102" y="3949989"/>
                  </a:lnTo>
                  <a:lnTo>
                    <a:pt x="162597" y="2346547"/>
                  </a:lnTo>
                  <a:lnTo>
                    <a:pt x="295068" y="1762877"/>
                  </a:lnTo>
                  <a:lnTo>
                    <a:pt x="427563" y="1438011"/>
                  </a:lnTo>
                  <a:lnTo>
                    <a:pt x="560034" y="1293592"/>
                  </a:lnTo>
                  <a:lnTo>
                    <a:pt x="692554" y="1113083"/>
                  </a:lnTo>
                  <a:lnTo>
                    <a:pt x="824975" y="1019832"/>
                  </a:lnTo>
                  <a:lnTo>
                    <a:pt x="957520" y="923553"/>
                  </a:lnTo>
                  <a:lnTo>
                    <a:pt x="1090003" y="863362"/>
                  </a:lnTo>
                  <a:lnTo>
                    <a:pt x="1222486" y="809228"/>
                  </a:lnTo>
                  <a:lnTo>
                    <a:pt x="1354969" y="767083"/>
                  </a:lnTo>
                  <a:lnTo>
                    <a:pt x="1487452" y="679888"/>
                  </a:lnTo>
                  <a:lnTo>
                    <a:pt x="1619935" y="631748"/>
                  </a:lnTo>
                  <a:lnTo>
                    <a:pt x="1752356" y="619698"/>
                  </a:lnTo>
                  <a:lnTo>
                    <a:pt x="1884901" y="577614"/>
                  </a:lnTo>
                  <a:lnTo>
                    <a:pt x="2017322" y="553513"/>
                  </a:lnTo>
                  <a:lnTo>
                    <a:pt x="2152836" y="532441"/>
                  </a:lnTo>
                  <a:lnTo>
                    <a:pt x="2285319" y="499379"/>
                  </a:lnTo>
                  <a:lnTo>
                    <a:pt x="2417802" y="466318"/>
                  </a:lnTo>
                  <a:lnTo>
                    <a:pt x="2550285" y="439189"/>
                  </a:lnTo>
                  <a:lnTo>
                    <a:pt x="2682768" y="391050"/>
                  </a:lnTo>
                  <a:lnTo>
                    <a:pt x="2815251" y="400072"/>
                  </a:lnTo>
                  <a:lnTo>
                    <a:pt x="2947734" y="363983"/>
                  </a:lnTo>
                  <a:lnTo>
                    <a:pt x="3080217" y="373005"/>
                  </a:lnTo>
                  <a:lnTo>
                    <a:pt x="3212700" y="361016"/>
                  </a:lnTo>
                  <a:lnTo>
                    <a:pt x="3345183" y="336916"/>
                  </a:lnTo>
                  <a:lnTo>
                    <a:pt x="3477666" y="312877"/>
                  </a:lnTo>
                  <a:lnTo>
                    <a:pt x="3610149" y="270731"/>
                  </a:lnTo>
                  <a:lnTo>
                    <a:pt x="3742632" y="309849"/>
                  </a:lnTo>
                  <a:lnTo>
                    <a:pt x="3875115" y="249659"/>
                  </a:lnTo>
                  <a:lnTo>
                    <a:pt x="4007598" y="231614"/>
                  </a:lnTo>
                  <a:lnTo>
                    <a:pt x="4140143" y="219563"/>
                  </a:lnTo>
                  <a:lnTo>
                    <a:pt x="4272564" y="216597"/>
                  </a:lnTo>
                  <a:lnTo>
                    <a:pt x="4408077" y="204547"/>
                  </a:lnTo>
                  <a:lnTo>
                    <a:pt x="4540560" y="204547"/>
                  </a:lnTo>
                  <a:lnTo>
                    <a:pt x="4673043" y="165430"/>
                  </a:lnTo>
                  <a:lnTo>
                    <a:pt x="4805526" y="153441"/>
                  </a:lnTo>
                  <a:lnTo>
                    <a:pt x="4938009" y="147385"/>
                  </a:lnTo>
                  <a:lnTo>
                    <a:pt x="5070492" y="138363"/>
                  </a:lnTo>
                  <a:lnTo>
                    <a:pt x="5202975" y="129340"/>
                  </a:lnTo>
                  <a:lnTo>
                    <a:pt x="5335458" y="126312"/>
                  </a:lnTo>
                  <a:lnTo>
                    <a:pt x="5467941" y="84229"/>
                  </a:lnTo>
                  <a:lnTo>
                    <a:pt x="5600424" y="93251"/>
                  </a:lnTo>
                  <a:lnTo>
                    <a:pt x="5732907" y="102273"/>
                  </a:lnTo>
                  <a:lnTo>
                    <a:pt x="5865390" y="75206"/>
                  </a:lnTo>
                  <a:lnTo>
                    <a:pt x="5997873" y="72178"/>
                  </a:lnTo>
                  <a:lnTo>
                    <a:pt x="6130356" y="48139"/>
                  </a:lnTo>
                  <a:lnTo>
                    <a:pt x="6262839" y="51105"/>
                  </a:lnTo>
                  <a:lnTo>
                    <a:pt x="6395322" y="51105"/>
                  </a:lnTo>
                  <a:lnTo>
                    <a:pt x="6530836" y="30095"/>
                  </a:lnTo>
                  <a:lnTo>
                    <a:pt x="6663319" y="30095"/>
                  </a:lnTo>
                  <a:lnTo>
                    <a:pt x="6795802" y="0"/>
                  </a:lnTo>
                </a:path>
              </a:pathLst>
            </a:custGeom>
            <a:ln w="5417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96069" y="3208454"/>
              <a:ext cx="1108075" cy="5830570"/>
            </a:xfrm>
            <a:custGeom>
              <a:avLst/>
              <a:gdLst/>
              <a:ahLst/>
              <a:cxnLst/>
              <a:rect l="l" t="t" r="r" b="b"/>
              <a:pathLst>
                <a:path w="1108075" h="5830570">
                  <a:moveTo>
                    <a:pt x="0" y="5830218"/>
                  </a:moveTo>
                  <a:lnTo>
                    <a:pt x="48175" y="1832089"/>
                  </a:lnTo>
                  <a:lnTo>
                    <a:pt x="180670" y="944625"/>
                  </a:lnTo>
                  <a:lnTo>
                    <a:pt x="313141" y="577614"/>
                  </a:lnTo>
                  <a:lnTo>
                    <a:pt x="445636" y="367011"/>
                  </a:lnTo>
                  <a:lnTo>
                    <a:pt x="578107" y="255715"/>
                  </a:lnTo>
                  <a:lnTo>
                    <a:pt x="710627" y="171486"/>
                  </a:lnTo>
                  <a:lnTo>
                    <a:pt x="843048" y="84229"/>
                  </a:lnTo>
                  <a:lnTo>
                    <a:pt x="975593" y="3028"/>
                  </a:lnTo>
                  <a:lnTo>
                    <a:pt x="1108076" y="0"/>
                  </a:lnTo>
                </a:path>
              </a:pathLst>
            </a:custGeom>
            <a:ln w="54196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99087" y="2874504"/>
              <a:ext cx="2698115" cy="6164580"/>
            </a:xfrm>
            <a:custGeom>
              <a:avLst/>
              <a:gdLst/>
              <a:ahLst/>
              <a:cxnLst/>
              <a:rect l="l" t="t" r="r" b="b"/>
              <a:pathLst>
                <a:path w="2698115" h="6164580">
                  <a:moveTo>
                    <a:pt x="0" y="6164167"/>
                  </a:moveTo>
                  <a:lnTo>
                    <a:pt x="45156" y="2815894"/>
                  </a:lnTo>
                  <a:lnTo>
                    <a:pt x="177652" y="1916380"/>
                  </a:lnTo>
                  <a:lnTo>
                    <a:pt x="310122" y="1504195"/>
                  </a:lnTo>
                  <a:lnTo>
                    <a:pt x="442618" y="1245452"/>
                  </a:lnTo>
                  <a:lnTo>
                    <a:pt x="575088" y="995793"/>
                  </a:lnTo>
                  <a:lnTo>
                    <a:pt x="707608" y="821279"/>
                  </a:lnTo>
                  <a:lnTo>
                    <a:pt x="840030" y="625754"/>
                  </a:lnTo>
                  <a:lnTo>
                    <a:pt x="972574" y="523480"/>
                  </a:lnTo>
                  <a:lnTo>
                    <a:pt x="1105057" y="397106"/>
                  </a:lnTo>
                  <a:lnTo>
                    <a:pt x="1237540" y="291804"/>
                  </a:lnTo>
                  <a:lnTo>
                    <a:pt x="1370023" y="240698"/>
                  </a:lnTo>
                  <a:lnTo>
                    <a:pt x="1502506" y="192558"/>
                  </a:lnTo>
                  <a:lnTo>
                    <a:pt x="1634989" y="138424"/>
                  </a:lnTo>
                  <a:lnTo>
                    <a:pt x="1767410" y="75206"/>
                  </a:lnTo>
                  <a:lnTo>
                    <a:pt x="1899955" y="39117"/>
                  </a:lnTo>
                  <a:lnTo>
                    <a:pt x="2032376" y="18044"/>
                  </a:lnTo>
                  <a:lnTo>
                    <a:pt x="2167890" y="24100"/>
                  </a:lnTo>
                  <a:lnTo>
                    <a:pt x="2300373" y="9022"/>
                  </a:lnTo>
                  <a:lnTo>
                    <a:pt x="2432856" y="0"/>
                  </a:lnTo>
                  <a:lnTo>
                    <a:pt x="2565339" y="0"/>
                  </a:lnTo>
                  <a:lnTo>
                    <a:pt x="2697822" y="3028"/>
                  </a:lnTo>
                </a:path>
              </a:pathLst>
            </a:custGeom>
            <a:ln w="541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62317" y="3777046"/>
              <a:ext cx="3041650" cy="5262245"/>
            </a:xfrm>
            <a:custGeom>
              <a:avLst/>
              <a:gdLst/>
              <a:ahLst/>
              <a:cxnLst/>
              <a:rect l="l" t="t" r="r" b="b"/>
              <a:pathLst>
                <a:path w="3041650" h="5262245">
                  <a:moveTo>
                    <a:pt x="0" y="5261625"/>
                  </a:moveTo>
                  <a:lnTo>
                    <a:pt x="123459" y="3014385"/>
                  </a:lnTo>
                  <a:lnTo>
                    <a:pt x="255929" y="1985530"/>
                  </a:lnTo>
                  <a:lnTo>
                    <a:pt x="388425" y="1401860"/>
                  </a:lnTo>
                  <a:lnTo>
                    <a:pt x="520895" y="1013838"/>
                  </a:lnTo>
                  <a:lnTo>
                    <a:pt x="653409" y="770111"/>
                  </a:lnTo>
                  <a:lnTo>
                    <a:pt x="785830" y="565564"/>
                  </a:lnTo>
                  <a:lnTo>
                    <a:pt x="918375" y="433195"/>
                  </a:lnTo>
                  <a:lnTo>
                    <a:pt x="1050796" y="339944"/>
                  </a:lnTo>
                  <a:lnTo>
                    <a:pt x="1183341" y="210541"/>
                  </a:lnTo>
                  <a:lnTo>
                    <a:pt x="1315824" y="144419"/>
                  </a:lnTo>
                  <a:lnTo>
                    <a:pt x="1448307" y="96279"/>
                  </a:lnTo>
                  <a:lnTo>
                    <a:pt x="1583759" y="69150"/>
                  </a:lnTo>
                  <a:lnTo>
                    <a:pt x="1716242" y="33061"/>
                  </a:lnTo>
                  <a:lnTo>
                    <a:pt x="1848725" y="33061"/>
                  </a:lnTo>
                  <a:lnTo>
                    <a:pt x="1981208" y="0"/>
                  </a:lnTo>
                  <a:lnTo>
                    <a:pt x="2113691" y="48139"/>
                  </a:lnTo>
                  <a:lnTo>
                    <a:pt x="2246174" y="0"/>
                  </a:lnTo>
                  <a:lnTo>
                    <a:pt x="2378657" y="15016"/>
                  </a:lnTo>
                  <a:lnTo>
                    <a:pt x="2511140" y="27066"/>
                  </a:lnTo>
                  <a:lnTo>
                    <a:pt x="2643685" y="18044"/>
                  </a:lnTo>
                  <a:lnTo>
                    <a:pt x="2776106" y="5994"/>
                  </a:lnTo>
                  <a:lnTo>
                    <a:pt x="2908651" y="21010"/>
                  </a:lnTo>
                  <a:lnTo>
                    <a:pt x="3041072" y="11988"/>
                  </a:lnTo>
                </a:path>
              </a:pathLst>
            </a:custGeom>
            <a:ln w="54186">
              <a:solidFill>
                <a:srgbClr val="FF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77365" y="3668717"/>
              <a:ext cx="3134995" cy="3231515"/>
            </a:xfrm>
            <a:custGeom>
              <a:avLst/>
              <a:gdLst/>
              <a:ahLst/>
              <a:cxnLst/>
              <a:rect l="l" t="t" r="r" b="b"/>
              <a:pathLst>
                <a:path w="3134995" h="3231515">
                  <a:moveTo>
                    <a:pt x="0" y="3122715"/>
                  </a:moveTo>
                  <a:lnTo>
                    <a:pt x="216790" y="3122715"/>
                  </a:lnTo>
                </a:path>
                <a:path w="3134995" h="3231515">
                  <a:moveTo>
                    <a:pt x="108410" y="3014385"/>
                  </a:moveTo>
                  <a:lnTo>
                    <a:pt x="108410" y="3231045"/>
                  </a:lnTo>
                </a:path>
                <a:path w="3134995" h="3231515">
                  <a:moveTo>
                    <a:pt x="132495" y="2093860"/>
                  </a:moveTo>
                  <a:lnTo>
                    <a:pt x="349286" y="2093860"/>
                  </a:lnTo>
                </a:path>
                <a:path w="3134995" h="3231515">
                  <a:moveTo>
                    <a:pt x="240881" y="1985530"/>
                  </a:moveTo>
                  <a:lnTo>
                    <a:pt x="240881" y="2202128"/>
                  </a:lnTo>
                </a:path>
                <a:path w="3134995" h="3231515">
                  <a:moveTo>
                    <a:pt x="264965" y="1510189"/>
                  </a:moveTo>
                  <a:lnTo>
                    <a:pt x="481756" y="1510189"/>
                  </a:lnTo>
                </a:path>
                <a:path w="3134995" h="3231515">
                  <a:moveTo>
                    <a:pt x="373376" y="1401921"/>
                  </a:moveTo>
                  <a:lnTo>
                    <a:pt x="373376" y="1618519"/>
                  </a:lnTo>
                </a:path>
                <a:path w="3134995" h="3231515">
                  <a:moveTo>
                    <a:pt x="397461" y="1122167"/>
                  </a:moveTo>
                  <a:lnTo>
                    <a:pt x="614252" y="1122167"/>
                  </a:lnTo>
                </a:path>
                <a:path w="3134995" h="3231515">
                  <a:moveTo>
                    <a:pt x="505847" y="1013838"/>
                  </a:moveTo>
                  <a:lnTo>
                    <a:pt x="505847" y="1230435"/>
                  </a:lnTo>
                </a:path>
                <a:path w="3134995" h="3231515">
                  <a:moveTo>
                    <a:pt x="529931" y="878441"/>
                  </a:moveTo>
                  <a:lnTo>
                    <a:pt x="746722" y="878441"/>
                  </a:lnTo>
                </a:path>
                <a:path w="3134995" h="3231515">
                  <a:moveTo>
                    <a:pt x="638361" y="770173"/>
                  </a:moveTo>
                  <a:lnTo>
                    <a:pt x="638361" y="986771"/>
                  </a:lnTo>
                </a:path>
                <a:path w="3134995" h="3231515">
                  <a:moveTo>
                    <a:pt x="662421" y="673893"/>
                  </a:moveTo>
                  <a:lnTo>
                    <a:pt x="879205" y="673893"/>
                  </a:lnTo>
                </a:path>
                <a:path w="3134995" h="3231515">
                  <a:moveTo>
                    <a:pt x="770782" y="565564"/>
                  </a:moveTo>
                  <a:lnTo>
                    <a:pt x="770782" y="782223"/>
                  </a:lnTo>
                </a:path>
                <a:path w="3134995" h="3231515">
                  <a:moveTo>
                    <a:pt x="794904" y="541525"/>
                  </a:moveTo>
                  <a:lnTo>
                    <a:pt x="1011688" y="541525"/>
                  </a:lnTo>
                </a:path>
                <a:path w="3134995" h="3231515">
                  <a:moveTo>
                    <a:pt x="903327" y="433195"/>
                  </a:moveTo>
                  <a:lnTo>
                    <a:pt x="903327" y="649793"/>
                  </a:lnTo>
                </a:path>
                <a:path w="3134995" h="3231515">
                  <a:moveTo>
                    <a:pt x="927387" y="448273"/>
                  </a:moveTo>
                  <a:lnTo>
                    <a:pt x="1144171" y="448273"/>
                  </a:lnTo>
                </a:path>
                <a:path w="3134995" h="3231515">
                  <a:moveTo>
                    <a:pt x="1035748" y="339944"/>
                  </a:moveTo>
                  <a:lnTo>
                    <a:pt x="1035748" y="556541"/>
                  </a:lnTo>
                </a:path>
                <a:path w="3134995" h="3231515">
                  <a:moveTo>
                    <a:pt x="1059870" y="318871"/>
                  </a:moveTo>
                  <a:lnTo>
                    <a:pt x="1276654" y="318871"/>
                  </a:lnTo>
                </a:path>
                <a:path w="3134995" h="3231515">
                  <a:moveTo>
                    <a:pt x="1168293" y="210603"/>
                  </a:moveTo>
                  <a:lnTo>
                    <a:pt x="1168293" y="427201"/>
                  </a:lnTo>
                </a:path>
                <a:path w="3134995" h="3231515">
                  <a:moveTo>
                    <a:pt x="1192353" y="252748"/>
                  </a:moveTo>
                  <a:lnTo>
                    <a:pt x="1409137" y="252748"/>
                  </a:lnTo>
                </a:path>
                <a:path w="3134995" h="3231515">
                  <a:moveTo>
                    <a:pt x="1300776" y="144419"/>
                  </a:moveTo>
                  <a:lnTo>
                    <a:pt x="1300776" y="361016"/>
                  </a:lnTo>
                </a:path>
                <a:path w="3134995" h="3231515">
                  <a:moveTo>
                    <a:pt x="1324836" y="204609"/>
                  </a:moveTo>
                  <a:lnTo>
                    <a:pt x="1541620" y="204609"/>
                  </a:lnTo>
                </a:path>
                <a:path w="3134995" h="3231515">
                  <a:moveTo>
                    <a:pt x="1433259" y="96279"/>
                  </a:moveTo>
                  <a:lnTo>
                    <a:pt x="1433259" y="312877"/>
                  </a:lnTo>
                </a:path>
                <a:path w="3134995" h="3231515">
                  <a:moveTo>
                    <a:pt x="1460349" y="177480"/>
                  </a:moveTo>
                  <a:lnTo>
                    <a:pt x="1677134" y="177480"/>
                  </a:lnTo>
                </a:path>
                <a:path w="3134995" h="3231515">
                  <a:moveTo>
                    <a:pt x="1568711" y="69212"/>
                  </a:moveTo>
                  <a:lnTo>
                    <a:pt x="1568711" y="285810"/>
                  </a:lnTo>
                </a:path>
                <a:path w="3134995" h="3231515">
                  <a:moveTo>
                    <a:pt x="1592832" y="141391"/>
                  </a:moveTo>
                  <a:lnTo>
                    <a:pt x="1809617" y="141391"/>
                  </a:lnTo>
                </a:path>
                <a:path w="3134995" h="3231515">
                  <a:moveTo>
                    <a:pt x="1701194" y="33123"/>
                  </a:moveTo>
                  <a:lnTo>
                    <a:pt x="1701194" y="249720"/>
                  </a:lnTo>
                </a:path>
                <a:path w="3134995" h="3231515">
                  <a:moveTo>
                    <a:pt x="1725315" y="141391"/>
                  </a:moveTo>
                  <a:lnTo>
                    <a:pt x="1942100" y="141391"/>
                  </a:lnTo>
                </a:path>
                <a:path w="3134995" h="3231515">
                  <a:moveTo>
                    <a:pt x="1833677" y="33123"/>
                  </a:moveTo>
                  <a:lnTo>
                    <a:pt x="1833677" y="249720"/>
                  </a:lnTo>
                </a:path>
                <a:path w="3134995" h="3231515">
                  <a:moveTo>
                    <a:pt x="1857798" y="108329"/>
                  </a:moveTo>
                  <a:lnTo>
                    <a:pt x="2074583" y="108329"/>
                  </a:lnTo>
                </a:path>
                <a:path w="3134995" h="3231515">
                  <a:moveTo>
                    <a:pt x="1966160" y="0"/>
                  </a:moveTo>
                  <a:lnTo>
                    <a:pt x="1966160" y="216597"/>
                  </a:lnTo>
                </a:path>
                <a:path w="3134995" h="3231515">
                  <a:moveTo>
                    <a:pt x="1990281" y="156469"/>
                  </a:moveTo>
                  <a:lnTo>
                    <a:pt x="2207066" y="156469"/>
                  </a:lnTo>
                </a:path>
                <a:path w="3134995" h="3231515">
                  <a:moveTo>
                    <a:pt x="2098643" y="48139"/>
                  </a:moveTo>
                  <a:lnTo>
                    <a:pt x="2098643" y="264737"/>
                  </a:lnTo>
                </a:path>
                <a:path w="3134995" h="3231515">
                  <a:moveTo>
                    <a:pt x="2122764" y="108329"/>
                  </a:moveTo>
                  <a:lnTo>
                    <a:pt x="2339549" y="108329"/>
                  </a:lnTo>
                </a:path>
                <a:path w="3134995" h="3231515">
                  <a:moveTo>
                    <a:pt x="2231126" y="0"/>
                  </a:moveTo>
                  <a:lnTo>
                    <a:pt x="2231126" y="216597"/>
                  </a:lnTo>
                </a:path>
                <a:path w="3134995" h="3231515">
                  <a:moveTo>
                    <a:pt x="2255247" y="123346"/>
                  </a:moveTo>
                  <a:lnTo>
                    <a:pt x="2472032" y="123346"/>
                  </a:lnTo>
                </a:path>
                <a:path w="3134995" h="3231515">
                  <a:moveTo>
                    <a:pt x="2363609" y="15016"/>
                  </a:moveTo>
                  <a:lnTo>
                    <a:pt x="2363609" y="231676"/>
                  </a:lnTo>
                </a:path>
                <a:path w="3134995" h="3231515">
                  <a:moveTo>
                    <a:pt x="2387730" y="135396"/>
                  </a:moveTo>
                  <a:lnTo>
                    <a:pt x="2604515" y="135396"/>
                  </a:lnTo>
                </a:path>
                <a:path w="3134995" h="3231515">
                  <a:moveTo>
                    <a:pt x="2496092" y="27066"/>
                  </a:moveTo>
                  <a:lnTo>
                    <a:pt x="2496092" y="243664"/>
                  </a:lnTo>
                </a:path>
                <a:path w="3134995" h="3231515">
                  <a:moveTo>
                    <a:pt x="2520213" y="126374"/>
                  </a:moveTo>
                  <a:lnTo>
                    <a:pt x="2736998" y="126374"/>
                  </a:lnTo>
                </a:path>
                <a:path w="3134995" h="3231515">
                  <a:moveTo>
                    <a:pt x="2628637" y="18044"/>
                  </a:moveTo>
                  <a:lnTo>
                    <a:pt x="2628637" y="234642"/>
                  </a:lnTo>
                </a:path>
                <a:path w="3134995" h="3231515">
                  <a:moveTo>
                    <a:pt x="2652696" y="114324"/>
                  </a:moveTo>
                  <a:lnTo>
                    <a:pt x="2869481" y="114324"/>
                  </a:lnTo>
                </a:path>
                <a:path w="3134995" h="3231515">
                  <a:moveTo>
                    <a:pt x="2761058" y="5994"/>
                  </a:moveTo>
                  <a:lnTo>
                    <a:pt x="2761058" y="222592"/>
                  </a:lnTo>
                </a:path>
                <a:path w="3134995" h="3231515">
                  <a:moveTo>
                    <a:pt x="2785179" y="129340"/>
                  </a:moveTo>
                  <a:lnTo>
                    <a:pt x="3001964" y="129340"/>
                  </a:lnTo>
                </a:path>
                <a:path w="3134995" h="3231515">
                  <a:moveTo>
                    <a:pt x="2893603" y="21072"/>
                  </a:moveTo>
                  <a:lnTo>
                    <a:pt x="2893603" y="237670"/>
                  </a:lnTo>
                </a:path>
                <a:path w="3134995" h="3231515">
                  <a:moveTo>
                    <a:pt x="2917662" y="120318"/>
                  </a:moveTo>
                  <a:lnTo>
                    <a:pt x="3134447" y="120318"/>
                  </a:lnTo>
                </a:path>
                <a:path w="3134995" h="3231515">
                  <a:moveTo>
                    <a:pt x="3026024" y="12050"/>
                  </a:moveTo>
                  <a:lnTo>
                    <a:pt x="3026024" y="228648"/>
                  </a:lnTo>
                </a:path>
              </a:pathLst>
            </a:custGeom>
            <a:ln w="541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636226" y="3154316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5" y="0"/>
                  </a:moveTo>
                  <a:lnTo>
                    <a:pt x="0" y="165430"/>
                  </a:lnTo>
                  <a:lnTo>
                    <a:pt x="126425" y="330921"/>
                  </a:lnTo>
                  <a:lnTo>
                    <a:pt x="252903" y="165430"/>
                  </a:lnTo>
                  <a:lnTo>
                    <a:pt x="1264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636227" y="3154320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1" y="330921"/>
                  </a:moveTo>
                  <a:lnTo>
                    <a:pt x="252905" y="165430"/>
                  </a:lnTo>
                  <a:lnTo>
                    <a:pt x="126421" y="0"/>
                  </a:lnTo>
                  <a:lnTo>
                    <a:pt x="0" y="165430"/>
                  </a:lnTo>
                  <a:lnTo>
                    <a:pt x="126421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86389" y="3136210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2" y="0"/>
                  </a:moveTo>
                  <a:lnTo>
                    <a:pt x="0" y="165491"/>
                  </a:lnTo>
                  <a:lnTo>
                    <a:pt x="126422" y="330921"/>
                  </a:lnTo>
                  <a:lnTo>
                    <a:pt x="252905" y="165491"/>
                  </a:lnTo>
                  <a:lnTo>
                    <a:pt x="126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86390" y="3136214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1" y="330921"/>
                  </a:moveTo>
                  <a:lnTo>
                    <a:pt x="252905" y="165491"/>
                  </a:lnTo>
                  <a:lnTo>
                    <a:pt x="126421" y="0"/>
                  </a:lnTo>
                  <a:lnTo>
                    <a:pt x="0" y="165491"/>
                  </a:lnTo>
                  <a:lnTo>
                    <a:pt x="126421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6435" y="3157282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4" h="331470">
                  <a:moveTo>
                    <a:pt x="126501" y="0"/>
                  </a:moveTo>
                  <a:lnTo>
                    <a:pt x="0" y="165491"/>
                  </a:lnTo>
                  <a:lnTo>
                    <a:pt x="126501" y="330921"/>
                  </a:lnTo>
                  <a:lnTo>
                    <a:pt x="252924" y="165491"/>
                  </a:lnTo>
                  <a:lnTo>
                    <a:pt x="12650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6436" y="3157287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4" h="331470">
                  <a:moveTo>
                    <a:pt x="126502" y="330921"/>
                  </a:moveTo>
                  <a:lnTo>
                    <a:pt x="252923" y="165491"/>
                  </a:lnTo>
                  <a:lnTo>
                    <a:pt x="126502" y="0"/>
                  </a:lnTo>
                  <a:lnTo>
                    <a:pt x="0" y="165491"/>
                  </a:lnTo>
                  <a:lnTo>
                    <a:pt x="126502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14451" y="3136210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4" h="331470">
                  <a:moveTo>
                    <a:pt x="126421" y="0"/>
                  </a:moveTo>
                  <a:lnTo>
                    <a:pt x="0" y="165491"/>
                  </a:lnTo>
                  <a:lnTo>
                    <a:pt x="126421" y="330921"/>
                  </a:lnTo>
                  <a:lnTo>
                    <a:pt x="252904" y="165491"/>
                  </a:lnTo>
                  <a:lnTo>
                    <a:pt x="12642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14451" y="3136214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4" h="331470">
                  <a:moveTo>
                    <a:pt x="126421" y="330921"/>
                  </a:moveTo>
                  <a:lnTo>
                    <a:pt x="252905" y="165491"/>
                  </a:lnTo>
                  <a:lnTo>
                    <a:pt x="126421" y="0"/>
                  </a:lnTo>
                  <a:lnTo>
                    <a:pt x="0" y="165491"/>
                  </a:lnTo>
                  <a:lnTo>
                    <a:pt x="126421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02476" y="6096511"/>
              <a:ext cx="5498465" cy="2762250"/>
            </a:xfrm>
            <a:custGeom>
              <a:avLst/>
              <a:gdLst/>
              <a:ahLst/>
              <a:cxnLst/>
              <a:rect l="l" t="t" r="r" b="b"/>
              <a:pathLst>
                <a:path w="5498465" h="2762250">
                  <a:moveTo>
                    <a:pt x="5498044" y="0"/>
                  </a:moveTo>
                  <a:lnTo>
                    <a:pt x="0" y="0"/>
                  </a:lnTo>
                  <a:lnTo>
                    <a:pt x="0" y="2761710"/>
                  </a:lnTo>
                  <a:lnTo>
                    <a:pt x="5498044" y="2761710"/>
                  </a:lnTo>
                  <a:lnTo>
                    <a:pt x="5498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502480" y="6096466"/>
              <a:ext cx="5498465" cy="2762250"/>
            </a:xfrm>
            <a:custGeom>
              <a:avLst/>
              <a:gdLst/>
              <a:ahLst/>
              <a:cxnLst/>
              <a:rect l="l" t="t" r="r" b="b"/>
              <a:pathLst>
                <a:path w="5498465" h="2762250">
                  <a:moveTo>
                    <a:pt x="0" y="2761760"/>
                  </a:moveTo>
                  <a:lnTo>
                    <a:pt x="0" y="0"/>
                  </a:lnTo>
                  <a:lnTo>
                    <a:pt x="5498044" y="0"/>
                  </a:lnTo>
                  <a:lnTo>
                    <a:pt x="5498044" y="2761760"/>
                  </a:lnTo>
                  <a:lnTo>
                    <a:pt x="0" y="2761760"/>
                  </a:lnTo>
                </a:path>
              </a:pathLst>
            </a:custGeom>
            <a:ln w="18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716234" y="6364231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 h="0">
                  <a:moveTo>
                    <a:pt x="0" y="0"/>
                  </a:moveTo>
                  <a:lnTo>
                    <a:pt x="1077924" y="0"/>
                  </a:lnTo>
                </a:path>
              </a:pathLst>
            </a:custGeom>
            <a:ln w="5415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716234" y="6809477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 h="0">
                  <a:moveTo>
                    <a:pt x="0" y="0"/>
                  </a:moveTo>
                  <a:lnTo>
                    <a:pt x="1077924" y="0"/>
                  </a:lnTo>
                </a:path>
              </a:pathLst>
            </a:custGeom>
            <a:ln w="5415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716234" y="7254723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 h="0">
                  <a:moveTo>
                    <a:pt x="0" y="0"/>
                  </a:moveTo>
                  <a:lnTo>
                    <a:pt x="1077924" y="0"/>
                  </a:lnTo>
                </a:path>
              </a:pathLst>
            </a:custGeom>
            <a:ln w="5415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716234" y="7696940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 h="0">
                  <a:moveTo>
                    <a:pt x="0" y="0"/>
                  </a:moveTo>
                  <a:lnTo>
                    <a:pt x="1077924" y="0"/>
                  </a:lnTo>
                </a:path>
              </a:pathLst>
            </a:custGeom>
            <a:ln w="541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716234" y="8142186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 h="0">
                  <a:moveTo>
                    <a:pt x="0" y="0"/>
                  </a:moveTo>
                  <a:lnTo>
                    <a:pt x="1077924" y="0"/>
                  </a:lnTo>
                </a:path>
              </a:pathLst>
            </a:custGeom>
            <a:ln w="54150">
              <a:solidFill>
                <a:srgbClr val="FF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255196" y="8033918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w="0" h="217170">
                  <a:moveTo>
                    <a:pt x="0" y="0"/>
                  </a:moveTo>
                  <a:lnTo>
                    <a:pt x="0" y="216597"/>
                  </a:lnTo>
                </a:path>
              </a:pathLst>
            </a:custGeom>
            <a:ln w="54197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720708" y="9098223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5M</a:t>
            </a:r>
            <a:endParaRPr sz="2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2924" y="9098223"/>
            <a:ext cx="72834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10M</a:t>
            </a:r>
            <a:endParaRPr sz="2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67501" y="9098223"/>
            <a:ext cx="72834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15M</a:t>
            </a:r>
            <a:endParaRPr sz="2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7020" y="9098223"/>
            <a:ext cx="6043295" cy="2112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74725">
              <a:lnSpc>
                <a:spcPct val="100000"/>
              </a:lnSpc>
              <a:spcBef>
                <a:spcPts val="90"/>
              </a:spcBef>
              <a:tabLst>
                <a:tab pos="3048635" algn="l"/>
                <a:tab pos="5120640" algn="l"/>
              </a:tabLst>
            </a:pPr>
            <a:r>
              <a:rPr dirty="0" sz="2850" spc="-10">
                <a:latin typeface="Arial"/>
                <a:cs typeface="Arial"/>
              </a:rPr>
              <a:t>20M	25M	30M</a:t>
            </a:r>
            <a:endParaRPr sz="2850">
              <a:latin typeface="Arial"/>
              <a:cs typeface="Arial"/>
            </a:endParaRPr>
          </a:p>
          <a:p>
            <a:pPr algn="ctr" marL="12065" marR="5080">
              <a:lnSpc>
                <a:spcPct val="116300"/>
              </a:lnSpc>
              <a:spcBef>
                <a:spcPts val="2125"/>
              </a:spcBef>
            </a:pPr>
            <a:r>
              <a:rPr dirty="0" sz="2600" spc="-5">
                <a:latin typeface="Georgia"/>
                <a:cs typeface="Georgia"/>
              </a:rPr>
              <a:t>“Batch </a:t>
            </a:r>
            <a:r>
              <a:rPr dirty="0" sz="2600" spc="-30">
                <a:latin typeface="Georgia"/>
                <a:cs typeface="Georgia"/>
              </a:rPr>
              <a:t>Normalization: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5">
                <a:latin typeface="Georgia"/>
                <a:cs typeface="Georgia"/>
              </a:rPr>
              <a:t>Deep  </a:t>
            </a:r>
            <a:r>
              <a:rPr dirty="0" sz="2600" spc="-40">
                <a:latin typeface="Georgia"/>
                <a:cs typeface="Georgia"/>
              </a:rPr>
              <a:t>Network </a:t>
            </a:r>
            <a:r>
              <a:rPr dirty="0" sz="2600" spc="-20">
                <a:latin typeface="Georgia"/>
                <a:cs typeface="Georgia"/>
              </a:rPr>
              <a:t>Training </a:t>
            </a:r>
            <a:r>
              <a:rPr dirty="0" sz="2600" spc="20">
                <a:latin typeface="Georgia"/>
                <a:cs typeface="Georgia"/>
              </a:rPr>
              <a:t>by </a:t>
            </a:r>
            <a:r>
              <a:rPr dirty="0" sz="2600" spc="-20">
                <a:latin typeface="Georgia"/>
                <a:cs typeface="Georgia"/>
              </a:rPr>
              <a:t>Reducing </a:t>
            </a:r>
            <a:r>
              <a:rPr dirty="0" sz="2600" spc="-35">
                <a:latin typeface="Georgia"/>
                <a:cs typeface="Georgia"/>
              </a:rPr>
              <a:t>Internal  </a:t>
            </a:r>
            <a:r>
              <a:rPr dirty="0" sz="2600" spc="10">
                <a:latin typeface="Georgia"/>
                <a:cs typeface="Georgia"/>
              </a:rPr>
              <a:t>Covariate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Shift,”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Io</a:t>
            </a:r>
            <a:r>
              <a:rPr dirty="0" sz="2600" spc="-20">
                <a:latin typeface="Arial"/>
                <a:cs typeface="Arial"/>
              </a:rPr>
              <a:t>ﬀ</a:t>
            </a:r>
            <a:r>
              <a:rPr dirty="0" sz="2600" spc="-20">
                <a:latin typeface="Georgia"/>
                <a:cs typeface="Georgia"/>
              </a:rPr>
              <a:t>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and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15">
                <a:latin typeface="Georgia"/>
                <a:cs typeface="Georgia"/>
              </a:rPr>
              <a:t>Szegedy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93857" y="8794369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0.4</a:t>
            </a:r>
            <a:endParaRPr sz="2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93857" y="7019380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0.5</a:t>
            </a:r>
            <a:endParaRPr sz="2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93857" y="5244452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0.6</a:t>
            </a:r>
            <a:endParaRPr sz="2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3857" y="3469525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0.7</a:t>
            </a:r>
            <a:endParaRPr sz="2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93857" y="1697564"/>
            <a:ext cx="52768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>
                <a:latin typeface="Arial"/>
                <a:cs typeface="Arial"/>
              </a:rPr>
              <a:t>0.8</a:t>
            </a:r>
            <a:endParaRPr sz="2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02480" y="6096465"/>
            <a:ext cx="5498465" cy="2762250"/>
          </a:xfrm>
          <a:prstGeom prst="rect">
            <a:avLst/>
          </a:prstGeom>
          <a:ln w="18065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399540" marR="1991360">
              <a:lnSpc>
                <a:spcPct val="102299"/>
              </a:lnSpc>
              <a:spcBef>
                <a:spcPts val="195"/>
              </a:spcBef>
            </a:pPr>
            <a:r>
              <a:rPr dirty="0" sz="2850" spc="-5">
                <a:latin typeface="Arial"/>
                <a:cs typeface="Arial"/>
              </a:rPr>
              <a:t>Inception  </a:t>
            </a:r>
            <a:r>
              <a:rPr dirty="0" sz="2850" spc="-5">
                <a:latin typeface="Arial"/>
                <a:cs typeface="Arial"/>
              </a:rPr>
              <a:t>B</a:t>
            </a:r>
            <a:r>
              <a:rPr dirty="0" sz="2850" spc="-10">
                <a:latin typeface="Arial"/>
                <a:cs typeface="Arial"/>
              </a:rPr>
              <a:t>N</a:t>
            </a:r>
            <a:r>
              <a:rPr dirty="0" sz="2850" spc="-5">
                <a:latin typeface="Arial"/>
                <a:cs typeface="Arial"/>
              </a:rPr>
              <a:t>−Baseline  </a:t>
            </a:r>
            <a:r>
              <a:rPr dirty="0" sz="2850" spc="-5">
                <a:latin typeface="Arial"/>
                <a:cs typeface="Arial"/>
              </a:rPr>
              <a:t>BN−x5  BN−x30</a:t>
            </a:r>
            <a:endParaRPr sz="285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Arial"/>
                <a:cs typeface="Arial"/>
              </a:rPr>
              <a:t>BN−x5−Sigmoid</a:t>
            </a:r>
            <a:endParaRPr sz="285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85"/>
              </a:spcBef>
            </a:pPr>
            <a:r>
              <a:rPr dirty="0" sz="2850" spc="-5">
                <a:latin typeface="Arial"/>
                <a:cs typeface="Arial"/>
              </a:rPr>
              <a:t>Steps to match</a:t>
            </a:r>
            <a:r>
              <a:rPr dirty="0" sz="2850" spc="-35">
                <a:latin typeface="Arial"/>
                <a:cs typeface="Arial"/>
              </a:rPr>
              <a:t> </a:t>
            </a:r>
            <a:r>
              <a:rPr dirty="0" sz="2850" spc="-5">
                <a:latin typeface="Arial"/>
                <a:cs typeface="Arial"/>
              </a:rPr>
              <a:t>Inception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119744" y="8412972"/>
            <a:ext cx="271145" cy="349250"/>
            <a:chOff x="12119744" y="8412972"/>
            <a:chExt cx="271145" cy="349250"/>
          </a:xfrm>
        </p:grpSpPr>
        <p:sp>
          <p:nvSpPr>
            <p:cNvPr id="37" name="object 37"/>
            <p:cNvSpPr/>
            <p:nvPr/>
          </p:nvSpPr>
          <p:spPr>
            <a:xfrm>
              <a:off x="12128771" y="8421998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5" y="0"/>
                  </a:moveTo>
                  <a:lnTo>
                    <a:pt x="0" y="165429"/>
                  </a:lnTo>
                  <a:lnTo>
                    <a:pt x="126425" y="330921"/>
                  </a:lnTo>
                  <a:lnTo>
                    <a:pt x="252903" y="165429"/>
                  </a:lnTo>
                  <a:lnTo>
                    <a:pt x="1264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128774" y="8422002"/>
              <a:ext cx="253365" cy="331470"/>
            </a:xfrm>
            <a:custGeom>
              <a:avLst/>
              <a:gdLst/>
              <a:ahLst/>
              <a:cxnLst/>
              <a:rect l="l" t="t" r="r" b="b"/>
              <a:pathLst>
                <a:path w="253365" h="331470">
                  <a:moveTo>
                    <a:pt x="126421" y="330921"/>
                  </a:moveTo>
                  <a:lnTo>
                    <a:pt x="252905" y="165430"/>
                  </a:lnTo>
                  <a:lnTo>
                    <a:pt x="126421" y="0"/>
                  </a:lnTo>
                  <a:lnTo>
                    <a:pt x="0" y="165430"/>
                  </a:lnTo>
                  <a:lnTo>
                    <a:pt x="126421" y="330921"/>
                  </a:lnTo>
                  <a:close/>
                </a:path>
              </a:pathLst>
            </a:custGeom>
            <a:ln w="18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6235" y="2233677"/>
            <a:ext cx="14014698" cy="586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48210" y="9787965"/>
            <a:ext cx="5955665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16510">
              <a:lnSpc>
                <a:spcPts val="3629"/>
              </a:lnSpc>
              <a:spcBef>
                <a:spcPts val="80"/>
              </a:spcBef>
            </a:pPr>
            <a:r>
              <a:rPr dirty="0" sz="2600" spc="-40">
                <a:latin typeface="Georgia"/>
                <a:cs typeface="Georgia"/>
              </a:rPr>
              <a:t>“Net2Net: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0">
                <a:latin typeface="Georgia"/>
                <a:cs typeface="Georgia"/>
              </a:rPr>
              <a:t>Learning </a:t>
            </a:r>
            <a:r>
              <a:rPr dirty="0" sz="2600" spc="25">
                <a:latin typeface="Georgia"/>
                <a:cs typeface="Georgia"/>
              </a:rPr>
              <a:t>via  </a:t>
            </a:r>
            <a:r>
              <a:rPr dirty="0" sz="2600" spc="-25">
                <a:latin typeface="Georgia"/>
                <a:cs typeface="Georgia"/>
              </a:rPr>
              <a:t>Knowledge </a:t>
            </a:r>
            <a:r>
              <a:rPr dirty="0" sz="2600" spc="-45">
                <a:latin typeface="Georgia"/>
                <a:cs typeface="Georgia"/>
              </a:rPr>
              <a:t>Transfer.” </a:t>
            </a:r>
            <a:r>
              <a:rPr dirty="0" sz="2600" spc="10">
                <a:latin typeface="Georgia"/>
                <a:cs typeface="Georgia"/>
              </a:rPr>
              <a:t>Chen, </a:t>
            </a:r>
            <a:r>
              <a:rPr dirty="0" sz="2600" spc="-15">
                <a:latin typeface="Georgia"/>
                <a:cs typeface="Georgia"/>
              </a:rPr>
              <a:t>Goodfellow, 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-40">
                <a:latin typeface="Georgia"/>
                <a:cs typeface="Georgia"/>
              </a:rPr>
              <a:t>Shlens, </a:t>
            </a:r>
            <a:r>
              <a:rPr dirty="0" sz="2600" spc="-15">
                <a:latin typeface="Georgia"/>
                <a:cs typeface="Georgia"/>
              </a:rPr>
              <a:t>submitted </a:t>
            </a:r>
            <a:r>
              <a:rPr dirty="0" sz="2600" spc="20">
                <a:latin typeface="Georgia"/>
                <a:cs typeface="Georgia"/>
              </a:rPr>
              <a:t>to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0117" y="2241112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4" h="1385570">
                <a:moveTo>
                  <a:pt x="1180892" y="202832"/>
                </a:moveTo>
                <a:lnTo>
                  <a:pt x="1213253" y="237488"/>
                </a:lnTo>
                <a:lnTo>
                  <a:pt x="1242800" y="273749"/>
                </a:lnTo>
                <a:lnTo>
                  <a:pt x="1269534" y="311468"/>
                </a:lnTo>
                <a:lnTo>
                  <a:pt x="1293453" y="350500"/>
                </a:lnTo>
                <a:lnTo>
                  <a:pt x="1314558" y="390698"/>
                </a:lnTo>
                <a:lnTo>
                  <a:pt x="1332849" y="431918"/>
                </a:lnTo>
                <a:lnTo>
                  <a:pt x="1348326" y="474013"/>
                </a:lnTo>
                <a:lnTo>
                  <a:pt x="1360990" y="516837"/>
                </a:lnTo>
                <a:lnTo>
                  <a:pt x="1370839" y="560245"/>
                </a:lnTo>
                <a:lnTo>
                  <a:pt x="1377874" y="604090"/>
                </a:lnTo>
                <a:lnTo>
                  <a:pt x="1382095" y="648227"/>
                </a:lnTo>
                <a:lnTo>
                  <a:pt x="1383502" y="692510"/>
                </a:lnTo>
                <a:lnTo>
                  <a:pt x="1382095" y="736792"/>
                </a:lnTo>
                <a:lnTo>
                  <a:pt x="1377874" y="780929"/>
                </a:lnTo>
                <a:lnTo>
                  <a:pt x="1370839" y="824774"/>
                </a:lnTo>
                <a:lnTo>
                  <a:pt x="1360990" y="868182"/>
                </a:lnTo>
                <a:lnTo>
                  <a:pt x="1348326" y="911006"/>
                </a:lnTo>
                <a:lnTo>
                  <a:pt x="1332849" y="953101"/>
                </a:lnTo>
                <a:lnTo>
                  <a:pt x="1314558" y="994321"/>
                </a:lnTo>
                <a:lnTo>
                  <a:pt x="1293453" y="1034520"/>
                </a:lnTo>
                <a:lnTo>
                  <a:pt x="1269534" y="1073551"/>
                </a:lnTo>
                <a:lnTo>
                  <a:pt x="1242800" y="1111271"/>
                </a:lnTo>
                <a:lnTo>
                  <a:pt x="1213253" y="1147531"/>
                </a:lnTo>
                <a:lnTo>
                  <a:pt x="1180892" y="1182187"/>
                </a:lnTo>
                <a:lnTo>
                  <a:pt x="1146274" y="1214585"/>
                </a:lnTo>
                <a:lnTo>
                  <a:pt x="1110053" y="1244165"/>
                </a:lnTo>
                <a:lnTo>
                  <a:pt x="1072375" y="1270928"/>
                </a:lnTo>
                <a:lnTo>
                  <a:pt x="1033386" y="1294873"/>
                </a:lnTo>
                <a:lnTo>
                  <a:pt x="993231" y="1316002"/>
                </a:lnTo>
                <a:lnTo>
                  <a:pt x="952057" y="1334314"/>
                </a:lnTo>
                <a:lnTo>
                  <a:pt x="910008" y="1349808"/>
                </a:lnTo>
                <a:lnTo>
                  <a:pt x="867231" y="1362485"/>
                </a:lnTo>
                <a:lnTo>
                  <a:pt x="823871" y="1372345"/>
                </a:lnTo>
                <a:lnTo>
                  <a:pt x="780073" y="1379388"/>
                </a:lnTo>
                <a:lnTo>
                  <a:pt x="735985" y="1383614"/>
                </a:lnTo>
                <a:lnTo>
                  <a:pt x="691751" y="1385022"/>
                </a:lnTo>
                <a:lnTo>
                  <a:pt x="647516" y="1383614"/>
                </a:lnTo>
                <a:lnTo>
                  <a:pt x="603428" y="1379388"/>
                </a:lnTo>
                <a:lnTo>
                  <a:pt x="559631" y="1372345"/>
                </a:lnTo>
                <a:lnTo>
                  <a:pt x="516270" y="1362485"/>
                </a:lnTo>
                <a:lnTo>
                  <a:pt x="473493" y="1349808"/>
                </a:lnTo>
                <a:lnTo>
                  <a:pt x="431444" y="1334314"/>
                </a:lnTo>
                <a:lnTo>
                  <a:pt x="390270" y="1316002"/>
                </a:lnTo>
                <a:lnTo>
                  <a:pt x="350115" y="1294873"/>
                </a:lnTo>
                <a:lnTo>
                  <a:pt x="311126" y="1270928"/>
                </a:lnTo>
                <a:lnTo>
                  <a:pt x="273448" y="1244165"/>
                </a:lnTo>
                <a:lnTo>
                  <a:pt x="237227" y="1214585"/>
                </a:lnTo>
                <a:lnTo>
                  <a:pt x="202609" y="1182187"/>
                </a:lnTo>
                <a:lnTo>
                  <a:pt x="170248" y="1147531"/>
                </a:lnTo>
                <a:lnTo>
                  <a:pt x="140701" y="1111271"/>
                </a:lnTo>
                <a:lnTo>
                  <a:pt x="113967" y="1073551"/>
                </a:lnTo>
                <a:lnTo>
                  <a:pt x="90048" y="1034520"/>
                </a:lnTo>
                <a:lnTo>
                  <a:pt x="68943" y="994321"/>
                </a:lnTo>
                <a:lnTo>
                  <a:pt x="50652" y="953101"/>
                </a:lnTo>
                <a:lnTo>
                  <a:pt x="35175" y="911006"/>
                </a:lnTo>
                <a:lnTo>
                  <a:pt x="22512" y="868182"/>
                </a:lnTo>
                <a:lnTo>
                  <a:pt x="12663" y="824774"/>
                </a:lnTo>
                <a:lnTo>
                  <a:pt x="5628" y="780929"/>
                </a:lnTo>
                <a:lnTo>
                  <a:pt x="1407" y="736792"/>
                </a:lnTo>
                <a:lnTo>
                  <a:pt x="0" y="692510"/>
                </a:lnTo>
                <a:lnTo>
                  <a:pt x="1407" y="648227"/>
                </a:lnTo>
                <a:lnTo>
                  <a:pt x="5628" y="604090"/>
                </a:lnTo>
                <a:lnTo>
                  <a:pt x="12663" y="560245"/>
                </a:lnTo>
                <a:lnTo>
                  <a:pt x="22512" y="516837"/>
                </a:lnTo>
                <a:lnTo>
                  <a:pt x="35175" y="474013"/>
                </a:lnTo>
                <a:lnTo>
                  <a:pt x="50652" y="431918"/>
                </a:lnTo>
                <a:lnTo>
                  <a:pt x="68943" y="390698"/>
                </a:lnTo>
                <a:lnTo>
                  <a:pt x="90048" y="350500"/>
                </a:lnTo>
                <a:lnTo>
                  <a:pt x="113967" y="311468"/>
                </a:lnTo>
                <a:lnTo>
                  <a:pt x="140701" y="273749"/>
                </a:lnTo>
                <a:lnTo>
                  <a:pt x="170248" y="237488"/>
                </a:lnTo>
                <a:lnTo>
                  <a:pt x="202609" y="202832"/>
                </a:lnTo>
                <a:lnTo>
                  <a:pt x="237227" y="170435"/>
                </a:lnTo>
                <a:lnTo>
                  <a:pt x="273448" y="140855"/>
                </a:lnTo>
                <a:lnTo>
                  <a:pt x="311126" y="114093"/>
                </a:lnTo>
                <a:lnTo>
                  <a:pt x="350115" y="90147"/>
                </a:lnTo>
                <a:lnTo>
                  <a:pt x="390270" y="69019"/>
                </a:lnTo>
                <a:lnTo>
                  <a:pt x="431444" y="50708"/>
                </a:lnTo>
                <a:lnTo>
                  <a:pt x="473493" y="35213"/>
                </a:lnTo>
                <a:lnTo>
                  <a:pt x="516270" y="22536"/>
                </a:lnTo>
                <a:lnTo>
                  <a:pt x="559631" y="12677"/>
                </a:lnTo>
                <a:lnTo>
                  <a:pt x="603428" y="5634"/>
                </a:lnTo>
                <a:lnTo>
                  <a:pt x="647516" y="1408"/>
                </a:lnTo>
                <a:lnTo>
                  <a:pt x="691751" y="0"/>
                </a:lnTo>
                <a:lnTo>
                  <a:pt x="735985" y="1408"/>
                </a:lnTo>
                <a:lnTo>
                  <a:pt x="780073" y="5634"/>
                </a:lnTo>
                <a:lnTo>
                  <a:pt x="823871" y="12677"/>
                </a:lnTo>
                <a:lnTo>
                  <a:pt x="867231" y="22536"/>
                </a:lnTo>
                <a:lnTo>
                  <a:pt x="910008" y="35213"/>
                </a:lnTo>
                <a:lnTo>
                  <a:pt x="952057" y="50708"/>
                </a:lnTo>
                <a:lnTo>
                  <a:pt x="993231" y="69019"/>
                </a:lnTo>
                <a:lnTo>
                  <a:pt x="1033386" y="90147"/>
                </a:lnTo>
                <a:lnTo>
                  <a:pt x="1072375" y="114093"/>
                </a:lnTo>
                <a:lnTo>
                  <a:pt x="1110053" y="140855"/>
                </a:lnTo>
                <a:lnTo>
                  <a:pt x="1146274" y="170435"/>
                </a:lnTo>
                <a:lnTo>
                  <a:pt x="1180892" y="202832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31922" y="2620038"/>
            <a:ext cx="240029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5" b="1" i="1">
                <a:latin typeface="Rockwell"/>
                <a:cs typeface="Rockwell"/>
              </a:rPr>
              <a:t>y</a:t>
            </a:r>
            <a:endParaRPr sz="30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8908" y="4939515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4" h="1385570">
                <a:moveTo>
                  <a:pt x="1180892" y="202835"/>
                </a:moveTo>
                <a:lnTo>
                  <a:pt x="1213253" y="237491"/>
                </a:lnTo>
                <a:lnTo>
                  <a:pt x="1242801" y="273751"/>
                </a:lnTo>
                <a:lnTo>
                  <a:pt x="1269534" y="311470"/>
                </a:lnTo>
                <a:lnTo>
                  <a:pt x="1293453" y="350502"/>
                </a:lnTo>
                <a:lnTo>
                  <a:pt x="1314558" y="390701"/>
                </a:lnTo>
                <a:lnTo>
                  <a:pt x="1332849" y="431921"/>
                </a:lnTo>
                <a:lnTo>
                  <a:pt x="1348327" y="474015"/>
                </a:lnTo>
                <a:lnTo>
                  <a:pt x="1360990" y="516839"/>
                </a:lnTo>
                <a:lnTo>
                  <a:pt x="1370839" y="560247"/>
                </a:lnTo>
                <a:lnTo>
                  <a:pt x="1377874" y="604092"/>
                </a:lnTo>
                <a:lnTo>
                  <a:pt x="1382095" y="648229"/>
                </a:lnTo>
                <a:lnTo>
                  <a:pt x="1383502" y="692511"/>
                </a:lnTo>
                <a:lnTo>
                  <a:pt x="1382095" y="736794"/>
                </a:lnTo>
                <a:lnTo>
                  <a:pt x="1377874" y="780931"/>
                </a:lnTo>
                <a:lnTo>
                  <a:pt x="1370839" y="824776"/>
                </a:lnTo>
                <a:lnTo>
                  <a:pt x="1360990" y="868183"/>
                </a:lnTo>
                <a:lnTo>
                  <a:pt x="1348327" y="911008"/>
                </a:lnTo>
                <a:lnTo>
                  <a:pt x="1332849" y="953102"/>
                </a:lnTo>
                <a:lnTo>
                  <a:pt x="1314558" y="994322"/>
                </a:lnTo>
                <a:lnTo>
                  <a:pt x="1293453" y="1034521"/>
                </a:lnTo>
                <a:lnTo>
                  <a:pt x="1269534" y="1073553"/>
                </a:lnTo>
                <a:lnTo>
                  <a:pt x="1242801" y="1111272"/>
                </a:lnTo>
                <a:lnTo>
                  <a:pt x="1213253" y="1147532"/>
                </a:lnTo>
                <a:lnTo>
                  <a:pt x="1180892" y="1182188"/>
                </a:lnTo>
                <a:lnTo>
                  <a:pt x="1146274" y="1214586"/>
                </a:lnTo>
                <a:lnTo>
                  <a:pt x="1110053" y="1244166"/>
                </a:lnTo>
                <a:lnTo>
                  <a:pt x="1072375" y="1270929"/>
                </a:lnTo>
                <a:lnTo>
                  <a:pt x="1033386" y="1294874"/>
                </a:lnTo>
                <a:lnTo>
                  <a:pt x="993232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4" y="1379389"/>
                </a:lnTo>
                <a:lnTo>
                  <a:pt x="735985" y="1383615"/>
                </a:lnTo>
                <a:lnTo>
                  <a:pt x="691751" y="1385023"/>
                </a:lnTo>
                <a:lnTo>
                  <a:pt x="647516" y="1383615"/>
                </a:lnTo>
                <a:lnTo>
                  <a:pt x="603428" y="1379389"/>
                </a:lnTo>
                <a:lnTo>
                  <a:pt x="559631" y="1372346"/>
                </a:lnTo>
                <a:lnTo>
                  <a:pt x="516271" y="1362486"/>
                </a:lnTo>
                <a:lnTo>
                  <a:pt x="473493" y="1349809"/>
                </a:lnTo>
                <a:lnTo>
                  <a:pt x="431445" y="1334315"/>
                </a:lnTo>
                <a:lnTo>
                  <a:pt x="390270" y="1316003"/>
                </a:lnTo>
                <a:lnTo>
                  <a:pt x="350115" y="1294874"/>
                </a:lnTo>
                <a:lnTo>
                  <a:pt x="311126" y="1270929"/>
                </a:lnTo>
                <a:lnTo>
                  <a:pt x="273448" y="1244166"/>
                </a:lnTo>
                <a:lnTo>
                  <a:pt x="237228" y="1214586"/>
                </a:lnTo>
                <a:lnTo>
                  <a:pt x="202610" y="1182188"/>
                </a:lnTo>
                <a:lnTo>
                  <a:pt x="170248" y="1147532"/>
                </a:lnTo>
                <a:lnTo>
                  <a:pt x="140701" y="1111272"/>
                </a:lnTo>
                <a:lnTo>
                  <a:pt x="113968" y="1073553"/>
                </a:lnTo>
                <a:lnTo>
                  <a:pt x="90048" y="1034521"/>
                </a:lnTo>
                <a:lnTo>
                  <a:pt x="68943" y="994322"/>
                </a:lnTo>
                <a:lnTo>
                  <a:pt x="50652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2" y="431921"/>
                </a:lnTo>
                <a:lnTo>
                  <a:pt x="68943" y="390701"/>
                </a:lnTo>
                <a:lnTo>
                  <a:pt x="90048" y="350502"/>
                </a:lnTo>
                <a:lnTo>
                  <a:pt x="113968" y="311470"/>
                </a:lnTo>
                <a:lnTo>
                  <a:pt x="140701" y="273751"/>
                </a:lnTo>
                <a:lnTo>
                  <a:pt x="170248" y="237491"/>
                </a:lnTo>
                <a:lnTo>
                  <a:pt x="202610" y="202835"/>
                </a:lnTo>
                <a:lnTo>
                  <a:pt x="237228" y="170437"/>
                </a:lnTo>
                <a:lnTo>
                  <a:pt x="273448" y="140857"/>
                </a:lnTo>
                <a:lnTo>
                  <a:pt x="311126" y="114094"/>
                </a:lnTo>
                <a:lnTo>
                  <a:pt x="350115" y="90148"/>
                </a:lnTo>
                <a:lnTo>
                  <a:pt x="390270" y="69020"/>
                </a:lnTo>
                <a:lnTo>
                  <a:pt x="431445" y="50708"/>
                </a:lnTo>
                <a:lnTo>
                  <a:pt x="473493" y="35214"/>
                </a:lnTo>
                <a:lnTo>
                  <a:pt x="516271" y="22537"/>
                </a:lnTo>
                <a:lnTo>
                  <a:pt x="559631" y="12677"/>
                </a:lnTo>
                <a:lnTo>
                  <a:pt x="603428" y="5634"/>
                </a:lnTo>
                <a:lnTo>
                  <a:pt x="647516" y="1408"/>
                </a:lnTo>
                <a:lnTo>
                  <a:pt x="691751" y="0"/>
                </a:lnTo>
                <a:lnTo>
                  <a:pt x="735985" y="1408"/>
                </a:lnTo>
                <a:lnTo>
                  <a:pt x="780074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2" y="69020"/>
                </a:lnTo>
                <a:lnTo>
                  <a:pt x="1033386" y="90148"/>
                </a:lnTo>
                <a:lnTo>
                  <a:pt x="1072375" y="114094"/>
                </a:lnTo>
                <a:lnTo>
                  <a:pt x="1110053" y="140857"/>
                </a:lnTo>
                <a:lnTo>
                  <a:pt x="1146274" y="170437"/>
                </a:lnTo>
                <a:lnTo>
                  <a:pt x="1180892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0535" y="5318443"/>
            <a:ext cx="64071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0">
                <a:latin typeface="Times New Roman"/>
                <a:cs typeface="Times New Roman"/>
              </a:rPr>
              <a:t>h[1]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1326" y="4939515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2" y="202835"/>
                </a:moveTo>
                <a:lnTo>
                  <a:pt x="1213253" y="237491"/>
                </a:lnTo>
                <a:lnTo>
                  <a:pt x="1242800" y="273751"/>
                </a:lnTo>
                <a:lnTo>
                  <a:pt x="1269534" y="311470"/>
                </a:lnTo>
                <a:lnTo>
                  <a:pt x="1293453" y="350502"/>
                </a:lnTo>
                <a:lnTo>
                  <a:pt x="1314558" y="390701"/>
                </a:lnTo>
                <a:lnTo>
                  <a:pt x="1332849" y="431921"/>
                </a:lnTo>
                <a:lnTo>
                  <a:pt x="1348326" y="474015"/>
                </a:lnTo>
                <a:lnTo>
                  <a:pt x="1360990" y="516839"/>
                </a:lnTo>
                <a:lnTo>
                  <a:pt x="1370839" y="560247"/>
                </a:lnTo>
                <a:lnTo>
                  <a:pt x="1377874" y="604092"/>
                </a:lnTo>
                <a:lnTo>
                  <a:pt x="1382095" y="648229"/>
                </a:lnTo>
                <a:lnTo>
                  <a:pt x="1383502" y="692511"/>
                </a:lnTo>
                <a:lnTo>
                  <a:pt x="1382095" y="736794"/>
                </a:lnTo>
                <a:lnTo>
                  <a:pt x="1377874" y="780931"/>
                </a:lnTo>
                <a:lnTo>
                  <a:pt x="1370839" y="824776"/>
                </a:lnTo>
                <a:lnTo>
                  <a:pt x="1360990" y="868183"/>
                </a:lnTo>
                <a:lnTo>
                  <a:pt x="1348326" y="911008"/>
                </a:lnTo>
                <a:lnTo>
                  <a:pt x="1332849" y="953102"/>
                </a:lnTo>
                <a:lnTo>
                  <a:pt x="1314558" y="994322"/>
                </a:lnTo>
                <a:lnTo>
                  <a:pt x="1293453" y="1034521"/>
                </a:lnTo>
                <a:lnTo>
                  <a:pt x="1269534" y="1073553"/>
                </a:lnTo>
                <a:lnTo>
                  <a:pt x="1242800" y="1111272"/>
                </a:lnTo>
                <a:lnTo>
                  <a:pt x="1213253" y="1147532"/>
                </a:lnTo>
                <a:lnTo>
                  <a:pt x="1180892" y="1182188"/>
                </a:lnTo>
                <a:lnTo>
                  <a:pt x="1146274" y="1214586"/>
                </a:lnTo>
                <a:lnTo>
                  <a:pt x="1110053" y="1244166"/>
                </a:lnTo>
                <a:lnTo>
                  <a:pt x="1072375" y="1270929"/>
                </a:lnTo>
                <a:lnTo>
                  <a:pt x="1033386" y="1294874"/>
                </a:lnTo>
                <a:lnTo>
                  <a:pt x="993231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3" y="1379389"/>
                </a:lnTo>
                <a:lnTo>
                  <a:pt x="735985" y="1383615"/>
                </a:lnTo>
                <a:lnTo>
                  <a:pt x="691751" y="1385023"/>
                </a:lnTo>
                <a:lnTo>
                  <a:pt x="647516" y="1383615"/>
                </a:lnTo>
                <a:lnTo>
                  <a:pt x="603428" y="1379389"/>
                </a:lnTo>
                <a:lnTo>
                  <a:pt x="559631" y="1372346"/>
                </a:lnTo>
                <a:lnTo>
                  <a:pt x="516270" y="1362486"/>
                </a:lnTo>
                <a:lnTo>
                  <a:pt x="473493" y="1349809"/>
                </a:lnTo>
                <a:lnTo>
                  <a:pt x="431444" y="1334315"/>
                </a:lnTo>
                <a:lnTo>
                  <a:pt x="390270" y="1316003"/>
                </a:lnTo>
                <a:lnTo>
                  <a:pt x="350115" y="1294874"/>
                </a:lnTo>
                <a:lnTo>
                  <a:pt x="311126" y="1270929"/>
                </a:lnTo>
                <a:lnTo>
                  <a:pt x="273448" y="1244166"/>
                </a:lnTo>
                <a:lnTo>
                  <a:pt x="237227" y="1214586"/>
                </a:lnTo>
                <a:lnTo>
                  <a:pt x="202609" y="1182188"/>
                </a:lnTo>
                <a:lnTo>
                  <a:pt x="170248" y="1147532"/>
                </a:lnTo>
                <a:lnTo>
                  <a:pt x="140701" y="1111272"/>
                </a:lnTo>
                <a:lnTo>
                  <a:pt x="113967" y="1073553"/>
                </a:lnTo>
                <a:lnTo>
                  <a:pt x="90048" y="1034521"/>
                </a:lnTo>
                <a:lnTo>
                  <a:pt x="68943" y="994322"/>
                </a:lnTo>
                <a:lnTo>
                  <a:pt x="50652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2" y="431921"/>
                </a:lnTo>
                <a:lnTo>
                  <a:pt x="68943" y="390701"/>
                </a:lnTo>
                <a:lnTo>
                  <a:pt x="90048" y="350502"/>
                </a:lnTo>
                <a:lnTo>
                  <a:pt x="113967" y="311470"/>
                </a:lnTo>
                <a:lnTo>
                  <a:pt x="140701" y="273751"/>
                </a:lnTo>
                <a:lnTo>
                  <a:pt x="170248" y="237491"/>
                </a:lnTo>
                <a:lnTo>
                  <a:pt x="202609" y="202835"/>
                </a:lnTo>
                <a:lnTo>
                  <a:pt x="237227" y="170437"/>
                </a:lnTo>
                <a:lnTo>
                  <a:pt x="273448" y="140857"/>
                </a:lnTo>
                <a:lnTo>
                  <a:pt x="311126" y="114094"/>
                </a:lnTo>
                <a:lnTo>
                  <a:pt x="350115" y="90148"/>
                </a:lnTo>
                <a:lnTo>
                  <a:pt x="390270" y="69020"/>
                </a:lnTo>
                <a:lnTo>
                  <a:pt x="431444" y="50708"/>
                </a:lnTo>
                <a:lnTo>
                  <a:pt x="473493" y="35214"/>
                </a:lnTo>
                <a:lnTo>
                  <a:pt x="516270" y="22537"/>
                </a:lnTo>
                <a:lnTo>
                  <a:pt x="559631" y="12677"/>
                </a:lnTo>
                <a:lnTo>
                  <a:pt x="603428" y="5634"/>
                </a:lnTo>
                <a:lnTo>
                  <a:pt x="647516" y="1408"/>
                </a:lnTo>
                <a:lnTo>
                  <a:pt x="691751" y="0"/>
                </a:lnTo>
                <a:lnTo>
                  <a:pt x="735985" y="1408"/>
                </a:lnTo>
                <a:lnTo>
                  <a:pt x="780073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1" y="69020"/>
                </a:lnTo>
                <a:lnTo>
                  <a:pt x="1033386" y="90148"/>
                </a:lnTo>
                <a:lnTo>
                  <a:pt x="1072375" y="114094"/>
                </a:lnTo>
                <a:lnTo>
                  <a:pt x="1110053" y="140857"/>
                </a:lnTo>
                <a:lnTo>
                  <a:pt x="1146274" y="170437"/>
                </a:lnTo>
                <a:lnTo>
                  <a:pt x="1180892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62952" y="5318443"/>
            <a:ext cx="64071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0">
                <a:latin typeface="Times New Roman"/>
                <a:cs typeface="Times New Roman"/>
              </a:rPr>
              <a:t>h[2]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04778" y="3601440"/>
            <a:ext cx="3278504" cy="5422265"/>
            <a:chOff x="3404778" y="3601440"/>
            <a:chExt cx="3278504" cy="5422265"/>
          </a:xfrm>
        </p:grpSpPr>
        <p:sp>
          <p:nvSpPr>
            <p:cNvPr id="9" name="object 9"/>
            <p:cNvSpPr/>
            <p:nvPr/>
          </p:nvSpPr>
          <p:spPr>
            <a:xfrm>
              <a:off x="6097852" y="3963023"/>
              <a:ext cx="561340" cy="1057275"/>
            </a:xfrm>
            <a:custGeom>
              <a:avLst/>
              <a:gdLst/>
              <a:ahLst/>
              <a:cxnLst/>
              <a:rect l="l" t="t" r="r" b="b"/>
              <a:pathLst>
                <a:path w="561340" h="1057275">
                  <a:moveTo>
                    <a:pt x="560731" y="1057206"/>
                  </a:moveTo>
                  <a:lnTo>
                    <a:pt x="0" y="0"/>
                  </a:lnTo>
                </a:path>
              </a:pathLst>
            </a:custGeom>
            <a:ln w="47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18867" y="362557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5" h="405129">
                  <a:moveTo>
                    <a:pt x="0" y="0"/>
                  </a:moveTo>
                  <a:lnTo>
                    <a:pt x="52577" y="404646"/>
                  </a:lnTo>
                  <a:lnTo>
                    <a:pt x="305390" y="27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18869" y="362557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5" h="405129">
                  <a:moveTo>
                    <a:pt x="0" y="0"/>
                  </a:moveTo>
                  <a:lnTo>
                    <a:pt x="52576" y="404645"/>
                  </a:lnTo>
                  <a:lnTo>
                    <a:pt x="305389" y="270260"/>
                  </a:lnTo>
                  <a:lnTo>
                    <a:pt x="0" y="0"/>
                  </a:lnTo>
                  <a:close/>
                </a:path>
              </a:pathLst>
            </a:custGeom>
            <a:ln w="47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28908" y="7614039"/>
              <a:ext cx="1383665" cy="1385570"/>
            </a:xfrm>
            <a:custGeom>
              <a:avLst/>
              <a:gdLst/>
              <a:ahLst/>
              <a:cxnLst/>
              <a:rect l="l" t="t" r="r" b="b"/>
              <a:pathLst>
                <a:path w="1383664" h="1385570">
                  <a:moveTo>
                    <a:pt x="1180892" y="202835"/>
                  </a:moveTo>
                  <a:lnTo>
                    <a:pt x="1213253" y="237491"/>
                  </a:lnTo>
                  <a:lnTo>
                    <a:pt x="1242801" y="273751"/>
                  </a:lnTo>
                  <a:lnTo>
                    <a:pt x="1269534" y="311470"/>
                  </a:lnTo>
                  <a:lnTo>
                    <a:pt x="1293453" y="350502"/>
                  </a:lnTo>
                  <a:lnTo>
                    <a:pt x="1314558" y="390701"/>
                  </a:lnTo>
                  <a:lnTo>
                    <a:pt x="1332849" y="431921"/>
                  </a:lnTo>
                  <a:lnTo>
                    <a:pt x="1348327" y="474015"/>
                  </a:lnTo>
                  <a:lnTo>
                    <a:pt x="1360990" y="516839"/>
                  </a:lnTo>
                  <a:lnTo>
                    <a:pt x="1370839" y="560247"/>
                  </a:lnTo>
                  <a:lnTo>
                    <a:pt x="1377874" y="604092"/>
                  </a:lnTo>
                  <a:lnTo>
                    <a:pt x="1382095" y="648229"/>
                  </a:lnTo>
                  <a:lnTo>
                    <a:pt x="1383502" y="692511"/>
                  </a:lnTo>
                  <a:lnTo>
                    <a:pt x="1382095" y="736794"/>
                  </a:lnTo>
                  <a:lnTo>
                    <a:pt x="1377874" y="780931"/>
                  </a:lnTo>
                  <a:lnTo>
                    <a:pt x="1370839" y="824776"/>
                  </a:lnTo>
                  <a:lnTo>
                    <a:pt x="1360990" y="868183"/>
                  </a:lnTo>
                  <a:lnTo>
                    <a:pt x="1348327" y="911008"/>
                  </a:lnTo>
                  <a:lnTo>
                    <a:pt x="1332849" y="953102"/>
                  </a:lnTo>
                  <a:lnTo>
                    <a:pt x="1314558" y="994322"/>
                  </a:lnTo>
                  <a:lnTo>
                    <a:pt x="1293453" y="1034521"/>
                  </a:lnTo>
                  <a:lnTo>
                    <a:pt x="1269534" y="1073553"/>
                  </a:lnTo>
                  <a:lnTo>
                    <a:pt x="1242801" y="1111272"/>
                  </a:lnTo>
                  <a:lnTo>
                    <a:pt x="1213253" y="1147532"/>
                  </a:lnTo>
                  <a:lnTo>
                    <a:pt x="1180892" y="1182188"/>
                  </a:lnTo>
                  <a:lnTo>
                    <a:pt x="1146274" y="1214586"/>
                  </a:lnTo>
                  <a:lnTo>
                    <a:pt x="1110053" y="1244166"/>
                  </a:lnTo>
                  <a:lnTo>
                    <a:pt x="1072375" y="1270929"/>
                  </a:lnTo>
                  <a:lnTo>
                    <a:pt x="1033386" y="1294874"/>
                  </a:lnTo>
                  <a:lnTo>
                    <a:pt x="993232" y="1316003"/>
                  </a:lnTo>
                  <a:lnTo>
                    <a:pt x="952057" y="1334315"/>
                  </a:lnTo>
                  <a:lnTo>
                    <a:pt x="910008" y="1349809"/>
                  </a:lnTo>
                  <a:lnTo>
                    <a:pt x="867231" y="1362486"/>
                  </a:lnTo>
                  <a:lnTo>
                    <a:pt x="823871" y="1372346"/>
                  </a:lnTo>
                  <a:lnTo>
                    <a:pt x="780074" y="1379389"/>
                  </a:lnTo>
                  <a:lnTo>
                    <a:pt x="735985" y="1383615"/>
                  </a:lnTo>
                  <a:lnTo>
                    <a:pt x="691751" y="1385023"/>
                  </a:lnTo>
                  <a:lnTo>
                    <a:pt x="647516" y="1383615"/>
                  </a:lnTo>
                  <a:lnTo>
                    <a:pt x="603428" y="1379389"/>
                  </a:lnTo>
                  <a:lnTo>
                    <a:pt x="559631" y="1372346"/>
                  </a:lnTo>
                  <a:lnTo>
                    <a:pt x="516271" y="1362486"/>
                  </a:lnTo>
                  <a:lnTo>
                    <a:pt x="473493" y="1349809"/>
                  </a:lnTo>
                  <a:lnTo>
                    <a:pt x="431445" y="1334315"/>
                  </a:lnTo>
                  <a:lnTo>
                    <a:pt x="390270" y="1316003"/>
                  </a:lnTo>
                  <a:lnTo>
                    <a:pt x="350115" y="1294874"/>
                  </a:lnTo>
                  <a:lnTo>
                    <a:pt x="311126" y="1270929"/>
                  </a:lnTo>
                  <a:lnTo>
                    <a:pt x="273448" y="1244166"/>
                  </a:lnTo>
                  <a:lnTo>
                    <a:pt x="237228" y="1214586"/>
                  </a:lnTo>
                  <a:lnTo>
                    <a:pt x="202610" y="1182188"/>
                  </a:lnTo>
                  <a:lnTo>
                    <a:pt x="170248" y="1147532"/>
                  </a:lnTo>
                  <a:lnTo>
                    <a:pt x="140701" y="1111272"/>
                  </a:lnTo>
                  <a:lnTo>
                    <a:pt x="113968" y="1073553"/>
                  </a:lnTo>
                  <a:lnTo>
                    <a:pt x="90048" y="1034521"/>
                  </a:lnTo>
                  <a:lnTo>
                    <a:pt x="68943" y="994322"/>
                  </a:lnTo>
                  <a:lnTo>
                    <a:pt x="50652" y="953102"/>
                  </a:lnTo>
                  <a:lnTo>
                    <a:pt x="35175" y="911008"/>
                  </a:lnTo>
                  <a:lnTo>
                    <a:pt x="22512" y="868183"/>
                  </a:lnTo>
                  <a:lnTo>
                    <a:pt x="12663" y="824776"/>
                  </a:lnTo>
                  <a:lnTo>
                    <a:pt x="5628" y="780931"/>
                  </a:lnTo>
                  <a:lnTo>
                    <a:pt x="1407" y="736794"/>
                  </a:lnTo>
                  <a:lnTo>
                    <a:pt x="0" y="692511"/>
                  </a:lnTo>
                  <a:lnTo>
                    <a:pt x="1407" y="648229"/>
                  </a:lnTo>
                  <a:lnTo>
                    <a:pt x="5628" y="604092"/>
                  </a:lnTo>
                  <a:lnTo>
                    <a:pt x="12663" y="560247"/>
                  </a:lnTo>
                  <a:lnTo>
                    <a:pt x="22512" y="516839"/>
                  </a:lnTo>
                  <a:lnTo>
                    <a:pt x="35175" y="474015"/>
                  </a:lnTo>
                  <a:lnTo>
                    <a:pt x="50652" y="431921"/>
                  </a:lnTo>
                  <a:lnTo>
                    <a:pt x="68943" y="390701"/>
                  </a:lnTo>
                  <a:lnTo>
                    <a:pt x="90048" y="350502"/>
                  </a:lnTo>
                  <a:lnTo>
                    <a:pt x="113968" y="311470"/>
                  </a:lnTo>
                  <a:lnTo>
                    <a:pt x="140701" y="273751"/>
                  </a:lnTo>
                  <a:lnTo>
                    <a:pt x="170248" y="237491"/>
                  </a:lnTo>
                  <a:lnTo>
                    <a:pt x="202610" y="202835"/>
                  </a:lnTo>
                  <a:lnTo>
                    <a:pt x="237228" y="170437"/>
                  </a:lnTo>
                  <a:lnTo>
                    <a:pt x="273448" y="140857"/>
                  </a:lnTo>
                  <a:lnTo>
                    <a:pt x="311126" y="114094"/>
                  </a:lnTo>
                  <a:lnTo>
                    <a:pt x="350115" y="90148"/>
                  </a:lnTo>
                  <a:lnTo>
                    <a:pt x="390270" y="69020"/>
                  </a:lnTo>
                  <a:lnTo>
                    <a:pt x="431445" y="50708"/>
                  </a:lnTo>
                  <a:lnTo>
                    <a:pt x="473493" y="35214"/>
                  </a:lnTo>
                  <a:lnTo>
                    <a:pt x="516271" y="22537"/>
                  </a:lnTo>
                  <a:lnTo>
                    <a:pt x="559631" y="12677"/>
                  </a:lnTo>
                  <a:lnTo>
                    <a:pt x="603428" y="5634"/>
                  </a:lnTo>
                  <a:lnTo>
                    <a:pt x="647516" y="1408"/>
                  </a:lnTo>
                  <a:lnTo>
                    <a:pt x="691751" y="0"/>
                  </a:lnTo>
                  <a:lnTo>
                    <a:pt x="735985" y="1408"/>
                  </a:lnTo>
                  <a:lnTo>
                    <a:pt x="780074" y="5634"/>
                  </a:lnTo>
                  <a:lnTo>
                    <a:pt x="823871" y="12677"/>
                  </a:lnTo>
                  <a:lnTo>
                    <a:pt x="867231" y="22537"/>
                  </a:lnTo>
                  <a:lnTo>
                    <a:pt x="910008" y="35214"/>
                  </a:lnTo>
                  <a:lnTo>
                    <a:pt x="952057" y="50708"/>
                  </a:lnTo>
                  <a:lnTo>
                    <a:pt x="993232" y="69020"/>
                  </a:lnTo>
                  <a:lnTo>
                    <a:pt x="1033386" y="90148"/>
                  </a:lnTo>
                  <a:lnTo>
                    <a:pt x="1072375" y="114094"/>
                  </a:lnTo>
                  <a:lnTo>
                    <a:pt x="1110053" y="140857"/>
                  </a:lnTo>
                  <a:lnTo>
                    <a:pt x="1146274" y="170437"/>
                  </a:lnTo>
                  <a:lnTo>
                    <a:pt x="1180892" y="202835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05878" y="7992967"/>
            <a:ext cx="62992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65">
                <a:latin typeface="Times New Roman"/>
                <a:cs typeface="Times New Roman"/>
              </a:rPr>
              <a:t>x[1]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1326" y="7614039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2" y="202835"/>
                </a:moveTo>
                <a:lnTo>
                  <a:pt x="1213253" y="237491"/>
                </a:lnTo>
                <a:lnTo>
                  <a:pt x="1242800" y="273751"/>
                </a:lnTo>
                <a:lnTo>
                  <a:pt x="1269534" y="311470"/>
                </a:lnTo>
                <a:lnTo>
                  <a:pt x="1293453" y="350502"/>
                </a:lnTo>
                <a:lnTo>
                  <a:pt x="1314558" y="390701"/>
                </a:lnTo>
                <a:lnTo>
                  <a:pt x="1332849" y="431921"/>
                </a:lnTo>
                <a:lnTo>
                  <a:pt x="1348326" y="474015"/>
                </a:lnTo>
                <a:lnTo>
                  <a:pt x="1360990" y="516839"/>
                </a:lnTo>
                <a:lnTo>
                  <a:pt x="1370839" y="560247"/>
                </a:lnTo>
                <a:lnTo>
                  <a:pt x="1377874" y="604092"/>
                </a:lnTo>
                <a:lnTo>
                  <a:pt x="1382095" y="648229"/>
                </a:lnTo>
                <a:lnTo>
                  <a:pt x="1383502" y="692511"/>
                </a:lnTo>
                <a:lnTo>
                  <a:pt x="1382095" y="736794"/>
                </a:lnTo>
                <a:lnTo>
                  <a:pt x="1377874" y="780931"/>
                </a:lnTo>
                <a:lnTo>
                  <a:pt x="1370839" y="824776"/>
                </a:lnTo>
                <a:lnTo>
                  <a:pt x="1360990" y="868183"/>
                </a:lnTo>
                <a:lnTo>
                  <a:pt x="1348326" y="911008"/>
                </a:lnTo>
                <a:lnTo>
                  <a:pt x="1332849" y="953102"/>
                </a:lnTo>
                <a:lnTo>
                  <a:pt x="1314558" y="994322"/>
                </a:lnTo>
                <a:lnTo>
                  <a:pt x="1293453" y="1034521"/>
                </a:lnTo>
                <a:lnTo>
                  <a:pt x="1269534" y="1073553"/>
                </a:lnTo>
                <a:lnTo>
                  <a:pt x="1242800" y="1111272"/>
                </a:lnTo>
                <a:lnTo>
                  <a:pt x="1213253" y="1147532"/>
                </a:lnTo>
                <a:lnTo>
                  <a:pt x="1180892" y="1182188"/>
                </a:lnTo>
                <a:lnTo>
                  <a:pt x="1146274" y="1214586"/>
                </a:lnTo>
                <a:lnTo>
                  <a:pt x="1110053" y="1244166"/>
                </a:lnTo>
                <a:lnTo>
                  <a:pt x="1072375" y="1270929"/>
                </a:lnTo>
                <a:lnTo>
                  <a:pt x="1033386" y="1294874"/>
                </a:lnTo>
                <a:lnTo>
                  <a:pt x="993231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3" y="1379389"/>
                </a:lnTo>
                <a:lnTo>
                  <a:pt x="735985" y="1383615"/>
                </a:lnTo>
                <a:lnTo>
                  <a:pt x="691751" y="1385023"/>
                </a:lnTo>
                <a:lnTo>
                  <a:pt x="647516" y="1383615"/>
                </a:lnTo>
                <a:lnTo>
                  <a:pt x="603428" y="1379389"/>
                </a:lnTo>
                <a:lnTo>
                  <a:pt x="559631" y="1372346"/>
                </a:lnTo>
                <a:lnTo>
                  <a:pt x="516270" y="1362486"/>
                </a:lnTo>
                <a:lnTo>
                  <a:pt x="473493" y="1349809"/>
                </a:lnTo>
                <a:lnTo>
                  <a:pt x="431444" y="1334315"/>
                </a:lnTo>
                <a:lnTo>
                  <a:pt x="390270" y="1316003"/>
                </a:lnTo>
                <a:lnTo>
                  <a:pt x="350115" y="1294874"/>
                </a:lnTo>
                <a:lnTo>
                  <a:pt x="311126" y="1270929"/>
                </a:lnTo>
                <a:lnTo>
                  <a:pt x="273448" y="1244166"/>
                </a:lnTo>
                <a:lnTo>
                  <a:pt x="237227" y="1214586"/>
                </a:lnTo>
                <a:lnTo>
                  <a:pt x="202609" y="1182188"/>
                </a:lnTo>
                <a:lnTo>
                  <a:pt x="170248" y="1147532"/>
                </a:lnTo>
                <a:lnTo>
                  <a:pt x="140701" y="1111272"/>
                </a:lnTo>
                <a:lnTo>
                  <a:pt x="113967" y="1073553"/>
                </a:lnTo>
                <a:lnTo>
                  <a:pt x="90048" y="1034521"/>
                </a:lnTo>
                <a:lnTo>
                  <a:pt x="68943" y="994322"/>
                </a:lnTo>
                <a:lnTo>
                  <a:pt x="50652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2" y="431921"/>
                </a:lnTo>
                <a:lnTo>
                  <a:pt x="68943" y="390701"/>
                </a:lnTo>
                <a:lnTo>
                  <a:pt x="90048" y="350502"/>
                </a:lnTo>
                <a:lnTo>
                  <a:pt x="113967" y="311470"/>
                </a:lnTo>
                <a:lnTo>
                  <a:pt x="140701" y="273751"/>
                </a:lnTo>
                <a:lnTo>
                  <a:pt x="170248" y="237491"/>
                </a:lnTo>
                <a:lnTo>
                  <a:pt x="202609" y="202835"/>
                </a:lnTo>
                <a:lnTo>
                  <a:pt x="237227" y="170437"/>
                </a:lnTo>
                <a:lnTo>
                  <a:pt x="273448" y="140857"/>
                </a:lnTo>
                <a:lnTo>
                  <a:pt x="311126" y="114094"/>
                </a:lnTo>
                <a:lnTo>
                  <a:pt x="350115" y="90148"/>
                </a:lnTo>
                <a:lnTo>
                  <a:pt x="390270" y="69020"/>
                </a:lnTo>
                <a:lnTo>
                  <a:pt x="431444" y="50708"/>
                </a:lnTo>
                <a:lnTo>
                  <a:pt x="473493" y="35214"/>
                </a:lnTo>
                <a:lnTo>
                  <a:pt x="516270" y="22537"/>
                </a:lnTo>
                <a:lnTo>
                  <a:pt x="559631" y="12677"/>
                </a:lnTo>
                <a:lnTo>
                  <a:pt x="603428" y="5634"/>
                </a:lnTo>
                <a:lnTo>
                  <a:pt x="647516" y="1408"/>
                </a:lnTo>
                <a:lnTo>
                  <a:pt x="691751" y="0"/>
                </a:lnTo>
                <a:lnTo>
                  <a:pt x="735985" y="1408"/>
                </a:lnTo>
                <a:lnTo>
                  <a:pt x="780073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1" y="69020"/>
                </a:lnTo>
                <a:lnTo>
                  <a:pt x="1033386" y="90148"/>
                </a:lnTo>
                <a:lnTo>
                  <a:pt x="1072375" y="114094"/>
                </a:lnTo>
                <a:lnTo>
                  <a:pt x="1110053" y="140857"/>
                </a:lnTo>
                <a:lnTo>
                  <a:pt x="1146274" y="170437"/>
                </a:lnTo>
                <a:lnTo>
                  <a:pt x="1180892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68296" y="7992967"/>
            <a:ext cx="62992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65">
                <a:latin typeface="Times New Roman"/>
                <a:cs typeface="Times New Roman"/>
              </a:rPr>
              <a:t>x[2]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3675" y="3601707"/>
            <a:ext cx="3196590" cy="4256405"/>
            <a:chOff x="3953675" y="3601707"/>
            <a:chExt cx="3196590" cy="4256405"/>
          </a:xfrm>
        </p:grpSpPr>
        <p:sp>
          <p:nvSpPr>
            <p:cNvPr id="17" name="object 17"/>
            <p:cNvSpPr/>
            <p:nvPr/>
          </p:nvSpPr>
          <p:spPr>
            <a:xfrm>
              <a:off x="6983076" y="6797355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w="0" h="817245">
                  <a:moveTo>
                    <a:pt x="0" y="816685"/>
                  </a:moveTo>
                  <a:lnTo>
                    <a:pt x="0" y="0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39954" y="6415279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4" h="382270">
                  <a:moveTo>
                    <a:pt x="143121" y="0"/>
                  </a:moveTo>
                  <a:lnTo>
                    <a:pt x="0" y="382075"/>
                  </a:lnTo>
                  <a:lnTo>
                    <a:pt x="286241" y="382075"/>
                  </a:lnTo>
                  <a:lnTo>
                    <a:pt x="1431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39955" y="6415280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4" h="382270">
                  <a:moveTo>
                    <a:pt x="143120" y="0"/>
                  </a:moveTo>
                  <a:lnTo>
                    <a:pt x="0" y="382074"/>
                  </a:lnTo>
                  <a:lnTo>
                    <a:pt x="286241" y="382074"/>
                  </a:lnTo>
                  <a:lnTo>
                    <a:pt x="143120" y="0"/>
                  </a:lnTo>
                  <a:close/>
                </a:path>
              </a:pathLst>
            </a:custGeom>
            <a:ln w="47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20659" y="6797355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w="0" h="817245">
                  <a:moveTo>
                    <a:pt x="0" y="816685"/>
                  </a:moveTo>
                  <a:lnTo>
                    <a:pt x="0" y="0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77538" y="6415279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5" h="382270">
                  <a:moveTo>
                    <a:pt x="143120" y="0"/>
                  </a:moveTo>
                  <a:lnTo>
                    <a:pt x="0" y="382075"/>
                  </a:lnTo>
                  <a:lnTo>
                    <a:pt x="286241" y="382075"/>
                  </a:lnTo>
                  <a:lnTo>
                    <a:pt x="143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77538" y="3963023"/>
              <a:ext cx="1028700" cy="2834640"/>
            </a:xfrm>
            <a:custGeom>
              <a:avLst/>
              <a:gdLst/>
              <a:ahLst/>
              <a:cxnLst/>
              <a:rect l="l" t="t" r="r" b="b"/>
              <a:pathLst>
                <a:path w="1028700" h="2834640">
                  <a:moveTo>
                    <a:pt x="143120" y="2452257"/>
                  </a:moveTo>
                  <a:lnTo>
                    <a:pt x="0" y="2834331"/>
                  </a:lnTo>
                  <a:lnTo>
                    <a:pt x="286241" y="2834331"/>
                  </a:lnTo>
                  <a:lnTo>
                    <a:pt x="143120" y="2452257"/>
                  </a:lnTo>
                  <a:close/>
                </a:path>
                <a:path w="1028700" h="2834640">
                  <a:moveTo>
                    <a:pt x="467613" y="1057206"/>
                  </a:moveTo>
                  <a:lnTo>
                    <a:pt x="1028345" y="0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79476" y="362557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5" h="405129">
                  <a:moveTo>
                    <a:pt x="305390" y="0"/>
                  </a:moveTo>
                  <a:lnTo>
                    <a:pt x="0" y="270260"/>
                  </a:lnTo>
                  <a:lnTo>
                    <a:pt x="252813" y="404646"/>
                  </a:lnTo>
                  <a:lnTo>
                    <a:pt x="305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26372" y="3625570"/>
              <a:ext cx="1506220" cy="4208780"/>
            </a:xfrm>
            <a:custGeom>
              <a:avLst/>
              <a:gdLst/>
              <a:ahLst/>
              <a:cxnLst/>
              <a:rect l="l" t="t" r="r" b="b"/>
              <a:pathLst>
                <a:path w="1506220" h="4208780">
                  <a:moveTo>
                    <a:pt x="558494" y="0"/>
                  </a:moveTo>
                  <a:lnTo>
                    <a:pt x="253104" y="270260"/>
                  </a:lnTo>
                  <a:lnTo>
                    <a:pt x="505917" y="404645"/>
                  </a:lnTo>
                  <a:lnTo>
                    <a:pt x="558494" y="0"/>
                  </a:lnTo>
                  <a:close/>
                </a:path>
                <a:path w="1506220" h="4208780">
                  <a:moveTo>
                    <a:pt x="0" y="4208464"/>
                  </a:moveTo>
                  <a:lnTo>
                    <a:pt x="1505714" y="2801588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34432" y="616645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89" h="365759">
                  <a:moveTo>
                    <a:pt x="376664" y="0"/>
                  </a:moveTo>
                  <a:lnTo>
                    <a:pt x="0" y="155953"/>
                  </a:lnTo>
                  <a:lnTo>
                    <a:pt x="195307" y="365440"/>
                  </a:lnTo>
                  <a:lnTo>
                    <a:pt x="376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971649" y="6166459"/>
              <a:ext cx="1506220" cy="1668145"/>
            </a:xfrm>
            <a:custGeom>
              <a:avLst/>
              <a:gdLst/>
              <a:ahLst/>
              <a:cxnLst/>
              <a:rect l="l" t="t" r="r" b="b"/>
              <a:pathLst>
                <a:path w="1506220" h="1668145">
                  <a:moveTo>
                    <a:pt x="1439448" y="0"/>
                  </a:moveTo>
                  <a:lnTo>
                    <a:pt x="1062783" y="155953"/>
                  </a:lnTo>
                  <a:lnTo>
                    <a:pt x="1258091" y="365440"/>
                  </a:lnTo>
                  <a:lnTo>
                    <a:pt x="1439448" y="0"/>
                  </a:lnTo>
                  <a:close/>
                </a:path>
                <a:path w="1506220" h="1668145">
                  <a:moveTo>
                    <a:pt x="1505714" y="1667575"/>
                  </a:moveTo>
                  <a:lnTo>
                    <a:pt x="0" y="260699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92637" y="616645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89" h="365759">
                  <a:moveTo>
                    <a:pt x="0" y="0"/>
                  </a:moveTo>
                  <a:lnTo>
                    <a:pt x="181357" y="365440"/>
                  </a:lnTo>
                  <a:lnTo>
                    <a:pt x="376664" y="15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92638" y="616645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89" h="365759">
                  <a:moveTo>
                    <a:pt x="0" y="0"/>
                  </a:moveTo>
                  <a:lnTo>
                    <a:pt x="181357" y="365440"/>
                  </a:lnTo>
                  <a:lnTo>
                    <a:pt x="376665" y="155953"/>
                  </a:lnTo>
                  <a:lnTo>
                    <a:pt x="0" y="0"/>
                  </a:lnTo>
                  <a:close/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626118" y="6512427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a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7327" y="5772157"/>
            <a:ext cx="94170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7710" algn="l"/>
              </a:tabLst>
            </a:pPr>
            <a:r>
              <a:rPr dirty="0" sz="3000" spc="-225">
                <a:latin typeface="Courier New"/>
                <a:cs typeface="Courier New"/>
              </a:rPr>
              <a:t>b</a:t>
            </a:r>
            <a:r>
              <a:rPr dirty="0" sz="3000" spc="-225">
                <a:latin typeface="Courier New"/>
                <a:cs typeface="Courier New"/>
              </a:rPr>
              <a:t>	</a:t>
            </a:r>
            <a:r>
              <a:rPr dirty="0" sz="3000" spc="-225">
                <a:latin typeface="Courier New"/>
                <a:cs typeface="Courier New"/>
              </a:rPr>
              <a:t>c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6528" y="6512427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41723" y="3742383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6242" y="3742383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f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961043" y="5449681"/>
            <a:ext cx="1341120" cy="334645"/>
            <a:chOff x="7961043" y="5449681"/>
            <a:chExt cx="1341120" cy="334645"/>
          </a:xfrm>
        </p:grpSpPr>
        <p:sp>
          <p:nvSpPr>
            <p:cNvPr id="35" name="object 35"/>
            <p:cNvSpPr/>
            <p:nvPr/>
          </p:nvSpPr>
          <p:spPr>
            <a:xfrm>
              <a:off x="7984923" y="5616806"/>
              <a:ext cx="911860" cy="17145"/>
            </a:xfrm>
            <a:custGeom>
              <a:avLst/>
              <a:gdLst/>
              <a:ahLst/>
              <a:cxnLst/>
              <a:rect l="l" t="t" r="r" b="b"/>
              <a:pathLst>
                <a:path w="911859" h="17145">
                  <a:moveTo>
                    <a:pt x="0" y="16711"/>
                  </a:moveTo>
                  <a:lnTo>
                    <a:pt x="911283" y="0"/>
                  </a:lnTo>
                </a:path>
              </a:pathLst>
            </a:custGeom>
            <a:ln w="47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93581" y="5473551"/>
              <a:ext cx="384810" cy="287020"/>
            </a:xfrm>
            <a:custGeom>
              <a:avLst/>
              <a:gdLst/>
              <a:ahLst/>
              <a:cxnLst/>
              <a:rect l="l" t="t" r="r" b="b"/>
              <a:pathLst>
                <a:path w="384809" h="287020">
                  <a:moveTo>
                    <a:pt x="0" y="0"/>
                  </a:moveTo>
                  <a:lnTo>
                    <a:pt x="5243" y="286508"/>
                  </a:lnTo>
                  <a:lnTo>
                    <a:pt x="384213" y="136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893583" y="5473552"/>
              <a:ext cx="384810" cy="287020"/>
            </a:xfrm>
            <a:custGeom>
              <a:avLst/>
              <a:gdLst/>
              <a:ahLst/>
              <a:cxnLst/>
              <a:rect l="l" t="t" r="r" b="b"/>
              <a:pathLst>
                <a:path w="384809" h="287020">
                  <a:moveTo>
                    <a:pt x="384212" y="136257"/>
                  </a:moveTo>
                  <a:lnTo>
                    <a:pt x="0" y="0"/>
                  </a:lnTo>
                  <a:lnTo>
                    <a:pt x="5242" y="286508"/>
                  </a:lnTo>
                  <a:lnTo>
                    <a:pt x="384212" y="136257"/>
                  </a:lnTo>
                  <a:close/>
                </a:path>
              </a:pathLst>
            </a:custGeom>
            <a:ln w="47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11181288" y="2253052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1" y="202832"/>
                </a:moveTo>
                <a:lnTo>
                  <a:pt x="1213253" y="237488"/>
                </a:lnTo>
                <a:lnTo>
                  <a:pt x="1242800" y="273749"/>
                </a:lnTo>
                <a:lnTo>
                  <a:pt x="1269534" y="311468"/>
                </a:lnTo>
                <a:lnTo>
                  <a:pt x="1293454" y="350500"/>
                </a:lnTo>
                <a:lnTo>
                  <a:pt x="1314559" y="390698"/>
                </a:lnTo>
                <a:lnTo>
                  <a:pt x="1332850" y="431918"/>
                </a:lnTo>
                <a:lnTo>
                  <a:pt x="1348328" y="474013"/>
                </a:lnTo>
                <a:lnTo>
                  <a:pt x="1360991" y="516837"/>
                </a:lnTo>
                <a:lnTo>
                  <a:pt x="1370840" y="560245"/>
                </a:lnTo>
                <a:lnTo>
                  <a:pt x="1377875" y="604090"/>
                </a:lnTo>
                <a:lnTo>
                  <a:pt x="1382097" y="648227"/>
                </a:lnTo>
                <a:lnTo>
                  <a:pt x="1383504" y="692510"/>
                </a:lnTo>
                <a:lnTo>
                  <a:pt x="1382097" y="736792"/>
                </a:lnTo>
                <a:lnTo>
                  <a:pt x="1377875" y="780929"/>
                </a:lnTo>
                <a:lnTo>
                  <a:pt x="1370840" y="824774"/>
                </a:lnTo>
                <a:lnTo>
                  <a:pt x="1360991" y="868182"/>
                </a:lnTo>
                <a:lnTo>
                  <a:pt x="1348328" y="911006"/>
                </a:lnTo>
                <a:lnTo>
                  <a:pt x="1332850" y="953101"/>
                </a:lnTo>
                <a:lnTo>
                  <a:pt x="1314559" y="994321"/>
                </a:lnTo>
                <a:lnTo>
                  <a:pt x="1293454" y="1034520"/>
                </a:lnTo>
                <a:lnTo>
                  <a:pt x="1269534" y="1073551"/>
                </a:lnTo>
                <a:lnTo>
                  <a:pt x="1242800" y="1111271"/>
                </a:lnTo>
                <a:lnTo>
                  <a:pt x="1213253" y="1147531"/>
                </a:lnTo>
                <a:lnTo>
                  <a:pt x="1180891" y="1182187"/>
                </a:lnTo>
                <a:lnTo>
                  <a:pt x="1146273" y="1214585"/>
                </a:lnTo>
                <a:lnTo>
                  <a:pt x="1110052" y="1244165"/>
                </a:lnTo>
                <a:lnTo>
                  <a:pt x="1072374" y="1270928"/>
                </a:lnTo>
                <a:lnTo>
                  <a:pt x="1033385" y="1294873"/>
                </a:lnTo>
                <a:lnTo>
                  <a:pt x="993231" y="1316002"/>
                </a:lnTo>
                <a:lnTo>
                  <a:pt x="952057" y="1334314"/>
                </a:lnTo>
                <a:lnTo>
                  <a:pt x="910008" y="1349808"/>
                </a:lnTo>
                <a:lnTo>
                  <a:pt x="867231" y="1362485"/>
                </a:lnTo>
                <a:lnTo>
                  <a:pt x="823871" y="1372345"/>
                </a:lnTo>
                <a:lnTo>
                  <a:pt x="780074" y="1379388"/>
                </a:lnTo>
                <a:lnTo>
                  <a:pt x="735986" y="1383614"/>
                </a:lnTo>
                <a:lnTo>
                  <a:pt x="691752" y="1385022"/>
                </a:lnTo>
                <a:lnTo>
                  <a:pt x="647518" y="1383614"/>
                </a:lnTo>
                <a:lnTo>
                  <a:pt x="603429" y="1379388"/>
                </a:lnTo>
                <a:lnTo>
                  <a:pt x="559632" y="1372345"/>
                </a:lnTo>
                <a:lnTo>
                  <a:pt x="516272" y="1362485"/>
                </a:lnTo>
                <a:lnTo>
                  <a:pt x="473495" y="1349808"/>
                </a:lnTo>
                <a:lnTo>
                  <a:pt x="431447" y="1334314"/>
                </a:lnTo>
                <a:lnTo>
                  <a:pt x="390272" y="1316002"/>
                </a:lnTo>
                <a:lnTo>
                  <a:pt x="350118" y="1294873"/>
                </a:lnTo>
                <a:lnTo>
                  <a:pt x="311129" y="1270928"/>
                </a:lnTo>
                <a:lnTo>
                  <a:pt x="273451" y="1244165"/>
                </a:lnTo>
                <a:lnTo>
                  <a:pt x="237230" y="1214585"/>
                </a:lnTo>
                <a:lnTo>
                  <a:pt x="202612" y="1182187"/>
                </a:lnTo>
                <a:lnTo>
                  <a:pt x="170250" y="1147531"/>
                </a:lnTo>
                <a:lnTo>
                  <a:pt x="140703" y="1111271"/>
                </a:lnTo>
                <a:lnTo>
                  <a:pt x="113969" y="1073551"/>
                </a:lnTo>
                <a:lnTo>
                  <a:pt x="90050" y="1034520"/>
                </a:lnTo>
                <a:lnTo>
                  <a:pt x="68944" y="994321"/>
                </a:lnTo>
                <a:lnTo>
                  <a:pt x="50653" y="953101"/>
                </a:lnTo>
                <a:lnTo>
                  <a:pt x="35175" y="911006"/>
                </a:lnTo>
                <a:lnTo>
                  <a:pt x="22512" y="868182"/>
                </a:lnTo>
                <a:lnTo>
                  <a:pt x="12663" y="824774"/>
                </a:lnTo>
                <a:lnTo>
                  <a:pt x="5628" y="780929"/>
                </a:lnTo>
                <a:lnTo>
                  <a:pt x="1407" y="736792"/>
                </a:lnTo>
                <a:lnTo>
                  <a:pt x="0" y="692510"/>
                </a:lnTo>
                <a:lnTo>
                  <a:pt x="1407" y="648227"/>
                </a:lnTo>
                <a:lnTo>
                  <a:pt x="5628" y="604090"/>
                </a:lnTo>
                <a:lnTo>
                  <a:pt x="12663" y="560245"/>
                </a:lnTo>
                <a:lnTo>
                  <a:pt x="22512" y="516837"/>
                </a:lnTo>
                <a:lnTo>
                  <a:pt x="35175" y="474013"/>
                </a:lnTo>
                <a:lnTo>
                  <a:pt x="50653" y="431918"/>
                </a:lnTo>
                <a:lnTo>
                  <a:pt x="68944" y="390698"/>
                </a:lnTo>
                <a:lnTo>
                  <a:pt x="90050" y="350500"/>
                </a:lnTo>
                <a:lnTo>
                  <a:pt x="113969" y="311468"/>
                </a:lnTo>
                <a:lnTo>
                  <a:pt x="140703" y="273749"/>
                </a:lnTo>
                <a:lnTo>
                  <a:pt x="170250" y="237488"/>
                </a:lnTo>
                <a:lnTo>
                  <a:pt x="202612" y="202832"/>
                </a:lnTo>
                <a:lnTo>
                  <a:pt x="237230" y="170435"/>
                </a:lnTo>
                <a:lnTo>
                  <a:pt x="273451" y="140855"/>
                </a:lnTo>
                <a:lnTo>
                  <a:pt x="311129" y="114093"/>
                </a:lnTo>
                <a:lnTo>
                  <a:pt x="350118" y="90147"/>
                </a:lnTo>
                <a:lnTo>
                  <a:pt x="390272" y="69019"/>
                </a:lnTo>
                <a:lnTo>
                  <a:pt x="431447" y="50708"/>
                </a:lnTo>
                <a:lnTo>
                  <a:pt x="473495" y="35213"/>
                </a:lnTo>
                <a:lnTo>
                  <a:pt x="516272" y="22536"/>
                </a:lnTo>
                <a:lnTo>
                  <a:pt x="559632" y="12677"/>
                </a:lnTo>
                <a:lnTo>
                  <a:pt x="603429" y="5634"/>
                </a:lnTo>
                <a:lnTo>
                  <a:pt x="647518" y="1408"/>
                </a:lnTo>
                <a:lnTo>
                  <a:pt x="691752" y="0"/>
                </a:lnTo>
                <a:lnTo>
                  <a:pt x="735986" y="1408"/>
                </a:lnTo>
                <a:lnTo>
                  <a:pt x="780074" y="5634"/>
                </a:lnTo>
                <a:lnTo>
                  <a:pt x="823871" y="12677"/>
                </a:lnTo>
                <a:lnTo>
                  <a:pt x="867231" y="22536"/>
                </a:lnTo>
                <a:lnTo>
                  <a:pt x="910008" y="35213"/>
                </a:lnTo>
                <a:lnTo>
                  <a:pt x="952057" y="50708"/>
                </a:lnTo>
                <a:lnTo>
                  <a:pt x="993231" y="69019"/>
                </a:lnTo>
                <a:lnTo>
                  <a:pt x="1033385" y="90147"/>
                </a:lnTo>
                <a:lnTo>
                  <a:pt x="1072374" y="114093"/>
                </a:lnTo>
                <a:lnTo>
                  <a:pt x="1110052" y="140855"/>
                </a:lnTo>
                <a:lnTo>
                  <a:pt x="1146273" y="170435"/>
                </a:lnTo>
                <a:lnTo>
                  <a:pt x="1180891" y="202832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753096" y="2631978"/>
            <a:ext cx="240029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5" b="1" i="1">
                <a:latin typeface="Rockwell"/>
                <a:cs typeface="Rockwell"/>
              </a:rPr>
              <a:t>y</a:t>
            </a:r>
            <a:endParaRPr sz="3000">
              <a:latin typeface="Rockwell"/>
              <a:cs typeface="Rockwel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50079" y="4951455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1" y="202835"/>
                </a:moveTo>
                <a:lnTo>
                  <a:pt x="1213253" y="237491"/>
                </a:lnTo>
                <a:lnTo>
                  <a:pt x="1242800" y="273751"/>
                </a:lnTo>
                <a:lnTo>
                  <a:pt x="1269534" y="311470"/>
                </a:lnTo>
                <a:lnTo>
                  <a:pt x="1293454" y="350502"/>
                </a:lnTo>
                <a:lnTo>
                  <a:pt x="1314559" y="390701"/>
                </a:lnTo>
                <a:lnTo>
                  <a:pt x="1332850" y="431921"/>
                </a:lnTo>
                <a:lnTo>
                  <a:pt x="1348328" y="474015"/>
                </a:lnTo>
                <a:lnTo>
                  <a:pt x="1360991" y="516839"/>
                </a:lnTo>
                <a:lnTo>
                  <a:pt x="1370840" y="560247"/>
                </a:lnTo>
                <a:lnTo>
                  <a:pt x="1377875" y="604092"/>
                </a:lnTo>
                <a:lnTo>
                  <a:pt x="1382097" y="648229"/>
                </a:lnTo>
                <a:lnTo>
                  <a:pt x="1383504" y="692511"/>
                </a:lnTo>
                <a:lnTo>
                  <a:pt x="1382097" y="736794"/>
                </a:lnTo>
                <a:lnTo>
                  <a:pt x="1377875" y="780931"/>
                </a:lnTo>
                <a:lnTo>
                  <a:pt x="1370840" y="824776"/>
                </a:lnTo>
                <a:lnTo>
                  <a:pt x="1360991" y="868183"/>
                </a:lnTo>
                <a:lnTo>
                  <a:pt x="1348328" y="911008"/>
                </a:lnTo>
                <a:lnTo>
                  <a:pt x="1332850" y="953102"/>
                </a:lnTo>
                <a:lnTo>
                  <a:pt x="1314559" y="994322"/>
                </a:lnTo>
                <a:lnTo>
                  <a:pt x="1293454" y="1034521"/>
                </a:lnTo>
                <a:lnTo>
                  <a:pt x="1269534" y="1073553"/>
                </a:lnTo>
                <a:lnTo>
                  <a:pt x="1242800" y="1111272"/>
                </a:lnTo>
                <a:lnTo>
                  <a:pt x="1213253" y="1147532"/>
                </a:lnTo>
                <a:lnTo>
                  <a:pt x="1180891" y="1182188"/>
                </a:lnTo>
                <a:lnTo>
                  <a:pt x="1146273" y="1214586"/>
                </a:lnTo>
                <a:lnTo>
                  <a:pt x="1110052" y="1244166"/>
                </a:lnTo>
                <a:lnTo>
                  <a:pt x="1072374" y="1270929"/>
                </a:lnTo>
                <a:lnTo>
                  <a:pt x="1033385" y="1294874"/>
                </a:lnTo>
                <a:lnTo>
                  <a:pt x="993231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4" y="1379389"/>
                </a:lnTo>
                <a:lnTo>
                  <a:pt x="735986" y="1383615"/>
                </a:lnTo>
                <a:lnTo>
                  <a:pt x="691752" y="1385023"/>
                </a:lnTo>
                <a:lnTo>
                  <a:pt x="647518" y="1383615"/>
                </a:lnTo>
                <a:lnTo>
                  <a:pt x="603429" y="1379389"/>
                </a:lnTo>
                <a:lnTo>
                  <a:pt x="559632" y="1372346"/>
                </a:lnTo>
                <a:lnTo>
                  <a:pt x="516272" y="1362486"/>
                </a:lnTo>
                <a:lnTo>
                  <a:pt x="473495" y="1349809"/>
                </a:lnTo>
                <a:lnTo>
                  <a:pt x="431447" y="1334315"/>
                </a:lnTo>
                <a:lnTo>
                  <a:pt x="390272" y="1316003"/>
                </a:lnTo>
                <a:lnTo>
                  <a:pt x="350118" y="1294874"/>
                </a:lnTo>
                <a:lnTo>
                  <a:pt x="311129" y="1270929"/>
                </a:lnTo>
                <a:lnTo>
                  <a:pt x="273451" y="1244166"/>
                </a:lnTo>
                <a:lnTo>
                  <a:pt x="237230" y="1214586"/>
                </a:lnTo>
                <a:lnTo>
                  <a:pt x="202612" y="1182188"/>
                </a:lnTo>
                <a:lnTo>
                  <a:pt x="170250" y="1147532"/>
                </a:lnTo>
                <a:lnTo>
                  <a:pt x="140703" y="1111272"/>
                </a:lnTo>
                <a:lnTo>
                  <a:pt x="113969" y="1073553"/>
                </a:lnTo>
                <a:lnTo>
                  <a:pt x="90050" y="1034521"/>
                </a:lnTo>
                <a:lnTo>
                  <a:pt x="68944" y="994322"/>
                </a:lnTo>
                <a:lnTo>
                  <a:pt x="50653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3" y="431921"/>
                </a:lnTo>
                <a:lnTo>
                  <a:pt x="68944" y="390701"/>
                </a:lnTo>
                <a:lnTo>
                  <a:pt x="90050" y="350502"/>
                </a:lnTo>
                <a:lnTo>
                  <a:pt x="113969" y="311470"/>
                </a:lnTo>
                <a:lnTo>
                  <a:pt x="140703" y="273751"/>
                </a:lnTo>
                <a:lnTo>
                  <a:pt x="170250" y="237491"/>
                </a:lnTo>
                <a:lnTo>
                  <a:pt x="202612" y="202835"/>
                </a:lnTo>
                <a:lnTo>
                  <a:pt x="237230" y="170437"/>
                </a:lnTo>
                <a:lnTo>
                  <a:pt x="273451" y="140857"/>
                </a:lnTo>
                <a:lnTo>
                  <a:pt x="311129" y="114094"/>
                </a:lnTo>
                <a:lnTo>
                  <a:pt x="350118" y="90148"/>
                </a:lnTo>
                <a:lnTo>
                  <a:pt x="390272" y="69020"/>
                </a:lnTo>
                <a:lnTo>
                  <a:pt x="431447" y="50708"/>
                </a:lnTo>
                <a:lnTo>
                  <a:pt x="473495" y="35214"/>
                </a:lnTo>
                <a:lnTo>
                  <a:pt x="516272" y="22537"/>
                </a:lnTo>
                <a:lnTo>
                  <a:pt x="559632" y="12677"/>
                </a:lnTo>
                <a:lnTo>
                  <a:pt x="603429" y="5634"/>
                </a:lnTo>
                <a:lnTo>
                  <a:pt x="647518" y="1408"/>
                </a:lnTo>
                <a:lnTo>
                  <a:pt x="691752" y="0"/>
                </a:lnTo>
                <a:lnTo>
                  <a:pt x="735986" y="1408"/>
                </a:lnTo>
                <a:lnTo>
                  <a:pt x="780074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1" y="69020"/>
                </a:lnTo>
                <a:lnTo>
                  <a:pt x="1033385" y="90148"/>
                </a:lnTo>
                <a:lnTo>
                  <a:pt x="1072374" y="114094"/>
                </a:lnTo>
                <a:lnTo>
                  <a:pt x="1110052" y="140857"/>
                </a:lnTo>
                <a:lnTo>
                  <a:pt x="1146273" y="170437"/>
                </a:lnTo>
                <a:lnTo>
                  <a:pt x="1180891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121706" y="5330382"/>
            <a:ext cx="64071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0">
                <a:latin typeface="Times New Roman"/>
                <a:cs typeface="Times New Roman"/>
              </a:rPr>
              <a:t>h[1]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725948" y="3613380"/>
            <a:ext cx="4294505" cy="5422265"/>
            <a:chOff x="9725948" y="3613380"/>
            <a:chExt cx="4294505" cy="5422265"/>
          </a:xfrm>
        </p:grpSpPr>
        <p:sp>
          <p:nvSpPr>
            <p:cNvPr id="43" name="object 43"/>
            <p:cNvSpPr/>
            <p:nvPr/>
          </p:nvSpPr>
          <p:spPr>
            <a:xfrm>
              <a:off x="12419021" y="3974963"/>
              <a:ext cx="1577340" cy="2361565"/>
            </a:xfrm>
            <a:custGeom>
              <a:avLst/>
              <a:gdLst/>
              <a:ahLst/>
              <a:cxnLst/>
              <a:rect l="l" t="t" r="r" b="b"/>
              <a:pathLst>
                <a:path w="1577340" h="2361565">
                  <a:moveTo>
                    <a:pt x="1374365" y="1179326"/>
                  </a:moveTo>
                  <a:lnTo>
                    <a:pt x="1406727" y="1213982"/>
                  </a:lnTo>
                  <a:lnTo>
                    <a:pt x="1436275" y="1250243"/>
                  </a:lnTo>
                  <a:lnTo>
                    <a:pt x="1463008" y="1287962"/>
                  </a:lnTo>
                  <a:lnTo>
                    <a:pt x="1486928" y="1326994"/>
                  </a:lnTo>
                  <a:lnTo>
                    <a:pt x="1508033" y="1367192"/>
                  </a:lnTo>
                  <a:lnTo>
                    <a:pt x="1526325" y="1408412"/>
                  </a:lnTo>
                  <a:lnTo>
                    <a:pt x="1541802" y="1450507"/>
                  </a:lnTo>
                  <a:lnTo>
                    <a:pt x="1554465" y="1493331"/>
                  </a:lnTo>
                  <a:lnTo>
                    <a:pt x="1564315" y="1536738"/>
                  </a:lnTo>
                  <a:lnTo>
                    <a:pt x="1571350" y="1580584"/>
                  </a:lnTo>
                  <a:lnTo>
                    <a:pt x="1575571" y="1624720"/>
                  </a:lnTo>
                  <a:lnTo>
                    <a:pt x="1576978" y="1669003"/>
                  </a:lnTo>
                  <a:lnTo>
                    <a:pt x="1575571" y="1713286"/>
                  </a:lnTo>
                  <a:lnTo>
                    <a:pt x="1571350" y="1757422"/>
                  </a:lnTo>
                  <a:lnTo>
                    <a:pt x="1564315" y="1801268"/>
                  </a:lnTo>
                  <a:lnTo>
                    <a:pt x="1554465" y="1844675"/>
                  </a:lnTo>
                  <a:lnTo>
                    <a:pt x="1541802" y="1887499"/>
                  </a:lnTo>
                  <a:lnTo>
                    <a:pt x="1526325" y="1929594"/>
                  </a:lnTo>
                  <a:lnTo>
                    <a:pt x="1508033" y="1970814"/>
                  </a:lnTo>
                  <a:lnTo>
                    <a:pt x="1486928" y="2011012"/>
                  </a:lnTo>
                  <a:lnTo>
                    <a:pt x="1463008" y="2050044"/>
                  </a:lnTo>
                  <a:lnTo>
                    <a:pt x="1436275" y="2087763"/>
                  </a:lnTo>
                  <a:lnTo>
                    <a:pt x="1406727" y="2124024"/>
                  </a:lnTo>
                  <a:lnTo>
                    <a:pt x="1374365" y="2158680"/>
                  </a:lnTo>
                  <a:lnTo>
                    <a:pt x="1339747" y="2191077"/>
                  </a:lnTo>
                  <a:lnTo>
                    <a:pt x="1303527" y="2220657"/>
                  </a:lnTo>
                  <a:lnTo>
                    <a:pt x="1265849" y="2247420"/>
                  </a:lnTo>
                  <a:lnTo>
                    <a:pt x="1226860" y="2271366"/>
                  </a:lnTo>
                  <a:lnTo>
                    <a:pt x="1186705" y="2292495"/>
                  </a:lnTo>
                  <a:lnTo>
                    <a:pt x="1145531" y="2310806"/>
                  </a:lnTo>
                  <a:lnTo>
                    <a:pt x="1103482" y="2326301"/>
                  </a:lnTo>
                  <a:lnTo>
                    <a:pt x="1060705" y="2338978"/>
                  </a:lnTo>
                  <a:lnTo>
                    <a:pt x="1017345" y="2348838"/>
                  </a:lnTo>
                  <a:lnTo>
                    <a:pt x="973548" y="2355881"/>
                  </a:lnTo>
                  <a:lnTo>
                    <a:pt x="929460" y="2360106"/>
                  </a:lnTo>
                  <a:lnTo>
                    <a:pt x="885226" y="2361515"/>
                  </a:lnTo>
                  <a:lnTo>
                    <a:pt x="840992" y="2360106"/>
                  </a:lnTo>
                  <a:lnTo>
                    <a:pt x="796904" y="2355881"/>
                  </a:lnTo>
                  <a:lnTo>
                    <a:pt x="753107" y="2348838"/>
                  </a:lnTo>
                  <a:lnTo>
                    <a:pt x="709747" y="2338978"/>
                  </a:lnTo>
                  <a:lnTo>
                    <a:pt x="666970" y="2326301"/>
                  </a:lnTo>
                  <a:lnTo>
                    <a:pt x="624921" y="2310806"/>
                  </a:lnTo>
                  <a:lnTo>
                    <a:pt x="583747" y="2292495"/>
                  </a:lnTo>
                  <a:lnTo>
                    <a:pt x="543592" y="2271366"/>
                  </a:lnTo>
                  <a:lnTo>
                    <a:pt x="504603" y="2247420"/>
                  </a:lnTo>
                  <a:lnTo>
                    <a:pt x="466925" y="2220657"/>
                  </a:lnTo>
                  <a:lnTo>
                    <a:pt x="430705" y="2191077"/>
                  </a:lnTo>
                  <a:lnTo>
                    <a:pt x="396087" y="2158680"/>
                  </a:lnTo>
                  <a:lnTo>
                    <a:pt x="363725" y="2124024"/>
                  </a:lnTo>
                  <a:lnTo>
                    <a:pt x="334177" y="2087763"/>
                  </a:lnTo>
                  <a:lnTo>
                    <a:pt x="307443" y="2050044"/>
                  </a:lnTo>
                  <a:lnTo>
                    <a:pt x="283524" y="2011012"/>
                  </a:lnTo>
                  <a:lnTo>
                    <a:pt x="262418" y="1970814"/>
                  </a:lnTo>
                  <a:lnTo>
                    <a:pt x="244127" y="1929594"/>
                  </a:lnTo>
                  <a:lnTo>
                    <a:pt x="228650" y="1887499"/>
                  </a:lnTo>
                  <a:lnTo>
                    <a:pt x="215986" y="1844675"/>
                  </a:lnTo>
                  <a:lnTo>
                    <a:pt x="206137" y="1801268"/>
                  </a:lnTo>
                  <a:lnTo>
                    <a:pt x="199102" y="1757422"/>
                  </a:lnTo>
                  <a:lnTo>
                    <a:pt x="194881" y="1713286"/>
                  </a:lnTo>
                  <a:lnTo>
                    <a:pt x="193474" y="1669003"/>
                  </a:lnTo>
                  <a:lnTo>
                    <a:pt x="194881" y="1624720"/>
                  </a:lnTo>
                  <a:lnTo>
                    <a:pt x="199102" y="1580584"/>
                  </a:lnTo>
                  <a:lnTo>
                    <a:pt x="206137" y="1536738"/>
                  </a:lnTo>
                  <a:lnTo>
                    <a:pt x="215986" y="1493331"/>
                  </a:lnTo>
                  <a:lnTo>
                    <a:pt x="228650" y="1450507"/>
                  </a:lnTo>
                  <a:lnTo>
                    <a:pt x="244127" y="1408412"/>
                  </a:lnTo>
                  <a:lnTo>
                    <a:pt x="262418" y="1367192"/>
                  </a:lnTo>
                  <a:lnTo>
                    <a:pt x="283524" y="1326994"/>
                  </a:lnTo>
                  <a:lnTo>
                    <a:pt x="307443" y="1287962"/>
                  </a:lnTo>
                  <a:lnTo>
                    <a:pt x="334177" y="1250243"/>
                  </a:lnTo>
                  <a:lnTo>
                    <a:pt x="363725" y="1213982"/>
                  </a:lnTo>
                  <a:lnTo>
                    <a:pt x="396087" y="1179326"/>
                  </a:lnTo>
                  <a:lnTo>
                    <a:pt x="430705" y="1146929"/>
                  </a:lnTo>
                  <a:lnTo>
                    <a:pt x="466925" y="1117349"/>
                  </a:lnTo>
                  <a:lnTo>
                    <a:pt x="504603" y="1090586"/>
                  </a:lnTo>
                  <a:lnTo>
                    <a:pt x="543592" y="1066640"/>
                  </a:lnTo>
                  <a:lnTo>
                    <a:pt x="583747" y="1045511"/>
                  </a:lnTo>
                  <a:lnTo>
                    <a:pt x="624921" y="1027200"/>
                  </a:lnTo>
                  <a:lnTo>
                    <a:pt x="666970" y="1011705"/>
                  </a:lnTo>
                  <a:lnTo>
                    <a:pt x="709747" y="999028"/>
                  </a:lnTo>
                  <a:lnTo>
                    <a:pt x="753107" y="989168"/>
                  </a:lnTo>
                  <a:lnTo>
                    <a:pt x="796904" y="982125"/>
                  </a:lnTo>
                  <a:lnTo>
                    <a:pt x="840992" y="977900"/>
                  </a:lnTo>
                  <a:lnTo>
                    <a:pt x="885226" y="976491"/>
                  </a:lnTo>
                  <a:lnTo>
                    <a:pt x="929460" y="977900"/>
                  </a:lnTo>
                  <a:lnTo>
                    <a:pt x="973548" y="982125"/>
                  </a:lnTo>
                  <a:lnTo>
                    <a:pt x="1017345" y="989168"/>
                  </a:lnTo>
                  <a:lnTo>
                    <a:pt x="1060705" y="999028"/>
                  </a:lnTo>
                  <a:lnTo>
                    <a:pt x="1103482" y="1011705"/>
                  </a:lnTo>
                  <a:lnTo>
                    <a:pt x="1145531" y="1027200"/>
                  </a:lnTo>
                  <a:lnTo>
                    <a:pt x="1186705" y="1045511"/>
                  </a:lnTo>
                  <a:lnTo>
                    <a:pt x="1226860" y="1066640"/>
                  </a:lnTo>
                  <a:lnTo>
                    <a:pt x="1265849" y="1090586"/>
                  </a:lnTo>
                  <a:lnTo>
                    <a:pt x="1303527" y="1117349"/>
                  </a:lnTo>
                  <a:lnTo>
                    <a:pt x="1339747" y="1146929"/>
                  </a:lnTo>
                  <a:lnTo>
                    <a:pt x="1374365" y="1179326"/>
                  </a:lnTo>
                </a:path>
                <a:path w="1577340" h="2361565">
                  <a:moveTo>
                    <a:pt x="560733" y="1057206"/>
                  </a:moveTo>
                  <a:lnTo>
                    <a:pt x="0" y="0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240035" y="363751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4" h="405129">
                  <a:moveTo>
                    <a:pt x="0" y="0"/>
                  </a:moveTo>
                  <a:lnTo>
                    <a:pt x="52584" y="404646"/>
                  </a:lnTo>
                  <a:lnTo>
                    <a:pt x="305393" y="27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240039" y="363751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4" h="405129">
                  <a:moveTo>
                    <a:pt x="0" y="0"/>
                  </a:moveTo>
                  <a:lnTo>
                    <a:pt x="52577" y="404645"/>
                  </a:lnTo>
                  <a:lnTo>
                    <a:pt x="305391" y="270260"/>
                  </a:lnTo>
                  <a:lnTo>
                    <a:pt x="0" y="0"/>
                  </a:lnTo>
                  <a:close/>
                </a:path>
              </a:pathLst>
            </a:custGeom>
            <a:ln w="47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750078" y="7625979"/>
              <a:ext cx="1383665" cy="1385570"/>
            </a:xfrm>
            <a:custGeom>
              <a:avLst/>
              <a:gdLst/>
              <a:ahLst/>
              <a:cxnLst/>
              <a:rect l="l" t="t" r="r" b="b"/>
              <a:pathLst>
                <a:path w="1383665" h="1385570">
                  <a:moveTo>
                    <a:pt x="1180891" y="202835"/>
                  </a:moveTo>
                  <a:lnTo>
                    <a:pt x="1213253" y="237491"/>
                  </a:lnTo>
                  <a:lnTo>
                    <a:pt x="1242800" y="273751"/>
                  </a:lnTo>
                  <a:lnTo>
                    <a:pt x="1269534" y="311470"/>
                  </a:lnTo>
                  <a:lnTo>
                    <a:pt x="1293454" y="350502"/>
                  </a:lnTo>
                  <a:lnTo>
                    <a:pt x="1314559" y="390701"/>
                  </a:lnTo>
                  <a:lnTo>
                    <a:pt x="1332850" y="431921"/>
                  </a:lnTo>
                  <a:lnTo>
                    <a:pt x="1348328" y="474015"/>
                  </a:lnTo>
                  <a:lnTo>
                    <a:pt x="1360991" y="516839"/>
                  </a:lnTo>
                  <a:lnTo>
                    <a:pt x="1370840" y="560247"/>
                  </a:lnTo>
                  <a:lnTo>
                    <a:pt x="1377875" y="604092"/>
                  </a:lnTo>
                  <a:lnTo>
                    <a:pt x="1382097" y="648229"/>
                  </a:lnTo>
                  <a:lnTo>
                    <a:pt x="1383504" y="692511"/>
                  </a:lnTo>
                  <a:lnTo>
                    <a:pt x="1382097" y="736794"/>
                  </a:lnTo>
                  <a:lnTo>
                    <a:pt x="1377875" y="780931"/>
                  </a:lnTo>
                  <a:lnTo>
                    <a:pt x="1370840" y="824776"/>
                  </a:lnTo>
                  <a:lnTo>
                    <a:pt x="1360991" y="868183"/>
                  </a:lnTo>
                  <a:lnTo>
                    <a:pt x="1348328" y="911008"/>
                  </a:lnTo>
                  <a:lnTo>
                    <a:pt x="1332850" y="953102"/>
                  </a:lnTo>
                  <a:lnTo>
                    <a:pt x="1314559" y="994322"/>
                  </a:lnTo>
                  <a:lnTo>
                    <a:pt x="1293454" y="1034521"/>
                  </a:lnTo>
                  <a:lnTo>
                    <a:pt x="1269534" y="1073553"/>
                  </a:lnTo>
                  <a:lnTo>
                    <a:pt x="1242800" y="1111272"/>
                  </a:lnTo>
                  <a:lnTo>
                    <a:pt x="1213253" y="1147532"/>
                  </a:lnTo>
                  <a:lnTo>
                    <a:pt x="1180891" y="1182188"/>
                  </a:lnTo>
                  <a:lnTo>
                    <a:pt x="1146273" y="1214586"/>
                  </a:lnTo>
                  <a:lnTo>
                    <a:pt x="1110052" y="1244166"/>
                  </a:lnTo>
                  <a:lnTo>
                    <a:pt x="1072374" y="1270929"/>
                  </a:lnTo>
                  <a:lnTo>
                    <a:pt x="1033385" y="1294874"/>
                  </a:lnTo>
                  <a:lnTo>
                    <a:pt x="993231" y="1316003"/>
                  </a:lnTo>
                  <a:lnTo>
                    <a:pt x="952057" y="1334315"/>
                  </a:lnTo>
                  <a:lnTo>
                    <a:pt x="910008" y="1349809"/>
                  </a:lnTo>
                  <a:lnTo>
                    <a:pt x="867231" y="1362486"/>
                  </a:lnTo>
                  <a:lnTo>
                    <a:pt x="823871" y="1372346"/>
                  </a:lnTo>
                  <a:lnTo>
                    <a:pt x="780074" y="1379389"/>
                  </a:lnTo>
                  <a:lnTo>
                    <a:pt x="735986" y="1383615"/>
                  </a:lnTo>
                  <a:lnTo>
                    <a:pt x="691752" y="1385023"/>
                  </a:lnTo>
                  <a:lnTo>
                    <a:pt x="647518" y="1383615"/>
                  </a:lnTo>
                  <a:lnTo>
                    <a:pt x="603429" y="1379389"/>
                  </a:lnTo>
                  <a:lnTo>
                    <a:pt x="559632" y="1372346"/>
                  </a:lnTo>
                  <a:lnTo>
                    <a:pt x="516272" y="1362486"/>
                  </a:lnTo>
                  <a:lnTo>
                    <a:pt x="473495" y="1349809"/>
                  </a:lnTo>
                  <a:lnTo>
                    <a:pt x="431447" y="1334315"/>
                  </a:lnTo>
                  <a:lnTo>
                    <a:pt x="390272" y="1316003"/>
                  </a:lnTo>
                  <a:lnTo>
                    <a:pt x="350118" y="1294874"/>
                  </a:lnTo>
                  <a:lnTo>
                    <a:pt x="311129" y="1270929"/>
                  </a:lnTo>
                  <a:lnTo>
                    <a:pt x="273451" y="1244166"/>
                  </a:lnTo>
                  <a:lnTo>
                    <a:pt x="237230" y="1214586"/>
                  </a:lnTo>
                  <a:lnTo>
                    <a:pt x="202612" y="1182188"/>
                  </a:lnTo>
                  <a:lnTo>
                    <a:pt x="170250" y="1147532"/>
                  </a:lnTo>
                  <a:lnTo>
                    <a:pt x="140703" y="1111272"/>
                  </a:lnTo>
                  <a:lnTo>
                    <a:pt x="113969" y="1073553"/>
                  </a:lnTo>
                  <a:lnTo>
                    <a:pt x="90050" y="1034521"/>
                  </a:lnTo>
                  <a:lnTo>
                    <a:pt x="68944" y="994322"/>
                  </a:lnTo>
                  <a:lnTo>
                    <a:pt x="50653" y="953102"/>
                  </a:lnTo>
                  <a:lnTo>
                    <a:pt x="35175" y="911008"/>
                  </a:lnTo>
                  <a:lnTo>
                    <a:pt x="22512" y="868183"/>
                  </a:lnTo>
                  <a:lnTo>
                    <a:pt x="12663" y="824776"/>
                  </a:lnTo>
                  <a:lnTo>
                    <a:pt x="5628" y="780931"/>
                  </a:lnTo>
                  <a:lnTo>
                    <a:pt x="1407" y="736794"/>
                  </a:lnTo>
                  <a:lnTo>
                    <a:pt x="0" y="692511"/>
                  </a:lnTo>
                  <a:lnTo>
                    <a:pt x="1407" y="648229"/>
                  </a:lnTo>
                  <a:lnTo>
                    <a:pt x="5628" y="604092"/>
                  </a:lnTo>
                  <a:lnTo>
                    <a:pt x="12663" y="560247"/>
                  </a:lnTo>
                  <a:lnTo>
                    <a:pt x="22512" y="516839"/>
                  </a:lnTo>
                  <a:lnTo>
                    <a:pt x="35175" y="474015"/>
                  </a:lnTo>
                  <a:lnTo>
                    <a:pt x="50653" y="431921"/>
                  </a:lnTo>
                  <a:lnTo>
                    <a:pt x="68944" y="390701"/>
                  </a:lnTo>
                  <a:lnTo>
                    <a:pt x="90050" y="350502"/>
                  </a:lnTo>
                  <a:lnTo>
                    <a:pt x="113969" y="311470"/>
                  </a:lnTo>
                  <a:lnTo>
                    <a:pt x="140703" y="273751"/>
                  </a:lnTo>
                  <a:lnTo>
                    <a:pt x="170250" y="237491"/>
                  </a:lnTo>
                  <a:lnTo>
                    <a:pt x="202612" y="202835"/>
                  </a:lnTo>
                  <a:lnTo>
                    <a:pt x="237230" y="170437"/>
                  </a:lnTo>
                  <a:lnTo>
                    <a:pt x="273451" y="140857"/>
                  </a:lnTo>
                  <a:lnTo>
                    <a:pt x="311129" y="114094"/>
                  </a:lnTo>
                  <a:lnTo>
                    <a:pt x="350118" y="90148"/>
                  </a:lnTo>
                  <a:lnTo>
                    <a:pt x="390272" y="69020"/>
                  </a:lnTo>
                  <a:lnTo>
                    <a:pt x="431447" y="50708"/>
                  </a:lnTo>
                  <a:lnTo>
                    <a:pt x="473495" y="35214"/>
                  </a:lnTo>
                  <a:lnTo>
                    <a:pt x="516272" y="22537"/>
                  </a:lnTo>
                  <a:lnTo>
                    <a:pt x="559632" y="12677"/>
                  </a:lnTo>
                  <a:lnTo>
                    <a:pt x="603429" y="5634"/>
                  </a:lnTo>
                  <a:lnTo>
                    <a:pt x="647518" y="1408"/>
                  </a:lnTo>
                  <a:lnTo>
                    <a:pt x="691752" y="0"/>
                  </a:lnTo>
                  <a:lnTo>
                    <a:pt x="735986" y="1408"/>
                  </a:lnTo>
                  <a:lnTo>
                    <a:pt x="780074" y="5634"/>
                  </a:lnTo>
                  <a:lnTo>
                    <a:pt x="823871" y="12677"/>
                  </a:lnTo>
                  <a:lnTo>
                    <a:pt x="867231" y="22537"/>
                  </a:lnTo>
                  <a:lnTo>
                    <a:pt x="910008" y="35214"/>
                  </a:lnTo>
                  <a:lnTo>
                    <a:pt x="952057" y="50708"/>
                  </a:lnTo>
                  <a:lnTo>
                    <a:pt x="993231" y="69020"/>
                  </a:lnTo>
                  <a:lnTo>
                    <a:pt x="1033385" y="90148"/>
                  </a:lnTo>
                  <a:lnTo>
                    <a:pt x="1072374" y="114094"/>
                  </a:lnTo>
                  <a:lnTo>
                    <a:pt x="1110052" y="140857"/>
                  </a:lnTo>
                  <a:lnTo>
                    <a:pt x="1146273" y="170437"/>
                  </a:lnTo>
                  <a:lnTo>
                    <a:pt x="1180891" y="202835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0127049" y="8004907"/>
            <a:ext cx="62992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65">
                <a:latin typeface="Times New Roman"/>
                <a:cs typeface="Times New Roman"/>
              </a:rPr>
              <a:t>x[1]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612496" y="7625979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1" y="202835"/>
                </a:moveTo>
                <a:lnTo>
                  <a:pt x="1213253" y="237491"/>
                </a:lnTo>
                <a:lnTo>
                  <a:pt x="1242800" y="273751"/>
                </a:lnTo>
                <a:lnTo>
                  <a:pt x="1269534" y="311470"/>
                </a:lnTo>
                <a:lnTo>
                  <a:pt x="1293454" y="350502"/>
                </a:lnTo>
                <a:lnTo>
                  <a:pt x="1314559" y="390701"/>
                </a:lnTo>
                <a:lnTo>
                  <a:pt x="1332850" y="431921"/>
                </a:lnTo>
                <a:lnTo>
                  <a:pt x="1348328" y="474015"/>
                </a:lnTo>
                <a:lnTo>
                  <a:pt x="1360991" y="516839"/>
                </a:lnTo>
                <a:lnTo>
                  <a:pt x="1370840" y="560247"/>
                </a:lnTo>
                <a:lnTo>
                  <a:pt x="1377875" y="604092"/>
                </a:lnTo>
                <a:lnTo>
                  <a:pt x="1382097" y="648229"/>
                </a:lnTo>
                <a:lnTo>
                  <a:pt x="1383504" y="692511"/>
                </a:lnTo>
                <a:lnTo>
                  <a:pt x="1382097" y="736794"/>
                </a:lnTo>
                <a:lnTo>
                  <a:pt x="1377875" y="780931"/>
                </a:lnTo>
                <a:lnTo>
                  <a:pt x="1370840" y="824776"/>
                </a:lnTo>
                <a:lnTo>
                  <a:pt x="1360991" y="868183"/>
                </a:lnTo>
                <a:lnTo>
                  <a:pt x="1348328" y="911008"/>
                </a:lnTo>
                <a:lnTo>
                  <a:pt x="1332850" y="953102"/>
                </a:lnTo>
                <a:lnTo>
                  <a:pt x="1314559" y="994322"/>
                </a:lnTo>
                <a:lnTo>
                  <a:pt x="1293454" y="1034521"/>
                </a:lnTo>
                <a:lnTo>
                  <a:pt x="1269534" y="1073553"/>
                </a:lnTo>
                <a:lnTo>
                  <a:pt x="1242800" y="1111272"/>
                </a:lnTo>
                <a:lnTo>
                  <a:pt x="1213253" y="1147532"/>
                </a:lnTo>
                <a:lnTo>
                  <a:pt x="1180891" y="1182188"/>
                </a:lnTo>
                <a:lnTo>
                  <a:pt x="1146273" y="1214586"/>
                </a:lnTo>
                <a:lnTo>
                  <a:pt x="1110052" y="1244166"/>
                </a:lnTo>
                <a:lnTo>
                  <a:pt x="1072374" y="1270929"/>
                </a:lnTo>
                <a:lnTo>
                  <a:pt x="1033385" y="1294874"/>
                </a:lnTo>
                <a:lnTo>
                  <a:pt x="993231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4" y="1379389"/>
                </a:lnTo>
                <a:lnTo>
                  <a:pt x="735986" y="1383615"/>
                </a:lnTo>
                <a:lnTo>
                  <a:pt x="691752" y="1385023"/>
                </a:lnTo>
                <a:lnTo>
                  <a:pt x="647518" y="1383615"/>
                </a:lnTo>
                <a:lnTo>
                  <a:pt x="603429" y="1379389"/>
                </a:lnTo>
                <a:lnTo>
                  <a:pt x="559632" y="1372346"/>
                </a:lnTo>
                <a:lnTo>
                  <a:pt x="516272" y="1362486"/>
                </a:lnTo>
                <a:lnTo>
                  <a:pt x="473495" y="1349809"/>
                </a:lnTo>
                <a:lnTo>
                  <a:pt x="431447" y="1334315"/>
                </a:lnTo>
                <a:lnTo>
                  <a:pt x="390272" y="1316003"/>
                </a:lnTo>
                <a:lnTo>
                  <a:pt x="350118" y="1294874"/>
                </a:lnTo>
                <a:lnTo>
                  <a:pt x="311129" y="1270929"/>
                </a:lnTo>
                <a:lnTo>
                  <a:pt x="273451" y="1244166"/>
                </a:lnTo>
                <a:lnTo>
                  <a:pt x="237230" y="1214586"/>
                </a:lnTo>
                <a:lnTo>
                  <a:pt x="202612" y="1182188"/>
                </a:lnTo>
                <a:lnTo>
                  <a:pt x="170250" y="1147532"/>
                </a:lnTo>
                <a:lnTo>
                  <a:pt x="140703" y="1111272"/>
                </a:lnTo>
                <a:lnTo>
                  <a:pt x="113969" y="1073553"/>
                </a:lnTo>
                <a:lnTo>
                  <a:pt x="90050" y="1034521"/>
                </a:lnTo>
                <a:lnTo>
                  <a:pt x="68944" y="994322"/>
                </a:lnTo>
                <a:lnTo>
                  <a:pt x="50653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3" y="431921"/>
                </a:lnTo>
                <a:lnTo>
                  <a:pt x="68944" y="390701"/>
                </a:lnTo>
                <a:lnTo>
                  <a:pt x="90050" y="350502"/>
                </a:lnTo>
                <a:lnTo>
                  <a:pt x="113969" y="311470"/>
                </a:lnTo>
                <a:lnTo>
                  <a:pt x="140703" y="273751"/>
                </a:lnTo>
                <a:lnTo>
                  <a:pt x="170250" y="237491"/>
                </a:lnTo>
                <a:lnTo>
                  <a:pt x="202612" y="202835"/>
                </a:lnTo>
                <a:lnTo>
                  <a:pt x="237230" y="170437"/>
                </a:lnTo>
                <a:lnTo>
                  <a:pt x="273451" y="140857"/>
                </a:lnTo>
                <a:lnTo>
                  <a:pt x="311129" y="114094"/>
                </a:lnTo>
                <a:lnTo>
                  <a:pt x="350118" y="90148"/>
                </a:lnTo>
                <a:lnTo>
                  <a:pt x="390272" y="69020"/>
                </a:lnTo>
                <a:lnTo>
                  <a:pt x="431447" y="50708"/>
                </a:lnTo>
                <a:lnTo>
                  <a:pt x="473495" y="35214"/>
                </a:lnTo>
                <a:lnTo>
                  <a:pt x="516272" y="22537"/>
                </a:lnTo>
                <a:lnTo>
                  <a:pt x="559632" y="12677"/>
                </a:lnTo>
                <a:lnTo>
                  <a:pt x="603429" y="5634"/>
                </a:lnTo>
                <a:lnTo>
                  <a:pt x="647518" y="1408"/>
                </a:lnTo>
                <a:lnTo>
                  <a:pt x="691752" y="0"/>
                </a:lnTo>
                <a:lnTo>
                  <a:pt x="735986" y="1408"/>
                </a:lnTo>
                <a:lnTo>
                  <a:pt x="780074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1" y="69020"/>
                </a:lnTo>
                <a:lnTo>
                  <a:pt x="1033385" y="90148"/>
                </a:lnTo>
                <a:lnTo>
                  <a:pt x="1072374" y="114094"/>
                </a:lnTo>
                <a:lnTo>
                  <a:pt x="1110052" y="140857"/>
                </a:lnTo>
                <a:lnTo>
                  <a:pt x="1146273" y="170437"/>
                </a:lnTo>
                <a:lnTo>
                  <a:pt x="1180891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989463" y="8004907"/>
            <a:ext cx="62992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65">
                <a:latin typeface="Times New Roman"/>
                <a:cs typeface="Times New Roman"/>
              </a:rPr>
              <a:t>x[2]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274580" y="3613380"/>
            <a:ext cx="3197225" cy="4257040"/>
            <a:chOff x="10274580" y="3613380"/>
            <a:chExt cx="3197225" cy="4257040"/>
          </a:xfrm>
        </p:grpSpPr>
        <p:sp>
          <p:nvSpPr>
            <p:cNvPr id="51" name="object 51"/>
            <p:cNvSpPr/>
            <p:nvPr/>
          </p:nvSpPr>
          <p:spPr>
            <a:xfrm>
              <a:off x="13304248" y="6809295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w="0" h="817245">
                  <a:moveTo>
                    <a:pt x="0" y="816685"/>
                  </a:moveTo>
                  <a:lnTo>
                    <a:pt x="0" y="0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3161128" y="6427220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4" h="382270">
                  <a:moveTo>
                    <a:pt x="143116" y="0"/>
                  </a:moveTo>
                  <a:lnTo>
                    <a:pt x="0" y="382075"/>
                  </a:lnTo>
                  <a:lnTo>
                    <a:pt x="286242" y="382075"/>
                  </a:lnTo>
                  <a:lnTo>
                    <a:pt x="143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161128" y="6427220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4" h="382270">
                  <a:moveTo>
                    <a:pt x="143120" y="0"/>
                  </a:moveTo>
                  <a:lnTo>
                    <a:pt x="0" y="382074"/>
                  </a:lnTo>
                  <a:lnTo>
                    <a:pt x="286241" y="382074"/>
                  </a:lnTo>
                  <a:lnTo>
                    <a:pt x="143120" y="0"/>
                  </a:lnTo>
                  <a:close/>
                </a:path>
              </a:pathLst>
            </a:custGeom>
            <a:ln w="47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441831" y="6809295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w="0" h="817245">
                  <a:moveTo>
                    <a:pt x="0" y="816685"/>
                  </a:moveTo>
                  <a:lnTo>
                    <a:pt x="0" y="0"/>
                  </a:lnTo>
                </a:path>
              </a:pathLst>
            </a:custGeom>
            <a:ln w="4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298709" y="6427220"/>
              <a:ext cx="286385" cy="382270"/>
            </a:xfrm>
            <a:custGeom>
              <a:avLst/>
              <a:gdLst/>
              <a:ahLst/>
              <a:cxnLst/>
              <a:rect l="l" t="t" r="r" b="b"/>
              <a:pathLst>
                <a:path w="286384" h="382270">
                  <a:moveTo>
                    <a:pt x="143120" y="0"/>
                  </a:moveTo>
                  <a:lnTo>
                    <a:pt x="0" y="382075"/>
                  </a:lnTo>
                  <a:lnTo>
                    <a:pt x="286245" y="382075"/>
                  </a:lnTo>
                  <a:lnTo>
                    <a:pt x="143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298710" y="3974963"/>
              <a:ext cx="1028700" cy="2834640"/>
            </a:xfrm>
            <a:custGeom>
              <a:avLst/>
              <a:gdLst/>
              <a:ahLst/>
              <a:cxnLst/>
              <a:rect l="l" t="t" r="r" b="b"/>
              <a:pathLst>
                <a:path w="1028700" h="2834640">
                  <a:moveTo>
                    <a:pt x="143120" y="2452257"/>
                  </a:moveTo>
                  <a:lnTo>
                    <a:pt x="0" y="2834331"/>
                  </a:lnTo>
                  <a:lnTo>
                    <a:pt x="286241" y="2834331"/>
                  </a:lnTo>
                  <a:lnTo>
                    <a:pt x="143120" y="2452257"/>
                  </a:lnTo>
                  <a:close/>
                </a:path>
                <a:path w="1028700" h="2834640">
                  <a:moveTo>
                    <a:pt x="467614" y="1057206"/>
                  </a:moveTo>
                  <a:lnTo>
                    <a:pt x="1028347" y="0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200643" y="3637510"/>
              <a:ext cx="305435" cy="405130"/>
            </a:xfrm>
            <a:custGeom>
              <a:avLst/>
              <a:gdLst/>
              <a:ahLst/>
              <a:cxnLst/>
              <a:rect l="l" t="t" r="r" b="b"/>
              <a:pathLst>
                <a:path w="305434" h="405129">
                  <a:moveTo>
                    <a:pt x="305393" y="0"/>
                  </a:moveTo>
                  <a:lnTo>
                    <a:pt x="0" y="270260"/>
                  </a:lnTo>
                  <a:lnTo>
                    <a:pt x="252819" y="404646"/>
                  </a:lnTo>
                  <a:lnTo>
                    <a:pt x="305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947544" y="3637510"/>
              <a:ext cx="1506220" cy="4208780"/>
            </a:xfrm>
            <a:custGeom>
              <a:avLst/>
              <a:gdLst/>
              <a:ahLst/>
              <a:cxnLst/>
              <a:rect l="l" t="t" r="r" b="b"/>
              <a:pathLst>
                <a:path w="1506220" h="4208780">
                  <a:moveTo>
                    <a:pt x="558495" y="0"/>
                  </a:moveTo>
                  <a:lnTo>
                    <a:pt x="253104" y="270260"/>
                  </a:lnTo>
                  <a:lnTo>
                    <a:pt x="505917" y="404645"/>
                  </a:lnTo>
                  <a:lnTo>
                    <a:pt x="558495" y="0"/>
                  </a:lnTo>
                  <a:close/>
                </a:path>
                <a:path w="1506220" h="4208780">
                  <a:moveTo>
                    <a:pt x="0" y="4208464"/>
                  </a:moveTo>
                  <a:lnTo>
                    <a:pt x="1505712" y="2801588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355602" y="617839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90" h="365759">
                  <a:moveTo>
                    <a:pt x="376669" y="0"/>
                  </a:moveTo>
                  <a:lnTo>
                    <a:pt x="0" y="155953"/>
                  </a:lnTo>
                  <a:lnTo>
                    <a:pt x="195313" y="365440"/>
                  </a:lnTo>
                  <a:lnTo>
                    <a:pt x="37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1292823" y="6178399"/>
              <a:ext cx="1506220" cy="1668145"/>
            </a:xfrm>
            <a:custGeom>
              <a:avLst/>
              <a:gdLst/>
              <a:ahLst/>
              <a:cxnLst/>
              <a:rect l="l" t="t" r="r" b="b"/>
              <a:pathLst>
                <a:path w="1506220" h="1668145">
                  <a:moveTo>
                    <a:pt x="1439447" y="0"/>
                  </a:moveTo>
                  <a:lnTo>
                    <a:pt x="1062782" y="155953"/>
                  </a:lnTo>
                  <a:lnTo>
                    <a:pt x="1258089" y="365440"/>
                  </a:lnTo>
                  <a:lnTo>
                    <a:pt x="1439447" y="0"/>
                  </a:lnTo>
                  <a:close/>
                </a:path>
                <a:path w="1506220" h="1668145">
                  <a:moveTo>
                    <a:pt x="1505712" y="1667575"/>
                  </a:moveTo>
                  <a:lnTo>
                    <a:pt x="0" y="260699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013811" y="617839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90" h="365759">
                  <a:moveTo>
                    <a:pt x="0" y="0"/>
                  </a:moveTo>
                  <a:lnTo>
                    <a:pt x="181355" y="365440"/>
                  </a:lnTo>
                  <a:lnTo>
                    <a:pt x="376658" y="15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1013809" y="617839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90" h="365759">
                  <a:moveTo>
                    <a:pt x="0" y="0"/>
                  </a:moveTo>
                  <a:lnTo>
                    <a:pt x="181357" y="365440"/>
                  </a:lnTo>
                  <a:lnTo>
                    <a:pt x="376665" y="155953"/>
                  </a:lnTo>
                  <a:lnTo>
                    <a:pt x="0" y="0"/>
                  </a:lnTo>
                  <a:close/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947289" y="6524366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a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378493" y="5784096"/>
            <a:ext cx="94170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7710" algn="l"/>
              </a:tabLst>
            </a:pPr>
            <a:r>
              <a:rPr dirty="0" sz="3000" spc="-225">
                <a:latin typeface="Courier New"/>
                <a:cs typeface="Courier New"/>
              </a:rPr>
              <a:t>b</a:t>
            </a:r>
            <a:r>
              <a:rPr dirty="0" sz="3000" spc="-225">
                <a:latin typeface="Courier New"/>
                <a:cs typeface="Courier New"/>
              </a:rPr>
              <a:t>	</a:t>
            </a:r>
            <a:r>
              <a:rPr dirty="0" sz="3000" spc="-225">
                <a:latin typeface="Courier New"/>
                <a:cs typeface="Courier New"/>
              </a:rPr>
              <a:t>c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857411" y="5330382"/>
            <a:ext cx="767080" cy="140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3000" spc="-40">
                <a:latin typeface="Times New Roman"/>
                <a:cs typeface="Times New Roman"/>
              </a:rPr>
              <a:t>h[2]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dirty="0" sz="3000" spc="-225">
                <a:latin typeface="Courier New"/>
                <a:cs typeface="Courier New"/>
              </a:rPr>
              <a:t>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662891" y="3754323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2657042" y="3754323"/>
            <a:ext cx="62674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f/2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474914" y="4951455"/>
            <a:ext cx="1383665" cy="1385570"/>
          </a:xfrm>
          <a:custGeom>
            <a:avLst/>
            <a:gdLst/>
            <a:ahLst/>
            <a:cxnLst/>
            <a:rect l="l" t="t" r="r" b="b"/>
            <a:pathLst>
              <a:path w="1383665" h="1385570">
                <a:moveTo>
                  <a:pt x="1180891" y="202835"/>
                </a:moveTo>
                <a:lnTo>
                  <a:pt x="1213253" y="237491"/>
                </a:lnTo>
                <a:lnTo>
                  <a:pt x="1242800" y="273751"/>
                </a:lnTo>
                <a:lnTo>
                  <a:pt x="1269534" y="311470"/>
                </a:lnTo>
                <a:lnTo>
                  <a:pt x="1293454" y="350502"/>
                </a:lnTo>
                <a:lnTo>
                  <a:pt x="1314559" y="390701"/>
                </a:lnTo>
                <a:lnTo>
                  <a:pt x="1332850" y="431921"/>
                </a:lnTo>
                <a:lnTo>
                  <a:pt x="1348328" y="474015"/>
                </a:lnTo>
                <a:lnTo>
                  <a:pt x="1360991" y="516839"/>
                </a:lnTo>
                <a:lnTo>
                  <a:pt x="1370840" y="560247"/>
                </a:lnTo>
                <a:lnTo>
                  <a:pt x="1377875" y="604092"/>
                </a:lnTo>
                <a:lnTo>
                  <a:pt x="1382097" y="648229"/>
                </a:lnTo>
                <a:lnTo>
                  <a:pt x="1383504" y="692511"/>
                </a:lnTo>
                <a:lnTo>
                  <a:pt x="1382097" y="736794"/>
                </a:lnTo>
                <a:lnTo>
                  <a:pt x="1377875" y="780931"/>
                </a:lnTo>
                <a:lnTo>
                  <a:pt x="1370840" y="824776"/>
                </a:lnTo>
                <a:lnTo>
                  <a:pt x="1360991" y="868183"/>
                </a:lnTo>
                <a:lnTo>
                  <a:pt x="1348328" y="911008"/>
                </a:lnTo>
                <a:lnTo>
                  <a:pt x="1332850" y="953102"/>
                </a:lnTo>
                <a:lnTo>
                  <a:pt x="1314559" y="994322"/>
                </a:lnTo>
                <a:lnTo>
                  <a:pt x="1293454" y="1034521"/>
                </a:lnTo>
                <a:lnTo>
                  <a:pt x="1269534" y="1073553"/>
                </a:lnTo>
                <a:lnTo>
                  <a:pt x="1242800" y="1111272"/>
                </a:lnTo>
                <a:lnTo>
                  <a:pt x="1213253" y="1147532"/>
                </a:lnTo>
                <a:lnTo>
                  <a:pt x="1180891" y="1182188"/>
                </a:lnTo>
                <a:lnTo>
                  <a:pt x="1146273" y="1214586"/>
                </a:lnTo>
                <a:lnTo>
                  <a:pt x="1110052" y="1244166"/>
                </a:lnTo>
                <a:lnTo>
                  <a:pt x="1072374" y="1270929"/>
                </a:lnTo>
                <a:lnTo>
                  <a:pt x="1033385" y="1294874"/>
                </a:lnTo>
                <a:lnTo>
                  <a:pt x="993231" y="1316003"/>
                </a:lnTo>
                <a:lnTo>
                  <a:pt x="952057" y="1334315"/>
                </a:lnTo>
                <a:lnTo>
                  <a:pt x="910008" y="1349809"/>
                </a:lnTo>
                <a:lnTo>
                  <a:pt x="867231" y="1362486"/>
                </a:lnTo>
                <a:lnTo>
                  <a:pt x="823871" y="1372346"/>
                </a:lnTo>
                <a:lnTo>
                  <a:pt x="780074" y="1379389"/>
                </a:lnTo>
                <a:lnTo>
                  <a:pt x="735986" y="1383615"/>
                </a:lnTo>
                <a:lnTo>
                  <a:pt x="691752" y="1385023"/>
                </a:lnTo>
                <a:lnTo>
                  <a:pt x="647518" y="1383615"/>
                </a:lnTo>
                <a:lnTo>
                  <a:pt x="603429" y="1379389"/>
                </a:lnTo>
                <a:lnTo>
                  <a:pt x="559632" y="1372346"/>
                </a:lnTo>
                <a:lnTo>
                  <a:pt x="516272" y="1362486"/>
                </a:lnTo>
                <a:lnTo>
                  <a:pt x="473495" y="1349809"/>
                </a:lnTo>
                <a:lnTo>
                  <a:pt x="431447" y="1334315"/>
                </a:lnTo>
                <a:lnTo>
                  <a:pt x="390272" y="1316003"/>
                </a:lnTo>
                <a:lnTo>
                  <a:pt x="350118" y="1294874"/>
                </a:lnTo>
                <a:lnTo>
                  <a:pt x="311129" y="1270929"/>
                </a:lnTo>
                <a:lnTo>
                  <a:pt x="273451" y="1244166"/>
                </a:lnTo>
                <a:lnTo>
                  <a:pt x="237230" y="1214586"/>
                </a:lnTo>
                <a:lnTo>
                  <a:pt x="202612" y="1182188"/>
                </a:lnTo>
                <a:lnTo>
                  <a:pt x="170250" y="1147532"/>
                </a:lnTo>
                <a:lnTo>
                  <a:pt x="140703" y="1111272"/>
                </a:lnTo>
                <a:lnTo>
                  <a:pt x="113969" y="1073553"/>
                </a:lnTo>
                <a:lnTo>
                  <a:pt x="90050" y="1034521"/>
                </a:lnTo>
                <a:lnTo>
                  <a:pt x="68944" y="994322"/>
                </a:lnTo>
                <a:lnTo>
                  <a:pt x="50653" y="953102"/>
                </a:lnTo>
                <a:lnTo>
                  <a:pt x="35175" y="911008"/>
                </a:lnTo>
                <a:lnTo>
                  <a:pt x="22512" y="868183"/>
                </a:lnTo>
                <a:lnTo>
                  <a:pt x="12663" y="824776"/>
                </a:lnTo>
                <a:lnTo>
                  <a:pt x="5628" y="780931"/>
                </a:lnTo>
                <a:lnTo>
                  <a:pt x="1407" y="736794"/>
                </a:lnTo>
                <a:lnTo>
                  <a:pt x="0" y="692511"/>
                </a:lnTo>
                <a:lnTo>
                  <a:pt x="1407" y="648229"/>
                </a:lnTo>
                <a:lnTo>
                  <a:pt x="5628" y="604092"/>
                </a:lnTo>
                <a:lnTo>
                  <a:pt x="12663" y="560247"/>
                </a:lnTo>
                <a:lnTo>
                  <a:pt x="22512" y="516839"/>
                </a:lnTo>
                <a:lnTo>
                  <a:pt x="35175" y="474015"/>
                </a:lnTo>
                <a:lnTo>
                  <a:pt x="50653" y="431921"/>
                </a:lnTo>
                <a:lnTo>
                  <a:pt x="68944" y="390701"/>
                </a:lnTo>
                <a:lnTo>
                  <a:pt x="90050" y="350502"/>
                </a:lnTo>
                <a:lnTo>
                  <a:pt x="113969" y="311470"/>
                </a:lnTo>
                <a:lnTo>
                  <a:pt x="140703" y="273751"/>
                </a:lnTo>
                <a:lnTo>
                  <a:pt x="170250" y="237491"/>
                </a:lnTo>
                <a:lnTo>
                  <a:pt x="202612" y="202835"/>
                </a:lnTo>
                <a:lnTo>
                  <a:pt x="237230" y="170437"/>
                </a:lnTo>
                <a:lnTo>
                  <a:pt x="273451" y="140857"/>
                </a:lnTo>
                <a:lnTo>
                  <a:pt x="311129" y="114094"/>
                </a:lnTo>
                <a:lnTo>
                  <a:pt x="350118" y="90148"/>
                </a:lnTo>
                <a:lnTo>
                  <a:pt x="390272" y="69020"/>
                </a:lnTo>
                <a:lnTo>
                  <a:pt x="431447" y="50708"/>
                </a:lnTo>
                <a:lnTo>
                  <a:pt x="473495" y="35214"/>
                </a:lnTo>
                <a:lnTo>
                  <a:pt x="516272" y="22537"/>
                </a:lnTo>
                <a:lnTo>
                  <a:pt x="559632" y="12677"/>
                </a:lnTo>
                <a:lnTo>
                  <a:pt x="603429" y="5634"/>
                </a:lnTo>
                <a:lnTo>
                  <a:pt x="647518" y="1408"/>
                </a:lnTo>
                <a:lnTo>
                  <a:pt x="691752" y="0"/>
                </a:lnTo>
                <a:lnTo>
                  <a:pt x="735986" y="1408"/>
                </a:lnTo>
                <a:lnTo>
                  <a:pt x="780074" y="5634"/>
                </a:lnTo>
                <a:lnTo>
                  <a:pt x="823871" y="12677"/>
                </a:lnTo>
                <a:lnTo>
                  <a:pt x="867231" y="22537"/>
                </a:lnTo>
                <a:lnTo>
                  <a:pt x="910008" y="35214"/>
                </a:lnTo>
                <a:lnTo>
                  <a:pt x="952057" y="50708"/>
                </a:lnTo>
                <a:lnTo>
                  <a:pt x="993231" y="69020"/>
                </a:lnTo>
                <a:lnTo>
                  <a:pt x="1033385" y="90148"/>
                </a:lnTo>
                <a:lnTo>
                  <a:pt x="1072374" y="114094"/>
                </a:lnTo>
                <a:lnTo>
                  <a:pt x="1110052" y="140857"/>
                </a:lnTo>
                <a:lnTo>
                  <a:pt x="1146273" y="170437"/>
                </a:lnTo>
                <a:lnTo>
                  <a:pt x="1180891" y="202835"/>
                </a:lnTo>
              </a:path>
            </a:pathLst>
          </a:custGeom>
          <a:ln w="4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5846536" y="5330382"/>
            <a:ext cx="64071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0">
                <a:latin typeface="Times New Roman"/>
                <a:cs typeface="Times New Roman"/>
              </a:rPr>
              <a:t>h[3]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1044723" y="5951143"/>
            <a:ext cx="4574540" cy="2098675"/>
            <a:chOff x="11044723" y="5951143"/>
            <a:chExt cx="4574540" cy="2098675"/>
          </a:xfrm>
        </p:grpSpPr>
        <p:sp>
          <p:nvSpPr>
            <p:cNvPr id="71" name="object 71"/>
            <p:cNvSpPr/>
            <p:nvPr/>
          </p:nvSpPr>
          <p:spPr>
            <a:xfrm>
              <a:off x="11068853" y="6136848"/>
              <a:ext cx="4043045" cy="1889125"/>
            </a:xfrm>
            <a:custGeom>
              <a:avLst/>
              <a:gdLst/>
              <a:ahLst/>
              <a:cxnLst/>
              <a:rect l="l" t="t" r="r" b="b"/>
              <a:pathLst>
                <a:path w="4043044" h="1889125">
                  <a:moveTo>
                    <a:pt x="0" y="1888710"/>
                  </a:moveTo>
                  <a:lnTo>
                    <a:pt x="4042801" y="0"/>
                  </a:lnTo>
                </a:path>
              </a:pathLst>
            </a:custGeom>
            <a:ln w="47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051122" y="5975273"/>
              <a:ext cx="406400" cy="291465"/>
            </a:xfrm>
            <a:custGeom>
              <a:avLst/>
              <a:gdLst/>
              <a:ahLst/>
              <a:cxnLst/>
              <a:rect l="l" t="t" r="r" b="b"/>
              <a:pathLst>
                <a:path w="406400" h="291464">
                  <a:moveTo>
                    <a:pt x="406375" y="0"/>
                  </a:moveTo>
                  <a:lnTo>
                    <a:pt x="0" y="31736"/>
                  </a:lnTo>
                  <a:lnTo>
                    <a:pt x="121053" y="291408"/>
                  </a:lnTo>
                  <a:lnTo>
                    <a:pt x="40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3809961" y="5975273"/>
              <a:ext cx="1647825" cy="1870710"/>
            </a:xfrm>
            <a:custGeom>
              <a:avLst/>
              <a:gdLst/>
              <a:ahLst/>
              <a:cxnLst/>
              <a:rect l="l" t="t" r="r" b="b"/>
              <a:pathLst>
                <a:path w="1647825" h="1870709">
                  <a:moveTo>
                    <a:pt x="1647540" y="0"/>
                  </a:moveTo>
                  <a:lnTo>
                    <a:pt x="1241168" y="31736"/>
                  </a:lnTo>
                  <a:lnTo>
                    <a:pt x="1362214" y="291408"/>
                  </a:lnTo>
                  <a:lnTo>
                    <a:pt x="1647540" y="0"/>
                  </a:lnTo>
                  <a:close/>
                </a:path>
                <a:path w="1647825" h="1870709">
                  <a:moveTo>
                    <a:pt x="0" y="1870700"/>
                  </a:moveTo>
                  <a:lnTo>
                    <a:pt x="1505712" y="463824"/>
                  </a:lnTo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5218018" y="617839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90" h="365759">
                  <a:moveTo>
                    <a:pt x="376669" y="0"/>
                  </a:moveTo>
                  <a:lnTo>
                    <a:pt x="0" y="155953"/>
                  </a:lnTo>
                  <a:lnTo>
                    <a:pt x="195313" y="365440"/>
                  </a:lnTo>
                  <a:lnTo>
                    <a:pt x="37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5218023" y="6178399"/>
              <a:ext cx="377190" cy="365760"/>
            </a:xfrm>
            <a:custGeom>
              <a:avLst/>
              <a:gdLst/>
              <a:ahLst/>
              <a:cxnLst/>
              <a:rect l="l" t="t" r="r" b="b"/>
              <a:pathLst>
                <a:path w="377190" h="365759">
                  <a:moveTo>
                    <a:pt x="376665" y="0"/>
                  </a:moveTo>
                  <a:lnTo>
                    <a:pt x="0" y="155953"/>
                  </a:lnTo>
                  <a:lnTo>
                    <a:pt x="195307" y="365440"/>
                  </a:lnTo>
                  <a:lnTo>
                    <a:pt x="376665" y="0"/>
                  </a:lnTo>
                  <a:close/>
                </a:path>
              </a:pathLst>
            </a:custGeom>
            <a:ln w="4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4455593" y="5772157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c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171205" y="6775103"/>
            <a:ext cx="22606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d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2511939" y="3338222"/>
            <a:ext cx="3093085" cy="1961514"/>
            <a:chOff x="12511939" y="3338222"/>
            <a:chExt cx="3093085" cy="1961514"/>
          </a:xfrm>
        </p:grpSpPr>
        <p:sp>
          <p:nvSpPr>
            <p:cNvPr id="79" name="object 79"/>
            <p:cNvSpPr/>
            <p:nvPr/>
          </p:nvSpPr>
          <p:spPr>
            <a:xfrm>
              <a:off x="12859047" y="3565235"/>
              <a:ext cx="2722245" cy="1710689"/>
            </a:xfrm>
            <a:custGeom>
              <a:avLst/>
              <a:gdLst/>
              <a:ahLst/>
              <a:cxnLst/>
              <a:rect l="l" t="t" r="r" b="b"/>
              <a:pathLst>
                <a:path w="2722244" h="1710689">
                  <a:moveTo>
                    <a:pt x="2721619" y="1710449"/>
                  </a:moveTo>
                  <a:lnTo>
                    <a:pt x="0" y="0"/>
                  </a:lnTo>
                </a:path>
              </a:pathLst>
            </a:custGeom>
            <a:ln w="47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2535806" y="3362091"/>
              <a:ext cx="399415" cy="325120"/>
            </a:xfrm>
            <a:custGeom>
              <a:avLst/>
              <a:gdLst/>
              <a:ahLst/>
              <a:cxnLst/>
              <a:rect l="l" t="t" r="r" b="b"/>
              <a:pathLst>
                <a:path w="399415" h="325120">
                  <a:moveTo>
                    <a:pt x="0" y="0"/>
                  </a:moveTo>
                  <a:lnTo>
                    <a:pt x="247144" y="324491"/>
                  </a:lnTo>
                  <a:lnTo>
                    <a:pt x="399338" y="81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2535808" y="3362091"/>
              <a:ext cx="399415" cy="325120"/>
            </a:xfrm>
            <a:custGeom>
              <a:avLst/>
              <a:gdLst/>
              <a:ahLst/>
              <a:cxnLst/>
              <a:rect l="l" t="t" r="r" b="b"/>
              <a:pathLst>
                <a:path w="399415" h="325120">
                  <a:moveTo>
                    <a:pt x="0" y="0"/>
                  </a:moveTo>
                  <a:lnTo>
                    <a:pt x="247141" y="324491"/>
                  </a:lnTo>
                  <a:lnTo>
                    <a:pt x="399335" y="81797"/>
                  </a:lnTo>
                  <a:lnTo>
                    <a:pt x="0" y="0"/>
                  </a:lnTo>
                  <a:close/>
                </a:path>
              </a:pathLst>
            </a:custGeom>
            <a:ln w="47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13849717" y="3742383"/>
            <a:ext cx="62674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25">
                <a:latin typeface="Courier New"/>
                <a:cs typeface="Courier New"/>
              </a:rPr>
              <a:t>f/2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348210" y="9787965"/>
            <a:ext cx="5955665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16510">
              <a:lnSpc>
                <a:spcPts val="3629"/>
              </a:lnSpc>
              <a:spcBef>
                <a:spcPts val="80"/>
              </a:spcBef>
            </a:pPr>
            <a:r>
              <a:rPr dirty="0" sz="2600" spc="-40">
                <a:latin typeface="Georgia"/>
                <a:cs typeface="Georgia"/>
              </a:rPr>
              <a:t>“Net2Net: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0">
                <a:latin typeface="Georgia"/>
                <a:cs typeface="Georgia"/>
              </a:rPr>
              <a:t>Learning </a:t>
            </a:r>
            <a:r>
              <a:rPr dirty="0" sz="2600" spc="25">
                <a:latin typeface="Georgia"/>
                <a:cs typeface="Georgia"/>
              </a:rPr>
              <a:t>via  </a:t>
            </a:r>
            <a:r>
              <a:rPr dirty="0" sz="2600" spc="-25">
                <a:latin typeface="Georgia"/>
                <a:cs typeface="Georgia"/>
              </a:rPr>
              <a:t>Knowledge </a:t>
            </a:r>
            <a:r>
              <a:rPr dirty="0" sz="2600" spc="-45">
                <a:latin typeface="Georgia"/>
                <a:cs typeface="Georgia"/>
              </a:rPr>
              <a:t>Transfer.” </a:t>
            </a:r>
            <a:r>
              <a:rPr dirty="0" sz="2600" spc="10">
                <a:latin typeface="Georgia"/>
                <a:cs typeface="Georgia"/>
              </a:rPr>
              <a:t>Chen, </a:t>
            </a:r>
            <a:r>
              <a:rPr dirty="0" sz="2600" spc="-15">
                <a:latin typeface="Georgia"/>
                <a:cs typeface="Georgia"/>
              </a:rPr>
              <a:t>Goodfellow, 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-40">
                <a:latin typeface="Georgia"/>
                <a:cs typeface="Georgia"/>
              </a:rPr>
              <a:t>Shlens, </a:t>
            </a:r>
            <a:r>
              <a:rPr dirty="0" sz="2600" spc="-15">
                <a:latin typeface="Georgia"/>
                <a:cs typeface="Georgia"/>
              </a:rPr>
              <a:t>submitted </a:t>
            </a:r>
            <a:r>
              <a:rPr dirty="0" sz="2600" spc="20">
                <a:latin typeface="Georgia"/>
                <a:cs typeface="Georgia"/>
              </a:rPr>
              <a:t>to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9549" y="998394"/>
            <a:ext cx="14378383" cy="251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911616" y="3641883"/>
            <a:ext cx="7929245" cy="5760720"/>
            <a:chOff x="4911616" y="3641883"/>
            <a:chExt cx="7929245" cy="5760720"/>
          </a:xfrm>
        </p:grpSpPr>
        <p:sp>
          <p:nvSpPr>
            <p:cNvPr id="4" name="object 4"/>
            <p:cNvSpPr/>
            <p:nvPr/>
          </p:nvSpPr>
          <p:spPr>
            <a:xfrm>
              <a:off x="4912469" y="4146492"/>
              <a:ext cx="7921517" cy="49530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11616" y="8057348"/>
              <a:ext cx="82790" cy="1240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5514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95514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95514" y="3703986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95514" y="3703986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0" y="0"/>
                  </a:moveTo>
                  <a:lnTo>
                    <a:pt x="54756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26329" y="3644017"/>
              <a:ext cx="71292" cy="11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30309" y="3743399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19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19" y="20369"/>
                  </a:lnTo>
                  <a:lnTo>
                    <a:pt x="16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75813" y="3641883"/>
              <a:ext cx="82790" cy="124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23209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23209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50903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50903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78597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78597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306292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306292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833986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833986" y="370398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779230" y="3703986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79230" y="3703986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95514" y="3703986"/>
              <a:ext cx="7639050" cy="0"/>
            </a:xfrm>
            <a:custGeom>
              <a:avLst/>
              <a:gdLst/>
              <a:ahLst/>
              <a:cxnLst/>
              <a:rect l="l" t="t" r="r" b="b"/>
              <a:pathLst>
                <a:path w="7639050" h="0">
                  <a:moveTo>
                    <a:pt x="0" y="0"/>
                  </a:moveTo>
                  <a:lnTo>
                    <a:pt x="7638471" y="0"/>
                  </a:lnTo>
                </a:path>
              </a:pathLst>
            </a:custGeom>
            <a:ln w="13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833986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833986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779230" y="92233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779230" y="92233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833986" y="3703986"/>
              <a:ext cx="0" cy="5519420"/>
            </a:xfrm>
            <a:custGeom>
              <a:avLst/>
              <a:gdLst/>
              <a:ahLst/>
              <a:cxnLst/>
              <a:rect l="l" t="t" r="r" b="b"/>
              <a:pathLst>
                <a:path w="0" h="5519420">
                  <a:moveTo>
                    <a:pt x="0" y="5519331"/>
                  </a:moveTo>
                  <a:lnTo>
                    <a:pt x="0" y="0"/>
                  </a:lnTo>
                </a:path>
              </a:pathLst>
            </a:custGeom>
            <a:ln w="13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95514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95514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95514" y="92233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547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95514" y="92233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0" y="0"/>
                  </a:moveTo>
                  <a:lnTo>
                    <a:pt x="54756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86578" y="9278105"/>
              <a:ext cx="128270" cy="124460"/>
            </a:xfrm>
            <a:custGeom>
              <a:avLst/>
              <a:gdLst/>
              <a:ahLst/>
              <a:cxnLst/>
              <a:rect l="l" t="t" r="r" b="b"/>
              <a:pathLst>
                <a:path w="128270" h="124459">
                  <a:moveTo>
                    <a:pt x="82778" y="62090"/>
                  </a:moveTo>
                  <a:lnTo>
                    <a:pt x="72110" y="15938"/>
                  </a:lnTo>
                  <a:lnTo>
                    <a:pt x="66522" y="9474"/>
                  </a:lnTo>
                  <a:lnTo>
                    <a:pt x="66522" y="62090"/>
                  </a:lnTo>
                  <a:lnTo>
                    <a:pt x="66128" y="73647"/>
                  </a:lnTo>
                  <a:lnTo>
                    <a:pt x="49771" y="111379"/>
                  </a:lnTo>
                  <a:lnTo>
                    <a:pt x="33007" y="111379"/>
                  </a:lnTo>
                  <a:lnTo>
                    <a:pt x="16637" y="73647"/>
                  </a:lnTo>
                  <a:lnTo>
                    <a:pt x="16256" y="62090"/>
                  </a:lnTo>
                  <a:lnTo>
                    <a:pt x="16637" y="50546"/>
                  </a:lnTo>
                  <a:lnTo>
                    <a:pt x="33007" y="12814"/>
                  </a:lnTo>
                  <a:lnTo>
                    <a:pt x="49771" y="12814"/>
                  </a:lnTo>
                  <a:lnTo>
                    <a:pt x="66128" y="50546"/>
                  </a:lnTo>
                  <a:lnTo>
                    <a:pt x="66522" y="62090"/>
                  </a:lnTo>
                  <a:lnTo>
                    <a:pt x="66522" y="9474"/>
                  </a:lnTo>
                  <a:lnTo>
                    <a:pt x="66128" y="9017"/>
                  </a:lnTo>
                  <a:lnTo>
                    <a:pt x="59029" y="4025"/>
                  </a:lnTo>
                  <a:lnTo>
                    <a:pt x="50787" y="1016"/>
                  </a:lnTo>
                  <a:lnTo>
                    <a:pt x="41389" y="0"/>
                  </a:lnTo>
                  <a:lnTo>
                    <a:pt x="31877" y="1016"/>
                  </a:lnTo>
                  <a:lnTo>
                    <a:pt x="2603" y="35509"/>
                  </a:lnTo>
                  <a:lnTo>
                    <a:pt x="0" y="62090"/>
                  </a:lnTo>
                  <a:lnTo>
                    <a:pt x="647" y="76352"/>
                  </a:lnTo>
                  <a:lnTo>
                    <a:pt x="16421" y="115150"/>
                  </a:lnTo>
                  <a:lnTo>
                    <a:pt x="41389" y="124028"/>
                  </a:lnTo>
                  <a:lnTo>
                    <a:pt x="50787" y="123037"/>
                  </a:lnTo>
                  <a:lnTo>
                    <a:pt x="80098" y="88811"/>
                  </a:lnTo>
                  <a:lnTo>
                    <a:pt x="82105" y="76352"/>
                  </a:lnTo>
                  <a:lnTo>
                    <a:pt x="82778" y="62090"/>
                  </a:lnTo>
                  <a:close/>
                </a:path>
                <a:path w="128270" h="124459">
                  <a:moveTo>
                    <a:pt x="128117" y="101523"/>
                  </a:moveTo>
                  <a:lnTo>
                    <a:pt x="111201" y="101523"/>
                  </a:lnTo>
                  <a:lnTo>
                    <a:pt x="111201" y="121894"/>
                  </a:lnTo>
                  <a:lnTo>
                    <a:pt x="128117" y="121894"/>
                  </a:lnTo>
                  <a:lnTo>
                    <a:pt x="128117" y="10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43289" y="9278104"/>
              <a:ext cx="82790" cy="1240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15465" y="9161214"/>
              <a:ext cx="82790" cy="1240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026672" y="9163348"/>
              <a:ext cx="125095" cy="121920"/>
            </a:xfrm>
            <a:custGeom>
              <a:avLst/>
              <a:gdLst/>
              <a:ahLst/>
              <a:cxnLst/>
              <a:rect l="l" t="t" r="r" b="b"/>
              <a:pathLst>
                <a:path w="125095" h="121920">
                  <a:moveTo>
                    <a:pt x="16916" y="99390"/>
                  </a:moveTo>
                  <a:lnTo>
                    <a:pt x="0" y="99390"/>
                  </a:lnTo>
                  <a:lnTo>
                    <a:pt x="0" y="119761"/>
                  </a:lnTo>
                  <a:lnTo>
                    <a:pt x="16916" y="119761"/>
                  </a:lnTo>
                  <a:lnTo>
                    <a:pt x="16916" y="99390"/>
                  </a:lnTo>
                  <a:close/>
                </a:path>
                <a:path w="125095" h="121920">
                  <a:moveTo>
                    <a:pt x="124841" y="81318"/>
                  </a:moveTo>
                  <a:lnTo>
                    <a:pt x="106603" y="46812"/>
                  </a:lnTo>
                  <a:lnTo>
                    <a:pt x="81305" y="40576"/>
                  </a:lnTo>
                  <a:lnTo>
                    <a:pt x="79006" y="40576"/>
                  </a:lnTo>
                  <a:lnTo>
                    <a:pt x="71945" y="41567"/>
                  </a:lnTo>
                  <a:lnTo>
                    <a:pt x="67183" y="43053"/>
                  </a:lnTo>
                  <a:lnTo>
                    <a:pt x="67183" y="13639"/>
                  </a:lnTo>
                  <a:lnTo>
                    <a:pt x="115963" y="13639"/>
                  </a:lnTo>
                  <a:lnTo>
                    <a:pt x="115963" y="0"/>
                  </a:lnTo>
                  <a:lnTo>
                    <a:pt x="52400" y="0"/>
                  </a:lnTo>
                  <a:lnTo>
                    <a:pt x="52400" y="60121"/>
                  </a:lnTo>
                  <a:lnTo>
                    <a:pt x="56832" y="58153"/>
                  </a:lnTo>
                  <a:lnTo>
                    <a:pt x="61264" y="56680"/>
                  </a:lnTo>
                  <a:lnTo>
                    <a:pt x="69811" y="54711"/>
                  </a:lnTo>
                  <a:lnTo>
                    <a:pt x="74244" y="54216"/>
                  </a:lnTo>
                  <a:lnTo>
                    <a:pt x="87718" y="54216"/>
                  </a:lnTo>
                  <a:lnTo>
                    <a:pt x="95110" y="56680"/>
                  </a:lnTo>
                  <a:lnTo>
                    <a:pt x="105791" y="66535"/>
                  </a:lnTo>
                  <a:lnTo>
                    <a:pt x="108572" y="73101"/>
                  </a:lnTo>
                  <a:lnTo>
                    <a:pt x="108572" y="89700"/>
                  </a:lnTo>
                  <a:lnTo>
                    <a:pt x="105791" y="96266"/>
                  </a:lnTo>
                  <a:lnTo>
                    <a:pt x="95110" y="106121"/>
                  </a:lnTo>
                  <a:lnTo>
                    <a:pt x="87718" y="108419"/>
                  </a:lnTo>
                  <a:lnTo>
                    <a:pt x="72771" y="108419"/>
                  </a:lnTo>
                  <a:lnTo>
                    <a:pt x="67348" y="107924"/>
                  </a:lnTo>
                  <a:lnTo>
                    <a:pt x="56997" y="105295"/>
                  </a:lnTo>
                  <a:lnTo>
                    <a:pt x="52070" y="103327"/>
                  </a:lnTo>
                  <a:lnTo>
                    <a:pt x="47307" y="100698"/>
                  </a:lnTo>
                  <a:lnTo>
                    <a:pt x="47307" y="116967"/>
                  </a:lnTo>
                  <a:lnTo>
                    <a:pt x="52882" y="118770"/>
                  </a:lnTo>
                  <a:lnTo>
                    <a:pt x="58140" y="119926"/>
                  </a:lnTo>
                  <a:lnTo>
                    <a:pt x="63398" y="120738"/>
                  </a:lnTo>
                  <a:lnTo>
                    <a:pt x="73748" y="121894"/>
                  </a:lnTo>
                  <a:lnTo>
                    <a:pt x="78841" y="121894"/>
                  </a:lnTo>
                  <a:lnTo>
                    <a:pt x="117983" y="105524"/>
                  </a:lnTo>
                  <a:lnTo>
                    <a:pt x="124079" y="90500"/>
                  </a:lnTo>
                  <a:lnTo>
                    <a:pt x="124841" y="81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23209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250903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250903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778597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778597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306292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0"/>
                  </a:moveTo>
                  <a:lnTo>
                    <a:pt x="0" y="5475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1306292" y="916856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w="0" h="55245">
                  <a:moveTo>
                    <a:pt x="0" y="54755"/>
                  </a:moveTo>
                  <a:lnTo>
                    <a:pt x="0" y="0"/>
                  </a:lnTo>
                </a:path>
              </a:pathLst>
            </a:custGeom>
            <a:ln w="6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95514" y="3703986"/>
              <a:ext cx="7639050" cy="5519420"/>
            </a:xfrm>
            <a:custGeom>
              <a:avLst/>
              <a:gdLst/>
              <a:ahLst/>
              <a:cxnLst/>
              <a:rect l="l" t="t" r="r" b="b"/>
              <a:pathLst>
                <a:path w="7639050" h="5519420">
                  <a:moveTo>
                    <a:pt x="0" y="5519331"/>
                  </a:moveTo>
                  <a:lnTo>
                    <a:pt x="7638471" y="5519331"/>
                  </a:lnTo>
                </a:path>
                <a:path w="7639050" h="5519420">
                  <a:moveTo>
                    <a:pt x="0" y="5519331"/>
                  </a:moveTo>
                  <a:lnTo>
                    <a:pt x="0" y="0"/>
                  </a:lnTo>
                </a:path>
              </a:pathLst>
            </a:custGeom>
            <a:ln w="13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659786" y="8250624"/>
              <a:ext cx="4076065" cy="874394"/>
            </a:xfrm>
            <a:custGeom>
              <a:avLst/>
              <a:gdLst/>
              <a:ahLst/>
              <a:cxnLst/>
              <a:rect l="l" t="t" r="r" b="b"/>
              <a:pathLst>
                <a:path w="4076065" h="874395">
                  <a:moveTo>
                    <a:pt x="4075639" y="0"/>
                  </a:moveTo>
                  <a:lnTo>
                    <a:pt x="0" y="0"/>
                  </a:lnTo>
                  <a:lnTo>
                    <a:pt x="0" y="874133"/>
                  </a:lnTo>
                  <a:lnTo>
                    <a:pt x="4075639" y="874133"/>
                  </a:lnTo>
                  <a:lnTo>
                    <a:pt x="407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659786" y="8250624"/>
              <a:ext cx="4076065" cy="874394"/>
            </a:xfrm>
            <a:custGeom>
              <a:avLst/>
              <a:gdLst/>
              <a:ahLst/>
              <a:cxnLst/>
              <a:rect l="l" t="t" r="r" b="b"/>
              <a:pathLst>
                <a:path w="4076065" h="874395">
                  <a:moveTo>
                    <a:pt x="0" y="874133"/>
                  </a:moveTo>
                  <a:lnTo>
                    <a:pt x="4075639" y="874133"/>
                  </a:lnTo>
                  <a:lnTo>
                    <a:pt x="4075639" y="0"/>
                  </a:lnTo>
                  <a:lnTo>
                    <a:pt x="0" y="0"/>
                  </a:lnTo>
                  <a:lnTo>
                    <a:pt x="0" y="874133"/>
                  </a:lnTo>
                  <a:close/>
                </a:path>
                <a:path w="4076065" h="874395">
                  <a:moveTo>
                    <a:pt x="137985" y="155513"/>
                  </a:moveTo>
                  <a:lnTo>
                    <a:pt x="413955" y="155513"/>
                  </a:lnTo>
                </a:path>
              </a:pathLst>
            </a:custGeom>
            <a:ln w="13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309892" y="8328866"/>
              <a:ext cx="1514877" cy="1870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797771" y="8690138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0">
                  <a:moveTo>
                    <a:pt x="0" y="0"/>
                  </a:moveTo>
                  <a:lnTo>
                    <a:pt x="275970" y="0"/>
                  </a:lnTo>
                </a:path>
              </a:pathLst>
            </a:custGeom>
            <a:ln w="13688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290179" y="8614886"/>
              <a:ext cx="304751" cy="14680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631388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5607" y="8648743"/>
              <a:ext cx="90283" cy="1103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811169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865383" y="8648743"/>
              <a:ext cx="90278" cy="1103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983261" y="8648743"/>
              <a:ext cx="96391" cy="1511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164808" y="8609317"/>
              <a:ext cx="255668" cy="1523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449255" y="8648743"/>
              <a:ext cx="157300" cy="1103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703935" y="8648743"/>
              <a:ext cx="165974" cy="11294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905793" y="8648743"/>
              <a:ext cx="90279" cy="1103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023674" y="8609317"/>
              <a:ext cx="96384" cy="1523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1148843" y="8648743"/>
              <a:ext cx="98949" cy="11294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1276577" y="8648743"/>
              <a:ext cx="157304" cy="1103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1531841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1586055" y="8648743"/>
              <a:ext cx="90279" cy="110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1711622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29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29" y="149809"/>
                  </a:lnTo>
                  <a:lnTo>
                    <a:pt x="17729" y="41986"/>
                  </a:lnTo>
                  <a:close/>
                </a:path>
                <a:path w="17779" h="149859">
                  <a:moveTo>
                    <a:pt x="17729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29" y="22479"/>
                  </a:lnTo>
                  <a:lnTo>
                    <a:pt x="17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753223" y="8620752"/>
              <a:ext cx="67212" cy="13837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1843690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1891794" y="8648743"/>
              <a:ext cx="91065" cy="11294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2019318" y="8609323"/>
              <a:ext cx="73025" cy="149860"/>
            </a:xfrm>
            <a:custGeom>
              <a:avLst/>
              <a:gdLst/>
              <a:ahLst/>
              <a:cxnLst/>
              <a:rect l="l" t="t" r="r" b="b"/>
              <a:pathLst>
                <a:path w="73025" h="149859">
                  <a:moveTo>
                    <a:pt x="17741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0"/>
                  </a:lnTo>
                  <a:close/>
                </a:path>
                <a:path w="73025" h="149859">
                  <a:moveTo>
                    <a:pt x="72542" y="41986"/>
                  </a:moveTo>
                  <a:lnTo>
                    <a:pt x="54813" y="41986"/>
                  </a:lnTo>
                  <a:lnTo>
                    <a:pt x="54813" y="149809"/>
                  </a:lnTo>
                  <a:lnTo>
                    <a:pt x="72542" y="149809"/>
                  </a:lnTo>
                  <a:lnTo>
                    <a:pt x="72542" y="41986"/>
                  </a:lnTo>
                  <a:close/>
                </a:path>
                <a:path w="73025" h="149859">
                  <a:moveTo>
                    <a:pt x="72542" y="0"/>
                  </a:moveTo>
                  <a:lnTo>
                    <a:pt x="54813" y="0"/>
                  </a:lnTo>
                  <a:lnTo>
                    <a:pt x="54813" y="22479"/>
                  </a:lnTo>
                  <a:lnTo>
                    <a:pt x="72542" y="22479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2118876" y="8651305"/>
              <a:ext cx="86541" cy="107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2225721" y="8648743"/>
              <a:ext cx="91065" cy="11294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2340053" y="8620752"/>
              <a:ext cx="67212" cy="13837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2430531" y="8609323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29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29" y="149809"/>
                  </a:lnTo>
                  <a:lnTo>
                    <a:pt x="17729" y="41986"/>
                  </a:lnTo>
                  <a:close/>
                </a:path>
                <a:path w="17779" h="149859">
                  <a:moveTo>
                    <a:pt x="17729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29" y="22479"/>
                  </a:lnTo>
                  <a:lnTo>
                    <a:pt x="17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2477641" y="8648743"/>
              <a:ext cx="98949" cy="11294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2605375" y="8648743"/>
              <a:ext cx="90279" cy="11038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797771" y="8974138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0">
                  <a:moveTo>
                    <a:pt x="0" y="0"/>
                  </a:moveTo>
                  <a:lnTo>
                    <a:pt x="275970" y="0"/>
                  </a:lnTo>
                </a:path>
              </a:pathLst>
            </a:custGeom>
            <a:ln w="1368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753282" y="8929649"/>
              <a:ext cx="88978" cy="889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029252" y="8929649"/>
              <a:ext cx="88978" cy="889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309892" y="8899429"/>
              <a:ext cx="92844" cy="14369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427376" y="8932741"/>
              <a:ext cx="173861" cy="11294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622527" y="8932741"/>
              <a:ext cx="85354" cy="11294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738627" y="8893320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785548" y="8932741"/>
              <a:ext cx="82397" cy="11294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896132" y="8893320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41" y="41986"/>
                  </a:moveTo>
                  <a:lnTo>
                    <a:pt x="0" y="41986"/>
                  </a:lnTo>
                  <a:lnTo>
                    <a:pt x="0" y="149809"/>
                  </a:lnTo>
                  <a:lnTo>
                    <a:pt x="17741" y="149809"/>
                  </a:lnTo>
                  <a:lnTo>
                    <a:pt x="17741" y="41986"/>
                  </a:lnTo>
                  <a:close/>
                </a:path>
                <a:path w="17779" h="149859">
                  <a:moveTo>
                    <a:pt x="17741" y="0"/>
                  </a:moveTo>
                  <a:lnTo>
                    <a:pt x="0" y="0"/>
                  </a:lnTo>
                  <a:lnTo>
                    <a:pt x="0" y="22479"/>
                  </a:lnTo>
                  <a:lnTo>
                    <a:pt x="17741" y="224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943245" y="8932741"/>
              <a:ext cx="98954" cy="11294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070981" y="8932741"/>
              <a:ext cx="90279" cy="110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251543" y="8893319"/>
              <a:ext cx="182930" cy="15237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0493020" y="8899366"/>
              <a:ext cx="231615" cy="14632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0746908" y="8932741"/>
              <a:ext cx="91075" cy="11294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0866758" y="8932741"/>
              <a:ext cx="85358" cy="11294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0982272" y="8893319"/>
              <a:ext cx="90279" cy="14980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1100154" y="8932741"/>
              <a:ext cx="99944" cy="11294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1228474" y="8932741"/>
              <a:ext cx="63500" cy="110489"/>
            </a:xfrm>
            <a:custGeom>
              <a:avLst/>
              <a:gdLst/>
              <a:ahLst/>
              <a:cxnLst/>
              <a:rect l="l" t="t" r="r" b="b"/>
              <a:pathLst>
                <a:path w="63500" h="110490">
                  <a:moveTo>
                    <a:pt x="55202" y="0"/>
                  </a:moveTo>
                  <a:lnTo>
                    <a:pt x="45338" y="0"/>
                  </a:lnTo>
                  <a:lnTo>
                    <a:pt x="38051" y="1579"/>
                  </a:lnTo>
                  <a:lnTo>
                    <a:pt x="26219" y="7885"/>
                  </a:lnTo>
                  <a:lnTo>
                    <a:pt x="21297" y="12813"/>
                  </a:lnTo>
                  <a:lnTo>
                    <a:pt x="17748" y="19319"/>
                  </a:lnTo>
                  <a:lnTo>
                    <a:pt x="17748" y="2565"/>
                  </a:lnTo>
                  <a:lnTo>
                    <a:pt x="0" y="2565"/>
                  </a:lnTo>
                  <a:lnTo>
                    <a:pt x="0" y="110387"/>
                  </a:lnTo>
                  <a:lnTo>
                    <a:pt x="17748" y="110387"/>
                  </a:lnTo>
                  <a:lnTo>
                    <a:pt x="17748" y="53618"/>
                  </a:lnTo>
                  <a:lnTo>
                    <a:pt x="18233" y="45003"/>
                  </a:lnTo>
                  <a:lnTo>
                    <a:pt x="38836" y="15772"/>
                  </a:lnTo>
                  <a:lnTo>
                    <a:pt x="51652" y="15772"/>
                  </a:lnTo>
                  <a:lnTo>
                    <a:pt x="58940" y="17151"/>
                  </a:lnTo>
                  <a:lnTo>
                    <a:pt x="61108" y="17940"/>
                  </a:lnTo>
                  <a:lnTo>
                    <a:pt x="63087" y="19122"/>
                  </a:lnTo>
                  <a:lnTo>
                    <a:pt x="63087" y="986"/>
                  </a:lnTo>
                  <a:lnTo>
                    <a:pt x="58155" y="199"/>
                  </a:lnTo>
                  <a:lnTo>
                    <a:pt x="56574" y="199"/>
                  </a:lnTo>
                  <a:lnTo>
                    <a:pt x="55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1373559" y="8899429"/>
              <a:ext cx="131482" cy="1436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1535198" y="8932741"/>
              <a:ext cx="98960" cy="11294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1655843" y="8893319"/>
              <a:ext cx="96384" cy="15237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1781013" y="8932741"/>
              <a:ext cx="99934" cy="11294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1909930" y="8893319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59">
                  <a:moveTo>
                    <a:pt x="17737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7737" y="149809"/>
                  </a:lnTo>
                  <a:lnTo>
                    <a:pt x="17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" name="object 100"/>
          <p:cNvGrpSpPr/>
          <p:nvPr/>
        </p:nvGrpSpPr>
        <p:grpSpPr>
          <a:xfrm>
            <a:off x="6617051" y="9278104"/>
            <a:ext cx="234315" cy="124460"/>
            <a:chOff x="6617051" y="9278104"/>
            <a:chExt cx="234315" cy="124460"/>
          </a:xfrm>
        </p:grpSpPr>
        <p:sp>
          <p:nvSpPr>
            <p:cNvPr id="101" name="object 101"/>
            <p:cNvSpPr/>
            <p:nvPr/>
          </p:nvSpPr>
          <p:spPr>
            <a:xfrm>
              <a:off x="6617051" y="9278104"/>
              <a:ext cx="82793" cy="12401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6728261" y="9379620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19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19" y="20369"/>
                  </a:lnTo>
                  <a:lnTo>
                    <a:pt x="16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774914" y="9278104"/>
              <a:ext cx="76054" cy="12188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/>
          <p:cNvGrpSpPr/>
          <p:nvPr/>
        </p:nvGrpSpPr>
        <p:grpSpPr>
          <a:xfrm>
            <a:off x="8141110" y="9278104"/>
            <a:ext cx="241300" cy="124460"/>
            <a:chOff x="8141110" y="9278104"/>
            <a:chExt cx="241300" cy="124460"/>
          </a:xfrm>
        </p:grpSpPr>
        <p:sp>
          <p:nvSpPr>
            <p:cNvPr id="105" name="object 105"/>
            <p:cNvSpPr/>
            <p:nvPr/>
          </p:nvSpPr>
          <p:spPr>
            <a:xfrm>
              <a:off x="8141110" y="9278104"/>
              <a:ext cx="82790" cy="12401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8252320" y="9379620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18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18" y="20369"/>
                  </a:lnTo>
                  <a:lnTo>
                    <a:pt x="16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295031" y="9280238"/>
              <a:ext cx="87225" cy="11975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" name="object 108"/>
          <p:cNvGrpSpPr/>
          <p:nvPr/>
        </p:nvGrpSpPr>
        <p:grpSpPr>
          <a:xfrm>
            <a:off x="9669446" y="9278104"/>
            <a:ext cx="240029" cy="124460"/>
            <a:chOff x="9669446" y="9278104"/>
            <a:chExt cx="240029" cy="124460"/>
          </a:xfrm>
        </p:grpSpPr>
        <p:sp>
          <p:nvSpPr>
            <p:cNvPr id="109" name="object 109"/>
            <p:cNvSpPr/>
            <p:nvPr/>
          </p:nvSpPr>
          <p:spPr>
            <a:xfrm>
              <a:off x="9669446" y="9278104"/>
              <a:ext cx="82790" cy="12401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780656" y="9379620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18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18" y="20369"/>
                  </a:lnTo>
                  <a:lnTo>
                    <a:pt x="16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826814" y="9278104"/>
              <a:ext cx="82627" cy="12401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" name="object 112"/>
          <p:cNvGrpSpPr/>
          <p:nvPr/>
        </p:nvGrpSpPr>
        <p:grpSpPr>
          <a:xfrm>
            <a:off x="11197564" y="9278104"/>
            <a:ext cx="239395" cy="124460"/>
            <a:chOff x="11197564" y="9278104"/>
            <a:chExt cx="239395" cy="124460"/>
          </a:xfrm>
        </p:grpSpPr>
        <p:sp>
          <p:nvSpPr>
            <p:cNvPr id="113" name="object 113"/>
            <p:cNvSpPr/>
            <p:nvPr/>
          </p:nvSpPr>
          <p:spPr>
            <a:xfrm>
              <a:off x="11197564" y="9278104"/>
              <a:ext cx="82793" cy="12401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1308775" y="9379620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20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20" y="20369"/>
                  </a:lnTo>
                  <a:lnTo>
                    <a:pt x="16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1354606" y="9278104"/>
              <a:ext cx="82133" cy="12401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12573784" y="9278104"/>
            <a:ext cx="394335" cy="287655"/>
            <a:chOff x="12573784" y="9278104"/>
            <a:chExt cx="394335" cy="287655"/>
          </a:xfrm>
        </p:grpSpPr>
        <p:sp>
          <p:nvSpPr>
            <p:cNvPr id="117" name="object 117"/>
            <p:cNvSpPr/>
            <p:nvPr/>
          </p:nvSpPr>
          <p:spPr>
            <a:xfrm>
              <a:off x="12735800" y="9280238"/>
              <a:ext cx="71296" cy="11975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2839786" y="9379620"/>
              <a:ext cx="17145" cy="20955"/>
            </a:xfrm>
            <a:custGeom>
              <a:avLst/>
              <a:gdLst/>
              <a:ahLst/>
              <a:cxnLst/>
              <a:rect l="l" t="t" r="r" b="b"/>
              <a:pathLst>
                <a:path w="17145" h="20954">
                  <a:moveTo>
                    <a:pt x="16920" y="0"/>
                  </a:moveTo>
                  <a:lnTo>
                    <a:pt x="0" y="0"/>
                  </a:lnTo>
                  <a:lnTo>
                    <a:pt x="0" y="20369"/>
                  </a:lnTo>
                  <a:lnTo>
                    <a:pt x="16920" y="20369"/>
                  </a:lnTo>
                  <a:lnTo>
                    <a:pt x="16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2885293" y="9278104"/>
              <a:ext cx="82782" cy="12401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2573784" y="9443435"/>
              <a:ext cx="71285" cy="11975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2669216" y="9471197"/>
              <a:ext cx="83285" cy="9412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2774678" y="9443435"/>
              <a:ext cx="77044" cy="11975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" name="object 123"/>
          <p:cNvGrpSpPr/>
          <p:nvPr/>
        </p:nvGrpSpPr>
        <p:grpSpPr>
          <a:xfrm>
            <a:off x="7736382" y="9470855"/>
            <a:ext cx="643890" cy="127000"/>
            <a:chOff x="7736382" y="9470855"/>
            <a:chExt cx="643890" cy="127000"/>
          </a:xfrm>
        </p:grpSpPr>
        <p:sp>
          <p:nvSpPr>
            <p:cNvPr id="124" name="object 124"/>
            <p:cNvSpPr/>
            <p:nvPr/>
          </p:nvSpPr>
          <p:spPr>
            <a:xfrm>
              <a:off x="7736382" y="9475948"/>
              <a:ext cx="90675" cy="11974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857116" y="9505841"/>
              <a:ext cx="75237" cy="9198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962248" y="9503707"/>
              <a:ext cx="131087" cy="9198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122246" y="9470855"/>
              <a:ext cx="181681" cy="12697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327581" y="9503707"/>
              <a:ext cx="52705" cy="92075"/>
            </a:xfrm>
            <a:custGeom>
              <a:avLst/>
              <a:gdLst/>
              <a:ahLst/>
              <a:cxnLst/>
              <a:rect l="l" t="t" r="r" b="b"/>
              <a:pathLst>
                <a:path w="52704" h="92075">
                  <a:moveTo>
                    <a:pt x="45996" y="0"/>
                  </a:moveTo>
                  <a:lnTo>
                    <a:pt x="37781" y="0"/>
                  </a:lnTo>
                  <a:lnTo>
                    <a:pt x="31701" y="1313"/>
                  </a:lnTo>
                  <a:lnTo>
                    <a:pt x="21847" y="6570"/>
                  </a:lnTo>
                  <a:lnTo>
                    <a:pt x="17740" y="10676"/>
                  </a:lnTo>
                  <a:lnTo>
                    <a:pt x="14782" y="16097"/>
                  </a:lnTo>
                  <a:lnTo>
                    <a:pt x="14782" y="2133"/>
                  </a:lnTo>
                  <a:lnTo>
                    <a:pt x="0" y="2133"/>
                  </a:lnTo>
                  <a:lnTo>
                    <a:pt x="0" y="91986"/>
                  </a:lnTo>
                  <a:lnTo>
                    <a:pt x="14782" y="91986"/>
                  </a:lnTo>
                  <a:lnTo>
                    <a:pt x="14782" y="34495"/>
                  </a:lnTo>
                  <a:lnTo>
                    <a:pt x="16919" y="26774"/>
                  </a:lnTo>
                  <a:lnTo>
                    <a:pt x="25953" y="15933"/>
                  </a:lnTo>
                  <a:lnTo>
                    <a:pt x="32361" y="13139"/>
                  </a:lnTo>
                  <a:lnTo>
                    <a:pt x="43037" y="13139"/>
                  </a:lnTo>
                  <a:lnTo>
                    <a:pt x="49115" y="14290"/>
                  </a:lnTo>
                  <a:lnTo>
                    <a:pt x="50923" y="14947"/>
                  </a:lnTo>
                  <a:lnTo>
                    <a:pt x="52565" y="15933"/>
                  </a:lnTo>
                  <a:lnTo>
                    <a:pt x="52565" y="820"/>
                  </a:lnTo>
                  <a:lnTo>
                    <a:pt x="50923" y="492"/>
                  </a:lnTo>
                  <a:lnTo>
                    <a:pt x="45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/>
          <p:cNvSpPr/>
          <p:nvPr/>
        </p:nvSpPr>
        <p:spPr>
          <a:xfrm>
            <a:off x="8441420" y="9470855"/>
            <a:ext cx="152440" cy="12697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0" name="object 130"/>
          <p:cNvGrpSpPr/>
          <p:nvPr/>
        </p:nvGrpSpPr>
        <p:grpSpPr>
          <a:xfrm>
            <a:off x="8659074" y="9470855"/>
            <a:ext cx="1022985" cy="127000"/>
            <a:chOff x="8659074" y="9470855"/>
            <a:chExt cx="1022985" cy="127000"/>
          </a:xfrm>
        </p:grpSpPr>
        <p:sp>
          <p:nvSpPr>
            <p:cNvPr id="131" name="object 131"/>
            <p:cNvSpPr/>
            <p:nvPr/>
          </p:nvSpPr>
          <p:spPr>
            <a:xfrm>
              <a:off x="8659074" y="9475948"/>
              <a:ext cx="109567" cy="119746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8800173" y="9470866"/>
              <a:ext cx="15240" cy="125095"/>
            </a:xfrm>
            <a:custGeom>
              <a:avLst/>
              <a:gdLst/>
              <a:ahLst/>
              <a:cxnLst/>
              <a:rect l="l" t="t" r="r" b="b"/>
              <a:pathLst>
                <a:path w="15240" h="125095">
                  <a:moveTo>
                    <a:pt x="14782" y="34975"/>
                  </a:moveTo>
                  <a:lnTo>
                    <a:pt x="0" y="34975"/>
                  </a:lnTo>
                  <a:lnTo>
                    <a:pt x="0" y="124828"/>
                  </a:lnTo>
                  <a:lnTo>
                    <a:pt x="14782" y="124828"/>
                  </a:lnTo>
                  <a:lnTo>
                    <a:pt x="14782" y="34975"/>
                  </a:lnTo>
                  <a:close/>
                </a:path>
                <a:path w="15240" h="125095">
                  <a:moveTo>
                    <a:pt x="14782" y="0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14782" y="18719"/>
                  </a:lnTo>
                  <a:lnTo>
                    <a:pt x="14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8845356" y="9503707"/>
              <a:ext cx="75233" cy="91986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8949982" y="9470866"/>
              <a:ext cx="81915" cy="125095"/>
            </a:xfrm>
            <a:custGeom>
              <a:avLst/>
              <a:gdLst/>
              <a:ahLst/>
              <a:cxnLst/>
              <a:rect l="l" t="t" r="r" b="b"/>
              <a:pathLst>
                <a:path w="81915" h="125095">
                  <a:moveTo>
                    <a:pt x="14795" y="34975"/>
                  </a:moveTo>
                  <a:lnTo>
                    <a:pt x="0" y="34975"/>
                  </a:lnTo>
                  <a:lnTo>
                    <a:pt x="0" y="124828"/>
                  </a:lnTo>
                  <a:lnTo>
                    <a:pt x="14795" y="124828"/>
                  </a:lnTo>
                  <a:lnTo>
                    <a:pt x="14795" y="34975"/>
                  </a:lnTo>
                  <a:close/>
                </a:path>
                <a:path w="81915" h="125095">
                  <a:moveTo>
                    <a:pt x="14795" y="0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14795" y="18719"/>
                  </a:lnTo>
                  <a:lnTo>
                    <a:pt x="14795" y="0"/>
                  </a:lnTo>
                  <a:close/>
                </a:path>
                <a:path w="81915" h="125095">
                  <a:moveTo>
                    <a:pt x="81483" y="73253"/>
                  </a:moveTo>
                  <a:lnTo>
                    <a:pt x="38277" y="73253"/>
                  </a:lnTo>
                  <a:lnTo>
                    <a:pt x="38277" y="86398"/>
                  </a:lnTo>
                  <a:lnTo>
                    <a:pt x="81483" y="86398"/>
                  </a:lnTo>
                  <a:lnTo>
                    <a:pt x="81483" y="73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9054467" y="9470855"/>
              <a:ext cx="175110" cy="12697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9248962" y="9480380"/>
              <a:ext cx="140121" cy="11745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9414214" y="9470855"/>
              <a:ext cx="75237" cy="124839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9512446" y="9503707"/>
              <a:ext cx="169527" cy="9412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" name="object 139"/>
          <p:cNvGrpSpPr/>
          <p:nvPr/>
        </p:nvGrpSpPr>
        <p:grpSpPr>
          <a:xfrm>
            <a:off x="9757207" y="9470855"/>
            <a:ext cx="551815" cy="159385"/>
            <a:chOff x="9757207" y="9470855"/>
            <a:chExt cx="551815" cy="159385"/>
          </a:xfrm>
        </p:grpSpPr>
        <p:sp>
          <p:nvSpPr>
            <p:cNvPr id="140" name="object 140"/>
            <p:cNvSpPr/>
            <p:nvPr/>
          </p:nvSpPr>
          <p:spPr>
            <a:xfrm>
              <a:off x="9757207" y="9503707"/>
              <a:ext cx="175110" cy="12599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9956134" y="9470855"/>
              <a:ext cx="352686" cy="126976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" name="object 142"/>
          <p:cNvGrpSpPr/>
          <p:nvPr/>
        </p:nvGrpSpPr>
        <p:grpSpPr>
          <a:xfrm>
            <a:off x="4678352" y="6728238"/>
            <a:ext cx="154305" cy="746760"/>
            <a:chOff x="4678352" y="6728238"/>
            <a:chExt cx="154305" cy="746760"/>
          </a:xfrm>
        </p:grpSpPr>
        <p:sp>
          <p:nvSpPr>
            <p:cNvPr id="143" name="object 143"/>
            <p:cNvSpPr/>
            <p:nvPr/>
          </p:nvSpPr>
          <p:spPr>
            <a:xfrm>
              <a:off x="4678352" y="7283783"/>
              <a:ext cx="121889" cy="191206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4706116" y="7193439"/>
              <a:ext cx="94125" cy="7112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4708250" y="7094058"/>
              <a:ext cx="91991" cy="7523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4706116" y="6925848"/>
              <a:ext cx="94125" cy="138312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4706116" y="6728238"/>
              <a:ext cx="125991" cy="17362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" name="object 148"/>
          <p:cNvGrpSpPr/>
          <p:nvPr/>
        </p:nvGrpSpPr>
        <p:grpSpPr>
          <a:xfrm>
            <a:off x="4706116" y="6480359"/>
            <a:ext cx="94615" cy="182245"/>
            <a:chOff x="4706116" y="6480359"/>
            <a:chExt cx="94615" cy="182245"/>
          </a:xfrm>
        </p:grpSpPr>
        <p:sp>
          <p:nvSpPr>
            <p:cNvPr id="149" name="object 149"/>
            <p:cNvSpPr/>
            <p:nvPr/>
          </p:nvSpPr>
          <p:spPr>
            <a:xfrm>
              <a:off x="4706116" y="6579576"/>
              <a:ext cx="94125" cy="8246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4706116" y="6480359"/>
              <a:ext cx="91988" cy="75233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1" name="object 151"/>
          <p:cNvGrpSpPr/>
          <p:nvPr/>
        </p:nvGrpSpPr>
        <p:grpSpPr>
          <a:xfrm>
            <a:off x="4673260" y="5756604"/>
            <a:ext cx="159385" cy="657860"/>
            <a:chOff x="4673260" y="5756604"/>
            <a:chExt cx="159385" cy="657860"/>
          </a:xfrm>
        </p:grpSpPr>
        <p:sp>
          <p:nvSpPr>
            <p:cNvPr id="152" name="object 152"/>
            <p:cNvSpPr/>
            <p:nvPr/>
          </p:nvSpPr>
          <p:spPr>
            <a:xfrm>
              <a:off x="4678352" y="6160534"/>
              <a:ext cx="121889" cy="25344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4673257" y="6115360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8719" y="0"/>
                  </a:moveTo>
                  <a:lnTo>
                    <a:pt x="0" y="0"/>
                  </a:lnTo>
                  <a:lnTo>
                    <a:pt x="0" y="14795"/>
                  </a:lnTo>
                  <a:lnTo>
                    <a:pt x="18719" y="14795"/>
                  </a:lnTo>
                  <a:lnTo>
                    <a:pt x="18719" y="0"/>
                  </a:lnTo>
                  <a:close/>
                </a:path>
                <a:path w="125095" h="15239">
                  <a:moveTo>
                    <a:pt x="124841" y="0"/>
                  </a:moveTo>
                  <a:lnTo>
                    <a:pt x="34988" y="0"/>
                  </a:lnTo>
                  <a:lnTo>
                    <a:pt x="34988" y="14795"/>
                  </a:lnTo>
                  <a:lnTo>
                    <a:pt x="124841" y="14795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4706116" y="6009739"/>
              <a:ext cx="91988" cy="75233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4673257" y="5965564"/>
              <a:ext cx="125095" cy="15240"/>
            </a:xfrm>
            <a:custGeom>
              <a:avLst/>
              <a:gdLst/>
              <a:ahLst/>
              <a:cxnLst/>
              <a:rect l="l" t="t" r="r" b="b"/>
              <a:pathLst>
                <a:path w="125095" h="15239">
                  <a:moveTo>
                    <a:pt x="18719" y="0"/>
                  </a:moveTo>
                  <a:lnTo>
                    <a:pt x="0" y="0"/>
                  </a:lnTo>
                  <a:lnTo>
                    <a:pt x="0" y="14770"/>
                  </a:lnTo>
                  <a:lnTo>
                    <a:pt x="18719" y="14770"/>
                  </a:lnTo>
                  <a:lnTo>
                    <a:pt x="18719" y="0"/>
                  </a:lnTo>
                  <a:close/>
                </a:path>
                <a:path w="125095" h="15239">
                  <a:moveTo>
                    <a:pt x="124841" y="0"/>
                  </a:moveTo>
                  <a:lnTo>
                    <a:pt x="34988" y="0"/>
                  </a:lnTo>
                  <a:lnTo>
                    <a:pt x="34988" y="14770"/>
                  </a:lnTo>
                  <a:lnTo>
                    <a:pt x="124841" y="1477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4706116" y="5756604"/>
              <a:ext cx="125991" cy="80325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4706116" y="5859927"/>
              <a:ext cx="91988" cy="7523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/>
          <p:cNvSpPr/>
          <p:nvPr/>
        </p:nvSpPr>
        <p:spPr>
          <a:xfrm>
            <a:off x="4676218" y="5423637"/>
            <a:ext cx="124023" cy="25494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11348210" y="9787965"/>
            <a:ext cx="5955665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16510">
              <a:lnSpc>
                <a:spcPts val="3629"/>
              </a:lnSpc>
              <a:spcBef>
                <a:spcPts val="80"/>
              </a:spcBef>
            </a:pPr>
            <a:r>
              <a:rPr dirty="0" sz="2600" spc="-40">
                <a:latin typeface="Georgia"/>
                <a:cs typeface="Georgia"/>
              </a:rPr>
              <a:t>“Net2Net: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0">
                <a:latin typeface="Georgia"/>
                <a:cs typeface="Georgia"/>
              </a:rPr>
              <a:t>Learning </a:t>
            </a:r>
            <a:r>
              <a:rPr dirty="0" sz="2600" spc="25">
                <a:latin typeface="Georgia"/>
                <a:cs typeface="Georgia"/>
              </a:rPr>
              <a:t>via  </a:t>
            </a:r>
            <a:r>
              <a:rPr dirty="0" sz="2600" spc="-25">
                <a:latin typeface="Georgia"/>
                <a:cs typeface="Georgia"/>
              </a:rPr>
              <a:t>Knowledge </a:t>
            </a:r>
            <a:r>
              <a:rPr dirty="0" sz="2600" spc="-45">
                <a:latin typeface="Georgia"/>
                <a:cs typeface="Georgia"/>
              </a:rPr>
              <a:t>Transfer.” </a:t>
            </a:r>
            <a:r>
              <a:rPr dirty="0" sz="2600" spc="10">
                <a:latin typeface="Georgia"/>
                <a:cs typeface="Georgia"/>
              </a:rPr>
              <a:t>Chen, </a:t>
            </a:r>
            <a:r>
              <a:rPr dirty="0" sz="2600" spc="-15">
                <a:latin typeface="Georgia"/>
                <a:cs typeface="Georgia"/>
              </a:rPr>
              <a:t>Goodfellow, 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-40">
                <a:latin typeface="Georgia"/>
                <a:cs typeface="Georgia"/>
              </a:rPr>
              <a:t>Shlens, </a:t>
            </a:r>
            <a:r>
              <a:rPr dirty="0" sz="2600" spc="-15">
                <a:latin typeface="Georgia"/>
                <a:cs typeface="Georgia"/>
              </a:rPr>
              <a:t>submitted </a:t>
            </a:r>
            <a:r>
              <a:rPr dirty="0" sz="2600" spc="20">
                <a:latin typeface="Georgia"/>
                <a:cs typeface="Georgia"/>
              </a:rPr>
              <a:t>to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4165" y="1030798"/>
            <a:ext cx="11988360" cy="738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988665" y="8812057"/>
            <a:ext cx="10795" cy="81915"/>
            <a:chOff x="3988665" y="8812057"/>
            <a:chExt cx="10795" cy="81915"/>
          </a:xfrm>
        </p:grpSpPr>
        <p:sp>
          <p:nvSpPr>
            <p:cNvPr id="4" name="object 4"/>
            <p:cNvSpPr/>
            <p:nvPr/>
          </p:nvSpPr>
          <p:spPr>
            <a:xfrm>
              <a:off x="399377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9377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988665" y="652252"/>
            <a:ext cx="10795" cy="81915"/>
            <a:chOff x="3988665" y="652252"/>
            <a:chExt cx="10795" cy="81915"/>
          </a:xfrm>
        </p:grpSpPr>
        <p:sp>
          <p:nvSpPr>
            <p:cNvPr id="7" name="object 7"/>
            <p:cNvSpPr/>
            <p:nvPr/>
          </p:nvSpPr>
          <p:spPr>
            <a:xfrm>
              <a:off x="399377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377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831070" y="8975629"/>
            <a:ext cx="358140" cy="185420"/>
            <a:chOff x="3831070" y="8975629"/>
            <a:chExt cx="358140" cy="185420"/>
          </a:xfrm>
        </p:grpSpPr>
        <p:sp>
          <p:nvSpPr>
            <p:cNvPr id="10" name="object 10"/>
            <p:cNvSpPr/>
            <p:nvPr/>
          </p:nvSpPr>
          <p:spPr>
            <a:xfrm>
              <a:off x="3831069" y="8975629"/>
              <a:ext cx="191770" cy="185420"/>
            </a:xfrm>
            <a:custGeom>
              <a:avLst/>
              <a:gdLst/>
              <a:ahLst/>
              <a:cxnLst/>
              <a:rect l="l" t="t" r="r" b="b"/>
              <a:pathLst>
                <a:path w="191770" h="185420">
                  <a:moveTo>
                    <a:pt x="123647" y="92722"/>
                  </a:moveTo>
                  <a:lnTo>
                    <a:pt x="119634" y="53009"/>
                  </a:lnTo>
                  <a:lnTo>
                    <a:pt x="99364" y="14160"/>
                  </a:lnTo>
                  <a:lnTo>
                    <a:pt x="99364" y="92722"/>
                  </a:lnTo>
                  <a:lnTo>
                    <a:pt x="98767" y="109969"/>
                  </a:lnTo>
                  <a:lnTo>
                    <a:pt x="90043" y="147916"/>
                  </a:lnTo>
                  <a:lnTo>
                    <a:pt x="61823" y="166306"/>
                  </a:lnTo>
                  <a:lnTo>
                    <a:pt x="53035" y="165150"/>
                  </a:lnTo>
                  <a:lnTo>
                    <a:pt x="26555" y="124917"/>
                  </a:lnTo>
                  <a:lnTo>
                    <a:pt x="24282" y="92722"/>
                  </a:lnTo>
                  <a:lnTo>
                    <a:pt x="24841" y="75476"/>
                  </a:lnTo>
                  <a:lnTo>
                    <a:pt x="33604" y="37528"/>
                  </a:lnTo>
                  <a:lnTo>
                    <a:pt x="61823" y="19138"/>
                  </a:lnTo>
                  <a:lnTo>
                    <a:pt x="70612" y="20281"/>
                  </a:lnTo>
                  <a:lnTo>
                    <a:pt x="97002" y="60528"/>
                  </a:lnTo>
                  <a:lnTo>
                    <a:pt x="99364" y="92722"/>
                  </a:lnTo>
                  <a:lnTo>
                    <a:pt x="99364" y="14160"/>
                  </a:lnTo>
                  <a:lnTo>
                    <a:pt x="98767" y="13462"/>
                  </a:lnTo>
                  <a:lnTo>
                    <a:pt x="88163" y="6019"/>
                  </a:lnTo>
                  <a:lnTo>
                    <a:pt x="75857" y="1511"/>
                  </a:lnTo>
                  <a:lnTo>
                    <a:pt x="61823" y="0"/>
                  </a:lnTo>
                  <a:lnTo>
                    <a:pt x="47612" y="1511"/>
                  </a:lnTo>
                  <a:lnTo>
                    <a:pt x="15697" y="23799"/>
                  </a:lnTo>
                  <a:lnTo>
                    <a:pt x="965" y="71564"/>
                  </a:lnTo>
                  <a:lnTo>
                    <a:pt x="0" y="92722"/>
                  </a:lnTo>
                  <a:lnTo>
                    <a:pt x="965" y="114007"/>
                  </a:lnTo>
                  <a:lnTo>
                    <a:pt x="15697" y="161645"/>
                  </a:lnTo>
                  <a:lnTo>
                    <a:pt x="47612" y="183718"/>
                  </a:lnTo>
                  <a:lnTo>
                    <a:pt x="61823" y="185191"/>
                  </a:lnTo>
                  <a:lnTo>
                    <a:pt x="75857" y="183718"/>
                  </a:lnTo>
                  <a:lnTo>
                    <a:pt x="107708" y="161645"/>
                  </a:lnTo>
                  <a:lnTo>
                    <a:pt x="122643" y="114007"/>
                  </a:lnTo>
                  <a:lnTo>
                    <a:pt x="123647" y="92722"/>
                  </a:lnTo>
                  <a:close/>
                </a:path>
                <a:path w="191770" h="185420">
                  <a:moveTo>
                    <a:pt x="191363" y="151587"/>
                  </a:moveTo>
                  <a:lnTo>
                    <a:pt x="166103" y="151587"/>
                  </a:lnTo>
                  <a:lnTo>
                    <a:pt x="166103" y="182003"/>
                  </a:lnTo>
                  <a:lnTo>
                    <a:pt x="191363" y="182003"/>
                  </a:lnTo>
                  <a:lnTo>
                    <a:pt x="191363" y="151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65132" y="8975629"/>
              <a:ext cx="123653" cy="1851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270414" y="8812057"/>
            <a:ext cx="10795" cy="81915"/>
            <a:chOff x="6270414" y="8812057"/>
            <a:chExt cx="10795" cy="81915"/>
          </a:xfrm>
        </p:grpSpPr>
        <p:sp>
          <p:nvSpPr>
            <p:cNvPr id="13" name="object 13"/>
            <p:cNvSpPr/>
            <p:nvPr/>
          </p:nvSpPr>
          <p:spPr>
            <a:xfrm>
              <a:off x="627552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552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270414" y="652252"/>
            <a:ext cx="10795" cy="81915"/>
            <a:chOff x="6270414" y="652252"/>
            <a:chExt cx="10795" cy="81915"/>
          </a:xfrm>
        </p:grpSpPr>
        <p:sp>
          <p:nvSpPr>
            <p:cNvPr id="16" name="object 16"/>
            <p:cNvSpPr/>
            <p:nvPr/>
          </p:nvSpPr>
          <p:spPr>
            <a:xfrm>
              <a:off x="627552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7552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6116970" y="8975629"/>
            <a:ext cx="349885" cy="185420"/>
            <a:chOff x="6116970" y="8975629"/>
            <a:chExt cx="349885" cy="185420"/>
          </a:xfrm>
        </p:grpSpPr>
        <p:sp>
          <p:nvSpPr>
            <p:cNvPr id="19" name="object 19"/>
            <p:cNvSpPr/>
            <p:nvPr/>
          </p:nvSpPr>
          <p:spPr>
            <a:xfrm>
              <a:off x="6116970" y="8975629"/>
              <a:ext cx="123659" cy="1851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83072" y="9127213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1" y="0"/>
                  </a:moveTo>
                  <a:lnTo>
                    <a:pt x="0" y="0"/>
                  </a:lnTo>
                  <a:lnTo>
                    <a:pt x="0" y="30415"/>
                  </a:lnTo>
                  <a:lnTo>
                    <a:pt x="25271" y="30415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52752" y="8975629"/>
              <a:ext cx="113594" cy="18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552164" y="8812057"/>
            <a:ext cx="10795" cy="81915"/>
            <a:chOff x="8552164" y="8812057"/>
            <a:chExt cx="10795" cy="81915"/>
          </a:xfrm>
        </p:grpSpPr>
        <p:sp>
          <p:nvSpPr>
            <p:cNvPr id="23" name="object 23"/>
            <p:cNvSpPr/>
            <p:nvPr/>
          </p:nvSpPr>
          <p:spPr>
            <a:xfrm>
              <a:off x="855727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5727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8552164" y="652252"/>
            <a:ext cx="10795" cy="81915"/>
            <a:chOff x="8552164" y="652252"/>
            <a:chExt cx="10795" cy="81915"/>
          </a:xfrm>
        </p:grpSpPr>
        <p:sp>
          <p:nvSpPr>
            <p:cNvPr id="26" name="object 26"/>
            <p:cNvSpPr/>
            <p:nvPr/>
          </p:nvSpPr>
          <p:spPr>
            <a:xfrm>
              <a:off x="855727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55727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8393290" y="8975629"/>
            <a:ext cx="360680" cy="185420"/>
            <a:chOff x="8393290" y="8975629"/>
            <a:chExt cx="360680" cy="185420"/>
          </a:xfrm>
        </p:grpSpPr>
        <p:sp>
          <p:nvSpPr>
            <p:cNvPr id="29" name="object 29"/>
            <p:cNvSpPr/>
            <p:nvPr/>
          </p:nvSpPr>
          <p:spPr>
            <a:xfrm>
              <a:off x="8393290" y="8975629"/>
              <a:ext cx="123653" cy="1851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59392" y="9127213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0" y="0"/>
                  </a:moveTo>
                  <a:lnTo>
                    <a:pt x="0" y="0"/>
                  </a:lnTo>
                  <a:lnTo>
                    <a:pt x="0" y="30415"/>
                  </a:lnTo>
                  <a:lnTo>
                    <a:pt x="25270" y="30415"/>
                  </a:lnTo>
                  <a:lnTo>
                    <a:pt x="25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23185" y="8978815"/>
              <a:ext cx="130278" cy="1788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0833914" y="8812057"/>
            <a:ext cx="10795" cy="81915"/>
            <a:chOff x="10833914" y="8812057"/>
            <a:chExt cx="10795" cy="81915"/>
          </a:xfrm>
        </p:grpSpPr>
        <p:sp>
          <p:nvSpPr>
            <p:cNvPr id="33" name="object 33"/>
            <p:cNvSpPr/>
            <p:nvPr/>
          </p:nvSpPr>
          <p:spPr>
            <a:xfrm>
              <a:off x="1083902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839026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0833914" y="652252"/>
            <a:ext cx="10795" cy="81915"/>
            <a:chOff x="10833914" y="652252"/>
            <a:chExt cx="10795" cy="81915"/>
          </a:xfrm>
        </p:grpSpPr>
        <p:sp>
          <p:nvSpPr>
            <p:cNvPr id="36" name="object 36"/>
            <p:cNvSpPr/>
            <p:nvPr/>
          </p:nvSpPr>
          <p:spPr>
            <a:xfrm>
              <a:off x="1083902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839026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675999" y="8975629"/>
            <a:ext cx="358775" cy="185420"/>
            <a:chOff x="10675999" y="8975629"/>
            <a:chExt cx="358775" cy="185420"/>
          </a:xfrm>
        </p:grpSpPr>
        <p:sp>
          <p:nvSpPr>
            <p:cNvPr id="39" name="object 39"/>
            <p:cNvSpPr/>
            <p:nvPr/>
          </p:nvSpPr>
          <p:spPr>
            <a:xfrm>
              <a:off x="10675999" y="8975629"/>
              <a:ext cx="123650" cy="1851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842099" y="9127213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6" y="0"/>
                  </a:moveTo>
                  <a:lnTo>
                    <a:pt x="0" y="0"/>
                  </a:lnTo>
                  <a:lnTo>
                    <a:pt x="0" y="30415"/>
                  </a:lnTo>
                  <a:lnTo>
                    <a:pt x="25276" y="30415"/>
                  </a:lnTo>
                  <a:lnTo>
                    <a:pt x="2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911039" y="8975629"/>
              <a:ext cx="123409" cy="1851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3115664" y="8812057"/>
            <a:ext cx="10795" cy="81915"/>
            <a:chOff x="13115664" y="8812057"/>
            <a:chExt cx="10795" cy="81915"/>
          </a:xfrm>
        </p:grpSpPr>
        <p:sp>
          <p:nvSpPr>
            <p:cNvPr id="43" name="object 43"/>
            <p:cNvSpPr/>
            <p:nvPr/>
          </p:nvSpPr>
          <p:spPr>
            <a:xfrm>
              <a:off x="13120775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3120775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13115664" y="652252"/>
            <a:ext cx="10795" cy="81915"/>
            <a:chOff x="13115664" y="652252"/>
            <a:chExt cx="10795" cy="81915"/>
          </a:xfrm>
        </p:grpSpPr>
        <p:sp>
          <p:nvSpPr>
            <p:cNvPr id="46" name="object 46"/>
            <p:cNvSpPr/>
            <p:nvPr/>
          </p:nvSpPr>
          <p:spPr>
            <a:xfrm>
              <a:off x="13120775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120775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12958390" y="8975629"/>
            <a:ext cx="357505" cy="185420"/>
            <a:chOff x="12958390" y="8975629"/>
            <a:chExt cx="357505" cy="185420"/>
          </a:xfrm>
        </p:grpSpPr>
        <p:sp>
          <p:nvSpPr>
            <p:cNvPr id="49" name="object 49"/>
            <p:cNvSpPr/>
            <p:nvPr/>
          </p:nvSpPr>
          <p:spPr>
            <a:xfrm>
              <a:off x="12958390" y="8975629"/>
              <a:ext cx="123650" cy="1851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3124490" y="9127213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66" y="0"/>
                  </a:moveTo>
                  <a:lnTo>
                    <a:pt x="0" y="0"/>
                  </a:lnTo>
                  <a:lnTo>
                    <a:pt x="0" y="30415"/>
                  </a:lnTo>
                  <a:lnTo>
                    <a:pt x="25266" y="30415"/>
                  </a:lnTo>
                  <a:lnTo>
                    <a:pt x="2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3192938" y="8975629"/>
              <a:ext cx="122676" cy="1851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15397413" y="8812057"/>
            <a:ext cx="10795" cy="81915"/>
            <a:chOff x="15397413" y="8812057"/>
            <a:chExt cx="10795" cy="81915"/>
          </a:xfrm>
        </p:grpSpPr>
        <p:sp>
          <p:nvSpPr>
            <p:cNvPr id="53" name="object 53"/>
            <p:cNvSpPr/>
            <p:nvPr/>
          </p:nvSpPr>
          <p:spPr>
            <a:xfrm>
              <a:off x="15402525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402525" y="881205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81761"/>
                  </a:moveTo>
                  <a:lnTo>
                    <a:pt x="0" y="0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15397413" y="652252"/>
            <a:ext cx="10795" cy="81915"/>
            <a:chOff x="15397413" y="652252"/>
            <a:chExt cx="10795" cy="81915"/>
          </a:xfrm>
        </p:grpSpPr>
        <p:sp>
          <p:nvSpPr>
            <p:cNvPr id="56" name="object 56"/>
            <p:cNvSpPr/>
            <p:nvPr/>
          </p:nvSpPr>
          <p:spPr>
            <a:xfrm>
              <a:off x="15402525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402525" y="65225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5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/>
          <p:nvPr/>
        </p:nvSpPr>
        <p:spPr>
          <a:xfrm>
            <a:off x="15255881" y="8978815"/>
            <a:ext cx="106488" cy="1788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15411184" y="8975629"/>
            <a:ext cx="191770" cy="185420"/>
            <a:chOff x="15411184" y="8975629"/>
            <a:chExt cx="191770" cy="185420"/>
          </a:xfrm>
        </p:grpSpPr>
        <p:sp>
          <p:nvSpPr>
            <p:cNvPr id="60" name="object 60"/>
            <p:cNvSpPr/>
            <p:nvPr/>
          </p:nvSpPr>
          <p:spPr>
            <a:xfrm>
              <a:off x="15411184" y="9127213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6" y="0"/>
                  </a:moveTo>
                  <a:lnTo>
                    <a:pt x="0" y="0"/>
                  </a:lnTo>
                  <a:lnTo>
                    <a:pt x="0" y="30415"/>
                  </a:lnTo>
                  <a:lnTo>
                    <a:pt x="25276" y="30415"/>
                  </a:lnTo>
                  <a:lnTo>
                    <a:pt x="2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5479151" y="8975629"/>
              <a:ext cx="123650" cy="1851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7788792" y="9271051"/>
            <a:ext cx="135432" cy="178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26144" y="9312503"/>
            <a:ext cx="195790" cy="1373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69120" y="9315690"/>
            <a:ext cx="112373" cy="1373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5" name="object 65"/>
          <p:cNvGrpSpPr/>
          <p:nvPr/>
        </p:nvGrpSpPr>
        <p:grpSpPr>
          <a:xfrm>
            <a:off x="8365117" y="9263447"/>
            <a:ext cx="385445" cy="189865"/>
            <a:chOff x="8365117" y="9263447"/>
            <a:chExt cx="385445" cy="189865"/>
          </a:xfrm>
        </p:grpSpPr>
        <p:sp>
          <p:nvSpPr>
            <p:cNvPr id="66" name="object 66"/>
            <p:cNvSpPr/>
            <p:nvPr/>
          </p:nvSpPr>
          <p:spPr>
            <a:xfrm>
              <a:off x="8365117" y="9263447"/>
              <a:ext cx="119974" cy="1896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512081" y="9312503"/>
              <a:ext cx="124393" cy="14054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671804" y="9312503"/>
              <a:ext cx="78511" cy="1373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8841831" y="9263447"/>
            <a:ext cx="227965" cy="189865"/>
            <a:chOff x="8841831" y="9263447"/>
            <a:chExt cx="227965" cy="189865"/>
          </a:xfrm>
        </p:grpSpPr>
        <p:sp>
          <p:nvSpPr>
            <p:cNvPr id="70" name="object 70"/>
            <p:cNvSpPr/>
            <p:nvPr/>
          </p:nvSpPr>
          <p:spPr>
            <a:xfrm>
              <a:off x="8841831" y="9312503"/>
              <a:ext cx="123161" cy="1405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984130" y="9263447"/>
              <a:ext cx="85383" cy="1864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/>
          <p:nvPr/>
        </p:nvSpPr>
        <p:spPr>
          <a:xfrm>
            <a:off x="9166917" y="9271051"/>
            <a:ext cx="163648" cy="1788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77667" y="9263450"/>
            <a:ext cx="22225" cy="186690"/>
          </a:xfrm>
          <a:custGeom>
            <a:avLst/>
            <a:gdLst/>
            <a:ahLst/>
            <a:cxnLst/>
            <a:rect l="l" t="t" r="r" b="b"/>
            <a:pathLst>
              <a:path w="22225" h="186690">
                <a:moveTo>
                  <a:pt x="22085" y="52247"/>
                </a:moveTo>
                <a:lnTo>
                  <a:pt x="0" y="52247"/>
                </a:lnTo>
                <a:lnTo>
                  <a:pt x="0" y="186410"/>
                </a:lnTo>
                <a:lnTo>
                  <a:pt x="22085" y="186410"/>
                </a:lnTo>
                <a:lnTo>
                  <a:pt x="22085" y="52247"/>
                </a:lnTo>
                <a:close/>
              </a:path>
              <a:path w="22225" h="186690">
                <a:moveTo>
                  <a:pt x="22085" y="0"/>
                </a:moveTo>
                <a:lnTo>
                  <a:pt x="0" y="0"/>
                </a:lnTo>
                <a:lnTo>
                  <a:pt x="0" y="27965"/>
                </a:lnTo>
                <a:lnTo>
                  <a:pt x="22085" y="27965"/>
                </a:lnTo>
                <a:lnTo>
                  <a:pt x="22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4" name="object 74"/>
          <p:cNvGrpSpPr/>
          <p:nvPr/>
        </p:nvGrpSpPr>
        <p:grpSpPr>
          <a:xfrm>
            <a:off x="9445145" y="9263447"/>
            <a:ext cx="1249680" cy="189865"/>
            <a:chOff x="9445145" y="9263447"/>
            <a:chExt cx="1249680" cy="189865"/>
          </a:xfrm>
        </p:grpSpPr>
        <p:sp>
          <p:nvSpPr>
            <p:cNvPr id="75" name="object 75"/>
            <p:cNvSpPr/>
            <p:nvPr/>
          </p:nvSpPr>
          <p:spPr>
            <a:xfrm>
              <a:off x="9445145" y="9312503"/>
              <a:ext cx="112368" cy="13735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601429" y="9263449"/>
              <a:ext cx="121920" cy="186690"/>
            </a:xfrm>
            <a:custGeom>
              <a:avLst/>
              <a:gdLst/>
              <a:ahLst/>
              <a:cxnLst/>
              <a:rect l="l" t="t" r="r" b="b"/>
              <a:pathLst>
                <a:path w="121920" h="186690">
                  <a:moveTo>
                    <a:pt x="22085" y="52247"/>
                  </a:moveTo>
                  <a:lnTo>
                    <a:pt x="0" y="52247"/>
                  </a:lnTo>
                  <a:lnTo>
                    <a:pt x="0" y="186410"/>
                  </a:lnTo>
                  <a:lnTo>
                    <a:pt x="22085" y="186410"/>
                  </a:lnTo>
                  <a:lnTo>
                    <a:pt x="22085" y="52247"/>
                  </a:lnTo>
                  <a:close/>
                </a:path>
                <a:path w="121920" h="186690">
                  <a:moveTo>
                    <a:pt x="22085" y="0"/>
                  </a:moveTo>
                  <a:lnTo>
                    <a:pt x="0" y="0"/>
                  </a:lnTo>
                  <a:lnTo>
                    <a:pt x="0" y="27965"/>
                  </a:lnTo>
                  <a:lnTo>
                    <a:pt x="22085" y="27965"/>
                  </a:lnTo>
                  <a:lnTo>
                    <a:pt x="22085" y="0"/>
                  </a:lnTo>
                  <a:close/>
                </a:path>
                <a:path w="121920" h="186690">
                  <a:moveTo>
                    <a:pt x="121691" y="109397"/>
                  </a:moveTo>
                  <a:lnTo>
                    <a:pt x="57162" y="109397"/>
                  </a:lnTo>
                  <a:lnTo>
                    <a:pt x="57162" y="129019"/>
                  </a:lnTo>
                  <a:lnTo>
                    <a:pt x="121691" y="129019"/>
                  </a:lnTo>
                  <a:lnTo>
                    <a:pt x="121691" y="109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757473" y="9263447"/>
              <a:ext cx="119974" cy="189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905663" y="9312503"/>
              <a:ext cx="113353" cy="1405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047968" y="9277670"/>
              <a:ext cx="83664" cy="17218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151016" y="9312503"/>
              <a:ext cx="106235" cy="14054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294788" y="9263447"/>
              <a:ext cx="112373" cy="1864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441506" y="9312503"/>
              <a:ext cx="124392" cy="14054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592159" y="9312503"/>
              <a:ext cx="102551" cy="14054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10807074" y="9312503"/>
            <a:ext cx="261620" cy="188595"/>
            <a:chOff x="10807074" y="9312503"/>
            <a:chExt cx="261620" cy="188595"/>
          </a:xfrm>
        </p:grpSpPr>
        <p:sp>
          <p:nvSpPr>
            <p:cNvPr id="85" name="object 85"/>
            <p:cNvSpPr/>
            <p:nvPr/>
          </p:nvSpPr>
          <p:spPr>
            <a:xfrm>
              <a:off x="10807074" y="9312503"/>
              <a:ext cx="119975" cy="18813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955268" y="9312503"/>
              <a:ext cx="113357" cy="14054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11104195" y="9263447"/>
            <a:ext cx="527050" cy="189865"/>
            <a:chOff x="11104195" y="9263447"/>
            <a:chExt cx="527050" cy="189865"/>
          </a:xfrm>
        </p:grpSpPr>
        <p:sp>
          <p:nvSpPr>
            <p:cNvPr id="88" name="object 88"/>
            <p:cNvSpPr/>
            <p:nvPr/>
          </p:nvSpPr>
          <p:spPr>
            <a:xfrm>
              <a:off x="11232024" y="9312503"/>
              <a:ext cx="102562" cy="14054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1104195" y="9312503"/>
              <a:ext cx="102562" cy="14054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1360093" y="9312503"/>
              <a:ext cx="124394" cy="14054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1510979" y="9263447"/>
              <a:ext cx="119985" cy="1896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15013888" y="9222502"/>
            <a:ext cx="415290" cy="182245"/>
            <a:chOff x="15013888" y="9222502"/>
            <a:chExt cx="415290" cy="182245"/>
          </a:xfrm>
        </p:grpSpPr>
        <p:sp>
          <p:nvSpPr>
            <p:cNvPr id="93" name="object 93"/>
            <p:cNvSpPr/>
            <p:nvPr/>
          </p:nvSpPr>
          <p:spPr>
            <a:xfrm>
              <a:off x="15013888" y="9222502"/>
              <a:ext cx="106478" cy="17881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5156438" y="9263958"/>
              <a:ext cx="124394" cy="1405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5313952" y="9222502"/>
              <a:ext cx="115064" cy="17881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" name="object 96"/>
          <p:cNvGrpSpPr/>
          <p:nvPr/>
        </p:nvGrpSpPr>
        <p:grpSpPr>
          <a:xfrm>
            <a:off x="3993776" y="8888709"/>
            <a:ext cx="81915" cy="10795"/>
            <a:chOff x="3993776" y="8888709"/>
            <a:chExt cx="81915" cy="10795"/>
          </a:xfrm>
        </p:grpSpPr>
        <p:sp>
          <p:nvSpPr>
            <p:cNvPr id="97" name="object 97"/>
            <p:cNvSpPr/>
            <p:nvPr/>
          </p:nvSpPr>
          <p:spPr>
            <a:xfrm>
              <a:off x="3993776" y="889381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993776" y="889381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 h="0">
                  <a:moveTo>
                    <a:pt x="0" y="0"/>
                  </a:moveTo>
                  <a:lnTo>
                    <a:pt x="81783" y="0"/>
                  </a:lnTo>
                </a:path>
              </a:pathLst>
            </a:custGeom>
            <a:ln w="10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/>
          <p:cNvGrpSpPr/>
          <p:nvPr/>
        </p:nvGrpSpPr>
        <p:grpSpPr>
          <a:xfrm>
            <a:off x="15320742" y="8888709"/>
            <a:ext cx="81915" cy="10795"/>
            <a:chOff x="15320742" y="8888709"/>
            <a:chExt cx="81915" cy="10795"/>
          </a:xfrm>
        </p:grpSpPr>
        <p:sp>
          <p:nvSpPr>
            <p:cNvPr id="100" name="object 100"/>
            <p:cNvSpPr/>
            <p:nvPr/>
          </p:nvSpPr>
          <p:spPr>
            <a:xfrm>
              <a:off x="15320742" y="889381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5320742" y="889381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ln w="10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3414165" y="8801086"/>
            <a:ext cx="191770" cy="185420"/>
            <a:chOff x="3414165" y="8801086"/>
            <a:chExt cx="191770" cy="185420"/>
          </a:xfrm>
        </p:grpSpPr>
        <p:sp>
          <p:nvSpPr>
            <p:cNvPr id="103" name="object 103"/>
            <p:cNvSpPr/>
            <p:nvPr/>
          </p:nvSpPr>
          <p:spPr>
            <a:xfrm>
              <a:off x="3414165" y="8801086"/>
              <a:ext cx="123659" cy="18519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580266" y="8952670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1" y="0"/>
                  </a:moveTo>
                  <a:lnTo>
                    <a:pt x="0" y="0"/>
                  </a:lnTo>
                  <a:lnTo>
                    <a:pt x="0" y="30414"/>
                  </a:lnTo>
                  <a:lnTo>
                    <a:pt x="25271" y="30414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" name="object 105"/>
          <p:cNvGrpSpPr/>
          <p:nvPr/>
        </p:nvGrpSpPr>
        <p:grpSpPr>
          <a:xfrm>
            <a:off x="3650926" y="8801086"/>
            <a:ext cx="277495" cy="185420"/>
            <a:chOff x="3650926" y="8801086"/>
            <a:chExt cx="277495" cy="185420"/>
          </a:xfrm>
        </p:grpSpPr>
        <p:sp>
          <p:nvSpPr>
            <p:cNvPr id="106" name="object 106"/>
            <p:cNvSpPr/>
            <p:nvPr/>
          </p:nvSpPr>
          <p:spPr>
            <a:xfrm>
              <a:off x="3650926" y="8804273"/>
              <a:ext cx="115806" cy="18200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804270" y="8801086"/>
              <a:ext cx="123825" cy="185420"/>
            </a:xfrm>
            <a:custGeom>
              <a:avLst/>
              <a:gdLst/>
              <a:ahLst/>
              <a:cxnLst/>
              <a:rect l="l" t="t" r="r" b="b"/>
              <a:pathLst>
                <a:path w="123825" h="185420">
                  <a:moveTo>
                    <a:pt x="61831" y="0"/>
                  </a:moveTo>
                  <a:lnTo>
                    <a:pt x="24533" y="13450"/>
                  </a:lnTo>
                  <a:lnTo>
                    <a:pt x="3894" y="53010"/>
                  </a:lnTo>
                  <a:lnTo>
                    <a:pt x="0" y="92718"/>
                  </a:lnTo>
                  <a:lnTo>
                    <a:pt x="969" y="114008"/>
                  </a:lnTo>
                  <a:lnTo>
                    <a:pt x="15703" y="161641"/>
                  </a:lnTo>
                  <a:lnTo>
                    <a:pt x="47620" y="183719"/>
                  </a:lnTo>
                  <a:lnTo>
                    <a:pt x="61831" y="185191"/>
                  </a:lnTo>
                  <a:lnTo>
                    <a:pt x="75865" y="183719"/>
                  </a:lnTo>
                  <a:lnTo>
                    <a:pt x="88174" y="179303"/>
                  </a:lnTo>
                  <a:lnTo>
                    <a:pt x="98782" y="171944"/>
                  </a:lnTo>
                  <a:lnTo>
                    <a:pt x="103670" y="166304"/>
                  </a:lnTo>
                  <a:lnTo>
                    <a:pt x="61831" y="166304"/>
                  </a:lnTo>
                  <a:lnTo>
                    <a:pt x="53041" y="165154"/>
                  </a:lnTo>
                  <a:lnTo>
                    <a:pt x="26560" y="124910"/>
                  </a:lnTo>
                  <a:lnTo>
                    <a:pt x="24290" y="92718"/>
                  </a:lnTo>
                  <a:lnTo>
                    <a:pt x="24850" y="75470"/>
                  </a:lnTo>
                  <a:lnTo>
                    <a:pt x="33614" y="37527"/>
                  </a:lnTo>
                  <a:lnTo>
                    <a:pt x="61831" y="19133"/>
                  </a:lnTo>
                  <a:lnTo>
                    <a:pt x="103689" y="19133"/>
                  </a:lnTo>
                  <a:lnTo>
                    <a:pt x="98782" y="13450"/>
                  </a:lnTo>
                  <a:lnTo>
                    <a:pt x="88174" y="6008"/>
                  </a:lnTo>
                  <a:lnTo>
                    <a:pt x="75865" y="1509"/>
                  </a:lnTo>
                  <a:lnTo>
                    <a:pt x="61831" y="0"/>
                  </a:lnTo>
                  <a:close/>
                </a:path>
                <a:path w="123825" h="185420">
                  <a:moveTo>
                    <a:pt x="103689" y="19133"/>
                  </a:moveTo>
                  <a:lnTo>
                    <a:pt x="61831" y="19133"/>
                  </a:lnTo>
                  <a:lnTo>
                    <a:pt x="70620" y="20282"/>
                  </a:lnTo>
                  <a:lnTo>
                    <a:pt x="78236" y="23731"/>
                  </a:lnTo>
                  <a:lnTo>
                    <a:pt x="97006" y="60522"/>
                  </a:lnTo>
                  <a:lnTo>
                    <a:pt x="99367" y="92718"/>
                  </a:lnTo>
                  <a:lnTo>
                    <a:pt x="98773" y="109964"/>
                  </a:lnTo>
                  <a:lnTo>
                    <a:pt x="90043" y="147905"/>
                  </a:lnTo>
                  <a:lnTo>
                    <a:pt x="61831" y="166304"/>
                  </a:lnTo>
                  <a:lnTo>
                    <a:pt x="103670" y="166304"/>
                  </a:lnTo>
                  <a:lnTo>
                    <a:pt x="122649" y="114008"/>
                  </a:lnTo>
                  <a:lnTo>
                    <a:pt x="123658" y="92718"/>
                  </a:lnTo>
                  <a:lnTo>
                    <a:pt x="122649" y="71565"/>
                  </a:lnTo>
                  <a:lnTo>
                    <a:pt x="119640" y="53010"/>
                  </a:lnTo>
                  <a:lnTo>
                    <a:pt x="114653" y="37078"/>
                  </a:lnTo>
                  <a:lnTo>
                    <a:pt x="107712" y="23791"/>
                  </a:lnTo>
                  <a:lnTo>
                    <a:pt x="103689" y="19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/>
          <p:nvPr/>
        </p:nvSpPr>
        <p:spPr>
          <a:xfrm>
            <a:off x="3419280" y="7427490"/>
            <a:ext cx="123653" cy="1851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9" name="object 109"/>
          <p:cNvGrpSpPr/>
          <p:nvPr/>
        </p:nvGrpSpPr>
        <p:grpSpPr>
          <a:xfrm>
            <a:off x="3993776" y="647142"/>
            <a:ext cx="81915" cy="10795"/>
            <a:chOff x="3993776" y="647142"/>
            <a:chExt cx="81915" cy="10795"/>
          </a:xfrm>
        </p:grpSpPr>
        <p:sp>
          <p:nvSpPr>
            <p:cNvPr id="110" name="object 110"/>
            <p:cNvSpPr/>
            <p:nvPr/>
          </p:nvSpPr>
          <p:spPr>
            <a:xfrm>
              <a:off x="3993776" y="652252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993776" y="652252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 h="0">
                  <a:moveTo>
                    <a:pt x="0" y="0"/>
                  </a:moveTo>
                  <a:lnTo>
                    <a:pt x="81783" y="0"/>
                  </a:lnTo>
                </a:path>
              </a:pathLst>
            </a:custGeom>
            <a:ln w="10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" name="object 112"/>
          <p:cNvGrpSpPr/>
          <p:nvPr/>
        </p:nvGrpSpPr>
        <p:grpSpPr>
          <a:xfrm>
            <a:off x="15320742" y="647142"/>
            <a:ext cx="81915" cy="10795"/>
            <a:chOff x="15320742" y="647142"/>
            <a:chExt cx="81915" cy="10795"/>
          </a:xfrm>
        </p:grpSpPr>
        <p:sp>
          <p:nvSpPr>
            <p:cNvPr id="113" name="object 113"/>
            <p:cNvSpPr/>
            <p:nvPr/>
          </p:nvSpPr>
          <p:spPr>
            <a:xfrm>
              <a:off x="15320742" y="652252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5320742" y="652252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 h="0">
                  <a:moveTo>
                    <a:pt x="81783" y="0"/>
                  </a:moveTo>
                  <a:lnTo>
                    <a:pt x="0" y="0"/>
                  </a:lnTo>
                </a:path>
              </a:pathLst>
            </a:custGeom>
            <a:ln w="10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" name="object 115"/>
          <p:cNvGrpSpPr/>
          <p:nvPr/>
        </p:nvGrpSpPr>
        <p:grpSpPr>
          <a:xfrm>
            <a:off x="3414165" y="559522"/>
            <a:ext cx="514350" cy="185420"/>
            <a:chOff x="3414165" y="559522"/>
            <a:chExt cx="514350" cy="185420"/>
          </a:xfrm>
        </p:grpSpPr>
        <p:sp>
          <p:nvSpPr>
            <p:cNvPr id="116" name="object 116"/>
            <p:cNvSpPr/>
            <p:nvPr/>
          </p:nvSpPr>
          <p:spPr>
            <a:xfrm>
              <a:off x="3414165" y="559522"/>
              <a:ext cx="123659" cy="1851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580266" y="711098"/>
              <a:ext cx="25400" cy="30480"/>
            </a:xfrm>
            <a:custGeom>
              <a:avLst/>
              <a:gdLst/>
              <a:ahLst/>
              <a:cxnLst/>
              <a:rect l="l" t="t" r="r" b="b"/>
              <a:pathLst>
                <a:path w="25400" h="30479">
                  <a:moveTo>
                    <a:pt x="25271" y="0"/>
                  </a:moveTo>
                  <a:lnTo>
                    <a:pt x="0" y="0"/>
                  </a:lnTo>
                  <a:lnTo>
                    <a:pt x="0" y="30417"/>
                  </a:lnTo>
                  <a:lnTo>
                    <a:pt x="25271" y="30417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648719" y="559522"/>
              <a:ext cx="122673" cy="18518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804270" y="559522"/>
              <a:ext cx="123658" cy="1851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0" name="object 120"/>
          <p:cNvGrpSpPr/>
          <p:nvPr/>
        </p:nvGrpSpPr>
        <p:grpSpPr>
          <a:xfrm>
            <a:off x="3065769" y="5836372"/>
            <a:ext cx="182245" cy="568960"/>
            <a:chOff x="3065769" y="5836372"/>
            <a:chExt cx="182245" cy="568960"/>
          </a:xfrm>
        </p:grpSpPr>
        <p:sp>
          <p:nvSpPr>
            <p:cNvPr id="121" name="object 121"/>
            <p:cNvSpPr/>
            <p:nvPr/>
          </p:nvSpPr>
          <p:spPr>
            <a:xfrm>
              <a:off x="3065769" y="6119674"/>
              <a:ext cx="182052" cy="2855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107237" y="5984770"/>
              <a:ext cx="140584" cy="10620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110424" y="5836372"/>
              <a:ext cx="137396" cy="11233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/>
          <p:cNvGrpSpPr/>
          <p:nvPr/>
        </p:nvGrpSpPr>
        <p:grpSpPr>
          <a:xfrm>
            <a:off x="3107237" y="5290122"/>
            <a:ext cx="188595" cy="501650"/>
            <a:chOff x="3107237" y="5290122"/>
            <a:chExt cx="188595" cy="501650"/>
          </a:xfrm>
        </p:grpSpPr>
        <p:sp>
          <p:nvSpPr>
            <p:cNvPr id="125" name="object 125"/>
            <p:cNvSpPr/>
            <p:nvPr/>
          </p:nvSpPr>
          <p:spPr>
            <a:xfrm>
              <a:off x="3107237" y="5585199"/>
              <a:ext cx="140584" cy="20652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107237" y="5443178"/>
              <a:ext cx="140584" cy="1062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110424" y="5290122"/>
              <a:ext cx="184993" cy="13049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" name="object 128"/>
          <p:cNvGrpSpPr/>
          <p:nvPr/>
        </p:nvGrpSpPr>
        <p:grpSpPr>
          <a:xfrm>
            <a:off x="3107237" y="4919987"/>
            <a:ext cx="140970" cy="271780"/>
            <a:chOff x="3107237" y="4919987"/>
            <a:chExt cx="140970" cy="271780"/>
          </a:xfrm>
        </p:grpSpPr>
        <p:sp>
          <p:nvSpPr>
            <p:cNvPr id="129" name="object 129"/>
            <p:cNvSpPr/>
            <p:nvPr/>
          </p:nvSpPr>
          <p:spPr>
            <a:xfrm>
              <a:off x="3107237" y="5068138"/>
              <a:ext cx="140584" cy="12313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107237" y="4919987"/>
              <a:ext cx="137392" cy="11234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/>
          <p:nvPr/>
        </p:nvSpPr>
        <p:spPr>
          <a:xfrm>
            <a:off x="3065769" y="4525326"/>
            <a:ext cx="182052" cy="29385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58163" y="4457871"/>
            <a:ext cx="186690" cy="22225"/>
          </a:xfrm>
          <a:custGeom>
            <a:avLst/>
            <a:gdLst/>
            <a:ahLst/>
            <a:cxnLst/>
            <a:rect l="l" t="t" r="r" b="b"/>
            <a:pathLst>
              <a:path w="186689" h="22225">
                <a:moveTo>
                  <a:pt x="186466" y="0"/>
                </a:moveTo>
                <a:lnTo>
                  <a:pt x="0" y="0"/>
                </a:lnTo>
                <a:lnTo>
                  <a:pt x="0" y="22077"/>
                </a:lnTo>
                <a:lnTo>
                  <a:pt x="186466" y="22077"/>
                </a:lnTo>
                <a:lnTo>
                  <a:pt x="186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3" name="object 133"/>
          <p:cNvGrpSpPr/>
          <p:nvPr/>
        </p:nvGrpSpPr>
        <p:grpSpPr>
          <a:xfrm>
            <a:off x="3058163" y="3611393"/>
            <a:ext cx="189865" cy="800735"/>
            <a:chOff x="3058163" y="3611393"/>
            <a:chExt cx="189865" cy="800735"/>
          </a:xfrm>
        </p:grpSpPr>
        <p:sp>
          <p:nvSpPr>
            <p:cNvPr id="134" name="object 134"/>
            <p:cNvSpPr/>
            <p:nvPr/>
          </p:nvSpPr>
          <p:spPr>
            <a:xfrm>
              <a:off x="3058160" y="4389684"/>
              <a:ext cx="186690" cy="22225"/>
            </a:xfrm>
            <a:custGeom>
              <a:avLst/>
              <a:gdLst/>
              <a:ahLst/>
              <a:cxnLst/>
              <a:rect l="l" t="t" r="r" b="b"/>
              <a:pathLst>
                <a:path w="186689" h="22225">
                  <a:moveTo>
                    <a:pt x="27965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27965" y="22072"/>
                  </a:lnTo>
                  <a:lnTo>
                    <a:pt x="27965" y="0"/>
                  </a:lnTo>
                  <a:close/>
                </a:path>
                <a:path w="186689" h="22225">
                  <a:moveTo>
                    <a:pt x="186461" y="0"/>
                  </a:moveTo>
                  <a:lnTo>
                    <a:pt x="52260" y="0"/>
                  </a:lnTo>
                  <a:lnTo>
                    <a:pt x="52260" y="22072"/>
                  </a:lnTo>
                  <a:lnTo>
                    <a:pt x="186461" y="22072"/>
                  </a:lnTo>
                  <a:lnTo>
                    <a:pt x="186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058163" y="4233189"/>
              <a:ext cx="189658" cy="11994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107237" y="4082831"/>
              <a:ext cx="140584" cy="11332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072395" y="3970246"/>
              <a:ext cx="172234" cy="8364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3058160" y="3919226"/>
              <a:ext cx="186690" cy="22225"/>
            </a:xfrm>
            <a:custGeom>
              <a:avLst/>
              <a:gdLst/>
              <a:ahLst/>
              <a:cxnLst/>
              <a:rect l="l" t="t" r="r" b="b"/>
              <a:pathLst>
                <a:path w="186689" h="22225">
                  <a:moveTo>
                    <a:pt x="27965" y="0"/>
                  </a:moveTo>
                  <a:lnTo>
                    <a:pt x="0" y="0"/>
                  </a:lnTo>
                  <a:lnTo>
                    <a:pt x="0" y="22085"/>
                  </a:lnTo>
                  <a:lnTo>
                    <a:pt x="27965" y="22085"/>
                  </a:lnTo>
                  <a:lnTo>
                    <a:pt x="27965" y="0"/>
                  </a:lnTo>
                  <a:close/>
                </a:path>
                <a:path w="186689" h="22225">
                  <a:moveTo>
                    <a:pt x="186461" y="0"/>
                  </a:moveTo>
                  <a:lnTo>
                    <a:pt x="52260" y="0"/>
                  </a:lnTo>
                  <a:lnTo>
                    <a:pt x="52260" y="22085"/>
                  </a:lnTo>
                  <a:lnTo>
                    <a:pt x="186461" y="22085"/>
                  </a:lnTo>
                  <a:lnTo>
                    <a:pt x="186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3107237" y="3759545"/>
              <a:ext cx="140584" cy="12313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3107237" y="3611393"/>
              <a:ext cx="137392" cy="11233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1" name="object 141"/>
          <p:cNvGrpSpPr/>
          <p:nvPr/>
        </p:nvGrpSpPr>
        <p:grpSpPr>
          <a:xfrm>
            <a:off x="3062582" y="3115671"/>
            <a:ext cx="185420" cy="381000"/>
            <a:chOff x="3062582" y="3115671"/>
            <a:chExt cx="185420" cy="381000"/>
          </a:xfrm>
        </p:grpSpPr>
        <p:sp>
          <p:nvSpPr>
            <p:cNvPr id="142" name="object 142"/>
            <p:cNvSpPr/>
            <p:nvPr/>
          </p:nvSpPr>
          <p:spPr>
            <a:xfrm>
              <a:off x="3062582" y="3370523"/>
              <a:ext cx="185239" cy="125832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3107237" y="3218939"/>
              <a:ext cx="140584" cy="124359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072395" y="3115671"/>
              <a:ext cx="172234" cy="8364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" name="object 145"/>
          <p:cNvGrpSpPr/>
          <p:nvPr/>
        </p:nvGrpSpPr>
        <p:grpSpPr>
          <a:xfrm>
            <a:off x="3983553" y="642032"/>
            <a:ext cx="11429365" cy="8262620"/>
            <a:chOff x="3983553" y="642032"/>
            <a:chExt cx="11429365" cy="8262620"/>
          </a:xfrm>
        </p:grpSpPr>
        <p:sp>
          <p:nvSpPr>
            <p:cNvPr id="146" name="object 146"/>
            <p:cNvSpPr/>
            <p:nvPr/>
          </p:nvSpPr>
          <p:spPr>
            <a:xfrm>
              <a:off x="3993776" y="652252"/>
              <a:ext cx="11409045" cy="8241665"/>
            </a:xfrm>
            <a:custGeom>
              <a:avLst/>
              <a:gdLst/>
              <a:ahLst/>
              <a:cxnLst/>
              <a:rect l="l" t="t" r="r" b="b"/>
              <a:pathLst>
                <a:path w="11409044" h="8241665">
                  <a:moveTo>
                    <a:pt x="0" y="0"/>
                  </a:moveTo>
                  <a:lnTo>
                    <a:pt x="11408748" y="0"/>
                  </a:lnTo>
                </a:path>
                <a:path w="11409044" h="8241665">
                  <a:moveTo>
                    <a:pt x="11408748" y="8241566"/>
                  </a:moveTo>
                  <a:lnTo>
                    <a:pt x="11408748" y="0"/>
                  </a:lnTo>
                </a:path>
                <a:path w="11409044" h="8241665">
                  <a:moveTo>
                    <a:pt x="0" y="8241566"/>
                  </a:moveTo>
                  <a:lnTo>
                    <a:pt x="11408748" y="8241566"/>
                  </a:lnTo>
                </a:path>
                <a:path w="11409044" h="8241665">
                  <a:moveTo>
                    <a:pt x="0" y="8241566"/>
                  </a:moveTo>
                  <a:lnTo>
                    <a:pt x="0" y="0"/>
                  </a:lnTo>
                </a:path>
              </a:pathLst>
            </a:custGeom>
            <a:ln w="2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9167979" y="7441376"/>
              <a:ext cx="6087745" cy="1305560"/>
            </a:xfrm>
            <a:custGeom>
              <a:avLst/>
              <a:gdLst/>
              <a:ahLst/>
              <a:cxnLst/>
              <a:rect l="l" t="t" r="r" b="b"/>
              <a:pathLst>
                <a:path w="6087744" h="1305559">
                  <a:moveTo>
                    <a:pt x="6087336" y="0"/>
                  </a:moveTo>
                  <a:lnTo>
                    <a:pt x="0" y="0"/>
                  </a:lnTo>
                  <a:lnTo>
                    <a:pt x="0" y="1305272"/>
                  </a:lnTo>
                  <a:lnTo>
                    <a:pt x="6087336" y="1305272"/>
                  </a:lnTo>
                  <a:lnTo>
                    <a:pt x="6087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9167979" y="7441376"/>
              <a:ext cx="6087745" cy="1305560"/>
            </a:xfrm>
            <a:custGeom>
              <a:avLst/>
              <a:gdLst/>
              <a:ahLst/>
              <a:cxnLst/>
              <a:rect l="l" t="t" r="r" b="b"/>
              <a:pathLst>
                <a:path w="6087744" h="1305559">
                  <a:moveTo>
                    <a:pt x="0" y="1305272"/>
                  </a:moveTo>
                  <a:lnTo>
                    <a:pt x="6087336" y="1305272"/>
                  </a:lnTo>
                  <a:lnTo>
                    <a:pt x="6087336" y="0"/>
                  </a:lnTo>
                  <a:lnTo>
                    <a:pt x="0" y="0"/>
                  </a:lnTo>
                  <a:lnTo>
                    <a:pt x="0" y="1305272"/>
                  </a:lnTo>
                  <a:close/>
                </a:path>
                <a:path w="6087744" h="1305559">
                  <a:moveTo>
                    <a:pt x="206093" y="232215"/>
                  </a:moveTo>
                  <a:lnTo>
                    <a:pt x="618280" y="232215"/>
                  </a:lnTo>
                </a:path>
              </a:pathLst>
            </a:custGeom>
            <a:ln w="2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0138972" y="7558209"/>
              <a:ext cx="2262618" cy="279329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9374072" y="8097665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 h="0">
                  <a:moveTo>
                    <a:pt x="0" y="0"/>
                  </a:moveTo>
                  <a:lnTo>
                    <a:pt x="412187" y="0"/>
                  </a:lnTo>
                </a:path>
              </a:pathLst>
            </a:custGeom>
            <a:ln w="2044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0109517" y="7986236"/>
              <a:ext cx="181610" cy="214629"/>
            </a:xfrm>
            <a:custGeom>
              <a:avLst/>
              <a:gdLst/>
              <a:ahLst/>
              <a:cxnLst/>
              <a:rect l="l" t="t" r="r" b="b"/>
              <a:pathLst>
                <a:path w="181609" h="214629">
                  <a:moveTo>
                    <a:pt x="181368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75971" y="24130"/>
                  </a:lnTo>
                  <a:lnTo>
                    <a:pt x="75971" y="214630"/>
                  </a:lnTo>
                  <a:lnTo>
                    <a:pt x="105117" y="214630"/>
                  </a:lnTo>
                  <a:lnTo>
                    <a:pt x="105117" y="24130"/>
                  </a:lnTo>
                  <a:lnTo>
                    <a:pt x="181368" y="24130"/>
                  </a:lnTo>
                  <a:lnTo>
                    <a:pt x="181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0316800" y="8035854"/>
              <a:ext cx="247903" cy="16865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0619168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70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70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0700135" y="8035854"/>
              <a:ext cx="134844" cy="16483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0887672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70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70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0968650" y="8035854"/>
              <a:ext cx="134844" cy="16483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1144708" y="8035854"/>
              <a:ext cx="143974" cy="22576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1415872" y="7976984"/>
              <a:ext cx="102457" cy="22370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1539522" y="8035854"/>
              <a:ext cx="258212" cy="16865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1840718" y="8035854"/>
              <a:ext cx="234945" cy="16483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2221104" y="8035854"/>
              <a:ext cx="247898" cy="168657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2522592" y="8035854"/>
              <a:ext cx="134844" cy="16483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2698660" y="7976984"/>
              <a:ext cx="143964" cy="2275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2885607" y="8035854"/>
              <a:ext cx="147807" cy="16865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3076397" y="8035854"/>
              <a:ext cx="234945" cy="16483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3457656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69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69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3538634" y="8035854"/>
              <a:ext cx="134844" cy="16483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3726173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69" h="224154">
                  <a:moveTo>
                    <a:pt x="26492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492" y="223697"/>
                  </a:lnTo>
                  <a:lnTo>
                    <a:pt x="26492" y="62699"/>
                  </a:lnTo>
                  <a:close/>
                </a:path>
                <a:path w="26669" h="224154">
                  <a:moveTo>
                    <a:pt x="26492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492" y="33553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3788302" y="7994057"/>
              <a:ext cx="100394" cy="20662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3923429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69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69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3995280" y="8035854"/>
              <a:ext cx="136016" cy="168657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4185761" y="7976990"/>
              <a:ext cx="108585" cy="224154"/>
            </a:xfrm>
            <a:custGeom>
              <a:avLst/>
              <a:gdLst/>
              <a:ahLst/>
              <a:cxnLst/>
              <a:rect l="l" t="t" r="r" b="b"/>
              <a:pathLst>
                <a:path w="108584" h="224154">
                  <a:moveTo>
                    <a:pt x="26504" y="0"/>
                  </a:moveTo>
                  <a:lnTo>
                    <a:pt x="0" y="0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0"/>
                  </a:lnTo>
                  <a:close/>
                </a:path>
                <a:path w="108584" h="224154">
                  <a:moveTo>
                    <a:pt x="108356" y="62699"/>
                  </a:moveTo>
                  <a:lnTo>
                    <a:pt x="81851" y="62699"/>
                  </a:lnTo>
                  <a:lnTo>
                    <a:pt x="81851" y="223697"/>
                  </a:lnTo>
                  <a:lnTo>
                    <a:pt x="108356" y="223697"/>
                  </a:lnTo>
                  <a:lnTo>
                    <a:pt x="108356" y="62699"/>
                  </a:lnTo>
                  <a:close/>
                </a:path>
                <a:path w="108584" h="224154">
                  <a:moveTo>
                    <a:pt x="108356" y="0"/>
                  </a:moveTo>
                  <a:lnTo>
                    <a:pt x="81851" y="0"/>
                  </a:lnTo>
                  <a:lnTo>
                    <a:pt x="81851" y="33553"/>
                  </a:lnTo>
                  <a:lnTo>
                    <a:pt x="108356" y="33553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4494019" y="8035854"/>
              <a:ext cx="136027" cy="168657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4334453" y="8039680"/>
              <a:ext cx="129242" cy="161006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4664789" y="7994057"/>
              <a:ext cx="100394" cy="20662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4799920" y="7976990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69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69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4870290" y="8035854"/>
              <a:ext cx="147796" cy="16865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5061069" y="8035854"/>
              <a:ext cx="134844" cy="16483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9374072" y="8521740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 h="0">
                  <a:moveTo>
                    <a:pt x="0" y="0"/>
                  </a:moveTo>
                  <a:lnTo>
                    <a:pt x="412187" y="0"/>
                  </a:lnTo>
                </a:path>
              </a:pathLst>
            </a:custGeom>
            <a:ln w="204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9307624" y="8455308"/>
              <a:ext cx="132896" cy="132863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9719811" y="8455308"/>
              <a:ext cx="132896" cy="132863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10138972" y="8410184"/>
              <a:ext cx="138672" cy="21457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0314447" y="8459926"/>
              <a:ext cx="259681" cy="168657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0605917" y="8459926"/>
              <a:ext cx="127493" cy="168657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0779328" y="8401069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70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70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0849407" y="8459926"/>
              <a:ext cx="123064" cy="168657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11014571" y="8401069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70" h="224154">
                  <a:moveTo>
                    <a:pt x="26504" y="62699"/>
                  </a:moveTo>
                  <a:lnTo>
                    <a:pt x="0" y="62699"/>
                  </a:lnTo>
                  <a:lnTo>
                    <a:pt x="0" y="223697"/>
                  </a:lnTo>
                  <a:lnTo>
                    <a:pt x="26504" y="223697"/>
                  </a:lnTo>
                  <a:lnTo>
                    <a:pt x="26504" y="62699"/>
                  </a:lnTo>
                  <a:close/>
                </a:path>
                <a:path w="26670" h="224154">
                  <a:moveTo>
                    <a:pt x="26504" y="0"/>
                  </a:moveTo>
                  <a:lnTo>
                    <a:pt x="0" y="0"/>
                  </a:lnTo>
                  <a:lnTo>
                    <a:pt x="0" y="33553"/>
                  </a:lnTo>
                  <a:lnTo>
                    <a:pt x="26504" y="33553"/>
                  </a:lnTo>
                  <a:lnTo>
                    <a:pt x="2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11084939" y="8459926"/>
              <a:ext cx="147796" cy="168657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1275730" y="8459926"/>
              <a:ext cx="134844" cy="16483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1545417" y="8459926"/>
              <a:ext cx="147796" cy="16865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1716177" y="8401061"/>
              <a:ext cx="102457" cy="223697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1906077" y="8410416"/>
              <a:ext cx="345947" cy="218168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2285291" y="8459926"/>
              <a:ext cx="136016" cy="168657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2464290" y="8459926"/>
              <a:ext cx="127493" cy="168657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2636830" y="8401061"/>
              <a:ext cx="134844" cy="223697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2812887" y="8459926"/>
              <a:ext cx="149272" cy="16865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3004556" y="8459926"/>
              <a:ext cx="94217" cy="164832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3221251" y="8410184"/>
              <a:ext cx="196370" cy="214574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3462668" y="8459926"/>
              <a:ext cx="147807" cy="168657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3642861" y="8401061"/>
              <a:ext cx="143964" cy="22752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3829809" y="8459926"/>
              <a:ext cx="149272" cy="168657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14022368" y="8401061"/>
              <a:ext cx="26670" cy="224154"/>
            </a:xfrm>
            <a:custGeom>
              <a:avLst/>
              <a:gdLst/>
              <a:ahLst/>
              <a:cxnLst/>
              <a:rect l="l" t="t" r="r" b="b"/>
              <a:pathLst>
                <a:path w="26669" h="224154">
                  <a:moveTo>
                    <a:pt x="26491" y="0"/>
                  </a:moveTo>
                  <a:lnTo>
                    <a:pt x="0" y="0"/>
                  </a:lnTo>
                  <a:lnTo>
                    <a:pt x="0" y="223697"/>
                  </a:lnTo>
                  <a:lnTo>
                    <a:pt x="26491" y="223697"/>
                  </a:lnTo>
                  <a:lnTo>
                    <a:pt x="26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/>
          <p:cNvSpPr txBox="1"/>
          <p:nvPr/>
        </p:nvSpPr>
        <p:spPr>
          <a:xfrm>
            <a:off x="11348210" y="9787965"/>
            <a:ext cx="5955665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16510">
              <a:lnSpc>
                <a:spcPts val="3629"/>
              </a:lnSpc>
              <a:spcBef>
                <a:spcPts val="80"/>
              </a:spcBef>
            </a:pPr>
            <a:r>
              <a:rPr dirty="0" sz="2600" spc="-40">
                <a:latin typeface="Georgia"/>
                <a:cs typeface="Georgia"/>
              </a:rPr>
              <a:t>“Net2Net: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0">
                <a:latin typeface="Georgia"/>
                <a:cs typeface="Georgia"/>
              </a:rPr>
              <a:t>Learning </a:t>
            </a:r>
            <a:r>
              <a:rPr dirty="0" sz="2600" spc="25">
                <a:latin typeface="Georgia"/>
                <a:cs typeface="Georgia"/>
              </a:rPr>
              <a:t>via  </a:t>
            </a:r>
            <a:r>
              <a:rPr dirty="0" sz="2600" spc="-25">
                <a:latin typeface="Georgia"/>
                <a:cs typeface="Georgia"/>
              </a:rPr>
              <a:t>Knowledge </a:t>
            </a:r>
            <a:r>
              <a:rPr dirty="0" sz="2600" spc="-45">
                <a:latin typeface="Georgia"/>
                <a:cs typeface="Georgia"/>
              </a:rPr>
              <a:t>Transfer.” </a:t>
            </a:r>
            <a:r>
              <a:rPr dirty="0" sz="2600" spc="10">
                <a:latin typeface="Georgia"/>
                <a:cs typeface="Georgia"/>
              </a:rPr>
              <a:t>Chen, </a:t>
            </a:r>
            <a:r>
              <a:rPr dirty="0" sz="2600" spc="-15">
                <a:latin typeface="Georgia"/>
                <a:cs typeface="Georgia"/>
              </a:rPr>
              <a:t>Goodfellow, 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-40">
                <a:latin typeface="Georgia"/>
                <a:cs typeface="Georgia"/>
              </a:rPr>
              <a:t>Shlens, </a:t>
            </a:r>
            <a:r>
              <a:rPr dirty="0" sz="2600" spc="-15">
                <a:latin typeface="Georgia"/>
                <a:cs typeface="Georgia"/>
              </a:rPr>
              <a:t>submitted </a:t>
            </a:r>
            <a:r>
              <a:rPr dirty="0" sz="2600" spc="20">
                <a:latin typeface="Georgia"/>
                <a:cs typeface="Georgia"/>
              </a:rPr>
              <a:t>to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552" y="1696283"/>
            <a:ext cx="5572689" cy="8512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5745" y="3222803"/>
            <a:ext cx="4379595" cy="8547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355" i="1">
                <a:latin typeface="Arial"/>
                <a:cs typeface="Arial"/>
              </a:rPr>
              <a:t>Deep</a:t>
            </a:r>
            <a:r>
              <a:rPr dirty="0" sz="5450" spc="355" i="1">
                <a:latin typeface="Arial"/>
                <a:cs typeface="Arial"/>
              </a:rPr>
              <a:t> </a:t>
            </a:r>
            <a:r>
              <a:rPr dirty="0" sz="5450" spc="-65" i="1">
                <a:latin typeface="Arial"/>
                <a:cs typeface="Arial"/>
              </a:rPr>
              <a:t>Learning</a:t>
            </a:r>
            <a:endParaRPr sz="5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005" y="4385071"/>
            <a:ext cx="6727825" cy="4318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69975" marR="1061720">
              <a:lnSpc>
                <a:spcPct val="117300"/>
              </a:lnSpc>
              <a:spcBef>
                <a:spcPts val="95"/>
              </a:spcBef>
            </a:pPr>
            <a:r>
              <a:rPr dirty="0" sz="4100" spc="-45">
                <a:latin typeface="Georgia"/>
                <a:cs typeface="Georgia"/>
              </a:rPr>
              <a:t>Goodfellow, </a:t>
            </a:r>
            <a:r>
              <a:rPr dirty="0" sz="4100" spc="-40">
                <a:latin typeface="Georgia"/>
                <a:cs typeface="Georgia"/>
              </a:rPr>
              <a:t>Bengio,  </a:t>
            </a:r>
            <a:r>
              <a:rPr dirty="0" sz="4100" spc="-70">
                <a:latin typeface="Georgia"/>
                <a:cs typeface="Georgia"/>
              </a:rPr>
              <a:t>and</a:t>
            </a:r>
            <a:r>
              <a:rPr dirty="0" sz="4100" spc="360">
                <a:latin typeface="Georgia"/>
                <a:cs typeface="Georgia"/>
              </a:rPr>
              <a:t> </a:t>
            </a:r>
            <a:r>
              <a:rPr dirty="0" sz="4100" spc="-10">
                <a:latin typeface="Georgia"/>
                <a:cs typeface="Georgia"/>
              </a:rPr>
              <a:t>Courville</a:t>
            </a:r>
            <a:endParaRPr sz="4100">
              <a:latin typeface="Georgia"/>
              <a:cs typeface="Georgia"/>
            </a:endParaRPr>
          </a:p>
          <a:p>
            <a:pPr algn="ctr" marL="12065" marR="5080" indent="-7620">
              <a:lnSpc>
                <a:spcPct val="226200"/>
              </a:lnSpc>
            </a:pPr>
            <a:r>
              <a:rPr dirty="0" u="heavy" sz="4100" spc="-6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www.deeplearningbook.org </a:t>
            </a:r>
            <a:r>
              <a:rPr dirty="0" sz="4100" spc="-60">
                <a:latin typeface="Georgia"/>
                <a:cs typeface="Georgia"/>
              </a:rPr>
              <a:t> </a:t>
            </a:r>
            <a:r>
              <a:rPr dirty="0" sz="4100" spc="-125">
                <a:latin typeface="Georgia"/>
                <a:cs typeface="Georgia"/>
              </a:rPr>
              <a:t>In </a:t>
            </a:r>
            <a:r>
              <a:rPr dirty="0" sz="4100" spc="-55">
                <a:latin typeface="Georgia"/>
                <a:cs typeface="Georgia"/>
              </a:rPr>
              <a:t>preparation </a:t>
            </a:r>
            <a:r>
              <a:rPr dirty="0" sz="4100" spc="-100">
                <a:latin typeface="Georgia"/>
                <a:cs typeface="Georgia"/>
              </a:rPr>
              <a:t>for </a:t>
            </a:r>
            <a:r>
              <a:rPr dirty="0" sz="4100" spc="100">
                <a:latin typeface="Georgia"/>
                <a:cs typeface="Georgia"/>
              </a:rPr>
              <a:t>MIT</a:t>
            </a:r>
            <a:r>
              <a:rPr dirty="0" sz="4100" spc="15">
                <a:latin typeface="Georgia"/>
                <a:cs typeface="Georgia"/>
              </a:rPr>
              <a:t> </a:t>
            </a:r>
            <a:r>
              <a:rPr dirty="0" sz="4100" spc="-45">
                <a:latin typeface="Georgia"/>
                <a:cs typeface="Georgia"/>
              </a:rPr>
              <a:t>Press</a:t>
            </a:r>
            <a:endParaRPr sz="4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2511" y="7175930"/>
            <a:ext cx="307340" cy="1363980"/>
            <a:chOff x="6322511" y="7175930"/>
            <a:chExt cx="307340" cy="1363980"/>
          </a:xfrm>
        </p:grpSpPr>
        <p:sp>
          <p:nvSpPr>
            <p:cNvPr id="3" name="object 3"/>
            <p:cNvSpPr/>
            <p:nvPr/>
          </p:nvSpPr>
          <p:spPr>
            <a:xfrm>
              <a:off x="6350130" y="7203550"/>
              <a:ext cx="252095" cy="1308735"/>
            </a:xfrm>
            <a:custGeom>
              <a:avLst/>
              <a:gdLst/>
              <a:ahLst/>
              <a:cxnLst/>
              <a:rect l="l" t="t" r="r" b="b"/>
              <a:pathLst>
                <a:path w="252095" h="1308734">
                  <a:moveTo>
                    <a:pt x="126641" y="0"/>
                  </a:moveTo>
                  <a:lnTo>
                    <a:pt x="125380" y="0"/>
                  </a:lnTo>
                  <a:lnTo>
                    <a:pt x="125380" y="1078752"/>
                  </a:lnTo>
                  <a:lnTo>
                    <a:pt x="0" y="1078752"/>
                  </a:lnTo>
                  <a:lnTo>
                    <a:pt x="126011" y="1308274"/>
                  </a:lnTo>
                  <a:lnTo>
                    <a:pt x="252022" y="1078752"/>
                  </a:lnTo>
                  <a:lnTo>
                    <a:pt x="126641" y="1078752"/>
                  </a:lnTo>
                  <a:lnTo>
                    <a:pt x="126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50130" y="7203550"/>
              <a:ext cx="252095" cy="1308735"/>
            </a:xfrm>
            <a:custGeom>
              <a:avLst/>
              <a:gdLst/>
              <a:ahLst/>
              <a:cxnLst/>
              <a:rect l="l" t="t" r="r" b="b"/>
              <a:pathLst>
                <a:path w="252095" h="1308734">
                  <a:moveTo>
                    <a:pt x="126011" y="1308274"/>
                  </a:moveTo>
                  <a:lnTo>
                    <a:pt x="0" y="1078752"/>
                  </a:lnTo>
                  <a:lnTo>
                    <a:pt x="125380" y="1078752"/>
                  </a:lnTo>
                  <a:lnTo>
                    <a:pt x="125380" y="0"/>
                  </a:lnTo>
                  <a:lnTo>
                    <a:pt x="126641" y="0"/>
                  </a:lnTo>
                  <a:lnTo>
                    <a:pt x="126641" y="1078752"/>
                  </a:lnTo>
                  <a:lnTo>
                    <a:pt x="252022" y="1078752"/>
                  </a:lnTo>
                  <a:lnTo>
                    <a:pt x="126011" y="1308274"/>
                  </a:lnTo>
                  <a:close/>
                </a:path>
              </a:pathLst>
            </a:custGeom>
            <a:ln w="5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346779" y="5167614"/>
            <a:ext cx="307340" cy="3274695"/>
            <a:chOff x="9346779" y="5167614"/>
            <a:chExt cx="307340" cy="3274695"/>
          </a:xfrm>
        </p:grpSpPr>
        <p:sp>
          <p:nvSpPr>
            <p:cNvPr id="6" name="object 6"/>
            <p:cNvSpPr/>
            <p:nvPr/>
          </p:nvSpPr>
          <p:spPr>
            <a:xfrm>
              <a:off x="9374399" y="5195234"/>
              <a:ext cx="252095" cy="3219450"/>
            </a:xfrm>
            <a:custGeom>
              <a:avLst/>
              <a:gdLst/>
              <a:ahLst/>
              <a:cxnLst/>
              <a:rect l="l" t="t" r="r" b="b"/>
              <a:pathLst>
                <a:path w="252095" h="3219450">
                  <a:moveTo>
                    <a:pt x="126639" y="0"/>
                  </a:moveTo>
                  <a:lnTo>
                    <a:pt x="125379" y="0"/>
                  </a:lnTo>
                  <a:lnTo>
                    <a:pt x="125379" y="2989521"/>
                  </a:lnTo>
                  <a:lnTo>
                    <a:pt x="0" y="2989521"/>
                  </a:lnTo>
                  <a:lnTo>
                    <a:pt x="126009" y="3219043"/>
                  </a:lnTo>
                  <a:lnTo>
                    <a:pt x="252018" y="2989521"/>
                  </a:lnTo>
                  <a:lnTo>
                    <a:pt x="126639" y="2989521"/>
                  </a:lnTo>
                  <a:lnTo>
                    <a:pt x="126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74399" y="5195234"/>
              <a:ext cx="252095" cy="3219450"/>
            </a:xfrm>
            <a:custGeom>
              <a:avLst/>
              <a:gdLst/>
              <a:ahLst/>
              <a:cxnLst/>
              <a:rect l="l" t="t" r="r" b="b"/>
              <a:pathLst>
                <a:path w="252095" h="3219450">
                  <a:moveTo>
                    <a:pt x="126009" y="3219043"/>
                  </a:moveTo>
                  <a:lnTo>
                    <a:pt x="0" y="2989521"/>
                  </a:lnTo>
                  <a:lnTo>
                    <a:pt x="125379" y="2989521"/>
                  </a:lnTo>
                  <a:lnTo>
                    <a:pt x="125379" y="0"/>
                  </a:lnTo>
                  <a:lnTo>
                    <a:pt x="126639" y="0"/>
                  </a:lnTo>
                  <a:lnTo>
                    <a:pt x="126639" y="2989521"/>
                  </a:lnTo>
                  <a:lnTo>
                    <a:pt x="252018" y="2989521"/>
                  </a:lnTo>
                  <a:lnTo>
                    <a:pt x="126009" y="3219043"/>
                  </a:lnTo>
                  <a:close/>
                </a:path>
              </a:pathLst>
            </a:custGeom>
            <a:ln w="5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739280" y="2183863"/>
            <a:ext cx="13412469" cy="6941184"/>
            <a:chOff x="3739280" y="2183863"/>
            <a:chExt cx="13412469" cy="6941184"/>
          </a:xfrm>
        </p:grpSpPr>
        <p:sp>
          <p:nvSpPr>
            <p:cNvPr id="9" name="object 9"/>
            <p:cNvSpPr/>
            <p:nvPr/>
          </p:nvSpPr>
          <p:spPr>
            <a:xfrm>
              <a:off x="12965714" y="6446127"/>
              <a:ext cx="252095" cy="585470"/>
            </a:xfrm>
            <a:custGeom>
              <a:avLst/>
              <a:gdLst/>
              <a:ahLst/>
              <a:cxnLst/>
              <a:rect l="l" t="t" r="r" b="b"/>
              <a:pathLst>
                <a:path w="252094" h="585470">
                  <a:moveTo>
                    <a:pt x="126014" y="0"/>
                  </a:moveTo>
                  <a:lnTo>
                    <a:pt x="0" y="229521"/>
                  </a:lnTo>
                  <a:lnTo>
                    <a:pt x="125385" y="229521"/>
                  </a:lnTo>
                  <a:lnTo>
                    <a:pt x="125385" y="585280"/>
                  </a:lnTo>
                  <a:lnTo>
                    <a:pt x="126644" y="585280"/>
                  </a:lnTo>
                  <a:lnTo>
                    <a:pt x="126644" y="229521"/>
                  </a:lnTo>
                  <a:lnTo>
                    <a:pt x="252024" y="229521"/>
                  </a:lnTo>
                  <a:lnTo>
                    <a:pt x="126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65714" y="6446127"/>
              <a:ext cx="252095" cy="585470"/>
            </a:xfrm>
            <a:custGeom>
              <a:avLst/>
              <a:gdLst/>
              <a:ahLst/>
              <a:cxnLst/>
              <a:rect l="l" t="t" r="r" b="b"/>
              <a:pathLst>
                <a:path w="252094" h="585470">
                  <a:moveTo>
                    <a:pt x="126014" y="0"/>
                  </a:moveTo>
                  <a:lnTo>
                    <a:pt x="252024" y="229521"/>
                  </a:lnTo>
                  <a:lnTo>
                    <a:pt x="126644" y="229521"/>
                  </a:lnTo>
                  <a:lnTo>
                    <a:pt x="126644" y="585280"/>
                  </a:lnTo>
                  <a:lnTo>
                    <a:pt x="125385" y="585280"/>
                  </a:lnTo>
                  <a:lnTo>
                    <a:pt x="125385" y="229521"/>
                  </a:lnTo>
                  <a:lnTo>
                    <a:pt x="0" y="229521"/>
                  </a:lnTo>
                  <a:lnTo>
                    <a:pt x="126014" y="0"/>
                  </a:lnTo>
                  <a:close/>
                </a:path>
              </a:pathLst>
            </a:custGeom>
            <a:ln w="55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66900" y="2225966"/>
              <a:ext cx="13345160" cy="6285865"/>
            </a:xfrm>
            <a:custGeom>
              <a:avLst/>
              <a:gdLst/>
              <a:ahLst/>
              <a:cxnLst/>
              <a:rect l="l" t="t" r="r" b="b"/>
              <a:pathLst>
                <a:path w="13345160" h="6285865">
                  <a:moveTo>
                    <a:pt x="0" y="5337932"/>
                  </a:moveTo>
                  <a:lnTo>
                    <a:pt x="315027" y="5508639"/>
                  </a:lnTo>
                  <a:lnTo>
                    <a:pt x="630055" y="5664998"/>
                  </a:lnTo>
                  <a:lnTo>
                    <a:pt x="932482" y="5801595"/>
                  </a:lnTo>
                  <a:lnTo>
                    <a:pt x="1234909" y="5924911"/>
                  </a:lnTo>
                  <a:lnTo>
                    <a:pt x="1537336" y="6034744"/>
                  </a:lnTo>
                  <a:lnTo>
                    <a:pt x="1827162" y="6126672"/>
                  </a:lnTo>
                  <a:lnTo>
                    <a:pt x="2091785" y="6197572"/>
                  </a:lnTo>
                  <a:lnTo>
                    <a:pt x="2318605" y="6245694"/>
                  </a:lnTo>
                  <a:lnTo>
                    <a:pt x="2507622" y="6273581"/>
                  </a:lnTo>
                  <a:lnTo>
                    <a:pt x="2671436" y="6285411"/>
                  </a:lnTo>
                  <a:lnTo>
                    <a:pt x="2810049" y="6283611"/>
                  </a:lnTo>
                  <a:lnTo>
                    <a:pt x="2936060" y="6270156"/>
                  </a:lnTo>
                  <a:lnTo>
                    <a:pt x="3049470" y="6246502"/>
                  </a:lnTo>
                  <a:lnTo>
                    <a:pt x="3162880" y="6210217"/>
                  </a:lnTo>
                  <a:lnTo>
                    <a:pt x="3276290" y="6159864"/>
                  </a:lnTo>
                  <a:lnTo>
                    <a:pt x="3389703" y="6094430"/>
                  </a:lnTo>
                  <a:lnTo>
                    <a:pt x="3503112" y="6013600"/>
                  </a:lnTo>
                  <a:lnTo>
                    <a:pt x="3616521" y="5918050"/>
                  </a:lnTo>
                  <a:lnTo>
                    <a:pt x="3755131" y="5784220"/>
                  </a:lnTo>
                  <a:lnTo>
                    <a:pt x="3969354" y="5556305"/>
                  </a:lnTo>
                  <a:lnTo>
                    <a:pt x="4145765" y="5374542"/>
                  </a:lnTo>
                  <a:lnTo>
                    <a:pt x="4259179" y="5275059"/>
                  </a:lnTo>
                  <a:lnTo>
                    <a:pt x="4347388" y="5213458"/>
                  </a:lnTo>
                  <a:lnTo>
                    <a:pt x="4422990" y="5174731"/>
                  </a:lnTo>
                  <a:lnTo>
                    <a:pt x="4485997" y="5153947"/>
                  </a:lnTo>
                  <a:lnTo>
                    <a:pt x="4549005" y="5144640"/>
                  </a:lnTo>
                  <a:lnTo>
                    <a:pt x="4612007" y="5147520"/>
                  </a:lnTo>
                  <a:lnTo>
                    <a:pt x="4675014" y="5163006"/>
                  </a:lnTo>
                  <a:lnTo>
                    <a:pt x="4738022" y="5191184"/>
                  </a:lnTo>
                  <a:lnTo>
                    <a:pt x="4801024" y="5231780"/>
                  </a:lnTo>
                  <a:lnTo>
                    <a:pt x="4876631" y="5295938"/>
                  </a:lnTo>
                  <a:lnTo>
                    <a:pt x="4964840" y="5389645"/>
                  </a:lnTo>
                  <a:lnTo>
                    <a:pt x="5065648" y="5516249"/>
                  </a:lnTo>
                  <a:lnTo>
                    <a:pt x="5254665" y="5780069"/>
                  </a:lnTo>
                  <a:lnTo>
                    <a:pt x="5380675" y="5947060"/>
                  </a:lnTo>
                  <a:lnTo>
                    <a:pt x="5468883" y="6046215"/>
                  </a:lnTo>
                  <a:lnTo>
                    <a:pt x="5544491" y="6113686"/>
                  </a:lnTo>
                  <a:lnTo>
                    <a:pt x="5607498" y="6154776"/>
                  </a:lnTo>
                  <a:lnTo>
                    <a:pt x="5670500" y="6180288"/>
                  </a:lnTo>
                  <a:lnTo>
                    <a:pt x="5720907" y="6188623"/>
                  </a:lnTo>
                  <a:lnTo>
                    <a:pt x="5771309" y="6185746"/>
                  </a:lnTo>
                  <a:lnTo>
                    <a:pt x="5821716" y="6171430"/>
                  </a:lnTo>
                  <a:lnTo>
                    <a:pt x="5872123" y="6145656"/>
                  </a:lnTo>
                  <a:lnTo>
                    <a:pt x="5935125" y="6097634"/>
                  </a:lnTo>
                  <a:lnTo>
                    <a:pt x="5998132" y="6032825"/>
                  </a:lnTo>
                  <a:lnTo>
                    <a:pt x="6073740" y="5934708"/>
                  </a:lnTo>
                  <a:lnTo>
                    <a:pt x="6161948" y="5795996"/>
                  </a:lnTo>
                  <a:lnTo>
                    <a:pt x="6262757" y="5612725"/>
                  </a:lnTo>
                  <a:lnTo>
                    <a:pt x="6426568" y="5283729"/>
                  </a:lnTo>
                  <a:lnTo>
                    <a:pt x="6628185" y="4882608"/>
                  </a:lnTo>
                  <a:lnTo>
                    <a:pt x="6741599" y="4682823"/>
                  </a:lnTo>
                  <a:lnTo>
                    <a:pt x="6842408" y="4529400"/>
                  </a:lnTo>
                  <a:lnTo>
                    <a:pt x="6930616" y="4416157"/>
                  </a:lnTo>
                  <a:lnTo>
                    <a:pt x="7018825" y="4322887"/>
                  </a:lnTo>
                  <a:lnTo>
                    <a:pt x="7107027" y="4248629"/>
                  </a:lnTo>
                  <a:lnTo>
                    <a:pt x="7195236" y="4191386"/>
                  </a:lnTo>
                  <a:lnTo>
                    <a:pt x="7283444" y="4148417"/>
                  </a:lnTo>
                  <a:lnTo>
                    <a:pt x="7384252" y="4112728"/>
                  </a:lnTo>
                  <a:lnTo>
                    <a:pt x="7522868" y="4078555"/>
                  </a:lnTo>
                  <a:lnTo>
                    <a:pt x="8140320" y="3957425"/>
                  </a:lnTo>
                  <a:lnTo>
                    <a:pt x="8278935" y="3940427"/>
                  </a:lnTo>
                  <a:lnTo>
                    <a:pt x="8392344" y="3938433"/>
                  </a:lnTo>
                  <a:lnTo>
                    <a:pt x="8493153" y="3948252"/>
                  </a:lnTo>
                  <a:lnTo>
                    <a:pt x="8593961" y="3969908"/>
                  </a:lnTo>
                  <a:lnTo>
                    <a:pt x="8707370" y="4007633"/>
                  </a:lnTo>
                  <a:lnTo>
                    <a:pt x="8845986" y="4068079"/>
                  </a:lnTo>
                  <a:lnTo>
                    <a:pt x="9098005" y="4181241"/>
                  </a:lnTo>
                  <a:lnTo>
                    <a:pt x="9198813" y="4210486"/>
                  </a:lnTo>
                  <a:lnTo>
                    <a:pt x="9274421" y="4220449"/>
                  </a:lnTo>
                  <a:lnTo>
                    <a:pt x="9350029" y="4217444"/>
                  </a:lnTo>
                  <a:lnTo>
                    <a:pt x="9413036" y="4203562"/>
                  </a:lnTo>
                  <a:lnTo>
                    <a:pt x="9476038" y="4178357"/>
                  </a:lnTo>
                  <a:lnTo>
                    <a:pt x="9539046" y="4141212"/>
                  </a:lnTo>
                  <a:lnTo>
                    <a:pt x="9614654" y="4080468"/>
                  </a:lnTo>
                  <a:lnTo>
                    <a:pt x="9690262" y="4002204"/>
                  </a:lnTo>
                  <a:lnTo>
                    <a:pt x="9765864" y="3907198"/>
                  </a:lnTo>
                  <a:lnTo>
                    <a:pt x="9854072" y="3777134"/>
                  </a:lnTo>
                  <a:lnTo>
                    <a:pt x="9954881" y="3607204"/>
                  </a:lnTo>
                  <a:lnTo>
                    <a:pt x="10093496" y="3347633"/>
                  </a:lnTo>
                  <a:lnTo>
                    <a:pt x="10458929" y="2648602"/>
                  </a:lnTo>
                  <a:lnTo>
                    <a:pt x="10572338" y="2461852"/>
                  </a:lnTo>
                  <a:lnTo>
                    <a:pt x="10673147" y="2316443"/>
                  </a:lnTo>
                  <a:lnTo>
                    <a:pt x="10773956" y="2192010"/>
                  </a:lnTo>
                  <a:lnTo>
                    <a:pt x="10874764" y="2088427"/>
                  </a:lnTo>
                  <a:lnTo>
                    <a:pt x="10975573" y="2004166"/>
                  </a:lnTo>
                  <a:lnTo>
                    <a:pt x="11076382" y="1936568"/>
                  </a:lnTo>
                  <a:lnTo>
                    <a:pt x="11189791" y="1876180"/>
                  </a:lnTo>
                  <a:lnTo>
                    <a:pt x="11328406" y="1817167"/>
                  </a:lnTo>
                  <a:lnTo>
                    <a:pt x="11731640" y="1654642"/>
                  </a:lnTo>
                  <a:lnTo>
                    <a:pt x="11870250" y="1580003"/>
                  </a:lnTo>
                  <a:lnTo>
                    <a:pt x="11996265" y="1498700"/>
                  </a:lnTo>
                  <a:lnTo>
                    <a:pt x="12134875" y="1393765"/>
                  </a:lnTo>
                  <a:lnTo>
                    <a:pt x="12273490" y="1273189"/>
                  </a:lnTo>
                  <a:lnTo>
                    <a:pt x="12424700" y="1125556"/>
                  </a:lnTo>
                  <a:lnTo>
                    <a:pt x="12601117" y="935356"/>
                  </a:lnTo>
                  <a:lnTo>
                    <a:pt x="12802734" y="699252"/>
                  </a:lnTo>
                  <a:lnTo>
                    <a:pt x="13042158" y="399643"/>
                  </a:lnTo>
                  <a:lnTo>
                    <a:pt x="13331984" y="17032"/>
                  </a:lnTo>
                  <a:lnTo>
                    <a:pt x="13344584" y="0"/>
                  </a:lnTo>
                </a:path>
              </a:pathLst>
            </a:custGeom>
            <a:ln w="5518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66900" y="2211450"/>
              <a:ext cx="13357225" cy="6885940"/>
            </a:xfrm>
            <a:custGeom>
              <a:avLst/>
              <a:gdLst/>
              <a:ahLst/>
              <a:cxnLst/>
              <a:rect l="l" t="t" r="r" b="b"/>
              <a:pathLst>
                <a:path w="13357225" h="6885940">
                  <a:moveTo>
                    <a:pt x="0" y="0"/>
                  </a:moveTo>
                  <a:lnTo>
                    <a:pt x="13357184" y="0"/>
                  </a:lnTo>
                </a:path>
                <a:path w="13357225" h="6885940">
                  <a:moveTo>
                    <a:pt x="13357184" y="6885654"/>
                  </a:moveTo>
                  <a:lnTo>
                    <a:pt x="13357184" y="0"/>
                  </a:lnTo>
                </a:path>
                <a:path w="13357225" h="6885940">
                  <a:moveTo>
                    <a:pt x="0" y="6885654"/>
                  </a:moveTo>
                  <a:lnTo>
                    <a:pt x="13357184" y="6885654"/>
                  </a:lnTo>
                </a:path>
                <a:path w="13357225" h="6885940">
                  <a:moveTo>
                    <a:pt x="0" y="6885654"/>
                  </a:moveTo>
                  <a:lnTo>
                    <a:pt x="0" y="0"/>
                  </a:lnTo>
                </a:path>
              </a:pathLst>
            </a:custGeom>
            <a:ln w="55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294691" y="9199062"/>
            <a:ext cx="278130" cy="555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50" spc="254" i="1">
                <a:latin typeface="Trebuchet MS"/>
                <a:cs typeface="Trebuchet MS"/>
              </a:rPr>
              <a:t>x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7375" y="10751286"/>
            <a:ext cx="3962400" cy="5219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u="heavy" sz="2600" spc="-3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2"/>
              </a:rPr>
              <a:t>www.deeplearningbook.org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38853" y="10745925"/>
            <a:ext cx="8169909" cy="5270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600" spc="-150" i="1">
                <a:latin typeface="Arial"/>
                <a:cs typeface="Arial"/>
              </a:rPr>
              <a:t>Deep </a:t>
            </a:r>
            <a:r>
              <a:rPr dirty="0" sz="2600" i="1">
                <a:latin typeface="Arial"/>
                <a:cs typeface="Arial"/>
              </a:rPr>
              <a:t>Learning, </a:t>
            </a:r>
            <a:r>
              <a:rPr dirty="0" sz="2600" spc="-15">
                <a:latin typeface="Georgia"/>
                <a:cs typeface="Georgia"/>
              </a:rPr>
              <a:t>Goodfellow, Bengio,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5">
                <a:latin typeface="Georgia"/>
                <a:cs typeface="Georgia"/>
              </a:rPr>
              <a:t>Courville</a:t>
            </a:r>
            <a:r>
              <a:rPr dirty="0" sz="2600" spc="4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8801" y="5245018"/>
            <a:ext cx="467995" cy="83629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454"/>
              </a:lnSpc>
            </a:pPr>
            <a:r>
              <a:rPr dirty="0" sz="3450" i="1">
                <a:latin typeface="Trebuchet MS"/>
                <a:cs typeface="Trebuchet MS"/>
              </a:rPr>
              <a:t>f</a:t>
            </a:r>
            <a:r>
              <a:rPr dirty="0" sz="3450">
                <a:latin typeface="Arial Black"/>
                <a:cs typeface="Arial Black"/>
              </a:rPr>
              <a:t>(</a:t>
            </a:r>
            <a:r>
              <a:rPr dirty="0" sz="3450" i="1">
                <a:latin typeface="Trebuchet MS"/>
                <a:cs typeface="Trebuchet MS"/>
              </a:rPr>
              <a:t>x</a:t>
            </a:r>
            <a:r>
              <a:rPr dirty="0" sz="3450">
                <a:latin typeface="Arial Black"/>
                <a:cs typeface="Arial Black"/>
              </a:rPr>
              <a:t>)</a:t>
            </a:r>
            <a:endParaRPr sz="34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0211" y="5323951"/>
            <a:ext cx="4397375" cy="192341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12700" marR="19050">
              <a:lnSpc>
                <a:spcPts val="3600"/>
              </a:lnSpc>
              <a:spcBef>
                <a:spcPts val="695"/>
              </a:spcBef>
            </a:pPr>
            <a:r>
              <a:rPr dirty="0" sz="3450" spc="10">
                <a:latin typeface="Georgia"/>
                <a:cs typeface="Georgia"/>
              </a:rPr>
              <a:t>Ideally, </a:t>
            </a:r>
            <a:r>
              <a:rPr dirty="0" sz="3450" spc="-50">
                <a:latin typeface="Georgia"/>
                <a:cs typeface="Georgia"/>
              </a:rPr>
              <a:t>we </a:t>
            </a:r>
            <a:r>
              <a:rPr dirty="0" sz="3450" spc="-25">
                <a:latin typeface="Georgia"/>
                <a:cs typeface="Georgia"/>
              </a:rPr>
              <a:t>would </a:t>
            </a:r>
            <a:r>
              <a:rPr dirty="0" sz="3450" spc="-35">
                <a:latin typeface="Georgia"/>
                <a:cs typeface="Georgia"/>
              </a:rPr>
              <a:t>like  </a:t>
            </a:r>
            <a:r>
              <a:rPr dirty="0" sz="3450" spc="30">
                <a:latin typeface="Georgia"/>
                <a:cs typeface="Georgia"/>
              </a:rPr>
              <a:t>to </a:t>
            </a:r>
            <a:r>
              <a:rPr dirty="0" sz="3450">
                <a:latin typeface="Georgia"/>
                <a:cs typeface="Georgia"/>
              </a:rPr>
              <a:t>arrive </a:t>
            </a:r>
            <a:r>
              <a:rPr dirty="0" sz="3450" spc="100">
                <a:latin typeface="Georgia"/>
                <a:cs typeface="Georgia"/>
              </a:rPr>
              <a:t>at </a:t>
            </a:r>
            <a:r>
              <a:rPr dirty="0" sz="3450" spc="10">
                <a:latin typeface="Georgia"/>
                <a:cs typeface="Georgia"/>
              </a:rPr>
              <a:t>the </a:t>
            </a:r>
            <a:r>
              <a:rPr dirty="0" sz="3450">
                <a:latin typeface="Georgia"/>
                <a:cs typeface="Georgia"/>
              </a:rPr>
              <a:t>global  </a:t>
            </a:r>
            <a:r>
              <a:rPr dirty="0" sz="3450" spc="-40">
                <a:latin typeface="Georgia"/>
                <a:cs typeface="Georgia"/>
              </a:rPr>
              <a:t>minimum, </a:t>
            </a:r>
            <a:r>
              <a:rPr dirty="0" sz="3450" spc="65">
                <a:latin typeface="Georgia"/>
                <a:cs typeface="Georgia"/>
              </a:rPr>
              <a:t>but</a:t>
            </a:r>
            <a:r>
              <a:rPr dirty="0" sz="3450" spc="-20">
                <a:latin typeface="Georgia"/>
                <a:cs typeface="Georgia"/>
              </a:rPr>
              <a:t> </a:t>
            </a:r>
            <a:r>
              <a:rPr dirty="0" sz="3450">
                <a:latin typeface="Georgia"/>
                <a:cs typeface="Georgia"/>
              </a:rPr>
              <a:t>this</a:t>
            </a:r>
            <a:endParaRPr sz="3450">
              <a:latin typeface="Georgia"/>
              <a:cs typeface="Georgia"/>
            </a:endParaRPr>
          </a:p>
          <a:p>
            <a:pPr algn="just" marL="12700">
              <a:lnSpc>
                <a:spcPts val="3545"/>
              </a:lnSpc>
            </a:pPr>
            <a:r>
              <a:rPr dirty="0" sz="3450" spc="5">
                <a:latin typeface="Georgia"/>
                <a:cs typeface="Georgia"/>
              </a:rPr>
              <a:t>might not </a:t>
            </a:r>
            <a:r>
              <a:rPr dirty="0" sz="3450" spc="-40">
                <a:latin typeface="Georgia"/>
                <a:cs typeface="Georgia"/>
              </a:rPr>
              <a:t>be</a:t>
            </a:r>
            <a:r>
              <a:rPr dirty="0" sz="3450" spc="310">
                <a:latin typeface="Georgia"/>
                <a:cs typeface="Georgia"/>
              </a:rPr>
              <a:t> </a:t>
            </a:r>
            <a:r>
              <a:rPr dirty="0" sz="3450" spc="-35">
                <a:latin typeface="Georgia"/>
                <a:cs typeface="Georgia"/>
              </a:rPr>
              <a:t>possible.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0605" y="2794277"/>
            <a:ext cx="5156200" cy="238252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 marR="5080">
              <a:lnSpc>
                <a:spcPct val="87200"/>
              </a:lnSpc>
              <a:spcBef>
                <a:spcPts val="655"/>
              </a:spcBef>
            </a:pPr>
            <a:r>
              <a:rPr dirty="0" sz="3450" spc="60">
                <a:latin typeface="Georgia"/>
                <a:cs typeface="Georgia"/>
              </a:rPr>
              <a:t>This </a:t>
            </a:r>
            <a:r>
              <a:rPr dirty="0" sz="3450" spc="-15">
                <a:latin typeface="Georgia"/>
                <a:cs typeface="Georgia"/>
              </a:rPr>
              <a:t>local </a:t>
            </a:r>
            <a:r>
              <a:rPr dirty="0" sz="3450" spc="-60">
                <a:latin typeface="Georgia"/>
                <a:cs typeface="Georgia"/>
              </a:rPr>
              <a:t>minimum  </a:t>
            </a:r>
            <a:r>
              <a:rPr dirty="0" sz="3450" spc="-55">
                <a:latin typeface="Georgia"/>
                <a:cs typeface="Georgia"/>
              </a:rPr>
              <a:t>performs </a:t>
            </a:r>
            <a:r>
              <a:rPr dirty="0" sz="3450">
                <a:latin typeface="Georgia"/>
                <a:cs typeface="Georgia"/>
              </a:rPr>
              <a:t>nearly </a:t>
            </a:r>
            <a:r>
              <a:rPr dirty="0" sz="3450" spc="-40">
                <a:latin typeface="Georgia"/>
                <a:cs typeface="Georgia"/>
              </a:rPr>
              <a:t>as </a:t>
            </a:r>
            <a:r>
              <a:rPr dirty="0" sz="3450" spc="-25">
                <a:latin typeface="Georgia"/>
                <a:cs typeface="Georgia"/>
              </a:rPr>
              <a:t>well </a:t>
            </a:r>
            <a:r>
              <a:rPr dirty="0" sz="3450" spc="-40">
                <a:latin typeface="Georgia"/>
                <a:cs typeface="Georgia"/>
              </a:rPr>
              <a:t>as  </a:t>
            </a:r>
            <a:r>
              <a:rPr dirty="0" sz="3450" spc="10">
                <a:latin typeface="Georgia"/>
                <a:cs typeface="Georgia"/>
              </a:rPr>
              <a:t>the </a:t>
            </a:r>
            <a:r>
              <a:rPr dirty="0" sz="3450">
                <a:latin typeface="Georgia"/>
                <a:cs typeface="Georgia"/>
              </a:rPr>
              <a:t>global</a:t>
            </a:r>
            <a:r>
              <a:rPr dirty="0" sz="3450" spc="-100">
                <a:latin typeface="Georgia"/>
                <a:cs typeface="Georgia"/>
              </a:rPr>
              <a:t> </a:t>
            </a:r>
            <a:r>
              <a:rPr dirty="0" sz="3450" spc="-50">
                <a:latin typeface="Georgia"/>
                <a:cs typeface="Georgia"/>
              </a:rPr>
              <a:t>one,</a:t>
            </a:r>
            <a:endParaRPr sz="3450">
              <a:latin typeface="Georgia"/>
              <a:cs typeface="Georgia"/>
            </a:endParaRPr>
          </a:p>
          <a:p>
            <a:pPr marL="12700" marR="991235">
              <a:lnSpc>
                <a:spcPts val="3560"/>
              </a:lnSpc>
              <a:spcBef>
                <a:spcPts val="65"/>
              </a:spcBef>
            </a:pPr>
            <a:r>
              <a:rPr dirty="0" sz="3450" spc="-105">
                <a:latin typeface="Georgia"/>
                <a:cs typeface="Georgia"/>
              </a:rPr>
              <a:t>so </a:t>
            </a:r>
            <a:r>
              <a:rPr dirty="0" sz="3450" spc="65">
                <a:latin typeface="Georgia"/>
                <a:cs typeface="Georgia"/>
              </a:rPr>
              <a:t>it </a:t>
            </a:r>
            <a:r>
              <a:rPr dirty="0" sz="3450" spc="-75">
                <a:latin typeface="Georgia"/>
                <a:cs typeface="Georgia"/>
              </a:rPr>
              <a:t>is </a:t>
            </a:r>
            <a:r>
              <a:rPr dirty="0" sz="3450" spc="-35">
                <a:latin typeface="Georgia"/>
                <a:cs typeface="Georgia"/>
              </a:rPr>
              <a:t>an </a:t>
            </a:r>
            <a:r>
              <a:rPr dirty="0" sz="3450" spc="10">
                <a:latin typeface="Georgia"/>
                <a:cs typeface="Georgia"/>
              </a:rPr>
              <a:t>acceptable  halting</a:t>
            </a:r>
            <a:r>
              <a:rPr dirty="0" sz="3450" spc="385">
                <a:latin typeface="Georgia"/>
                <a:cs typeface="Georgia"/>
              </a:rPr>
              <a:t> </a:t>
            </a:r>
            <a:r>
              <a:rPr dirty="0" sz="3450" spc="10">
                <a:latin typeface="Georgia"/>
                <a:cs typeface="Georgia"/>
              </a:rPr>
              <a:t>point.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0826" y="7036606"/>
            <a:ext cx="6110605" cy="100774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725"/>
              </a:spcBef>
              <a:tabLst>
                <a:tab pos="4133850" algn="l"/>
              </a:tabLst>
            </a:pPr>
            <a:r>
              <a:rPr dirty="0" sz="3450" spc="60">
                <a:latin typeface="Georgia"/>
                <a:cs typeface="Georgia"/>
              </a:rPr>
              <a:t>This</a:t>
            </a:r>
            <a:r>
              <a:rPr dirty="0" sz="3450" spc="400">
                <a:latin typeface="Georgia"/>
                <a:cs typeface="Georgia"/>
              </a:rPr>
              <a:t> </a:t>
            </a:r>
            <a:r>
              <a:rPr dirty="0" sz="3450" spc="-15">
                <a:latin typeface="Georgia"/>
                <a:cs typeface="Georgia"/>
              </a:rPr>
              <a:t>local</a:t>
            </a:r>
            <a:r>
              <a:rPr dirty="0" sz="3450" spc="395">
                <a:latin typeface="Georgia"/>
                <a:cs typeface="Georgia"/>
              </a:rPr>
              <a:t> </a:t>
            </a:r>
            <a:r>
              <a:rPr dirty="0" sz="3450" spc="-60">
                <a:latin typeface="Georgia"/>
                <a:cs typeface="Georgia"/>
              </a:rPr>
              <a:t>minimum	</a:t>
            </a:r>
            <a:r>
              <a:rPr dirty="0" sz="3450" spc="-55">
                <a:latin typeface="Georgia"/>
                <a:cs typeface="Georgia"/>
              </a:rPr>
              <a:t>performs  </a:t>
            </a:r>
            <a:r>
              <a:rPr dirty="0" sz="3450">
                <a:latin typeface="Georgia"/>
                <a:cs typeface="Georgia"/>
              </a:rPr>
              <a:t>poorly, </a:t>
            </a:r>
            <a:r>
              <a:rPr dirty="0" sz="3450" spc="-25">
                <a:latin typeface="Georgia"/>
                <a:cs typeface="Georgia"/>
              </a:rPr>
              <a:t>and </a:t>
            </a:r>
            <a:r>
              <a:rPr dirty="0" sz="3450" spc="-45">
                <a:latin typeface="Georgia"/>
                <a:cs typeface="Georgia"/>
              </a:rPr>
              <a:t>should </a:t>
            </a:r>
            <a:r>
              <a:rPr dirty="0" sz="3450" spc="-40">
                <a:latin typeface="Georgia"/>
                <a:cs typeface="Georgia"/>
              </a:rPr>
              <a:t>be</a:t>
            </a:r>
            <a:r>
              <a:rPr dirty="0" sz="3450" spc="-20">
                <a:latin typeface="Georgia"/>
                <a:cs typeface="Georgia"/>
              </a:rPr>
              <a:t> </a:t>
            </a:r>
            <a:r>
              <a:rPr dirty="0" sz="3450" spc="10">
                <a:latin typeface="Georgia"/>
                <a:cs typeface="Georgia"/>
              </a:rPr>
              <a:t>avoided.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189566" y="1371148"/>
            <a:ext cx="6676390" cy="687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25"/>
              <a:t>Approximate</a:t>
            </a:r>
            <a:r>
              <a:rPr dirty="0" sz="4350" spc="455"/>
              <a:t> </a:t>
            </a:r>
            <a:r>
              <a:rPr dirty="0" sz="4350" spc="-45"/>
              <a:t>minimization</a:t>
            </a:r>
            <a:endParaRPr sz="4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0636" y="982033"/>
            <a:ext cx="8863330" cy="1433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-240"/>
              <a:t>No </a:t>
            </a:r>
            <a:r>
              <a:rPr dirty="0" sz="9200" spc="70"/>
              <a:t>Critical</a:t>
            </a:r>
            <a:r>
              <a:rPr dirty="0" sz="9200" spc="-105"/>
              <a:t> </a:t>
            </a:r>
            <a:r>
              <a:rPr dirty="0" sz="9200" spc="-50"/>
              <a:t>Point</a:t>
            </a:r>
            <a:endParaRPr sz="9200"/>
          </a:p>
        </p:txBody>
      </p:sp>
      <p:sp>
        <p:nvSpPr>
          <p:cNvPr id="3" name="object 3"/>
          <p:cNvSpPr/>
          <p:nvPr/>
        </p:nvSpPr>
        <p:spPr>
          <a:xfrm>
            <a:off x="5366954" y="3823087"/>
            <a:ext cx="95613" cy="9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122115" y="4062723"/>
            <a:ext cx="4135754" cy="4227195"/>
            <a:chOff x="5122115" y="4062723"/>
            <a:chExt cx="4135754" cy="4227195"/>
          </a:xfrm>
        </p:grpSpPr>
        <p:sp>
          <p:nvSpPr>
            <p:cNvPr id="5" name="object 5"/>
            <p:cNvSpPr/>
            <p:nvPr/>
          </p:nvSpPr>
          <p:spPr>
            <a:xfrm>
              <a:off x="7762892" y="4189497"/>
              <a:ext cx="95613" cy="95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47642" y="4104828"/>
              <a:ext cx="95613" cy="95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22115" y="4062723"/>
              <a:ext cx="4135477" cy="42271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165127" y="3914246"/>
            <a:ext cx="95613" cy="95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283428" y="3502795"/>
            <a:ext cx="5271135" cy="5342255"/>
            <a:chOff x="4283428" y="3502795"/>
            <a:chExt cx="5271135" cy="5342255"/>
          </a:xfrm>
        </p:grpSpPr>
        <p:sp>
          <p:nvSpPr>
            <p:cNvPr id="10" name="object 10"/>
            <p:cNvSpPr/>
            <p:nvPr/>
          </p:nvSpPr>
          <p:spPr>
            <a:xfrm>
              <a:off x="4295493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95493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95493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95493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69923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69923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44351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44351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18781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18781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93208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93208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67640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67640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42067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42067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542067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542067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69923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69923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44351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44351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918781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18781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93208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93208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667640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667640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923055" y="8753281"/>
            <a:ext cx="5935345" cy="12249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  <a:tabLst>
                <a:tab pos="1132840" algn="l"/>
                <a:tab pos="1905635" algn="l"/>
                <a:tab pos="2679065" algn="l"/>
                <a:tab pos="3553460" algn="l"/>
                <a:tab pos="4427855" algn="l"/>
                <a:tab pos="5302250" algn="l"/>
              </a:tabLst>
            </a:pPr>
            <a:r>
              <a:rPr dirty="0" sz="3000" spc="1475" i="1">
                <a:latin typeface="Arial"/>
                <a:cs typeface="Arial"/>
              </a:rPr>
              <a:t>-</a:t>
            </a:r>
            <a:r>
              <a:rPr dirty="0" sz="3000" spc="-80">
                <a:latin typeface="Century"/>
                <a:cs typeface="Century"/>
              </a:rPr>
              <a:t>50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50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100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150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200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250</a:t>
            </a:r>
            <a:endParaRPr sz="3000">
              <a:latin typeface="Century"/>
              <a:cs typeface="Century"/>
            </a:endParaRPr>
          </a:p>
          <a:p>
            <a:pPr algn="ctr" marL="54610">
              <a:lnSpc>
                <a:spcPct val="100000"/>
              </a:lnSpc>
              <a:spcBef>
                <a:spcPts val="1120"/>
              </a:spcBef>
            </a:pPr>
            <a:r>
              <a:rPr dirty="0" sz="3000" spc="-55">
                <a:latin typeface="Century"/>
                <a:cs typeface="Century"/>
              </a:rPr>
              <a:t>Training </a:t>
            </a:r>
            <a:r>
              <a:rPr dirty="0" sz="3000" spc="-25">
                <a:latin typeface="Century"/>
                <a:cs typeface="Century"/>
              </a:rPr>
              <a:t>time</a:t>
            </a:r>
            <a:r>
              <a:rPr dirty="0" sz="3000" spc="-280">
                <a:latin typeface="Century"/>
                <a:cs typeface="Century"/>
              </a:rPr>
              <a:t> </a:t>
            </a:r>
            <a:r>
              <a:rPr dirty="0" sz="3000" spc="60">
                <a:latin typeface="Century"/>
                <a:cs typeface="Century"/>
              </a:rPr>
              <a:t>(epochs)</a:t>
            </a:r>
            <a:endParaRPr sz="3000">
              <a:latin typeface="Century"/>
              <a:cs typeface="Century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71598" y="3490931"/>
            <a:ext cx="5294630" cy="5366385"/>
            <a:chOff x="4271598" y="3490931"/>
            <a:chExt cx="5294630" cy="5366385"/>
          </a:xfrm>
        </p:grpSpPr>
        <p:sp>
          <p:nvSpPr>
            <p:cNvPr id="40" name="object 40"/>
            <p:cNvSpPr/>
            <p:nvPr/>
          </p:nvSpPr>
          <p:spPr>
            <a:xfrm>
              <a:off x="4295493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295493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95493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95493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50906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350906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295493" y="3514860"/>
              <a:ext cx="5247005" cy="0"/>
            </a:xfrm>
            <a:custGeom>
              <a:avLst/>
              <a:gdLst/>
              <a:ahLst/>
              <a:cxnLst/>
              <a:rect l="l" t="t" r="r" b="b"/>
              <a:pathLst>
                <a:path w="5247005" h="0">
                  <a:moveTo>
                    <a:pt x="0" y="0"/>
                  </a:moveTo>
                  <a:lnTo>
                    <a:pt x="5246573" y="0"/>
                  </a:lnTo>
                </a:path>
              </a:pathLst>
            </a:custGeom>
            <a:ln w="47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350906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350906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350906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350906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350906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350906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350906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350906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350906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350906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350906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350906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350906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350906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350906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350906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350906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350906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295493" y="3514860"/>
              <a:ext cx="5247005" cy="5318125"/>
            </a:xfrm>
            <a:custGeom>
              <a:avLst/>
              <a:gdLst/>
              <a:ahLst/>
              <a:cxnLst/>
              <a:rect l="l" t="t" r="r" b="b"/>
              <a:pathLst>
                <a:path w="5247005" h="5318125">
                  <a:moveTo>
                    <a:pt x="5246573" y="5318050"/>
                  </a:moveTo>
                  <a:lnTo>
                    <a:pt x="5246573" y="0"/>
                  </a:lnTo>
                </a:path>
                <a:path w="5247005" h="5318125">
                  <a:moveTo>
                    <a:pt x="0" y="5318050"/>
                  </a:moveTo>
                  <a:lnTo>
                    <a:pt x="5246573" y="5318050"/>
                  </a:lnTo>
                </a:path>
              </a:pathLst>
            </a:custGeom>
            <a:ln w="4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295493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295493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295493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295493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295493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295493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295493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95493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295493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295493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295493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295493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295493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295493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295493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295493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295493" y="3514860"/>
              <a:ext cx="0" cy="5318125"/>
            </a:xfrm>
            <a:custGeom>
              <a:avLst/>
              <a:gdLst/>
              <a:ahLst/>
              <a:cxnLst/>
              <a:rect l="l" t="t" r="r" b="b"/>
              <a:pathLst>
                <a:path w="0" h="5318125">
                  <a:moveTo>
                    <a:pt x="0" y="5318050"/>
                  </a:moveTo>
                  <a:lnTo>
                    <a:pt x="0" y="0"/>
                  </a:lnTo>
                </a:path>
              </a:pathLst>
            </a:custGeom>
            <a:ln w="47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574510" y="8534139"/>
            <a:ext cx="5429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75" i="1">
                <a:latin typeface="Arial"/>
                <a:cs typeface="Arial"/>
              </a:rPr>
              <a:t>-</a:t>
            </a:r>
            <a:r>
              <a:rPr dirty="0" sz="3000" spc="-80">
                <a:latin typeface="Century"/>
                <a:cs typeface="Century"/>
              </a:rPr>
              <a:t>2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686927" y="3082906"/>
            <a:ext cx="430530" cy="534352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50"/>
              </a:spcBef>
            </a:pPr>
            <a:r>
              <a:rPr dirty="0" sz="3000" spc="-80">
                <a:latin typeface="Century"/>
                <a:cs typeface="Century"/>
              </a:rPr>
              <a:t>16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14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12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10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8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6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4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2</a:t>
            </a:r>
            <a:endParaRPr sz="3000">
              <a:latin typeface="Century"/>
              <a:cs typeface="Century"/>
            </a:endParaRPr>
          </a:p>
          <a:p>
            <a:pPr algn="r" marR="508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75826" y="4849126"/>
            <a:ext cx="406400" cy="26511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950"/>
              </a:lnSpc>
            </a:pPr>
            <a:r>
              <a:rPr dirty="0" sz="3000" spc="-20">
                <a:latin typeface="Century"/>
                <a:cs typeface="Century"/>
              </a:rPr>
              <a:t>Gradient</a:t>
            </a:r>
            <a:r>
              <a:rPr dirty="0" sz="3000" spc="155">
                <a:latin typeface="Century"/>
                <a:cs typeface="Century"/>
              </a:rPr>
              <a:t> </a:t>
            </a:r>
            <a:r>
              <a:rPr dirty="0" sz="3000" spc="-20">
                <a:latin typeface="Century"/>
                <a:cs typeface="Century"/>
              </a:rPr>
              <a:t>norm</a:t>
            </a:r>
            <a:endParaRPr sz="3000">
              <a:latin typeface="Century"/>
              <a:cs typeface="Century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1520178" y="3502795"/>
            <a:ext cx="5283200" cy="5342255"/>
            <a:chOff x="11520178" y="3502795"/>
            <a:chExt cx="5283200" cy="5342255"/>
          </a:xfrm>
        </p:grpSpPr>
        <p:sp>
          <p:nvSpPr>
            <p:cNvPr id="87" name="object 87"/>
            <p:cNvSpPr/>
            <p:nvPr/>
          </p:nvSpPr>
          <p:spPr>
            <a:xfrm>
              <a:off x="11544308" y="4096048"/>
              <a:ext cx="4848225" cy="4592955"/>
            </a:xfrm>
            <a:custGeom>
              <a:avLst/>
              <a:gdLst/>
              <a:ahLst/>
              <a:cxnLst/>
              <a:rect l="l" t="t" r="r" b="b"/>
              <a:pathLst>
                <a:path w="4848225" h="4592955">
                  <a:moveTo>
                    <a:pt x="0" y="0"/>
                  </a:moveTo>
                  <a:lnTo>
                    <a:pt x="20989" y="18937"/>
                  </a:lnTo>
                  <a:lnTo>
                    <a:pt x="41974" y="196487"/>
                  </a:lnTo>
                  <a:lnTo>
                    <a:pt x="62958" y="176363"/>
                  </a:lnTo>
                  <a:lnTo>
                    <a:pt x="83948" y="786554"/>
                  </a:lnTo>
                  <a:lnTo>
                    <a:pt x="104932" y="1059393"/>
                  </a:lnTo>
                  <a:lnTo>
                    <a:pt x="125917" y="1142842"/>
                  </a:lnTo>
                  <a:lnTo>
                    <a:pt x="146907" y="1844768"/>
                  </a:lnTo>
                  <a:lnTo>
                    <a:pt x="167891" y="1726992"/>
                  </a:lnTo>
                  <a:lnTo>
                    <a:pt x="188876" y="2433058"/>
                  </a:lnTo>
                  <a:lnTo>
                    <a:pt x="209865" y="2569774"/>
                  </a:lnTo>
                  <a:lnTo>
                    <a:pt x="251835" y="3118411"/>
                  </a:lnTo>
                  <a:lnTo>
                    <a:pt x="272824" y="3159840"/>
                  </a:lnTo>
                  <a:lnTo>
                    <a:pt x="293809" y="3414332"/>
                  </a:lnTo>
                  <a:lnTo>
                    <a:pt x="314794" y="3474700"/>
                  </a:lnTo>
                  <a:lnTo>
                    <a:pt x="335783" y="3553414"/>
                  </a:lnTo>
                  <a:lnTo>
                    <a:pt x="356768" y="3679477"/>
                  </a:lnTo>
                  <a:lnTo>
                    <a:pt x="377752" y="3676518"/>
                  </a:lnTo>
                  <a:lnTo>
                    <a:pt x="398742" y="3773580"/>
                  </a:lnTo>
                  <a:lnTo>
                    <a:pt x="419726" y="3919765"/>
                  </a:lnTo>
                  <a:lnTo>
                    <a:pt x="440716" y="3896683"/>
                  </a:lnTo>
                  <a:lnTo>
                    <a:pt x="461701" y="4023929"/>
                  </a:lnTo>
                  <a:lnTo>
                    <a:pt x="482685" y="3990194"/>
                  </a:lnTo>
                  <a:lnTo>
                    <a:pt x="524659" y="4074235"/>
                  </a:lnTo>
                  <a:lnTo>
                    <a:pt x="545644" y="4154726"/>
                  </a:lnTo>
                  <a:lnTo>
                    <a:pt x="566634" y="4125726"/>
                  </a:lnTo>
                  <a:lnTo>
                    <a:pt x="587618" y="4198522"/>
                  </a:lnTo>
                  <a:lnTo>
                    <a:pt x="608603" y="4148808"/>
                  </a:lnTo>
                  <a:lnTo>
                    <a:pt x="629592" y="4186685"/>
                  </a:lnTo>
                  <a:lnTo>
                    <a:pt x="650577" y="4205624"/>
                  </a:lnTo>
                  <a:lnTo>
                    <a:pt x="671562" y="4276053"/>
                  </a:lnTo>
                  <a:lnTo>
                    <a:pt x="713536" y="4244686"/>
                  </a:lnTo>
                  <a:lnTo>
                    <a:pt x="734521" y="4264809"/>
                  </a:lnTo>
                  <a:lnTo>
                    <a:pt x="797479" y="4280788"/>
                  </a:lnTo>
                  <a:lnTo>
                    <a:pt x="839453" y="4385544"/>
                  </a:lnTo>
                  <a:lnTo>
                    <a:pt x="860438" y="4348850"/>
                  </a:lnTo>
                  <a:lnTo>
                    <a:pt x="902412" y="4407442"/>
                  </a:lnTo>
                  <a:lnTo>
                    <a:pt x="923397" y="4356543"/>
                  </a:lnTo>
                  <a:lnTo>
                    <a:pt x="965371" y="4308013"/>
                  </a:lnTo>
                  <a:lnTo>
                    <a:pt x="986356" y="4383177"/>
                  </a:lnTo>
                  <a:lnTo>
                    <a:pt x="1007345" y="4357727"/>
                  </a:lnTo>
                  <a:lnTo>
                    <a:pt x="1028330" y="4348850"/>
                  </a:lnTo>
                  <a:lnTo>
                    <a:pt x="1049315" y="4390279"/>
                  </a:lnTo>
                  <a:lnTo>
                    <a:pt x="1070304" y="4344707"/>
                  </a:lnTo>
                  <a:lnTo>
                    <a:pt x="1091289" y="4438218"/>
                  </a:lnTo>
                  <a:lnTo>
                    <a:pt x="1112273" y="4403299"/>
                  </a:lnTo>
                  <a:lnTo>
                    <a:pt x="1133263" y="4441177"/>
                  </a:lnTo>
                  <a:lnTo>
                    <a:pt x="1154248" y="4355360"/>
                  </a:lnTo>
                  <a:lnTo>
                    <a:pt x="1175232" y="4471953"/>
                  </a:lnTo>
                  <a:lnTo>
                    <a:pt x="1196222" y="4439402"/>
                  </a:lnTo>
                  <a:lnTo>
                    <a:pt x="1238191" y="4471953"/>
                  </a:lnTo>
                  <a:lnTo>
                    <a:pt x="1259180" y="4429932"/>
                  </a:lnTo>
                  <a:lnTo>
                    <a:pt x="1301150" y="4419871"/>
                  </a:lnTo>
                  <a:lnTo>
                    <a:pt x="1322139" y="4461300"/>
                  </a:lnTo>
                  <a:lnTo>
                    <a:pt x="1343124" y="4422239"/>
                  </a:lnTo>
                  <a:lnTo>
                    <a:pt x="1364109" y="4474320"/>
                  </a:lnTo>
                  <a:lnTo>
                    <a:pt x="1385098" y="4463075"/>
                  </a:lnTo>
                  <a:lnTo>
                    <a:pt x="1406083" y="4439401"/>
                  </a:lnTo>
                  <a:lnTo>
                    <a:pt x="1448057" y="4493851"/>
                  </a:lnTo>
                  <a:lnTo>
                    <a:pt x="1469042" y="4491484"/>
                  </a:lnTo>
                  <a:lnTo>
                    <a:pt x="1490026" y="4426973"/>
                  </a:lnTo>
                  <a:lnTo>
                    <a:pt x="1511016" y="4513382"/>
                  </a:lnTo>
                  <a:lnTo>
                    <a:pt x="1532000" y="4464259"/>
                  </a:lnTo>
                  <a:lnTo>
                    <a:pt x="1552985" y="4494443"/>
                  </a:lnTo>
                  <a:lnTo>
                    <a:pt x="1573975" y="4477279"/>
                  </a:lnTo>
                  <a:lnTo>
                    <a:pt x="1594959" y="4471361"/>
                  </a:lnTo>
                  <a:lnTo>
                    <a:pt x="1615949" y="4536463"/>
                  </a:lnTo>
                  <a:lnTo>
                    <a:pt x="1636933" y="4466034"/>
                  </a:lnTo>
                  <a:lnTo>
                    <a:pt x="1657918" y="4455973"/>
                  </a:lnTo>
                  <a:lnTo>
                    <a:pt x="1678907" y="4525218"/>
                  </a:lnTo>
                  <a:lnTo>
                    <a:pt x="1699892" y="4474912"/>
                  </a:lnTo>
                  <a:lnTo>
                    <a:pt x="1720877" y="4523443"/>
                  </a:lnTo>
                  <a:lnTo>
                    <a:pt x="1741866" y="4416912"/>
                  </a:lnTo>
                  <a:lnTo>
                    <a:pt x="1762851" y="4521076"/>
                  </a:lnTo>
                  <a:lnTo>
                    <a:pt x="1783836" y="4522259"/>
                  </a:lnTo>
                  <a:lnTo>
                    <a:pt x="1804825" y="4534688"/>
                  </a:lnTo>
                  <a:lnTo>
                    <a:pt x="1825810" y="4458340"/>
                  </a:lnTo>
                  <a:lnTo>
                    <a:pt x="1846794" y="4437034"/>
                  </a:lnTo>
                  <a:lnTo>
                    <a:pt x="1867784" y="4533504"/>
                  </a:lnTo>
                  <a:lnTo>
                    <a:pt x="1888769" y="4496218"/>
                  </a:lnTo>
                  <a:lnTo>
                    <a:pt x="1909753" y="4486157"/>
                  </a:lnTo>
                  <a:lnTo>
                    <a:pt x="1930743" y="4532321"/>
                  </a:lnTo>
                  <a:lnTo>
                    <a:pt x="1951727" y="4515749"/>
                  </a:lnTo>
                  <a:lnTo>
                    <a:pt x="1993702" y="4507463"/>
                  </a:lnTo>
                  <a:lnTo>
                    <a:pt x="2035671" y="4465443"/>
                  </a:lnTo>
                  <a:lnTo>
                    <a:pt x="2056660" y="4522851"/>
                  </a:lnTo>
                  <a:lnTo>
                    <a:pt x="2077645" y="4486749"/>
                  </a:lnTo>
                  <a:lnTo>
                    <a:pt x="2098630" y="4510422"/>
                  </a:lnTo>
                  <a:lnTo>
                    <a:pt x="2119619" y="4513973"/>
                  </a:lnTo>
                  <a:lnTo>
                    <a:pt x="2140604" y="4482014"/>
                  </a:lnTo>
                  <a:lnTo>
                    <a:pt x="2161588" y="4503912"/>
                  </a:lnTo>
                  <a:lnTo>
                    <a:pt x="2182578" y="4500953"/>
                  </a:lnTo>
                  <a:lnTo>
                    <a:pt x="2203563" y="4544157"/>
                  </a:lnTo>
                  <a:lnTo>
                    <a:pt x="2224547" y="4485565"/>
                  </a:lnTo>
                  <a:lnTo>
                    <a:pt x="2266521" y="4551852"/>
                  </a:lnTo>
                  <a:lnTo>
                    <a:pt x="2287506" y="4513973"/>
                  </a:lnTo>
                  <a:lnTo>
                    <a:pt x="2308496" y="4506871"/>
                  </a:lnTo>
                  <a:lnTo>
                    <a:pt x="2329480" y="4520484"/>
                  </a:lnTo>
                  <a:lnTo>
                    <a:pt x="2350465" y="4428749"/>
                  </a:lnTo>
                  <a:lnTo>
                    <a:pt x="2371454" y="4464259"/>
                  </a:lnTo>
                  <a:lnTo>
                    <a:pt x="2392439" y="4518708"/>
                  </a:lnTo>
                  <a:lnTo>
                    <a:pt x="2413424" y="4482606"/>
                  </a:lnTo>
                  <a:lnTo>
                    <a:pt x="2434413" y="4518116"/>
                  </a:lnTo>
                  <a:lnTo>
                    <a:pt x="2455398" y="4479647"/>
                  </a:lnTo>
                  <a:lnTo>
                    <a:pt x="2476383" y="4507463"/>
                  </a:lnTo>
                  <a:lnTo>
                    <a:pt x="2497372" y="4468994"/>
                  </a:lnTo>
                  <a:lnTo>
                    <a:pt x="2518357" y="4511606"/>
                  </a:lnTo>
                  <a:lnTo>
                    <a:pt x="2539341" y="4500953"/>
                  </a:lnTo>
                  <a:lnTo>
                    <a:pt x="2560331" y="4482606"/>
                  </a:lnTo>
                  <a:lnTo>
                    <a:pt x="2581315" y="4551260"/>
                  </a:lnTo>
                  <a:lnTo>
                    <a:pt x="2602300" y="4540606"/>
                  </a:lnTo>
                  <a:lnTo>
                    <a:pt x="2623290" y="4560138"/>
                  </a:lnTo>
                  <a:lnTo>
                    <a:pt x="2644274" y="4538831"/>
                  </a:lnTo>
                  <a:lnTo>
                    <a:pt x="2665259" y="4545933"/>
                  </a:lnTo>
                  <a:lnTo>
                    <a:pt x="2686248" y="4512198"/>
                  </a:lnTo>
                  <a:lnTo>
                    <a:pt x="2707233" y="4516341"/>
                  </a:lnTo>
                  <a:lnTo>
                    <a:pt x="2728223" y="4548301"/>
                  </a:lnTo>
                  <a:lnTo>
                    <a:pt x="2749207" y="4592689"/>
                  </a:lnTo>
                  <a:lnTo>
                    <a:pt x="2770192" y="4524035"/>
                  </a:lnTo>
                  <a:lnTo>
                    <a:pt x="2791181" y="4513382"/>
                  </a:lnTo>
                  <a:lnTo>
                    <a:pt x="2812166" y="4516933"/>
                  </a:lnTo>
                  <a:lnTo>
                    <a:pt x="2833151" y="4540014"/>
                  </a:lnTo>
                  <a:lnTo>
                    <a:pt x="2854140" y="4474320"/>
                  </a:lnTo>
                  <a:lnTo>
                    <a:pt x="2875125" y="4491484"/>
                  </a:lnTo>
                  <a:lnTo>
                    <a:pt x="2896110" y="4501545"/>
                  </a:lnTo>
                  <a:lnTo>
                    <a:pt x="2917099" y="4517525"/>
                  </a:lnTo>
                  <a:lnTo>
                    <a:pt x="2938084" y="4514565"/>
                  </a:lnTo>
                  <a:lnTo>
                    <a:pt x="2959068" y="4539422"/>
                  </a:lnTo>
                  <a:lnTo>
                    <a:pt x="2980058" y="4464851"/>
                  </a:lnTo>
                  <a:lnTo>
                    <a:pt x="3001042" y="4503321"/>
                  </a:lnTo>
                  <a:lnTo>
                    <a:pt x="3022027" y="4500953"/>
                  </a:lnTo>
                  <a:lnTo>
                    <a:pt x="3043017" y="4454198"/>
                  </a:lnTo>
                  <a:lnTo>
                    <a:pt x="3064001" y="4555403"/>
                  </a:lnTo>
                  <a:lnTo>
                    <a:pt x="3084986" y="4507463"/>
                  </a:lnTo>
                  <a:lnTo>
                    <a:pt x="3105975" y="4515157"/>
                  </a:lnTo>
                  <a:lnTo>
                    <a:pt x="3126960" y="4466034"/>
                  </a:lnTo>
                  <a:lnTo>
                    <a:pt x="3147945" y="4509239"/>
                  </a:lnTo>
                  <a:lnTo>
                    <a:pt x="3168934" y="4493851"/>
                  </a:lnTo>
                  <a:lnTo>
                    <a:pt x="3189919" y="4503912"/>
                  </a:lnTo>
                  <a:lnTo>
                    <a:pt x="3210904" y="4528770"/>
                  </a:lnTo>
                  <a:lnTo>
                    <a:pt x="3231893" y="4525219"/>
                  </a:lnTo>
                  <a:lnTo>
                    <a:pt x="3252878" y="4502137"/>
                  </a:lnTo>
                  <a:lnTo>
                    <a:pt x="3273862" y="4519300"/>
                  </a:lnTo>
                  <a:lnTo>
                    <a:pt x="3315837" y="4491484"/>
                  </a:lnTo>
                  <a:lnTo>
                    <a:pt x="3336821" y="4510422"/>
                  </a:lnTo>
                  <a:lnTo>
                    <a:pt x="3357811" y="4497994"/>
                  </a:lnTo>
                  <a:lnTo>
                    <a:pt x="3378795" y="4434075"/>
                  </a:lnTo>
                  <a:lnTo>
                    <a:pt x="3399780" y="4490892"/>
                  </a:lnTo>
                  <a:lnTo>
                    <a:pt x="3420769" y="4569015"/>
                  </a:lnTo>
                  <a:lnTo>
                    <a:pt x="3462739" y="4505096"/>
                  </a:lnTo>
                  <a:lnTo>
                    <a:pt x="3483728" y="4547117"/>
                  </a:lnTo>
                  <a:lnTo>
                    <a:pt x="3504713" y="4521667"/>
                  </a:lnTo>
                  <a:lnTo>
                    <a:pt x="3525698" y="4550668"/>
                  </a:lnTo>
                  <a:lnTo>
                    <a:pt x="3546687" y="4518708"/>
                  </a:lnTo>
                  <a:lnTo>
                    <a:pt x="3567672" y="4526402"/>
                  </a:lnTo>
                  <a:lnTo>
                    <a:pt x="3588656" y="4510422"/>
                  </a:lnTo>
                  <a:lnTo>
                    <a:pt x="3609646" y="4548301"/>
                  </a:lnTo>
                  <a:lnTo>
                    <a:pt x="3630631" y="4558954"/>
                  </a:lnTo>
                  <a:lnTo>
                    <a:pt x="3651615" y="4484973"/>
                  </a:lnTo>
                  <a:lnTo>
                    <a:pt x="3672605" y="4539423"/>
                  </a:lnTo>
                  <a:lnTo>
                    <a:pt x="3714574" y="4459524"/>
                  </a:lnTo>
                  <a:lnTo>
                    <a:pt x="3735563" y="4550076"/>
                  </a:lnTo>
                  <a:lnTo>
                    <a:pt x="3756548" y="4444136"/>
                  </a:lnTo>
                  <a:lnTo>
                    <a:pt x="3777533" y="4542382"/>
                  </a:lnTo>
                  <a:lnTo>
                    <a:pt x="3798522" y="4537647"/>
                  </a:lnTo>
                  <a:lnTo>
                    <a:pt x="3819507" y="4461891"/>
                  </a:lnTo>
                  <a:lnTo>
                    <a:pt x="3840496" y="4568423"/>
                  </a:lnTo>
                  <a:lnTo>
                    <a:pt x="3861481" y="4525218"/>
                  </a:lnTo>
                  <a:lnTo>
                    <a:pt x="3882466" y="4541198"/>
                  </a:lnTo>
                  <a:lnTo>
                    <a:pt x="3903455" y="4399157"/>
                  </a:lnTo>
                  <a:lnTo>
                    <a:pt x="3924440" y="4483198"/>
                  </a:lnTo>
                  <a:lnTo>
                    <a:pt x="3945425" y="4537647"/>
                  </a:lnTo>
                  <a:lnTo>
                    <a:pt x="3987399" y="4465442"/>
                  </a:lnTo>
                  <a:lnTo>
                    <a:pt x="4029373" y="4487341"/>
                  </a:lnTo>
                  <a:lnTo>
                    <a:pt x="4050358" y="4470769"/>
                  </a:lnTo>
                  <a:lnTo>
                    <a:pt x="4092332" y="4539423"/>
                  </a:lnTo>
                  <a:lnTo>
                    <a:pt x="4113316" y="4511606"/>
                  </a:lnTo>
                  <a:lnTo>
                    <a:pt x="4134301" y="4492667"/>
                  </a:lnTo>
                  <a:lnTo>
                    <a:pt x="4155290" y="4464259"/>
                  </a:lnTo>
                  <a:lnTo>
                    <a:pt x="4176275" y="4489116"/>
                  </a:lnTo>
                  <a:lnTo>
                    <a:pt x="4197260" y="4540606"/>
                  </a:lnTo>
                  <a:lnTo>
                    <a:pt x="4218249" y="4506279"/>
                  </a:lnTo>
                  <a:lnTo>
                    <a:pt x="4239234" y="4532320"/>
                  </a:lnTo>
                  <a:lnTo>
                    <a:pt x="4260219" y="4542382"/>
                  </a:lnTo>
                  <a:lnTo>
                    <a:pt x="4302193" y="4543566"/>
                  </a:lnTo>
                  <a:lnTo>
                    <a:pt x="4323177" y="4508647"/>
                  </a:lnTo>
                  <a:lnTo>
                    <a:pt x="4365152" y="4550076"/>
                  </a:lnTo>
                  <a:lnTo>
                    <a:pt x="4386136" y="4489708"/>
                  </a:lnTo>
                  <a:lnTo>
                    <a:pt x="4407126" y="4508647"/>
                  </a:lnTo>
                  <a:lnTo>
                    <a:pt x="4428110" y="4541790"/>
                  </a:lnTo>
                  <a:lnTo>
                    <a:pt x="4449095" y="4544749"/>
                  </a:lnTo>
                  <a:lnTo>
                    <a:pt x="4470085" y="4576709"/>
                  </a:lnTo>
                  <a:lnTo>
                    <a:pt x="4491069" y="4561321"/>
                  </a:lnTo>
                  <a:lnTo>
                    <a:pt x="4512054" y="4571974"/>
                  </a:lnTo>
                  <a:lnTo>
                    <a:pt x="4533043" y="4487340"/>
                  </a:lnTo>
                  <a:lnTo>
                    <a:pt x="4554028" y="4504504"/>
                  </a:lnTo>
                  <a:lnTo>
                    <a:pt x="4575013" y="4498586"/>
                  </a:lnTo>
                  <a:lnTo>
                    <a:pt x="4596002" y="4534096"/>
                  </a:lnTo>
                  <a:lnTo>
                    <a:pt x="4616987" y="4533504"/>
                  </a:lnTo>
                  <a:lnTo>
                    <a:pt x="4637972" y="4553035"/>
                  </a:lnTo>
                  <a:lnTo>
                    <a:pt x="4658961" y="4501545"/>
                  </a:lnTo>
                  <a:lnTo>
                    <a:pt x="4679946" y="4520483"/>
                  </a:lnTo>
                  <a:lnTo>
                    <a:pt x="4700930" y="4494443"/>
                  </a:lnTo>
                  <a:lnTo>
                    <a:pt x="4742904" y="4540606"/>
                  </a:lnTo>
                  <a:lnTo>
                    <a:pt x="4763889" y="4522851"/>
                  </a:lnTo>
                  <a:lnTo>
                    <a:pt x="4784879" y="4562505"/>
                  </a:lnTo>
                  <a:lnTo>
                    <a:pt x="4805863" y="4529361"/>
                  </a:lnTo>
                  <a:lnTo>
                    <a:pt x="4847837" y="4489708"/>
                  </a:lnTo>
                </a:path>
              </a:pathLst>
            </a:custGeom>
            <a:ln w="478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1544308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1544308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59362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259362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3642939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3642939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469225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469225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5741569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741569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1544308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1544308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259362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59362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3642939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3642939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469225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469225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5741569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5741569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679088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6790884" y="35148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679088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0"/>
                  </a:moveTo>
                  <a:lnTo>
                    <a:pt x="0" y="19142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6790884" y="8641481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w="0" h="191770">
                  <a:moveTo>
                    <a:pt x="0" y="191429"/>
                  </a:moveTo>
                  <a:lnTo>
                    <a:pt x="0" y="0"/>
                  </a:lnTo>
                </a:path>
              </a:pathLst>
            </a:custGeom>
            <a:ln w="23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11430432" y="8895091"/>
            <a:ext cx="2279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2130085" y="8753281"/>
            <a:ext cx="4977130" cy="12249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1220"/>
              </a:spcBef>
              <a:tabLst>
                <a:tab pos="1209040" algn="l"/>
                <a:tab pos="2258060" algn="l"/>
                <a:tab pos="3307715" algn="l"/>
                <a:tab pos="4356735" algn="l"/>
              </a:tabLst>
            </a:pPr>
            <a:r>
              <a:rPr dirty="0" sz="3000" spc="-80">
                <a:latin typeface="Century"/>
                <a:cs typeface="Century"/>
              </a:rPr>
              <a:t>50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100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150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200</a:t>
            </a:r>
            <a:r>
              <a:rPr dirty="0" sz="3000" spc="-80">
                <a:latin typeface="Century"/>
                <a:cs typeface="Century"/>
              </a:rPr>
              <a:t>	</a:t>
            </a:r>
            <a:r>
              <a:rPr dirty="0" sz="3000" spc="-80">
                <a:latin typeface="Century"/>
                <a:cs typeface="Century"/>
              </a:rPr>
              <a:t>250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3000" spc="-55">
                <a:latin typeface="Century"/>
                <a:cs typeface="Century"/>
              </a:rPr>
              <a:t>Training </a:t>
            </a:r>
            <a:r>
              <a:rPr dirty="0" sz="3000" spc="-25">
                <a:latin typeface="Century"/>
                <a:cs typeface="Century"/>
              </a:rPr>
              <a:t>time</a:t>
            </a:r>
            <a:r>
              <a:rPr dirty="0" sz="3000" spc="-280">
                <a:latin typeface="Century"/>
                <a:cs typeface="Century"/>
              </a:rPr>
              <a:t> </a:t>
            </a:r>
            <a:r>
              <a:rPr dirty="0" sz="3000" spc="60">
                <a:latin typeface="Century"/>
                <a:cs typeface="Century"/>
              </a:rPr>
              <a:t>(epochs)</a:t>
            </a:r>
            <a:endParaRPr sz="3000">
              <a:latin typeface="Century"/>
              <a:cs typeface="Century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1520414" y="3490931"/>
            <a:ext cx="5294630" cy="5366385"/>
            <a:chOff x="11520414" y="3490931"/>
            <a:chExt cx="5294630" cy="5366385"/>
          </a:xfrm>
        </p:grpSpPr>
        <p:sp>
          <p:nvSpPr>
            <p:cNvPr id="115" name="object 115"/>
            <p:cNvSpPr/>
            <p:nvPr/>
          </p:nvSpPr>
          <p:spPr>
            <a:xfrm>
              <a:off x="11544309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1544309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1544309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1544309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1544309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1544309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1544309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1544309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1544309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1544309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1544309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1544309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1544309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1544309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1544309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1544309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1544309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1544309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1544309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1544309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 h="0">
                  <a:moveTo>
                    <a:pt x="0" y="0"/>
                  </a:moveTo>
                  <a:lnTo>
                    <a:pt x="19116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16599724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6599724" y="351486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1544309" y="3514860"/>
              <a:ext cx="5247005" cy="0"/>
            </a:xfrm>
            <a:custGeom>
              <a:avLst/>
              <a:gdLst/>
              <a:ahLst/>
              <a:cxnLst/>
              <a:rect l="l" t="t" r="r" b="b"/>
              <a:pathLst>
                <a:path w="5247005" h="0">
                  <a:moveTo>
                    <a:pt x="0" y="0"/>
                  </a:moveTo>
                  <a:lnTo>
                    <a:pt x="5246575" y="0"/>
                  </a:lnTo>
                </a:path>
              </a:pathLst>
            </a:custGeom>
            <a:ln w="47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6599724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6599724" y="883291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6599724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6599724" y="8242015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6599724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6599724" y="7651121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6599724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6599724" y="706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6599724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6599724" y="646933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6599724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6599724" y="587843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6599724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6599724" y="528754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6599724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6599724" y="4696648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6599724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6599724" y="4105754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 h="0">
                  <a:moveTo>
                    <a:pt x="191160" y="0"/>
                  </a:moveTo>
                  <a:lnTo>
                    <a:pt x="0" y="0"/>
                  </a:lnTo>
                </a:path>
              </a:pathLst>
            </a:custGeom>
            <a:ln w="23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1544309" y="3514860"/>
              <a:ext cx="5247005" cy="5318125"/>
            </a:xfrm>
            <a:custGeom>
              <a:avLst/>
              <a:gdLst/>
              <a:ahLst/>
              <a:cxnLst/>
              <a:rect l="l" t="t" r="r" b="b"/>
              <a:pathLst>
                <a:path w="5247005" h="5318125">
                  <a:moveTo>
                    <a:pt x="5246575" y="5318050"/>
                  </a:moveTo>
                  <a:lnTo>
                    <a:pt x="5246575" y="0"/>
                  </a:lnTo>
                </a:path>
                <a:path w="5247005" h="5318125">
                  <a:moveTo>
                    <a:pt x="0" y="5318050"/>
                  </a:moveTo>
                  <a:lnTo>
                    <a:pt x="5246575" y="5318050"/>
                  </a:lnTo>
                </a:path>
                <a:path w="5247005" h="5318125">
                  <a:moveTo>
                    <a:pt x="0" y="5318050"/>
                  </a:moveTo>
                  <a:lnTo>
                    <a:pt x="0" y="0"/>
                  </a:lnTo>
                </a:path>
              </a:pathLst>
            </a:custGeom>
            <a:ln w="4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/>
          <p:nvPr/>
        </p:nvSpPr>
        <p:spPr>
          <a:xfrm>
            <a:off x="10823325" y="3082906"/>
            <a:ext cx="542925" cy="593471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3000" spc="-80">
                <a:latin typeface="Century"/>
                <a:cs typeface="Century"/>
              </a:rPr>
              <a:t>1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0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9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8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7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6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5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4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3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2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000" spc="-80">
                <a:latin typeface="Century"/>
                <a:cs typeface="Century"/>
              </a:rPr>
              <a:t>0</a:t>
            </a:r>
            <a:r>
              <a:rPr dirty="0" sz="3000" spc="-5" i="1">
                <a:latin typeface="Sitka Text"/>
                <a:cs typeface="Sitka Text"/>
              </a:rPr>
              <a:t>.</a:t>
            </a:r>
            <a:r>
              <a:rPr dirty="0" sz="3000" spc="-80">
                <a:latin typeface="Century"/>
                <a:cs typeface="Century"/>
              </a:rPr>
              <a:t>1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57375" y="10751286"/>
            <a:ext cx="3962400" cy="5219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u="heavy" sz="2600" spc="-3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5"/>
              </a:rPr>
              <a:t>www.deeplearningbook.org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138853" y="10745925"/>
            <a:ext cx="8169909" cy="5270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600" spc="-150" i="1">
                <a:latin typeface="Arial"/>
                <a:cs typeface="Arial"/>
              </a:rPr>
              <a:t>Deep </a:t>
            </a:r>
            <a:r>
              <a:rPr dirty="0" sz="2600" i="1">
                <a:latin typeface="Arial"/>
                <a:cs typeface="Arial"/>
              </a:rPr>
              <a:t>Learning, </a:t>
            </a:r>
            <a:r>
              <a:rPr dirty="0" sz="2600" spc="-15">
                <a:latin typeface="Georgia"/>
                <a:cs typeface="Georgia"/>
              </a:rPr>
              <a:t>Goodfellow, Bengio,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5">
                <a:latin typeface="Georgia"/>
                <a:cs typeface="Georgia"/>
              </a:rPr>
              <a:t>Courville</a:t>
            </a:r>
            <a:r>
              <a:rPr dirty="0" sz="2600" spc="420">
                <a:latin typeface="Georgia"/>
                <a:cs typeface="Georgia"/>
              </a:rPr>
              <a:t> </a:t>
            </a:r>
            <a:r>
              <a:rPr dirty="0" sz="2600" spc="-90">
                <a:latin typeface="Georgia"/>
                <a:cs typeface="Georgia"/>
              </a:rPr>
              <a:t>2016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0224643" y="4077208"/>
            <a:ext cx="406400" cy="41954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950"/>
              </a:lnSpc>
            </a:pPr>
            <a:r>
              <a:rPr dirty="0" sz="3000" spc="-30">
                <a:latin typeface="Century"/>
                <a:cs typeface="Century"/>
              </a:rPr>
              <a:t>Classification </a:t>
            </a:r>
            <a:r>
              <a:rPr dirty="0" sz="3000" spc="-50">
                <a:latin typeface="Century"/>
                <a:cs typeface="Century"/>
              </a:rPr>
              <a:t>error</a:t>
            </a:r>
            <a:r>
              <a:rPr dirty="0" sz="3000" spc="400">
                <a:latin typeface="Century"/>
                <a:cs typeface="Century"/>
              </a:rPr>
              <a:t> </a:t>
            </a:r>
            <a:r>
              <a:rPr dirty="0" sz="3000" spc="-45">
                <a:latin typeface="Century"/>
                <a:cs typeface="Century"/>
              </a:rPr>
              <a:t>rate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377" y="1005309"/>
            <a:ext cx="14146166" cy="924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4673" y="1319125"/>
            <a:ext cx="13769214" cy="864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55583" y="9876004"/>
            <a:ext cx="6723380" cy="1407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90"/>
              </a:spcBef>
            </a:pPr>
            <a:r>
              <a:rPr dirty="0" sz="2600" spc="5">
                <a:latin typeface="Georgia"/>
                <a:cs typeface="Georgia"/>
              </a:rPr>
              <a:t>“Qualitatively </a:t>
            </a:r>
            <a:r>
              <a:rPr dirty="0" sz="2600">
                <a:latin typeface="Georgia"/>
                <a:cs typeface="Georgia"/>
              </a:rPr>
              <a:t>Characterizing </a:t>
            </a:r>
            <a:r>
              <a:rPr dirty="0" sz="2600" spc="-30">
                <a:latin typeface="Georgia"/>
                <a:cs typeface="Georgia"/>
              </a:rPr>
              <a:t>Neural </a:t>
            </a:r>
            <a:r>
              <a:rPr dirty="0" sz="2600" spc="-40">
                <a:latin typeface="Georgia"/>
                <a:cs typeface="Georgia"/>
              </a:rPr>
              <a:t>Network  </a:t>
            </a:r>
            <a:r>
              <a:rPr dirty="0" sz="2600">
                <a:latin typeface="Georgia"/>
                <a:cs typeface="Georgia"/>
              </a:rPr>
              <a:t>Optimization</a:t>
            </a:r>
            <a:r>
              <a:rPr dirty="0" sz="2600" spc="24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Problems,”</a:t>
            </a:r>
            <a:endParaRPr sz="2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2600" spc="-15">
                <a:latin typeface="Georgia"/>
                <a:cs typeface="Georgia"/>
              </a:rPr>
              <a:t>Goodfellow, </a:t>
            </a:r>
            <a:r>
              <a:rPr dirty="0" sz="2600">
                <a:latin typeface="Georgia"/>
                <a:cs typeface="Georgia"/>
              </a:rPr>
              <a:t>Vinyals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5">
                <a:latin typeface="Georgia"/>
                <a:cs typeface="Georgia"/>
              </a:rPr>
              <a:t>Saxe,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5590" y="492131"/>
            <a:ext cx="11696909" cy="9486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21010" y="9829848"/>
            <a:ext cx="6723380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ts val="3629"/>
              </a:lnSpc>
              <a:spcBef>
                <a:spcPts val="80"/>
              </a:spcBef>
            </a:pPr>
            <a:r>
              <a:rPr dirty="0" sz="2600" spc="5">
                <a:latin typeface="Georgia"/>
                <a:cs typeface="Georgia"/>
              </a:rPr>
              <a:t>“Qualitatively </a:t>
            </a:r>
            <a:r>
              <a:rPr dirty="0" sz="2600">
                <a:latin typeface="Georgia"/>
                <a:cs typeface="Georgia"/>
              </a:rPr>
              <a:t>Characterizing </a:t>
            </a:r>
            <a:r>
              <a:rPr dirty="0" sz="2600" spc="-30">
                <a:latin typeface="Georgia"/>
                <a:cs typeface="Georgia"/>
              </a:rPr>
              <a:t>Neural </a:t>
            </a:r>
            <a:r>
              <a:rPr dirty="0" sz="2600" spc="-40">
                <a:latin typeface="Georgia"/>
                <a:cs typeface="Georgia"/>
              </a:rPr>
              <a:t>Network  </a:t>
            </a:r>
            <a:r>
              <a:rPr dirty="0" sz="2600">
                <a:latin typeface="Georgia"/>
                <a:cs typeface="Georgia"/>
              </a:rPr>
              <a:t>Optimization</a:t>
            </a:r>
            <a:r>
              <a:rPr dirty="0" sz="2600" spc="24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Problems,”</a:t>
            </a:r>
            <a:endParaRPr sz="2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2600" spc="-15">
                <a:latin typeface="Georgia"/>
                <a:cs typeface="Georgia"/>
              </a:rPr>
              <a:t>Goodfellow, </a:t>
            </a:r>
            <a:r>
              <a:rPr dirty="0" sz="2600">
                <a:latin typeface="Georgia"/>
                <a:cs typeface="Georgia"/>
              </a:rPr>
              <a:t>Vinyals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5">
                <a:latin typeface="Georgia"/>
                <a:cs typeface="Georgia"/>
              </a:rPr>
              <a:t>Saxe,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779" y="1518356"/>
            <a:ext cx="14973366" cy="7412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21010" y="9829848"/>
            <a:ext cx="6723380" cy="14433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ts val="3629"/>
              </a:lnSpc>
              <a:spcBef>
                <a:spcPts val="80"/>
              </a:spcBef>
            </a:pPr>
            <a:r>
              <a:rPr dirty="0" sz="2600" spc="5">
                <a:latin typeface="Georgia"/>
                <a:cs typeface="Georgia"/>
              </a:rPr>
              <a:t>“Qualitatively </a:t>
            </a:r>
            <a:r>
              <a:rPr dirty="0" sz="2600">
                <a:latin typeface="Georgia"/>
                <a:cs typeface="Georgia"/>
              </a:rPr>
              <a:t>Characterizing </a:t>
            </a:r>
            <a:r>
              <a:rPr dirty="0" sz="2600" spc="-30">
                <a:latin typeface="Georgia"/>
                <a:cs typeface="Georgia"/>
              </a:rPr>
              <a:t>Neural </a:t>
            </a:r>
            <a:r>
              <a:rPr dirty="0" sz="2600" spc="-40">
                <a:latin typeface="Georgia"/>
                <a:cs typeface="Georgia"/>
              </a:rPr>
              <a:t>Network  </a:t>
            </a:r>
            <a:r>
              <a:rPr dirty="0" sz="2600">
                <a:latin typeface="Georgia"/>
                <a:cs typeface="Georgia"/>
              </a:rPr>
              <a:t>Optimization</a:t>
            </a:r>
            <a:r>
              <a:rPr dirty="0" sz="2600" spc="24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Problems,”</a:t>
            </a:r>
            <a:endParaRPr sz="2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2600" spc="-15">
                <a:latin typeface="Georgia"/>
                <a:cs typeface="Georgia"/>
              </a:rPr>
              <a:t>Goodfellow, </a:t>
            </a:r>
            <a:r>
              <a:rPr dirty="0" sz="2600">
                <a:latin typeface="Georgia"/>
                <a:cs typeface="Georgia"/>
              </a:rPr>
              <a:t>Vinyals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5">
                <a:latin typeface="Georgia"/>
                <a:cs typeface="Georgia"/>
              </a:rPr>
              <a:t>Saxe, </a:t>
            </a:r>
            <a:r>
              <a:rPr dirty="0" sz="2600" spc="90">
                <a:latin typeface="Georgia"/>
                <a:cs typeface="Georgia"/>
              </a:rPr>
              <a:t>ICLR</a:t>
            </a:r>
            <a:r>
              <a:rPr dirty="0" sz="2600" spc="7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7252" y="1757223"/>
            <a:ext cx="9075626" cy="7335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7638" y="1212393"/>
            <a:ext cx="3869054" cy="6540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60"/>
              <a:t>Before </a:t>
            </a:r>
            <a:r>
              <a:rPr dirty="0" sz="4100" spc="105"/>
              <a:t>SGD</a:t>
            </a:r>
            <a:r>
              <a:rPr dirty="0" sz="4100" spc="-190"/>
              <a:t> </a:t>
            </a:r>
            <a:r>
              <a:rPr dirty="0" sz="4100" spc="-45"/>
              <a:t>step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7913760" y="8653266"/>
            <a:ext cx="9268460" cy="2567940"/>
          </a:xfrm>
          <a:prstGeom prst="rect">
            <a:avLst/>
          </a:prstGeom>
        </p:spPr>
        <p:txBody>
          <a:bodyPr wrap="square" lIns="0" tIns="375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dirty="0" sz="4100" spc="45">
                <a:latin typeface="Georgia"/>
                <a:cs typeface="Georgia"/>
              </a:rPr>
              <a:t>After </a:t>
            </a:r>
            <a:r>
              <a:rPr dirty="0" sz="4100" spc="105">
                <a:latin typeface="Georgia"/>
                <a:cs typeface="Georgia"/>
              </a:rPr>
              <a:t>SGD</a:t>
            </a:r>
            <a:r>
              <a:rPr dirty="0" sz="4100" spc="710">
                <a:latin typeface="Georgia"/>
                <a:cs typeface="Georgia"/>
              </a:rPr>
              <a:t> </a:t>
            </a:r>
            <a:r>
              <a:rPr dirty="0" sz="4100" spc="-45">
                <a:latin typeface="Georgia"/>
                <a:cs typeface="Georgia"/>
              </a:rPr>
              <a:t>step</a:t>
            </a:r>
            <a:endParaRPr sz="4100">
              <a:latin typeface="Georgia"/>
              <a:cs typeface="Georgia"/>
            </a:endParaRPr>
          </a:p>
          <a:p>
            <a:pPr algn="ctr" marL="3237230" marR="5080">
              <a:lnSpc>
                <a:spcPct val="116300"/>
              </a:lnSpc>
              <a:spcBef>
                <a:spcPts val="1350"/>
              </a:spcBef>
            </a:pPr>
            <a:r>
              <a:rPr dirty="0" sz="2600" spc="-5">
                <a:latin typeface="Georgia"/>
                <a:cs typeface="Georgia"/>
              </a:rPr>
              <a:t>“Batch </a:t>
            </a:r>
            <a:r>
              <a:rPr dirty="0" sz="2600" spc="-30">
                <a:latin typeface="Georgia"/>
                <a:cs typeface="Georgia"/>
              </a:rPr>
              <a:t>Normalization: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5">
                <a:latin typeface="Georgia"/>
                <a:cs typeface="Georgia"/>
              </a:rPr>
              <a:t>Deep  </a:t>
            </a:r>
            <a:r>
              <a:rPr dirty="0" sz="2600" spc="-40">
                <a:latin typeface="Georgia"/>
                <a:cs typeface="Georgia"/>
              </a:rPr>
              <a:t>Network </a:t>
            </a:r>
            <a:r>
              <a:rPr dirty="0" sz="2600" spc="-20">
                <a:latin typeface="Georgia"/>
                <a:cs typeface="Georgia"/>
              </a:rPr>
              <a:t>Training </a:t>
            </a:r>
            <a:r>
              <a:rPr dirty="0" sz="2600" spc="20">
                <a:latin typeface="Georgia"/>
                <a:cs typeface="Georgia"/>
              </a:rPr>
              <a:t>by </a:t>
            </a:r>
            <a:r>
              <a:rPr dirty="0" sz="2600" spc="-20">
                <a:latin typeface="Georgia"/>
                <a:cs typeface="Georgia"/>
              </a:rPr>
              <a:t>Reducing </a:t>
            </a:r>
            <a:r>
              <a:rPr dirty="0" sz="2600" spc="-35">
                <a:latin typeface="Georgia"/>
                <a:cs typeface="Georgia"/>
              </a:rPr>
              <a:t>Internal  </a:t>
            </a:r>
            <a:r>
              <a:rPr dirty="0" sz="2600" spc="10">
                <a:latin typeface="Georgia"/>
                <a:cs typeface="Georgia"/>
              </a:rPr>
              <a:t>Covariate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Shift,”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Io</a:t>
            </a:r>
            <a:r>
              <a:rPr dirty="0" sz="2600" spc="-20">
                <a:latin typeface="Arial"/>
                <a:cs typeface="Arial"/>
              </a:rPr>
              <a:t>ﬀ</a:t>
            </a:r>
            <a:r>
              <a:rPr dirty="0" sz="2600" spc="-20">
                <a:latin typeface="Georgia"/>
                <a:cs typeface="Georgia"/>
              </a:rPr>
              <a:t>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and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15">
                <a:latin typeface="Georgia"/>
                <a:cs typeface="Georgia"/>
              </a:rPr>
              <a:t>Szegedy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Batch</a:t>
            </a:r>
            <a:r>
              <a:rPr dirty="0" spc="710"/>
              <a:t> </a:t>
            </a:r>
            <a:r>
              <a:rPr dirty="0" spc="-135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1098" y="8462912"/>
            <a:ext cx="10774680" cy="2747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50" spc="1575" b="1" i="1">
                <a:latin typeface="Arial"/>
                <a:cs typeface="Arial"/>
              </a:rPr>
              <a:t>H</a:t>
            </a:r>
            <a:r>
              <a:rPr dirty="0" sz="6050" spc="495" b="1" i="1">
                <a:latin typeface="Arial"/>
                <a:cs typeface="Arial"/>
              </a:rPr>
              <a:t> </a:t>
            </a:r>
            <a:r>
              <a:rPr dirty="0" sz="6050" spc="300">
                <a:latin typeface="Tahoma"/>
                <a:cs typeface="Tahoma"/>
              </a:rPr>
              <a:t>=</a:t>
            </a:r>
            <a:r>
              <a:rPr dirty="0" sz="6050" spc="-880">
                <a:latin typeface="Tahoma"/>
                <a:cs typeface="Tahoma"/>
              </a:rPr>
              <a:t> </a:t>
            </a:r>
            <a:r>
              <a:rPr dirty="0" sz="6050" spc="180">
                <a:latin typeface="Tahoma"/>
                <a:cs typeface="Tahoma"/>
              </a:rPr>
              <a:t>max</a:t>
            </a:r>
            <a:r>
              <a:rPr dirty="0" sz="6050" spc="180" i="1">
                <a:latin typeface="Arial"/>
                <a:cs typeface="Arial"/>
              </a:rPr>
              <a:t>{</a:t>
            </a:r>
            <a:r>
              <a:rPr dirty="0" sz="6050" spc="180">
                <a:latin typeface="Tahoma"/>
                <a:cs typeface="Tahoma"/>
              </a:rPr>
              <a:t>0</a:t>
            </a:r>
            <a:r>
              <a:rPr dirty="0" sz="6050" spc="180">
                <a:latin typeface="Segoe UI Emoji"/>
                <a:cs typeface="Segoe UI Emoji"/>
              </a:rPr>
              <a:t>,</a:t>
            </a:r>
            <a:r>
              <a:rPr dirty="0" sz="6050" spc="-645">
                <a:latin typeface="Segoe UI Emoji"/>
                <a:cs typeface="Segoe UI Emoji"/>
              </a:rPr>
              <a:t> </a:t>
            </a:r>
            <a:r>
              <a:rPr dirty="0" sz="6050" spc="-60" b="1" i="1">
                <a:latin typeface="Arial"/>
                <a:cs typeface="Arial"/>
              </a:rPr>
              <a:t>,</a:t>
            </a:r>
            <a:r>
              <a:rPr dirty="0" sz="6050" spc="-60">
                <a:latin typeface="Segoe UI Emoji"/>
                <a:cs typeface="Segoe UI Emoji"/>
              </a:rPr>
              <a:t>Z</a:t>
            </a:r>
            <a:r>
              <a:rPr dirty="0" baseline="14233" sz="9075" spc="-89">
                <a:latin typeface="Tahoma"/>
                <a:cs typeface="Tahoma"/>
              </a:rPr>
              <a:t>ˆ</a:t>
            </a:r>
            <a:r>
              <a:rPr dirty="0" baseline="14233" sz="9075" spc="-434">
                <a:latin typeface="Tahoma"/>
                <a:cs typeface="Tahoma"/>
              </a:rPr>
              <a:t> </a:t>
            </a:r>
            <a:r>
              <a:rPr dirty="0" sz="6050" spc="300">
                <a:latin typeface="Tahoma"/>
                <a:cs typeface="Tahoma"/>
              </a:rPr>
              <a:t>+</a:t>
            </a:r>
            <a:r>
              <a:rPr dirty="0" sz="6050" spc="-545">
                <a:latin typeface="Tahoma"/>
                <a:cs typeface="Tahoma"/>
              </a:rPr>
              <a:t> </a:t>
            </a:r>
            <a:r>
              <a:rPr dirty="0" sz="6050" spc="-285" b="1" i="1">
                <a:latin typeface="Arial"/>
                <a:cs typeface="Arial"/>
              </a:rPr>
              <a:t>,B</a:t>
            </a:r>
            <a:r>
              <a:rPr dirty="0" sz="6050" spc="-285" i="1">
                <a:latin typeface="Arial"/>
                <a:cs typeface="Arial"/>
              </a:rPr>
              <a:t>}</a:t>
            </a:r>
            <a:endParaRPr sz="6050">
              <a:latin typeface="Arial"/>
              <a:cs typeface="Arial"/>
            </a:endParaRPr>
          </a:p>
          <a:p>
            <a:pPr algn="ctr" marL="4718050" marR="30480">
              <a:lnSpc>
                <a:spcPct val="116300"/>
              </a:lnSpc>
              <a:spcBef>
                <a:spcPts val="3279"/>
              </a:spcBef>
            </a:pPr>
            <a:r>
              <a:rPr dirty="0" sz="2600" spc="-5">
                <a:latin typeface="Georgia"/>
                <a:cs typeface="Georgia"/>
              </a:rPr>
              <a:t>“Batch </a:t>
            </a:r>
            <a:r>
              <a:rPr dirty="0" sz="2600" spc="-30">
                <a:latin typeface="Georgia"/>
                <a:cs typeface="Georgia"/>
              </a:rPr>
              <a:t>Normalization: </a:t>
            </a:r>
            <a:r>
              <a:rPr dirty="0" sz="2600" spc="-5">
                <a:latin typeface="Georgia"/>
                <a:cs typeface="Georgia"/>
              </a:rPr>
              <a:t>Accelerating </a:t>
            </a:r>
            <a:r>
              <a:rPr dirty="0" sz="2600" spc="-35">
                <a:latin typeface="Georgia"/>
                <a:cs typeface="Georgia"/>
              </a:rPr>
              <a:t>Deep  </a:t>
            </a:r>
            <a:r>
              <a:rPr dirty="0" sz="2600" spc="-40">
                <a:latin typeface="Georgia"/>
                <a:cs typeface="Georgia"/>
              </a:rPr>
              <a:t>Network </a:t>
            </a:r>
            <a:r>
              <a:rPr dirty="0" sz="2600" spc="-20">
                <a:latin typeface="Georgia"/>
                <a:cs typeface="Georgia"/>
              </a:rPr>
              <a:t>Training </a:t>
            </a:r>
            <a:r>
              <a:rPr dirty="0" sz="2600" spc="20">
                <a:latin typeface="Georgia"/>
                <a:cs typeface="Georgia"/>
              </a:rPr>
              <a:t>by </a:t>
            </a:r>
            <a:r>
              <a:rPr dirty="0" sz="2600" spc="-20">
                <a:latin typeface="Georgia"/>
                <a:cs typeface="Georgia"/>
              </a:rPr>
              <a:t>Reducing </a:t>
            </a:r>
            <a:r>
              <a:rPr dirty="0" sz="2600" spc="-35">
                <a:latin typeface="Georgia"/>
                <a:cs typeface="Georgia"/>
              </a:rPr>
              <a:t>Internal  </a:t>
            </a:r>
            <a:r>
              <a:rPr dirty="0" sz="2600" spc="10">
                <a:latin typeface="Georgia"/>
                <a:cs typeface="Georgia"/>
              </a:rPr>
              <a:t>Covariate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Shift,”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20">
                <a:latin typeface="Georgia"/>
                <a:cs typeface="Georgia"/>
              </a:rPr>
              <a:t>Io</a:t>
            </a:r>
            <a:r>
              <a:rPr dirty="0" sz="2600" spc="-20">
                <a:latin typeface="Arial"/>
                <a:cs typeface="Arial"/>
              </a:rPr>
              <a:t>ﬀ</a:t>
            </a:r>
            <a:r>
              <a:rPr dirty="0" sz="2600" spc="-20">
                <a:latin typeface="Georgia"/>
                <a:cs typeface="Georgia"/>
              </a:rPr>
              <a:t>e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and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15">
                <a:latin typeface="Georgia"/>
                <a:cs typeface="Georgia"/>
              </a:rPr>
              <a:t>Szegedy</a:t>
            </a:r>
            <a:r>
              <a:rPr dirty="0" sz="2600" spc="250">
                <a:latin typeface="Georgia"/>
                <a:cs typeface="Georgia"/>
              </a:rPr>
              <a:t> </a:t>
            </a:r>
            <a:r>
              <a:rPr dirty="0" sz="2600" spc="-70">
                <a:latin typeface="Georgia"/>
                <a:cs typeface="Georgia"/>
              </a:rPr>
              <a:t>2015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579" y="3382422"/>
            <a:ext cx="410209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-280">
                <a:latin typeface="Tahoma"/>
                <a:cs typeface="Tahoma"/>
              </a:rPr>
              <a:t>˜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7332" y="3578765"/>
            <a:ext cx="290004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400" b="1" i="1">
                <a:latin typeface="Arial"/>
                <a:cs typeface="Arial"/>
              </a:rPr>
              <a:t> </a:t>
            </a:r>
            <a:r>
              <a:rPr dirty="0" sz="6050" spc="635">
                <a:latin typeface="Tahoma"/>
                <a:cs typeface="Tahoma"/>
              </a:rPr>
              <a:t>=</a:t>
            </a:r>
            <a:r>
              <a:rPr dirty="0" sz="6050" spc="635" b="1" i="1">
                <a:latin typeface="Arial"/>
                <a:cs typeface="Arial"/>
              </a:rPr>
              <a:t>Z</a:t>
            </a:r>
            <a:r>
              <a:rPr dirty="0" sz="6050" spc="85" b="1" i="1">
                <a:latin typeface="Arial"/>
                <a:cs typeface="Arial"/>
              </a:rPr>
              <a:t> </a:t>
            </a:r>
            <a:r>
              <a:rPr dirty="0" sz="6050" spc="3020" i="1">
                <a:latin typeface="Arial"/>
                <a:cs typeface="Arial"/>
              </a:rPr>
              <a:t> </a:t>
            </a:r>
            <a:endParaRPr sz="6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5686" y="3059063"/>
            <a:ext cx="5556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6050" spc="-3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6050" spc="-2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7332" y="1439115"/>
            <a:ext cx="4886960" cy="2080895"/>
          </a:xfrm>
          <a:prstGeom prst="rect">
            <a:avLst/>
          </a:prstGeom>
        </p:spPr>
        <p:txBody>
          <a:bodyPr wrap="square" lIns="0" tIns="299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409" b="1" i="1">
                <a:latin typeface="Arial"/>
                <a:cs typeface="Arial"/>
              </a:rPr>
              <a:t> </a:t>
            </a:r>
            <a:r>
              <a:rPr dirty="0" sz="6050" spc="1280">
                <a:latin typeface="Tahoma"/>
                <a:cs typeface="Tahoma"/>
              </a:rPr>
              <a:t>=</a:t>
            </a:r>
            <a:r>
              <a:rPr dirty="0" sz="6050" spc="1280" b="1" i="1">
                <a:latin typeface="Arial"/>
                <a:cs typeface="Arial"/>
              </a:rPr>
              <a:t>XW</a:t>
            </a:r>
            <a:endParaRPr sz="6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614"/>
              </a:spcBef>
            </a:pPr>
            <a:r>
              <a:rPr dirty="0" sz="4200" spc="370" i="1">
                <a:latin typeface="Lucida Sans"/>
                <a:cs typeface="Lucida Sans"/>
              </a:rPr>
              <a:t>m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5684" y="4105793"/>
            <a:ext cx="70040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100">
                <a:latin typeface="Segoe UI Emoji"/>
                <a:cs typeface="Segoe UI Emoji"/>
              </a:rPr>
              <a:t>m</a:t>
            </a:r>
            <a:endParaRPr sz="6050">
              <a:latin typeface="Segoe UI Emoji"/>
              <a:cs typeface="Segoe UI Emoj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0979" y="2848916"/>
            <a:ext cx="113601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4705">
                <a:latin typeface="Arial"/>
                <a:cs typeface="Arial"/>
              </a:rPr>
              <a:t>X</a:t>
            </a:r>
            <a:endParaRPr sz="6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8232" y="4715785"/>
            <a:ext cx="1021080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495" i="1">
                <a:latin typeface="Lucida Sans"/>
                <a:cs typeface="Lucida Sans"/>
              </a:rPr>
              <a:t>i</a:t>
            </a:r>
            <a:r>
              <a:rPr dirty="0" sz="4200" spc="65">
                <a:latin typeface="Lucida Sans Unicode"/>
                <a:cs typeface="Lucida Sans Unicode"/>
              </a:rPr>
              <a:t>=1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39484" y="3578765"/>
            <a:ext cx="6191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endParaRPr sz="6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3388" y="3924549"/>
            <a:ext cx="599440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300" i="1">
                <a:latin typeface="Lucida Sans"/>
                <a:cs typeface="Lucida Sans"/>
              </a:rPr>
              <a:t>i,</a:t>
            </a:r>
            <a:r>
              <a:rPr dirty="0" sz="4200" spc="35">
                <a:latin typeface="Lucida Sans Unicode"/>
                <a:cs typeface="Lucida Sans Unicode"/>
              </a:rPr>
              <a:t>: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2579" y="5902346"/>
            <a:ext cx="410209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-280">
                <a:latin typeface="Tahoma"/>
                <a:cs typeface="Tahoma"/>
              </a:rPr>
              <a:t>ˆ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332" y="6098690"/>
            <a:ext cx="148399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975" b="1" i="1">
                <a:latin typeface="Arial"/>
                <a:cs typeface="Arial"/>
              </a:rPr>
              <a:t>Z</a:t>
            </a:r>
            <a:r>
              <a:rPr dirty="0" sz="6050" spc="330" b="1" i="1">
                <a:latin typeface="Arial"/>
                <a:cs typeface="Arial"/>
              </a:rPr>
              <a:t> </a:t>
            </a:r>
            <a:r>
              <a:rPr dirty="0" sz="6050" spc="300">
                <a:latin typeface="Tahoma"/>
                <a:cs typeface="Tahoma"/>
              </a:rPr>
              <a:t>=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98727" y="5382567"/>
            <a:ext cx="66611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4233" sz="9075" spc="-1770" b="1" i="1">
                <a:latin typeface="Arial"/>
                <a:cs typeface="Arial"/>
              </a:rPr>
              <a:t>Z</a:t>
            </a:r>
            <a:r>
              <a:rPr dirty="0" sz="6050" spc="-1180">
                <a:latin typeface="Tahoma"/>
                <a:cs typeface="Tahoma"/>
              </a:rPr>
              <a:t>˜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31270" y="6687597"/>
            <a:ext cx="6059170" cy="0"/>
          </a:xfrm>
          <a:custGeom>
            <a:avLst/>
            <a:gdLst/>
            <a:ahLst/>
            <a:cxnLst/>
            <a:rect l="l" t="t" r="r" b="b"/>
            <a:pathLst>
              <a:path w="6059169" h="0">
                <a:moveTo>
                  <a:pt x="0" y="0"/>
                </a:moveTo>
                <a:lnTo>
                  <a:pt x="6058649" y="0"/>
                </a:lnTo>
              </a:path>
            </a:pathLst>
          </a:custGeom>
          <a:ln w="30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918568" y="6075631"/>
            <a:ext cx="79438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2685">
                <a:latin typeface="Arial"/>
                <a:cs typeface="Arial"/>
              </a:rPr>
              <a:t>q</a:t>
            </a:r>
            <a:endParaRPr sz="6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00020" y="6841216"/>
            <a:ext cx="5290185" cy="0"/>
          </a:xfrm>
          <a:custGeom>
            <a:avLst/>
            <a:gdLst/>
            <a:ahLst/>
            <a:cxnLst/>
            <a:rect l="l" t="t" r="r" b="b"/>
            <a:pathLst>
              <a:path w="5290184" h="0">
                <a:moveTo>
                  <a:pt x="0" y="0"/>
                </a:moveTo>
                <a:lnTo>
                  <a:pt x="5289898" y="0"/>
                </a:lnTo>
              </a:path>
            </a:pathLst>
          </a:custGeom>
          <a:ln w="30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031150" y="6921144"/>
            <a:ext cx="451484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42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200" spc="-2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1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919" y="6993188"/>
            <a:ext cx="196532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50" spc="-5860">
                <a:latin typeface="Segoe UI Emoji"/>
                <a:cs typeface="Segoe UI Emoji"/>
              </a:rPr>
              <a:t>✏</a:t>
            </a:r>
            <a:r>
              <a:rPr dirty="0" sz="6050" spc="-345">
                <a:latin typeface="Segoe UI Emoji"/>
                <a:cs typeface="Segoe UI Emoji"/>
              </a:rPr>
              <a:t> </a:t>
            </a:r>
            <a:r>
              <a:rPr dirty="0" sz="6050" spc="300">
                <a:latin typeface="Tahoma"/>
                <a:cs typeface="Tahoma"/>
              </a:rPr>
              <a:t>+</a:t>
            </a:r>
            <a:r>
              <a:rPr dirty="0" sz="6050" spc="135">
                <a:latin typeface="Tahoma"/>
                <a:cs typeface="Tahoma"/>
              </a:rPr>
              <a:t> </a:t>
            </a:r>
            <a:r>
              <a:rPr dirty="0" baseline="-27777" sz="6300" spc="555" i="1">
                <a:latin typeface="Lucida Sans"/>
                <a:cs typeface="Lucida Sans"/>
              </a:rPr>
              <a:t>m</a:t>
            </a:r>
            <a:endParaRPr baseline="-27777" sz="63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96967" y="6416958"/>
            <a:ext cx="83693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50" spc="2350">
                <a:latin typeface="Arial"/>
                <a:cs typeface="Arial"/>
              </a:rPr>
              <a:t>P</a:t>
            </a:r>
            <a:endParaRPr sz="6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08388" y="6837393"/>
            <a:ext cx="570865" cy="67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370" i="1">
                <a:latin typeface="Lucida Sans"/>
                <a:cs typeface="Lucida Sans"/>
              </a:rPr>
              <a:t>m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82988" y="7108403"/>
            <a:ext cx="240665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904" sz="6300" spc="315" i="1">
                <a:latin typeface="Lucida Sans"/>
                <a:cs typeface="Lucida Sans"/>
              </a:rPr>
              <a:t>i</a:t>
            </a:r>
            <a:r>
              <a:rPr dirty="0" baseline="-11904" sz="6300" spc="315">
                <a:latin typeface="Lucida Sans Unicode"/>
                <a:cs typeface="Lucida Sans Unicode"/>
              </a:rPr>
              <a:t>=1</a:t>
            </a:r>
            <a:r>
              <a:rPr dirty="0" baseline="-11904" sz="6300" spc="-150">
                <a:latin typeface="Lucida Sans Unicode"/>
                <a:cs typeface="Lucida Sans Unicode"/>
              </a:rPr>
              <a:t> </a:t>
            </a:r>
            <a:r>
              <a:rPr dirty="0" baseline="8264" sz="9075" spc="607" b="1" i="1">
                <a:latin typeface="Arial"/>
                <a:cs typeface="Arial"/>
              </a:rPr>
              <a:t>Z</a:t>
            </a:r>
            <a:r>
              <a:rPr dirty="0" sz="4200" spc="405" i="1">
                <a:latin typeface="Lucida Sans"/>
                <a:cs typeface="Lucida Sans"/>
              </a:rPr>
              <a:t>i,</a:t>
            </a:r>
            <a:r>
              <a:rPr dirty="0" sz="4200" spc="405">
                <a:latin typeface="Lucida Sans Unicode"/>
                <a:cs typeface="Lucida Sans Unicode"/>
              </a:rPr>
              <a:t>: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0659" y="6559089"/>
            <a:ext cx="82550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988" sz="9075" spc="-419">
                <a:latin typeface="Tahoma"/>
                <a:cs typeface="Tahoma"/>
              </a:rPr>
              <a:t>˜</a:t>
            </a:r>
            <a:r>
              <a:rPr dirty="0" baseline="-16988" sz="9075" spc="-1732">
                <a:latin typeface="Tahoma"/>
                <a:cs typeface="Tahoma"/>
              </a:rPr>
              <a:t> </a:t>
            </a:r>
            <a:r>
              <a:rPr dirty="0" sz="4100" spc="-229">
                <a:latin typeface="Georgia"/>
                <a:cs typeface="Georgia"/>
              </a:rPr>
              <a:t>2</a:t>
            </a:r>
            <a:endParaRPr sz="4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2020-10-13T20:18:55Z</dcterms:created>
  <dcterms:modified xsi:type="dcterms:W3CDTF">2020-10-13T20:18:55Z</dcterms:modified>
</cp:coreProperties>
</file>