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1400" y="-106679"/>
            <a:ext cx="10922000" cy="103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0" dirty="0"/>
              <a:t> </a:t>
            </a:r>
            <a:r>
              <a:rPr spc="-45" dirty="0"/>
              <a:t>2018)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0" dirty="0"/>
              <a:t> </a:t>
            </a:r>
            <a:r>
              <a:rPr spc="-45" dirty="0"/>
              <a:t>2018)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0" dirty="0"/>
              <a:t> </a:t>
            </a:r>
            <a:r>
              <a:rPr spc="-45" dirty="0"/>
              <a:t>2018)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0" dirty="0"/>
              <a:t> </a:t>
            </a:r>
            <a:r>
              <a:rPr spc="-45" dirty="0"/>
              <a:t>2018)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0" dirty="0"/>
              <a:t> </a:t>
            </a:r>
            <a:r>
              <a:rPr spc="-45" dirty="0"/>
              <a:t>2018)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3500" y="298195"/>
            <a:ext cx="10337800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5200" y="3683000"/>
            <a:ext cx="11074400" cy="407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0" dirty="0"/>
              <a:t> </a:t>
            </a:r>
            <a:r>
              <a:rPr spc="-45" dirty="0"/>
              <a:t>2018)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arables.cc.gatech.edu/paper_of_week/viola01rapid.pdf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1.06538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1OwOd-war8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CBTZh41Ris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OIPjt4LMP4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8144.pdf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1211.pdf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12.01769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2.5602v1.pdf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6961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research/teams/brain/robotics/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m1EmUJuaU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8R148hFxPw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2018/08/10/fastai-diu-imagenet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introducing-the-model-optimization-toolkit-for-tensorflow-254aca1ba0a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960119"/>
            <a:ext cx="10909300" cy="1037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650" spc="-70" dirty="0"/>
              <a:t>Dynamic </a:t>
            </a:r>
            <a:r>
              <a:rPr sz="6650" spc="-60" dirty="0"/>
              <a:t>Structure:</a:t>
            </a:r>
            <a:r>
              <a:rPr sz="6650" spc="-295" dirty="0"/>
              <a:t> </a:t>
            </a:r>
            <a:r>
              <a:rPr sz="6650" spc="-70" dirty="0"/>
              <a:t>Cascades</a:t>
            </a:r>
            <a:endParaRPr sz="6650"/>
          </a:p>
        </p:txBody>
      </p:sp>
      <p:sp>
        <p:nvSpPr>
          <p:cNvPr id="3" name="object 3"/>
          <p:cNvSpPr/>
          <p:nvPr/>
        </p:nvSpPr>
        <p:spPr>
          <a:xfrm>
            <a:off x="2679700" y="2914650"/>
            <a:ext cx="76454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06800" y="7472480"/>
            <a:ext cx="6019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latin typeface="Georgia"/>
                <a:cs typeface="Georgia"/>
                <a:hlinkClick r:id="rId3"/>
              </a:rPr>
              <a:t>(</a:t>
            </a:r>
            <a:r>
              <a:rPr sz="3600" b="1" u="heavy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Viola </a:t>
            </a:r>
            <a:r>
              <a:rPr sz="3600" b="1" u="heavy" spc="-7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and </a:t>
            </a:r>
            <a:r>
              <a:rPr sz="3600" b="1" u="heavy" spc="-9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Jones,</a:t>
            </a:r>
            <a:r>
              <a:rPr sz="3600" b="1" u="heavy" spc="20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b="1" u="heavy" spc="-1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2001</a:t>
            </a:r>
            <a:r>
              <a:rPr sz="3600" b="1" spc="-150" dirty="0">
                <a:latin typeface="Georgia"/>
                <a:cs typeface="Georgia"/>
                <a:hlinkClick r:id="rId3"/>
              </a:rPr>
              <a:t>)</a:t>
            </a:r>
            <a:endParaRPr sz="3600" b="1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850900"/>
            <a:ext cx="85020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75" dirty="0"/>
              <a:t>Dynamic</a:t>
            </a:r>
            <a:r>
              <a:rPr sz="8000" spc="660" dirty="0"/>
              <a:t> </a:t>
            </a:r>
            <a:r>
              <a:rPr sz="8000" spc="-45" dirty="0"/>
              <a:t>Structure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1592167" y="2807702"/>
            <a:ext cx="9385881" cy="4690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9000" y="7926611"/>
            <a:ext cx="93858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3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Outrageously </a:t>
            </a:r>
            <a:r>
              <a:rPr sz="3600" b="1" u="heavy" spc="-4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Large </a:t>
            </a:r>
            <a:r>
              <a:rPr sz="3600" b="1" u="heavy" spc="-6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Neural</a:t>
            </a:r>
            <a:r>
              <a:rPr sz="3600" b="1" u="heavy" spc="2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b="1" u="heavy" spc="-9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Networks</a:t>
            </a:r>
            <a:endParaRPr sz="3600" b="1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800" marR="5080" indent="-1574800">
              <a:lnSpc>
                <a:spcPct val="114700"/>
              </a:lnSpc>
              <a:spcBef>
                <a:spcPts val="100"/>
              </a:spcBef>
            </a:pPr>
            <a:r>
              <a:rPr spc="5" dirty="0"/>
              <a:t>Dataset </a:t>
            </a:r>
            <a:r>
              <a:rPr spc="-65" dirty="0"/>
              <a:t>Augmentation </a:t>
            </a:r>
            <a:r>
              <a:rPr spc="-170" dirty="0"/>
              <a:t>for  </a:t>
            </a:r>
            <a:r>
              <a:rPr spc="-55" dirty="0"/>
              <a:t>Computer</a:t>
            </a:r>
            <a:r>
              <a:rPr spc="560" dirty="0"/>
              <a:t> </a:t>
            </a:r>
            <a:r>
              <a:rPr spc="-70" dirty="0"/>
              <a:t>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459055" y="5057928"/>
            <a:ext cx="1460500" cy="1460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22086" y="5668794"/>
            <a:ext cx="2037714" cy="121920"/>
            <a:chOff x="2122086" y="5668794"/>
            <a:chExt cx="2037714" cy="121920"/>
          </a:xfrm>
        </p:grpSpPr>
        <p:sp>
          <p:nvSpPr>
            <p:cNvPr id="5" name="object 5"/>
            <p:cNvSpPr/>
            <p:nvPr/>
          </p:nvSpPr>
          <p:spPr>
            <a:xfrm>
              <a:off x="2122086" y="5729754"/>
              <a:ext cx="1928495" cy="0"/>
            </a:xfrm>
            <a:custGeom>
              <a:avLst/>
              <a:gdLst/>
              <a:ahLst/>
              <a:cxnLst/>
              <a:rect l="l" t="t" r="r" b="b"/>
              <a:pathLst>
                <a:path w="1928495">
                  <a:moveTo>
                    <a:pt x="0" y="0"/>
                  </a:moveTo>
                  <a:lnTo>
                    <a:pt x="1915231" y="0"/>
                  </a:lnTo>
                  <a:lnTo>
                    <a:pt x="192793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7317" y="566879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595771" y="3913388"/>
            <a:ext cx="1460500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7309" y="3905956"/>
            <a:ext cx="1460500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05300" y="2542539"/>
            <a:ext cx="2052320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15700"/>
              </a:lnSpc>
              <a:spcBef>
                <a:spcPts val="100"/>
              </a:spcBef>
            </a:pPr>
            <a:r>
              <a:rPr sz="3600" spc="75" dirty="0">
                <a:latin typeface="Georgia"/>
                <a:cs typeface="Georgia"/>
              </a:rPr>
              <a:t>A</a:t>
            </a:r>
            <a:r>
              <a:rPr sz="3600" spc="75" dirty="0">
                <a:latin typeface="Arial"/>
                <a:cs typeface="Arial"/>
              </a:rPr>
              <a:t>ﬃ</a:t>
            </a:r>
            <a:r>
              <a:rPr sz="3600" spc="75" dirty="0">
                <a:latin typeface="Georgia"/>
                <a:cs typeface="Georgia"/>
              </a:rPr>
              <a:t>ne  </a:t>
            </a:r>
            <a:r>
              <a:rPr sz="3600" spc="-40" dirty="0">
                <a:latin typeface="Georgia"/>
                <a:cs typeface="Georgia"/>
              </a:rPr>
              <a:t>Distortion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933700"/>
            <a:ext cx="110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latin typeface="Georgia"/>
                <a:cs typeface="Georgia"/>
              </a:rPr>
              <a:t>Noise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34684" y="3905956"/>
            <a:ext cx="1460500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01100" y="2529839"/>
            <a:ext cx="252031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0">
              <a:lnSpc>
                <a:spcPct val="1157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Elastic  </a:t>
            </a:r>
            <a:r>
              <a:rPr sz="3600" spc="-70" dirty="0">
                <a:latin typeface="Georgia"/>
                <a:cs typeface="Georgia"/>
              </a:rPr>
              <a:t>Deformation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95771" y="6683777"/>
            <a:ext cx="1460500" cy="146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67200" y="5311140"/>
            <a:ext cx="210756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marR="5080" indent="-723900">
              <a:lnSpc>
                <a:spcPct val="115700"/>
              </a:lnSpc>
              <a:spcBef>
                <a:spcPts val="100"/>
              </a:spcBef>
            </a:pPr>
            <a:r>
              <a:rPr sz="3600" spc="-110" dirty="0">
                <a:latin typeface="Georgia"/>
                <a:cs typeface="Georgia"/>
              </a:rPr>
              <a:t>Horizo</a:t>
            </a:r>
            <a:r>
              <a:rPr sz="3600" spc="-235" dirty="0">
                <a:latin typeface="Georgia"/>
                <a:cs typeface="Georgia"/>
              </a:rPr>
              <a:t>n</a:t>
            </a:r>
            <a:r>
              <a:rPr sz="3600" spc="30" dirty="0">
                <a:latin typeface="Georgia"/>
                <a:cs typeface="Georgia"/>
              </a:rPr>
              <a:t>tal  </a:t>
            </a:r>
            <a:r>
              <a:rPr sz="3600" spc="-80" dirty="0">
                <a:latin typeface="Georgia"/>
                <a:cs typeface="Georgia"/>
              </a:rPr>
              <a:t>flip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87309" y="6668913"/>
            <a:ext cx="1460500" cy="146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65900" y="5298440"/>
            <a:ext cx="230060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15700"/>
              </a:lnSpc>
              <a:spcBef>
                <a:spcPts val="100"/>
              </a:spcBef>
            </a:pPr>
            <a:r>
              <a:rPr sz="3600" spc="-70" dirty="0">
                <a:latin typeface="Georgia"/>
                <a:cs typeface="Georgia"/>
              </a:rPr>
              <a:t>Random  </a:t>
            </a:r>
            <a:r>
              <a:rPr sz="3600" spc="70" dirty="0">
                <a:latin typeface="Georgia"/>
                <a:cs typeface="Georgia"/>
              </a:rPr>
              <a:t>T</a:t>
            </a:r>
            <a:r>
              <a:rPr sz="3600" spc="-60" dirty="0">
                <a:latin typeface="Georgia"/>
                <a:cs typeface="Georgia"/>
              </a:rPr>
              <a:t>ranslation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34684" y="6683777"/>
            <a:ext cx="1460500" cy="146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05900" y="5702300"/>
            <a:ext cx="192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Georgia"/>
                <a:cs typeface="Georgia"/>
              </a:rPr>
              <a:t>Hue</a:t>
            </a:r>
            <a:r>
              <a:rPr sz="3600" spc="240" dirty="0">
                <a:latin typeface="Georgia"/>
                <a:cs typeface="Georgia"/>
              </a:rPr>
              <a:t> </a:t>
            </a:r>
            <a:r>
              <a:rPr sz="3600" spc="-20" dirty="0">
                <a:latin typeface="Georgia"/>
                <a:cs typeface="Georgia"/>
              </a:rPr>
              <a:t>Shift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27365" y="3426459"/>
            <a:ext cx="950594" cy="259079"/>
            <a:chOff x="6027365" y="3426459"/>
            <a:chExt cx="950594" cy="259079"/>
          </a:xfrm>
        </p:grpSpPr>
        <p:sp>
          <p:nvSpPr>
            <p:cNvPr id="3" name="object 3"/>
            <p:cNvSpPr/>
            <p:nvPr/>
          </p:nvSpPr>
          <p:spPr>
            <a:xfrm>
              <a:off x="6027365" y="3555999"/>
              <a:ext cx="723265" cy="0"/>
            </a:xfrm>
            <a:custGeom>
              <a:avLst/>
              <a:gdLst/>
              <a:ahLst/>
              <a:cxnLst/>
              <a:rect l="l" t="t" r="r" b="b"/>
              <a:pathLst>
                <a:path w="723265">
                  <a:moveTo>
                    <a:pt x="0" y="0"/>
                  </a:moveTo>
                  <a:lnTo>
                    <a:pt x="690988" y="0"/>
                  </a:lnTo>
                  <a:lnTo>
                    <a:pt x="722738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18354" y="342645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80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79600" y="4826000"/>
            <a:ext cx="2693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latin typeface="Georgia"/>
                <a:cs typeface="Georgia"/>
              </a:rPr>
              <a:t>Training</a:t>
            </a:r>
            <a:r>
              <a:rPr sz="3400" spc="229" dirty="0">
                <a:latin typeface="Georgia"/>
                <a:cs typeface="Georgia"/>
              </a:rPr>
              <a:t> </a:t>
            </a:r>
            <a:r>
              <a:rPr sz="3400" spc="40" dirty="0">
                <a:latin typeface="Georgia"/>
                <a:cs typeface="Georgia"/>
              </a:rPr>
              <a:t>Data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200" y="4826000"/>
            <a:ext cx="34340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70" dirty="0">
                <a:latin typeface="Georgia"/>
                <a:cs typeface="Georgia"/>
              </a:rPr>
              <a:t>Sample</a:t>
            </a:r>
            <a:r>
              <a:rPr sz="3400" spc="260" dirty="0">
                <a:latin typeface="Georgia"/>
                <a:cs typeface="Georgia"/>
              </a:rPr>
              <a:t> </a:t>
            </a:r>
            <a:r>
              <a:rPr sz="3400" spc="-40" dirty="0">
                <a:latin typeface="Georgia"/>
                <a:cs typeface="Georgia"/>
              </a:rPr>
              <a:t>Generator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3395" y="2203758"/>
            <a:ext cx="5408964" cy="2704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439" y="2255662"/>
            <a:ext cx="5408964" cy="2600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2200" y="5207000"/>
            <a:ext cx="173926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5" dirty="0">
                <a:latin typeface="Georgia"/>
                <a:cs typeface="Georgia"/>
              </a:rPr>
              <a:t>(CelebA)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6100" y="5207000"/>
            <a:ext cx="37452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latin typeface="Georgia"/>
                <a:cs typeface="Georgia"/>
              </a:rPr>
              <a:t>(Karras et </a:t>
            </a:r>
            <a:r>
              <a:rPr sz="3400" spc="-10" dirty="0">
                <a:latin typeface="Georgia"/>
                <a:cs typeface="Georgia"/>
              </a:rPr>
              <a:t>al,</a:t>
            </a:r>
            <a:r>
              <a:rPr sz="3400" spc="45" dirty="0">
                <a:latin typeface="Georgia"/>
                <a:cs typeface="Georgia"/>
              </a:rPr>
              <a:t> </a:t>
            </a:r>
            <a:r>
              <a:rPr sz="3400" spc="-65" dirty="0">
                <a:latin typeface="Georgia"/>
                <a:cs typeface="Georgia"/>
              </a:rPr>
              <a:t>2017)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5700" y="131571"/>
            <a:ext cx="5605780" cy="167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0200" marR="5080" indent="-317500">
              <a:lnSpc>
                <a:spcPct val="116500"/>
              </a:lnSpc>
              <a:spcBef>
                <a:spcPts val="90"/>
              </a:spcBef>
            </a:pPr>
            <a:r>
              <a:rPr sz="4650" spc="-30" dirty="0"/>
              <a:t>Generative </a:t>
            </a:r>
            <a:r>
              <a:rPr sz="4650" spc="-85" dirty="0"/>
              <a:t>Modeling:  </a:t>
            </a:r>
            <a:r>
              <a:rPr sz="4650" spc="-80" dirty="0"/>
              <a:t>Sample</a:t>
            </a:r>
            <a:r>
              <a:rPr sz="4650" spc="400" dirty="0"/>
              <a:t> </a:t>
            </a:r>
            <a:r>
              <a:rPr sz="4650" spc="-45" dirty="0"/>
              <a:t>Generation</a:t>
            </a:r>
            <a:endParaRPr sz="4650"/>
          </a:p>
        </p:txBody>
      </p:sp>
      <p:sp>
        <p:nvSpPr>
          <p:cNvPr id="12" name="object 12"/>
          <p:cNvSpPr txBox="1"/>
          <p:nvPr/>
        </p:nvSpPr>
        <p:spPr>
          <a:xfrm>
            <a:off x="101600" y="6477000"/>
            <a:ext cx="66814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065" algn="ctr"/>
            <a:r>
              <a:rPr sz="3600" spc="-90" dirty="0">
                <a:latin typeface="Georgia"/>
                <a:cs typeface="Georgia"/>
              </a:rPr>
              <a:t>Underlies </a:t>
            </a:r>
            <a:r>
              <a:rPr sz="3600" spc="-75" dirty="0">
                <a:latin typeface="Georgia"/>
                <a:cs typeface="Georgia"/>
              </a:rPr>
              <a:t>many  </a:t>
            </a:r>
            <a:r>
              <a:rPr sz="3600" spc="-65" dirty="0">
                <a:latin typeface="Georgia"/>
                <a:cs typeface="Georgia"/>
              </a:rPr>
              <a:t>graphics </a:t>
            </a:r>
            <a:r>
              <a:rPr sz="3600" spc="-75" dirty="0">
                <a:latin typeface="Georgia"/>
                <a:cs typeface="Georgia"/>
              </a:rPr>
              <a:t>and  </a:t>
            </a:r>
            <a:r>
              <a:rPr sz="3600" spc="-105" dirty="0">
                <a:latin typeface="Georgia"/>
                <a:cs typeface="Georgia"/>
              </a:rPr>
              <a:t>speech</a:t>
            </a:r>
            <a:r>
              <a:rPr sz="3600" spc="254" dirty="0">
                <a:latin typeface="Georgia"/>
                <a:cs typeface="Georgia"/>
              </a:rPr>
              <a:t> </a:t>
            </a:r>
            <a:r>
              <a:rPr sz="3600" spc="-50" dirty="0">
                <a:latin typeface="Georgia"/>
                <a:cs typeface="Georgia"/>
              </a:rPr>
              <a:t>applications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9714" y="6736526"/>
            <a:ext cx="4318000" cy="601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5240" algn="ctr">
              <a:lnSpc>
                <a:spcPct val="115700"/>
              </a:lnSpc>
              <a:spcBef>
                <a:spcPts val="100"/>
              </a:spcBef>
            </a:pPr>
            <a:r>
              <a:rPr sz="3600" spc="-70" dirty="0">
                <a:latin typeface="Georgia"/>
                <a:cs typeface="Georgia"/>
              </a:rPr>
              <a:t>Progress</a:t>
            </a:r>
            <a:r>
              <a:rPr lang="en-US" sz="3600" spc="-70" dirty="0">
                <a:latin typeface="Georgia"/>
                <a:cs typeface="Georgia"/>
              </a:rPr>
              <a:t>ing</a:t>
            </a:r>
            <a:r>
              <a:rPr sz="3600" spc="-70" dirty="0">
                <a:latin typeface="Georgia"/>
                <a:cs typeface="Georgia"/>
              </a:rPr>
              <a:t> </a:t>
            </a:r>
            <a:r>
              <a:rPr sz="3600" spc="-25" dirty="0">
                <a:latin typeface="Georgia"/>
                <a:cs typeface="Georgia"/>
              </a:rPr>
              <a:t>rapidly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40000" y="1600200"/>
            <a:ext cx="8813800" cy="695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8500" y="78232"/>
            <a:ext cx="3987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75" dirty="0"/>
              <a:t>Graphics</a:t>
            </a:r>
            <a:endParaRPr sz="8000" dirty="0"/>
          </a:p>
        </p:txBody>
      </p:sp>
      <p:sp>
        <p:nvSpPr>
          <p:cNvPr id="5" name="object 5"/>
          <p:cNvSpPr txBox="1"/>
          <p:nvPr/>
        </p:nvSpPr>
        <p:spPr>
          <a:xfrm>
            <a:off x="3530600" y="8889999"/>
            <a:ext cx="558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Georgia"/>
                <a:cs typeface="Georgia"/>
              </a:rPr>
              <a:t>(Table </a:t>
            </a:r>
            <a:r>
              <a:rPr sz="3600" dirty="0">
                <a:latin typeface="Georgia"/>
                <a:cs typeface="Georgia"/>
              </a:rPr>
              <a:t>by </a:t>
            </a:r>
            <a:r>
              <a:rPr sz="3600" spc="-15" dirty="0">
                <a:latin typeface="Georgia"/>
                <a:cs typeface="Georgia"/>
              </a:rPr>
              <a:t>Augustus</a:t>
            </a:r>
            <a:r>
              <a:rPr sz="3600" spc="1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Odena)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314960"/>
            <a:ext cx="78460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0" dirty="0"/>
              <a:t>Video</a:t>
            </a:r>
            <a:r>
              <a:rPr sz="8000" spc="680" dirty="0"/>
              <a:t> </a:t>
            </a:r>
            <a:r>
              <a:rPr sz="8000" spc="-105" dirty="0"/>
              <a:t>Generation</a:t>
            </a:r>
            <a:endParaRPr sz="8000" dirty="0"/>
          </a:p>
        </p:txBody>
      </p:sp>
      <p:sp>
        <p:nvSpPr>
          <p:cNvPr id="3" name="object 3"/>
          <p:cNvSpPr/>
          <p:nvPr/>
        </p:nvSpPr>
        <p:spPr>
          <a:xfrm>
            <a:off x="1560283" y="2383918"/>
            <a:ext cx="9471689" cy="5334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22800" y="8242300"/>
            <a:ext cx="568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(</a:t>
            </a:r>
            <a:r>
              <a:rPr lang="en-US" sz="3600" u="heavy" spc="-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video </a:t>
            </a:r>
            <a:r>
              <a:rPr sz="3600" u="heavy" spc="-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Wang </a:t>
            </a:r>
            <a:r>
              <a:rPr sz="3600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et </a:t>
            </a:r>
            <a:r>
              <a:rPr sz="3600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al,</a:t>
            </a:r>
            <a:r>
              <a:rPr sz="3600" u="heavy" spc="14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u="heavy" spc="-13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2018)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850900"/>
            <a:ext cx="105187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" dirty="0"/>
              <a:t>Everybody </a:t>
            </a:r>
            <a:r>
              <a:rPr sz="8000" spc="-125" dirty="0"/>
              <a:t>Dance</a:t>
            </a:r>
            <a:r>
              <a:rPr sz="8000" spc="-545" dirty="0"/>
              <a:t> </a:t>
            </a:r>
            <a:r>
              <a:rPr sz="8000" spc="-310" dirty="0"/>
              <a:t>Now!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1320145" y="2228766"/>
            <a:ext cx="10803346" cy="612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4200" y="8648700"/>
            <a:ext cx="5156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(</a:t>
            </a:r>
            <a:r>
              <a:rPr lang="en-US" sz="3600" u="heavy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video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Chan </a:t>
            </a:r>
            <a:r>
              <a:rPr sz="3600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et </a:t>
            </a:r>
            <a:r>
              <a:rPr sz="3600" u="heavy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al</a:t>
            </a:r>
            <a:r>
              <a:rPr sz="3600" u="heavy" spc="3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u="heavy" spc="-13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2018)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0000" y="2041525"/>
            <a:ext cx="7450869" cy="5893190"/>
            <a:chOff x="2815240" y="2165017"/>
            <a:chExt cx="7450869" cy="5893190"/>
          </a:xfrm>
        </p:grpSpPr>
        <p:sp>
          <p:nvSpPr>
            <p:cNvPr id="3" name="object 3"/>
            <p:cNvSpPr/>
            <p:nvPr/>
          </p:nvSpPr>
          <p:spPr>
            <a:xfrm>
              <a:off x="2815240" y="2165018"/>
              <a:ext cx="7450869" cy="58931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6991" y="2165017"/>
              <a:ext cx="409209" cy="441093"/>
            </a:xfrm>
            <a:custGeom>
              <a:avLst/>
              <a:gdLst/>
              <a:ahLst/>
              <a:cxnLst/>
              <a:rect l="l" t="t" r="r" b="b"/>
              <a:pathLst>
                <a:path w="885189" h="885189">
                  <a:moveTo>
                    <a:pt x="0" y="0"/>
                  </a:moveTo>
                  <a:lnTo>
                    <a:pt x="884584" y="0"/>
                  </a:lnTo>
                  <a:lnTo>
                    <a:pt x="884584" y="884584"/>
                  </a:lnTo>
                  <a:lnTo>
                    <a:pt x="0" y="884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4410" y="533400"/>
            <a:ext cx="11015980" cy="1147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350" spc="-114" dirty="0"/>
              <a:t>Model-Based</a:t>
            </a:r>
            <a:r>
              <a:rPr sz="7350" spc="600" dirty="0"/>
              <a:t> </a:t>
            </a:r>
            <a:r>
              <a:rPr sz="7350" spc="-40" dirty="0"/>
              <a:t>Optimization</a:t>
            </a:r>
            <a:endParaRPr sz="7350" dirty="0"/>
          </a:p>
        </p:txBody>
      </p:sp>
      <p:sp>
        <p:nvSpPr>
          <p:cNvPr id="6" name="object 6"/>
          <p:cNvSpPr txBox="1"/>
          <p:nvPr/>
        </p:nvSpPr>
        <p:spPr>
          <a:xfrm>
            <a:off x="3949700" y="8166100"/>
            <a:ext cx="58769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>
                <a:latin typeface="Georgia"/>
                <a:cs typeface="Georgia"/>
              </a:rPr>
              <a:t>(Killoran </a:t>
            </a:r>
            <a:r>
              <a:rPr sz="5000" spc="5" dirty="0">
                <a:latin typeface="Georgia"/>
                <a:cs typeface="Georgia"/>
              </a:rPr>
              <a:t>et </a:t>
            </a:r>
            <a:r>
              <a:rPr sz="5000" spc="-10" dirty="0">
                <a:latin typeface="Georgia"/>
                <a:cs typeface="Georgia"/>
              </a:rPr>
              <a:t>al,</a:t>
            </a:r>
            <a:r>
              <a:rPr sz="5000" spc="110" dirty="0">
                <a:latin typeface="Georgia"/>
                <a:cs typeface="Georgia"/>
              </a:rPr>
              <a:t> </a:t>
            </a:r>
            <a:r>
              <a:rPr sz="5000" spc="-95" dirty="0">
                <a:latin typeface="Georgia"/>
                <a:cs typeface="Georgia"/>
              </a:rPr>
              <a:t>2017)</a:t>
            </a:r>
            <a:endParaRPr sz="5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14400"/>
            <a:ext cx="109251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0" dirty="0"/>
              <a:t>Designing </a:t>
            </a:r>
            <a:r>
              <a:rPr sz="7200" spc="-25" dirty="0"/>
              <a:t>Physical</a:t>
            </a:r>
            <a:r>
              <a:rPr sz="7200" spc="-185" dirty="0"/>
              <a:t> </a:t>
            </a:r>
            <a:r>
              <a:rPr sz="7200" spc="50" dirty="0"/>
              <a:t>Objects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793411" y="2395087"/>
            <a:ext cx="10598778" cy="5394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0" y="8102600"/>
            <a:ext cx="385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Georgia"/>
                <a:cs typeface="Georgia"/>
              </a:rPr>
              <a:t>(Hwang </a:t>
            </a:r>
            <a:r>
              <a:rPr sz="3600" spc="5" dirty="0">
                <a:latin typeface="Georgia"/>
                <a:cs typeface="Georgia"/>
              </a:rPr>
              <a:t>et </a:t>
            </a:r>
            <a:r>
              <a:rPr sz="3600" spc="-25" dirty="0">
                <a:latin typeface="Georgia"/>
                <a:cs typeface="Georgia"/>
              </a:rPr>
              <a:t>al</a:t>
            </a:r>
            <a:r>
              <a:rPr sz="3600" spc="225" dirty="0">
                <a:latin typeface="Georgia"/>
                <a:cs typeface="Georgia"/>
              </a:rPr>
              <a:t> </a:t>
            </a:r>
            <a:r>
              <a:rPr sz="3600" spc="-135" dirty="0">
                <a:latin typeface="Georgia"/>
                <a:cs typeface="Georgia"/>
              </a:rPr>
              <a:t>2018)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796" y="221002"/>
            <a:ext cx="9988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5" dirty="0"/>
              <a:t>Attention</a:t>
            </a:r>
            <a:r>
              <a:rPr sz="8000" spc="680" dirty="0"/>
              <a:t> </a:t>
            </a:r>
            <a:r>
              <a:rPr sz="8000" spc="-240" dirty="0"/>
              <a:t>Mechanisms</a:t>
            </a:r>
            <a:endParaRPr sz="8000" dirty="0"/>
          </a:p>
        </p:txBody>
      </p:sp>
      <p:sp>
        <p:nvSpPr>
          <p:cNvPr id="62" name="object 62"/>
          <p:cNvSpPr txBox="1"/>
          <p:nvPr/>
        </p:nvSpPr>
        <p:spPr>
          <a:xfrm>
            <a:off x="558800" y="8495863"/>
            <a:ext cx="11377295" cy="61555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600" spc="-45" dirty="0">
                <a:latin typeface="Georgia"/>
                <a:cs typeface="Georgia"/>
              </a:rPr>
              <a:t>Important</a:t>
            </a:r>
            <a:r>
              <a:rPr sz="3600" spc="330" dirty="0">
                <a:latin typeface="Georgia"/>
                <a:cs typeface="Georgia"/>
              </a:rPr>
              <a:t> </a:t>
            </a:r>
            <a:r>
              <a:rPr sz="3600" spc="-95" dirty="0">
                <a:latin typeface="Georgia"/>
                <a:cs typeface="Georgia"/>
              </a:rPr>
              <a:t>in</a:t>
            </a:r>
            <a:r>
              <a:rPr sz="3600" spc="330" dirty="0">
                <a:latin typeface="Georgia"/>
                <a:cs typeface="Georgia"/>
              </a:rPr>
              <a:t> </a:t>
            </a:r>
            <a:r>
              <a:rPr sz="3600" spc="-75" dirty="0">
                <a:latin typeface="Georgia"/>
                <a:cs typeface="Georgia"/>
              </a:rPr>
              <a:t>many</a:t>
            </a:r>
            <a:r>
              <a:rPr sz="3600" spc="335" dirty="0">
                <a:latin typeface="Georgia"/>
                <a:cs typeface="Georgia"/>
              </a:rPr>
              <a:t> </a:t>
            </a:r>
            <a:r>
              <a:rPr sz="3600" spc="-60" dirty="0">
                <a:latin typeface="Georgia"/>
                <a:cs typeface="Georgia"/>
              </a:rPr>
              <a:t>vision,</a:t>
            </a:r>
            <a:r>
              <a:rPr sz="3600" spc="330" dirty="0">
                <a:latin typeface="Georgia"/>
                <a:cs typeface="Georgia"/>
              </a:rPr>
              <a:t> </a:t>
            </a:r>
            <a:r>
              <a:rPr sz="3600" spc="-85" dirty="0">
                <a:latin typeface="Georgia"/>
                <a:cs typeface="Georgia"/>
              </a:rPr>
              <a:t>speech,</a:t>
            </a:r>
            <a:r>
              <a:rPr sz="3600" spc="330" dirty="0">
                <a:latin typeface="Georgia"/>
                <a:cs typeface="Georgia"/>
              </a:rPr>
              <a:t> </a:t>
            </a:r>
            <a:r>
              <a:rPr sz="3600" spc="-75" dirty="0">
                <a:latin typeface="Georgia"/>
                <a:cs typeface="Georgia"/>
              </a:rPr>
              <a:t>and</a:t>
            </a:r>
            <a:r>
              <a:rPr sz="3600" spc="33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NLP</a:t>
            </a:r>
            <a:r>
              <a:rPr sz="3600" spc="330" dirty="0">
                <a:latin typeface="Georgia"/>
                <a:cs typeface="Georgia"/>
              </a:rPr>
              <a:t> </a:t>
            </a:r>
            <a:r>
              <a:rPr sz="3600" spc="-50" dirty="0">
                <a:latin typeface="Georgia"/>
                <a:cs typeface="Georgia"/>
              </a:rPr>
              <a:t>applications</a:t>
            </a:r>
            <a:endParaRPr sz="3600" dirty="0">
              <a:latin typeface="Georgia"/>
              <a:cs typeface="Georgia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CFB5AB9-147E-4BB8-A481-9865C0E8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676400"/>
            <a:ext cx="6629400" cy="499171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6030F81-01A5-4111-81E4-F14D118A9B1C}"/>
              </a:ext>
            </a:extLst>
          </p:cNvPr>
          <p:cNvSpPr txBox="1"/>
          <p:nvPr/>
        </p:nvSpPr>
        <p:spPr>
          <a:xfrm>
            <a:off x="7950200" y="2514600"/>
            <a:ext cx="43947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neural network is considered to be an effort to mimic human brain actions in a simplified manner. </a:t>
            </a:r>
          </a:p>
          <a:p>
            <a:endParaRPr lang="en-GB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Attention Mechanism is an attempt to implement the same action of selectively concentrating on a few relevant things</a:t>
            </a:r>
            <a:r>
              <a:rPr lang="en-GB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while ignoring others in deep neural networks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0" y="3200400"/>
            <a:ext cx="9944100" cy="3548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940560">
              <a:lnSpc>
                <a:spcPct val="114399"/>
              </a:lnSpc>
              <a:spcBef>
                <a:spcPts val="100"/>
              </a:spcBef>
              <a:buSzPct val="74626"/>
              <a:tabLst>
                <a:tab pos="443865" algn="l"/>
                <a:tab pos="444500" algn="l"/>
              </a:tabLst>
            </a:pPr>
            <a:r>
              <a:rPr sz="3350" spc="-25" dirty="0">
                <a:latin typeface="Georgia"/>
                <a:cs typeface="Georgia"/>
              </a:rPr>
              <a:t>Details </a:t>
            </a:r>
            <a:r>
              <a:rPr sz="3350" spc="-105" dirty="0">
                <a:latin typeface="Georgia"/>
                <a:cs typeface="Georgia"/>
              </a:rPr>
              <a:t>of </a:t>
            </a:r>
            <a:r>
              <a:rPr sz="3350" spc="-50" dirty="0">
                <a:latin typeface="Georgia"/>
                <a:cs typeface="Georgia"/>
              </a:rPr>
              <a:t>applications </a:t>
            </a:r>
            <a:r>
              <a:rPr sz="3350" spc="-90" dirty="0">
                <a:latin typeface="Georgia"/>
                <a:cs typeface="Georgia"/>
              </a:rPr>
              <a:t>change </a:t>
            </a:r>
            <a:r>
              <a:rPr sz="3350" spc="-140" dirty="0">
                <a:latin typeface="Georgia"/>
                <a:cs typeface="Georgia"/>
              </a:rPr>
              <a:t>much </a:t>
            </a:r>
            <a:r>
              <a:rPr sz="3350" spc="-45" dirty="0">
                <a:latin typeface="Georgia"/>
                <a:cs typeface="Georgia"/>
              </a:rPr>
              <a:t>faster </a:t>
            </a:r>
            <a:r>
              <a:rPr sz="3350" spc="-25" dirty="0">
                <a:latin typeface="Georgia"/>
                <a:cs typeface="Georgia"/>
              </a:rPr>
              <a:t>than </a:t>
            </a:r>
            <a:r>
              <a:rPr sz="3350" spc="-30" dirty="0">
                <a:latin typeface="Georgia"/>
                <a:cs typeface="Georgia"/>
              </a:rPr>
              <a:t>the  </a:t>
            </a:r>
            <a:r>
              <a:rPr sz="3350" spc="-60" dirty="0">
                <a:latin typeface="Georgia"/>
                <a:cs typeface="Georgia"/>
              </a:rPr>
              <a:t>underlying </a:t>
            </a:r>
            <a:r>
              <a:rPr sz="3350" spc="-50" dirty="0">
                <a:latin typeface="Georgia"/>
                <a:cs typeface="Georgia"/>
              </a:rPr>
              <a:t>conceptual</a:t>
            </a:r>
            <a:r>
              <a:rPr sz="3350" spc="-85" dirty="0">
                <a:latin typeface="Georgia"/>
                <a:cs typeface="Georgia"/>
              </a:rPr>
              <a:t> </a:t>
            </a:r>
            <a:r>
              <a:rPr sz="3350" spc="-80" dirty="0">
                <a:latin typeface="Georgia"/>
                <a:cs typeface="Georgia"/>
              </a:rPr>
              <a:t>ideas</a:t>
            </a:r>
            <a:endParaRPr sz="3350" dirty="0">
              <a:latin typeface="Georgia"/>
              <a:cs typeface="Georgia"/>
            </a:endParaRPr>
          </a:p>
          <a:p>
            <a:pPr marL="25400" marR="1363980">
              <a:lnSpc>
                <a:spcPct val="114399"/>
              </a:lnSpc>
              <a:spcBef>
                <a:spcPts val="3900"/>
              </a:spcBef>
              <a:buSzPct val="74626"/>
              <a:tabLst>
                <a:tab pos="443865" algn="l"/>
                <a:tab pos="444500" algn="l"/>
              </a:tabLst>
            </a:pPr>
            <a:r>
              <a:rPr lang="en-US" sz="3350" spc="260" dirty="0">
                <a:latin typeface="Georgia"/>
                <a:cs typeface="Georgia"/>
              </a:rPr>
              <a:t>S</a:t>
            </a:r>
            <a:r>
              <a:rPr sz="3350" spc="-25" dirty="0">
                <a:latin typeface="Georgia"/>
                <a:cs typeface="Georgia"/>
              </a:rPr>
              <a:t>tate-</a:t>
            </a:r>
            <a:r>
              <a:rPr sz="3350" spc="-50" dirty="0">
                <a:latin typeface="Georgia"/>
                <a:cs typeface="Georgia"/>
              </a:rPr>
              <a:t>of-the-art </a:t>
            </a:r>
            <a:r>
              <a:rPr sz="3350" spc="-60" dirty="0">
                <a:latin typeface="Georgia"/>
                <a:cs typeface="Georgia"/>
              </a:rPr>
              <a:t>results </a:t>
            </a:r>
            <a:r>
              <a:rPr sz="3350" spc="-120" dirty="0">
                <a:latin typeface="Georgia"/>
                <a:cs typeface="Georgia"/>
              </a:rPr>
              <a:t>come </a:t>
            </a:r>
            <a:r>
              <a:rPr sz="3350" spc="-20" dirty="0">
                <a:latin typeface="Georgia"/>
                <a:cs typeface="Georgia"/>
              </a:rPr>
              <a:t>out</a:t>
            </a:r>
            <a:r>
              <a:rPr sz="3350" spc="5" dirty="0">
                <a:latin typeface="Georgia"/>
                <a:cs typeface="Georgia"/>
              </a:rPr>
              <a:t> </a:t>
            </a:r>
            <a:r>
              <a:rPr sz="3350" spc="-30" dirty="0">
                <a:latin typeface="Georgia"/>
                <a:cs typeface="Georgia"/>
              </a:rPr>
              <a:t>constantly</a:t>
            </a:r>
            <a:endParaRPr sz="3350" dirty="0">
              <a:latin typeface="Georgia"/>
              <a:cs typeface="Georgia"/>
            </a:endParaRPr>
          </a:p>
          <a:p>
            <a:pPr marL="25400" marR="1181735">
              <a:lnSpc>
                <a:spcPct val="114399"/>
              </a:lnSpc>
              <a:spcBef>
                <a:spcPts val="3900"/>
              </a:spcBef>
              <a:buSzPct val="74626"/>
              <a:tabLst>
                <a:tab pos="443865" algn="l"/>
                <a:tab pos="444500" algn="l"/>
              </a:tabLst>
            </a:pPr>
            <a:r>
              <a:rPr sz="3350" spc="-25" dirty="0">
                <a:latin typeface="Georgia"/>
                <a:cs typeface="Georgia"/>
              </a:rPr>
              <a:t>Applications </a:t>
            </a:r>
            <a:r>
              <a:rPr sz="3350" spc="-80" dirty="0">
                <a:latin typeface="Georgia"/>
                <a:cs typeface="Georgia"/>
              </a:rPr>
              <a:t>involve </a:t>
            </a:r>
            <a:r>
              <a:rPr sz="3350" spc="-75" dirty="0">
                <a:latin typeface="Georgia"/>
                <a:cs typeface="Georgia"/>
              </a:rPr>
              <a:t>specific </a:t>
            </a:r>
            <a:r>
              <a:rPr sz="3350" spc="-85" dirty="0">
                <a:latin typeface="Georgia"/>
                <a:cs typeface="Georgia"/>
              </a:rPr>
              <a:t>knowledge</a:t>
            </a:r>
            <a:endParaRPr sz="4250" dirty="0">
              <a:latin typeface="Georgia"/>
              <a:cs typeface="Georgia"/>
            </a:endParaRPr>
          </a:p>
          <a:p>
            <a:pPr marR="17780" algn="r">
              <a:lnSpc>
                <a:spcPct val="100000"/>
              </a:lnSpc>
            </a:pPr>
            <a:endParaRPr sz="1200" dirty="0">
              <a:latin typeface="Georgia"/>
              <a:cs typeface="Georgi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13E92DE-333C-4441-BE91-19369ECDA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3800" y="609600"/>
            <a:ext cx="7594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spc="-55" dirty="0"/>
              <a:t>12 </a:t>
            </a:r>
            <a:r>
              <a:rPr sz="8000" spc="-55" dirty="0"/>
              <a:t>Applications</a:t>
            </a:r>
            <a:endParaRPr sz="8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0" y="850900"/>
            <a:ext cx="92538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5" dirty="0"/>
              <a:t>Attention </a:t>
            </a:r>
            <a:r>
              <a:rPr sz="8000" spc="-210" dirty="0"/>
              <a:t>for</a:t>
            </a:r>
            <a:r>
              <a:rPr sz="8000" spc="-505" dirty="0"/>
              <a:t> </a:t>
            </a:r>
            <a:r>
              <a:rPr sz="8000" spc="-225" dirty="0"/>
              <a:t>Images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2954570" y="7010400"/>
            <a:ext cx="617982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6385">
              <a:lnSpc>
                <a:spcPct val="115599"/>
              </a:lnSpc>
              <a:spcBef>
                <a:spcPts val="100"/>
              </a:spcBef>
            </a:pPr>
            <a:r>
              <a:rPr sz="3100" spc="-10" dirty="0">
                <a:latin typeface="Georgia"/>
                <a:cs typeface="Georgia"/>
              </a:rPr>
              <a:t>Attention </a:t>
            </a:r>
            <a:r>
              <a:rPr sz="3100" spc="-105" dirty="0">
                <a:latin typeface="Georgia"/>
                <a:cs typeface="Georgia"/>
              </a:rPr>
              <a:t>mechanism </a:t>
            </a:r>
            <a:r>
              <a:rPr sz="3100" spc="-100" dirty="0">
                <a:latin typeface="Georgia"/>
                <a:cs typeface="Georgia"/>
              </a:rPr>
              <a:t>from  </a:t>
            </a:r>
            <a:r>
              <a:rPr sz="3100" spc="-65" dirty="0">
                <a:latin typeface="Georgia"/>
                <a:cs typeface="Georgia"/>
              </a:rPr>
              <a:t>Wang </a:t>
            </a:r>
            <a:r>
              <a:rPr sz="3100" spc="5" dirty="0">
                <a:latin typeface="Georgia"/>
                <a:cs typeface="Georgia"/>
              </a:rPr>
              <a:t>et </a:t>
            </a:r>
            <a:r>
              <a:rPr sz="3100" spc="-25" dirty="0">
                <a:latin typeface="Georgia"/>
                <a:cs typeface="Georgia"/>
              </a:rPr>
              <a:t>al</a:t>
            </a:r>
            <a:r>
              <a:rPr sz="3100" spc="200" dirty="0">
                <a:latin typeface="Georgia"/>
                <a:cs typeface="Georgia"/>
              </a:rPr>
              <a:t> </a:t>
            </a:r>
            <a:r>
              <a:rPr sz="3100" spc="-155" dirty="0">
                <a:latin typeface="Georgia"/>
                <a:cs typeface="Georgia"/>
              </a:rPr>
              <a:t>2018</a:t>
            </a:r>
            <a:endParaRPr sz="3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100" spc="-80" dirty="0">
                <a:latin typeface="Georgia"/>
                <a:cs typeface="Georgia"/>
              </a:rPr>
              <a:t>Image model </a:t>
            </a:r>
            <a:r>
              <a:rPr sz="3100" spc="-100" dirty="0">
                <a:latin typeface="Georgia"/>
                <a:cs typeface="Georgia"/>
              </a:rPr>
              <a:t>from </a:t>
            </a:r>
            <a:r>
              <a:rPr sz="3100" spc="-45" dirty="0">
                <a:latin typeface="Georgia"/>
                <a:cs typeface="Georgia"/>
              </a:rPr>
              <a:t>Zhang </a:t>
            </a:r>
            <a:r>
              <a:rPr sz="3100" spc="5" dirty="0">
                <a:latin typeface="Georgia"/>
                <a:cs typeface="Georgia"/>
              </a:rPr>
              <a:t>et </a:t>
            </a:r>
            <a:r>
              <a:rPr sz="3100" spc="-25" dirty="0">
                <a:latin typeface="Georgia"/>
                <a:cs typeface="Georgia"/>
              </a:rPr>
              <a:t>al</a:t>
            </a:r>
            <a:r>
              <a:rPr sz="3100" spc="-55" dirty="0">
                <a:latin typeface="Georgia"/>
                <a:cs typeface="Georgia"/>
              </a:rPr>
              <a:t> </a:t>
            </a:r>
            <a:r>
              <a:rPr sz="3100" spc="-155" dirty="0">
                <a:latin typeface="Georgia"/>
                <a:cs typeface="Georgia"/>
              </a:rPr>
              <a:t>2018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58" y="3410946"/>
            <a:ext cx="2882312" cy="2899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0891" y="3427055"/>
            <a:ext cx="2899489" cy="289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798" y="3395845"/>
            <a:ext cx="2961909" cy="2961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5557" y="3395845"/>
            <a:ext cx="2938769" cy="2961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76300"/>
            <a:ext cx="1097978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75" dirty="0"/>
              <a:t>Generating </a:t>
            </a:r>
            <a:r>
              <a:rPr sz="7600" spc="-110" dirty="0"/>
              <a:t>Training</a:t>
            </a:r>
            <a:r>
              <a:rPr sz="7600" spc="-365" dirty="0"/>
              <a:t> </a:t>
            </a:r>
            <a:r>
              <a:rPr sz="7600" spc="90" dirty="0"/>
              <a:t>Data</a:t>
            </a:r>
            <a:endParaRPr sz="7600"/>
          </a:p>
        </p:txBody>
      </p:sp>
      <p:sp>
        <p:nvSpPr>
          <p:cNvPr id="3" name="object 3"/>
          <p:cNvSpPr/>
          <p:nvPr/>
        </p:nvSpPr>
        <p:spPr>
          <a:xfrm>
            <a:off x="264855" y="2623310"/>
            <a:ext cx="12131996" cy="423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9300" y="7073900"/>
            <a:ext cx="64382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heavy" spc="-7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(Bousmalis </a:t>
            </a:r>
            <a:r>
              <a:rPr sz="5000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et </a:t>
            </a:r>
            <a:r>
              <a:rPr sz="5000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al,</a:t>
            </a:r>
            <a:r>
              <a:rPr sz="5000" u="heavy" spc="25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5000" u="heavy" spc="-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2017)</a:t>
            </a:r>
            <a:endParaRPr sz="5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76300"/>
            <a:ext cx="1097978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75" dirty="0"/>
              <a:t>Generating </a:t>
            </a:r>
            <a:r>
              <a:rPr sz="7600" spc="-110" dirty="0"/>
              <a:t>Training</a:t>
            </a:r>
            <a:r>
              <a:rPr sz="7600" spc="-365" dirty="0"/>
              <a:t> </a:t>
            </a:r>
            <a:r>
              <a:rPr sz="7600" spc="90" dirty="0"/>
              <a:t>Data</a:t>
            </a:r>
            <a:endParaRPr sz="7600"/>
          </a:p>
        </p:txBody>
      </p:sp>
      <p:sp>
        <p:nvSpPr>
          <p:cNvPr id="3" name="object 3"/>
          <p:cNvSpPr/>
          <p:nvPr/>
        </p:nvSpPr>
        <p:spPr>
          <a:xfrm>
            <a:off x="2260297" y="2782143"/>
            <a:ext cx="8177073" cy="4840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8140700"/>
            <a:ext cx="4643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Georgia"/>
                <a:cs typeface="Georgia"/>
              </a:rPr>
              <a:t>(Bousmalis </a:t>
            </a:r>
            <a:r>
              <a:rPr sz="3600" spc="5" dirty="0">
                <a:latin typeface="Georgia"/>
                <a:cs typeface="Georgia"/>
              </a:rPr>
              <a:t>et </a:t>
            </a:r>
            <a:r>
              <a:rPr sz="3600" spc="-10" dirty="0">
                <a:latin typeface="Georgia"/>
                <a:cs typeface="Georgia"/>
              </a:rPr>
              <a:t>al,</a:t>
            </a:r>
            <a:r>
              <a:rPr sz="3600" spc="185" dirty="0">
                <a:latin typeface="Georgia"/>
                <a:cs typeface="Georgia"/>
              </a:rPr>
              <a:t> </a:t>
            </a:r>
            <a:r>
              <a:rPr sz="3600" spc="-70" dirty="0">
                <a:latin typeface="Georgia"/>
                <a:cs typeface="Georgia"/>
              </a:rPr>
              <a:t>2017)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49960"/>
            <a:ext cx="10960735" cy="1049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700" spc="-20" dirty="0"/>
              <a:t>Natural </a:t>
            </a:r>
            <a:r>
              <a:rPr sz="6700" spc="-75" dirty="0"/>
              <a:t>Language</a:t>
            </a:r>
            <a:r>
              <a:rPr sz="6700" spc="-409" dirty="0"/>
              <a:t> </a:t>
            </a:r>
            <a:r>
              <a:rPr sz="6700" spc="-90" dirty="0"/>
              <a:t>Processing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375412" y="2367060"/>
            <a:ext cx="10999470" cy="124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buSzPct val="75000"/>
              <a:tabLst>
                <a:tab pos="456565" algn="l"/>
                <a:tab pos="457200" algn="l"/>
              </a:tabLst>
            </a:pPr>
            <a:r>
              <a:rPr sz="3600" spc="75" dirty="0">
                <a:latin typeface="Georgia"/>
                <a:cs typeface="Georgia"/>
              </a:rPr>
              <a:t>An </a:t>
            </a:r>
            <a:r>
              <a:rPr sz="3600" spc="-40" dirty="0">
                <a:latin typeface="Georgia"/>
                <a:cs typeface="Georgia"/>
              </a:rPr>
              <a:t>important </a:t>
            </a:r>
            <a:r>
              <a:rPr sz="3600" spc="-105" dirty="0">
                <a:latin typeface="Georgia"/>
                <a:cs typeface="Georgia"/>
              </a:rPr>
              <a:t>predecessor </a:t>
            </a:r>
            <a:r>
              <a:rPr sz="3600" spc="5" dirty="0">
                <a:latin typeface="Georgia"/>
                <a:cs typeface="Georgia"/>
              </a:rPr>
              <a:t>to </a:t>
            </a:r>
            <a:r>
              <a:rPr sz="3600" spc="-105" dirty="0">
                <a:latin typeface="Georgia"/>
                <a:cs typeface="Georgia"/>
              </a:rPr>
              <a:t>deep </a:t>
            </a:r>
            <a:r>
              <a:rPr sz="3600" spc="85" dirty="0">
                <a:latin typeface="Georgia"/>
                <a:cs typeface="Georgia"/>
              </a:rPr>
              <a:t>NLP </a:t>
            </a:r>
            <a:r>
              <a:rPr sz="3600" spc="-100" dirty="0">
                <a:latin typeface="Georgia"/>
                <a:cs typeface="Georgia"/>
              </a:rPr>
              <a:t>is </a:t>
            </a:r>
            <a:r>
              <a:rPr sz="3600" spc="-30" dirty="0">
                <a:latin typeface="Georgia"/>
                <a:cs typeface="Georgia"/>
              </a:rPr>
              <a:t>the </a:t>
            </a:r>
            <a:r>
              <a:rPr sz="3600" spc="-40" dirty="0">
                <a:latin typeface="Georgia"/>
                <a:cs typeface="Georgia"/>
              </a:rPr>
              <a:t>family  </a:t>
            </a:r>
            <a:r>
              <a:rPr sz="3600" spc="-110" dirty="0">
                <a:latin typeface="Georgia"/>
                <a:cs typeface="Georgia"/>
              </a:rPr>
              <a:t>of </a:t>
            </a:r>
            <a:r>
              <a:rPr sz="3600" spc="-100" dirty="0">
                <a:latin typeface="Georgia"/>
                <a:cs typeface="Georgia"/>
              </a:rPr>
              <a:t>models </a:t>
            </a:r>
            <a:r>
              <a:rPr sz="3600" spc="-80" dirty="0">
                <a:latin typeface="Georgia"/>
                <a:cs typeface="Georgia"/>
              </a:rPr>
              <a:t>based </a:t>
            </a:r>
            <a:r>
              <a:rPr sz="3600" spc="-135" dirty="0">
                <a:latin typeface="Georgia"/>
                <a:cs typeface="Georgia"/>
              </a:rPr>
              <a:t>on</a:t>
            </a:r>
            <a:r>
              <a:rPr sz="3600" spc="75" dirty="0">
                <a:latin typeface="Georgia"/>
                <a:cs typeface="Georgia"/>
              </a:rPr>
              <a:t> </a:t>
            </a:r>
            <a:r>
              <a:rPr sz="3600" i="1" spc="-85" dirty="0">
                <a:latin typeface="Arial"/>
                <a:cs typeface="Arial"/>
              </a:rPr>
              <a:t>n</a:t>
            </a:r>
            <a:r>
              <a:rPr sz="3600" spc="-85" dirty="0">
                <a:latin typeface="Georgia"/>
                <a:cs typeface="Georgia"/>
              </a:rPr>
              <a:t>-grams: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4684155"/>
            <a:ext cx="12375515" cy="4238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585"/>
              </a:spcBef>
            </a:pPr>
            <a:r>
              <a:rPr sz="2850" spc="20" dirty="0">
                <a:latin typeface="Lucida Sans Unicode"/>
                <a:cs typeface="Lucida Sans Unicode"/>
              </a:rPr>
              <a:t>P</a:t>
            </a:r>
            <a:r>
              <a:rPr sz="2850" spc="20" dirty="0">
                <a:latin typeface="Tahoma"/>
                <a:cs typeface="Tahoma"/>
              </a:rPr>
              <a:t>(</a:t>
            </a:r>
            <a:r>
              <a:rPr sz="2850" spc="20" dirty="0">
                <a:latin typeface="Courier New"/>
                <a:cs typeface="Courier New"/>
              </a:rPr>
              <a:t>THE</a:t>
            </a:r>
            <a:r>
              <a:rPr sz="2850" spc="-760" dirty="0">
                <a:latin typeface="Courier New"/>
                <a:cs typeface="Courier New"/>
              </a:rPr>
              <a:t> </a:t>
            </a:r>
            <a:r>
              <a:rPr sz="2850" spc="-200" dirty="0">
                <a:latin typeface="Courier New"/>
                <a:cs typeface="Courier New"/>
              </a:rPr>
              <a:t>DOG</a:t>
            </a:r>
            <a:r>
              <a:rPr sz="2850" spc="-760" dirty="0">
                <a:latin typeface="Courier New"/>
                <a:cs typeface="Courier New"/>
              </a:rPr>
              <a:t> </a:t>
            </a:r>
            <a:r>
              <a:rPr sz="2850" spc="-200" dirty="0">
                <a:latin typeface="Courier New"/>
                <a:cs typeface="Courier New"/>
              </a:rPr>
              <a:t>RAN</a:t>
            </a:r>
            <a:r>
              <a:rPr sz="2850" spc="-755" dirty="0">
                <a:latin typeface="Courier New"/>
                <a:cs typeface="Courier New"/>
              </a:rPr>
              <a:t> </a:t>
            </a:r>
            <a:r>
              <a:rPr sz="2850" spc="-155" dirty="0">
                <a:latin typeface="Courier New"/>
                <a:cs typeface="Courier New"/>
              </a:rPr>
              <a:t>AWAY</a:t>
            </a:r>
            <a:r>
              <a:rPr sz="2850" spc="-155" dirty="0">
                <a:latin typeface="Tahoma"/>
                <a:cs typeface="Tahoma"/>
              </a:rPr>
              <a:t>)</a:t>
            </a:r>
            <a:r>
              <a:rPr sz="2850" spc="-95" dirty="0">
                <a:latin typeface="Tahoma"/>
                <a:cs typeface="Tahoma"/>
              </a:rPr>
              <a:t> </a:t>
            </a:r>
            <a:r>
              <a:rPr sz="2850" spc="165" dirty="0">
                <a:latin typeface="Tahoma"/>
                <a:cs typeface="Tahoma"/>
              </a:rPr>
              <a:t>=</a:t>
            </a:r>
            <a:r>
              <a:rPr sz="2850" spc="-90" dirty="0">
                <a:latin typeface="Tahoma"/>
                <a:cs typeface="Tahoma"/>
              </a:rPr>
              <a:t> </a:t>
            </a:r>
            <a:r>
              <a:rPr sz="2850" spc="-65" dirty="0">
                <a:latin typeface="Lucida Sans Unicode"/>
                <a:cs typeface="Lucida Sans Unicode"/>
              </a:rPr>
              <a:t>P</a:t>
            </a:r>
            <a:r>
              <a:rPr sz="3150" spc="-97" baseline="-11904" dirty="0">
                <a:latin typeface="Verdana"/>
                <a:cs typeface="Verdana"/>
              </a:rPr>
              <a:t>3</a:t>
            </a:r>
            <a:r>
              <a:rPr sz="2850" spc="-65" dirty="0">
                <a:latin typeface="Tahoma"/>
                <a:cs typeface="Tahoma"/>
              </a:rPr>
              <a:t>(</a:t>
            </a:r>
            <a:r>
              <a:rPr sz="2850" spc="-65" dirty="0">
                <a:latin typeface="Courier New"/>
                <a:cs typeface="Courier New"/>
              </a:rPr>
              <a:t>THE</a:t>
            </a:r>
            <a:r>
              <a:rPr sz="2850" spc="-755" dirty="0">
                <a:latin typeface="Courier New"/>
                <a:cs typeface="Courier New"/>
              </a:rPr>
              <a:t> </a:t>
            </a:r>
            <a:r>
              <a:rPr sz="2850" spc="-200" dirty="0">
                <a:latin typeface="Courier New"/>
                <a:cs typeface="Courier New"/>
              </a:rPr>
              <a:t>DOG</a:t>
            </a:r>
            <a:r>
              <a:rPr sz="2850" spc="-760" dirty="0">
                <a:latin typeface="Courier New"/>
                <a:cs typeface="Courier New"/>
              </a:rPr>
              <a:t> </a:t>
            </a:r>
            <a:r>
              <a:rPr sz="2850" spc="-95" dirty="0">
                <a:latin typeface="Courier New"/>
                <a:cs typeface="Courier New"/>
              </a:rPr>
              <a:t>RAN</a:t>
            </a:r>
            <a:r>
              <a:rPr sz="2850" spc="-95" dirty="0">
                <a:latin typeface="Tahoma"/>
                <a:cs typeface="Tahoma"/>
              </a:rPr>
              <a:t>)</a:t>
            </a:r>
            <a:r>
              <a:rPr sz="2850" spc="-95" dirty="0">
                <a:latin typeface="Lucida Sans Unicode"/>
                <a:cs typeface="Lucida Sans Unicode"/>
              </a:rPr>
              <a:t>P</a:t>
            </a:r>
            <a:r>
              <a:rPr sz="3150" spc="-142" baseline="-11904" dirty="0">
                <a:latin typeface="Verdana"/>
                <a:cs typeface="Verdana"/>
              </a:rPr>
              <a:t>3</a:t>
            </a:r>
            <a:r>
              <a:rPr sz="2850" spc="-95" dirty="0">
                <a:latin typeface="Tahoma"/>
                <a:cs typeface="Tahoma"/>
              </a:rPr>
              <a:t>(</a:t>
            </a:r>
            <a:r>
              <a:rPr sz="2850" spc="-95" dirty="0">
                <a:latin typeface="Courier New"/>
                <a:cs typeface="Courier New"/>
              </a:rPr>
              <a:t>DOG</a:t>
            </a:r>
            <a:r>
              <a:rPr sz="2850" spc="-760" dirty="0">
                <a:latin typeface="Courier New"/>
                <a:cs typeface="Courier New"/>
              </a:rPr>
              <a:t> </a:t>
            </a:r>
            <a:r>
              <a:rPr sz="2850" spc="-200" dirty="0">
                <a:latin typeface="Courier New"/>
                <a:cs typeface="Courier New"/>
              </a:rPr>
              <a:t>RAN</a:t>
            </a:r>
            <a:r>
              <a:rPr sz="2850" spc="-760" dirty="0">
                <a:latin typeface="Courier New"/>
                <a:cs typeface="Courier New"/>
              </a:rPr>
              <a:t> </a:t>
            </a:r>
            <a:r>
              <a:rPr sz="2850" spc="-100" dirty="0">
                <a:latin typeface="Courier New"/>
                <a:cs typeface="Courier New"/>
              </a:rPr>
              <a:t>AWAY</a:t>
            </a:r>
            <a:r>
              <a:rPr sz="2850" spc="-100" dirty="0">
                <a:latin typeface="Tahoma"/>
                <a:cs typeface="Tahoma"/>
              </a:rPr>
              <a:t>)</a:t>
            </a:r>
            <a:r>
              <a:rPr sz="2850" spc="-100" dirty="0">
                <a:latin typeface="Lucida Sans Unicode"/>
                <a:cs typeface="Lucida Sans Unicode"/>
              </a:rPr>
              <a:t>/P</a:t>
            </a:r>
            <a:r>
              <a:rPr sz="3150" spc="-150" baseline="-11904" dirty="0">
                <a:latin typeface="Verdana"/>
                <a:cs typeface="Verdana"/>
              </a:rPr>
              <a:t>2</a:t>
            </a:r>
            <a:r>
              <a:rPr sz="2850" spc="-100" dirty="0">
                <a:latin typeface="Tahoma"/>
                <a:cs typeface="Tahoma"/>
              </a:rPr>
              <a:t>(</a:t>
            </a:r>
            <a:r>
              <a:rPr sz="2850" spc="-100" dirty="0">
                <a:latin typeface="Courier New"/>
                <a:cs typeface="Courier New"/>
              </a:rPr>
              <a:t>DOG</a:t>
            </a:r>
            <a:r>
              <a:rPr sz="2850" spc="-755" dirty="0">
                <a:latin typeface="Courier New"/>
                <a:cs typeface="Courier New"/>
              </a:rPr>
              <a:t> </a:t>
            </a:r>
            <a:r>
              <a:rPr sz="2850" spc="-135" dirty="0">
                <a:latin typeface="Courier New"/>
                <a:cs typeface="Courier New"/>
              </a:rPr>
              <a:t>RAN</a:t>
            </a:r>
            <a:r>
              <a:rPr sz="2850" spc="-135" dirty="0">
                <a:latin typeface="Tahoma"/>
                <a:cs typeface="Tahoma"/>
              </a:rPr>
              <a:t>)</a:t>
            </a:r>
            <a:r>
              <a:rPr sz="2850" spc="-135" dirty="0">
                <a:latin typeface="Lucida Sans Unicode"/>
                <a:cs typeface="Lucida Sans Unicode"/>
              </a:rPr>
              <a:t>.</a:t>
            </a:r>
            <a:endParaRPr sz="2850" dirty="0">
              <a:latin typeface="Lucida Sans Unicode"/>
              <a:cs typeface="Lucida Sans Unicode"/>
            </a:endParaRPr>
          </a:p>
          <a:p>
            <a:pPr marL="1281430">
              <a:lnSpc>
                <a:spcPct val="100000"/>
              </a:lnSpc>
              <a:spcBef>
                <a:spcPts val="844"/>
              </a:spcBef>
            </a:pPr>
            <a:endParaRPr lang="en-US" sz="3600" b="1" spc="-114" dirty="0">
              <a:latin typeface="Georgia"/>
              <a:cs typeface="Georgia"/>
            </a:endParaRPr>
          </a:p>
          <a:p>
            <a:pPr marL="1281430">
              <a:lnSpc>
                <a:spcPct val="100000"/>
              </a:lnSpc>
              <a:spcBef>
                <a:spcPts val="844"/>
              </a:spcBef>
            </a:pPr>
            <a:r>
              <a:rPr sz="3600" b="1" spc="-114" dirty="0">
                <a:latin typeface="Georgia"/>
                <a:cs typeface="Georgia"/>
              </a:rPr>
              <a:t>Improve</a:t>
            </a:r>
            <a:r>
              <a:rPr sz="3600" b="1" spc="325" dirty="0">
                <a:latin typeface="Georgia"/>
                <a:cs typeface="Georgia"/>
              </a:rPr>
              <a:t> </a:t>
            </a:r>
            <a:r>
              <a:rPr sz="3600" b="1" spc="-40" dirty="0">
                <a:latin typeface="Georgia"/>
                <a:cs typeface="Georgia"/>
              </a:rPr>
              <a:t>with:</a:t>
            </a:r>
            <a:endParaRPr sz="3600" b="1" dirty="0">
              <a:latin typeface="Georgia"/>
              <a:cs typeface="Georgia"/>
            </a:endParaRPr>
          </a:p>
          <a:p>
            <a:pPr marL="1433830">
              <a:lnSpc>
                <a:spcPct val="100000"/>
              </a:lnSpc>
              <a:spcBef>
                <a:spcPts val="680"/>
              </a:spcBef>
            </a:pPr>
            <a:r>
              <a:rPr sz="3600" spc="-70" dirty="0">
                <a:latin typeface="Georgia"/>
                <a:cs typeface="Georgia"/>
              </a:rPr>
              <a:t>-Smoothing</a:t>
            </a:r>
            <a:endParaRPr sz="3600" dirty="0">
              <a:latin typeface="Georgia"/>
              <a:cs typeface="Georgia"/>
            </a:endParaRPr>
          </a:p>
          <a:p>
            <a:pPr marL="1433830">
              <a:lnSpc>
                <a:spcPct val="100000"/>
              </a:lnSpc>
              <a:spcBef>
                <a:spcPts val="680"/>
              </a:spcBef>
            </a:pPr>
            <a:r>
              <a:rPr sz="3600" spc="-30" dirty="0">
                <a:latin typeface="Georgia"/>
                <a:cs typeface="Georgia"/>
              </a:rPr>
              <a:t>-Backo</a:t>
            </a:r>
            <a:r>
              <a:rPr sz="3600" spc="-30" dirty="0">
                <a:latin typeface="Arial"/>
                <a:cs typeface="Arial"/>
              </a:rPr>
              <a:t>ﬀ</a:t>
            </a:r>
            <a:endParaRPr sz="3600" dirty="0">
              <a:latin typeface="Arial"/>
              <a:cs typeface="Arial"/>
            </a:endParaRPr>
          </a:p>
          <a:p>
            <a:pPr marL="1433830">
              <a:lnSpc>
                <a:spcPct val="100000"/>
              </a:lnSpc>
              <a:spcBef>
                <a:spcPts val="680"/>
              </a:spcBef>
            </a:pPr>
            <a:r>
              <a:rPr sz="3600" spc="-110" dirty="0">
                <a:latin typeface="Georgia"/>
                <a:cs typeface="Georgia"/>
              </a:rPr>
              <a:t>-Word</a:t>
            </a:r>
            <a:r>
              <a:rPr sz="3600" spc="325" dirty="0">
                <a:latin typeface="Georgia"/>
                <a:cs typeface="Georgia"/>
              </a:rPr>
              <a:t> </a:t>
            </a:r>
            <a:r>
              <a:rPr sz="3600" spc="-65" dirty="0">
                <a:latin typeface="Georgia"/>
                <a:cs typeface="Georgia"/>
              </a:rPr>
              <a:t>categories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0400">
              <a:lnSpc>
                <a:spcPct val="114700"/>
              </a:lnSpc>
              <a:spcBef>
                <a:spcPts val="100"/>
              </a:spcBef>
            </a:pPr>
            <a:r>
              <a:rPr spc="-175" dirty="0"/>
              <a:t>High-Dimensional </a:t>
            </a:r>
            <a:r>
              <a:rPr spc="55" dirty="0"/>
              <a:t>Output  </a:t>
            </a:r>
            <a:r>
              <a:rPr spc="-110" dirty="0"/>
              <a:t>Layers </a:t>
            </a:r>
            <a:r>
              <a:rPr spc="-170" dirty="0"/>
              <a:t>for </a:t>
            </a:r>
            <a:r>
              <a:rPr spc="-70" dirty="0"/>
              <a:t>Large</a:t>
            </a:r>
            <a:r>
              <a:rPr spc="-770" dirty="0"/>
              <a:t> </a:t>
            </a:r>
            <a:r>
              <a:rPr spc="-100" dirty="0"/>
              <a:t>Vocabularies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200" y="3683000"/>
            <a:ext cx="6162675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35" dirty="0">
                <a:latin typeface="Georgia"/>
                <a:cs typeface="Georgia"/>
              </a:rPr>
              <a:t>Short</a:t>
            </a:r>
            <a:r>
              <a:rPr sz="3600" spc="325" dirty="0">
                <a:latin typeface="Georgia"/>
                <a:cs typeface="Georgia"/>
              </a:rPr>
              <a:t> </a:t>
            </a:r>
            <a:r>
              <a:rPr sz="3600" spc="-20" dirty="0">
                <a:latin typeface="Georgia"/>
                <a:cs typeface="Georgia"/>
              </a:rPr>
              <a:t>list</a:t>
            </a:r>
            <a:endParaRPr sz="3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4250">
              <a:latin typeface="Georgia"/>
              <a:cs typeface="Georgia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85" dirty="0">
                <a:latin typeface="Georgia"/>
                <a:cs typeface="Georgia"/>
              </a:rPr>
              <a:t>Hierarchical</a:t>
            </a:r>
            <a:r>
              <a:rPr sz="3600" spc="325" dirty="0">
                <a:latin typeface="Georgia"/>
                <a:cs typeface="Georgia"/>
              </a:rPr>
              <a:t> </a:t>
            </a:r>
            <a:r>
              <a:rPr sz="3600" spc="-45" dirty="0">
                <a:latin typeface="Georgia"/>
                <a:cs typeface="Georgia"/>
              </a:rPr>
              <a:t>softmax</a:t>
            </a:r>
            <a:endParaRPr sz="3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4250">
              <a:latin typeface="Georgia"/>
              <a:cs typeface="Georgia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65" dirty="0">
                <a:latin typeface="Georgia"/>
                <a:cs typeface="Georgia"/>
              </a:rPr>
              <a:t>Importance</a:t>
            </a:r>
            <a:r>
              <a:rPr sz="3600" spc="320" dirty="0">
                <a:latin typeface="Georgia"/>
                <a:cs typeface="Georgia"/>
              </a:rPr>
              <a:t> </a:t>
            </a:r>
            <a:r>
              <a:rPr sz="3600" spc="-80" dirty="0">
                <a:latin typeface="Georgia"/>
                <a:cs typeface="Georgia"/>
              </a:rPr>
              <a:t>sampling</a:t>
            </a:r>
            <a:endParaRPr sz="3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4250">
              <a:latin typeface="Georgia"/>
              <a:cs typeface="Georgia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110" dirty="0">
                <a:latin typeface="Georgia"/>
                <a:cs typeface="Georgia"/>
              </a:rPr>
              <a:t>Noise </a:t>
            </a:r>
            <a:r>
              <a:rPr sz="3600" spc="-50" dirty="0">
                <a:latin typeface="Georgia"/>
                <a:cs typeface="Georgia"/>
              </a:rPr>
              <a:t>contrastive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-55" dirty="0">
                <a:latin typeface="Georgia"/>
                <a:cs typeface="Georgia"/>
              </a:rPr>
              <a:t>estimation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0" marR="5080" indent="-1676400">
              <a:lnSpc>
                <a:spcPct val="114700"/>
              </a:lnSpc>
              <a:spcBef>
                <a:spcPts val="100"/>
              </a:spcBef>
            </a:pPr>
            <a:r>
              <a:rPr spc="484" dirty="0"/>
              <a:t>A </a:t>
            </a:r>
            <a:r>
              <a:rPr spc="-160" dirty="0"/>
              <a:t>Hierarchy </a:t>
            </a:r>
            <a:r>
              <a:rPr spc="-190" dirty="0"/>
              <a:t>of Words </a:t>
            </a:r>
            <a:r>
              <a:rPr spc="-130" dirty="0"/>
              <a:t>and  </a:t>
            </a:r>
            <a:r>
              <a:rPr spc="-180" dirty="0"/>
              <a:t>Word</a:t>
            </a:r>
            <a:r>
              <a:rPr spc="565" dirty="0"/>
              <a:t> </a:t>
            </a:r>
            <a:r>
              <a:rPr spc="-60" dirty="0"/>
              <a:t>Categories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04530" y="2571784"/>
            <a:ext cx="7428230" cy="6362700"/>
            <a:chOff x="2804530" y="2571784"/>
            <a:chExt cx="7428230" cy="6362700"/>
          </a:xfrm>
        </p:grpSpPr>
        <p:sp>
          <p:nvSpPr>
            <p:cNvPr id="5" name="object 5"/>
            <p:cNvSpPr/>
            <p:nvPr/>
          </p:nvSpPr>
          <p:spPr>
            <a:xfrm>
              <a:off x="2804530" y="2571784"/>
              <a:ext cx="7428230" cy="6362700"/>
            </a:xfrm>
            <a:custGeom>
              <a:avLst/>
              <a:gdLst/>
              <a:ahLst/>
              <a:cxnLst/>
              <a:rect l="l" t="t" r="r" b="b"/>
              <a:pathLst>
                <a:path w="7428230" h="6362700">
                  <a:moveTo>
                    <a:pt x="7428179" y="0"/>
                  </a:moveTo>
                  <a:lnTo>
                    <a:pt x="0" y="0"/>
                  </a:lnTo>
                  <a:lnTo>
                    <a:pt x="0" y="6362630"/>
                  </a:lnTo>
                  <a:lnTo>
                    <a:pt x="7428179" y="6362630"/>
                  </a:lnTo>
                  <a:lnTo>
                    <a:pt x="7428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2442" y="2591836"/>
              <a:ext cx="7352358" cy="59487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18158" y="4496465"/>
            <a:ext cx="279400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15" dirty="0">
                <a:latin typeface="Tahoma"/>
                <a:cs typeface="Tahoma"/>
              </a:rPr>
              <a:t>(1)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1647" y="4496465"/>
            <a:ext cx="279400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15" dirty="0">
                <a:latin typeface="Tahoma"/>
                <a:cs typeface="Tahoma"/>
              </a:rPr>
              <a:t>(0)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2572" y="6260348"/>
            <a:ext cx="433705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30" dirty="0">
                <a:latin typeface="Tahoma"/>
                <a:cs typeface="Tahoma"/>
              </a:rPr>
              <a:t>(1,1)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9317" y="6260348"/>
            <a:ext cx="433705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30" dirty="0">
                <a:latin typeface="Tahoma"/>
                <a:cs typeface="Tahoma"/>
              </a:rPr>
              <a:t>(1,0)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6061" y="6260348"/>
            <a:ext cx="433705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30" dirty="0">
                <a:latin typeface="Tahoma"/>
                <a:cs typeface="Tahoma"/>
              </a:rPr>
              <a:t>(0,1)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2806" y="6260348"/>
            <a:ext cx="433705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30" dirty="0">
                <a:latin typeface="Tahoma"/>
                <a:cs typeface="Tahoma"/>
              </a:rPr>
              <a:t>(0,0)</a:t>
            </a:r>
            <a:endParaRPr sz="155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26312" y="8038394"/>
          <a:ext cx="7213598" cy="870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070">
                <a:tc>
                  <a:txBody>
                    <a:bodyPr/>
                    <a:lstStyle/>
                    <a:p>
                      <a:pPr marR="140970" algn="ctr">
                        <a:lnSpc>
                          <a:spcPts val="1455"/>
                        </a:lnSpc>
                      </a:pPr>
                      <a:r>
                        <a:rPr sz="1500" spc="-6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575" spc="-89" baseline="-13227" dirty="0">
                          <a:latin typeface="Verdana"/>
                          <a:cs typeface="Verdana"/>
                        </a:rPr>
                        <a:t>0</a:t>
                      </a:r>
                      <a:endParaRPr sz="1575" baseline="-13227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455"/>
                        </a:lnSpc>
                      </a:pPr>
                      <a:r>
                        <a:rPr sz="1500" spc="-6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575" spc="-89" baseline="-13227" dirty="0">
                          <a:latin typeface="Verdana"/>
                          <a:cs typeface="Verdana"/>
                        </a:rPr>
                        <a:t>1</a:t>
                      </a:r>
                      <a:endParaRPr sz="1575" baseline="-13227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455"/>
                        </a:lnSpc>
                      </a:pPr>
                      <a:r>
                        <a:rPr sz="1500" spc="-6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575" spc="-89" baseline="-13227" dirty="0">
                          <a:latin typeface="Verdana"/>
                          <a:cs typeface="Verdana"/>
                        </a:rPr>
                        <a:t>2</a:t>
                      </a:r>
                      <a:endParaRPr sz="1575" baseline="-13227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455"/>
                        </a:lnSpc>
                      </a:pPr>
                      <a:r>
                        <a:rPr sz="1500" spc="-6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575" spc="-89" baseline="-13227" dirty="0">
                          <a:latin typeface="Verdana"/>
                          <a:cs typeface="Verdana"/>
                        </a:rPr>
                        <a:t>3</a:t>
                      </a:r>
                      <a:endParaRPr sz="1575" baseline="-13227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455"/>
                        </a:lnSpc>
                      </a:pPr>
                      <a:r>
                        <a:rPr sz="1500" spc="15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575" spc="22" baseline="-13227" dirty="0">
                          <a:latin typeface="Times New Roman"/>
                          <a:cs typeface="Times New Roman"/>
                        </a:rPr>
                        <a:t>4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455"/>
                        </a:lnSpc>
                      </a:pPr>
                      <a:r>
                        <a:rPr sz="1500" spc="-6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575" spc="-89" baseline="-13227" dirty="0">
                          <a:latin typeface="Verdana"/>
                          <a:cs typeface="Verdana"/>
                        </a:rPr>
                        <a:t>5</a:t>
                      </a:r>
                      <a:endParaRPr sz="1575" baseline="-13227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1455"/>
                        </a:lnSpc>
                      </a:pPr>
                      <a:r>
                        <a:rPr sz="1500" spc="-6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575" spc="-89" baseline="-13227" dirty="0">
                          <a:latin typeface="Verdana"/>
                          <a:cs typeface="Verdana"/>
                        </a:rPr>
                        <a:t>6</a:t>
                      </a:r>
                      <a:endParaRPr sz="1575" baseline="-13227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 algn="ctr">
                        <a:lnSpc>
                          <a:spcPts val="1455"/>
                        </a:lnSpc>
                      </a:pPr>
                      <a:r>
                        <a:rPr sz="1500" spc="-6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1575" spc="-89" baseline="-13227" dirty="0">
                          <a:latin typeface="Verdana"/>
                          <a:cs typeface="Verdana"/>
                        </a:rPr>
                        <a:t>7</a:t>
                      </a:r>
                      <a:endParaRPr sz="1575" baseline="-13227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69">
                <a:tc>
                  <a:txBody>
                    <a:bodyPr/>
                    <a:lstStyle/>
                    <a:p>
                      <a:pPr marR="11366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550" spc="-35" dirty="0">
                          <a:latin typeface="Tahoma"/>
                          <a:cs typeface="Tahoma"/>
                        </a:rPr>
                        <a:t>(0,0,0)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550" spc="-35" dirty="0">
                          <a:latin typeface="Tahoma"/>
                          <a:cs typeface="Tahoma"/>
                        </a:rPr>
                        <a:t>(0,0,1)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550" spc="-35" dirty="0">
                          <a:latin typeface="Tahoma"/>
                          <a:cs typeface="Tahoma"/>
                        </a:rPr>
                        <a:t>(0,1,0)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550" spc="-35" dirty="0">
                          <a:latin typeface="Tahoma"/>
                          <a:cs typeface="Tahoma"/>
                        </a:rPr>
                        <a:t>(0,1,1)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550" spc="-35" dirty="0">
                          <a:latin typeface="Tahoma"/>
                          <a:cs typeface="Tahoma"/>
                        </a:rPr>
                        <a:t>(1,0,0)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550" spc="-35" dirty="0">
                          <a:latin typeface="Tahoma"/>
                          <a:cs typeface="Tahoma"/>
                        </a:rPr>
                        <a:t>(1,0,1)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550" spc="-35" dirty="0">
                          <a:latin typeface="Tahoma"/>
                          <a:cs typeface="Tahoma"/>
                        </a:rPr>
                        <a:t>(1,1,0)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550" spc="-35" dirty="0">
                          <a:latin typeface="Tahoma"/>
                          <a:cs typeface="Tahoma"/>
                        </a:rPr>
                        <a:t>(1,1,1)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032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22019"/>
            <a:ext cx="10953115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-135" dirty="0"/>
              <a:t>Neural </a:t>
            </a:r>
            <a:r>
              <a:rPr sz="7050" spc="-180" dirty="0"/>
              <a:t>Machine</a:t>
            </a:r>
            <a:r>
              <a:rPr sz="7050" spc="-195" dirty="0"/>
              <a:t> </a:t>
            </a:r>
            <a:r>
              <a:rPr sz="7050" spc="-95" dirty="0"/>
              <a:t>Translation</a:t>
            </a:r>
            <a:endParaRPr sz="7050"/>
          </a:p>
        </p:txBody>
      </p:sp>
      <p:grpSp>
        <p:nvGrpSpPr>
          <p:cNvPr id="3" name="object 3"/>
          <p:cNvGrpSpPr/>
          <p:nvPr/>
        </p:nvGrpSpPr>
        <p:grpSpPr>
          <a:xfrm>
            <a:off x="3474589" y="2645192"/>
            <a:ext cx="6065520" cy="5284470"/>
            <a:chOff x="3474589" y="2645192"/>
            <a:chExt cx="6065520" cy="5284470"/>
          </a:xfrm>
        </p:grpSpPr>
        <p:sp>
          <p:nvSpPr>
            <p:cNvPr id="4" name="object 4"/>
            <p:cNvSpPr/>
            <p:nvPr/>
          </p:nvSpPr>
          <p:spPr>
            <a:xfrm>
              <a:off x="3917836" y="2662746"/>
              <a:ext cx="5179060" cy="3142615"/>
            </a:xfrm>
            <a:custGeom>
              <a:avLst/>
              <a:gdLst/>
              <a:ahLst/>
              <a:cxnLst/>
              <a:rect l="l" t="t" r="r" b="b"/>
              <a:pathLst>
                <a:path w="5179059" h="3142615">
                  <a:moveTo>
                    <a:pt x="798723" y="0"/>
                  </a:moveTo>
                  <a:lnTo>
                    <a:pt x="4379812" y="0"/>
                  </a:lnTo>
                  <a:lnTo>
                    <a:pt x="4426505" y="3426"/>
                  </a:lnTo>
                  <a:lnTo>
                    <a:pt x="4471071" y="13378"/>
                  </a:lnTo>
                  <a:lnTo>
                    <a:pt x="4513021" y="29367"/>
                  </a:lnTo>
                  <a:lnTo>
                    <a:pt x="4551866" y="50906"/>
                  </a:lnTo>
                  <a:lnTo>
                    <a:pt x="4587118" y="77504"/>
                  </a:lnTo>
                  <a:lnTo>
                    <a:pt x="4618287" y="108673"/>
                  </a:lnTo>
                  <a:lnTo>
                    <a:pt x="4644885" y="143924"/>
                  </a:lnTo>
                  <a:lnTo>
                    <a:pt x="4666423" y="182769"/>
                  </a:lnTo>
                  <a:lnTo>
                    <a:pt x="4682413" y="224719"/>
                  </a:lnTo>
                  <a:lnTo>
                    <a:pt x="4692365" y="269285"/>
                  </a:lnTo>
                  <a:lnTo>
                    <a:pt x="4695791" y="315978"/>
                  </a:lnTo>
                  <a:lnTo>
                    <a:pt x="4695791" y="719728"/>
                  </a:lnTo>
                  <a:lnTo>
                    <a:pt x="4692365" y="766421"/>
                  </a:lnTo>
                  <a:lnTo>
                    <a:pt x="4682413" y="810987"/>
                  </a:lnTo>
                  <a:lnTo>
                    <a:pt x="4666423" y="852937"/>
                  </a:lnTo>
                  <a:lnTo>
                    <a:pt x="4644885" y="891782"/>
                  </a:lnTo>
                  <a:lnTo>
                    <a:pt x="4618287" y="927033"/>
                  </a:lnTo>
                  <a:lnTo>
                    <a:pt x="4587118" y="958202"/>
                  </a:lnTo>
                  <a:lnTo>
                    <a:pt x="4551866" y="984801"/>
                  </a:lnTo>
                  <a:lnTo>
                    <a:pt x="4513021" y="1006339"/>
                  </a:lnTo>
                  <a:lnTo>
                    <a:pt x="4471071" y="1022328"/>
                  </a:lnTo>
                  <a:lnTo>
                    <a:pt x="4426505" y="1032281"/>
                  </a:lnTo>
                  <a:lnTo>
                    <a:pt x="4379812" y="1035707"/>
                  </a:lnTo>
                  <a:lnTo>
                    <a:pt x="798723" y="1035707"/>
                  </a:lnTo>
                  <a:lnTo>
                    <a:pt x="752030" y="1032281"/>
                  </a:lnTo>
                  <a:lnTo>
                    <a:pt x="707464" y="1022328"/>
                  </a:lnTo>
                  <a:lnTo>
                    <a:pt x="665514" y="1006339"/>
                  </a:lnTo>
                  <a:lnTo>
                    <a:pt x="626669" y="984801"/>
                  </a:lnTo>
                  <a:lnTo>
                    <a:pt x="591417" y="958202"/>
                  </a:lnTo>
                  <a:lnTo>
                    <a:pt x="560248" y="927033"/>
                  </a:lnTo>
                  <a:lnTo>
                    <a:pt x="533650" y="891782"/>
                  </a:lnTo>
                  <a:lnTo>
                    <a:pt x="512112" y="852937"/>
                  </a:lnTo>
                  <a:lnTo>
                    <a:pt x="496122" y="810987"/>
                  </a:lnTo>
                  <a:lnTo>
                    <a:pt x="486170" y="766421"/>
                  </a:lnTo>
                  <a:lnTo>
                    <a:pt x="482744" y="719728"/>
                  </a:lnTo>
                  <a:lnTo>
                    <a:pt x="482744" y="315978"/>
                  </a:lnTo>
                  <a:lnTo>
                    <a:pt x="486170" y="269285"/>
                  </a:lnTo>
                  <a:lnTo>
                    <a:pt x="496122" y="224719"/>
                  </a:lnTo>
                  <a:lnTo>
                    <a:pt x="512112" y="182769"/>
                  </a:lnTo>
                  <a:lnTo>
                    <a:pt x="533650" y="143924"/>
                  </a:lnTo>
                  <a:lnTo>
                    <a:pt x="560248" y="108673"/>
                  </a:lnTo>
                  <a:lnTo>
                    <a:pt x="591417" y="77504"/>
                  </a:lnTo>
                  <a:lnTo>
                    <a:pt x="626669" y="50906"/>
                  </a:lnTo>
                  <a:lnTo>
                    <a:pt x="665514" y="29367"/>
                  </a:lnTo>
                  <a:lnTo>
                    <a:pt x="707464" y="13378"/>
                  </a:lnTo>
                  <a:lnTo>
                    <a:pt x="752030" y="3426"/>
                  </a:lnTo>
                  <a:lnTo>
                    <a:pt x="798723" y="0"/>
                  </a:lnTo>
                  <a:close/>
                </a:path>
                <a:path w="5179059" h="3142615">
                  <a:moveTo>
                    <a:pt x="315978" y="2106523"/>
                  </a:moveTo>
                  <a:lnTo>
                    <a:pt x="4862557" y="2106523"/>
                  </a:lnTo>
                  <a:lnTo>
                    <a:pt x="4909250" y="2109949"/>
                  </a:lnTo>
                  <a:lnTo>
                    <a:pt x="4953816" y="2119901"/>
                  </a:lnTo>
                  <a:lnTo>
                    <a:pt x="4995766" y="2135890"/>
                  </a:lnTo>
                  <a:lnTo>
                    <a:pt x="5034611" y="2157429"/>
                  </a:lnTo>
                  <a:lnTo>
                    <a:pt x="5069863" y="2184027"/>
                  </a:lnTo>
                  <a:lnTo>
                    <a:pt x="5101032" y="2215196"/>
                  </a:lnTo>
                  <a:lnTo>
                    <a:pt x="5127630" y="2250448"/>
                  </a:lnTo>
                  <a:lnTo>
                    <a:pt x="5149168" y="2289293"/>
                  </a:lnTo>
                  <a:lnTo>
                    <a:pt x="5165157" y="2331242"/>
                  </a:lnTo>
                  <a:lnTo>
                    <a:pt x="5175110" y="2375808"/>
                  </a:lnTo>
                  <a:lnTo>
                    <a:pt x="5178536" y="2422501"/>
                  </a:lnTo>
                  <a:lnTo>
                    <a:pt x="5178536" y="2826251"/>
                  </a:lnTo>
                  <a:lnTo>
                    <a:pt x="5175110" y="2872945"/>
                  </a:lnTo>
                  <a:lnTo>
                    <a:pt x="5165157" y="2917511"/>
                  </a:lnTo>
                  <a:lnTo>
                    <a:pt x="5149168" y="2959460"/>
                  </a:lnTo>
                  <a:lnTo>
                    <a:pt x="5127630" y="2998306"/>
                  </a:lnTo>
                  <a:lnTo>
                    <a:pt x="5101032" y="3033557"/>
                  </a:lnTo>
                  <a:lnTo>
                    <a:pt x="5069863" y="3064726"/>
                  </a:lnTo>
                  <a:lnTo>
                    <a:pt x="5034611" y="3091324"/>
                  </a:lnTo>
                  <a:lnTo>
                    <a:pt x="4995766" y="3112862"/>
                  </a:lnTo>
                  <a:lnTo>
                    <a:pt x="4953816" y="3128852"/>
                  </a:lnTo>
                  <a:lnTo>
                    <a:pt x="4909250" y="3138804"/>
                  </a:lnTo>
                  <a:lnTo>
                    <a:pt x="4862557" y="3142230"/>
                  </a:lnTo>
                  <a:lnTo>
                    <a:pt x="315978" y="3142230"/>
                  </a:lnTo>
                  <a:lnTo>
                    <a:pt x="269285" y="3138804"/>
                  </a:lnTo>
                  <a:lnTo>
                    <a:pt x="224719" y="3128852"/>
                  </a:lnTo>
                  <a:lnTo>
                    <a:pt x="182769" y="3112862"/>
                  </a:lnTo>
                  <a:lnTo>
                    <a:pt x="143924" y="3091324"/>
                  </a:lnTo>
                  <a:lnTo>
                    <a:pt x="108673" y="3064726"/>
                  </a:lnTo>
                  <a:lnTo>
                    <a:pt x="77504" y="3033557"/>
                  </a:lnTo>
                  <a:lnTo>
                    <a:pt x="50906" y="2998306"/>
                  </a:lnTo>
                  <a:lnTo>
                    <a:pt x="29367" y="2959460"/>
                  </a:lnTo>
                  <a:lnTo>
                    <a:pt x="13378" y="2917511"/>
                  </a:lnTo>
                  <a:lnTo>
                    <a:pt x="3426" y="2872945"/>
                  </a:lnTo>
                  <a:lnTo>
                    <a:pt x="0" y="2826251"/>
                  </a:lnTo>
                  <a:lnTo>
                    <a:pt x="0" y="2422501"/>
                  </a:lnTo>
                  <a:lnTo>
                    <a:pt x="3426" y="2375808"/>
                  </a:lnTo>
                  <a:lnTo>
                    <a:pt x="13378" y="2331242"/>
                  </a:lnTo>
                  <a:lnTo>
                    <a:pt x="29367" y="2289293"/>
                  </a:lnTo>
                  <a:lnTo>
                    <a:pt x="50906" y="2250448"/>
                  </a:lnTo>
                  <a:lnTo>
                    <a:pt x="77504" y="2215196"/>
                  </a:lnTo>
                  <a:lnTo>
                    <a:pt x="108673" y="2184027"/>
                  </a:lnTo>
                  <a:lnTo>
                    <a:pt x="143924" y="2157429"/>
                  </a:lnTo>
                  <a:lnTo>
                    <a:pt x="182769" y="2135890"/>
                  </a:lnTo>
                  <a:lnTo>
                    <a:pt x="224719" y="2119901"/>
                  </a:lnTo>
                  <a:lnTo>
                    <a:pt x="269285" y="2109949"/>
                  </a:lnTo>
                  <a:lnTo>
                    <a:pt x="315978" y="2106523"/>
                  </a:lnTo>
                  <a:close/>
                </a:path>
              </a:pathLst>
            </a:custGeom>
            <a:ln w="3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07104" y="4046030"/>
              <a:ext cx="0" cy="723265"/>
            </a:xfrm>
            <a:custGeom>
              <a:avLst/>
              <a:gdLst/>
              <a:ahLst/>
              <a:cxnLst/>
              <a:rect l="l" t="t" r="r" b="b"/>
              <a:pathLst>
                <a:path h="723264">
                  <a:moveTo>
                    <a:pt x="0" y="723239"/>
                  </a:moveTo>
                  <a:lnTo>
                    <a:pt x="0" y="0"/>
                  </a:lnTo>
                </a:path>
              </a:pathLst>
            </a:custGeom>
            <a:ln w="3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1777" y="3765160"/>
              <a:ext cx="210820" cy="281305"/>
            </a:xfrm>
            <a:custGeom>
              <a:avLst/>
              <a:gdLst/>
              <a:ahLst/>
              <a:cxnLst/>
              <a:rect l="l" t="t" r="r" b="b"/>
              <a:pathLst>
                <a:path w="210820" h="281304">
                  <a:moveTo>
                    <a:pt x="105326" y="0"/>
                  </a:moveTo>
                  <a:lnTo>
                    <a:pt x="0" y="280869"/>
                  </a:lnTo>
                  <a:lnTo>
                    <a:pt x="210652" y="280869"/>
                  </a:lnTo>
                  <a:lnTo>
                    <a:pt x="1053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1778" y="3765160"/>
              <a:ext cx="210820" cy="281305"/>
            </a:xfrm>
            <a:custGeom>
              <a:avLst/>
              <a:gdLst/>
              <a:ahLst/>
              <a:cxnLst/>
              <a:rect l="l" t="t" r="r" b="b"/>
              <a:pathLst>
                <a:path w="210820" h="281304">
                  <a:moveTo>
                    <a:pt x="105326" y="0"/>
                  </a:moveTo>
                  <a:lnTo>
                    <a:pt x="0" y="280869"/>
                  </a:lnTo>
                  <a:lnTo>
                    <a:pt x="210652" y="280869"/>
                  </a:lnTo>
                  <a:lnTo>
                    <a:pt x="105326" y="0"/>
                  </a:lnTo>
                  <a:close/>
                </a:path>
              </a:pathLst>
            </a:custGeom>
            <a:ln w="3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2143" y="6875792"/>
              <a:ext cx="6029960" cy="1036319"/>
            </a:xfrm>
            <a:custGeom>
              <a:avLst/>
              <a:gdLst/>
              <a:ahLst/>
              <a:cxnLst/>
              <a:rect l="l" t="t" r="r" b="b"/>
              <a:pathLst>
                <a:path w="6029959" h="1036320">
                  <a:moveTo>
                    <a:pt x="315978" y="0"/>
                  </a:moveTo>
                  <a:lnTo>
                    <a:pt x="5713943" y="0"/>
                  </a:lnTo>
                  <a:lnTo>
                    <a:pt x="5760637" y="3425"/>
                  </a:lnTo>
                  <a:lnTo>
                    <a:pt x="5805203" y="13378"/>
                  </a:lnTo>
                  <a:lnTo>
                    <a:pt x="5847153" y="29367"/>
                  </a:lnTo>
                  <a:lnTo>
                    <a:pt x="5885998" y="50905"/>
                  </a:lnTo>
                  <a:lnTo>
                    <a:pt x="5921249" y="77503"/>
                  </a:lnTo>
                  <a:lnTo>
                    <a:pt x="5952418" y="108672"/>
                  </a:lnTo>
                  <a:lnTo>
                    <a:pt x="5979016" y="143924"/>
                  </a:lnTo>
                  <a:lnTo>
                    <a:pt x="6000554" y="182769"/>
                  </a:lnTo>
                  <a:lnTo>
                    <a:pt x="6016544" y="224719"/>
                  </a:lnTo>
                  <a:lnTo>
                    <a:pt x="6026496" y="269285"/>
                  </a:lnTo>
                  <a:lnTo>
                    <a:pt x="6029922" y="315978"/>
                  </a:lnTo>
                  <a:lnTo>
                    <a:pt x="6029922" y="719728"/>
                  </a:lnTo>
                  <a:lnTo>
                    <a:pt x="6026496" y="766422"/>
                  </a:lnTo>
                  <a:lnTo>
                    <a:pt x="6016544" y="810987"/>
                  </a:lnTo>
                  <a:lnTo>
                    <a:pt x="6000554" y="852937"/>
                  </a:lnTo>
                  <a:lnTo>
                    <a:pt x="5979016" y="891782"/>
                  </a:lnTo>
                  <a:lnTo>
                    <a:pt x="5952418" y="927034"/>
                  </a:lnTo>
                  <a:lnTo>
                    <a:pt x="5921249" y="958203"/>
                  </a:lnTo>
                  <a:lnTo>
                    <a:pt x="5885998" y="984801"/>
                  </a:lnTo>
                  <a:lnTo>
                    <a:pt x="5847153" y="1006339"/>
                  </a:lnTo>
                  <a:lnTo>
                    <a:pt x="5805203" y="1022329"/>
                  </a:lnTo>
                  <a:lnTo>
                    <a:pt x="5760637" y="1032281"/>
                  </a:lnTo>
                  <a:lnTo>
                    <a:pt x="5713943" y="1035707"/>
                  </a:lnTo>
                  <a:lnTo>
                    <a:pt x="315978" y="1035707"/>
                  </a:lnTo>
                  <a:lnTo>
                    <a:pt x="269285" y="1032281"/>
                  </a:lnTo>
                  <a:lnTo>
                    <a:pt x="224719" y="1022329"/>
                  </a:lnTo>
                  <a:lnTo>
                    <a:pt x="182769" y="1006339"/>
                  </a:lnTo>
                  <a:lnTo>
                    <a:pt x="143924" y="984801"/>
                  </a:lnTo>
                  <a:lnTo>
                    <a:pt x="108673" y="958203"/>
                  </a:lnTo>
                  <a:lnTo>
                    <a:pt x="77504" y="927034"/>
                  </a:lnTo>
                  <a:lnTo>
                    <a:pt x="50906" y="891782"/>
                  </a:lnTo>
                  <a:lnTo>
                    <a:pt x="29367" y="852937"/>
                  </a:lnTo>
                  <a:lnTo>
                    <a:pt x="13378" y="810987"/>
                  </a:lnTo>
                  <a:lnTo>
                    <a:pt x="3426" y="766422"/>
                  </a:lnTo>
                  <a:lnTo>
                    <a:pt x="0" y="719728"/>
                  </a:lnTo>
                  <a:lnTo>
                    <a:pt x="0" y="315978"/>
                  </a:lnTo>
                  <a:lnTo>
                    <a:pt x="3426" y="269285"/>
                  </a:lnTo>
                  <a:lnTo>
                    <a:pt x="13378" y="224719"/>
                  </a:lnTo>
                  <a:lnTo>
                    <a:pt x="29367" y="182769"/>
                  </a:lnTo>
                  <a:lnTo>
                    <a:pt x="50906" y="143924"/>
                  </a:lnTo>
                  <a:lnTo>
                    <a:pt x="77504" y="108672"/>
                  </a:lnTo>
                  <a:lnTo>
                    <a:pt x="108673" y="77503"/>
                  </a:lnTo>
                  <a:lnTo>
                    <a:pt x="143924" y="50905"/>
                  </a:lnTo>
                  <a:lnTo>
                    <a:pt x="182769" y="29367"/>
                  </a:lnTo>
                  <a:lnTo>
                    <a:pt x="224719" y="13378"/>
                  </a:lnTo>
                  <a:lnTo>
                    <a:pt x="269285" y="3425"/>
                  </a:lnTo>
                  <a:lnTo>
                    <a:pt x="315978" y="0"/>
                  </a:lnTo>
                  <a:close/>
                </a:path>
              </a:pathLst>
            </a:custGeom>
            <a:ln w="3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7104" y="6152553"/>
              <a:ext cx="0" cy="723265"/>
            </a:xfrm>
            <a:custGeom>
              <a:avLst/>
              <a:gdLst/>
              <a:ahLst/>
              <a:cxnLst/>
              <a:rect l="l" t="t" r="r" b="b"/>
              <a:pathLst>
                <a:path h="723265">
                  <a:moveTo>
                    <a:pt x="0" y="723239"/>
                  </a:moveTo>
                  <a:lnTo>
                    <a:pt x="0" y="0"/>
                  </a:lnTo>
                </a:path>
              </a:pathLst>
            </a:custGeom>
            <a:ln w="3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1777" y="5871682"/>
              <a:ext cx="210820" cy="281305"/>
            </a:xfrm>
            <a:custGeom>
              <a:avLst/>
              <a:gdLst/>
              <a:ahLst/>
              <a:cxnLst/>
              <a:rect l="l" t="t" r="r" b="b"/>
              <a:pathLst>
                <a:path w="210820" h="281304">
                  <a:moveTo>
                    <a:pt x="105326" y="0"/>
                  </a:moveTo>
                  <a:lnTo>
                    <a:pt x="0" y="280870"/>
                  </a:lnTo>
                  <a:lnTo>
                    <a:pt x="210652" y="280870"/>
                  </a:lnTo>
                  <a:lnTo>
                    <a:pt x="1053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1778" y="5871683"/>
              <a:ext cx="210820" cy="281305"/>
            </a:xfrm>
            <a:custGeom>
              <a:avLst/>
              <a:gdLst/>
              <a:ahLst/>
              <a:cxnLst/>
              <a:rect l="l" t="t" r="r" b="b"/>
              <a:pathLst>
                <a:path w="210820" h="281304">
                  <a:moveTo>
                    <a:pt x="105326" y="0"/>
                  </a:moveTo>
                  <a:lnTo>
                    <a:pt x="0" y="280869"/>
                  </a:lnTo>
                  <a:lnTo>
                    <a:pt x="210652" y="280869"/>
                  </a:lnTo>
                  <a:lnTo>
                    <a:pt x="105326" y="0"/>
                  </a:lnTo>
                  <a:close/>
                </a:path>
              </a:pathLst>
            </a:custGeom>
            <a:ln w="3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61380" y="2725529"/>
            <a:ext cx="5092065" cy="4796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2520" marR="1104900" algn="ctr">
              <a:lnSpc>
                <a:spcPct val="111000"/>
              </a:lnSpc>
              <a:spcBef>
                <a:spcPts val="95"/>
              </a:spcBef>
            </a:pPr>
            <a:r>
              <a:rPr sz="2200" spc="25" dirty="0">
                <a:latin typeface="Georgia"/>
                <a:cs typeface="Georgia"/>
              </a:rPr>
              <a:t>Output </a:t>
            </a:r>
            <a:r>
              <a:rPr sz="2200" spc="10" dirty="0">
                <a:latin typeface="Georgia"/>
                <a:cs typeface="Georgia"/>
              </a:rPr>
              <a:t>object </a:t>
            </a:r>
            <a:r>
              <a:rPr sz="2200" spc="-25" dirty="0">
                <a:latin typeface="Georgia"/>
                <a:cs typeface="Georgia"/>
              </a:rPr>
              <a:t>(English  </a:t>
            </a:r>
            <a:r>
              <a:rPr sz="2200" spc="-50" dirty="0">
                <a:latin typeface="Georgia"/>
                <a:cs typeface="Georgia"/>
              </a:rPr>
              <a:t>sentence)</a:t>
            </a:r>
            <a:endParaRPr sz="2200">
              <a:latin typeface="Georgia"/>
              <a:cs typeface="Georgia"/>
            </a:endParaRPr>
          </a:p>
          <a:p>
            <a:pPr marL="227965" marR="220345" indent="2517775">
              <a:lnSpc>
                <a:spcPts val="7809"/>
              </a:lnSpc>
              <a:spcBef>
                <a:spcPts val="625"/>
              </a:spcBef>
            </a:pPr>
            <a:r>
              <a:rPr sz="2200" spc="-35" dirty="0">
                <a:latin typeface="Georgia"/>
                <a:cs typeface="Georgia"/>
              </a:rPr>
              <a:t>Decoder  Intermediate, </a:t>
            </a:r>
            <a:r>
              <a:rPr sz="2200" spc="-45" dirty="0">
                <a:latin typeface="Georgia"/>
                <a:cs typeface="Georgia"/>
              </a:rPr>
              <a:t>semantic</a:t>
            </a:r>
            <a:r>
              <a:rPr sz="2200" spc="-10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representation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Georgia"/>
              <a:cs typeface="Georgia"/>
            </a:endParaRPr>
          </a:p>
          <a:p>
            <a:pPr marL="2742565">
              <a:lnSpc>
                <a:spcPct val="100000"/>
              </a:lnSpc>
            </a:pPr>
            <a:r>
              <a:rPr sz="2200" spc="-30" dirty="0">
                <a:latin typeface="Georgia"/>
                <a:cs typeface="Georgia"/>
              </a:rPr>
              <a:t>Encoder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45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200" spc="-45" dirty="0">
                <a:latin typeface="Georgia"/>
                <a:cs typeface="Georgia"/>
              </a:rPr>
              <a:t>Source </a:t>
            </a:r>
            <a:r>
              <a:rPr sz="2200" spc="10" dirty="0">
                <a:latin typeface="Georgia"/>
                <a:cs typeface="Georgia"/>
              </a:rPr>
              <a:t>object </a:t>
            </a:r>
            <a:r>
              <a:rPr sz="2200" spc="-55" dirty="0">
                <a:latin typeface="Georgia"/>
                <a:cs typeface="Georgia"/>
              </a:rPr>
              <a:t>(French </a:t>
            </a:r>
            <a:r>
              <a:rPr sz="2200" spc="-60" dirty="0">
                <a:latin typeface="Georgia"/>
                <a:cs typeface="Georgia"/>
              </a:rPr>
              <a:t>sentence or</a:t>
            </a:r>
            <a:r>
              <a:rPr sz="2200" spc="-26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image)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541" y="1555801"/>
            <a:ext cx="12360507" cy="632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530859"/>
            <a:ext cx="12537440" cy="9886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00" spc="-45" dirty="0"/>
              <a:t>Google </a:t>
            </a:r>
            <a:r>
              <a:rPr sz="6300" spc="-105" dirty="0"/>
              <a:t>Neural </a:t>
            </a:r>
            <a:r>
              <a:rPr sz="6300" spc="-145" dirty="0"/>
              <a:t>Machine</a:t>
            </a:r>
            <a:r>
              <a:rPr sz="6300" spc="409" dirty="0"/>
              <a:t> </a:t>
            </a:r>
            <a:r>
              <a:rPr sz="6300" spc="-70" dirty="0"/>
              <a:t>Translation</a:t>
            </a:r>
            <a:endParaRPr sz="6300"/>
          </a:p>
        </p:txBody>
      </p:sp>
      <p:sp>
        <p:nvSpPr>
          <p:cNvPr id="4" name="object 4"/>
          <p:cNvSpPr txBox="1"/>
          <p:nvPr/>
        </p:nvSpPr>
        <p:spPr>
          <a:xfrm>
            <a:off x="5092700" y="8191500"/>
            <a:ext cx="281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Wu </a:t>
            </a:r>
            <a:r>
              <a:rPr sz="3600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et </a:t>
            </a:r>
            <a:r>
              <a:rPr sz="3600" u="heavy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al</a:t>
            </a:r>
            <a:r>
              <a:rPr sz="3600" u="heavy" spc="229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u="heavy" spc="-15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2016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06" y="1327983"/>
            <a:ext cx="7198794" cy="7554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0"/>
            <a:ext cx="86677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0" dirty="0"/>
              <a:t>Speech</a:t>
            </a:r>
            <a:r>
              <a:rPr sz="8000" spc="670" dirty="0"/>
              <a:t> </a:t>
            </a:r>
            <a:r>
              <a:rPr sz="8000" spc="-120" dirty="0"/>
              <a:t>Recognition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7658608" y="5105400"/>
            <a:ext cx="537464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79145" algn="ctr">
              <a:lnSpc>
                <a:spcPts val="4310"/>
              </a:lnSpc>
              <a:spcBef>
                <a:spcPts val="100"/>
              </a:spcBef>
            </a:pPr>
            <a:r>
              <a:rPr sz="3600" spc="-20" dirty="0">
                <a:latin typeface="Georgia"/>
                <a:cs typeface="Georgia"/>
              </a:rPr>
              <a:t>Graphic</a:t>
            </a:r>
            <a:r>
              <a:rPr sz="3600" spc="320" dirty="0">
                <a:latin typeface="Georgia"/>
                <a:cs typeface="Georgia"/>
              </a:rPr>
              <a:t> </a:t>
            </a:r>
            <a:r>
              <a:rPr sz="3600" spc="-114" dirty="0">
                <a:latin typeface="Georgia"/>
                <a:cs typeface="Georgia"/>
              </a:rPr>
              <a:t>from</a:t>
            </a:r>
            <a:endParaRPr sz="3600" dirty="0">
              <a:latin typeface="Georgia"/>
              <a:cs typeface="Georgia"/>
            </a:endParaRPr>
          </a:p>
          <a:p>
            <a:pPr algn="ctr">
              <a:lnSpc>
                <a:spcPts val="4310"/>
              </a:lnSpc>
            </a:pPr>
            <a:r>
              <a:rPr sz="3600" spc="-65" dirty="0">
                <a:latin typeface="Georgia"/>
                <a:cs typeface="Georgia"/>
              </a:rPr>
              <a:t>“Listen, </a:t>
            </a:r>
            <a:r>
              <a:rPr sz="3600" spc="25" dirty="0">
                <a:latin typeface="Georgia"/>
                <a:cs typeface="Georgia"/>
              </a:rPr>
              <a:t>Attend, </a:t>
            </a:r>
            <a:r>
              <a:rPr sz="3600" spc="-75" dirty="0">
                <a:latin typeface="Georgia"/>
                <a:cs typeface="Georgia"/>
              </a:rPr>
              <a:t>and</a:t>
            </a:r>
            <a:r>
              <a:rPr sz="3600" spc="185" dirty="0">
                <a:latin typeface="Georgia"/>
                <a:cs typeface="Georgia"/>
              </a:rPr>
              <a:t> </a:t>
            </a:r>
            <a:r>
              <a:rPr sz="3600" spc="-80" dirty="0">
                <a:latin typeface="Georgia"/>
                <a:cs typeface="Georgia"/>
              </a:rPr>
              <a:t>Spell”</a:t>
            </a:r>
            <a:endParaRPr sz="3600" dirty="0">
              <a:latin typeface="Georgia"/>
              <a:cs typeface="Georgia"/>
            </a:endParaRPr>
          </a:p>
          <a:p>
            <a:pPr marR="542925" algn="ctr">
              <a:lnSpc>
                <a:spcPct val="100000"/>
              </a:lnSpc>
              <a:spcBef>
                <a:spcPts val="680"/>
              </a:spcBef>
            </a:pPr>
            <a:r>
              <a:rPr sz="3600" u="heavy" spc="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Chan </a:t>
            </a:r>
            <a:r>
              <a:rPr sz="3600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et </a:t>
            </a:r>
            <a:r>
              <a:rPr sz="3600" u="heavy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al</a:t>
            </a:r>
            <a:r>
              <a:rPr sz="3600" u="heavy" spc="10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u="heavy" spc="-1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2015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9111" y="1808379"/>
            <a:ext cx="539813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3600" u="heavy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4"/>
              </a:rPr>
              <a:t>Current </a:t>
            </a:r>
            <a:r>
              <a:rPr sz="3600" u="heavy" spc="-10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4"/>
              </a:rPr>
              <a:t>speech </a:t>
            </a:r>
            <a:r>
              <a:rPr sz="3600" u="heavy" spc="-7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4"/>
              </a:rPr>
              <a:t>recognition </a:t>
            </a:r>
            <a:r>
              <a:rPr sz="3600" spc="-75" dirty="0">
                <a:latin typeface="Georgia"/>
                <a:cs typeface="Georgia"/>
                <a:hlinkClick r:id="rId4"/>
              </a:rPr>
              <a:t> </a:t>
            </a:r>
            <a:r>
              <a:rPr sz="3600" spc="-100" dirty="0">
                <a:latin typeface="Georgia"/>
                <a:cs typeface="Georgia"/>
              </a:rPr>
              <a:t>is </a:t>
            </a:r>
            <a:r>
              <a:rPr sz="3600" spc="-80" dirty="0">
                <a:latin typeface="Georgia"/>
                <a:cs typeface="Georgia"/>
              </a:rPr>
              <a:t>based </a:t>
            </a:r>
            <a:r>
              <a:rPr sz="3600" spc="-135" dirty="0">
                <a:latin typeface="Georgia"/>
                <a:cs typeface="Georgia"/>
              </a:rPr>
              <a:t>on </a:t>
            </a:r>
            <a:r>
              <a:rPr sz="3600" spc="-145" dirty="0">
                <a:latin typeface="Georgia"/>
                <a:cs typeface="Georgia"/>
              </a:rPr>
              <a:t>seq2seq </a:t>
            </a:r>
            <a:r>
              <a:rPr sz="3600" spc="-15" dirty="0">
                <a:latin typeface="Georgia"/>
                <a:cs typeface="Georgia"/>
              </a:rPr>
              <a:t>with  </a:t>
            </a:r>
            <a:r>
              <a:rPr sz="3600" spc="-30" dirty="0">
                <a:latin typeface="Georgia"/>
                <a:cs typeface="Georgia"/>
              </a:rPr>
              <a:t>attention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0" y="850900"/>
            <a:ext cx="75349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0" dirty="0"/>
              <a:t>Speech</a:t>
            </a:r>
            <a:r>
              <a:rPr sz="8000" spc="665" dirty="0"/>
              <a:t> </a:t>
            </a:r>
            <a:r>
              <a:rPr sz="8000" spc="-135" dirty="0"/>
              <a:t>Synthesis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901700" y="3086100"/>
            <a:ext cx="111506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2700" y="6746240"/>
            <a:ext cx="5355590" cy="1244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sz="3600" spc="-65" dirty="0">
                <a:latin typeface="Georgia"/>
                <a:cs typeface="Georgia"/>
              </a:rPr>
              <a:t>WaveNet</a:t>
            </a:r>
            <a:endParaRPr sz="3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600" spc="-25" dirty="0">
                <a:latin typeface="Georgia"/>
                <a:cs typeface="Georgia"/>
              </a:rPr>
              <a:t>(van </a:t>
            </a:r>
            <a:r>
              <a:rPr sz="3600" spc="-114" dirty="0">
                <a:latin typeface="Georgia"/>
                <a:cs typeface="Georgia"/>
              </a:rPr>
              <a:t>den </a:t>
            </a:r>
            <a:r>
              <a:rPr sz="3600" spc="-40" dirty="0">
                <a:latin typeface="Georgia"/>
                <a:cs typeface="Georgia"/>
              </a:rPr>
              <a:t>Oord </a:t>
            </a:r>
            <a:r>
              <a:rPr sz="3600" spc="5" dirty="0">
                <a:latin typeface="Georgia"/>
                <a:cs typeface="Georgia"/>
              </a:rPr>
              <a:t>et </a:t>
            </a:r>
            <a:r>
              <a:rPr sz="3600" spc="-10" dirty="0">
                <a:latin typeface="Georgia"/>
                <a:cs typeface="Georgia"/>
              </a:rPr>
              <a:t>al,</a:t>
            </a:r>
            <a:r>
              <a:rPr sz="3600" spc="185" dirty="0">
                <a:latin typeface="Georgia"/>
                <a:cs typeface="Georgia"/>
              </a:rPr>
              <a:t> </a:t>
            </a:r>
            <a:r>
              <a:rPr sz="3600" spc="-114" dirty="0">
                <a:latin typeface="Georgia"/>
                <a:cs typeface="Georgia"/>
              </a:rPr>
              <a:t>2016)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300" y="894080"/>
            <a:ext cx="10991850" cy="1147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350" spc="-70" dirty="0"/>
              <a:t>Large </a:t>
            </a:r>
            <a:r>
              <a:rPr sz="7350" spc="-100" dirty="0"/>
              <a:t>Scale </a:t>
            </a:r>
            <a:r>
              <a:rPr sz="7350" spc="-145" dirty="0"/>
              <a:t>Deep</a:t>
            </a:r>
            <a:r>
              <a:rPr sz="7350" spc="525" dirty="0"/>
              <a:t> </a:t>
            </a:r>
            <a:r>
              <a:rPr sz="7350" spc="-125" dirty="0"/>
              <a:t>Learning</a:t>
            </a:r>
            <a:endParaRPr sz="7350"/>
          </a:p>
        </p:txBody>
      </p:sp>
      <p:grpSp>
        <p:nvGrpSpPr>
          <p:cNvPr id="4" name="object 4"/>
          <p:cNvGrpSpPr/>
          <p:nvPr/>
        </p:nvGrpSpPr>
        <p:grpSpPr>
          <a:xfrm>
            <a:off x="2209743" y="2915381"/>
            <a:ext cx="8029575" cy="4670425"/>
            <a:chOff x="2209743" y="2915381"/>
            <a:chExt cx="8029575" cy="4670425"/>
          </a:xfrm>
        </p:grpSpPr>
        <p:sp>
          <p:nvSpPr>
            <p:cNvPr id="5" name="object 5"/>
            <p:cNvSpPr/>
            <p:nvPr/>
          </p:nvSpPr>
          <p:spPr>
            <a:xfrm>
              <a:off x="3288113" y="6752735"/>
              <a:ext cx="408061" cy="2031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9160" y="5311559"/>
              <a:ext cx="203142" cy="203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8675" y="5359939"/>
              <a:ext cx="203142" cy="203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7076" y="5702153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17076" y="5702153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3688" y="549055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53688" y="549055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90301" y="563836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0301" y="563836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3688" y="519995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53688" y="519995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8608" y="499447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608" y="499447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26914" y="536190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6914" y="536190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8475" y="5410220"/>
              <a:ext cx="7992109" cy="37465"/>
            </a:xfrm>
            <a:custGeom>
              <a:avLst/>
              <a:gdLst/>
              <a:ahLst/>
              <a:cxnLst/>
              <a:rect l="l" t="t" r="r" b="b"/>
              <a:pathLst>
                <a:path w="7992109" h="37464">
                  <a:moveTo>
                    <a:pt x="0" y="0"/>
                  </a:moveTo>
                  <a:lnTo>
                    <a:pt x="0" y="37123"/>
                  </a:lnTo>
                  <a:lnTo>
                    <a:pt x="7991849" y="37123"/>
                  </a:lnTo>
                  <a:lnTo>
                    <a:pt x="7991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10530" y="5896307"/>
              <a:ext cx="203142" cy="203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28475" y="5951917"/>
              <a:ext cx="7992109" cy="37465"/>
            </a:xfrm>
            <a:custGeom>
              <a:avLst/>
              <a:gdLst/>
              <a:ahLst/>
              <a:cxnLst/>
              <a:rect l="l" t="t" r="r" b="b"/>
              <a:pathLst>
                <a:path w="7992109" h="37464">
                  <a:moveTo>
                    <a:pt x="0" y="0"/>
                  </a:moveTo>
                  <a:lnTo>
                    <a:pt x="0" y="37123"/>
                  </a:lnTo>
                  <a:lnTo>
                    <a:pt x="7991849" y="37123"/>
                  </a:lnTo>
                  <a:lnTo>
                    <a:pt x="7991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608" y="4557160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608" y="4557160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95221" y="442843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95221" y="442843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63526" y="4640950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63526" y="4640950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31833" y="4699683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1833" y="4699683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31833" y="4604792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31833" y="4604792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00139" y="445637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0"/>
                  </a:moveTo>
                  <a:lnTo>
                    <a:pt x="36955" y="13946"/>
                  </a:lnTo>
                  <a:lnTo>
                    <a:pt x="6319" y="51243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lnTo>
                    <a:pt x="99279" y="164409"/>
                  </a:lnTo>
                  <a:lnTo>
                    <a:pt x="141706" y="141706"/>
                  </a:lnTo>
                  <a:lnTo>
                    <a:pt x="164409" y="99279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00139" y="445637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3009" y="166019"/>
                  </a:moveTo>
                  <a:lnTo>
                    <a:pt x="129063" y="152072"/>
                  </a:lnTo>
                  <a:lnTo>
                    <a:pt x="159700" y="114775"/>
                  </a:lnTo>
                  <a:lnTo>
                    <a:pt x="166019" y="83009"/>
                  </a:lnTo>
                  <a:lnTo>
                    <a:pt x="164409" y="66740"/>
                  </a:lnTo>
                  <a:lnTo>
                    <a:pt x="141706" y="24312"/>
                  </a:lnTo>
                  <a:lnTo>
                    <a:pt x="99279" y="1609"/>
                  </a:lnTo>
                  <a:lnTo>
                    <a:pt x="83009" y="0"/>
                  </a:lnTo>
                  <a:lnTo>
                    <a:pt x="66740" y="1609"/>
                  </a:lnTo>
                  <a:lnTo>
                    <a:pt x="24312" y="24312"/>
                  </a:lnTo>
                  <a:lnTo>
                    <a:pt x="1609" y="66740"/>
                  </a:lnTo>
                  <a:lnTo>
                    <a:pt x="0" y="83009"/>
                  </a:lnTo>
                  <a:lnTo>
                    <a:pt x="1609" y="99279"/>
                  </a:lnTo>
                  <a:lnTo>
                    <a:pt x="24312" y="141706"/>
                  </a:lnTo>
                  <a:lnTo>
                    <a:pt x="66740" y="164409"/>
                  </a:lnTo>
                  <a:lnTo>
                    <a:pt x="83009" y="166019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28469" y="4703787"/>
              <a:ext cx="7992109" cy="245745"/>
            </a:xfrm>
            <a:custGeom>
              <a:avLst/>
              <a:gdLst/>
              <a:ahLst/>
              <a:cxnLst/>
              <a:rect l="l" t="t" r="r" b="b"/>
              <a:pathLst>
                <a:path w="7992109" h="245745">
                  <a:moveTo>
                    <a:pt x="7991843" y="208241"/>
                  </a:moveTo>
                  <a:lnTo>
                    <a:pt x="0" y="208241"/>
                  </a:lnTo>
                  <a:lnTo>
                    <a:pt x="0" y="245364"/>
                  </a:lnTo>
                  <a:lnTo>
                    <a:pt x="7991843" y="245364"/>
                  </a:lnTo>
                  <a:lnTo>
                    <a:pt x="7991843" y="208241"/>
                  </a:lnTo>
                  <a:close/>
                </a:path>
                <a:path w="7992109" h="245745">
                  <a:moveTo>
                    <a:pt x="7991843" y="0"/>
                  </a:moveTo>
                  <a:lnTo>
                    <a:pt x="0" y="0"/>
                  </a:lnTo>
                  <a:lnTo>
                    <a:pt x="0" y="37122"/>
                  </a:lnTo>
                  <a:lnTo>
                    <a:pt x="7991843" y="37122"/>
                  </a:lnTo>
                  <a:lnTo>
                    <a:pt x="7991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68999" y="6381602"/>
              <a:ext cx="203142" cy="203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78837" y="6147255"/>
              <a:ext cx="203142" cy="203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52063" y="6046291"/>
              <a:ext cx="203142" cy="203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8469" y="2940709"/>
              <a:ext cx="7992109" cy="4626610"/>
            </a:xfrm>
            <a:custGeom>
              <a:avLst/>
              <a:gdLst/>
              <a:ahLst/>
              <a:cxnLst/>
              <a:rect l="l" t="t" r="r" b="b"/>
              <a:pathLst>
                <a:path w="7992109" h="4626609">
                  <a:moveTo>
                    <a:pt x="7991843" y="4607801"/>
                  </a:moveTo>
                  <a:lnTo>
                    <a:pt x="0" y="4607801"/>
                  </a:lnTo>
                  <a:lnTo>
                    <a:pt x="0" y="4626368"/>
                  </a:lnTo>
                  <a:lnTo>
                    <a:pt x="7991843" y="4626368"/>
                  </a:lnTo>
                  <a:lnTo>
                    <a:pt x="7991843" y="4607801"/>
                  </a:lnTo>
                  <a:close/>
                </a:path>
                <a:path w="7992109" h="4626609">
                  <a:moveTo>
                    <a:pt x="7991843" y="1327632"/>
                  </a:moveTo>
                  <a:lnTo>
                    <a:pt x="0" y="1327632"/>
                  </a:lnTo>
                  <a:lnTo>
                    <a:pt x="0" y="1364754"/>
                  </a:lnTo>
                  <a:lnTo>
                    <a:pt x="7991843" y="1364754"/>
                  </a:lnTo>
                  <a:lnTo>
                    <a:pt x="7991843" y="1327632"/>
                  </a:lnTo>
                  <a:close/>
                </a:path>
                <a:path w="7992109" h="4626609">
                  <a:moveTo>
                    <a:pt x="7991843" y="873950"/>
                  </a:moveTo>
                  <a:lnTo>
                    <a:pt x="0" y="873950"/>
                  </a:lnTo>
                  <a:lnTo>
                    <a:pt x="0" y="911072"/>
                  </a:lnTo>
                  <a:lnTo>
                    <a:pt x="7991843" y="911072"/>
                  </a:lnTo>
                  <a:lnTo>
                    <a:pt x="7991843" y="873950"/>
                  </a:lnTo>
                  <a:close/>
                </a:path>
                <a:path w="7992109" h="4626609">
                  <a:moveTo>
                    <a:pt x="7991843" y="0"/>
                  </a:moveTo>
                  <a:lnTo>
                    <a:pt x="0" y="0"/>
                  </a:lnTo>
                  <a:lnTo>
                    <a:pt x="0" y="37122"/>
                  </a:lnTo>
                  <a:lnTo>
                    <a:pt x="7991843" y="37122"/>
                  </a:lnTo>
                  <a:lnTo>
                    <a:pt x="7991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07617" y="2937217"/>
              <a:ext cx="7012940" cy="4630420"/>
            </a:xfrm>
            <a:custGeom>
              <a:avLst/>
              <a:gdLst/>
              <a:ahLst/>
              <a:cxnLst/>
              <a:rect l="l" t="t" r="r" b="b"/>
              <a:pathLst>
                <a:path w="7012940" h="4630420">
                  <a:moveTo>
                    <a:pt x="0" y="4629852"/>
                  </a:moveTo>
                  <a:lnTo>
                    <a:pt x="7012707" y="0"/>
                  </a:lnTo>
                </a:path>
              </a:pathLst>
            </a:custGeom>
            <a:ln w="371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8475" y="2934114"/>
              <a:ext cx="7992109" cy="4632960"/>
            </a:xfrm>
            <a:custGeom>
              <a:avLst/>
              <a:gdLst/>
              <a:ahLst/>
              <a:cxnLst/>
              <a:rect l="l" t="t" r="r" b="b"/>
              <a:pathLst>
                <a:path w="7992109" h="4632959">
                  <a:moveTo>
                    <a:pt x="0" y="0"/>
                  </a:moveTo>
                  <a:lnTo>
                    <a:pt x="7991848" y="0"/>
                  </a:lnTo>
                </a:path>
                <a:path w="7992109" h="4632959">
                  <a:moveTo>
                    <a:pt x="7991848" y="4632955"/>
                  </a:moveTo>
                  <a:lnTo>
                    <a:pt x="7991848" y="0"/>
                  </a:lnTo>
                </a:path>
                <a:path w="7992109" h="4632959">
                  <a:moveTo>
                    <a:pt x="0" y="4632955"/>
                  </a:moveTo>
                  <a:lnTo>
                    <a:pt x="7991848" y="4632955"/>
                  </a:lnTo>
                </a:path>
                <a:path w="7992109" h="4632959">
                  <a:moveTo>
                    <a:pt x="0" y="4632955"/>
                  </a:moveTo>
                  <a:lnTo>
                    <a:pt x="0" y="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11539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1539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148492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11539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11539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02263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02263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148492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02263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02263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26859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26859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148492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26859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26859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51455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51455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148492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51455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51455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52017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152017" y="7418577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90">
                  <a:moveTo>
                    <a:pt x="0" y="148492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152017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52017" y="2934114"/>
              <a:ext cx="0" cy="14859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492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584467" y="7612455"/>
            <a:ext cx="6540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1950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75190" y="7612455"/>
            <a:ext cx="270319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36955" algn="l"/>
                <a:tab pos="2061210" algn="l"/>
              </a:tabLst>
            </a:pPr>
            <a:r>
              <a:rPr sz="2300" spc="85" dirty="0">
                <a:latin typeface="Times New Roman"/>
                <a:cs typeface="Times New Roman"/>
              </a:rPr>
              <a:t>1985	2000	2015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824944" y="7612455"/>
            <a:ext cx="6540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2056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18950" y="5428782"/>
            <a:ext cx="8011159" cy="2148205"/>
            <a:chOff x="2218950" y="5428782"/>
            <a:chExt cx="8011159" cy="2148205"/>
          </a:xfrm>
        </p:grpSpPr>
        <p:sp>
          <p:nvSpPr>
            <p:cNvPr id="66" name="object 66"/>
            <p:cNvSpPr/>
            <p:nvPr/>
          </p:nvSpPr>
          <p:spPr>
            <a:xfrm>
              <a:off x="2228475" y="756706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28475" y="756706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492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071831" y="756706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071831" y="756706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071831" y="7210688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71831" y="7210688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071831" y="685430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71831" y="685430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71831" y="649792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071831" y="649792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71831" y="614154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71831" y="614154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071831" y="5785163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071831" y="5785163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28475" y="5428782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215775" y="5430013"/>
            <a:ext cx="173990" cy="7385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218950" y="3290495"/>
            <a:ext cx="8011159" cy="2148205"/>
            <a:chOff x="2218950" y="3290495"/>
            <a:chExt cx="8011159" cy="2148205"/>
          </a:xfrm>
        </p:grpSpPr>
        <p:sp>
          <p:nvSpPr>
            <p:cNvPr id="83" name="object 83"/>
            <p:cNvSpPr/>
            <p:nvPr/>
          </p:nvSpPr>
          <p:spPr>
            <a:xfrm>
              <a:off x="2228475" y="5428782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492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071831" y="5428782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071831" y="5428782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071831" y="5072401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071831" y="5072401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28475" y="471601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28475" y="471601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492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071831" y="471601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071831" y="4716019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071831" y="4359638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071831" y="4359638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071831" y="400325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071831" y="400325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071831" y="364687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071831" y="364687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228475" y="329049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215775" y="4807344"/>
            <a:ext cx="17399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215775" y="4094580"/>
            <a:ext cx="17399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15775" y="3291725"/>
            <a:ext cx="173990" cy="7385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218950" y="2924589"/>
            <a:ext cx="8011159" cy="375920"/>
            <a:chOff x="2218950" y="2924589"/>
            <a:chExt cx="8011159" cy="375920"/>
          </a:xfrm>
        </p:grpSpPr>
        <p:sp>
          <p:nvSpPr>
            <p:cNvPr id="103" name="object 103"/>
            <p:cNvSpPr/>
            <p:nvPr/>
          </p:nvSpPr>
          <p:spPr>
            <a:xfrm>
              <a:off x="2228475" y="329049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492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071831" y="329049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071831" y="329049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228475" y="293411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28475" y="293411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492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071831" y="293411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071831" y="293411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1365519" y="2595087"/>
            <a:ext cx="1049655" cy="501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0"/>
              </a:spcBef>
            </a:pPr>
            <a:r>
              <a:rPr sz="3450" spc="44" baseline="-19323" dirty="0">
                <a:latin typeface="Times New Roman"/>
                <a:cs typeface="Times New Roman"/>
              </a:rPr>
              <a:t>10</a:t>
            </a:r>
            <a:r>
              <a:rPr sz="1750" b="0" spc="30" dirty="0">
                <a:latin typeface="Bookman Old Style"/>
                <a:cs typeface="Bookman Old Style"/>
              </a:rPr>
              <a:t>11</a:t>
            </a:r>
            <a:endParaRPr sz="1750">
              <a:latin typeface="Bookman Old Style"/>
              <a:cs typeface="Bookman Old Style"/>
            </a:endParaRPr>
          </a:p>
          <a:p>
            <a:pPr marL="128270">
              <a:lnSpc>
                <a:spcPct val="100000"/>
              </a:lnSpc>
              <a:spcBef>
                <a:spcPts val="45"/>
              </a:spcBef>
            </a:pPr>
            <a:r>
              <a:rPr sz="3450" spc="44" baseline="-19323" dirty="0">
                <a:latin typeface="Times New Roman"/>
                <a:cs typeface="Times New Roman"/>
              </a:rPr>
              <a:t>10</a:t>
            </a:r>
            <a:r>
              <a:rPr sz="1750" b="0" spc="30" dirty="0">
                <a:latin typeface="Bookman Old Style"/>
                <a:cs typeface="Bookman Old Style"/>
              </a:rPr>
              <a:t>10</a:t>
            </a:r>
            <a:endParaRPr sz="1750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870"/>
              </a:spcBef>
            </a:pPr>
            <a:r>
              <a:rPr sz="2300" spc="50" dirty="0">
                <a:latin typeface="Times New Roman"/>
                <a:cs typeface="Times New Roman"/>
              </a:rPr>
              <a:t>10</a:t>
            </a:r>
            <a:r>
              <a:rPr sz="2625" b="0" spc="75" baseline="25396" dirty="0">
                <a:latin typeface="Bookman Old Style"/>
                <a:cs typeface="Bookman Old Style"/>
              </a:rPr>
              <a:t>9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45"/>
              </a:spcBef>
            </a:pPr>
            <a:r>
              <a:rPr sz="2300" spc="50" dirty="0">
                <a:latin typeface="Times New Roman"/>
                <a:cs typeface="Times New Roman"/>
              </a:rPr>
              <a:t>10</a:t>
            </a:r>
            <a:r>
              <a:rPr sz="2625" b="0" spc="75" baseline="25396" dirty="0">
                <a:latin typeface="Bookman Old Style"/>
                <a:cs typeface="Bookman Old Style"/>
              </a:rPr>
              <a:t>8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45"/>
              </a:spcBef>
            </a:pPr>
            <a:r>
              <a:rPr sz="2300" spc="50" dirty="0">
                <a:latin typeface="Times New Roman"/>
                <a:cs typeface="Times New Roman"/>
              </a:rPr>
              <a:t>10</a:t>
            </a:r>
            <a:r>
              <a:rPr sz="2625" b="0" spc="75" baseline="25396" dirty="0">
                <a:latin typeface="Bookman Old Style"/>
                <a:cs typeface="Bookman Old Style"/>
              </a:rPr>
              <a:t>7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45"/>
              </a:spcBef>
            </a:pPr>
            <a:r>
              <a:rPr sz="2300" spc="50" dirty="0">
                <a:latin typeface="Times New Roman"/>
                <a:cs typeface="Times New Roman"/>
              </a:rPr>
              <a:t>10</a:t>
            </a:r>
            <a:r>
              <a:rPr sz="2625" b="0" spc="75" baseline="25396" dirty="0">
                <a:latin typeface="Bookman Old Style"/>
                <a:cs typeface="Bookman Old Style"/>
              </a:rPr>
              <a:t>6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45"/>
              </a:spcBef>
            </a:pPr>
            <a:r>
              <a:rPr sz="2300" spc="50" dirty="0">
                <a:latin typeface="Times New Roman"/>
                <a:cs typeface="Times New Roman"/>
              </a:rPr>
              <a:t>10</a:t>
            </a:r>
            <a:r>
              <a:rPr sz="2625" b="0" spc="75" baseline="25396" dirty="0">
                <a:latin typeface="Bookman Old Style"/>
                <a:cs typeface="Bookman Old Style"/>
              </a:rPr>
              <a:t>5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50"/>
              </a:spcBef>
            </a:pPr>
            <a:r>
              <a:rPr sz="2300" spc="50" dirty="0">
                <a:latin typeface="Times New Roman"/>
                <a:cs typeface="Times New Roman"/>
              </a:rPr>
              <a:t>10</a:t>
            </a:r>
            <a:r>
              <a:rPr sz="2625" b="0" spc="75" baseline="25396" dirty="0">
                <a:latin typeface="Bookman Old Style"/>
                <a:cs typeface="Bookman Old Style"/>
              </a:rPr>
              <a:t>4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45"/>
              </a:spcBef>
            </a:pPr>
            <a:r>
              <a:rPr sz="2300" spc="50" dirty="0">
                <a:latin typeface="Times New Roman"/>
                <a:cs typeface="Times New Roman"/>
              </a:rPr>
              <a:t>10</a:t>
            </a:r>
            <a:r>
              <a:rPr sz="2625" b="0" spc="75" baseline="25396" dirty="0">
                <a:latin typeface="Bookman Old Style"/>
                <a:cs typeface="Bookman Old Style"/>
              </a:rPr>
              <a:t>3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ts val="2370"/>
              </a:lnSpc>
              <a:spcBef>
                <a:spcPts val="45"/>
              </a:spcBef>
            </a:pPr>
            <a:r>
              <a:rPr sz="2300" spc="50" dirty="0">
                <a:latin typeface="Times New Roman"/>
                <a:cs typeface="Times New Roman"/>
              </a:rPr>
              <a:t>10</a:t>
            </a:r>
            <a:r>
              <a:rPr sz="2625" b="0" spc="75" baseline="25396" dirty="0">
                <a:latin typeface="Bookman Old Style"/>
                <a:cs typeface="Bookman Old Style"/>
              </a:rPr>
              <a:t>2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ts val="2370"/>
              </a:lnSpc>
              <a:tabLst>
                <a:tab pos="862330" algn="l"/>
              </a:tabLst>
            </a:pPr>
            <a:r>
              <a:rPr sz="3450" spc="75" baseline="-19323" dirty="0">
                <a:latin typeface="Times New Roman"/>
                <a:cs typeface="Times New Roman"/>
              </a:rPr>
              <a:t>10</a:t>
            </a:r>
            <a:r>
              <a:rPr sz="1750" b="0" spc="50" dirty="0">
                <a:latin typeface="Bookman Old Style"/>
                <a:cs typeface="Bookman Old Style"/>
              </a:rPr>
              <a:t>1	</a:t>
            </a:r>
            <a:r>
              <a:rPr sz="1750" b="0" u="heavy" spc="21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  <a:p>
            <a:pPr marL="50800" marR="30480" indent="213360" algn="just">
              <a:lnSpc>
                <a:spcPct val="101699"/>
              </a:lnSpc>
            </a:pPr>
            <a:r>
              <a:rPr sz="3450" spc="75" baseline="-19323" dirty="0">
                <a:latin typeface="Times New Roman"/>
                <a:cs typeface="Times New Roman"/>
              </a:rPr>
              <a:t>10</a:t>
            </a:r>
            <a:r>
              <a:rPr sz="1750" b="0" spc="50" dirty="0">
                <a:latin typeface="Bookman Old Style"/>
                <a:cs typeface="Bookman Old Style"/>
              </a:rPr>
              <a:t>0  </a:t>
            </a:r>
            <a:r>
              <a:rPr sz="3450" spc="127" baseline="-19323" dirty="0">
                <a:latin typeface="Times New Roman"/>
                <a:cs typeface="Times New Roman"/>
              </a:rPr>
              <a:t>10</a:t>
            </a:r>
            <a:r>
              <a:rPr sz="2300" spc="745" dirty="0">
                <a:latin typeface="Times New Roman"/>
                <a:cs typeface="Times New Roman"/>
              </a:rPr>
              <a:t> </a:t>
            </a:r>
            <a:r>
              <a:rPr sz="1750" b="0" spc="-20" dirty="0">
                <a:latin typeface="Bookman Old Style"/>
                <a:cs typeface="Bookman Old Style"/>
              </a:rPr>
              <a:t>1  </a:t>
            </a:r>
            <a:r>
              <a:rPr sz="3450" spc="127" baseline="-19323" dirty="0">
                <a:latin typeface="Times New Roman"/>
                <a:cs typeface="Times New Roman"/>
              </a:rPr>
              <a:t>10</a:t>
            </a:r>
            <a:r>
              <a:rPr sz="2300" spc="405" dirty="0">
                <a:latin typeface="Times New Roman"/>
                <a:cs typeface="Times New Roman"/>
              </a:rPr>
              <a:t> </a:t>
            </a:r>
            <a:r>
              <a:rPr sz="1750" b="0" spc="-20" dirty="0">
                <a:latin typeface="Bookman Old Style"/>
                <a:cs typeface="Bookman Old Style"/>
              </a:rPr>
              <a:t>2</a:t>
            </a:r>
            <a:endParaRPr sz="1750">
              <a:latin typeface="Bookman Old Style"/>
              <a:cs typeface="Bookman Old Style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218950" y="2924589"/>
            <a:ext cx="8011159" cy="4652010"/>
            <a:chOff x="2218950" y="2924589"/>
            <a:chExt cx="8011159" cy="4652010"/>
          </a:xfrm>
        </p:grpSpPr>
        <p:sp>
          <p:nvSpPr>
            <p:cNvPr id="112" name="object 112"/>
            <p:cNvSpPr/>
            <p:nvPr/>
          </p:nvSpPr>
          <p:spPr>
            <a:xfrm>
              <a:off x="2228475" y="756706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228475" y="756706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146077" y="756706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146077" y="756706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146077" y="721068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146077" y="721068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146077" y="685430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146077" y="685430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146077" y="649792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146077" y="649792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146077" y="614154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146077" y="614154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146077" y="578516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146077" y="578516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228475" y="542878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228475" y="542878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146077" y="542878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146077" y="542878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146077" y="507240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146077" y="507240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28475" y="471602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28475" y="471602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146077" y="471602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146077" y="471602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146077" y="435963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146077" y="435963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146077" y="400325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146077" y="400325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146077" y="364687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146077" y="364687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28475" y="32904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228475" y="32904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146077" y="32904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146077" y="32904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228475" y="293411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228475" y="293411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46077" y="293411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146077" y="293411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8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90561" y="6648353"/>
              <a:ext cx="221386" cy="160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76657" y="6182953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60" h="560070">
                  <a:moveTo>
                    <a:pt x="305677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7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7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305677" y="559984"/>
                  </a:lnTo>
                  <a:lnTo>
                    <a:pt x="359135" y="554044"/>
                  </a:lnTo>
                  <a:lnTo>
                    <a:pt x="400712" y="536225"/>
                  </a:lnTo>
                  <a:lnTo>
                    <a:pt x="430411" y="506527"/>
                  </a:lnTo>
                  <a:lnTo>
                    <a:pt x="448230" y="464949"/>
                  </a:lnTo>
                  <a:lnTo>
                    <a:pt x="454169" y="411492"/>
                  </a:lnTo>
                  <a:lnTo>
                    <a:pt x="454169" y="148492"/>
                  </a:lnTo>
                  <a:lnTo>
                    <a:pt x="448230" y="95035"/>
                  </a:lnTo>
                  <a:lnTo>
                    <a:pt x="430411" y="53457"/>
                  </a:lnTo>
                  <a:lnTo>
                    <a:pt x="400712" y="23758"/>
                  </a:lnTo>
                  <a:lnTo>
                    <a:pt x="359135" y="5939"/>
                  </a:lnTo>
                  <a:lnTo>
                    <a:pt x="30567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576657" y="6182953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60" h="560070">
                  <a:moveTo>
                    <a:pt x="148492" y="559984"/>
                  </a:moveTo>
                  <a:lnTo>
                    <a:pt x="305677" y="559984"/>
                  </a:lnTo>
                  <a:lnTo>
                    <a:pt x="359135" y="554044"/>
                  </a:lnTo>
                  <a:lnTo>
                    <a:pt x="400712" y="536225"/>
                  </a:lnTo>
                  <a:lnTo>
                    <a:pt x="430411" y="506527"/>
                  </a:lnTo>
                  <a:lnTo>
                    <a:pt x="448230" y="464949"/>
                  </a:lnTo>
                  <a:lnTo>
                    <a:pt x="454169" y="411492"/>
                  </a:lnTo>
                  <a:lnTo>
                    <a:pt x="454169" y="148492"/>
                  </a:lnTo>
                  <a:lnTo>
                    <a:pt x="448230" y="95035"/>
                  </a:lnTo>
                  <a:lnTo>
                    <a:pt x="430411" y="53457"/>
                  </a:lnTo>
                  <a:lnTo>
                    <a:pt x="400712" y="23758"/>
                  </a:lnTo>
                  <a:lnTo>
                    <a:pt x="359135" y="5939"/>
                  </a:lnTo>
                  <a:lnTo>
                    <a:pt x="305677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7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7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922129" y="2592392"/>
            <a:ext cx="321310" cy="53193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300" spc="195" dirty="0">
                <a:latin typeface="Times New Roman"/>
                <a:cs typeface="Times New Roman"/>
              </a:rPr>
              <a:t>Number </a:t>
            </a:r>
            <a:r>
              <a:rPr sz="2300" spc="35" dirty="0">
                <a:latin typeface="Times New Roman"/>
                <a:cs typeface="Times New Roman"/>
              </a:rPr>
              <a:t>of </a:t>
            </a:r>
            <a:r>
              <a:rPr sz="2300" spc="155" dirty="0">
                <a:latin typeface="Times New Roman"/>
                <a:cs typeface="Times New Roman"/>
              </a:rPr>
              <a:t>neurons </a:t>
            </a:r>
            <a:r>
              <a:rPr sz="2300" spc="150" dirty="0">
                <a:latin typeface="Times New Roman"/>
                <a:cs typeface="Times New Roman"/>
              </a:rPr>
              <a:t>(logarithmic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114" dirty="0">
                <a:latin typeface="Times New Roman"/>
                <a:cs typeface="Times New Roman"/>
              </a:rPr>
              <a:t>scale)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712450" y="6228339"/>
            <a:ext cx="18288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3381562" y="6071413"/>
            <a:ext cx="492125" cy="704850"/>
            <a:chOff x="3381562" y="6071413"/>
            <a:chExt cx="492125" cy="704850"/>
          </a:xfrm>
        </p:grpSpPr>
        <p:sp>
          <p:nvSpPr>
            <p:cNvPr id="156" name="object 156"/>
            <p:cNvSpPr/>
            <p:nvPr/>
          </p:nvSpPr>
          <p:spPr>
            <a:xfrm>
              <a:off x="3601589" y="6738725"/>
              <a:ext cx="1270" cy="12700"/>
            </a:xfrm>
            <a:custGeom>
              <a:avLst/>
              <a:gdLst/>
              <a:ahLst/>
              <a:cxnLst/>
              <a:rect l="l" t="t" r="r" b="b"/>
              <a:pathLst>
                <a:path w="1270" h="12700">
                  <a:moveTo>
                    <a:pt x="-18561" y="6189"/>
                  </a:moveTo>
                  <a:lnTo>
                    <a:pt x="19399" y="6189"/>
                  </a:lnTo>
                </a:path>
              </a:pathLst>
            </a:custGeom>
            <a:ln w="49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51190" y="6616191"/>
              <a:ext cx="118745" cy="122555"/>
            </a:xfrm>
            <a:custGeom>
              <a:avLst/>
              <a:gdLst/>
              <a:ahLst/>
              <a:cxnLst/>
              <a:rect l="l" t="t" r="r" b="b"/>
              <a:pathLst>
                <a:path w="118745" h="122554">
                  <a:moveTo>
                    <a:pt x="118522" y="8023"/>
                  </a:moveTo>
                  <a:lnTo>
                    <a:pt x="51237" y="122534"/>
                  </a:lnTo>
                  <a:lnTo>
                    <a:pt x="0" y="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400294" y="6090146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60" h="560070">
                  <a:moveTo>
                    <a:pt x="305677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7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7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305677" y="559984"/>
                  </a:lnTo>
                  <a:lnTo>
                    <a:pt x="359135" y="554044"/>
                  </a:lnTo>
                  <a:lnTo>
                    <a:pt x="400712" y="536225"/>
                  </a:lnTo>
                  <a:lnTo>
                    <a:pt x="430411" y="506527"/>
                  </a:lnTo>
                  <a:lnTo>
                    <a:pt x="448230" y="464949"/>
                  </a:lnTo>
                  <a:lnTo>
                    <a:pt x="454169" y="411492"/>
                  </a:lnTo>
                  <a:lnTo>
                    <a:pt x="454169" y="148492"/>
                  </a:lnTo>
                  <a:lnTo>
                    <a:pt x="448230" y="95035"/>
                  </a:lnTo>
                  <a:lnTo>
                    <a:pt x="430411" y="53457"/>
                  </a:lnTo>
                  <a:lnTo>
                    <a:pt x="400712" y="23758"/>
                  </a:lnTo>
                  <a:lnTo>
                    <a:pt x="359135" y="5939"/>
                  </a:lnTo>
                  <a:lnTo>
                    <a:pt x="30567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400294" y="6090146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60" h="560070">
                  <a:moveTo>
                    <a:pt x="148492" y="559984"/>
                  </a:moveTo>
                  <a:lnTo>
                    <a:pt x="305677" y="559984"/>
                  </a:lnTo>
                  <a:lnTo>
                    <a:pt x="359135" y="554044"/>
                  </a:lnTo>
                  <a:lnTo>
                    <a:pt x="400712" y="536225"/>
                  </a:lnTo>
                  <a:lnTo>
                    <a:pt x="430411" y="506527"/>
                  </a:lnTo>
                  <a:lnTo>
                    <a:pt x="448230" y="464949"/>
                  </a:lnTo>
                  <a:lnTo>
                    <a:pt x="454169" y="411492"/>
                  </a:lnTo>
                  <a:lnTo>
                    <a:pt x="454169" y="148492"/>
                  </a:lnTo>
                  <a:lnTo>
                    <a:pt x="448230" y="95035"/>
                  </a:lnTo>
                  <a:lnTo>
                    <a:pt x="430411" y="53457"/>
                  </a:lnTo>
                  <a:lnTo>
                    <a:pt x="400712" y="23758"/>
                  </a:lnTo>
                  <a:lnTo>
                    <a:pt x="359135" y="5939"/>
                  </a:lnTo>
                  <a:lnTo>
                    <a:pt x="305677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7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7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3536086" y="6135531"/>
            <a:ext cx="18288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4128972" y="4723047"/>
            <a:ext cx="754380" cy="644525"/>
            <a:chOff x="4128972" y="4723047"/>
            <a:chExt cx="754380" cy="644525"/>
          </a:xfrm>
        </p:grpSpPr>
        <p:sp>
          <p:nvSpPr>
            <p:cNvPr id="162" name="object 162"/>
            <p:cNvSpPr/>
            <p:nvPr/>
          </p:nvSpPr>
          <p:spPr>
            <a:xfrm>
              <a:off x="4661608" y="5207179"/>
              <a:ext cx="221386" cy="1601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147705" y="4741779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60" h="560070">
                  <a:moveTo>
                    <a:pt x="305676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7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8" y="506526"/>
                  </a:lnTo>
                  <a:lnTo>
                    <a:pt x="53457" y="536225"/>
                  </a:lnTo>
                  <a:lnTo>
                    <a:pt x="95034" y="554044"/>
                  </a:lnTo>
                  <a:lnTo>
                    <a:pt x="148492" y="559983"/>
                  </a:lnTo>
                  <a:lnTo>
                    <a:pt x="305676" y="559983"/>
                  </a:lnTo>
                  <a:lnTo>
                    <a:pt x="359134" y="554044"/>
                  </a:lnTo>
                  <a:lnTo>
                    <a:pt x="400712" y="536225"/>
                  </a:lnTo>
                  <a:lnTo>
                    <a:pt x="430410" y="506526"/>
                  </a:lnTo>
                  <a:lnTo>
                    <a:pt x="448229" y="464949"/>
                  </a:lnTo>
                  <a:lnTo>
                    <a:pt x="454168" y="411491"/>
                  </a:lnTo>
                  <a:lnTo>
                    <a:pt x="454168" y="148492"/>
                  </a:lnTo>
                  <a:lnTo>
                    <a:pt x="448229" y="95034"/>
                  </a:lnTo>
                  <a:lnTo>
                    <a:pt x="430410" y="53457"/>
                  </a:lnTo>
                  <a:lnTo>
                    <a:pt x="400712" y="23758"/>
                  </a:lnTo>
                  <a:lnTo>
                    <a:pt x="359134" y="5939"/>
                  </a:lnTo>
                  <a:lnTo>
                    <a:pt x="305676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147705" y="4741779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60" h="560070">
                  <a:moveTo>
                    <a:pt x="148492" y="559983"/>
                  </a:moveTo>
                  <a:lnTo>
                    <a:pt x="305676" y="559983"/>
                  </a:lnTo>
                  <a:lnTo>
                    <a:pt x="359134" y="554044"/>
                  </a:lnTo>
                  <a:lnTo>
                    <a:pt x="400712" y="536225"/>
                  </a:lnTo>
                  <a:lnTo>
                    <a:pt x="430410" y="506526"/>
                  </a:lnTo>
                  <a:lnTo>
                    <a:pt x="448229" y="464949"/>
                  </a:lnTo>
                  <a:lnTo>
                    <a:pt x="454168" y="411491"/>
                  </a:lnTo>
                  <a:lnTo>
                    <a:pt x="454168" y="148492"/>
                  </a:lnTo>
                  <a:lnTo>
                    <a:pt x="448229" y="95034"/>
                  </a:lnTo>
                  <a:lnTo>
                    <a:pt x="430410" y="53457"/>
                  </a:lnTo>
                  <a:lnTo>
                    <a:pt x="400712" y="23758"/>
                  </a:lnTo>
                  <a:lnTo>
                    <a:pt x="359134" y="5939"/>
                  </a:lnTo>
                  <a:lnTo>
                    <a:pt x="305676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7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8" y="506526"/>
                  </a:lnTo>
                  <a:lnTo>
                    <a:pt x="53457" y="536225"/>
                  </a:lnTo>
                  <a:lnTo>
                    <a:pt x="95034" y="554044"/>
                  </a:lnTo>
                  <a:lnTo>
                    <a:pt x="148492" y="559983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4283497" y="4787165"/>
            <a:ext cx="18288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5442313" y="6536553"/>
            <a:ext cx="1196975" cy="1061085"/>
            <a:chOff x="5442313" y="6536553"/>
            <a:chExt cx="1196975" cy="1061085"/>
          </a:xfrm>
        </p:grpSpPr>
        <p:sp>
          <p:nvSpPr>
            <p:cNvPr id="167" name="object 167"/>
            <p:cNvSpPr/>
            <p:nvPr/>
          </p:nvSpPr>
          <p:spPr>
            <a:xfrm>
              <a:off x="5461046" y="6555286"/>
              <a:ext cx="637540" cy="508634"/>
            </a:xfrm>
            <a:custGeom>
              <a:avLst/>
              <a:gdLst/>
              <a:ahLst/>
              <a:cxnLst/>
              <a:rect l="l" t="t" r="r" b="b"/>
              <a:pathLst>
                <a:path w="637539" h="508634">
                  <a:moveTo>
                    <a:pt x="637376" y="508007"/>
                  </a:moveTo>
                  <a:lnTo>
                    <a:pt x="595639" y="474741"/>
                  </a:lnTo>
                  <a:lnTo>
                    <a:pt x="554154" y="441676"/>
                  </a:lnTo>
                  <a:lnTo>
                    <a:pt x="512924" y="408814"/>
                  </a:lnTo>
                  <a:lnTo>
                    <a:pt x="471947" y="376154"/>
                  </a:lnTo>
                  <a:lnTo>
                    <a:pt x="431224" y="343697"/>
                  </a:lnTo>
                  <a:lnTo>
                    <a:pt x="390754" y="311441"/>
                  </a:lnTo>
                  <a:lnTo>
                    <a:pt x="350537" y="279387"/>
                  </a:lnTo>
                  <a:lnTo>
                    <a:pt x="310575" y="247536"/>
                  </a:lnTo>
                  <a:lnTo>
                    <a:pt x="270865" y="215886"/>
                  </a:lnTo>
                  <a:lnTo>
                    <a:pt x="231410" y="184439"/>
                  </a:lnTo>
                  <a:lnTo>
                    <a:pt x="192207" y="153194"/>
                  </a:lnTo>
                  <a:lnTo>
                    <a:pt x="153259" y="122151"/>
                  </a:lnTo>
                  <a:lnTo>
                    <a:pt x="114564" y="91310"/>
                  </a:lnTo>
                  <a:lnTo>
                    <a:pt x="76122" y="60671"/>
                  </a:lnTo>
                  <a:lnTo>
                    <a:pt x="37934" y="30234"/>
                  </a:lnTo>
                  <a:lnTo>
                    <a:pt x="0" y="0"/>
                  </a:lnTo>
                </a:path>
                <a:path w="637539" h="508634">
                  <a:moveTo>
                    <a:pt x="55873" y="120489"/>
                  </a:moveTo>
                  <a:lnTo>
                    <a:pt x="0" y="0"/>
                  </a:lnTo>
                  <a:lnTo>
                    <a:pt x="129915" y="27592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166209" y="7018320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305678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305678" y="559984"/>
                  </a:lnTo>
                  <a:lnTo>
                    <a:pt x="359134" y="554044"/>
                  </a:lnTo>
                  <a:lnTo>
                    <a:pt x="400712" y="536225"/>
                  </a:lnTo>
                  <a:lnTo>
                    <a:pt x="430411" y="506527"/>
                  </a:lnTo>
                  <a:lnTo>
                    <a:pt x="448230" y="464949"/>
                  </a:lnTo>
                  <a:lnTo>
                    <a:pt x="454170" y="411492"/>
                  </a:lnTo>
                  <a:lnTo>
                    <a:pt x="454170" y="148492"/>
                  </a:lnTo>
                  <a:lnTo>
                    <a:pt x="448230" y="95035"/>
                  </a:lnTo>
                  <a:lnTo>
                    <a:pt x="430411" y="53457"/>
                  </a:lnTo>
                  <a:lnTo>
                    <a:pt x="400712" y="23758"/>
                  </a:lnTo>
                  <a:lnTo>
                    <a:pt x="359134" y="5939"/>
                  </a:lnTo>
                  <a:lnTo>
                    <a:pt x="30567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66209" y="7018320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148492" y="559984"/>
                  </a:moveTo>
                  <a:lnTo>
                    <a:pt x="305678" y="559984"/>
                  </a:lnTo>
                  <a:lnTo>
                    <a:pt x="359134" y="554044"/>
                  </a:lnTo>
                  <a:lnTo>
                    <a:pt x="400712" y="536225"/>
                  </a:lnTo>
                  <a:lnTo>
                    <a:pt x="430411" y="506527"/>
                  </a:lnTo>
                  <a:lnTo>
                    <a:pt x="448230" y="464949"/>
                  </a:lnTo>
                  <a:lnTo>
                    <a:pt x="454170" y="411492"/>
                  </a:lnTo>
                  <a:lnTo>
                    <a:pt x="454170" y="148492"/>
                  </a:lnTo>
                  <a:lnTo>
                    <a:pt x="448230" y="95035"/>
                  </a:lnTo>
                  <a:lnTo>
                    <a:pt x="430411" y="53457"/>
                  </a:lnTo>
                  <a:lnTo>
                    <a:pt x="400712" y="23758"/>
                  </a:lnTo>
                  <a:lnTo>
                    <a:pt x="359134" y="5939"/>
                  </a:lnTo>
                  <a:lnTo>
                    <a:pt x="305678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6302001" y="7063705"/>
            <a:ext cx="18288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5784372" y="6050845"/>
            <a:ext cx="1443990" cy="1247140"/>
            <a:chOff x="5784372" y="6050845"/>
            <a:chExt cx="1443990" cy="1247140"/>
          </a:xfrm>
        </p:grpSpPr>
        <p:sp>
          <p:nvSpPr>
            <p:cNvPr id="172" name="object 172"/>
            <p:cNvSpPr/>
            <p:nvPr/>
          </p:nvSpPr>
          <p:spPr>
            <a:xfrm>
              <a:off x="5803105" y="6069577"/>
              <a:ext cx="883919" cy="696595"/>
            </a:xfrm>
            <a:custGeom>
              <a:avLst/>
              <a:gdLst/>
              <a:ahLst/>
              <a:cxnLst/>
              <a:rect l="l" t="t" r="r" b="b"/>
              <a:pathLst>
                <a:path w="883920" h="696595">
                  <a:moveTo>
                    <a:pt x="883372" y="695976"/>
                  </a:moveTo>
                  <a:lnTo>
                    <a:pt x="841804" y="663227"/>
                  </a:lnTo>
                  <a:lnTo>
                    <a:pt x="800371" y="630583"/>
                  </a:lnTo>
                  <a:lnTo>
                    <a:pt x="759072" y="598045"/>
                  </a:lnTo>
                  <a:lnTo>
                    <a:pt x="717909" y="565614"/>
                  </a:lnTo>
                  <a:lnTo>
                    <a:pt x="676880" y="533289"/>
                  </a:lnTo>
                  <a:lnTo>
                    <a:pt x="635985" y="501070"/>
                  </a:lnTo>
                  <a:lnTo>
                    <a:pt x="595226" y="468957"/>
                  </a:lnTo>
                  <a:lnTo>
                    <a:pt x="554601" y="436950"/>
                  </a:lnTo>
                  <a:lnTo>
                    <a:pt x="514111" y="405050"/>
                  </a:lnTo>
                  <a:lnTo>
                    <a:pt x="473756" y="373255"/>
                  </a:lnTo>
                  <a:lnTo>
                    <a:pt x="433535" y="341567"/>
                  </a:lnTo>
                  <a:lnTo>
                    <a:pt x="393449" y="309984"/>
                  </a:lnTo>
                  <a:lnTo>
                    <a:pt x="353498" y="278508"/>
                  </a:lnTo>
                  <a:lnTo>
                    <a:pt x="313681" y="247138"/>
                  </a:lnTo>
                  <a:lnTo>
                    <a:pt x="274000" y="215874"/>
                  </a:lnTo>
                  <a:lnTo>
                    <a:pt x="234453" y="184717"/>
                  </a:lnTo>
                  <a:lnTo>
                    <a:pt x="195040" y="153665"/>
                  </a:lnTo>
                  <a:lnTo>
                    <a:pt x="155763" y="122720"/>
                  </a:lnTo>
                  <a:lnTo>
                    <a:pt x="116620" y="91881"/>
                  </a:lnTo>
                  <a:lnTo>
                    <a:pt x="77612" y="61147"/>
                  </a:lnTo>
                  <a:lnTo>
                    <a:pt x="38738" y="30520"/>
                  </a:lnTo>
                  <a:lnTo>
                    <a:pt x="0" y="0"/>
                  </a:lnTo>
                </a:path>
                <a:path w="883920" h="696595">
                  <a:moveTo>
                    <a:pt x="56553" y="120173"/>
                  </a:moveTo>
                  <a:lnTo>
                    <a:pt x="0" y="0"/>
                  </a:lnTo>
                  <a:lnTo>
                    <a:pt x="130071" y="26861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755225" y="6718640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305678" y="0"/>
                  </a:move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9" y="506526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3"/>
                  </a:lnTo>
                  <a:lnTo>
                    <a:pt x="305678" y="559983"/>
                  </a:lnTo>
                  <a:lnTo>
                    <a:pt x="359136" y="554044"/>
                  </a:lnTo>
                  <a:lnTo>
                    <a:pt x="400714" y="536225"/>
                  </a:lnTo>
                  <a:lnTo>
                    <a:pt x="430412" y="506526"/>
                  </a:lnTo>
                  <a:lnTo>
                    <a:pt x="448231" y="464949"/>
                  </a:lnTo>
                  <a:lnTo>
                    <a:pt x="454170" y="411491"/>
                  </a:lnTo>
                  <a:lnTo>
                    <a:pt x="454170" y="148492"/>
                  </a:lnTo>
                  <a:lnTo>
                    <a:pt x="448231" y="95034"/>
                  </a:lnTo>
                  <a:lnTo>
                    <a:pt x="430412" y="53457"/>
                  </a:lnTo>
                  <a:lnTo>
                    <a:pt x="400714" y="23758"/>
                  </a:lnTo>
                  <a:lnTo>
                    <a:pt x="359136" y="5939"/>
                  </a:lnTo>
                  <a:lnTo>
                    <a:pt x="30567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755225" y="6718640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148492" y="559983"/>
                  </a:moveTo>
                  <a:lnTo>
                    <a:pt x="305678" y="559983"/>
                  </a:lnTo>
                  <a:lnTo>
                    <a:pt x="359136" y="554044"/>
                  </a:lnTo>
                  <a:lnTo>
                    <a:pt x="400714" y="536225"/>
                  </a:lnTo>
                  <a:lnTo>
                    <a:pt x="430412" y="506526"/>
                  </a:lnTo>
                  <a:lnTo>
                    <a:pt x="448231" y="464949"/>
                  </a:lnTo>
                  <a:lnTo>
                    <a:pt x="454170" y="411491"/>
                  </a:lnTo>
                  <a:lnTo>
                    <a:pt x="454170" y="148492"/>
                  </a:lnTo>
                  <a:lnTo>
                    <a:pt x="448231" y="95034"/>
                  </a:lnTo>
                  <a:lnTo>
                    <a:pt x="430412" y="53457"/>
                  </a:lnTo>
                  <a:lnTo>
                    <a:pt x="400714" y="23758"/>
                  </a:lnTo>
                  <a:lnTo>
                    <a:pt x="359136" y="5939"/>
                  </a:lnTo>
                  <a:lnTo>
                    <a:pt x="305678" y="0"/>
                  </a:ln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9" y="506526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3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6891021" y="6764026"/>
            <a:ext cx="18288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5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5850377" y="6304731"/>
            <a:ext cx="704215" cy="687070"/>
            <a:chOff x="5850377" y="6304731"/>
            <a:chExt cx="704215" cy="687070"/>
          </a:xfrm>
        </p:grpSpPr>
        <p:sp>
          <p:nvSpPr>
            <p:cNvPr id="177" name="object 177"/>
            <p:cNvSpPr/>
            <p:nvPr/>
          </p:nvSpPr>
          <p:spPr>
            <a:xfrm>
              <a:off x="5850377" y="6304731"/>
              <a:ext cx="185381" cy="16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081074" y="6412741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305674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305674" y="559984"/>
                  </a:lnTo>
                  <a:lnTo>
                    <a:pt x="359132" y="554044"/>
                  </a:lnTo>
                  <a:lnTo>
                    <a:pt x="400710" y="536225"/>
                  </a:lnTo>
                  <a:lnTo>
                    <a:pt x="430408" y="506527"/>
                  </a:lnTo>
                  <a:lnTo>
                    <a:pt x="448227" y="464949"/>
                  </a:lnTo>
                  <a:lnTo>
                    <a:pt x="454166" y="411492"/>
                  </a:lnTo>
                  <a:lnTo>
                    <a:pt x="454166" y="148492"/>
                  </a:lnTo>
                  <a:lnTo>
                    <a:pt x="448227" y="95034"/>
                  </a:lnTo>
                  <a:lnTo>
                    <a:pt x="430408" y="53457"/>
                  </a:lnTo>
                  <a:lnTo>
                    <a:pt x="400710" y="23758"/>
                  </a:lnTo>
                  <a:lnTo>
                    <a:pt x="359132" y="5939"/>
                  </a:lnTo>
                  <a:lnTo>
                    <a:pt x="30567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081074" y="6412741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148492" y="559984"/>
                  </a:moveTo>
                  <a:lnTo>
                    <a:pt x="305674" y="559984"/>
                  </a:lnTo>
                  <a:lnTo>
                    <a:pt x="359132" y="554044"/>
                  </a:lnTo>
                  <a:lnTo>
                    <a:pt x="400710" y="536225"/>
                  </a:lnTo>
                  <a:lnTo>
                    <a:pt x="430408" y="506527"/>
                  </a:lnTo>
                  <a:lnTo>
                    <a:pt x="448227" y="464949"/>
                  </a:lnTo>
                  <a:lnTo>
                    <a:pt x="454166" y="411492"/>
                  </a:lnTo>
                  <a:lnTo>
                    <a:pt x="454166" y="148492"/>
                  </a:lnTo>
                  <a:lnTo>
                    <a:pt x="448227" y="95034"/>
                  </a:lnTo>
                  <a:lnTo>
                    <a:pt x="430408" y="53457"/>
                  </a:lnTo>
                  <a:lnTo>
                    <a:pt x="400710" y="23758"/>
                  </a:lnTo>
                  <a:lnTo>
                    <a:pt x="359132" y="5939"/>
                  </a:lnTo>
                  <a:lnTo>
                    <a:pt x="305674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6216867" y="6458127"/>
            <a:ext cx="18288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4739771" y="4307387"/>
            <a:ext cx="2954020" cy="3232785"/>
            <a:chOff x="4739771" y="4307387"/>
            <a:chExt cx="2954020" cy="3232785"/>
          </a:xfrm>
        </p:grpSpPr>
        <p:sp>
          <p:nvSpPr>
            <p:cNvPr id="182" name="object 182"/>
            <p:cNvSpPr/>
            <p:nvPr/>
          </p:nvSpPr>
          <p:spPr>
            <a:xfrm>
              <a:off x="6144596" y="6219221"/>
              <a:ext cx="1007110" cy="790575"/>
            </a:xfrm>
            <a:custGeom>
              <a:avLst/>
              <a:gdLst/>
              <a:ahLst/>
              <a:cxnLst/>
              <a:rect l="l" t="t" r="r" b="b"/>
              <a:pathLst>
                <a:path w="1007109" h="790575">
                  <a:moveTo>
                    <a:pt x="1007066" y="790046"/>
                  </a:moveTo>
                  <a:lnTo>
                    <a:pt x="965529" y="757461"/>
                  </a:lnTo>
                  <a:lnTo>
                    <a:pt x="924097" y="724957"/>
                  </a:lnTo>
                  <a:lnTo>
                    <a:pt x="882770" y="692536"/>
                  </a:lnTo>
                  <a:lnTo>
                    <a:pt x="841547" y="660196"/>
                  </a:lnTo>
                  <a:lnTo>
                    <a:pt x="800428" y="627938"/>
                  </a:lnTo>
                  <a:lnTo>
                    <a:pt x="759414" y="595763"/>
                  </a:lnTo>
                  <a:lnTo>
                    <a:pt x="718504" y="563669"/>
                  </a:lnTo>
                  <a:lnTo>
                    <a:pt x="677699" y="531657"/>
                  </a:lnTo>
                  <a:lnTo>
                    <a:pt x="636999" y="499727"/>
                  </a:lnTo>
                  <a:lnTo>
                    <a:pt x="596403" y="467880"/>
                  </a:lnTo>
                  <a:lnTo>
                    <a:pt x="555911" y="436114"/>
                  </a:lnTo>
                  <a:lnTo>
                    <a:pt x="515524" y="404430"/>
                  </a:lnTo>
                  <a:lnTo>
                    <a:pt x="475241" y="372828"/>
                  </a:lnTo>
                  <a:lnTo>
                    <a:pt x="435063" y="341308"/>
                  </a:lnTo>
                  <a:lnTo>
                    <a:pt x="394989" y="309870"/>
                  </a:lnTo>
                  <a:lnTo>
                    <a:pt x="355020" y="278514"/>
                  </a:lnTo>
                  <a:lnTo>
                    <a:pt x="315155" y="247240"/>
                  </a:lnTo>
                  <a:lnTo>
                    <a:pt x="275395" y="216048"/>
                  </a:lnTo>
                  <a:lnTo>
                    <a:pt x="235739" y="184938"/>
                  </a:lnTo>
                  <a:lnTo>
                    <a:pt x="196188" y="153910"/>
                  </a:lnTo>
                  <a:lnTo>
                    <a:pt x="156742" y="122964"/>
                  </a:lnTo>
                  <a:lnTo>
                    <a:pt x="117399" y="92100"/>
                  </a:lnTo>
                  <a:lnTo>
                    <a:pt x="78162" y="61318"/>
                  </a:lnTo>
                  <a:lnTo>
                    <a:pt x="39028" y="30618"/>
                  </a:lnTo>
                  <a:lnTo>
                    <a:pt x="0" y="0"/>
                  </a:lnTo>
                </a:path>
                <a:path w="1007109" h="790575">
                  <a:moveTo>
                    <a:pt x="56801" y="120055"/>
                  </a:moveTo>
                  <a:lnTo>
                    <a:pt x="0" y="0"/>
                  </a:lnTo>
                  <a:lnTo>
                    <a:pt x="130123" y="2659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220503" y="6961431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305678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305678" y="559984"/>
                  </a:lnTo>
                  <a:lnTo>
                    <a:pt x="359134" y="554044"/>
                  </a:lnTo>
                  <a:lnTo>
                    <a:pt x="400712" y="536225"/>
                  </a:lnTo>
                  <a:lnTo>
                    <a:pt x="430411" y="506527"/>
                  </a:lnTo>
                  <a:lnTo>
                    <a:pt x="448230" y="464949"/>
                  </a:lnTo>
                  <a:lnTo>
                    <a:pt x="454170" y="411492"/>
                  </a:lnTo>
                  <a:lnTo>
                    <a:pt x="454170" y="148492"/>
                  </a:lnTo>
                  <a:lnTo>
                    <a:pt x="448230" y="95034"/>
                  </a:lnTo>
                  <a:lnTo>
                    <a:pt x="430411" y="53457"/>
                  </a:lnTo>
                  <a:lnTo>
                    <a:pt x="400712" y="23758"/>
                  </a:lnTo>
                  <a:lnTo>
                    <a:pt x="359134" y="5939"/>
                  </a:lnTo>
                  <a:lnTo>
                    <a:pt x="30567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220503" y="6961431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148492" y="559984"/>
                  </a:moveTo>
                  <a:lnTo>
                    <a:pt x="305678" y="559984"/>
                  </a:lnTo>
                  <a:lnTo>
                    <a:pt x="359134" y="554044"/>
                  </a:lnTo>
                  <a:lnTo>
                    <a:pt x="400712" y="536225"/>
                  </a:lnTo>
                  <a:lnTo>
                    <a:pt x="430411" y="506527"/>
                  </a:lnTo>
                  <a:lnTo>
                    <a:pt x="448230" y="464949"/>
                  </a:lnTo>
                  <a:lnTo>
                    <a:pt x="454170" y="411492"/>
                  </a:lnTo>
                  <a:lnTo>
                    <a:pt x="454170" y="148492"/>
                  </a:lnTo>
                  <a:lnTo>
                    <a:pt x="448230" y="95034"/>
                  </a:lnTo>
                  <a:lnTo>
                    <a:pt x="430411" y="53457"/>
                  </a:lnTo>
                  <a:lnTo>
                    <a:pt x="400712" y="23758"/>
                  </a:lnTo>
                  <a:lnTo>
                    <a:pt x="359134" y="5939"/>
                  </a:lnTo>
                  <a:lnTo>
                    <a:pt x="305678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288564" y="4821249"/>
              <a:ext cx="807720" cy="573405"/>
            </a:xfrm>
            <a:custGeom>
              <a:avLst/>
              <a:gdLst/>
              <a:ahLst/>
              <a:cxnLst/>
              <a:rect l="l" t="t" r="r" b="b"/>
              <a:pathLst>
                <a:path w="807720" h="573404">
                  <a:moveTo>
                    <a:pt x="0" y="0"/>
                  </a:moveTo>
                  <a:lnTo>
                    <a:pt x="44183" y="31373"/>
                  </a:lnTo>
                  <a:lnTo>
                    <a:pt x="88178" y="62612"/>
                  </a:lnTo>
                  <a:lnTo>
                    <a:pt x="131986" y="93719"/>
                  </a:lnTo>
                  <a:lnTo>
                    <a:pt x="175606" y="124693"/>
                  </a:lnTo>
                  <a:lnTo>
                    <a:pt x="219039" y="155534"/>
                  </a:lnTo>
                  <a:lnTo>
                    <a:pt x="262285" y="186241"/>
                  </a:lnTo>
                  <a:lnTo>
                    <a:pt x="305342" y="216815"/>
                  </a:lnTo>
                  <a:lnTo>
                    <a:pt x="348213" y="247256"/>
                  </a:lnTo>
                  <a:lnTo>
                    <a:pt x="390895" y="277565"/>
                  </a:lnTo>
                  <a:lnTo>
                    <a:pt x="433391" y="307739"/>
                  </a:lnTo>
                  <a:lnTo>
                    <a:pt x="475698" y="337781"/>
                  </a:lnTo>
                  <a:lnTo>
                    <a:pt x="517819" y="367690"/>
                  </a:lnTo>
                  <a:lnTo>
                    <a:pt x="559751" y="397466"/>
                  </a:lnTo>
                  <a:lnTo>
                    <a:pt x="601497" y="427108"/>
                  </a:lnTo>
                  <a:lnTo>
                    <a:pt x="643054" y="456617"/>
                  </a:lnTo>
                  <a:lnTo>
                    <a:pt x="684425" y="485993"/>
                  </a:lnTo>
                  <a:lnTo>
                    <a:pt x="725607" y="515237"/>
                  </a:lnTo>
                  <a:lnTo>
                    <a:pt x="766603" y="544346"/>
                  </a:lnTo>
                  <a:lnTo>
                    <a:pt x="807411" y="573323"/>
                  </a:lnTo>
                </a:path>
                <a:path w="807720" h="573404">
                  <a:moveTo>
                    <a:pt x="744944" y="456117"/>
                  </a:moveTo>
                  <a:lnTo>
                    <a:pt x="807411" y="573323"/>
                  </a:lnTo>
                  <a:lnTo>
                    <a:pt x="676166" y="552975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758503" y="4326120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60" h="560070">
                  <a:moveTo>
                    <a:pt x="305678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1"/>
                  </a:lnTo>
                  <a:lnTo>
                    <a:pt x="0" y="411491"/>
                  </a:lnTo>
                  <a:lnTo>
                    <a:pt x="5939" y="464948"/>
                  </a:lnTo>
                  <a:lnTo>
                    <a:pt x="23758" y="506526"/>
                  </a:lnTo>
                  <a:lnTo>
                    <a:pt x="53456" y="536224"/>
                  </a:lnTo>
                  <a:lnTo>
                    <a:pt x="95034" y="554043"/>
                  </a:lnTo>
                  <a:lnTo>
                    <a:pt x="148492" y="559983"/>
                  </a:lnTo>
                  <a:lnTo>
                    <a:pt x="305678" y="559983"/>
                  </a:lnTo>
                  <a:lnTo>
                    <a:pt x="359134" y="554043"/>
                  </a:lnTo>
                  <a:lnTo>
                    <a:pt x="400712" y="536224"/>
                  </a:lnTo>
                  <a:lnTo>
                    <a:pt x="430411" y="506526"/>
                  </a:lnTo>
                  <a:lnTo>
                    <a:pt x="448230" y="464948"/>
                  </a:lnTo>
                  <a:lnTo>
                    <a:pt x="454170" y="411491"/>
                  </a:lnTo>
                  <a:lnTo>
                    <a:pt x="454170" y="148491"/>
                  </a:lnTo>
                  <a:lnTo>
                    <a:pt x="448230" y="95034"/>
                  </a:lnTo>
                  <a:lnTo>
                    <a:pt x="430411" y="53456"/>
                  </a:lnTo>
                  <a:lnTo>
                    <a:pt x="400712" y="23758"/>
                  </a:lnTo>
                  <a:lnTo>
                    <a:pt x="359134" y="5939"/>
                  </a:lnTo>
                  <a:lnTo>
                    <a:pt x="30567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758503" y="4326120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60" h="560070">
                  <a:moveTo>
                    <a:pt x="148492" y="559983"/>
                  </a:moveTo>
                  <a:lnTo>
                    <a:pt x="305678" y="559983"/>
                  </a:lnTo>
                  <a:lnTo>
                    <a:pt x="359134" y="554043"/>
                  </a:lnTo>
                  <a:lnTo>
                    <a:pt x="400712" y="536224"/>
                  </a:lnTo>
                  <a:lnTo>
                    <a:pt x="430411" y="506526"/>
                  </a:lnTo>
                  <a:lnTo>
                    <a:pt x="448230" y="464948"/>
                  </a:lnTo>
                  <a:lnTo>
                    <a:pt x="454170" y="411491"/>
                  </a:lnTo>
                  <a:lnTo>
                    <a:pt x="454170" y="148491"/>
                  </a:lnTo>
                  <a:lnTo>
                    <a:pt x="448230" y="95034"/>
                  </a:lnTo>
                  <a:lnTo>
                    <a:pt x="430411" y="53456"/>
                  </a:lnTo>
                  <a:lnTo>
                    <a:pt x="400712" y="23758"/>
                  </a:lnTo>
                  <a:lnTo>
                    <a:pt x="359134" y="5939"/>
                  </a:lnTo>
                  <a:lnTo>
                    <a:pt x="305678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1"/>
                  </a:lnTo>
                  <a:lnTo>
                    <a:pt x="0" y="411491"/>
                  </a:lnTo>
                  <a:lnTo>
                    <a:pt x="5939" y="464948"/>
                  </a:lnTo>
                  <a:lnTo>
                    <a:pt x="23758" y="506526"/>
                  </a:lnTo>
                  <a:lnTo>
                    <a:pt x="53456" y="536224"/>
                  </a:lnTo>
                  <a:lnTo>
                    <a:pt x="95034" y="554043"/>
                  </a:lnTo>
                  <a:lnTo>
                    <a:pt x="148492" y="559983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4894295" y="4371506"/>
            <a:ext cx="18288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6652238" y="5857940"/>
            <a:ext cx="969010" cy="1226820"/>
            <a:chOff x="6652238" y="5857940"/>
            <a:chExt cx="969010" cy="1226820"/>
          </a:xfrm>
        </p:grpSpPr>
        <p:sp>
          <p:nvSpPr>
            <p:cNvPr id="190" name="object 190"/>
            <p:cNvSpPr/>
            <p:nvPr/>
          </p:nvSpPr>
          <p:spPr>
            <a:xfrm>
              <a:off x="6670971" y="5876673"/>
              <a:ext cx="461009" cy="594995"/>
            </a:xfrm>
            <a:custGeom>
              <a:avLst/>
              <a:gdLst/>
              <a:ahLst/>
              <a:cxnLst/>
              <a:rect l="l" t="t" r="r" b="b"/>
              <a:pathLst>
                <a:path w="461009" h="594995">
                  <a:moveTo>
                    <a:pt x="460489" y="594444"/>
                  </a:moveTo>
                  <a:lnTo>
                    <a:pt x="428208" y="552773"/>
                  </a:lnTo>
                  <a:lnTo>
                    <a:pt x="396153" y="511393"/>
                  </a:lnTo>
                  <a:lnTo>
                    <a:pt x="364324" y="470305"/>
                  </a:lnTo>
                  <a:lnTo>
                    <a:pt x="332722" y="429509"/>
                  </a:lnTo>
                  <a:lnTo>
                    <a:pt x="301345" y="389004"/>
                  </a:lnTo>
                  <a:lnTo>
                    <a:pt x="270193" y="348791"/>
                  </a:lnTo>
                  <a:lnTo>
                    <a:pt x="239268" y="308870"/>
                  </a:lnTo>
                  <a:lnTo>
                    <a:pt x="208569" y="269241"/>
                  </a:lnTo>
                  <a:lnTo>
                    <a:pt x="178096" y="229903"/>
                  </a:lnTo>
                  <a:lnTo>
                    <a:pt x="147848" y="190856"/>
                  </a:lnTo>
                  <a:lnTo>
                    <a:pt x="117827" y="152102"/>
                  </a:lnTo>
                  <a:lnTo>
                    <a:pt x="88031" y="113639"/>
                  </a:lnTo>
                  <a:lnTo>
                    <a:pt x="58461" y="75467"/>
                  </a:lnTo>
                  <a:lnTo>
                    <a:pt x="29117" y="37588"/>
                  </a:lnTo>
                  <a:lnTo>
                    <a:pt x="0" y="0"/>
                  </a:lnTo>
                </a:path>
                <a:path w="461009" h="594995">
                  <a:moveTo>
                    <a:pt x="25796" y="130287"/>
                  </a:moveTo>
                  <a:lnTo>
                    <a:pt x="0" y="0"/>
                  </a:lnTo>
                  <a:lnTo>
                    <a:pt x="119706" y="57537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148236" y="6505924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305678" y="0"/>
                  </a:move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9" y="506527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4"/>
                  </a:lnTo>
                  <a:lnTo>
                    <a:pt x="305678" y="559984"/>
                  </a:lnTo>
                  <a:lnTo>
                    <a:pt x="359136" y="554044"/>
                  </a:lnTo>
                  <a:lnTo>
                    <a:pt x="400714" y="536225"/>
                  </a:lnTo>
                  <a:lnTo>
                    <a:pt x="430412" y="506527"/>
                  </a:lnTo>
                  <a:lnTo>
                    <a:pt x="448231" y="464949"/>
                  </a:lnTo>
                  <a:lnTo>
                    <a:pt x="454170" y="411492"/>
                  </a:lnTo>
                  <a:lnTo>
                    <a:pt x="454170" y="148492"/>
                  </a:lnTo>
                  <a:lnTo>
                    <a:pt x="448231" y="95035"/>
                  </a:lnTo>
                  <a:lnTo>
                    <a:pt x="430412" y="53457"/>
                  </a:lnTo>
                  <a:lnTo>
                    <a:pt x="400714" y="23758"/>
                  </a:lnTo>
                  <a:lnTo>
                    <a:pt x="359136" y="5939"/>
                  </a:lnTo>
                  <a:lnTo>
                    <a:pt x="30567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148236" y="6505924"/>
              <a:ext cx="454659" cy="560070"/>
            </a:xfrm>
            <a:custGeom>
              <a:avLst/>
              <a:gdLst/>
              <a:ahLst/>
              <a:cxnLst/>
              <a:rect l="l" t="t" r="r" b="b"/>
              <a:pathLst>
                <a:path w="454659" h="560070">
                  <a:moveTo>
                    <a:pt x="148492" y="559984"/>
                  </a:moveTo>
                  <a:lnTo>
                    <a:pt x="305678" y="559984"/>
                  </a:lnTo>
                  <a:lnTo>
                    <a:pt x="359136" y="554044"/>
                  </a:lnTo>
                  <a:lnTo>
                    <a:pt x="400714" y="536225"/>
                  </a:lnTo>
                  <a:lnTo>
                    <a:pt x="430412" y="506527"/>
                  </a:lnTo>
                  <a:lnTo>
                    <a:pt x="448231" y="464949"/>
                  </a:lnTo>
                  <a:lnTo>
                    <a:pt x="454170" y="411492"/>
                  </a:lnTo>
                  <a:lnTo>
                    <a:pt x="454170" y="148492"/>
                  </a:lnTo>
                  <a:lnTo>
                    <a:pt x="448231" y="95035"/>
                  </a:lnTo>
                  <a:lnTo>
                    <a:pt x="430412" y="53457"/>
                  </a:lnTo>
                  <a:lnTo>
                    <a:pt x="400714" y="23758"/>
                  </a:lnTo>
                  <a:lnTo>
                    <a:pt x="359136" y="5939"/>
                  </a:lnTo>
                  <a:lnTo>
                    <a:pt x="305678" y="0"/>
                  </a:ln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9" y="506527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7284028" y="6450852"/>
            <a:ext cx="255270" cy="93662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300" spc="85" dirty="0">
                <a:latin typeface="Times New Roman"/>
                <a:cs typeface="Times New Roman"/>
              </a:rPr>
              <a:t>9</a:t>
            </a:r>
            <a:endParaRPr sz="23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825"/>
              </a:spcBef>
            </a:pPr>
            <a:r>
              <a:rPr sz="2300" spc="85" dirty="0">
                <a:latin typeface="Times New Roman"/>
                <a:cs typeface="Times New Roman"/>
              </a:rPr>
              <a:t>7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5240404" y="4128844"/>
            <a:ext cx="3124200" cy="3115945"/>
            <a:chOff x="5240404" y="4128844"/>
            <a:chExt cx="3124200" cy="3115945"/>
          </a:xfrm>
        </p:grpSpPr>
        <p:sp>
          <p:nvSpPr>
            <p:cNvPr id="195" name="object 195"/>
            <p:cNvSpPr/>
            <p:nvPr/>
          </p:nvSpPr>
          <p:spPr>
            <a:xfrm>
              <a:off x="6816515" y="5657614"/>
              <a:ext cx="912494" cy="960755"/>
            </a:xfrm>
            <a:custGeom>
              <a:avLst/>
              <a:gdLst/>
              <a:ahLst/>
              <a:cxnLst/>
              <a:rect l="l" t="t" r="r" b="b"/>
              <a:pathLst>
                <a:path w="912495" h="960754">
                  <a:moveTo>
                    <a:pt x="912439" y="960755"/>
                  </a:moveTo>
                  <a:lnTo>
                    <a:pt x="876288" y="922689"/>
                  </a:lnTo>
                  <a:lnTo>
                    <a:pt x="840222" y="884713"/>
                  </a:lnTo>
                  <a:lnTo>
                    <a:pt x="804240" y="846826"/>
                  </a:lnTo>
                  <a:lnTo>
                    <a:pt x="768343" y="809028"/>
                  </a:lnTo>
                  <a:lnTo>
                    <a:pt x="732530" y="771319"/>
                  </a:lnTo>
                  <a:lnTo>
                    <a:pt x="696802" y="733699"/>
                  </a:lnTo>
                  <a:lnTo>
                    <a:pt x="661159" y="696168"/>
                  </a:lnTo>
                  <a:lnTo>
                    <a:pt x="625600" y="658727"/>
                  </a:lnTo>
                  <a:lnTo>
                    <a:pt x="590125" y="621374"/>
                  </a:lnTo>
                  <a:lnTo>
                    <a:pt x="554736" y="584110"/>
                  </a:lnTo>
                  <a:lnTo>
                    <a:pt x="519430" y="546935"/>
                  </a:lnTo>
                  <a:lnTo>
                    <a:pt x="484210" y="509850"/>
                  </a:lnTo>
                  <a:lnTo>
                    <a:pt x="449074" y="472853"/>
                  </a:lnTo>
                  <a:lnTo>
                    <a:pt x="414022" y="435945"/>
                  </a:lnTo>
                  <a:lnTo>
                    <a:pt x="379055" y="399127"/>
                  </a:lnTo>
                  <a:lnTo>
                    <a:pt x="344173" y="362397"/>
                  </a:lnTo>
                  <a:lnTo>
                    <a:pt x="309375" y="325757"/>
                  </a:lnTo>
                  <a:lnTo>
                    <a:pt x="274662" y="289206"/>
                  </a:lnTo>
                  <a:lnTo>
                    <a:pt x="240033" y="252743"/>
                  </a:lnTo>
                  <a:lnTo>
                    <a:pt x="205489" y="216370"/>
                  </a:lnTo>
                  <a:lnTo>
                    <a:pt x="171029" y="180085"/>
                  </a:lnTo>
                  <a:lnTo>
                    <a:pt x="136654" y="143890"/>
                  </a:lnTo>
                  <a:lnTo>
                    <a:pt x="102364" y="107784"/>
                  </a:lnTo>
                  <a:lnTo>
                    <a:pt x="68158" y="71767"/>
                  </a:lnTo>
                  <a:lnTo>
                    <a:pt x="34036" y="35839"/>
                  </a:lnTo>
                  <a:lnTo>
                    <a:pt x="0" y="0"/>
                  </a:lnTo>
                </a:path>
                <a:path w="912495" h="960754">
                  <a:moveTo>
                    <a:pt x="38737" y="127040"/>
                  </a:moveTo>
                  <a:lnTo>
                    <a:pt x="0" y="0"/>
                  </a:lnTo>
                  <a:lnTo>
                    <a:pt x="124874" y="45234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734007" y="6665560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1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462861" y="559984"/>
                  </a:lnTo>
                  <a:lnTo>
                    <a:pt x="516318" y="554044"/>
                  </a:lnTo>
                  <a:lnTo>
                    <a:pt x="557896" y="536225"/>
                  </a:lnTo>
                  <a:lnTo>
                    <a:pt x="587594" y="506527"/>
                  </a:lnTo>
                  <a:lnTo>
                    <a:pt x="605413" y="464949"/>
                  </a:lnTo>
                  <a:lnTo>
                    <a:pt x="611353" y="411492"/>
                  </a:lnTo>
                  <a:lnTo>
                    <a:pt x="611353" y="148492"/>
                  </a:lnTo>
                  <a:lnTo>
                    <a:pt x="605413" y="95035"/>
                  </a:lnTo>
                  <a:lnTo>
                    <a:pt x="587594" y="53457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734007" y="6665560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4"/>
                  </a:moveTo>
                  <a:lnTo>
                    <a:pt x="462861" y="559984"/>
                  </a:lnTo>
                  <a:lnTo>
                    <a:pt x="516318" y="554044"/>
                  </a:lnTo>
                  <a:lnTo>
                    <a:pt x="557896" y="536225"/>
                  </a:lnTo>
                  <a:lnTo>
                    <a:pt x="587594" y="506527"/>
                  </a:lnTo>
                  <a:lnTo>
                    <a:pt x="605413" y="464949"/>
                  </a:lnTo>
                  <a:lnTo>
                    <a:pt x="611353" y="411492"/>
                  </a:lnTo>
                  <a:lnTo>
                    <a:pt x="611353" y="148492"/>
                  </a:lnTo>
                  <a:lnTo>
                    <a:pt x="605413" y="95035"/>
                  </a:lnTo>
                  <a:lnTo>
                    <a:pt x="587594" y="53457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929137" y="4693500"/>
              <a:ext cx="714375" cy="521334"/>
            </a:xfrm>
            <a:custGeom>
              <a:avLst/>
              <a:gdLst/>
              <a:ahLst/>
              <a:cxnLst/>
              <a:rect l="l" t="t" r="r" b="b"/>
              <a:pathLst>
                <a:path w="714375" h="521335">
                  <a:moveTo>
                    <a:pt x="0" y="0"/>
                  </a:moveTo>
                  <a:lnTo>
                    <a:pt x="43855" y="32012"/>
                  </a:lnTo>
                  <a:lnTo>
                    <a:pt x="87479" y="63854"/>
                  </a:lnTo>
                  <a:lnTo>
                    <a:pt x="130871" y="95528"/>
                  </a:lnTo>
                  <a:lnTo>
                    <a:pt x="174031" y="127032"/>
                  </a:lnTo>
                  <a:lnTo>
                    <a:pt x="216959" y="158367"/>
                  </a:lnTo>
                  <a:lnTo>
                    <a:pt x="259656" y="189532"/>
                  </a:lnTo>
                  <a:lnTo>
                    <a:pt x="302120" y="220528"/>
                  </a:lnTo>
                  <a:lnTo>
                    <a:pt x="344352" y="251355"/>
                  </a:lnTo>
                  <a:lnTo>
                    <a:pt x="386352" y="282012"/>
                  </a:lnTo>
                  <a:lnTo>
                    <a:pt x="428121" y="312500"/>
                  </a:lnTo>
                  <a:lnTo>
                    <a:pt x="469657" y="342819"/>
                  </a:lnTo>
                  <a:lnTo>
                    <a:pt x="510961" y="372968"/>
                  </a:lnTo>
                  <a:lnTo>
                    <a:pt x="552033" y="402948"/>
                  </a:lnTo>
                  <a:lnTo>
                    <a:pt x="592873" y="432759"/>
                  </a:lnTo>
                  <a:lnTo>
                    <a:pt x="633482" y="462400"/>
                  </a:lnTo>
                  <a:lnTo>
                    <a:pt x="673858" y="491872"/>
                  </a:lnTo>
                  <a:lnTo>
                    <a:pt x="714002" y="521175"/>
                  </a:lnTo>
                </a:path>
                <a:path w="714375" h="521335">
                  <a:moveTo>
                    <a:pt x="653068" y="403161"/>
                  </a:moveTo>
                  <a:lnTo>
                    <a:pt x="714002" y="521175"/>
                  </a:lnTo>
                  <a:lnTo>
                    <a:pt x="583032" y="499112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259137" y="4147577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4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3"/>
                  </a:lnTo>
                  <a:lnTo>
                    <a:pt x="148492" y="559982"/>
                  </a:lnTo>
                  <a:lnTo>
                    <a:pt x="462864" y="559982"/>
                  </a:lnTo>
                  <a:lnTo>
                    <a:pt x="516321" y="554043"/>
                  </a:lnTo>
                  <a:lnTo>
                    <a:pt x="557898" y="536224"/>
                  </a:lnTo>
                  <a:lnTo>
                    <a:pt x="587597" y="506525"/>
                  </a:lnTo>
                  <a:lnTo>
                    <a:pt x="605417" y="464947"/>
                  </a:lnTo>
                  <a:lnTo>
                    <a:pt x="611357" y="411490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7" y="53456"/>
                  </a:lnTo>
                  <a:lnTo>
                    <a:pt x="557898" y="23758"/>
                  </a:lnTo>
                  <a:lnTo>
                    <a:pt x="516321" y="5939"/>
                  </a:lnTo>
                  <a:lnTo>
                    <a:pt x="46286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259137" y="4147577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2"/>
                  </a:moveTo>
                  <a:lnTo>
                    <a:pt x="462864" y="559982"/>
                  </a:lnTo>
                  <a:lnTo>
                    <a:pt x="516321" y="554043"/>
                  </a:lnTo>
                  <a:lnTo>
                    <a:pt x="557898" y="536224"/>
                  </a:lnTo>
                  <a:lnTo>
                    <a:pt x="587597" y="506525"/>
                  </a:lnTo>
                  <a:lnTo>
                    <a:pt x="605417" y="464947"/>
                  </a:lnTo>
                  <a:lnTo>
                    <a:pt x="611357" y="411490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7" y="53456"/>
                  </a:lnTo>
                  <a:lnTo>
                    <a:pt x="557898" y="23758"/>
                  </a:lnTo>
                  <a:lnTo>
                    <a:pt x="516321" y="5939"/>
                  </a:lnTo>
                  <a:lnTo>
                    <a:pt x="462864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3"/>
                  </a:lnTo>
                  <a:lnTo>
                    <a:pt x="148492" y="559982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201"/>
          <p:cNvSpPr txBox="1"/>
          <p:nvPr/>
        </p:nvSpPr>
        <p:spPr>
          <a:xfrm>
            <a:off x="5394929" y="4192961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11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6953291" y="5763113"/>
            <a:ext cx="1423670" cy="979805"/>
            <a:chOff x="6953291" y="5763113"/>
            <a:chExt cx="1423670" cy="979805"/>
          </a:xfrm>
        </p:grpSpPr>
        <p:sp>
          <p:nvSpPr>
            <p:cNvPr id="203" name="object 203"/>
            <p:cNvSpPr/>
            <p:nvPr/>
          </p:nvSpPr>
          <p:spPr>
            <a:xfrm>
              <a:off x="6972024" y="5781845"/>
              <a:ext cx="703580" cy="431165"/>
            </a:xfrm>
            <a:custGeom>
              <a:avLst/>
              <a:gdLst/>
              <a:ahLst/>
              <a:cxnLst/>
              <a:rect l="l" t="t" r="r" b="b"/>
              <a:pathLst>
                <a:path w="703579" h="431164">
                  <a:moveTo>
                    <a:pt x="703036" y="430635"/>
                  </a:moveTo>
                  <a:lnTo>
                    <a:pt x="657022" y="402450"/>
                  </a:lnTo>
                  <a:lnTo>
                    <a:pt x="611286" y="374434"/>
                  </a:lnTo>
                  <a:lnTo>
                    <a:pt x="565825" y="346588"/>
                  </a:lnTo>
                  <a:lnTo>
                    <a:pt x="520642" y="318911"/>
                  </a:lnTo>
                  <a:lnTo>
                    <a:pt x="475734" y="291404"/>
                  </a:lnTo>
                  <a:lnTo>
                    <a:pt x="431103" y="264066"/>
                  </a:lnTo>
                  <a:lnTo>
                    <a:pt x="386749" y="236897"/>
                  </a:lnTo>
                  <a:lnTo>
                    <a:pt x="342671" y="209897"/>
                  </a:lnTo>
                  <a:lnTo>
                    <a:pt x="298869" y="183067"/>
                  </a:lnTo>
                  <a:lnTo>
                    <a:pt x="255344" y="156407"/>
                  </a:lnTo>
                  <a:lnTo>
                    <a:pt x="212095" y="129915"/>
                  </a:lnTo>
                  <a:lnTo>
                    <a:pt x="169123" y="103594"/>
                  </a:lnTo>
                  <a:lnTo>
                    <a:pt x="126428" y="77441"/>
                  </a:lnTo>
                  <a:lnTo>
                    <a:pt x="84008" y="51458"/>
                  </a:lnTo>
                  <a:lnTo>
                    <a:pt x="41866" y="25644"/>
                  </a:lnTo>
                  <a:lnTo>
                    <a:pt x="0" y="0"/>
                  </a:lnTo>
                </a:path>
                <a:path w="703579" h="431164">
                  <a:moveTo>
                    <a:pt x="70277" y="112700"/>
                  </a:moveTo>
                  <a:lnTo>
                    <a:pt x="0" y="0"/>
                  </a:lnTo>
                  <a:lnTo>
                    <a:pt x="132325" y="1140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746875" y="6163717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4" y="0"/>
                  </a:move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9" y="506527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4"/>
                  </a:lnTo>
                  <a:lnTo>
                    <a:pt x="462864" y="559984"/>
                  </a:lnTo>
                  <a:lnTo>
                    <a:pt x="516322" y="554044"/>
                  </a:lnTo>
                  <a:lnTo>
                    <a:pt x="557900" y="536225"/>
                  </a:lnTo>
                  <a:lnTo>
                    <a:pt x="587598" y="506527"/>
                  </a:lnTo>
                  <a:lnTo>
                    <a:pt x="605417" y="464949"/>
                  </a:lnTo>
                  <a:lnTo>
                    <a:pt x="611357" y="411492"/>
                  </a:lnTo>
                  <a:lnTo>
                    <a:pt x="611357" y="148492"/>
                  </a:lnTo>
                  <a:lnTo>
                    <a:pt x="605417" y="95035"/>
                  </a:lnTo>
                  <a:lnTo>
                    <a:pt x="587598" y="53457"/>
                  </a:lnTo>
                  <a:lnTo>
                    <a:pt x="557900" y="23758"/>
                  </a:lnTo>
                  <a:lnTo>
                    <a:pt x="516322" y="5939"/>
                  </a:lnTo>
                  <a:lnTo>
                    <a:pt x="46286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746875" y="6163717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4"/>
                  </a:moveTo>
                  <a:lnTo>
                    <a:pt x="462864" y="559984"/>
                  </a:lnTo>
                  <a:lnTo>
                    <a:pt x="516322" y="554044"/>
                  </a:lnTo>
                  <a:lnTo>
                    <a:pt x="557900" y="536225"/>
                  </a:lnTo>
                  <a:lnTo>
                    <a:pt x="587598" y="506527"/>
                  </a:lnTo>
                  <a:lnTo>
                    <a:pt x="605417" y="464949"/>
                  </a:lnTo>
                  <a:lnTo>
                    <a:pt x="611357" y="411492"/>
                  </a:lnTo>
                  <a:lnTo>
                    <a:pt x="611357" y="148492"/>
                  </a:lnTo>
                  <a:lnTo>
                    <a:pt x="605417" y="95035"/>
                  </a:lnTo>
                  <a:lnTo>
                    <a:pt x="587598" y="53457"/>
                  </a:lnTo>
                  <a:lnTo>
                    <a:pt x="557900" y="23758"/>
                  </a:lnTo>
                  <a:lnTo>
                    <a:pt x="516322" y="5939"/>
                  </a:lnTo>
                  <a:lnTo>
                    <a:pt x="462864" y="0"/>
                  </a:ln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9" y="506527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7869800" y="6062309"/>
            <a:ext cx="353060" cy="102933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85"/>
              </a:spcBef>
            </a:pPr>
            <a:r>
              <a:rPr sz="2300" spc="85" dirty="0">
                <a:latin typeface="Times New Roman"/>
                <a:cs typeface="Times New Roman"/>
              </a:rPr>
              <a:t>12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300" spc="85" dirty="0">
                <a:latin typeface="Times New Roman"/>
                <a:cs typeface="Times New Roman"/>
              </a:rPr>
              <a:t>10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7020428" y="5120829"/>
            <a:ext cx="1672589" cy="1163320"/>
            <a:chOff x="7020428" y="5120829"/>
            <a:chExt cx="1672589" cy="1163320"/>
          </a:xfrm>
        </p:grpSpPr>
        <p:sp>
          <p:nvSpPr>
            <p:cNvPr id="208" name="object 208"/>
            <p:cNvSpPr/>
            <p:nvPr/>
          </p:nvSpPr>
          <p:spPr>
            <a:xfrm>
              <a:off x="7039161" y="5139562"/>
              <a:ext cx="954405" cy="607695"/>
            </a:xfrm>
            <a:custGeom>
              <a:avLst/>
              <a:gdLst/>
              <a:ahLst/>
              <a:cxnLst/>
              <a:rect l="l" t="t" r="r" b="b"/>
              <a:pathLst>
                <a:path w="954404" h="607695">
                  <a:moveTo>
                    <a:pt x="954281" y="607286"/>
                  </a:moveTo>
                  <a:lnTo>
                    <a:pt x="909385" y="578716"/>
                  </a:lnTo>
                  <a:lnTo>
                    <a:pt x="864634" y="550237"/>
                  </a:lnTo>
                  <a:lnTo>
                    <a:pt x="820028" y="521850"/>
                  </a:lnTo>
                  <a:lnTo>
                    <a:pt x="775567" y="493556"/>
                  </a:lnTo>
                  <a:lnTo>
                    <a:pt x="731250" y="465353"/>
                  </a:lnTo>
                  <a:lnTo>
                    <a:pt x="687077" y="437243"/>
                  </a:lnTo>
                  <a:lnTo>
                    <a:pt x="643050" y="409224"/>
                  </a:lnTo>
                  <a:lnTo>
                    <a:pt x="599167" y="381298"/>
                  </a:lnTo>
                  <a:lnTo>
                    <a:pt x="555429" y="353464"/>
                  </a:lnTo>
                  <a:lnTo>
                    <a:pt x="511835" y="325722"/>
                  </a:lnTo>
                  <a:lnTo>
                    <a:pt x="468386" y="298072"/>
                  </a:lnTo>
                  <a:lnTo>
                    <a:pt x="425082" y="270514"/>
                  </a:lnTo>
                  <a:lnTo>
                    <a:pt x="381923" y="243048"/>
                  </a:lnTo>
                  <a:lnTo>
                    <a:pt x="338908" y="215675"/>
                  </a:lnTo>
                  <a:lnTo>
                    <a:pt x="296038" y="188393"/>
                  </a:lnTo>
                  <a:lnTo>
                    <a:pt x="253313" y="161203"/>
                  </a:lnTo>
                  <a:lnTo>
                    <a:pt x="210732" y="134106"/>
                  </a:lnTo>
                  <a:lnTo>
                    <a:pt x="168296" y="107100"/>
                  </a:lnTo>
                  <a:lnTo>
                    <a:pt x="126005" y="80187"/>
                  </a:lnTo>
                  <a:lnTo>
                    <a:pt x="83858" y="53366"/>
                  </a:lnTo>
                  <a:lnTo>
                    <a:pt x="41857" y="26637"/>
                  </a:lnTo>
                  <a:lnTo>
                    <a:pt x="0" y="0"/>
                  </a:lnTo>
                </a:path>
                <a:path w="954404" h="607695">
                  <a:moveTo>
                    <a:pt x="68332" y="113889"/>
                  </a:moveTo>
                  <a:lnTo>
                    <a:pt x="0" y="0"/>
                  </a:lnTo>
                  <a:lnTo>
                    <a:pt x="132109" y="13668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062669" y="5705439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4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8" y="506526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3"/>
                  </a:lnTo>
                  <a:lnTo>
                    <a:pt x="462864" y="559983"/>
                  </a:lnTo>
                  <a:lnTo>
                    <a:pt x="516321" y="554044"/>
                  </a:lnTo>
                  <a:lnTo>
                    <a:pt x="557898" y="536225"/>
                  </a:lnTo>
                  <a:lnTo>
                    <a:pt x="587597" y="506526"/>
                  </a:lnTo>
                  <a:lnTo>
                    <a:pt x="605417" y="464949"/>
                  </a:lnTo>
                  <a:lnTo>
                    <a:pt x="611357" y="411491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7" y="53457"/>
                  </a:lnTo>
                  <a:lnTo>
                    <a:pt x="557898" y="23758"/>
                  </a:lnTo>
                  <a:lnTo>
                    <a:pt x="516321" y="5939"/>
                  </a:lnTo>
                  <a:lnTo>
                    <a:pt x="46286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062669" y="5705439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3"/>
                  </a:moveTo>
                  <a:lnTo>
                    <a:pt x="462864" y="559983"/>
                  </a:lnTo>
                  <a:lnTo>
                    <a:pt x="516321" y="554044"/>
                  </a:lnTo>
                  <a:lnTo>
                    <a:pt x="557898" y="536225"/>
                  </a:lnTo>
                  <a:lnTo>
                    <a:pt x="587597" y="506526"/>
                  </a:lnTo>
                  <a:lnTo>
                    <a:pt x="605417" y="464949"/>
                  </a:lnTo>
                  <a:lnTo>
                    <a:pt x="611357" y="411491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7" y="53457"/>
                  </a:lnTo>
                  <a:lnTo>
                    <a:pt x="557898" y="23758"/>
                  </a:lnTo>
                  <a:lnTo>
                    <a:pt x="516321" y="5939"/>
                  </a:lnTo>
                  <a:lnTo>
                    <a:pt x="462864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8" y="506526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3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1" name="object 211"/>
          <p:cNvSpPr txBox="1"/>
          <p:nvPr/>
        </p:nvSpPr>
        <p:spPr>
          <a:xfrm>
            <a:off x="8198461" y="5750824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13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12" name="object 212"/>
          <p:cNvGrpSpPr/>
          <p:nvPr/>
        </p:nvGrpSpPr>
        <p:grpSpPr>
          <a:xfrm>
            <a:off x="5074093" y="3764470"/>
            <a:ext cx="1778000" cy="868044"/>
            <a:chOff x="5074093" y="3764470"/>
            <a:chExt cx="1778000" cy="868044"/>
          </a:xfrm>
        </p:grpSpPr>
        <p:sp>
          <p:nvSpPr>
            <p:cNvPr id="213" name="object 213"/>
            <p:cNvSpPr/>
            <p:nvPr/>
          </p:nvSpPr>
          <p:spPr>
            <a:xfrm>
              <a:off x="5792261" y="4210422"/>
              <a:ext cx="1041400" cy="403860"/>
            </a:xfrm>
            <a:custGeom>
              <a:avLst/>
              <a:gdLst/>
              <a:ahLst/>
              <a:cxnLst/>
              <a:rect l="l" t="t" r="r" b="b"/>
              <a:pathLst>
                <a:path w="1041400" h="403860">
                  <a:moveTo>
                    <a:pt x="0" y="0"/>
                  </a:moveTo>
                  <a:lnTo>
                    <a:pt x="49006" y="18323"/>
                  </a:lnTo>
                  <a:lnTo>
                    <a:pt x="97851" y="36587"/>
                  </a:lnTo>
                  <a:lnTo>
                    <a:pt x="146536" y="54790"/>
                  </a:lnTo>
                  <a:lnTo>
                    <a:pt x="195060" y="72934"/>
                  </a:lnTo>
                  <a:lnTo>
                    <a:pt x="243424" y="91017"/>
                  </a:lnTo>
                  <a:lnTo>
                    <a:pt x="291627" y="109040"/>
                  </a:lnTo>
                  <a:lnTo>
                    <a:pt x="339670" y="127003"/>
                  </a:lnTo>
                  <a:lnTo>
                    <a:pt x="387551" y="144906"/>
                  </a:lnTo>
                  <a:lnTo>
                    <a:pt x="435273" y="162750"/>
                  </a:lnTo>
                  <a:lnTo>
                    <a:pt x="482833" y="180533"/>
                  </a:lnTo>
                  <a:lnTo>
                    <a:pt x="530233" y="198256"/>
                  </a:lnTo>
                  <a:lnTo>
                    <a:pt x="577472" y="215918"/>
                  </a:lnTo>
                  <a:lnTo>
                    <a:pt x="624551" y="233521"/>
                  </a:lnTo>
                  <a:lnTo>
                    <a:pt x="671469" y="251064"/>
                  </a:lnTo>
                  <a:lnTo>
                    <a:pt x="718226" y="268547"/>
                  </a:lnTo>
                  <a:lnTo>
                    <a:pt x="764823" y="285969"/>
                  </a:lnTo>
                  <a:lnTo>
                    <a:pt x="811259" y="303332"/>
                  </a:lnTo>
                  <a:lnTo>
                    <a:pt x="857535" y="320634"/>
                  </a:lnTo>
                  <a:lnTo>
                    <a:pt x="903649" y="337877"/>
                  </a:lnTo>
                  <a:lnTo>
                    <a:pt x="949603" y="355059"/>
                  </a:lnTo>
                  <a:lnTo>
                    <a:pt x="995397" y="372182"/>
                  </a:lnTo>
                  <a:lnTo>
                    <a:pt x="1041030" y="389244"/>
                  </a:lnTo>
                </a:path>
                <a:path w="1041400" h="403860">
                  <a:moveTo>
                    <a:pt x="950561" y="292005"/>
                  </a:moveTo>
                  <a:lnTo>
                    <a:pt x="1041030" y="389244"/>
                  </a:lnTo>
                  <a:lnTo>
                    <a:pt x="908957" y="403275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092826" y="3783203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4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2"/>
                  </a:lnTo>
                  <a:lnTo>
                    <a:pt x="148492" y="559982"/>
                  </a:lnTo>
                  <a:lnTo>
                    <a:pt x="462864" y="559982"/>
                  </a:lnTo>
                  <a:lnTo>
                    <a:pt x="516321" y="554042"/>
                  </a:lnTo>
                  <a:lnTo>
                    <a:pt x="557898" y="536224"/>
                  </a:lnTo>
                  <a:lnTo>
                    <a:pt x="587597" y="506525"/>
                  </a:lnTo>
                  <a:lnTo>
                    <a:pt x="605417" y="464947"/>
                  </a:lnTo>
                  <a:lnTo>
                    <a:pt x="611357" y="411490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7" y="53456"/>
                  </a:lnTo>
                  <a:lnTo>
                    <a:pt x="557898" y="23758"/>
                  </a:lnTo>
                  <a:lnTo>
                    <a:pt x="516321" y="5939"/>
                  </a:lnTo>
                  <a:lnTo>
                    <a:pt x="46286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092826" y="3783203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2"/>
                  </a:moveTo>
                  <a:lnTo>
                    <a:pt x="462864" y="559982"/>
                  </a:lnTo>
                  <a:lnTo>
                    <a:pt x="516321" y="554042"/>
                  </a:lnTo>
                  <a:lnTo>
                    <a:pt x="557898" y="536224"/>
                  </a:lnTo>
                  <a:lnTo>
                    <a:pt x="587597" y="506525"/>
                  </a:lnTo>
                  <a:lnTo>
                    <a:pt x="605417" y="464947"/>
                  </a:lnTo>
                  <a:lnTo>
                    <a:pt x="611357" y="411490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7" y="53456"/>
                  </a:lnTo>
                  <a:lnTo>
                    <a:pt x="557898" y="23758"/>
                  </a:lnTo>
                  <a:lnTo>
                    <a:pt x="516321" y="5939"/>
                  </a:lnTo>
                  <a:lnTo>
                    <a:pt x="462864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2"/>
                  </a:lnTo>
                  <a:lnTo>
                    <a:pt x="148492" y="559982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6" name="object 216"/>
          <p:cNvSpPr txBox="1"/>
          <p:nvPr/>
        </p:nvSpPr>
        <p:spPr>
          <a:xfrm>
            <a:off x="5228618" y="3828589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14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7088130" y="5489503"/>
            <a:ext cx="1920875" cy="1348105"/>
            <a:chOff x="7088130" y="5489503"/>
            <a:chExt cx="1920875" cy="1348105"/>
          </a:xfrm>
        </p:grpSpPr>
        <p:sp>
          <p:nvSpPr>
            <p:cNvPr id="218" name="object 218"/>
            <p:cNvSpPr/>
            <p:nvPr/>
          </p:nvSpPr>
          <p:spPr>
            <a:xfrm>
              <a:off x="7106862" y="5508235"/>
              <a:ext cx="1204595" cy="786765"/>
            </a:xfrm>
            <a:custGeom>
              <a:avLst/>
              <a:gdLst/>
              <a:ahLst/>
              <a:cxnLst/>
              <a:rect l="l" t="t" r="r" b="b"/>
              <a:pathLst>
                <a:path w="1204595" h="786764">
                  <a:moveTo>
                    <a:pt x="1204364" y="786663"/>
                  </a:moveTo>
                  <a:lnTo>
                    <a:pt x="1160154" y="757787"/>
                  </a:lnTo>
                  <a:lnTo>
                    <a:pt x="1116033" y="728968"/>
                  </a:lnTo>
                  <a:lnTo>
                    <a:pt x="1072000" y="700207"/>
                  </a:lnTo>
                  <a:lnTo>
                    <a:pt x="1028057" y="671504"/>
                  </a:lnTo>
                  <a:lnTo>
                    <a:pt x="984201" y="642859"/>
                  </a:lnTo>
                  <a:lnTo>
                    <a:pt x="940435" y="614271"/>
                  </a:lnTo>
                  <a:lnTo>
                    <a:pt x="896757" y="585742"/>
                  </a:lnTo>
                  <a:lnTo>
                    <a:pt x="853168" y="557270"/>
                  </a:lnTo>
                  <a:lnTo>
                    <a:pt x="809668" y="528857"/>
                  </a:lnTo>
                  <a:lnTo>
                    <a:pt x="766256" y="500501"/>
                  </a:lnTo>
                  <a:lnTo>
                    <a:pt x="722933" y="472203"/>
                  </a:lnTo>
                  <a:lnTo>
                    <a:pt x="679698" y="443963"/>
                  </a:lnTo>
                  <a:lnTo>
                    <a:pt x="636552" y="415781"/>
                  </a:lnTo>
                  <a:lnTo>
                    <a:pt x="593495" y="387657"/>
                  </a:lnTo>
                  <a:lnTo>
                    <a:pt x="550526" y="359591"/>
                  </a:lnTo>
                  <a:lnTo>
                    <a:pt x="507646" y="331583"/>
                  </a:lnTo>
                  <a:lnTo>
                    <a:pt x="464855" y="303632"/>
                  </a:lnTo>
                  <a:lnTo>
                    <a:pt x="422152" y="275740"/>
                  </a:lnTo>
                  <a:lnTo>
                    <a:pt x="379538" y="247905"/>
                  </a:lnTo>
                  <a:lnTo>
                    <a:pt x="337013" y="220129"/>
                  </a:lnTo>
                  <a:lnTo>
                    <a:pt x="294576" y="192410"/>
                  </a:lnTo>
                  <a:lnTo>
                    <a:pt x="252228" y="164749"/>
                  </a:lnTo>
                  <a:lnTo>
                    <a:pt x="209968" y="137146"/>
                  </a:lnTo>
                  <a:lnTo>
                    <a:pt x="167797" y="109601"/>
                  </a:lnTo>
                  <a:lnTo>
                    <a:pt x="125715" y="82114"/>
                  </a:lnTo>
                  <a:lnTo>
                    <a:pt x="83721" y="54684"/>
                  </a:lnTo>
                  <a:lnTo>
                    <a:pt x="41816" y="27313"/>
                  </a:lnTo>
                  <a:lnTo>
                    <a:pt x="0" y="0"/>
                  </a:lnTo>
                </a:path>
                <a:path w="1204595" h="786764">
                  <a:moveTo>
                    <a:pt x="66973" y="114692"/>
                  </a:moveTo>
                  <a:lnTo>
                    <a:pt x="0" y="0"/>
                  </a:lnTo>
                  <a:lnTo>
                    <a:pt x="131938" y="15234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378464" y="6258486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1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8" y="506526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3"/>
                  </a:lnTo>
                  <a:lnTo>
                    <a:pt x="462861" y="559983"/>
                  </a:lnTo>
                  <a:lnTo>
                    <a:pt x="516318" y="554044"/>
                  </a:lnTo>
                  <a:lnTo>
                    <a:pt x="557896" y="536225"/>
                  </a:lnTo>
                  <a:lnTo>
                    <a:pt x="587594" y="506526"/>
                  </a:lnTo>
                  <a:lnTo>
                    <a:pt x="605413" y="464949"/>
                  </a:lnTo>
                  <a:lnTo>
                    <a:pt x="611353" y="411491"/>
                  </a:lnTo>
                  <a:lnTo>
                    <a:pt x="611353" y="148492"/>
                  </a:lnTo>
                  <a:lnTo>
                    <a:pt x="605413" y="95034"/>
                  </a:lnTo>
                  <a:lnTo>
                    <a:pt x="587594" y="53457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378464" y="6258486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3"/>
                  </a:moveTo>
                  <a:lnTo>
                    <a:pt x="462861" y="559983"/>
                  </a:lnTo>
                  <a:lnTo>
                    <a:pt x="516318" y="554044"/>
                  </a:lnTo>
                  <a:lnTo>
                    <a:pt x="557896" y="536225"/>
                  </a:lnTo>
                  <a:lnTo>
                    <a:pt x="587594" y="506526"/>
                  </a:lnTo>
                  <a:lnTo>
                    <a:pt x="605413" y="464949"/>
                  </a:lnTo>
                  <a:lnTo>
                    <a:pt x="611353" y="411491"/>
                  </a:lnTo>
                  <a:lnTo>
                    <a:pt x="611353" y="148492"/>
                  </a:lnTo>
                  <a:lnTo>
                    <a:pt x="605413" y="95034"/>
                  </a:lnTo>
                  <a:lnTo>
                    <a:pt x="587594" y="53457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8" y="506526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3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1" name="object 221"/>
          <p:cNvSpPr txBox="1"/>
          <p:nvPr/>
        </p:nvSpPr>
        <p:spPr>
          <a:xfrm>
            <a:off x="8514256" y="6303871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15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6200655" y="3357324"/>
            <a:ext cx="833755" cy="1075690"/>
            <a:chOff x="6200655" y="3357324"/>
            <a:chExt cx="833755" cy="1075690"/>
          </a:xfrm>
        </p:grpSpPr>
        <p:sp>
          <p:nvSpPr>
            <p:cNvPr id="223" name="object 223"/>
            <p:cNvSpPr/>
            <p:nvPr/>
          </p:nvSpPr>
          <p:spPr>
            <a:xfrm>
              <a:off x="6756977" y="4014669"/>
              <a:ext cx="258445" cy="400050"/>
            </a:xfrm>
            <a:custGeom>
              <a:avLst/>
              <a:gdLst/>
              <a:ahLst/>
              <a:cxnLst/>
              <a:rect l="l" t="t" r="r" b="b"/>
              <a:pathLst>
                <a:path w="258445" h="400050">
                  <a:moveTo>
                    <a:pt x="0" y="0"/>
                  </a:moveTo>
                  <a:lnTo>
                    <a:pt x="30928" y="47827"/>
                  </a:lnTo>
                  <a:lnTo>
                    <a:pt x="61300" y="94793"/>
                  </a:lnTo>
                  <a:lnTo>
                    <a:pt x="91116" y="140899"/>
                  </a:lnTo>
                  <a:lnTo>
                    <a:pt x="120374" y="186144"/>
                  </a:lnTo>
                  <a:lnTo>
                    <a:pt x="149077" y="230529"/>
                  </a:lnTo>
                  <a:lnTo>
                    <a:pt x="177222" y="274053"/>
                  </a:lnTo>
                  <a:lnTo>
                    <a:pt x="204812" y="316716"/>
                  </a:lnTo>
                  <a:lnTo>
                    <a:pt x="231844" y="358519"/>
                  </a:lnTo>
                  <a:lnTo>
                    <a:pt x="258320" y="399462"/>
                  </a:lnTo>
                </a:path>
                <a:path w="258445" h="400050">
                  <a:moveTo>
                    <a:pt x="243690" y="267456"/>
                  </a:moveTo>
                  <a:lnTo>
                    <a:pt x="258320" y="399462"/>
                  </a:lnTo>
                  <a:lnTo>
                    <a:pt x="143937" y="331965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219387" y="3376056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1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2"/>
                  </a:lnTo>
                  <a:lnTo>
                    <a:pt x="148492" y="559982"/>
                  </a:lnTo>
                  <a:lnTo>
                    <a:pt x="462861" y="559982"/>
                  </a:lnTo>
                  <a:lnTo>
                    <a:pt x="516318" y="554042"/>
                  </a:lnTo>
                  <a:lnTo>
                    <a:pt x="557896" y="536224"/>
                  </a:lnTo>
                  <a:lnTo>
                    <a:pt x="587594" y="506525"/>
                  </a:lnTo>
                  <a:lnTo>
                    <a:pt x="605413" y="464947"/>
                  </a:lnTo>
                  <a:lnTo>
                    <a:pt x="611353" y="411490"/>
                  </a:lnTo>
                  <a:lnTo>
                    <a:pt x="611353" y="148492"/>
                  </a:lnTo>
                  <a:lnTo>
                    <a:pt x="605413" y="95034"/>
                  </a:lnTo>
                  <a:lnTo>
                    <a:pt x="587594" y="53456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219387" y="3376056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2"/>
                  </a:moveTo>
                  <a:lnTo>
                    <a:pt x="462861" y="559982"/>
                  </a:lnTo>
                  <a:lnTo>
                    <a:pt x="516318" y="554042"/>
                  </a:lnTo>
                  <a:lnTo>
                    <a:pt x="557896" y="536224"/>
                  </a:lnTo>
                  <a:lnTo>
                    <a:pt x="587594" y="506525"/>
                  </a:lnTo>
                  <a:lnTo>
                    <a:pt x="605413" y="464947"/>
                  </a:lnTo>
                  <a:lnTo>
                    <a:pt x="611353" y="411490"/>
                  </a:lnTo>
                  <a:lnTo>
                    <a:pt x="611353" y="148492"/>
                  </a:lnTo>
                  <a:lnTo>
                    <a:pt x="605413" y="95034"/>
                  </a:lnTo>
                  <a:lnTo>
                    <a:pt x="587594" y="53456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2"/>
                  </a:lnTo>
                  <a:lnTo>
                    <a:pt x="148492" y="559982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6"/>
          <p:cNvSpPr txBox="1"/>
          <p:nvPr/>
        </p:nvSpPr>
        <p:spPr>
          <a:xfrm>
            <a:off x="6355179" y="3421442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16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5155270" y="3198604"/>
            <a:ext cx="1917064" cy="1475740"/>
            <a:chOff x="5155270" y="3198604"/>
            <a:chExt cx="1917064" cy="1475740"/>
          </a:xfrm>
        </p:grpSpPr>
        <p:sp>
          <p:nvSpPr>
            <p:cNvPr id="228" name="object 228"/>
            <p:cNvSpPr/>
            <p:nvPr/>
          </p:nvSpPr>
          <p:spPr>
            <a:xfrm>
              <a:off x="5843379" y="3764975"/>
              <a:ext cx="1210310" cy="890905"/>
            </a:xfrm>
            <a:custGeom>
              <a:avLst/>
              <a:gdLst/>
              <a:ahLst/>
              <a:cxnLst/>
              <a:rect l="l" t="t" r="r" b="b"/>
              <a:pathLst>
                <a:path w="1210309" h="890904">
                  <a:moveTo>
                    <a:pt x="0" y="0"/>
                  </a:moveTo>
                  <a:lnTo>
                    <a:pt x="41410" y="30473"/>
                  </a:lnTo>
                  <a:lnTo>
                    <a:pt x="82746" y="60892"/>
                  </a:lnTo>
                  <a:lnTo>
                    <a:pt x="124008" y="91256"/>
                  </a:lnTo>
                  <a:lnTo>
                    <a:pt x="165195" y="121565"/>
                  </a:lnTo>
                  <a:lnTo>
                    <a:pt x="206308" y="151820"/>
                  </a:lnTo>
                  <a:lnTo>
                    <a:pt x="247347" y="182020"/>
                  </a:lnTo>
                  <a:lnTo>
                    <a:pt x="288312" y="212165"/>
                  </a:lnTo>
                  <a:lnTo>
                    <a:pt x="329202" y="242256"/>
                  </a:lnTo>
                  <a:lnTo>
                    <a:pt x="370018" y="272292"/>
                  </a:lnTo>
                  <a:lnTo>
                    <a:pt x="410760" y="302274"/>
                  </a:lnTo>
                  <a:lnTo>
                    <a:pt x="451427" y="332201"/>
                  </a:lnTo>
                  <a:lnTo>
                    <a:pt x="492020" y="362073"/>
                  </a:lnTo>
                  <a:lnTo>
                    <a:pt x="532539" y="391890"/>
                  </a:lnTo>
                  <a:lnTo>
                    <a:pt x="572984" y="421653"/>
                  </a:lnTo>
                  <a:lnTo>
                    <a:pt x="613354" y="451361"/>
                  </a:lnTo>
                  <a:lnTo>
                    <a:pt x="653650" y="481015"/>
                  </a:lnTo>
                  <a:lnTo>
                    <a:pt x="693872" y="510614"/>
                  </a:lnTo>
                  <a:lnTo>
                    <a:pt x="734019" y="540158"/>
                  </a:lnTo>
                  <a:lnTo>
                    <a:pt x="774093" y="569648"/>
                  </a:lnTo>
                  <a:lnTo>
                    <a:pt x="814092" y="599082"/>
                  </a:lnTo>
                  <a:lnTo>
                    <a:pt x="854016" y="628463"/>
                  </a:lnTo>
                  <a:lnTo>
                    <a:pt x="893866" y="657788"/>
                  </a:lnTo>
                  <a:lnTo>
                    <a:pt x="933643" y="687059"/>
                  </a:lnTo>
                  <a:lnTo>
                    <a:pt x="973344" y="716275"/>
                  </a:lnTo>
                  <a:lnTo>
                    <a:pt x="1012972" y="745437"/>
                  </a:lnTo>
                  <a:lnTo>
                    <a:pt x="1052525" y="774544"/>
                  </a:lnTo>
                  <a:lnTo>
                    <a:pt x="1092004" y="803596"/>
                  </a:lnTo>
                  <a:lnTo>
                    <a:pt x="1131409" y="832594"/>
                  </a:lnTo>
                  <a:lnTo>
                    <a:pt x="1170739" y="861537"/>
                  </a:lnTo>
                  <a:lnTo>
                    <a:pt x="1209995" y="890425"/>
                  </a:lnTo>
                </a:path>
                <a:path w="1210309" h="890904">
                  <a:moveTo>
                    <a:pt x="1149518" y="772176"/>
                  </a:moveTo>
                  <a:lnTo>
                    <a:pt x="1209995" y="890425"/>
                  </a:lnTo>
                  <a:lnTo>
                    <a:pt x="1079111" y="867855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174003" y="3217336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1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4"/>
                  </a:lnTo>
                  <a:lnTo>
                    <a:pt x="5939" y="464950"/>
                  </a:lnTo>
                  <a:lnTo>
                    <a:pt x="23758" y="506527"/>
                  </a:lnTo>
                  <a:lnTo>
                    <a:pt x="53456" y="536226"/>
                  </a:lnTo>
                  <a:lnTo>
                    <a:pt x="95034" y="554046"/>
                  </a:lnTo>
                  <a:lnTo>
                    <a:pt x="148492" y="559986"/>
                  </a:lnTo>
                  <a:lnTo>
                    <a:pt x="462861" y="559986"/>
                  </a:lnTo>
                  <a:lnTo>
                    <a:pt x="516318" y="554046"/>
                  </a:lnTo>
                  <a:lnTo>
                    <a:pt x="557896" y="536226"/>
                  </a:lnTo>
                  <a:lnTo>
                    <a:pt x="587594" y="506527"/>
                  </a:lnTo>
                  <a:lnTo>
                    <a:pt x="605413" y="464950"/>
                  </a:lnTo>
                  <a:lnTo>
                    <a:pt x="611353" y="411494"/>
                  </a:lnTo>
                  <a:lnTo>
                    <a:pt x="611353" y="148492"/>
                  </a:lnTo>
                  <a:lnTo>
                    <a:pt x="605413" y="95034"/>
                  </a:lnTo>
                  <a:lnTo>
                    <a:pt x="587594" y="53456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174003" y="3217336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6"/>
                  </a:moveTo>
                  <a:lnTo>
                    <a:pt x="462861" y="559986"/>
                  </a:lnTo>
                  <a:lnTo>
                    <a:pt x="516318" y="554046"/>
                  </a:lnTo>
                  <a:lnTo>
                    <a:pt x="557896" y="536226"/>
                  </a:lnTo>
                  <a:lnTo>
                    <a:pt x="587594" y="506527"/>
                  </a:lnTo>
                  <a:lnTo>
                    <a:pt x="605413" y="464950"/>
                  </a:lnTo>
                  <a:lnTo>
                    <a:pt x="611353" y="411494"/>
                  </a:lnTo>
                  <a:lnTo>
                    <a:pt x="611353" y="148492"/>
                  </a:lnTo>
                  <a:lnTo>
                    <a:pt x="605413" y="95034"/>
                  </a:lnTo>
                  <a:lnTo>
                    <a:pt x="587594" y="53456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4"/>
                  </a:lnTo>
                  <a:lnTo>
                    <a:pt x="5939" y="464950"/>
                  </a:lnTo>
                  <a:lnTo>
                    <a:pt x="23758" y="506527"/>
                  </a:lnTo>
                  <a:lnTo>
                    <a:pt x="53456" y="536226"/>
                  </a:lnTo>
                  <a:lnTo>
                    <a:pt x="95034" y="554046"/>
                  </a:lnTo>
                  <a:lnTo>
                    <a:pt x="148492" y="559986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5309795" y="3262722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17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7292933" y="3628570"/>
            <a:ext cx="1549400" cy="1109345"/>
            <a:chOff x="7292933" y="3628570"/>
            <a:chExt cx="1549400" cy="1109345"/>
          </a:xfrm>
        </p:grpSpPr>
        <p:sp>
          <p:nvSpPr>
            <p:cNvPr id="233" name="object 233"/>
            <p:cNvSpPr/>
            <p:nvPr/>
          </p:nvSpPr>
          <p:spPr>
            <a:xfrm>
              <a:off x="7311666" y="4171874"/>
              <a:ext cx="833755" cy="547370"/>
            </a:xfrm>
            <a:custGeom>
              <a:avLst/>
              <a:gdLst/>
              <a:ahLst/>
              <a:cxnLst/>
              <a:rect l="l" t="t" r="r" b="b"/>
              <a:pathLst>
                <a:path w="833754" h="547370">
                  <a:moveTo>
                    <a:pt x="833605" y="0"/>
                  </a:moveTo>
                  <a:lnTo>
                    <a:pt x="790276" y="28444"/>
                  </a:lnTo>
                  <a:lnTo>
                    <a:pt x="747122" y="56775"/>
                  </a:lnTo>
                  <a:lnTo>
                    <a:pt x="704140" y="84992"/>
                  </a:lnTo>
                  <a:lnTo>
                    <a:pt x="661332" y="113095"/>
                  </a:lnTo>
                  <a:lnTo>
                    <a:pt x="618698" y="141084"/>
                  </a:lnTo>
                  <a:lnTo>
                    <a:pt x="576237" y="168959"/>
                  </a:lnTo>
                  <a:lnTo>
                    <a:pt x="533949" y="196721"/>
                  </a:lnTo>
                  <a:lnTo>
                    <a:pt x="491835" y="224368"/>
                  </a:lnTo>
                  <a:lnTo>
                    <a:pt x="449895" y="251902"/>
                  </a:lnTo>
                  <a:lnTo>
                    <a:pt x="408128" y="279322"/>
                  </a:lnTo>
                  <a:lnTo>
                    <a:pt x="366534" y="306628"/>
                  </a:lnTo>
                  <a:lnTo>
                    <a:pt x="325114" y="333820"/>
                  </a:lnTo>
                  <a:lnTo>
                    <a:pt x="283868" y="360898"/>
                  </a:lnTo>
                  <a:lnTo>
                    <a:pt x="242795" y="387862"/>
                  </a:lnTo>
                  <a:lnTo>
                    <a:pt x="201895" y="414713"/>
                  </a:lnTo>
                  <a:lnTo>
                    <a:pt x="161169" y="441449"/>
                  </a:lnTo>
                  <a:lnTo>
                    <a:pt x="120616" y="468072"/>
                  </a:lnTo>
                  <a:lnTo>
                    <a:pt x="80237" y="494580"/>
                  </a:lnTo>
                  <a:lnTo>
                    <a:pt x="40032" y="520975"/>
                  </a:lnTo>
                  <a:lnTo>
                    <a:pt x="0" y="547256"/>
                  </a:lnTo>
                </a:path>
                <a:path w="833754" h="547370">
                  <a:moveTo>
                    <a:pt x="131901" y="531715"/>
                  </a:moveTo>
                  <a:lnTo>
                    <a:pt x="0" y="547256"/>
                  </a:lnTo>
                  <a:lnTo>
                    <a:pt x="66710" y="432409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212152" y="3647303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1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2"/>
                  </a:lnTo>
                  <a:lnTo>
                    <a:pt x="148492" y="559982"/>
                  </a:lnTo>
                  <a:lnTo>
                    <a:pt x="462861" y="559982"/>
                  </a:lnTo>
                  <a:lnTo>
                    <a:pt x="516318" y="554042"/>
                  </a:lnTo>
                  <a:lnTo>
                    <a:pt x="557896" y="536224"/>
                  </a:lnTo>
                  <a:lnTo>
                    <a:pt x="587594" y="506525"/>
                  </a:lnTo>
                  <a:lnTo>
                    <a:pt x="605413" y="464947"/>
                  </a:lnTo>
                  <a:lnTo>
                    <a:pt x="611353" y="411490"/>
                  </a:lnTo>
                  <a:lnTo>
                    <a:pt x="611353" y="148492"/>
                  </a:lnTo>
                  <a:lnTo>
                    <a:pt x="605413" y="95034"/>
                  </a:lnTo>
                  <a:lnTo>
                    <a:pt x="587594" y="53456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212152" y="3647303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2"/>
                  </a:moveTo>
                  <a:lnTo>
                    <a:pt x="462861" y="559982"/>
                  </a:lnTo>
                  <a:lnTo>
                    <a:pt x="516318" y="554042"/>
                  </a:lnTo>
                  <a:lnTo>
                    <a:pt x="557896" y="536224"/>
                  </a:lnTo>
                  <a:lnTo>
                    <a:pt x="587594" y="506525"/>
                  </a:lnTo>
                  <a:lnTo>
                    <a:pt x="605413" y="464947"/>
                  </a:lnTo>
                  <a:lnTo>
                    <a:pt x="611353" y="411490"/>
                  </a:lnTo>
                  <a:lnTo>
                    <a:pt x="611353" y="148492"/>
                  </a:lnTo>
                  <a:lnTo>
                    <a:pt x="605413" y="95034"/>
                  </a:lnTo>
                  <a:lnTo>
                    <a:pt x="587594" y="53456"/>
                  </a:lnTo>
                  <a:lnTo>
                    <a:pt x="557896" y="23758"/>
                  </a:lnTo>
                  <a:lnTo>
                    <a:pt x="516318" y="5939"/>
                  </a:lnTo>
                  <a:lnTo>
                    <a:pt x="462861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2"/>
                  </a:lnTo>
                  <a:lnTo>
                    <a:pt x="148492" y="559982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6" name="object 236"/>
          <p:cNvSpPr txBox="1"/>
          <p:nvPr/>
        </p:nvSpPr>
        <p:spPr>
          <a:xfrm>
            <a:off x="8347944" y="3692689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18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6955983" y="3348061"/>
            <a:ext cx="648970" cy="1243330"/>
            <a:chOff x="6955983" y="3348061"/>
            <a:chExt cx="648970" cy="1243330"/>
          </a:xfrm>
        </p:grpSpPr>
        <p:sp>
          <p:nvSpPr>
            <p:cNvPr id="238" name="object 238"/>
            <p:cNvSpPr/>
            <p:nvPr/>
          </p:nvSpPr>
          <p:spPr>
            <a:xfrm>
              <a:off x="7170313" y="4019432"/>
              <a:ext cx="118745" cy="553085"/>
            </a:xfrm>
            <a:custGeom>
              <a:avLst/>
              <a:gdLst/>
              <a:ahLst/>
              <a:cxnLst/>
              <a:rect l="l" t="t" r="r" b="b"/>
              <a:pathLst>
                <a:path w="118745" h="553085">
                  <a:moveTo>
                    <a:pt x="86615" y="0"/>
                  </a:moveTo>
                  <a:lnTo>
                    <a:pt x="83236" y="53668"/>
                  </a:lnTo>
                  <a:lnTo>
                    <a:pt x="79900" y="106652"/>
                  </a:lnTo>
                  <a:lnTo>
                    <a:pt x="76606" y="158952"/>
                  </a:lnTo>
                  <a:lnTo>
                    <a:pt x="73356" y="210567"/>
                  </a:lnTo>
                  <a:lnTo>
                    <a:pt x="70149" y="261497"/>
                  </a:lnTo>
                  <a:lnTo>
                    <a:pt x="66985" y="311742"/>
                  </a:lnTo>
                  <a:lnTo>
                    <a:pt x="63865" y="361303"/>
                  </a:lnTo>
                  <a:lnTo>
                    <a:pt x="60787" y="410180"/>
                  </a:lnTo>
                  <a:lnTo>
                    <a:pt x="57752" y="458371"/>
                  </a:lnTo>
                  <a:lnTo>
                    <a:pt x="54761" y="505878"/>
                  </a:lnTo>
                  <a:lnTo>
                    <a:pt x="51812" y="552701"/>
                  </a:lnTo>
                </a:path>
                <a:path w="118745" h="553085">
                  <a:moveTo>
                    <a:pt x="118556" y="437875"/>
                  </a:moveTo>
                  <a:lnTo>
                    <a:pt x="51812" y="552701"/>
                  </a:lnTo>
                  <a:lnTo>
                    <a:pt x="0" y="430409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974715" y="3366794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4" y="0"/>
                  </a:move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4"/>
                  </a:lnTo>
                  <a:lnTo>
                    <a:pt x="5939" y="464950"/>
                  </a:lnTo>
                  <a:lnTo>
                    <a:pt x="23759" y="506527"/>
                  </a:lnTo>
                  <a:lnTo>
                    <a:pt x="53458" y="536226"/>
                  </a:lnTo>
                  <a:lnTo>
                    <a:pt x="95035" y="554046"/>
                  </a:lnTo>
                  <a:lnTo>
                    <a:pt x="148492" y="559986"/>
                  </a:lnTo>
                  <a:lnTo>
                    <a:pt x="462864" y="559986"/>
                  </a:lnTo>
                  <a:lnTo>
                    <a:pt x="516322" y="554046"/>
                  </a:lnTo>
                  <a:lnTo>
                    <a:pt x="557900" y="536226"/>
                  </a:lnTo>
                  <a:lnTo>
                    <a:pt x="587598" y="506527"/>
                  </a:lnTo>
                  <a:lnTo>
                    <a:pt x="605417" y="464950"/>
                  </a:lnTo>
                  <a:lnTo>
                    <a:pt x="611357" y="411494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8" y="53456"/>
                  </a:lnTo>
                  <a:lnTo>
                    <a:pt x="557900" y="23758"/>
                  </a:lnTo>
                  <a:lnTo>
                    <a:pt x="516322" y="5939"/>
                  </a:lnTo>
                  <a:lnTo>
                    <a:pt x="46286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974715" y="3366794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6"/>
                  </a:moveTo>
                  <a:lnTo>
                    <a:pt x="462864" y="559986"/>
                  </a:lnTo>
                  <a:lnTo>
                    <a:pt x="516322" y="554046"/>
                  </a:lnTo>
                  <a:lnTo>
                    <a:pt x="557900" y="536226"/>
                  </a:lnTo>
                  <a:lnTo>
                    <a:pt x="587598" y="506527"/>
                  </a:lnTo>
                  <a:lnTo>
                    <a:pt x="605417" y="464950"/>
                  </a:lnTo>
                  <a:lnTo>
                    <a:pt x="611357" y="411494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8" y="53456"/>
                  </a:lnTo>
                  <a:lnTo>
                    <a:pt x="557900" y="23758"/>
                  </a:lnTo>
                  <a:lnTo>
                    <a:pt x="516322" y="5939"/>
                  </a:lnTo>
                  <a:lnTo>
                    <a:pt x="462864" y="0"/>
                  </a:ln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4"/>
                  </a:lnTo>
                  <a:lnTo>
                    <a:pt x="5939" y="464950"/>
                  </a:lnTo>
                  <a:lnTo>
                    <a:pt x="23759" y="506527"/>
                  </a:lnTo>
                  <a:lnTo>
                    <a:pt x="53458" y="536226"/>
                  </a:lnTo>
                  <a:lnTo>
                    <a:pt x="95035" y="554046"/>
                  </a:lnTo>
                  <a:lnTo>
                    <a:pt x="148492" y="559986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241"/>
          <p:cNvSpPr txBox="1"/>
          <p:nvPr/>
        </p:nvSpPr>
        <p:spPr>
          <a:xfrm>
            <a:off x="7110507" y="3412180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19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7328022" y="3199647"/>
            <a:ext cx="963930" cy="1261745"/>
            <a:chOff x="7328022" y="3199647"/>
            <a:chExt cx="963930" cy="1261745"/>
          </a:xfrm>
        </p:grpSpPr>
        <p:sp>
          <p:nvSpPr>
            <p:cNvPr id="243" name="object 243"/>
            <p:cNvSpPr/>
            <p:nvPr/>
          </p:nvSpPr>
          <p:spPr>
            <a:xfrm>
              <a:off x="7346754" y="3856684"/>
              <a:ext cx="385445" cy="586105"/>
            </a:xfrm>
            <a:custGeom>
              <a:avLst/>
              <a:gdLst/>
              <a:ahLst/>
              <a:cxnLst/>
              <a:rect l="l" t="t" r="r" b="b"/>
              <a:pathLst>
                <a:path w="385445" h="586104">
                  <a:moveTo>
                    <a:pt x="385140" y="0"/>
                  </a:moveTo>
                  <a:lnTo>
                    <a:pt x="356118" y="44152"/>
                  </a:lnTo>
                  <a:lnTo>
                    <a:pt x="327329" y="87951"/>
                  </a:lnTo>
                  <a:lnTo>
                    <a:pt x="298772" y="131396"/>
                  </a:lnTo>
                  <a:lnTo>
                    <a:pt x="270448" y="174487"/>
                  </a:lnTo>
                  <a:lnTo>
                    <a:pt x="242356" y="217224"/>
                  </a:lnTo>
                  <a:lnTo>
                    <a:pt x="214497" y="259607"/>
                  </a:lnTo>
                  <a:lnTo>
                    <a:pt x="186870" y="301637"/>
                  </a:lnTo>
                  <a:lnTo>
                    <a:pt x="159477" y="343312"/>
                  </a:lnTo>
                  <a:lnTo>
                    <a:pt x="132315" y="384633"/>
                  </a:lnTo>
                  <a:lnTo>
                    <a:pt x="105387" y="425601"/>
                  </a:lnTo>
                  <a:lnTo>
                    <a:pt x="78691" y="466214"/>
                  </a:lnTo>
                  <a:lnTo>
                    <a:pt x="52228" y="506474"/>
                  </a:lnTo>
                  <a:lnTo>
                    <a:pt x="25997" y="546379"/>
                  </a:lnTo>
                  <a:lnTo>
                    <a:pt x="0" y="585931"/>
                  </a:lnTo>
                </a:path>
                <a:path w="385445" h="586104">
                  <a:moveTo>
                    <a:pt x="114884" y="519288"/>
                  </a:moveTo>
                  <a:lnTo>
                    <a:pt x="0" y="585931"/>
                  </a:lnTo>
                  <a:lnTo>
                    <a:pt x="15617" y="454037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61740" y="3218380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462864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2"/>
                  </a:lnTo>
                  <a:lnTo>
                    <a:pt x="148492" y="559982"/>
                  </a:lnTo>
                  <a:lnTo>
                    <a:pt x="462864" y="559982"/>
                  </a:lnTo>
                  <a:lnTo>
                    <a:pt x="516321" y="554042"/>
                  </a:lnTo>
                  <a:lnTo>
                    <a:pt x="557898" y="536224"/>
                  </a:lnTo>
                  <a:lnTo>
                    <a:pt x="587597" y="506525"/>
                  </a:lnTo>
                  <a:lnTo>
                    <a:pt x="605417" y="464947"/>
                  </a:lnTo>
                  <a:lnTo>
                    <a:pt x="611357" y="411490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7" y="53456"/>
                  </a:lnTo>
                  <a:lnTo>
                    <a:pt x="557898" y="23758"/>
                  </a:lnTo>
                  <a:lnTo>
                    <a:pt x="516321" y="5939"/>
                  </a:lnTo>
                  <a:lnTo>
                    <a:pt x="46286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661740" y="3218380"/>
              <a:ext cx="611505" cy="560070"/>
            </a:xfrm>
            <a:custGeom>
              <a:avLst/>
              <a:gdLst/>
              <a:ahLst/>
              <a:cxnLst/>
              <a:rect l="l" t="t" r="r" b="b"/>
              <a:pathLst>
                <a:path w="611504" h="560070">
                  <a:moveTo>
                    <a:pt x="148492" y="559982"/>
                  </a:moveTo>
                  <a:lnTo>
                    <a:pt x="462864" y="559982"/>
                  </a:lnTo>
                  <a:lnTo>
                    <a:pt x="516321" y="554042"/>
                  </a:lnTo>
                  <a:lnTo>
                    <a:pt x="557898" y="536224"/>
                  </a:lnTo>
                  <a:lnTo>
                    <a:pt x="587597" y="506525"/>
                  </a:lnTo>
                  <a:lnTo>
                    <a:pt x="605417" y="464947"/>
                  </a:lnTo>
                  <a:lnTo>
                    <a:pt x="611357" y="411490"/>
                  </a:lnTo>
                  <a:lnTo>
                    <a:pt x="611357" y="148492"/>
                  </a:lnTo>
                  <a:lnTo>
                    <a:pt x="605417" y="95034"/>
                  </a:lnTo>
                  <a:lnTo>
                    <a:pt x="587597" y="53456"/>
                  </a:lnTo>
                  <a:lnTo>
                    <a:pt x="557898" y="23758"/>
                  </a:lnTo>
                  <a:lnTo>
                    <a:pt x="516321" y="5939"/>
                  </a:lnTo>
                  <a:lnTo>
                    <a:pt x="462864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8" y="506525"/>
                  </a:lnTo>
                  <a:lnTo>
                    <a:pt x="53456" y="536224"/>
                  </a:lnTo>
                  <a:lnTo>
                    <a:pt x="95034" y="554042"/>
                  </a:lnTo>
                  <a:lnTo>
                    <a:pt x="148492" y="559982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7797532" y="3263765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85" dirty="0">
                <a:latin typeface="Times New Roman"/>
                <a:cs typeface="Times New Roman"/>
              </a:rPr>
              <a:t>20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10336017" y="7520982"/>
            <a:ext cx="438784" cy="118745"/>
          </a:xfrm>
          <a:custGeom>
            <a:avLst/>
            <a:gdLst/>
            <a:ahLst/>
            <a:cxnLst/>
            <a:rect l="l" t="t" r="r" b="b"/>
            <a:pathLst>
              <a:path w="438784" h="118745">
                <a:moveTo>
                  <a:pt x="438304" y="77334"/>
                </a:moveTo>
                <a:lnTo>
                  <a:pt x="385510" y="74357"/>
                </a:lnTo>
                <a:lnTo>
                  <a:pt x="333740" y="71437"/>
                </a:lnTo>
                <a:lnTo>
                  <a:pt x="282993" y="68574"/>
                </a:lnTo>
                <a:lnTo>
                  <a:pt x="233270" y="65770"/>
                </a:lnTo>
                <a:lnTo>
                  <a:pt x="184569" y="63023"/>
                </a:lnTo>
                <a:lnTo>
                  <a:pt x="136892" y="60334"/>
                </a:lnTo>
                <a:lnTo>
                  <a:pt x="90238" y="57702"/>
                </a:lnTo>
                <a:lnTo>
                  <a:pt x="44607" y="55128"/>
                </a:lnTo>
                <a:lnTo>
                  <a:pt x="0" y="52612"/>
                </a:lnTo>
              </a:path>
              <a:path w="438784" h="118745">
                <a:moveTo>
                  <a:pt x="115259" y="118605"/>
                </a:moveTo>
                <a:lnTo>
                  <a:pt x="0" y="52612"/>
                </a:lnTo>
                <a:lnTo>
                  <a:pt x="121949" y="0"/>
                </a:lnTo>
              </a:path>
            </a:pathLst>
          </a:custGeom>
          <a:ln w="37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8" name="object 248"/>
          <p:cNvGrpSpPr/>
          <p:nvPr/>
        </p:nvGrpSpPr>
        <p:grpSpPr>
          <a:xfrm>
            <a:off x="10848396" y="7341192"/>
            <a:ext cx="1321435" cy="597535"/>
            <a:chOff x="10848396" y="7341192"/>
            <a:chExt cx="1321435" cy="597535"/>
          </a:xfrm>
        </p:grpSpPr>
        <p:sp>
          <p:nvSpPr>
            <p:cNvPr id="249" name="object 249"/>
            <p:cNvSpPr/>
            <p:nvPr/>
          </p:nvSpPr>
          <p:spPr>
            <a:xfrm>
              <a:off x="10866958" y="7359753"/>
              <a:ext cx="1283970" cy="560070"/>
            </a:xfrm>
            <a:custGeom>
              <a:avLst/>
              <a:gdLst/>
              <a:ahLst/>
              <a:cxnLst/>
              <a:rect l="l" t="t" r="r" b="b"/>
              <a:pathLst>
                <a:path w="1283970" h="560070">
                  <a:moveTo>
                    <a:pt x="1135270" y="0"/>
                  </a:move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9" y="506527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4"/>
                  </a:lnTo>
                  <a:lnTo>
                    <a:pt x="1135270" y="559984"/>
                  </a:lnTo>
                  <a:lnTo>
                    <a:pt x="1188728" y="554044"/>
                  </a:lnTo>
                  <a:lnTo>
                    <a:pt x="1230306" y="536225"/>
                  </a:lnTo>
                  <a:lnTo>
                    <a:pt x="1260004" y="506527"/>
                  </a:lnTo>
                  <a:lnTo>
                    <a:pt x="1277823" y="464949"/>
                  </a:lnTo>
                  <a:lnTo>
                    <a:pt x="1283762" y="411492"/>
                  </a:lnTo>
                  <a:lnTo>
                    <a:pt x="1283762" y="148492"/>
                  </a:lnTo>
                  <a:lnTo>
                    <a:pt x="1277823" y="95035"/>
                  </a:lnTo>
                  <a:lnTo>
                    <a:pt x="1260004" y="53457"/>
                  </a:lnTo>
                  <a:lnTo>
                    <a:pt x="1230306" y="23758"/>
                  </a:lnTo>
                  <a:lnTo>
                    <a:pt x="1188728" y="5939"/>
                  </a:lnTo>
                  <a:lnTo>
                    <a:pt x="1135270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0866958" y="7359753"/>
              <a:ext cx="1283970" cy="560070"/>
            </a:xfrm>
            <a:custGeom>
              <a:avLst/>
              <a:gdLst/>
              <a:ahLst/>
              <a:cxnLst/>
              <a:rect l="l" t="t" r="r" b="b"/>
              <a:pathLst>
                <a:path w="1283970" h="560070">
                  <a:moveTo>
                    <a:pt x="148492" y="559984"/>
                  </a:moveTo>
                  <a:lnTo>
                    <a:pt x="1135270" y="559984"/>
                  </a:lnTo>
                  <a:lnTo>
                    <a:pt x="1188728" y="554044"/>
                  </a:lnTo>
                  <a:lnTo>
                    <a:pt x="1230306" y="536225"/>
                  </a:lnTo>
                  <a:lnTo>
                    <a:pt x="1260004" y="506527"/>
                  </a:lnTo>
                  <a:lnTo>
                    <a:pt x="1277823" y="464949"/>
                  </a:lnTo>
                  <a:lnTo>
                    <a:pt x="1283762" y="411492"/>
                  </a:lnTo>
                  <a:lnTo>
                    <a:pt x="1283762" y="148492"/>
                  </a:lnTo>
                  <a:lnTo>
                    <a:pt x="1277823" y="95035"/>
                  </a:lnTo>
                  <a:lnTo>
                    <a:pt x="1260004" y="53457"/>
                  </a:lnTo>
                  <a:lnTo>
                    <a:pt x="1230306" y="23758"/>
                  </a:lnTo>
                  <a:lnTo>
                    <a:pt x="1188728" y="5939"/>
                  </a:lnTo>
                  <a:lnTo>
                    <a:pt x="1135270" y="0"/>
                  </a:ln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9" y="506527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object 251"/>
          <p:cNvSpPr txBox="1"/>
          <p:nvPr/>
        </p:nvSpPr>
        <p:spPr>
          <a:xfrm>
            <a:off x="11002750" y="7405140"/>
            <a:ext cx="101219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65" dirty="0">
                <a:latin typeface="Times New Roman"/>
                <a:cs typeface="Times New Roman"/>
              </a:rPr>
              <a:t>S</a:t>
            </a:r>
            <a:r>
              <a:rPr sz="2300" spc="215" dirty="0">
                <a:latin typeface="Times New Roman"/>
                <a:cs typeface="Times New Roman"/>
              </a:rPr>
              <a:t>p</a:t>
            </a:r>
            <a:r>
              <a:rPr sz="2300" spc="114" dirty="0">
                <a:latin typeface="Times New Roman"/>
                <a:cs typeface="Times New Roman"/>
              </a:rPr>
              <a:t>onge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10273988" y="6005598"/>
            <a:ext cx="2007235" cy="819150"/>
            <a:chOff x="10273988" y="6005598"/>
            <a:chExt cx="2007235" cy="819150"/>
          </a:xfrm>
        </p:grpSpPr>
        <p:sp>
          <p:nvSpPr>
            <p:cNvPr id="253" name="object 253"/>
            <p:cNvSpPr/>
            <p:nvPr/>
          </p:nvSpPr>
          <p:spPr>
            <a:xfrm>
              <a:off x="10322842" y="6024330"/>
              <a:ext cx="320675" cy="168910"/>
            </a:xfrm>
            <a:custGeom>
              <a:avLst/>
              <a:gdLst/>
              <a:ahLst/>
              <a:cxnLst/>
              <a:rect l="l" t="t" r="r" b="b"/>
              <a:pathLst>
                <a:path w="320675" h="168910">
                  <a:moveTo>
                    <a:pt x="320412" y="168311"/>
                  </a:moveTo>
                  <a:lnTo>
                    <a:pt x="270139" y="141903"/>
                  </a:lnTo>
                  <a:lnTo>
                    <a:pt x="221366" y="116283"/>
                  </a:lnTo>
                  <a:lnTo>
                    <a:pt x="174093" y="91450"/>
                  </a:lnTo>
                  <a:lnTo>
                    <a:pt x="128320" y="67406"/>
                  </a:lnTo>
                  <a:lnTo>
                    <a:pt x="84047" y="44149"/>
                  </a:lnTo>
                  <a:lnTo>
                    <a:pt x="41273" y="21681"/>
                  </a:lnTo>
                  <a:lnTo>
                    <a:pt x="0" y="0"/>
                  </a:lnTo>
                </a:path>
                <a:path w="320675" h="168910">
                  <a:moveTo>
                    <a:pt x="77542" y="107827"/>
                  </a:moveTo>
                  <a:lnTo>
                    <a:pt x="0" y="0"/>
                  </a:lnTo>
                  <a:lnTo>
                    <a:pt x="132785" y="2659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0292720" y="6245763"/>
              <a:ext cx="1969770" cy="560070"/>
            </a:xfrm>
            <a:custGeom>
              <a:avLst/>
              <a:gdLst/>
              <a:ahLst/>
              <a:cxnLst/>
              <a:rect l="l" t="t" r="r" b="b"/>
              <a:pathLst>
                <a:path w="1969770" h="560070">
                  <a:moveTo>
                    <a:pt x="1820877" y="0"/>
                  </a:move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9" y="506526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3"/>
                  </a:lnTo>
                  <a:lnTo>
                    <a:pt x="1820877" y="559983"/>
                  </a:lnTo>
                  <a:lnTo>
                    <a:pt x="1874335" y="554044"/>
                  </a:lnTo>
                  <a:lnTo>
                    <a:pt x="1915913" y="536225"/>
                  </a:lnTo>
                  <a:lnTo>
                    <a:pt x="1945611" y="506526"/>
                  </a:lnTo>
                  <a:lnTo>
                    <a:pt x="1963430" y="464949"/>
                  </a:lnTo>
                  <a:lnTo>
                    <a:pt x="1969369" y="411491"/>
                  </a:lnTo>
                  <a:lnTo>
                    <a:pt x="1969369" y="148492"/>
                  </a:lnTo>
                  <a:lnTo>
                    <a:pt x="1963430" y="95034"/>
                  </a:lnTo>
                  <a:lnTo>
                    <a:pt x="1945611" y="53457"/>
                  </a:lnTo>
                  <a:lnTo>
                    <a:pt x="1915913" y="23758"/>
                  </a:lnTo>
                  <a:lnTo>
                    <a:pt x="1874335" y="5939"/>
                  </a:lnTo>
                  <a:lnTo>
                    <a:pt x="1820877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0292720" y="6245763"/>
              <a:ext cx="1969770" cy="560070"/>
            </a:xfrm>
            <a:custGeom>
              <a:avLst/>
              <a:gdLst/>
              <a:ahLst/>
              <a:cxnLst/>
              <a:rect l="l" t="t" r="r" b="b"/>
              <a:pathLst>
                <a:path w="1969770" h="560070">
                  <a:moveTo>
                    <a:pt x="148492" y="559983"/>
                  </a:moveTo>
                  <a:lnTo>
                    <a:pt x="1820877" y="559983"/>
                  </a:lnTo>
                  <a:lnTo>
                    <a:pt x="1874335" y="554044"/>
                  </a:lnTo>
                  <a:lnTo>
                    <a:pt x="1915913" y="536225"/>
                  </a:lnTo>
                  <a:lnTo>
                    <a:pt x="1945611" y="506526"/>
                  </a:lnTo>
                  <a:lnTo>
                    <a:pt x="1963430" y="464949"/>
                  </a:lnTo>
                  <a:lnTo>
                    <a:pt x="1969369" y="411491"/>
                  </a:lnTo>
                  <a:lnTo>
                    <a:pt x="1969369" y="148492"/>
                  </a:lnTo>
                  <a:lnTo>
                    <a:pt x="1963430" y="95034"/>
                  </a:lnTo>
                  <a:lnTo>
                    <a:pt x="1945611" y="53457"/>
                  </a:lnTo>
                  <a:lnTo>
                    <a:pt x="1915913" y="23758"/>
                  </a:lnTo>
                  <a:lnTo>
                    <a:pt x="1874335" y="5939"/>
                  </a:lnTo>
                  <a:lnTo>
                    <a:pt x="1820877" y="0"/>
                  </a:ln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1"/>
                  </a:lnTo>
                  <a:lnTo>
                    <a:pt x="5939" y="464949"/>
                  </a:lnTo>
                  <a:lnTo>
                    <a:pt x="23759" y="506526"/>
                  </a:lnTo>
                  <a:lnTo>
                    <a:pt x="53458" y="536225"/>
                  </a:lnTo>
                  <a:lnTo>
                    <a:pt x="95035" y="554044"/>
                  </a:lnTo>
                  <a:lnTo>
                    <a:pt x="148492" y="559983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10428513" y="6291149"/>
            <a:ext cx="169735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80" dirty="0">
                <a:latin typeface="Times New Roman"/>
                <a:cs typeface="Times New Roman"/>
              </a:rPr>
              <a:t>Roundworm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10311025" y="5430818"/>
            <a:ext cx="1747520" cy="741045"/>
            <a:chOff x="10311025" y="5430818"/>
            <a:chExt cx="1747520" cy="741045"/>
          </a:xfrm>
        </p:grpSpPr>
        <p:sp>
          <p:nvSpPr>
            <p:cNvPr id="258" name="object 258"/>
            <p:cNvSpPr/>
            <p:nvPr/>
          </p:nvSpPr>
          <p:spPr>
            <a:xfrm>
              <a:off x="10329758" y="5449551"/>
              <a:ext cx="551815" cy="208915"/>
            </a:xfrm>
            <a:custGeom>
              <a:avLst/>
              <a:gdLst/>
              <a:ahLst/>
              <a:cxnLst/>
              <a:rect l="l" t="t" r="r" b="b"/>
              <a:pathLst>
                <a:path w="551815" h="208914">
                  <a:moveTo>
                    <a:pt x="551796" y="208578"/>
                  </a:moveTo>
                  <a:lnTo>
                    <a:pt x="498393" y="190055"/>
                  </a:lnTo>
                  <a:lnTo>
                    <a:pt x="445637" y="171757"/>
                  </a:lnTo>
                  <a:lnTo>
                    <a:pt x="393530" y="153683"/>
                  </a:lnTo>
                  <a:lnTo>
                    <a:pt x="342070" y="135834"/>
                  </a:lnTo>
                  <a:lnTo>
                    <a:pt x="291259" y="118211"/>
                  </a:lnTo>
                  <a:lnTo>
                    <a:pt x="241095" y="100812"/>
                  </a:lnTo>
                  <a:lnTo>
                    <a:pt x="191580" y="83637"/>
                  </a:lnTo>
                  <a:lnTo>
                    <a:pt x="142713" y="66688"/>
                  </a:lnTo>
                  <a:lnTo>
                    <a:pt x="94494" y="49963"/>
                  </a:lnTo>
                  <a:lnTo>
                    <a:pt x="46922" y="33464"/>
                  </a:lnTo>
                  <a:lnTo>
                    <a:pt x="0" y="17189"/>
                  </a:lnTo>
                </a:path>
                <a:path w="551815" h="208914">
                  <a:moveTo>
                    <a:pt x="92770" y="112234"/>
                  </a:moveTo>
                  <a:lnTo>
                    <a:pt x="0" y="17189"/>
                  </a:lnTo>
                  <a:lnTo>
                    <a:pt x="131701" y="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0960961" y="5592697"/>
              <a:ext cx="1078865" cy="560070"/>
            </a:xfrm>
            <a:custGeom>
              <a:avLst/>
              <a:gdLst/>
              <a:ahLst/>
              <a:cxnLst/>
              <a:rect l="l" t="t" r="r" b="b"/>
              <a:pathLst>
                <a:path w="1078865" h="560070">
                  <a:moveTo>
                    <a:pt x="929898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929898" y="559984"/>
                  </a:lnTo>
                  <a:lnTo>
                    <a:pt x="983356" y="554044"/>
                  </a:lnTo>
                  <a:lnTo>
                    <a:pt x="1024934" y="536225"/>
                  </a:lnTo>
                  <a:lnTo>
                    <a:pt x="1054632" y="506527"/>
                  </a:lnTo>
                  <a:lnTo>
                    <a:pt x="1072451" y="464949"/>
                  </a:lnTo>
                  <a:lnTo>
                    <a:pt x="1078390" y="411492"/>
                  </a:lnTo>
                  <a:lnTo>
                    <a:pt x="1078390" y="148492"/>
                  </a:lnTo>
                  <a:lnTo>
                    <a:pt x="1072451" y="95035"/>
                  </a:lnTo>
                  <a:lnTo>
                    <a:pt x="1054632" y="53457"/>
                  </a:lnTo>
                  <a:lnTo>
                    <a:pt x="1024934" y="23758"/>
                  </a:lnTo>
                  <a:lnTo>
                    <a:pt x="983356" y="5939"/>
                  </a:lnTo>
                  <a:lnTo>
                    <a:pt x="929898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0960961" y="5592697"/>
              <a:ext cx="1078865" cy="560070"/>
            </a:xfrm>
            <a:custGeom>
              <a:avLst/>
              <a:gdLst/>
              <a:ahLst/>
              <a:cxnLst/>
              <a:rect l="l" t="t" r="r" b="b"/>
              <a:pathLst>
                <a:path w="1078865" h="560070">
                  <a:moveTo>
                    <a:pt x="148492" y="559984"/>
                  </a:moveTo>
                  <a:lnTo>
                    <a:pt x="929898" y="559984"/>
                  </a:lnTo>
                  <a:lnTo>
                    <a:pt x="983356" y="554044"/>
                  </a:lnTo>
                  <a:lnTo>
                    <a:pt x="1024934" y="536225"/>
                  </a:lnTo>
                  <a:lnTo>
                    <a:pt x="1054632" y="506527"/>
                  </a:lnTo>
                  <a:lnTo>
                    <a:pt x="1072451" y="464949"/>
                  </a:lnTo>
                  <a:lnTo>
                    <a:pt x="1078390" y="411492"/>
                  </a:lnTo>
                  <a:lnTo>
                    <a:pt x="1078390" y="148492"/>
                  </a:lnTo>
                  <a:lnTo>
                    <a:pt x="1072451" y="95035"/>
                  </a:lnTo>
                  <a:lnTo>
                    <a:pt x="1054632" y="53457"/>
                  </a:lnTo>
                  <a:lnTo>
                    <a:pt x="1024934" y="23758"/>
                  </a:lnTo>
                  <a:lnTo>
                    <a:pt x="983356" y="5939"/>
                  </a:lnTo>
                  <a:lnTo>
                    <a:pt x="929898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1" name="object 261"/>
          <p:cNvSpPr txBox="1"/>
          <p:nvPr/>
        </p:nvSpPr>
        <p:spPr>
          <a:xfrm>
            <a:off x="11096753" y="5638082"/>
            <a:ext cx="8064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95" dirty="0">
                <a:latin typeface="Times New Roman"/>
                <a:cs typeface="Times New Roman"/>
              </a:rPr>
              <a:t>Lee</a:t>
            </a:r>
            <a:r>
              <a:rPr sz="2300" spc="15" dirty="0">
                <a:latin typeface="Times New Roman"/>
                <a:cs typeface="Times New Roman"/>
              </a:rPr>
              <a:t>c</a:t>
            </a:r>
            <a:r>
              <a:rPr sz="2300" spc="22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10308104" y="4949593"/>
            <a:ext cx="1119505" cy="612775"/>
            <a:chOff x="10308104" y="4949593"/>
            <a:chExt cx="1119505" cy="612775"/>
          </a:xfrm>
        </p:grpSpPr>
        <p:sp>
          <p:nvSpPr>
            <p:cNvPr id="263" name="object 263"/>
            <p:cNvSpPr/>
            <p:nvPr/>
          </p:nvSpPr>
          <p:spPr>
            <a:xfrm>
              <a:off x="10308104" y="4949593"/>
              <a:ext cx="217507" cy="1463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0587633" y="4983128"/>
              <a:ext cx="821055" cy="560070"/>
            </a:xfrm>
            <a:custGeom>
              <a:avLst/>
              <a:gdLst/>
              <a:ahLst/>
              <a:cxnLst/>
              <a:rect l="l" t="t" r="r" b="b"/>
              <a:pathLst>
                <a:path w="821054" h="560070">
                  <a:moveTo>
                    <a:pt x="672134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672134" y="559984"/>
                  </a:lnTo>
                  <a:lnTo>
                    <a:pt x="725592" y="554044"/>
                  </a:lnTo>
                  <a:lnTo>
                    <a:pt x="767170" y="536225"/>
                  </a:lnTo>
                  <a:lnTo>
                    <a:pt x="796868" y="506527"/>
                  </a:lnTo>
                  <a:lnTo>
                    <a:pt x="814687" y="464949"/>
                  </a:lnTo>
                  <a:lnTo>
                    <a:pt x="820627" y="411492"/>
                  </a:lnTo>
                  <a:lnTo>
                    <a:pt x="820627" y="148492"/>
                  </a:lnTo>
                  <a:lnTo>
                    <a:pt x="814687" y="95034"/>
                  </a:lnTo>
                  <a:lnTo>
                    <a:pt x="796868" y="53457"/>
                  </a:lnTo>
                  <a:lnTo>
                    <a:pt x="767170" y="23758"/>
                  </a:lnTo>
                  <a:lnTo>
                    <a:pt x="725592" y="5939"/>
                  </a:lnTo>
                  <a:lnTo>
                    <a:pt x="672134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0587633" y="4983128"/>
              <a:ext cx="821055" cy="560070"/>
            </a:xfrm>
            <a:custGeom>
              <a:avLst/>
              <a:gdLst/>
              <a:ahLst/>
              <a:cxnLst/>
              <a:rect l="l" t="t" r="r" b="b"/>
              <a:pathLst>
                <a:path w="821054" h="560070">
                  <a:moveTo>
                    <a:pt x="148492" y="559984"/>
                  </a:moveTo>
                  <a:lnTo>
                    <a:pt x="672134" y="559984"/>
                  </a:lnTo>
                  <a:lnTo>
                    <a:pt x="725592" y="554044"/>
                  </a:lnTo>
                  <a:lnTo>
                    <a:pt x="767170" y="536225"/>
                  </a:lnTo>
                  <a:lnTo>
                    <a:pt x="796868" y="506527"/>
                  </a:lnTo>
                  <a:lnTo>
                    <a:pt x="814687" y="464949"/>
                  </a:lnTo>
                  <a:lnTo>
                    <a:pt x="820627" y="411492"/>
                  </a:lnTo>
                  <a:lnTo>
                    <a:pt x="820627" y="148492"/>
                  </a:lnTo>
                  <a:lnTo>
                    <a:pt x="814687" y="95034"/>
                  </a:lnTo>
                  <a:lnTo>
                    <a:pt x="796868" y="53457"/>
                  </a:lnTo>
                  <a:lnTo>
                    <a:pt x="767170" y="23758"/>
                  </a:lnTo>
                  <a:lnTo>
                    <a:pt x="725592" y="5939"/>
                  </a:lnTo>
                  <a:lnTo>
                    <a:pt x="672134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6" name="object 266"/>
          <p:cNvSpPr txBox="1"/>
          <p:nvPr/>
        </p:nvSpPr>
        <p:spPr>
          <a:xfrm>
            <a:off x="10723426" y="5028514"/>
            <a:ext cx="5492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245" dirty="0">
                <a:latin typeface="Times New Roman"/>
                <a:cs typeface="Times New Roman"/>
              </a:rPr>
              <a:t>A</a:t>
            </a:r>
            <a:r>
              <a:rPr sz="2300" spc="100" dirty="0">
                <a:latin typeface="Times New Roman"/>
                <a:cs typeface="Times New Roman"/>
              </a:rPr>
              <a:t>n</a:t>
            </a:r>
            <a:r>
              <a:rPr sz="2300" spc="32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67" name="object 267"/>
          <p:cNvGrpSpPr/>
          <p:nvPr/>
        </p:nvGrpSpPr>
        <p:grpSpPr>
          <a:xfrm>
            <a:off x="10316178" y="4644782"/>
            <a:ext cx="1964689" cy="597535"/>
            <a:chOff x="10316178" y="4644782"/>
            <a:chExt cx="1964689" cy="597535"/>
          </a:xfrm>
        </p:grpSpPr>
        <p:sp>
          <p:nvSpPr>
            <p:cNvPr id="268" name="object 268"/>
            <p:cNvSpPr/>
            <p:nvPr/>
          </p:nvSpPr>
          <p:spPr>
            <a:xfrm>
              <a:off x="10334911" y="4694759"/>
              <a:ext cx="1036319" cy="182880"/>
            </a:xfrm>
            <a:custGeom>
              <a:avLst/>
              <a:gdLst/>
              <a:ahLst/>
              <a:cxnLst/>
              <a:rect l="l" t="t" r="r" b="b"/>
              <a:pathLst>
                <a:path w="1036320" h="182879">
                  <a:moveTo>
                    <a:pt x="1035940" y="182521"/>
                  </a:moveTo>
                  <a:lnTo>
                    <a:pt x="984744" y="175627"/>
                  </a:lnTo>
                  <a:lnTo>
                    <a:pt x="933735" y="168757"/>
                  </a:lnTo>
                  <a:lnTo>
                    <a:pt x="882912" y="161913"/>
                  </a:lnTo>
                  <a:lnTo>
                    <a:pt x="832276" y="155093"/>
                  </a:lnTo>
                  <a:lnTo>
                    <a:pt x="781826" y="148299"/>
                  </a:lnTo>
                  <a:lnTo>
                    <a:pt x="731563" y="141530"/>
                  </a:lnTo>
                  <a:lnTo>
                    <a:pt x="681486" y="134786"/>
                  </a:lnTo>
                  <a:lnTo>
                    <a:pt x="631596" y="128068"/>
                  </a:lnTo>
                  <a:lnTo>
                    <a:pt x="581892" y="121374"/>
                  </a:lnTo>
                  <a:lnTo>
                    <a:pt x="532375" y="114705"/>
                  </a:lnTo>
                  <a:lnTo>
                    <a:pt x="483044" y="108062"/>
                  </a:lnTo>
                  <a:lnTo>
                    <a:pt x="433900" y="101444"/>
                  </a:lnTo>
                  <a:lnTo>
                    <a:pt x="384943" y="94851"/>
                  </a:lnTo>
                  <a:lnTo>
                    <a:pt x="336172" y="88283"/>
                  </a:lnTo>
                  <a:lnTo>
                    <a:pt x="287588" y="81740"/>
                  </a:lnTo>
                  <a:lnTo>
                    <a:pt x="239190" y="75222"/>
                  </a:lnTo>
                  <a:lnTo>
                    <a:pt x="190979" y="68729"/>
                  </a:lnTo>
                  <a:lnTo>
                    <a:pt x="142954" y="62262"/>
                  </a:lnTo>
                  <a:lnTo>
                    <a:pt x="95116" y="55819"/>
                  </a:lnTo>
                  <a:lnTo>
                    <a:pt x="47464" y="49402"/>
                  </a:lnTo>
                  <a:lnTo>
                    <a:pt x="0" y="43010"/>
                  </a:lnTo>
                </a:path>
                <a:path w="1036320" h="182879">
                  <a:moveTo>
                    <a:pt x="109802" y="117730"/>
                  </a:moveTo>
                  <a:lnTo>
                    <a:pt x="0" y="43010"/>
                  </a:lnTo>
                  <a:lnTo>
                    <a:pt x="125657" y="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1463139" y="4663515"/>
              <a:ext cx="799465" cy="560070"/>
            </a:xfrm>
            <a:custGeom>
              <a:avLst/>
              <a:gdLst/>
              <a:ahLst/>
              <a:cxnLst/>
              <a:rect l="l" t="t" r="r" b="b"/>
              <a:pathLst>
                <a:path w="799465" h="560070">
                  <a:moveTo>
                    <a:pt x="650458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650458" y="559984"/>
                  </a:lnTo>
                  <a:lnTo>
                    <a:pt x="703916" y="554044"/>
                  </a:lnTo>
                  <a:lnTo>
                    <a:pt x="745494" y="536225"/>
                  </a:lnTo>
                  <a:lnTo>
                    <a:pt x="775192" y="506527"/>
                  </a:lnTo>
                  <a:lnTo>
                    <a:pt x="793011" y="464949"/>
                  </a:lnTo>
                  <a:lnTo>
                    <a:pt x="798950" y="411492"/>
                  </a:lnTo>
                  <a:lnTo>
                    <a:pt x="798950" y="148492"/>
                  </a:lnTo>
                  <a:lnTo>
                    <a:pt x="793011" y="95034"/>
                  </a:lnTo>
                  <a:lnTo>
                    <a:pt x="775192" y="53457"/>
                  </a:lnTo>
                  <a:lnTo>
                    <a:pt x="745494" y="23758"/>
                  </a:lnTo>
                  <a:lnTo>
                    <a:pt x="703916" y="5939"/>
                  </a:lnTo>
                  <a:lnTo>
                    <a:pt x="650458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1463139" y="4663515"/>
              <a:ext cx="799465" cy="560070"/>
            </a:xfrm>
            <a:custGeom>
              <a:avLst/>
              <a:gdLst/>
              <a:ahLst/>
              <a:cxnLst/>
              <a:rect l="l" t="t" r="r" b="b"/>
              <a:pathLst>
                <a:path w="799465" h="560070">
                  <a:moveTo>
                    <a:pt x="148492" y="559984"/>
                  </a:moveTo>
                  <a:lnTo>
                    <a:pt x="650458" y="559984"/>
                  </a:lnTo>
                  <a:lnTo>
                    <a:pt x="703916" y="554044"/>
                  </a:lnTo>
                  <a:lnTo>
                    <a:pt x="745494" y="536225"/>
                  </a:lnTo>
                  <a:lnTo>
                    <a:pt x="775192" y="506527"/>
                  </a:lnTo>
                  <a:lnTo>
                    <a:pt x="793011" y="464949"/>
                  </a:lnTo>
                  <a:lnTo>
                    <a:pt x="798950" y="411492"/>
                  </a:lnTo>
                  <a:lnTo>
                    <a:pt x="798950" y="148492"/>
                  </a:lnTo>
                  <a:lnTo>
                    <a:pt x="793011" y="95034"/>
                  </a:lnTo>
                  <a:lnTo>
                    <a:pt x="775192" y="53457"/>
                  </a:lnTo>
                  <a:lnTo>
                    <a:pt x="745494" y="23758"/>
                  </a:lnTo>
                  <a:lnTo>
                    <a:pt x="703916" y="5939"/>
                  </a:lnTo>
                  <a:lnTo>
                    <a:pt x="650458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7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1" name="object 271"/>
          <p:cNvSpPr txBox="1"/>
          <p:nvPr/>
        </p:nvSpPr>
        <p:spPr>
          <a:xfrm>
            <a:off x="11598931" y="4708900"/>
            <a:ext cx="52768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25" dirty="0">
                <a:latin typeface="Times New Roman"/>
                <a:cs typeface="Times New Roman"/>
              </a:rPr>
              <a:t>Bee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72" name="object 272"/>
          <p:cNvGrpSpPr/>
          <p:nvPr/>
        </p:nvGrpSpPr>
        <p:grpSpPr>
          <a:xfrm>
            <a:off x="10316969" y="4060846"/>
            <a:ext cx="1370330" cy="597535"/>
            <a:chOff x="10316969" y="4060846"/>
            <a:chExt cx="1370330" cy="597535"/>
          </a:xfrm>
        </p:grpSpPr>
        <p:sp>
          <p:nvSpPr>
            <p:cNvPr id="273" name="object 273"/>
            <p:cNvSpPr/>
            <p:nvPr/>
          </p:nvSpPr>
          <p:spPr>
            <a:xfrm>
              <a:off x="10335701" y="4244798"/>
              <a:ext cx="327025" cy="118745"/>
            </a:xfrm>
            <a:custGeom>
              <a:avLst/>
              <a:gdLst/>
              <a:ahLst/>
              <a:cxnLst/>
              <a:rect l="l" t="t" r="r" b="b"/>
              <a:pathLst>
                <a:path w="327025" h="118745">
                  <a:moveTo>
                    <a:pt x="327024" y="74524"/>
                  </a:moveTo>
                  <a:lnTo>
                    <a:pt x="266772" y="70107"/>
                  </a:lnTo>
                  <a:lnTo>
                    <a:pt x="208819" y="65859"/>
                  </a:lnTo>
                  <a:lnTo>
                    <a:pt x="153165" y="61780"/>
                  </a:lnTo>
                  <a:lnTo>
                    <a:pt x="99811" y="57870"/>
                  </a:lnTo>
                  <a:lnTo>
                    <a:pt x="48756" y="54127"/>
                  </a:lnTo>
                  <a:lnTo>
                    <a:pt x="0" y="50554"/>
                  </a:lnTo>
                </a:path>
                <a:path w="327025" h="118745">
                  <a:moveTo>
                    <a:pt x="114134" y="118474"/>
                  </a:moveTo>
                  <a:lnTo>
                    <a:pt x="0" y="50554"/>
                  </a:lnTo>
                  <a:lnTo>
                    <a:pt x="122817" y="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0755392" y="4079578"/>
              <a:ext cx="913130" cy="560070"/>
            </a:xfrm>
            <a:custGeom>
              <a:avLst/>
              <a:gdLst/>
              <a:ahLst/>
              <a:cxnLst/>
              <a:rect l="l" t="t" r="r" b="b"/>
              <a:pathLst>
                <a:path w="913129" h="560070">
                  <a:moveTo>
                    <a:pt x="764237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lnTo>
                    <a:pt x="764237" y="559984"/>
                  </a:lnTo>
                  <a:lnTo>
                    <a:pt x="817694" y="554044"/>
                  </a:lnTo>
                  <a:lnTo>
                    <a:pt x="859272" y="536225"/>
                  </a:lnTo>
                  <a:lnTo>
                    <a:pt x="888970" y="506527"/>
                  </a:lnTo>
                  <a:lnTo>
                    <a:pt x="906789" y="464949"/>
                  </a:lnTo>
                  <a:lnTo>
                    <a:pt x="912729" y="411492"/>
                  </a:lnTo>
                  <a:lnTo>
                    <a:pt x="912729" y="148492"/>
                  </a:lnTo>
                  <a:lnTo>
                    <a:pt x="906789" y="95034"/>
                  </a:lnTo>
                  <a:lnTo>
                    <a:pt x="888970" y="53456"/>
                  </a:lnTo>
                  <a:lnTo>
                    <a:pt x="859272" y="23758"/>
                  </a:lnTo>
                  <a:lnTo>
                    <a:pt x="817694" y="5939"/>
                  </a:lnTo>
                  <a:lnTo>
                    <a:pt x="764237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0755392" y="4079578"/>
              <a:ext cx="913130" cy="560070"/>
            </a:xfrm>
            <a:custGeom>
              <a:avLst/>
              <a:gdLst/>
              <a:ahLst/>
              <a:cxnLst/>
              <a:rect l="l" t="t" r="r" b="b"/>
              <a:pathLst>
                <a:path w="913129" h="560070">
                  <a:moveTo>
                    <a:pt x="148492" y="559984"/>
                  </a:moveTo>
                  <a:lnTo>
                    <a:pt x="764237" y="559984"/>
                  </a:lnTo>
                  <a:lnTo>
                    <a:pt x="817694" y="554044"/>
                  </a:lnTo>
                  <a:lnTo>
                    <a:pt x="859272" y="536225"/>
                  </a:lnTo>
                  <a:lnTo>
                    <a:pt x="888970" y="506527"/>
                  </a:lnTo>
                  <a:lnTo>
                    <a:pt x="906789" y="464949"/>
                  </a:lnTo>
                  <a:lnTo>
                    <a:pt x="912729" y="411492"/>
                  </a:lnTo>
                  <a:lnTo>
                    <a:pt x="912729" y="148492"/>
                  </a:lnTo>
                  <a:lnTo>
                    <a:pt x="906789" y="95034"/>
                  </a:lnTo>
                  <a:lnTo>
                    <a:pt x="888970" y="53456"/>
                  </a:lnTo>
                  <a:lnTo>
                    <a:pt x="859272" y="23758"/>
                  </a:lnTo>
                  <a:lnTo>
                    <a:pt x="817694" y="5939"/>
                  </a:lnTo>
                  <a:lnTo>
                    <a:pt x="764237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8"/>
                  </a:lnTo>
                  <a:lnTo>
                    <a:pt x="23758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2"/>
                  </a:lnTo>
                  <a:lnTo>
                    <a:pt x="5939" y="464949"/>
                  </a:lnTo>
                  <a:lnTo>
                    <a:pt x="23758" y="506527"/>
                  </a:lnTo>
                  <a:lnTo>
                    <a:pt x="53456" y="536225"/>
                  </a:lnTo>
                  <a:lnTo>
                    <a:pt x="95034" y="554044"/>
                  </a:lnTo>
                  <a:lnTo>
                    <a:pt x="148492" y="559984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6" name="object 276"/>
          <p:cNvSpPr txBox="1"/>
          <p:nvPr/>
        </p:nvSpPr>
        <p:spPr>
          <a:xfrm>
            <a:off x="10891184" y="4124964"/>
            <a:ext cx="6413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25" dirty="0">
                <a:latin typeface="Times New Roman"/>
                <a:cs typeface="Times New Roman"/>
              </a:rPr>
              <a:t>F</a:t>
            </a:r>
            <a:r>
              <a:rPr sz="2300" spc="120" dirty="0">
                <a:latin typeface="Times New Roman"/>
                <a:cs typeface="Times New Roman"/>
              </a:rPr>
              <a:t>rog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77" name="object 277"/>
          <p:cNvGrpSpPr/>
          <p:nvPr/>
        </p:nvGrpSpPr>
        <p:grpSpPr>
          <a:xfrm>
            <a:off x="10317091" y="3458681"/>
            <a:ext cx="1964055" cy="597535"/>
            <a:chOff x="10317091" y="3458681"/>
            <a:chExt cx="1964055" cy="597535"/>
          </a:xfrm>
        </p:grpSpPr>
        <p:sp>
          <p:nvSpPr>
            <p:cNvPr id="278" name="object 278"/>
            <p:cNvSpPr/>
            <p:nvPr/>
          </p:nvSpPr>
          <p:spPr>
            <a:xfrm>
              <a:off x="10335824" y="3760525"/>
              <a:ext cx="400050" cy="118745"/>
            </a:xfrm>
            <a:custGeom>
              <a:avLst/>
              <a:gdLst/>
              <a:ahLst/>
              <a:cxnLst/>
              <a:rect l="l" t="t" r="r" b="b"/>
              <a:pathLst>
                <a:path w="400050" h="118745">
                  <a:moveTo>
                    <a:pt x="399562" y="43218"/>
                  </a:moveTo>
                  <a:lnTo>
                    <a:pt x="345085" y="46336"/>
                  </a:lnTo>
                  <a:lnTo>
                    <a:pt x="291902" y="49380"/>
                  </a:lnTo>
                  <a:lnTo>
                    <a:pt x="240015" y="52349"/>
                  </a:lnTo>
                  <a:lnTo>
                    <a:pt x="189422" y="55245"/>
                  </a:lnTo>
                  <a:lnTo>
                    <a:pt x="140124" y="58067"/>
                  </a:lnTo>
                  <a:lnTo>
                    <a:pt x="92121" y="60814"/>
                  </a:lnTo>
                  <a:lnTo>
                    <a:pt x="45413" y="63487"/>
                  </a:lnTo>
                  <a:lnTo>
                    <a:pt x="0" y="66086"/>
                  </a:lnTo>
                </a:path>
                <a:path w="400050" h="118745">
                  <a:moveTo>
                    <a:pt x="121993" y="118596"/>
                  </a:moveTo>
                  <a:lnTo>
                    <a:pt x="0" y="66086"/>
                  </a:lnTo>
                  <a:lnTo>
                    <a:pt x="115207" y="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0828127" y="3477413"/>
              <a:ext cx="1434465" cy="560070"/>
            </a:xfrm>
            <a:custGeom>
              <a:avLst/>
              <a:gdLst/>
              <a:ahLst/>
              <a:cxnLst/>
              <a:rect l="l" t="t" r="r" b="b"/>
              <a:pathLst>
                <a:path w="1434465" h="560070">
                  <a:moveTo>
                    <a:pt x="1285470" y="0"/>
                  </a:move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9" y="506525"/>
                  </a:lnTo>
                  <a:lnTo>
                    <a:pt x="53458" y="536224"/>
                  </a:lnTo>
                  <a:lnTo>
                    <a:pt x="95035" y="554042"/>
                  </a:lnTo>
                  <a:lnTo>
                    <a:pt x="148492" y="559982"/>
                  </a:lnTo>
                  <a:lnTo>
                    <a:pt x="1285470" y="559982"/>
                  </a:lnTo>
                  <a:lnTo>
                    <a:pt x="1338928" y="554042"/>
                  </a:lnTo>
                  <a:lnTo>
                    <a:pt x="1380506" y="536224"/>
                  </a:lnTo>
                  <a:lnTo>
                    <a:pt x="1410204" y="506525"/>
                  </a:lnTo>
                  <a:lnTo>
                    <a:pt x="1428023" y="464947"/>
                  </a:lnTo>
                  <a:lnTo>
                    <a:pt x="1433962" y="411490"/>
                  </a:lnTo>
                  <a:lnTo>
                    <a:pt x="1433962" y="148492"/>
                  </a:lnTo>
                  <a:lnTo>
                    <a:pt x="1428023" y="95034"/>
                  </a:lnTo>
                  <a:lnTo>
                    <a:pt x="1410204" y="53456"/>
                  </a:lnTo>
                  <a:lnTo>
                    <a:pt x="1380506" y="23758"/>
                  </a:lnTo>
                  <a:lnTo>
                    <a:pt x="1338928" y="5939"/>
                  </a:lnTo>
                  <a:lnTo>
                    <a:pt x="1285470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0828127" y="3477413"/>
              <a:ext cx="1434465" cy="560070"/>
            </a:xfrm>
            <a:custGeom>
              <a:avLst/>
              <a:gdLst/>
              <a:ahLst/>
              <a:cxnLst/>
              <a:rect l="l" t="t" r="r" b="b"/>
              <a:pathLst>
                <a:path w="1434465" h="560070">
                  <a:moveTo>
                    <a:pt x="148492" y="559982"/>
                  </a:moveTo>
                  <a:lnTo>
                    <a:pt x="1285470" y="559982"/>
                  </a:lnTo>
                  <a:lnTo>
                    <a:pt x="1338928" y="554042"/>
                  </a:lnTo>
                  <a:lnTo>
                    <a:pt x="1380506" y="536224"/>
                  </a:lnTo>
                  <a:lnTo>
                    <a:pt x="1410204" y="506525"/>
                  </a:lnTo>
                  <a:lnTo>
                    <a:pt x="1428023" y="464947"/>
                  </a:lnTo>
                  <a:lnTo>
                    <a:pt x="1433962" y="411490"/>
                  </a:lnTo>
                  <a:lnTo>
                    <a:pt x="1433962" y="148492"/>
                  </a:lnTo>
                  <a:lnTo>
                    <a:pt x="1428023" y="95034"/>
                  </a:lnTo>
                  <a:lnTo>
                    <a:pt x="1410204" y="53456"/>
                  </a:lnTo>
                  <a:lnTo>
                    <a:pt x="1380506" y="23758"/>
                  </a:lnTo>
                  <a:lnTo>
                    <a:pt x="1338928" y="5939"/>
                  </a:lnTo>
                  <a:lnTo>
                    <a:pt x="1285470" y="0"/>
                  </a:lnTo>
                  <a:lnTo>
                    <a:pt x="148492" y="0"/>
                  </a:lnTo>
                  <a:lnTo>
                    <a:pt x="95035" y="5939"/>
                  </a:lnTo>
                  <a:lnTo>
                    <a:pt x="53458" y="23758"/>
                  </a:lnTo>
                  <a:lnTo>
                    <a:pt x="23759" y="53456"/>
                  </a:lnTo>
                  <a:lnTo>
                    <a:pt x="5939" y="95034"/>
                  </a:lnTo>
                  <a:lnTo>
                    <a:pt x="0" y="148492"/>
                  </a:lnTo>
                  <a:lnTo>
                    <a:pt x="0" y="411490"/>
                  </a:lnTo>
                  <a:lnTo>
                    <a:pt x="5939" y="464947"/>
                  </a:lnTo>
                  <a:lnTo>
                    <a:pt x="23759" y="506525"/>
                  </a:lnTo>
                  <a:lnTo>
                    <a:pt x="53458" y="536224"/>
                  </a:lnTo>
                  <a:lnTo>
                    <a:pt x="95035" y="554042"/>
                  </a:lnTo>
                  <a:lnTo>
                    <a:pt x="148492" y="559982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1" name="object 281"/>
          <p:cNvSpPr txBox="1"/>
          <p:nvPr/>
        </p:nvSpPr>
        <p:spPr>
          <a:xfrm>
            <a:off x="10963919" y="3522799"/>
            <a:ext cx="11620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80" dirty="0">
                <a:latin typeface="Times New Roman"/>
                <a:cs typeface="Times New Roman"/>
              </a:rPr>
              <a:t>Octopus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82" name="object 282"/>
          <p:cNvGrpSpPr/>
          <p:nvPr/>
        </p:nvGrpSpPr>
        <p:grpSpPr>
          <a:xfrm>
            <a:off x="10317415" y="2733389"/>
            <a:ext cx="1963420" cy="597535"/>
            <a:chOff x="10317415" y="2733389"/>
            <a:chExt cx="1963420" cy="597535"/>
          </a:xfrm>
        </p:grpSpPr>
        <p:sp>
          <p:nvSpPr>
            <p:cNvPr id="283" name="object 283"/>
            <p:cNvSpPr/>
            <p:nvPr/>
          </p:nvSpPr>
          <p:spPr>
            <a:xfrm>
              <a:off x="10335976" y="2912189"/>
              <a:ext cx="532765" cy="118745"/>
            </a:xfrm>
            <a:custGeom>
              <a:avLst/>
              <a:gdLst/>
              <a:ahLst/>
              <a:cxnLst/>
              <a:rect l="l" t="t" r="r" b="b"/>
              <a:pathLst>
                <a:path w="532765" h="118744">
                  <a:moveTo>
                    <a:pt x="532422" y="80931"/>
                  </a:moveTo>
                  <a:lnTo>
                    <a:pt x="475450" y="77955"/>
                  </a:lnTo>
                  <a:lnTo>
                    <a:pt x="419307" y="75022"/>
                  </a:lnTo>
                  <a:lnTo>
                    <a:pt x="363993" y="72133"/>
                  </a:lnTo>
                  <a:lnTo>
                    <a:pt x="309507" y="69286"/>
                  </a:lnTo>
                  <a:lnTo>
                    <a:pt x="255851" y="66484"/>
                  </a:lnTo>
                  <a:lnTo>
                    <a:pt x="203023" y="63724"/>
                  </a:lnTo>
                  <a:lnTo>
                    <a:pt x="151024" y="61008"/>
                  </a:lnTo>
                  <a:lnTo>
                    <a:pt x="99853" y="58335"/>
                  </a:lnTo>
                  <a:lnTo>
                    <a:pt x="49512" y="55705"/>
                  </a:lnTo>
                  <a:lnTo>
                    <a:pt x="0" y="53119"/>
                  </a:lnTo>
                </a:path>
                <a:path w="532765" h="118744">
                  <a:moveTo>
                    <a:pt x="115534" y="118634"/>
                  </a:moveTo>
                  <a:lnTo>
                    <a:pt x="0" y="53119"/>
                  </a:lnTo>
                  <a:lnTo>
                    <a:pt x="121730" y="0"/>
                  </a:lnTo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961173" y="2751951"/>
              <a:ext cx="1301115" cy="560070"/>
            </a:xfrm>
            <a:custGeom>
              <a:avLst/>
              <a:gdLst/>
              <a:ahLst/>
              <a:cxnLst/>
              <a:rect l="l" t="t" r="r" b="b"/>
              <a:pathLst>
                <a:path w="1301115" h="560070">
                  <a:moveTo>
                    <a:pt x="1152425" y="0"/>
                  </a:moveTo>
                  <a:lnTo>
                    <a:pt x="148492" y="0"/>
                  </a:lnTo>
                  <a:lnTo>
                    <a:pt x="95034" y="5939"/>
                  </a:lnTo>
                  <a:lnTo>
                    <a:pt x="53456" y="23759"/>
                  </a:lnTo>
                  <a:lnTo>
                    <a:pt x="23758" y="53458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4"/>
                  </a:lnTo>
                  <a:lnTo>
                    <a:pt x="5939" y="464950"/>
                  </a:lnTo>
                  <a:lnTo>
                    <a:pt x="23758" y="506527"/>
                  </a:lnTo>
                  <a:lnTo>
                    <a:pt x="53456" y="536226"/>
                  </a:lnTo>
                  <a:lnTo>
                    <a:pt x="95034" y="554046"/>
                  </a:lnTo>
                  <a:lnTo>
                    <a:pt x="148492" y="559986"/>
                  </a:lnTo>
                  <a:lnTo>
                    <a:pt x="1152425" y="559986"/>
                  </a:lnTo>
                  <a:lnTo>
                    <a:pt x="1205883" y="554046"/>
                  </a:lnTo>
                  <a:lnTo>
                    <a:pt x="1247460" y="536226"/>
                  </a:lnTo>
                  <a:lnTo>
                    <a:pt x="1277159" y="506527"/>
                  </a:lnTo>
                  <a:lnTo>
                    <a:pt x="1294977" y="464950"/>
                  </a:lnTo>
                  <a:lnTo>
                    <a:pt x="1300917" y="411494"/>
                  </a:lnTo>
                  <a:lnTo>
                    <a:pt x="1300917" y="148492"/>
                  </a:lnTo>
                  <a:lnTo>
                    <a:pt x="1294977" y="95035"/>
                  </a:lnTo>
                  <a:lnTo>
                    <a:pt x="1277159" y="53458"/>
                  </a:lnTo>
                  <a:lnTo>
                    <a:pt x="1247460" y="23759"/>
                  </a:lnTo>
                  <a:lnTo>
                    <a:pt x="1205883" y="5939"/>
                  </a:lnTo>
                  <a:lnTo>
                    <a:pt x="1152425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0961173" y="2751951"/>
              <a:ext cx="1301115" cy="560070"/>
            </a:xfrm>
            <a:custGeom>
              <a:avLst/>
              <a:gdLst/>
              <a:ahLst/>
              <a:cxnLst/>
              <a:rect l="l" t="t" r="r" b="b"/>
              <a:pathLst>
                <a:path w="1301115" h="560070">
                  <a:moveTo>
                    <a:pt x="148492" y="559986"/>
                  </a:moveTo>
                  <a:lnTo>
                    <a:pt x="1152425" y="559986"/>
                  </a:lnTo>
                  <a:lnTo>
                    <a:pt x="1205883" y="554046"/>
                  </a:lnTo>
                  <a:lnTo>
                    <a:pt x="1247460" y="536226"/>
                  </a:lnTo>
                  <a:lnTo>
                    <a:pt x="1277159" y="506527"/>
                  </a:lnTo>
                  <a:lnTo>
                    <a:pt x="1294977" y="464950"/>
                  </a:lnTo>
                  <a:lnTo>
                    <a:pt x="1300917" y="411494"/>
                  </a:lnTo>
                  <a:lnTo>
                    <a:pt x="1300917" y="148492"/>
                  </a:lnTo>
                  <a:lnTo>
                    <a:pt x="1294977" y="95035"/>
                  </a:lnTo>
                  <a:lnTo>
                    <a:pt x="1277159" y="53458"/>
                  </a:lnTo>
                  <a:lnTo>
                    <a:pt x="1247460" y="23759"/>
                  </a:lnTo>
                  <a:lnTo>
                    <a:pt x="1205883" y="5939"/>
                  </a:lnTo>
                  <a:lnTo>
                    <a:pt x="1152425" y="0"/>
                  </a:lnTo>
                  <a:lnTo>
                    <a:pt x="148492" y="0"/>
                  </a:lnTo>
                  <a:lnTo>
                    <a:pt x="95034" y="5939"/>
                  </a:lnTo>
                  <a:lnTo>
                    <a:pt x="53456" y="23759"/>
                  </a:lnTo>
                  <a:lnTo>
                    <a:pt x="23758" y="53458"/>
                  </a:lnTo>
                  <a:lnTo>
                    <a:pt x="5939" y="95035"/>
                  </a:lnTo>
                  <a:lnTo>
                    <a:pt x="0" y="148492"/>
                  </a:lnTo>
                  <a:lnTo>
                    <a:pt x="0" y="411494"/>
                  </a:lnTo>
                  <a:lnTo>
                    <a:pt x="5939" y="464950"/>
                  </a:lnTo>
                  <a:lnTo>
                    <a:pt x="23758" y="506527"/>
                  </a:lnTo>
                  <a:lnTo>
                    <a:pt x="53456" y="536226"/>
                  </a:lnTo>
                  <a:lnTo>
                    <a:pt x="95034" y="554046"/>
                  </a:lnTo>
                  <a:lnTo>
                    <a:pt x="148492" y="559986"/>
                  </a:lnTo>
                  <a:close/>
                </a:path>
              </a:pathLst>
            </a:custGeom>
            <a:ln w="37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6" name="object 286"/>
          <p:cNvSpPr txBox="1"/>
          <p:nvPr/>
        </p:nvSpPr>
        <p:spPr>
          <a:xfrm>
            <a:off x="11096965" y="2797337"/>
            <a:ext cx="102933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225" dirty="0">
                <a:latin typeface="Times New Roman"/>
                <a:cs typeface="Times New Roman"/>
              </a:rPr>
              <a:t>Human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967739"/>
            <a:ext cx="11667490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114" dirty="0"/>
              <a:t>Deep </a:t>
            </a:r>
            <a:r>
              <a:rPr sz="6450" spc="200" dirty="0"/>
              <a:t>RL </a:t>
            </a:r>
            <a:r>
              <a:rPr sz="6450" spc="-160" dirty="0"/>
              <a:t>for </a:t>
            </a:r>
            <a:r>
              <a:rPr sz="6450" spc="80" dirty="0"/>
              <a:t>Atari </a:t>
            </a:r>
            <a:r>
              <a:rPr sz="6450" spc="-145" dirty="0"/>
              <a:t>game</a:t>
            </a:r>
            <a:r>
              <a:rPr sz="6450" spc="105" dirty="0"/>
              <a:t> </a:t>
            </a:r>
            <a:r>
              <a:rPr sz="6450" spc="-65" dirty="0"/>
              <a:t>playing</a:t>
            </a:r>
            <a:endParaRPr sz="6450"/>
          </a:p>
        </p:txBody>
      </p:sp>
      <p:sp>
        <p:nvSpPr>
          <p:cNvPr id="3" name="object 3"/>
          <p:cNvSpPr/>
          <p:nvPr/>
        </p:nvSpPr>
        <p:spPr>
          <a:xfrm>
            <a:off x="262964" y="2496969"/>
            <a:ext cx="12617524" cy="321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700" y="5778500"/>
            <a:ext cx="12532995" cy="210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1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Georgia"/>
                <a:cs typeface="Georgia"/>
                <a:hlinkClick r:id="rId3"/>
              </a:rPr>
              <a:t>(</a:t>
            </a:r>
            <a:r>
              <a:rPr sz="3600" u="heavy" spc="-6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Mnih </a:t>
            </a:r>
            <a:r>
              <a:rPr sz="3600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et </a:t>
            </a:r>
            <a:r>
              <a:rPr sz="3600" u="heavy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al</a:t>
            </a:r>
            <a:r>
              <a:rPr sz="3600" u="heavy" spc="229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u="heavy" spc="-10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2013</a:t>
            </a:r>
            <a:r>
              <a:rPr sz="3600" spc="-105" dirty="0">
                <a:latin typeface="Georgia"/>
                <a:cs typeface="Georgia"/>
                <a:hlinkClick r:id="rId3"/>
              </a:rPr>
              <a:t>)</a:t>
            </a:r>
            <a:endParaRPr sz="3600" dirty="0">
              <a:latin typeface="Georgia"/>
              <a:cs typeface="Georgia"/>
            </a:endParaRPr>
          </a:p>
          <a:p>
            <a:pPr marL="38100" marR="656590">
              <a:lnSpc>
                <a:spcPct val="115700"/>
              </a:lnSpc>
              <a:spcBef>
                <a:spcPts val="2400"/>
              </a:spcBef>
            </a:pPr>
            <a:r>
              <a:rPr sz="3600" spc="-45" dirty="0">
                <a:latin typeface="Georgia"/>
                <a:cs typeface="Georgia"/>
              </a:rPr>
              <a:t>Convolutional </a:t>
            </a:r>
            <a:r>
              <a:rPr sz="3600" spc="-90" dirty="0">
                <a:latin typeface="Georgia"/>
                <a:cs typeface="Georgia"/>
              </a:rPr>
              <a:t>network </a:t>
            </a:r>
            <a:r>
              <a:rPr sz="3600" spc="-55" dirty="0">
                <a:latin typeface="Georgia"/>
                <a:cs typeface="Georgia"/>
              </a:rPr>
              <a:t>estimates </a:t>
            </a:r>
            <a:r>
              <a:rPr sz="3600" spc="-30" dirty="0">
                <a:latin typeface="Georgia"/>
                <a:cs typeface="Georgia"/>
              </a:rPr>
              <a:t>the </a:t>
            </a:r>
            <a:r>
              <a:rPr sz="3600" spc="-55" dirty="0">
                <a:latin typeface="Georgia"/>
                <a:cs typeface="Georgia"/>
              </a:rPr>
              <a:t>value </a:t>
            </a:r>
            <a:r>
              <a:rPr sz="3600" spc="-65" dirty="0">
                <a:latin typeface="Georgia"/>
                <a:cs typeface="Georgia"/>
              </a:rPr>
              <a:t>function </a:t>
            </a:r>
            <a:r>
              <a:rPr sz="3600" spc="-35" dirty="0">
                <a:latin typeface="Georgia"/>
                <a:cs typeface="Georgia"/>
              </a:rPr>
              <a:t>(future  </a:t>
            </a:r>
            <a:r>
              <a:rPr sz="3600" spc="-80" dirty="0">
                <a:latin typeface="Georgia"/>
                <a:cs typeface="Georgia"/>
              </a:rPr>
              <a:t>rewards) </a:t>
            </a:r>
            <a:r>
              <a:rPr sz="3600" spc="-110" dirty="0">
                <a:latin typeface="Georgia"/>
                <a:cs typeface="Georgia"/>
              </a:rPr>
              <a:t>used </a:t>
            </a:r>
            <a:r>
              <a:rPr sz="3600" spc="5" dirty="0">
                <a:latin typeface="Georgia"/>
                <a:cs typeface="Georgia"/>
              </a:rPr>
              <a:t>to </a:t>
            </a:r>
            <a:r>
              <a:rPr sz="3600" spc="-75" dirty="0">
                <a:latin typeface="Georgia"/>
                <a:cs typeface="Georgia"/>
              </a:rPr>
              <a:t>guide </a:t>
            </a:r>
            <a:r>
              <a:rPr sz="3600" spc="-30" dirty="0">
                <a:latin typeface="Georgia"/>
                <a:cs typeface="Georgia"/>
              </a:rPr>
              <a:t>the </a:t>
            </a:r>
            <a:r>
              <a:rPr sz="3600" spc="-70" dirty="0">
                <a:latin typeface="Georgia"/>
                <a:cs typeface="Georgia"/>
              </a:rPr>
              <a:t>game-playing</a:t>
            </a:r>
            <a:r>
              <a:rPr sz="3600" spc="-75" dirty="0">
                <a:latin typeface="Georgia"/>
                <a:cs typeface="Georgia"/>
              </a:rPr>
              <a:t> </a:t>
            </a:r>
            <a:r>
              <a:rPr sz="3600" spc="-40" dirty="0">
                <a:latin typeface="Georgia"/>
                <a:cs typeface="Georgia"/>
              </a:rPr>
              <a:t>agent.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400" y="0"/>
            <a:ext cx="10909935" cy="1037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650" spc="-165" dirty="0">
                <a:latin typeface="Georgia"/>
                <a:cs typeface="Georgia"/>
              </a:rPr>
              <a:t>Superhuman </a:t>
            </a:r>
            <a:r>
              <a:rPr sz="6650" spc="55" dirty="0">
                <a:latin typeface="Georgia"/>
                <a:cs typeface="Georgia"/>
              </a:rPr>
              <a:t>Go</a:t>
            </a:r>
            <a:r>
              <a:rPr sz="6650" spc="-130" dirty="0">
                <a:latin typeface="Georgia"/>
                <a:cs typeface="Georgia"/>
              </a:rPr>
              <a:t> </a:t>
            </a:r>
            <a:r>
              <a:rPr sz="6650" spc="-145" dirty="0">
                <a:latin typeface="Georgia"/>
                <a:cs typeface="Georgia"/>
              </a:rPr>
              <a:t>Performance</a:t>
            </a:r>
            <a:endParaRPr sz="665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178" y="2258438"/>
            <a:ext cx="12411970" cy="6140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5500" y="8572500"/>
            <a:ext cx="373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Georgia"/>
                <a:cs typeface="Georgia"/>
                <a:hlinkClick r:id="rId3"/>
              </a:rPr>
              <a:t>(</a:t>
            </a:r>
            <a:r>
              <a:rPr sz="3600" u="heavy" spc="-4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Silver </a:t>
            </a:r>
            <a:r>
              <a:rPr sz="3600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et </a:t>
            </a:r>
            <a:r>
              <a:rPr sz="3600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al,</a:t>
            </a:r>
            <a:r>
              <a:rPr sz="3600" u="heavy" spc="13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u="heavy" spc="-1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2016</a:t>
            </a:r>
            <a:r>
              <a:rPr sz="3600" spc="-114" dirty="0">
                <a:latin typeface="Georgia"/>
                <a:cs typeface="Georgia"/>
                <a:hlinkClick r:id="rId3"/>
              </a:rPr>
              <a:t>)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00" y="942339"/>
            <a:ext cx="12621260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3600" spc="-85" dirty="0">
                <a:latin typeface="Georgia"/>
                <a:cs typeface="Georgia"/>
              </a:rPr>
              <a:t>Monte </a:t>
            </a:r>
            <a:r>
              <a:rPr sz="3600" spc="5" dirty="0">
                <a:latin typeface="Georgia"/>
                <a:cs typeface="Georgia"/>
              </a:rPr>
              <a:t>Carlo </a:t>
            </a:r>
            <a:r>
              <a:rPr sz="3600" spc="-50" dirty="0">
                <a:latin typeface="Georgia"/>
                <a:cs typeface="Georgia"/>
              </a:rPr>
              <a:t>tree </a:t>
            </a:r>
            <a:r>
              <a:rPr sz="3600" spc="-85" dirty="0">
                <a:latin typeface="Georgia"/>
                <a:cs typeface="Georgia"/>
              </a:rPr>
              <a:t>search, </a:t>
            </a:r>
            <a:r>
              <a:rPr sz="3600" spc="-15" dirty="0">
                <a:latin typeface="Georgia"/>
                <a:cs typeface="Georgia"/>
              </a:rPr>
              <a:t>with </a:t>
            </a:r>
            <a:r>
              <a:rPr sz="3600" spc="-70" dirty="0">
                <a:latin typeface="Georgia"/>
                <a:cs typeface="Georgia"/>
              </a:rPr>
              <a:t>convolutional </a:t>
            </a:r>
            <a:r>
              <a:rPr sz="3600" spc="-95" dirty="0">
                <a:latin typeface="Georgia"/>
                <a:cs typeface="Georgia"/>
              </a:rPr>
              <a:t>networks for </a:t>
            </a:r>
            <a:r>
              <a:rPr sz="3600" spc="-55" dirty="0">
                <a:latin typeface="Georgia"/>
                <a:cs typeface="Georgia"/>
              </a:rPr>
              <a:t>value  </a:t>
            </a:r>
            <a:r>
              <a:rPr sz="3600" spc="-65" dirty="0">
                <a:latin typeface="Georgia"/>
                <a:cs typeface="Georgia"/>
              </a:rPr>
              <a:t>function </a:t>
            </a:r>
            <a:r>
              <a:rPr sz="3600" spc="-75" dirty="0">
                <a:latin typeface="Georgia"/>
                <a:cs typeface="Georgia"/>
              </a:rPr>
              <a:t>and</a:t>
            </a:r>
            <a:r>
              <a:rPr sz="3600" spc="-80" dirty="0">
                <a:latin typeface="Georgia"/>
                <a:cs typeface="Georgia"/>
              </a:rPr>
              <a:t> </a:t>
            </a:r>
            <a:r>
              <a:rPr sz="3600" spc="-20" dirty="0">
                <a:latin typeface="Georgia"/>
                <a:cs typeface="Georgia"/>
              </a:rPr>
              <a:t>policy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600" y="850900"/>
            <a:ext cx="39090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0" dirty="0"/>
              <a:t>Ro</a:t>
            </a:r>
            <a:r>
              <a:rPr sz="8000" spc="195" dirty="0"/>
              <a:t>b</a:t>
            </a:r>
            <a:r>
              <a:rPr sz="8000" spc="-100" dirty="0"/>
              <a:t>otics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0" y="2258894"/>
            <a:ext cx="13004800" cy="6217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" y="8923223"/>
            <a:ext cx="6083300" cy="6097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600" spc="-20" dirty="0">
                <a:latin typeface="Georgia"/>
                <a:cs typeface="Georgia"/>
                <a:hlinkClick r:id="rId3"/>
              </a:rPr>
              <a:t>(</a:t>
            </a:r>
            <a:r>
              <a:rPr sz="3600" u="heavy" spc="-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Google</a:t>
            </a:r>
            <a:r>
              <a:rPr sz="3600" u="heavy" spc="2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Brain</a:t>
            </a:r>
            <a:r>
              <a:rPr lang="en-US" sz="36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robotics</a:t>
            </a:r>
            <a:r>
              <a:rPr sz="3600" spc="-5" dirty="0">
                <a:latin typeface="Georgia"/>
                <a:cs typeface="Georgia"/>
                <a:hlinkClick r:id="rId3"/>
              </a:rPr>
              <a:t>)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04239"/>
            <a:ext cx="10981690" cy="1135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50" spc="-114" dirty="0"/>
              <a:t>Healthcare </a:t>
            </a:r>
            <a:r>
              <a:rPr sz="7250" spc="-130" dirty="0"/>
              <a:t>and</a:t>
            </a:r>
            <a:r>
              <a:rPr sz="7250" spc="-195" dirty="0"/>
              <a:t> </a:t>
            </a:r>
            <a:r>
              <a:rPr sz="7250" spc="-140" dirty="0"/>
              <a:t>Biosciences</a:t>
            </a:r>
            <a:endParaRPr sz="7250"/>
          </a:p>
        </p:txBody>
      </p:sp>
      <p:sp>
        <p:nvSpPr>
          <p:cNvPr id="3" name="object 3"/>
          <p:cNvSpPr/>
          <p:nvPr/>
        </p:nvSpPr>
        <p:spPr>
          <a:xfrm>
            <a:off x="0" y="2097464"/>
            <a:ext cx="13004800" cy="664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" y="8923223"/>
            <a:ext cx="7759700" cy="6097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600" spc="-20" dirty="0">
                <a:latin typeface="Georgia"/>
                <a:cs typeface="Georgia"/>
                <a:hlinkClick r:id="rId3"/>
              </a:rPr>
              <a:t>(</a:t>
            </a:r>
            <a:r>
              <a:rPr sz="3600" u="heavy" spc="-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Google</a:t>
            </a:r>
            <a:r>
              <a:rPr sz="3600" u="heavy" spc="2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Brain</a:t>
            </a:r>
            <a:r>
              <a:rPr lang="en-US" sz="36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healthcare imaging</a:t>
            </a:r>
            <a:r>
              <a:rPr sz="3600" spc="-5" dirty="0">
                <a:latin typeface="Georgia"/>
                <a:cs typeface="Georgia"/>
                <a:hlinkClick r:id="rId3"/>
              </a:rPr>
              <a:t>)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0" dirty="0"/>
              <a:t> </a:t>
            </a:r>
            <a:r>
              <a:rPr spc="-45" dirty="0"/>
              <a:t>2018)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850900"/>
            <a:ext cx="95402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30" dirty="0"/>
              <a:t>Autonomous</a:t>
            </a:r>
            <a:r>
              <a:rPr sz="8000" spc="680" dirty="0"/>
              <a:t> </a:t>
            </a:r>
            <a:r>
              <a:rPr sz="8000" spc="-180" dirty="0"/>
              <a:t>Vehicles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0" y="2234962"/>
            <a:ext cx="13004800" cy="5961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9900" y="8826500"/>
            <a:ext cx="1916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latin typeface="Georgia"/>
                <a:cs typeface="Georgia"/>
                <a:hlinkClick r:id="rId3"/>
              </a:rPr>
              <a:t>(</a:t>
            </a:r>
            <a:r>
              <a:rPr sz="3600" u="heavy" spc="-1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W</a:t>
            </a:r>
            <a:r>
              <a:rPr sz="3600" u="heavy" spc="-1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a</a:t>
            </a:r>
            <a:r>
              <a:rPr sz="3600" u="heavy" spc="-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yMo</a:t>
            </a:r>
            <a:r>
              <a:rPr sz="3600" spc="45" dirty="0">
                <a:latin typeface="Georgia"/>
                <a:cs typeface="Georgia"/>
                <a:hlinkClick r:id="rId3"/>
              </a:rPr>
              <a:t>)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0" dirty="0"/>
              <a:t> </a:t>
            </a:r>
            <a:r>
              <a:rPr spc="-45" dirty="0"/>
              <a:t>2018)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228600"/>
            <a:ext cx="96367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60" dirty="0"/>
              <a:t>Fast</a:t>
            </a:r>
            <a:r>
              <a:rPr sz="8000" spc="690" dirty="0"/>
              <a:t> </a:t>
            </a:r>
            <a:r>
              <a:rPr sz="8000" spc="-185" dirty="0"/>
              <a:t>Implementations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130300" y="1752600"/>
            <a:ext cx="10744200" cy="747255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buSzPct val="74285"/>
              <a:tabLst>
                <a:tab pos="253365" algn="l"/>
                <a:tab pos="254000" algn="l"/>
              </a:tabLst>
            </a:pPr>
            <a:r>
              <a:rPr sz="2400" b="1" spc="90" dirty="0">
                <a:latin typeface="Georgia"/>
                <a:cs typeface="Georgia"/>
              </a:rPr>
              <a:t>CPU</a:t>
            </a:r>
            <a:endParaRPr sz="2400" b="1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400" dirty="0">
              <a:latin typeface="Georgia"/>
              <a:cs typeface="Georgia"/>
            </a:endParaRPr>
          </a:p>
          <a:p>
            <a:pPr marL="698500" lvl="1" indent="-215900">
              <a:lnSpc>
                <a:spcPct val="100000"/>
              </a:lnSpc>
              <a:buSzPct val="74285"/>
              <a:buChar char="•"/>
              <a:tabLst>
                <a:tab pos="697865" algn="l"/>
                <a:tab pos="698500" algn="l"/>
              </a:tabLst>
            </a:pPr>
            <a:r>
              <a:rPr sz="2400" spc="5" dirty="0">
                <a:latin typeface="Georgia"/>
                <a:cs typeface="Georgia"/>
              </a:rPr>
              <a:t>Exploit </a:t>
            </a:r>
            <a:r>
              <a:rPr sz="2400" spc="-30" dirty="0">
                <a:latin typeface="Georgia"/>
                <a:cs typeface="Georgia"/>
              </a:rPr>
              <a:t>fixed </a:t>
            </a:r>
            <a:r>
              <a:rPr sz="2400" spc="-20" dirty="0">
                <a:latin typeface="Georgia"/>
                <a:cs typeface="Georgia"/>
              </a:rPr>
              <a:t>point </a:t>
            </a:r>
            <a:r>
              <a:rPr sz="2400" spc="-10" dirty="0">
                <a:latin typeface="Georgia"/>
                <a:cs typeface="Georgia"/>
              </a:rPr>
              <a:t>arithmetic </a:t>
            </a:r>
            <a:r>
              <a:rPr sz="2400" spc="-40" dirty="0">
                <a:latin typeface="Georgia"/>
                <a:cs typeface="Georgia"/>
              </a:rPr>
              <a:t>in </a:t>
            </a:r>
            <a:r>
              <a:rPr sz="2400" spc="90" dirty="0">
                <a:latin typeface="Georgia"/>
                <a:cs typeface="Georgia"/>
              </a:rPr>
              <a:t>CPU </a:t>
            </a:r>
            <a:r>
              <a:rPr sz="2400" spc="-40" dirty="0">
                <a:latin typeface="Georgia"/>
                <a:cs typeface="Georgia"/>
              </a:rPr>
              <a:t>families </a:t>
            </a:r>
            <a:r>
              <a:rPr sz="2400" spc="-45" dirty="0">
                <a:latin typeface="Georgia"/>
                <a:cs typeface="Georgia"/>
              </a:rPr>
              <a:t>where </a:t>
            </a:r>
            <a:r>
              <a:rPr sz="2400" spc="-15" dirty="0">
                <a:latin typeface="Georgia"/>
                <a:cs typeface="Georgia"/>
              </a:rPr>
              <a:t>this 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25" dirty="0">
                <a:latin typeface="Arial"/>
                <a:cs typeface="Arial"/>
              </a:rPr>
              <a:t>ﬀ</a:t>
            </a:r>
            <a:r>
              <a:rPr sz="2400" spc="-25" dirty="0">
                <a:latin typeface="Georgia"/>
                <a:cs typeface="Georgia"/>
              </a:rPr>
              <a:t>ers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speedup</a:t>
            </a:r>
            <a:endParaRPr sz="2400" dirty="0">
              <a:latin typeface="Georgia"/>
              <a:cs typeface="Georgia"/>
            </a:endParaRPr>
          </a:p>
          <a:p>
            <a:pPr marL="698500" lvl="1" indent="-215900">
              <a:lnSpc>
                <a:spcPct val="100000"/>
              </a:lnSpc>
              <a:spcBef>
                <a:spcPts val="2300"/>
              </a:spcBef>
              <a:buSzPct val="74285"/>
              <a:buChar char="•"/>
              <a:tabLst>
                <a:tab pos="697865" algn="l"/>
                <a:tab pos="698500" algn="l"/>
              </a:tabLst>
            </a:pPr>
            <a:r>
              <a:rPr sz="2400" spc="-20" dirty="0">
                <a:latin typeface="Georgia"/>
                <a:cs typeface="Georgia"/>
              </a:rPr>
              <a:t>Cache-friendly</a:t>
            </a:r>
            <a:r>
              <a:rPr sz="2400" spc="16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implementations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400" dirty="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buSzPct val="74285"/>
              <a:tabLst>
                <a:tab pos="253365" algn="l"/>
                <a:tab pos="254000" algn="l"/>
              </a:tabLst>
            </a:pPr>
            <a:r>
              <a:rPr sz="2400" b="1" spc="80" dirty="0">
                <a:latin typeface="Georgia"/>
                <a:cs typeface="Georgia"/>
              </a:rPr>
              <a:t>GPU</a:t>
            </a:r>
            <a:endParaRPr sz="2400" b="1" dirty="0">
              <a:latin typeface="Georgia"/>
              <a:cs typeface="Georgia"/>
            </a:endParaRPr>
          </a:p>
          <a:p>
            <a:pPr marL="698500" lvl="1" indent="-215900">
              <a:lnSpc>
                <a:spcPct val="100000"/>
              </a:lnSpc>
              <a:spcBef>
                <a:spcPts val="2300"/>
              </a:spcBef>
              <a:buSzPct val="74285"/>
              <a:buChar char="•"/>
              <a:tabLst>
                <a:tab pos="697865" algn="l"/>
                <a:tab pos="698500" algn="l"/>
              </a:tabLst>
            </a:pPr>
            <a:r>
              <a:rPr sz="2400" spc="-45" dirty="0">
                <a:latin typeface="Georgia"/>
                <a:cs typeface="Georgia"/>
              </a:rPr>
              <a:t>High </a:t>
            </a:r>
            <a:r>
              <a:rPr sz="2400" spc="-40" dirty="0">
                <a:latin typeface="Georgia"/>
                <a:cs typeface="Georgia"/>
              </a:rPr>
              <a:t>memory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bandwidth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400" dirty="0">
              <a:latin typeface="Georgia"/>
              <a:cs typeface="Georgia"/>
            </a:endParaRPr>
          </a:p>
          <a:p>
            <a:pPr marL="698500" lvl="1" indent="-215900">
              <a:lnSpc>
                <a:spcPct val="100000"/>
              </a:lnSpc>
              <a:buSzPct val="74285"/>
              <a:buChar char="•"/>
              <a:tabLst>
                <a:tab pos="697865" algn="l"/>
                <a:tab pos="698500" algn="l"/>
              </a:tabLst>
            </a:pPr>
            <a:r>
              <a:rPr sz="2400" spc="-45" dirty="0">
                <a:latin typeface="Georgia"/>
                <a:cs typeface="Georgia"/>
              </a:rPr>
              <a:t>No</a:t>
            </a:r>
            <a:r>
              <a:rPr sz="2400" spc="16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cache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2400" dirty="0">
              <a:latin typeface="Georgia"/>
              <a:cs typeface="Georgia"/>
            </a:endParaRPr>
          </a:p>
          <a:p>
            <a:pPr marL="698500" lvl="1" indent="-215900">
              <a:lnSpc>
                <a:spcPct val="100000"/>
              </a:lnSpc>
              <a:spcBef>
                <a:spcPts val="5"/>
              </a:spcBef>
              <a:buSzPct val="74285"/>
              <a:buChar char="•"/>
              <a:tabLst>
                <a:tab pos="697865" algn="l"/>
                <a:tab pos="698500" algn="l"/>
              </a:tabLst>
            </a:pPr>
            <a:r>
              <a:rPr sz="2400" spc="-35" dirty="0">
                <a:latin typeface="Georgia"/>
                <a:cs typeface="Georgia"/>
              </a:rPr>
              <a:t>Warps must </a:t>
            </a:r>
            <a:r>
              <a:rPr sz="2400" spc="-10" dirty="0">
                <a:latin typeface="Georgia"/>
                <a:cs typeface="Georgia"/>
              </a:rPr>
              <a:t>be</a:t>
            </a:r>
            <a:r>
              <a:rPr sz="2400" spc="-21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synchronized</a:t>
            </a:r>
            <a:endParaRPr sz="2400" dirty="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2300"/>
              </a:spcBef>
              <a:buSzPct val="74285"/>
              <a:tabLst>
                <a:tab pos="253365" algn="l"/>
                <a:tab pos="254000" algn="l"/>
              </a:tabLst>
            </a:pPr>
            <a:r>
              <a:rPr sz="2400" b="1" spc="105" dirty="0">
                <a:latin typeface="Georgia"/>
                <a:cs typeface="Georgia"/>
              </a:rPr>
              <a:t>TPU</a:t>
            </a:r>
            <a:endParaRPr sz="2400" b="1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2400" dirty="0">
              <a:latin typeface="Georgia"/>
              <a:cs typeface="Georgia"/>
            </a:endParaRPr>
          </a:p>
          <a:p>
            <a:pPr marL="698500" lvl="1" indent="-215900">
              <a:lnSpc>
                <a:spcPct val="100000"/>
              </a:lnSpc>
              <a:buSzPct val="74285"/>
              <a:buChar char="•"/>
              <a:tabLst>
                <a:tab pos="697865" algn="l"/>
                <a:tab pos="698500" algn="l"/>
              </a:tabLst>
            </a:pPr>
            <a:r>
              <a:rPr sz="2400" spc="-25" dirty="0">
                <a:latin typeface="Georgia"/>
                <a:cs typeface="Georgia"/>
              </a:rPr>
              <a:t>Similar </a:t>
            </a:r>
            <a:r>
              <a:rPr sz="2400" spc="5" dirty="0">
                <a:latin typeface="Georgia"/>
                <a:cs typeface="Georgia"/>
              </a:rPr>
              <a:t>to </a:t>
            </a:r>
            <a:r>
              <a:rPr sz="2400" spc="80" dirty="0">
                <a:latin typeface="Georgia"/>
                <a:cs typeface="Georgia"/>
              </a:rPr>
              <a:t>GPU </a:t>
            </a:r>
            <a:r>
              <a:rPr sz="2400" spc="-40" dirty="0">
                <a:latin typeface="Georgia"/>
                <a:cs typeface="Georgia"/>
              </a:rPr>
              <a:t>in </a:t>
            </a:r>
            <a:r>
              <a:rPr sz="2400" spc="-30" dirty="0">
                <a:latin typeface="Georgia"/>
                <a:cs typeface="Georgia"/>
              </a:rPr>
              <a:t>many </a:t>
            </a:r>
            <a:r>
              <a:rPr sz="2400" spc="-25" dirty="0">
                <a:latin typeface="Georgia"/>
                <a:cs typeface="Georgia"/>
              </a:rPr>
              <a:t>respects </a:t>
            </a:r>
            <a:r>
              <a:rPr sz="2400" spc="15" dirty="0">
                <a:latin typeface="Georgia"/>
                <a:cs typeface="Georgia"/>
              </a:rPr>
              <a:t>but</a:t>
            </a:r>
            <a:r>
              <a:rPr sz="2400" spc="409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faster</a:t>
            </a:r>
            <a:endParaRPr sz="2400" dirty="0">
              <a:latin typeface="Georgia"/>
              <a:cs typeface="Georgia"/>
            </a:endParaRPr>
          </a:p>
          <a:p>
            <a:pPr marL="698500" lvl="1" indent="-215900">
              <a:lnSpc>
                <a:spcPct val="100000"/>
              </a:lnSpc>
              <a:spcBef>
                <a:spcPts val="2300"/>
              </a:spcBef>
              <a:buSzPct val="74285"/>
              <a:buChar char="•"/>
              <a:tabLst>
                <a:tab pos="697865" algn="l"/>
                <a:tab pos="698500" algn="l"/>
              </a:tabLst>
            </a:pPr>
            <a:r>
              <a:rPr sz="2400" dirty="0">
                <a:latin typeface="Georgia"/>
                <a:cs typeface="Georgia"/>
              </a:rPr>
              <a:t>Often </a:t>
            </a:r>
            <a:r>
              <a:rPr sz="2400" spc="-45" dirty="0">
                <a:latin typeface="Georgia"/>
                <a:cs typeface="Georgia"/>
              </a:rPr>
              <a:t>requires </a:t>
            </a:r>
            <a:r>
              <a:rPr sz="2400" spc="-25" dirty="0">
                <a:latin typeface="Georgia"/>
                <a:cs typeface="Georgia"/>
              </a:rPr>
              <a:t>larger </a:t>
            </a:r>
            <a:r>
              <a:rPr sz="2400" spc="-5" dirty="0">
                <a:latin typeface="Georgia"/>
                <a:cs typeface="Georgia"/>
              </a:rPr>
              <a:t>batch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size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400" dirty="0">
              <a:latin typeface="Georgia"/>
              <a:cs typeface="Georgia"/>
            </a:endParaRPr>
          </a:p>
          <a:p>
            <a:pPr marL="698500" lvl="1" indent="-215900">
              <a:lnSpc>
                <a:spcPct val="100000"/>
              </a:lnSpc>
              <a:buSzPct val="74285"/>
              <a:buChar char="•"/>
              <a:tabLst>
                <a:tab pos="697865" algn="l"/>
                <a:tab pos="698500" algn="l"/>
              </a:tabLst>
            </a:pPr>
            <a:r>
              <a:rPr sz="2400" spc="-40" dirty="0">
                <a:latin typeface="Georgia"/>
                <a:cs typeface="Georgia"/>
              </a:rPr>
              <a:t>Sometimes </a:t>
            </a:r>
            <a:r>
              <a:rPr sz="2400" spc="-45" dirty="0">
                <a:latin typeface="Georgia"/>
                <a:cs typeface="Georgia"/>
              </a:rPr>
              <a:t>requires </a:t>
            </a:r>
            <a:r>
              <a:rPr sz="2400" spc="-35" dirty="0">
                <a:latin typeface="Georgia"/>
                <a:cs typeface="Georgia"/>
              </a:rPr>
              <a:t>reduced</a:t>
            </a:r>
            <a:r>
              <a:rPr sz="2400" spc="-18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precision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939800"/>
            <a:ext cx="109035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50" dirty="0"/>
              <a:t>Distributed</a:t>
            </a:r>
            <a:r>
              <a:rPr sz="6800" spc="585" dirty="0"/>
              <a:t> </a:t>
            </a:r>
            <a:r>
              <a:rPr sz="6800" spc="-155" dirty="0"/>
              <a:t>Implementations</a:t>
            </a:r>
            <a:endParaRPr sz="6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8D51B-8E08-4842-8FF8-112D76ACC212}"/>
              </a:ext>
            </a:extLst>
          </p:cNvPr>
          <p:cNvSpPr txBox="1"/>
          <p:nvPr/>
        </p:nvSpPr>
        <p:spPr>
          <a:xfrm>
            <a:off x="1625600" y="2411264"/>
            <a:ext cx="90678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Distributed</a:t>
            </a:r>
          </a:p>
          <a:p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Multi-GPU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Multi-machine</a:t>
            </a:r>
          </a:p>
          <a:p>
            <a:endParaRPr lang="en-GB" sz="3200" dirty="0"/>
          </a:p>
          <a:p>
            <a:r>
              <a:rPr lang="en-GB" sz="3200" b="1" dirty="0"/>
              <a:t>Model parallelism</a:t>
            </a:r>
          </a:p>
          <a:p>
            <a:endParaRPr lang="en-GB" sz="3200" b="1" dirty="0"/>
          </a:p>
          <a:p>
            <a:r>
              <a:rPr lang="en-GB" sz="3200" b="1" dirty="0"/>
              <a:t>Data parallelism</a:t>
            </a:r>
          </a:p>
          <a:p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Trivial at test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Synchronous or asynchronous SGD at train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593" y="314281"/>
            <a:ext cx="809053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/>
              <a:t>Synchronous</a:t>
            </a:r>
            <a:r>
              <a:rPr sz="8000" spc="680" dirty="0"/>
              <a:t> </a:t>
            </a:r>
            <a:r>
              <a:rPr sz="8000" spc="175" dirty="0"/>
              <a:t>SGD</a:t>
            </a:r>
            <a:endParaRPr sz="8000" dirty="0"/>
          </a:p>
        </p:txBody>
      </p:sp>
      <p:sp>
        <p:nvSpPr>
          <p:cNvPr id="3" name="object 3"/>
          <p:cNvSpPr/>
          <p:nvPr/>
        </p:nvSpPr>
        <p:spPr>
          <a:xfrm>
            <a:off x="254000" y="1828800"/>
            <a:ext cx="7532225" cy="6410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8800" y="2667000"/>
            <a:ext cx="4267200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7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Research…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spc="-70" dirty="0">
              <a:uFill>
                <a:solidFill>
                  <a:srgbClr val="000000"/>
                </a:solidFill>
              </a:u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7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But also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TensorFlow</a:t>
            </a:r>
            <a:r>
              <a:rPr sz="3600" spc="2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tutorial</a:t>
            </a:r>
            <a:r>
              <a:rPr lang="en-US" sz="3600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s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0" marR="5080" indent="-1727200">
              <a:lnSpc>
                <a:spcPct val="114700"/>
              </a:lnSpc>
              <a:spcBef>
                <a:spcPts val="100"/>
              </a:spcBef>
            </a:pPr>
            <a:r>
              <a:rPr spc="-90" dirty="0"/>
              <a:t>Example: </a:t>
            </a:r>
            <a:r>
              <a:rPr spc="-120" dirty="0"/>
              <a:t>ImageNet </a:t>
            </a:r>
            <a:r>
              <a:rPr spc="-170" dirty="0"/>
              <a:t>in </a:t>
            </a:r>
            <a:r>
              <a:rPr spc="-90" dirty="0"/>
              <a:t>18  </a:t>
            </a:r>
            <a:r>
              <a:rPr spc="-170" dirty="0"/>
              <a:t>minutes for</a:t>
            </a:r>
            <a:r>
              <a:rPr spc="-45" dirty="0"/>
              <a:t> </a:t>
            </a:r>
            <a:r>
              <a:rPr spc="-610" dirty="0"/>
              <a:t>$40</a:t>
            </a:r>
          </a:p>
        </p:txBody>
      </p:sp>
      <p:sp>
        <p:nvSpPr>
          <p:cNvPr id="3" name="object 3"/>
          <p:cNvSpPr/>
          <p:nvPr/>
        </p:nvSpPr>
        <p:spPr>
          <a:xfrm>
            <a:off x="942621" y="2590800"/>
            <a:ext cx="10741379" cy="56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1000" y="3886200"/>
            <a:ext cx="4191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Read this now… </a:t>
            </a:r>
            <a:r>
              <a:rPr sz="3600" b="1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Blog</a:t>
            </a:r>
            <a:r>
              <a:rPr sz="3600" b="1" spc="26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b="1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post</a:t>
            </a:r>
            <a:endParaRPr sz="3600" b="1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850900"/>
            <a:ext cx="87814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45" dirty="0"/>
              <a:t>Model</a:t>
            </a:r>
            <a:r>
              <a:rPr sz="8000" spc="675" dirty="0"/>
              <a:t> </a:t>
            </a:r>
            <a:r>
              <a:rPr sz="8000" spc="-185" dirty="0"/>
              <a:t>Compression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620264"/>
            <a:ext cx="10546715" cy="6329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buSzPct val="74603"/>
              <a:tabLst>
                <a:tab pos="418465" algn="l"/>
                <a:tab pos="419100" algn="l"/>
              </a:tabLst>
            </a:pPr>
            <a:r>
              <a:rPr sz="3150" b="1" spc="-25" dirty="0">
                <a:latin typeface="Georgia"/>
                <a:cs typeface="Georgia"/>
              </a:rPr>
              <a:t>Large </a:t>
            </a:r>
            <a:r>
              <a:rPr sz="3150" b="1" spc="-80" dirty="0">
                <a:latin typeface="Georgia"/>
                <a:cs typeface="Georgia"/>
              </a:rPr>
              <a:t>models </a:t>
            </a:r>
            <a:r>
              <a:rPr sz="3150" b="1" spc="-50" dirty="0">
                <a:latin typeface="Georgia"/>
                <a:cs typeface="Georgia"/>
              </a:rPr>
              <a:t>often </a:t>
            </a:r>
            <a:r>
              <a:rPr sz="3150" b="1" spc="-70" dirty="0">
                <a:latin typeface="Georgia"/>
                <a:cs typeface="Georgia"/>
              </a:rPr>
              <a:t>have </a:t>
            </a:r>
            <a:r>
              <a:rPr sz="3150" b="1" spc="-105" dirty="0">
                <a:latin typeface="Georgia"/>
                <a:cs typeface="Georgia"/>
              </a:rPr>
              <a:t>lower </a:t>
            </a:r>
            <a:r>
              <a:rPr sz="3150" b="1" spc="10" dirty="0">
                <a:latin typeface="Georgia"/>
                <a:cs typeface="Georgia"/>
              </a:rPr>
              <a:t>test </a:t>
            </a:r>
            <a:r>
              <a:rPr sz="3150" b="1" spc="-80" dirty="0">
                <a:latin typeface="Georgia"/>
                <a:cs typeface="Georgia"/>
              </a:rPr>
              <a:t>error</a:t>
            </a:r>
            <a:endParaRPr sz="3150" b="1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 b="1" dirty="0">
              <a:latin typeface="Georgia"/>
              <a:cs typeface="Georgia"/>
            </a:endParaRPr>
          </a:p>
          <a:p>
            <a:pPr marL="863600" lvl="1" indent="-393700">
              <a:lnSpc>
                <a:spcPct val="100000"/>
              </a:lnSpc>
              <a:buSzPct val="74603"/>
              <a:buChar char="•"/>
              <a:tabLst>
                <a:tab pos="862965" algn="l"/>
                <a:tab pos="863600" algn="l"/>
              </a:tabLst>
            </a:pPr>
            <a:r>
              <a:rPr sz="3150" spc="-10" dirty="0">
                <a:latin typeface="Georgia"/>
                <a:cs typeface="Georgia"/>
              </a:rPr>
              <a:t>Very </a:t>
            </a:r>
            <a:r>
              <a:rPr sz="3150" spc="-45" dirty="0">
                <a:latin typeface="Georgia"/>
                <a:cs typeface="Georgia"/>
              </a:rPr>
              <a:t>large </a:t>
            </a:r>
            <a:r>
              <a:rPr sz="3150" spc="-75" dirty="0">
                <a:latin typeface="Georgia"/>
                <a:cs typeface="Georgia"/>
              </a:rPr>
              <a:t>model </a:t>
            </a:r>
            <a:r>
              <a:rPr sz="3150" spc="-35" dirty="0">
                <a:latin typeface="Georgia"/>
                <a:cs typeface="Georgia"/>
              </a:rPr>
              <a:t>trained </a:t>
            </a:r>
            <a:r>
              <a:rPr sz="3150" spc="-5" dirty="0">
                <a:latin typeface="Georgia"/>
                <a:cs typeface="Georgia"/>
              </a:rPr>
              <a:t>with</a:t>
            </a:r>
            <a:r>
              <a:rPr sz="3150" spc="190" dirty="0">
                <a:latin typeface="Georgia"/>
                <a:cs typeface="Georgia"/>
              </a:rPr>
              <a:t> </a:t>
            </a:r>
            <a:r>
              <a:rPr sz="3150" spc="-30" dirty="0">
                <a:latin typeface="Georgia"/>
                <a:cs typeface="Georgia"/>
              </a:rPr>
              <a:t>dropout</a:t>
            </a:r>
            <a:endParaRPr sz="315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Font typeface="Georgia"/>
              <a:buChar char="•"/>
            </a:pPr>
            <a:endParaRPr sz="3800" dirty="0">
              <a:latin typeface="Georgia"/>
              <a:cs typeface="Georgia"/>
            </a:endParaRPr>
          </a:p>
          <a:p>
            <a:pPr marL="863600" lvl="1" indent="-393700">
              <a:lnSpc>
                <a:spcPct val="100000"/>
              </a:lnSpc>
              <a:buSzPct val="74603"/>
              <a:buChar char="•"/>
              <a:tabLst>
                <a:tab pos="862965" algn="l"/>
                <a:tab pos="863600" algn="l"/>
              </a:tabLst>
            </a:pPr>
            <a:r>
              <a:rPr sz="3150" spc="-80" dirty="0">
                <a:latin typeface="Georgia"/>
                <a:cs typeface="Georgia"/>
              </a:rPr>
              <a:t>Ensemble </a:t>
            </a:r>
            <a:r>
              <a:rPr sz="3150" spc="-90" dirty="0">
                <a:latin typeface="Georgia"/>
                <a:cs typeface="Georgia"/>
              </a:rPr>
              <a:t>of </a:t>
            </a:r>
            <a:r>
              <a:rPr sz="3150" spc="-55" dirty="0">
                <a:latin typeface="Georgia"/>
                <a:cs typeface="Georgia"/>
              </a:rPr>
              <a:t>many</a:t>
            </a:r>
            <a:r>
              <a:rPr sz="3150" spc="-300" dirty="0">
                <a:latin typeface="Georgia"/>
                <a:cs typeface="Georgia"/>
              </a:rPr>
              <a:t> </a:t>
            </a:r>
            <a:r>
              <a:rPr sz="3150" spc="-80" dirty="0">
                <a:latin typeface="Georgia"/>
                <a:cs typeface="Georgia"/>
              </a:rPr>
              <a:t>models</a:t>
            </a:r>
            <a:endParaRPr sz="315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Georgia"/>
              <a:buChar char="•"/>
            </a:pPr>
            <a:endParaRPr sz="3800" dirty="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buSzPct val="74603"/>
              <a:tabLst>
                <a:tab pos="418465" algn="l"/>
                <a:tab pos="419100" algn="l"/>
              </a:tabLst>
            </a:pPr>
            <a:r>
              <a:rPr sz="3150" b="1" spc="-35" dirty="0">
                <a:latin typeface="Georgia"/>
                <a:cs typeface="Georgia"/>
              </a:rPr>
              <a:t>Want </a:t>
            </a:r>
            <a:r>
              <a:rPr sz="3150" b="1" spc="-60" dirty="0">
                <a:latin typeface="Georgia"/>
                <a:cs typeface="Georgia"/>
              </a:rPr>
              <a:t>small </a:t>
            </a:r>
            <a:r>
              <a:rPr sz="3150" b="1" spc="-75" dirty="0">
                <a:latin typeface="Georgia"/>
                <a:cs typeface="Georgia"/>
              </a:rPr>
              <a:t>model for </a:t>
            </a:r>
            <a:r>
              <a:rPr sz="3150" b="1" spc="-90" dirty="0">
                <a:latin typeface="Georgia"/>
                <a:cs typeface="Georgia"/>
              </a:rPr>
              <a:t>low </a:t>
            </a:r>
            <a:r>
              <a:rPr sz="3150" b="1" spc="-80" dirty="0">
                <a:latin typeface="Georgia"/>
                <a:cs typeface="Georgia"/>
              </a:rPr>
              <a:t>resource</a:t>
            </a:r>
            <a:r>
              <a:rPr sz="3150" b="1" spc="-420" dirty="0">
                <a:latin typeface="Georgia"/>
                <a:cs typeface="Georgia"/>
              </a:rPr>
              <a:t> </a:t>
            </a:r>
            <a:r>
              <a:rPr sz="3150" b="1" spc="-95" dirty="0">
                <a:latin typeface="Georgia"/>
                <a:cs typeface="Georgia"/>
              </a:rPr>
              <a:t>use </a:t>
            </a:r>
            <a:r>
              <a:rPr sz="3150" b="1" spc="65" dirty="0">
                <a:latin typeface="Georgia"/>
                <a:cs typeface="Georgia"/>
              </a:rPr>
              <a:t>at </a:t>
            </a:r>
            <a:r>
              <a:rPr sz="3150" b="1" spc="10" dirty="0">
                <a:latin typeface="Georgia"/>
                <a:cs typeface="Georgia"/>
              </a:rPr>
              <a:t>test </a:t>
            </a:r>
            <a:r>
              <a:rPr sz="3150" b="1" spc="-40" dirty="0">
                <a:latin typeface="Georgia"/>
                <a:cs typeface="Georgia"/>
              </a:rPr>
              <a:t>time</a:t>
            </a:r>
            <a:endParaRPr sz="3150" b="1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800" b="1" dirty="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buSzPct val="74603"/>
              <a:tabLst>
                <a:tab pos="418465" algn="l"/>
                <a:tab pos="419100" algn="l"/>
              </a:tabLst>
            </a:pPr>
            <a:r>
              <a:rPr sz="3150" b="1" spc="-30" dirty="0">
                <a:latin typeface="Georgia"/>
                <a:cs typeface="Georgia"/>
              </a:rPr>
              <a:t>Train </a:t>
            </a:r>
            <a:r>
              <a:rPr sz="3150" b="1" spc="-5" dirty="0">
                <a:latin typeface="Georgia"/>
                <a:cs typeface="Georgia"/>
              </a:rPr>
              <a:t>a </a:t>
            </a:r>
            <a:r>
              <a:rPr sz="3150" b="1" spc="-60" dirty="0">
                <a:latin typeface="Georgia"/>
                <a:cs typeface="Georgia"/>
              </a:rPr>
              <a:t>small </a:t>
            </a:r>
            <a:r>
              <a:rPr sz="3150" b="1" spc="-75" dirty="0">
                <a:latin typeface="Georgia"/>
                <a:cs typeface="Georgia"/>
              </a:rPr>
              <a:t>model </a:t>
            </a:r>
            <a:r>
              <a:rPr sz="3150" b="1" spc="10" dirty="0">
                <a:latin typeface="Georgia"/>
                <a:cs typeface="Georgia"/>
              </a:rPr>
              <a:t>to </a:t>
            </a:r>
            <a:r>
              <a:rPr sz="3150" b="1" spc="-80" dirty="0">
                <a:latin typeface="Georgia"/>
                <a:cs typeface="Georgia"/>
              </a:rPr>
              <a:t>mimic </a:t>
            </a:r>
            <a:r>
              <a:rPr sz="3150" b="1" spc="-20" dirty="0">
                <a:latin typeface="Georgia"/>
                <a:cs typeface="Georgia"/>
              </a:rPr>
              <a:t>the </a:t>
            </a:r>
            <a:r>
              <a:rPr sz="3150" b="1" spc="-45" dirty="0">
                <a:latin typeface="Georgia"/>
                <a:cs typeface="Georgia"/>
              </a:rPr>
              <a:t>large</a:t>
            </a:r>
            <a:r>
              <a:rPr sz="3150" b="1" spc="550" dirty="0">
                <a:latin typeface="Georgia"/>
                <a:cs typeface="Georgia"/>
              </a:rPr>
              <a:t> </a:t>
            </a:r>
            <a:r>
              <a:rPr sz="3150" b="1" spc="-114" dirty="0">
                <a:latin typeface="Georgia"/>
                <a:cs typeface="Georgia"/>
              </a:rPr>
              <a:t>one</a:t>
            </a:r>
            <a:endParaRPr sz="3150" b="1" dirty="0">
              <a:latin typeface="Georgia"/>
              <a:cs typeface="Georgia"/>
            </a:endParaRPr>
          </a:p>
          <a:p>
            <a:pPr marL="863600" marR="17780" lvl="1" indent="-393700">
              <a:lnSpc>
                <a:spcPct val="116399"/>
              </a:lnSpc>
              <a:spcBef>
                <a:spcPts val="3700"/>
              </a:spcBef>
              <a:buSzPct val="74603"/>
              <a:buChar char="•"/>
              <a:tabLst>
                <a:tab pos="862965" algn="l"/>
                <a:tab pos="863600" algn="l"/>
              </a:tabLst>
            </a:pPr>
            <a:r>
              <a:rPr sz="3150" spc="-5" dirty="0">
                <a:latin typeface="Georgia"/>
                <a:cs typeface="Georgia"/>
              </a:rPr>
              <a:t>Obtains </a:t>
            </a:r>
            <a:r>
              <a:rPr sz="3150" spc="10" dirty="0">
                <a:latin typeface="Georgia"/>
                <a:cs typeface="Georgia"/>
              </a:rPr>
              <a:t>better test </a:t>
            </a:r>
            <a:r>
              <a:rPr sz="3150" spc="-80" dirty="0">
                <a:latin typeface="Georgia"/>
                <a:cs typeface="Georgia"/>
              </a:rPr>
              <a:t>error </a:t>
            </a:r>
            <a:r>
              <a:rPr sz="3150" spc="-10" dirty="0">
                <a:latin typeface="Georgia"/>
                <a:cs typeface="Georgia"/>
              </a:rPr>
              <a:t>than directly </a:t>
            </a:r>
            <a:r>
              <a:rPr sz="3150" spc="-30" dirty="0">
                <a:latin typeface="Georgia"/>
                <a:cs typeface="Georgia"/>
              </a:rPr>
              <a:t>training </a:t>
            </a:r>
            <a:r>
              <a:rPr sz="3150" spc="-5" dirty="0">
                <a:latin typeface="Georgia"/>
                <a:cs typeface="Georgia"/>
              </a:rPr>
              <a:t>a </a:t>
            </a:r>
            <a:r>
              <a:rPr sz="3150" spc="-60" dirty="0">
                <a:latin typeface="Georgia"/>
                <a:cs typeface="Georgia"/>
              </a:rPr>
              <a:t>small  </a:t>
            </a:r>
            <a:r>
              <a:rPr sz="3150" spc="-75" dirty="0">
                <a:latin typeface="Georgia"/>
                <a:cs typeface="Georgia"/>
              </a:rPr>
              <a:t>model</a:t>
            </a:r>
            <a:endParaRPr sz="31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850900"/>
            <a:ext cx="5804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" dirty="0"/>
              <a:t>Qua</a:t>
            </a:r>
            <a:r>
              <a:rPr sz="8000" spc="-515" dirty="0"/>
              <a:t>n</a:t>
            </a:r>
            <a:r>
              <a:rPr sz="8000" spc="-25" dirty="0"/>
              <a:t>tization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1092200" y="3581400"/>
            <a:ext cx="9657234" cy="5849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9200" y="2590800"/>
            <a:ext cx="662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latin typeface="Georgia"/>
                <a:cs typeface="Georgia"/>
                <a:hlinkClick r:id="rId3"/>
              </a:rPr>
              <a:t>(</a:t>
            </a:r>
            <a:r>
              <a:rPr sz="3600" b="1" u="heavy" spc="-6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TensorFlow</a:t>
            </a:r>
            <a:r>
              <a:rPr sz="3600" b="1" u="heavy" spc="26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</a:t>
            </a:r>
            <a:r>
              <a:rPr sz="3600" b="1" u="heavy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Lite</a:t>
            </a:r>
            <a:r>
              <a:rPr lang="en-US" sz="3600" b="1" u="heavy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 article</a:t>
            </a:r>
            <a:r>
              <a:rPr sz="3600" b="1" spc="15" dirty="0">
                <a:latin typeface="Georgia"/>
                <a:cs typeface="Georgia"/>
                <a:hlinkClick r:id="rId3"/>
              </a:rPr>
              <a:t>)</a:t>
            </a:r>
            <a:endParaRPr sz="3600" b="1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0" y="5210534"/>
            <a:ext cx="3793490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3600" spc="-45" dirty="0">
                <a:latin typeface="Georgia"/>
                <a:cs typeface="Georgia"/>
              </a:rPr>
              <a:t>Important </a:t>
            </a:r>
            <a:r>
              <a:rPr sz="3600" spc="-95" dirty="0">
                <a:latin typeface="Georgia"/>
                <a:cs typeface="Georgia"/>
              </a:rPr>
              <a:t>for  mobile</a:t>
            </a:r>
            <a:r>
              <a:rPr sz="3600" spc="270" dirty="0">
                <a:latin typeface="Georgia"/>
                <a:cs typeface="Georgia"/>
              </a:rPr>
              <a:t> </a:t>
            </a:r>
            <a:r>
              <a:rPr sz="3600" spc="-85" dirty="0">
                <a:latin typeface="Georgia"/>
                <a:cs typeface="Georgia"/>
              </a:rPr>
              <a:t>deployment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723</Words>
  <Application>Microsoft Office PowerPoint</Application>
  <PresentationFormat>Custom</PresentationFormat>
  <Paragraphs>221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Bookman Old Style</vt:lpstr>
      <vt:lpstr>Calibri</vt:lpstr>
      <vt:lpstr>Cambria</vt:lpstr>
      <vt:lpstr>Courier New</vt:lpstr>
      <vt:lpstr>Georgia</vt:lpstr>
      <vt:lpstr>Lucida Sans Unicode</vt:lpstr>
      <vt:lpstr>Tahoma</vt:lpstr>
      <vt:lpstr>Times New Roman</vt:lpstr>
      <vt:lpstr>Verdana</vt:lpstr>
      <vt:lpstr>Office Theme</vt:lpstr>
      <vt:lpstr>C7082 Techniques in Machine Learning and AI</vt:lpstr>
      <vt:lpstr>12 Applications</vt:lpstr>
      <vt:lpstr>Large Scale Deep Learning</vt:lpstr>
      <vt:lpstr>Fast Implementations</vt:lpstr>
      <vt:lpstr>Distributed Implementations</vt:lpstr>
      <vt:lpstr>Synchronous SGD</vt:lpstr>
      <vt:lpstr>Example: ImageNet in 18  minutes for $40</vt:lpstr>
      <vt:lpstr>Model Compression</vt:lpstr>
      <vt:lpstr>Quantization</vt:lpstr>
      <vt:lpstr>Dynamic Structure: Cascades</vt:lpstr>
      <vt:lpstr>Dynamic Structure</vt:lpstr>
      <vt:lpstr>Dataset Augmentation for  Computer Vision</vt:lpstr>
      <vt:lpstr>Generative Modeling:  Sample Generation</vt:lpstr>
      <vt:lpstr>Graphics</vt:lpstr>
      <vt:lpstr>Video Generation</vt:lpstr>
      <vt:lpstr>Everybody Dance Now!</vt:lpstr>
      <vt:lpstr>Model-Based Optimization</vt:lpstr>
      <vt:lpstr>Designing Physical Objects</vt:lpstr>
      <vt:lpstr>Attention Mechanisms</vt:lpstr>
      <vt:lpstr>Attention for Images</vt:lpstr>
      <vt:lpstr>Generating Training Data</vt:lpstr>
      <vt:lpstr>Generating Training Data</vt:lpstr>
      <vt:lpstr>Natural Language Processing</vt:lpstr>
      <vt:lpstr>High-Dimensional Output  Layers for Large Vocabularies</vt:lpstr>
      <vt:lpstr>A Hierarchy of Words and  Word Categories</vt:lpstr>
      <vt:lpstr>Neural Machine Translation</vt:lpstr>
      <vt:lpstr>Google Neural Machine Translation</vt:lpstr>
      <vt:lpstr>Speech Recognition</vt:lpstr>
      <vt:lpstr>Speech Synthesis</vt:lpstr>
      <vt:lpstr>Deep RL for Atari game playing</vt:lpstr>
      <vt:lpstr>PowerPoint Presentation</vt:lpstr>
      <vt:lpstr>Robotics</vt:lpstr>
      <vt:lpstr>Healthcare and Biosciences</vt:lpstr>
      <vt:lpstr>Autonomous Vehicles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7</cp:revision>
  <dcterms:created xsi:type="dcterms:W3CDTF">2020-10-13T20:26:59Z</dcterms:created>
  <dcterms:modified xsi:type="dcterms:W3CDTF">2020-10-26T15:33:37Z</dcterms:modified>
</cp:coreProperties>
</file>