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30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2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301353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3" y="92151"/>
            <a:ext cx="8113877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3081" y="92151"/>
            <a:ext cx="7468234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4188" y="942868"/>
            <a:ext cx="4343400" cy="252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B3B3A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1" y="269073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113" y="123538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29" y="85625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5" y="195262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5" y="244539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5" y="294129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3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6" y="21343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5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8" y="261060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5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59" y="3086858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7" y="1619456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6" y="2013826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3258044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0460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2822162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246115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2843148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8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5" y="3477483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5" y="3476625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180975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247650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285648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100153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341672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01b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5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3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get_json_object </a:t>
            </a:r>
            <a:r>
              <a:rPr sz="1800" spc="-10" dirty="0">
                <a:solidFill>
                  <a:srgbClr val="000000"/>
                </a:solidFill>
              </a:rPr>
              <a:t>(Python)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6755" y="1988439"/>
            <a:ext cx="7730490" cy="2989580"/>
            <a:chOff x="706755" y="1988439"/>
            <a:chExt cx="7730490" cy="29895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80" y="1997964"/>
              <a:ext cx="7711440" cy="29702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517" y="1993201"/>
              <a:ext cx="7720965" cy="2980055"/>
            </a:xfrm>
            <a:custGeom>
              <a:avLst/>
              <a:gdLst/>
              <a:ahLst/>
              <a:cxnLst/>
              <a:rect l="l" t="t" r="r" b="b"/>
              <a:pathLst>
                <a:path w="7720965" h="2980054">
                  <a:moveTo>
                    <a:pt x="0" y="2979801"/>
                  </a:moveTo>
                  <a:lnTo>
                    <a:pt x="7720965" y="2979801"/>
                  </a:lnTo>
                  <a:lnTo>
                    <a:pt x="7720965" y="0"/>
                  </a:lnTo>
                  <a:lnTo>
                    <a:pt x="0" y="0"/>
                  </a:lnTo>
                  <a:lnTo>
                    <a:pt x="0" y="2979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1122" y="2759202"/>
              <a:ext cx="1515110" cy="245745"/>
            </a:xfrm>
            <a:custGeom>
              <a:avLst/>
              <a:gdLst/>
              <a:ahLst/>
              <a:cxnLst/>
              <a:rect l="l" t="t" r="r" b="b"/>
              <a:pathLst>
                <a:path w="1515110" h="245744">
                  <a:moveTo>
                    <a:pt x="3047" y="0"/>
                  </a:moveTo>
                  <a:lnTo>
                    <a:pt x="1514602" y="0"/>
                  </a:lnTo>
                </a:path>
                <a:path w="1515110" h="245744">
                  <a:moveTo>
                    <a:pt x="0" y="245364"/>
                  </a:moveTo>
                  <a:lnTo>
                    <a:pt x="1511553" y="24536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2" y="2080260"/>
              <a:ext cx="3118104" cy="22707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6755" y="1029779"/>
            <a:ext cx="3382645" cy="882015"/>
            <a:chOff x="706755" y="1029779"/>
            <a:chExt cx="3382645" cy="88201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80" y="1039367"/>
              <a:ext cx="3363467" cy="8625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1517" y="1034541"/>
              <a:ext cx="3373120" cy="872490"/>
            </a:xfrm>
            <a:custGeom>
              <a:avLst/>
              <a:gdLst/>
              <a:ahLst/>
              <a:cxnLst/>
              <a:rect l="l" t="t" r="r" b="b"/>
              <a:pathLst>
                <a:path w="3373120" h="872489">
                  <a:moveTo>
                    <a:pt x="0" y="872109"/>
                  </a:moveTo>
                  <a:lnTo>
                    <a:pt x="3372992" y="872109"/>
                  </a:lnTo>
                  <a:lnTo>
                    <a:pt x="3372992" y="0"/>
                  </a:lnTo>
                  <a:lnTo>
                    <a:pt x="0" y="0"/>
                  </a:lnTo>
                  <a:lnTo>
                    <a:pt x="0" y="8721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103" y="1002538"/>
            <a:ext cx="59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01c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 use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with </a:t>
            </a:r>
            <a:r>
              <a:rPr spc="-10" dirty="0">
                <a:solidFill>
                  <a:srgbClr val="6F2F92"/>
                </a:solidFill>
              </a:rPr>
              <a:t>get_json_object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3" y="1601724"/>
            <a:ext cx="8973820" cy="3339465"/>
            <a:chOff x="85343" y="1601724"/>
            <a:chExt cx="8973820" cy="3339465"/>
          </a:xfrm>
        </p:grpSpPr>
        <p:sp>
          <p:nvSpPr>
            <p:cNvPr id="7" name="object 7"/>
            <p:cNvSpPr/>
            <p:nvPr/>
          </p:nvSpPr>
          <p:spPr>
            <a:xfrm>
              <a:off x="85343" y="1601724"/>
              <a:ext cx="8973820" cy="3339465"/>
            </a:xfrm>
            <a:custGeom>
              <a:avLst/>
              <a:gdLst/>
              <a:ahLst/>
              <a:cxnLst/>
              <a:rect l="l" t="t" r="r" b="b"/>
              <a:pathLst>
                <a:path w="8973820" h="3339465">
                  <a:moveTo>
                    <a:pt x="0" y="3339084"/>
                  </a:moveTo>
                  <a:lnTo>
                    <a:pt x="8973312" y="3339084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33908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3" y="4206240"/>
              <a:ext cx="8827008" cy="6263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6781" y="4201477"/>
              <a:ext cx="8836660" cy="636270"/>
            </a:xfrm>
            <a:custGeom>
              <a:avLst/>
              <a:gdLst/>
              <a:ahLst/>
              <a:cxnLst/>
              <a:rect l="l" t="t" r="r" b="b"/>
              <a:pathLst>
                <a:path w="8836660" h="636270">
                  <a:moveTo>
                    <a:pt x="0" y="635889"/>
                  </a:moveTo>
                  <a:lnTo>
                    <a:pt x="8836533" y="635889"/>
                  </a:lnTo>
                  <a:lnTo>
                    <a:pt x="8836533" y="0"/>
                  </a:lnTo>
                  <a:lnTo>
                    <a:pt x="0" y="0"/>
                  </a:lnTo>
                  <a:lnTo>
                    <a:pt x="0" y="6358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204" y="3349752"/>
              <a:ext cx="2831592" cy="4312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51377" y="3344925"/>
              <a:ext cx="2841625" cy="441325"/>
            </a:xfrm>
            <a:custGeom>
              <a:avLst/>
              <a:gdLst/>
              <a:ahLst/>
              <a:cxnLst/>
              <a:rect l="l" t="t" r="r" b="b"/>
              <a:pathLst>
                <a:path w="2841625" h="441325">
                  <a:moveTo>
                    <a:pt x="0" y="440817"/>
                  </a:moveTo>
                  <a:lnTo>
                    <a:pt x="2841117" y="440817"/>
                  </a:lnTo>
                  <a:lnTo>
                    <a:pt x="2841117" y="0"/>
                  </a:lnTo>
                  <a:lnTo>
                    <a:pt x="0" y="0"/>
                  </a:lnTo>
                  <a:lnTo>
                    <a:pt x="0" y="4408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7566" y="4359402"/>
              <a:ext cx="7846695" cy="158750"/>
            </a:xfrm>
            <a:custGeom>
              <a:avLst/>
              <a:gdLst/>
              <a:ahLst/>
              <a:cxnLst/>
              <a:rect l="l" t="t" r="r" b="b"/>
              <a:pathLst>
                <a:path w="7846695" h="158750">
                  <a:moveTo>
                    <a:pt x="0" y="0"/>
                  </a:moveTo>
                  <a:lnTo>
                    <a:pt x="241185" y="0"/>
                  </a:lnTo>
                </a:path>
                <a:path w="7846695" h="158750">
                  <a:moveTo>
                    <a:pt x="65532" y="152400"/>
                  </a:moveTo>
                  <a:lnTo>
                    <a:pt x="500443" y="152400"/>
                  </a:lnTo>
                </a:path>
                <a:path w="7846695" h="158750">
                  <a:moveTo>
                    <a:pt x="774192" y="158496"/>
                  </a:moveTo>
                  <a:lnTo>
                    <a:pt x="1300480" y="158496"/>
                  </a:lnTo>
                </a:path>
                <a:path w="7846695" h="158750">
                  <a:moveTo>
                    <a:pt x="2065020" y="153924"/>
                  </a:moveTo>
                  <a:lnTo>
                    <a:pt x="2203577" y="153924"/>
                  </a:lnTo>
                </a:path>
                <a:path w="7846695" h="158750">
                  <a:moveTo>
                    <a:pt x="3054096" y="153924"/>
                  </a:moveTo>
                  <a:lnTo>
                    <a:pt x="3221736" y="153924"/>
                  </a:lnTo>
                </a:path>
                <a:path w="7846695" h="158750">
                  <a:moveTo>
                    <a:pt x="3707892" y="149352"/>
                  </a:moveTo>
                  <a:lnTo>
                    <a:pt x="3802507" y="149352"/>
                  </a:lnTo>
                </a:path>
                <a:path w="7846695" h="158750">
                  <a:moveTo>
                    <a:pt x="4683252" y="153924"/>
                  </a:moveTo>
                  <a:lnTo>
                    <a:pt x="4850892" y="153924"/>
                  </a:lnTo>
                </a:path>
                <a:path w="7846695" h="158750">
                  <a:moveTo>
                    <a:pt x="5198364" y="153924"/>
                  </a:moveTo>
                  <a:lnTo>
                    <a:pt x="5468366" y="153924"/>
                  </a:lnTo>
                </a:path>
                <a:path w="7846695" h="158750">
                  <a:moveTo>
                    <a:pt x="5800344" y="153924"/>
                  </a:moveTo>
                  <a:lnTo>
                    <a:pt x="6379210" y="153924"/>
                  </a:lnTo>
                </a:path>
                <a:path w="7846695" h="158750">
                  <a:moveTo>
                    <a:pt x="7450835" y="153924"/>
                  </a:moveTo>
                  <a:lnTo>
                    <a:pt x="7846186" y="153924"/>
                  </a:lnTo>
                </a:path>
                <a:path w="7846695" h="158750">
                  <a:moveTo>
                    <a:pt x="6694932" y="149352"/>
                  </a:moveTo>
                  <a:lnTo>
                    <a:pt x="7090283" y="149352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6915" y="3364991"/>
              <a:ext cx="2395855" cy="353695"/>
            </a:xfrm>
            <a:custGeom>
              <a:avLst/>
              <a:gdLst/>
              <a:ahLst/>
              <a:cxnLst/>
              <a:rect l="l" t="t" r="r" b="b"/>
              <a:pathLst>
                <a:path w="2395854" h="353695">
                  <a:moveTo>
                    <a:pt x="2395728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395728" y="353567"/>
                  </a:lnTo>
                  <a:lnTo>
                    <a:pt x="239572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6915" y="3364991"/>
              <a:ext cx="2395855" cy="353695"/>
            </a:xfrm>
            <a:custGeom>
              <a:avLst/>
              <a:gdLst/>
              <a:ahLst/>
              <a:cxnLst/>
              <a:rect l="l" t="t" r="r" b="b"/>
              <a:pathLst>
                <a:path w="2395854" h="353695">
                  <a:moveTo>
                    <a:pt x="0" y="353567"/>
                  </a:moveTo>
                  <a:lnTo>
                    <a:pt x="2395728" y="353567"/>
                  </a:lnTo>
                  <a:lnTo>
                    <a:pt x="2395728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3255" y="3115818"/>
              <a:ext cx="169545" cy="334010"/>
            </a:xfrm>
            <a:custGeom>
              <a:avLst/>
              <a:gdLst/>
              <a:ahLst/>
              <a:cxnLst/>
              <a:rect l="l" t="t" r="r" b="b"/>
              <a:pathLst>
                <a:path w="169545" h="334010">
                  <a:moveTo>
                    <a:pt x="68684" y="140622"/>
                  </a:moveTo>
                  <a:lnTo>
                    <a:pt x="0" y="313944"/>
                  </a:lnTo>
                  <a:lnTo>
                    <a:pt x="50292" y="333756"/>
                  </a:lnTo>
                  <a:lnTo>
                    <a:pt x="118849" y="160476"/>
                  </a:lnTo>
                  <a:lnTo>
                    <a:pt x="68684" y="140622"/>
                  </a:lnTo>
                  <a:close/>
                </a:path>
                <a:path w="169545" h="334010">
                  <a:moveTo>
                    <a:pt x="163426" y="115569"/>
                  </a:moveTo>
                  <a:lnTo>
                    <a:pt x="78613" y="115569"/>
                  </a:lnTo>
                  <a:lnTo>
                    <a:pt x="128777" y="135381"/>
                  </a:lnTo>
                  <a:lnTo>
                    <a:pt x="118849" y="160476"/>
                  </a:lnTo>
                  <a:lnTo>
                    <a:pt x="169037" y="180339"/>
                  </a:lnTo>
                  <a:lnTo>
                    <a:pt x="163426" y="115569"/>
                  </a:lnTo>
                  <a:close/>
                </a:path>
                <a:path w="169545" h="334010">
                  <a:moveTo>
                    <a:pt x="78613" y="115569"/>
                  </a:moveTo>
                  <a:lnTo>
                    <a:pt x="68684" y="140622"/>
                  </a:lnTo>
                  <a:lnTo>
                    <a:pt x="118849" y="160476"/>
                  </a:lnTo>
                  <a:lnTo>
                    <a:pt x="128777" y="135381"/>
                  </a:lnTo>
                  <a:lnTo>
                    <a:pt x="78613" y="115569"/>
                  </a:lnTo>
                  <a:close/>
                </a:path>
                <a:path w="169545" h="334010">
                  <a:moveTo>
                    <a:pt x="153416" y="0"/>
                  </a:moveTo>
                  <a:lnTo>
                    <a:pt x="18542" y="120776"/>
                  </a:lnTo>
                  <a:lnTo>
                    <a:pt x="68684" y="140622"/>
                  </a:lnTo>
                  <a:lnTo>
                    <a:pt x="78613" y="115569"/>
                  </a:lnTo>
                  <a:lnTo>
                    <a:pt x="163426" y="115569"/>
                  </a:lnTo>
                  <a:lnTo>
                    <a:pt x="153416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388" y="950467"/>
            <a:ext cx="777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10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sub-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columns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nested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under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json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name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0581" y="1244917"/>
          <a:ext cx="9059545" cy="369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137160">
                        <a:lnSpc>
                          <a:spcPts val="1135"/>
                        </a:lnSpc>
                        <a:spcBef>
                          <a:spcPts val="700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val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eventsFromJSONDF</a:t>
                      </a:r>
                      <a:r>
                        <a:rPr sz="1600" b="1" spc="-15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=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Seq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889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415"/>
                        </a:lnSpc>
                      </a:pP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Children</a:t>
                      </a:r>
                      <a:r>
                        <a:rPr sz="1600" spc="-5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columns</a:t>
                      </a:r>
                      <a:r>
                        <a:rPr sz="1600" spc="-5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below</a:t>
                      </a:r>
                      <a:r>
                        <a:rPr sz="1600" spc="-7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in</a:t>
                      </a:r>
                      <a:r>
                        <a:rPr sz="1600" spc="-4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Red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829">
                <a:tc gridSpan="3">
                  <a:txBody>
                    <a:bodyPr/>
                    <a:lstStyle/>
                    <a:p>
                      <a:pPr marL="91440" marR="101600" indent="4572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(0,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"""{"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device_id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0,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device_type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"sensor-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ipad",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ip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"68.161.225.1",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cca3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"USA",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cn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"United</a:t>
                      </a:r>
                      <a:r>
                        <a:rPr sz="1600" b="1" spc="-1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States",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temp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25,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signal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23,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battery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_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level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8,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spc="-1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c02_level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":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917,</a:t>
                      </a:r>
                      <a:r>
                        <a:rPr sz="1600" b="1" spc="-4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timestamp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:1475600496</a:t>
                      </a:r>
                      <a:r>
                        <a:rPr sz="1600" b="1" spc="-6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}"""),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1440" marR="261620" indent="4572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(1,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"""{"device_id":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1,</a:t>
                      </a:r>
                      <a:r>
                        <a:rPr sz="1600" b="1" spc="-1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"device_type":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"sensor-igauge",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"ip":</a:t>
                      </a:r>
                      <a:r>
                        <a:rPr sz="1600" b="1" spc="-1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"213.161.254.1",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"cca3":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"NOR",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"cn":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"Norway",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"temp":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30,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"signal":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18,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"battery_level":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6,</a:t>
                      </a:r>
                      <a:r>
                        <a:rPr sz="1600" b="1" spc="-4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"c02_level":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1413,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"timestamp"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:1475600498</a:t>
                      </a:r>
                      <a:r>
                        <a:rPr sz="1600" b="1" spc="-6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}"""),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(2,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"""{"device_id":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2,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"device_type":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"sensor-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ipad",</a:t>
                      </a:r>
                      <a:r>
                        <a:rPr sz="1600" b="1" spc="-5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"ip":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"88.36.5.1",</a:t>
                      </a:r>
                      <a:r>
                        <a:rPr sz="1600" b="1" spc="-6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"cca3":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"ITA",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"cn":</a:t>
                      </a:r>
                      <a:r>
                        <a:rPr sz="1600" b="1" spc="-4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"Italy",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"temp":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18,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"signal":</a:t>
                      </a:r>
                      <a:r>
                        <a:rPr sz="1600" b="1" spc="-3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25,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"battery_level":</a:t>
                      </a:r>
                      <a:r>
                        <a:rPr sz="1600" b="1" spc="-4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5,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"c02_level":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1372,</a:t>
                      </a:r>
                      <a:r>
                        <a:rPr sz="1600" b="1" spc="-5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"timestamp"</a:t>
                      </a:r>
                      <a:r>
                        <a:rPr sz="1600" b="1" spc="-3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:1475600500</a:t>
                      </a:r>
                      <a:r>
                        <a:rPr sz="1600" b="1" spc="-6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}"""),</a:t>
                      </a:r>
                      <a:r>
                        <a:rPr sz="1600" b="1" spc="-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.</a:t>
                      </a:r>
                      <a:r>
                        <a:rPr sz="1600" b="1" spc="-2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.</a:t>
                      </a: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.</a:t>
                      </a:r>
                      <a:r>
                        <a:rPr sz="1600" b="1" dirty="0">
                          <a:solidFill>
                            <a:srgbClr val="6F2F9F"/>
                          </a:solidFill>
                          <a:latin typeface="Arial Narrow"/>
                          <a:cs typeface="Arial Narrow"/>
                        </a:rPr>
                        <a:t>toDF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("</a:t>
                      </a:r>
                      <a:r>
                        <a:rPr sz="1600" b="1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id</a:t>
                      </a:r>
                      <a:r>
                        <a:rPr sz="1600" b="1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",</a:t>
                      </a:r>
                      <a:r>
                        <a:rPr sz="1600" b="1" spc="-15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</a:t>
                      </a:r>
                      <a:r>
                        <a:rPr sz="1600" b="1" spc="-10" dirty="0">
                          <a:solidFill>
                            <a:srgbClr val="0079DB"/>
                          </a:solidFill>
                          <a:latin typeface="Arial Narrow"/>
                          <a:cs typeface="Arial Narrow"/>
                        </a:rPr>
                        <a:t>json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")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6572884" algn="l"/>
                        </a:tabLst>
                      </a:pPr>
                      <a:r>
                        <a:rPr sz="2400" b="1" spc="-15" baseline="3472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eventsFromJSONDF.printSchema()</a:t>
                      </a:r>
                      <a:r>
                        <a:rPr sz="2400" b="1" baseline="3472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	</a:t>
                      </a:r>
                      <a:r>
                        <a:rPr sz="160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Here's</a:t>
                      </a:r>
                      <a:r>
                        <a:rPr sz="1600" spc="-5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u="sng" dirty="0">
                          <a:solidFill>
                            <a:srgbClr val="3B3B3A"/>
                          </a:solidFill>
                          <a:uFill>
                            <a:solidFill>
                              <a:srgbClr val="3B3B3A"/>
                            </a:solidFill>
                          </a:uFill>
                          <a:latin typeface="Century Gothic"/>
                          <a:cs typeface="Century Gothic"/>
                        </a:rPr>
                        <a:t>Parent</a:t>
                      </a:r>
                      <a:r>
                        <a:rPr sz="1600" spc="-65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600" spc="-10" dirty="0">
                          <a:solidFill>
                            <a:srgbClr val="3B3B3A"/>
                          </a:solidFill>
                          <a:latin typeface="Century Gothic"/>
                          <a:cs typeface="Century Gothic"/>
                        </a:rPr>
                        <a:t>columns</a:t>
                      </a:r>
                      <a:endParaRPr sz="16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eventsFromJSONDF.show(4,</a:t>
                      </a:r>
                      <a:r>
                        <a:rPr sz="1600" b="1" spc="12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B3B3A"/>
                          </a:solidFill>
                          <a:latin typeface="Arial Narrow"/>
                          <a:cs typeface="Arial Narrow"/>
                        </a:rPr>
                        <a:t>false)</a:t>
                      </a:r>
                      <a:endParaRPr sz="1600">
                        <a:latin typeface="Arial Narrow"/>
                        <a:cs typeface="Arial Narrow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254240" y="3112770"/>
            <a:ext cx="169545" cy="334010"/>
          </a:xfrm>
          <a:custGeom>
            <a:avLst/>
            <a:gdLst/>
            <a:ahLst/>
            <a:cxnLst/>
            <a:rect l="l" t="t" r="r" b="b"/>
            <a:pathLst>
              <a:path w="169545" h="334010">
                <a:moveTo>
                  <a:pt x="68684" y="140622"/>
                </a:moveTo>
                <a:lnTo>
                  <a:pt x="0" y="313944"/>
                </a:lnTo>
                <a:lnTo>
                  <a:pt x="50291" y="333756"/>
                </a:lnTo>
                <a:lnTo>
                  <a:pt x="118849" y="160476"/>
                </a:lnTo>
                <a:lnTo>
                  <a:pt x="68684" y="140622"/>
                </a:lnTo>
                <a:close/>
              </a:path>
              <a:path w="169545" h="334010">
                <a:moveTo>
                  <a:pt x="163426" y="115569"/>
                </a:moveTo>
                <a:lnTo>
                  <a:pt x="78612" y="115569"/>
                </a:lnTo>
                <a:lnTo>
                  <a:pt x="128777" y="135381"/>
                </a:lnTo>
                <a:lnTo>
                  <a:pt x="118849" y="160476"/>
                </a:lnTo>
                <a:lnTo>
                  <a:pt x="169036" y="180340"/>
                </a:lnTo>
                <a:lnTo>
                  <a:pt x="163426" y="115569"/>
                </a:lnTo>
                <a:close/>
              </a:path>
              <a:path w="169545" h="334010">
                <a:moveTo>
                  <a:pt x="78612" y="115569"/>
                </a:moveTo>
                <a:lnTo>
                  <a:pt x="68684" y="140622"/>
                </a:lnTo>
                <a:lnTo>
                  <a:pt x="118849" y="160476"/>
                </a:lnTo>
                <a:lnTo>
                  <a:pt x="128777" y="135381"/>
                </a:lnTo>
                <a:lnTo>
                  <a:pt x="78612" y="115569"/>
                </a:lnTo>
                <a:close/>
              </a:path>
              <a:path w="169545" h="334010">
                <a:moveTo>
                  <a:pt x="153415" y="0"/>
                </a:moveTo>
                <a:lnTo>
                  <a:pt x="18541" y="120777"/>
                </a:lnTo>
                <a:lnTo>
                  <a:pt x="68684" y="140622"/>
                </a:lnTo>
                <a:lnTo>
                  <a:pt x="78612" y="115569"/>
                </a:lnTo>
                <a:lnTo>
                  <a:pt x="163426" y="115569"/>
                </a:lnTo>
                <a:lnTo>
                  <a:pt x="153415" y="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01d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4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2"/>
                </a:solidFill>
              </a:rPr>
              <a:t>get_json_object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618297"/>
            <a:ext cx="8983345" cy="3283585"/>
            <a:chOff x="80581" y="1618297"/>
            <a:chExt cx="8983345" cy="3283585"/>
          </a:xfrm>
        </p:grpSpPr>
        <p:sp>
          <p:nvSpPr>
            <p:cNvPr id="7" name="object 7"/>
            <p:cNvSpPr/>
            <p:nvPr/>
          </p:nvSpPr>
          <p:spPr>
            <a:xfrm>
              <a:off x="85343" y="1623060"/>
              <a:ext cx="8973820" cy="3274060"/>
            </a:xfrm>
            <a:custGeom>
              <a:avLst/>
              <a:gdLst/>
              <a:ahLst/>
              <a:cxnLst/>
              <a:rect l="l" t="t" r="r" b="b"/>
              <a:pathLst>
                <a:path w="8973820" h="3274060">
                  <a:moveTo>
                    <a:pt x="8973312" y="0"/>
                  </a:moveTo>
                  <a:lnTo>
                    <a:pt x="0" y="0"/>
                  </a:lnTo>
                  <a:lnTo>
                    <a:pt x="0" y="3273552"/>
                  </a:lnTo>
                  <a:lnTo>
                    <a:pt x="8973312" y="3273552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623060"/>
              <a:ext cx="8973820" cy="3274060"/>
            </a:xfrm>
            <a:custGeom>
              <a:avLst/>
              <a:gdLst/>
              <a:ahLst/>
              <a:cxnLst/>
              <a:rect l="l" t="t" r="r" b="b"/>
              <a:pathLst>
                <a:path w="8973820" h="3274060">
                  <a:moveTo>
                    <a:pt x="0" y="3273552"/>
                  </a:moveTo>
                  <a:lnTo>
                    <a:pt x="8973312" y="3273552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2735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8027" y="3640836"/>
              <a:ext cx="2915412" cy="11049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43329" y="3636073"/>
              <a:ext cx="2925445" cy="1114425"/>
            </a:xfrm>
            <a:custGeom>
              <a:avLst/>
              <a:gdLst/>
              <a:ahLst/>
              <a:cxnLst/>
              <a:rect l="l" t="t" r="r" b="b"/>
              <a:pathLst>
                <a:path w="2925445" h="1114425">
                  <a:moveTo>
                    <a:pt x="0" y="1114425"/>
                  </a:moveTo>
                  <a:lnTo>
                    <a:pt x="2924937" y="1114425"/>
                  </a:lnTo>
                  <a:lnTo>
                    <a:pt x="2924937" y="0"/>
                  </a:lnTo>
                  <a:lnTo>
                    <a:pt x="0" y="0"/>
                  </a:lnTo>
                  <a:lnTo>
                    <a:pt x="0" y="1114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935480"/>
              <a:ext cx="8827008" cy="6263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7637" y="1930654"/>
              <a:ext cx="8836660" cy="636270"/>
            </a:xfrm>
            <a:custGeom>
              <a:avLst/>
              <a:gdLst/>
              <a:ahLst/>
              <a:cxnLst/>
              <a:rect l="l" t="t" r="r" b="b"/>
              <a:pathLst>
                <a:path w="8836660" h="636269">
                  <a:moveTo>
                    <a:pt x="0" y="635888"/>
                  </a:moveTo>
                  <a:lnTo>
                    <a:pt x="8836533" y="635888"/>
                  </a:lnTo>
                  <a:lnTo>
                    <a:pt x="8836533" y="0"/>
                  </a:lnTo>
                  <a:lnTo>
                    <a:pt x="0" y="0"/>
                  </a:lnTo>
                  <a:lnTo>
                    <a:pt x="0" y="6358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388" y="950467"/>
            <a:ext cx="8341995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10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sub-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pointing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parent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json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child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0"/>
              </a:lnSpc>
              <a:tabLst>
                <a:tab pos="1064895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via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6F2F92"/>
                </a:solidFill>
                <a:latin typeface="Century Gothic"/>
                <a:cs typeface="Century Gothic"/>
              </a:rPr>
              <a:t>'get_json_object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endParaRPr sz="1800">
              <a:latin typeface="Century Gothic"/>
              <a:cs typeface="Century Gothic"/>
            </a:endParaRPr>
          </a:p>
          <a:p>
            <a:pPr marL="23495">
              <a:lnSpc>
                <a:spcPct val="100000"/>
              </a:lnSpc>
              <a:spcBef>
                <a:spcPts val="1305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Input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7565" y="2068258"/>
            <a:ext cx="3834129" cy="511809"/>
            <a:chOff x="337565" y="2068258"/>
            <a:chExt cx="3834129" cy="511809"/>
          </a:xfrm>
        </p:grpSpPr>
        <p:sp>
          <p:nvSpPr>
            <p:cNvPr id="15" name="object 15"/>
            <p:cNvSpPr/>
            <p:nvPr/>
          </p:nvSpPr>
          <p:spPr>
            <a:xfrm>
              <a:off x="1067561" y="2087117"/>
              <a:ext cx="3086100" cy="475615"/>
            </a:xfrm>
            <a:custGeom>
              <a:avLst/>
              <a:gdLst/>
              <a:ahLst/>
              <a:cxnLst/>
              <a:rect l="l" t="t" r="r" b="b"/>
              <a:pathLst>
                <a:path w="3086100" h="475614">
                  <a:moveTo>
                    <a:pt x="0" y="475488"/>
                  </a:moveTo>
                  <a:lnTo>
                    <a:pt x="1277112" y="475488"/>
                  </a:lnTo>
                  <a:lnTo>
                    <a:pt x="1277112" y="0"/>
                  </a:lnTo>
                  <a:lnTo>
                    <a:pt x="0" y="0"/>
                  </a:lnTo>
                  <a:lnTo>
                    <a:pt x="0" y="475488"/>
                  </a:lnTo>
                  <a:close/>
                </a:path>
                <a:path w="3086100" h="475614">
                  <a:moveTo>
                    <a:pt x="1304544" y="475488"/>
                  </a:moveTo>
                  <a:lnTo>
                    <a:pt x="2191512" y="475488"/>
                  </a:lnTo>
                  <a:lnTo>
                    <a:pt x="2191512" y="0"/>
                  </a:lnTo>
                  <a:lnTo>
                    <a:pt x="1304544" y="0"/>
                  </a:lnTo>
                  <a:lnTo>
                    <a:pt x="1304544" y="475488"/>
                  </a:lnTo>
                  <a:close/>
                </a:path>
                <a:path w="3086100" h="475614">
                  <a:moveTo>
                    <a:pt x="2200655" y="475488"/>
                  </a:moveTo>
                  <a:lnTo>
                    <a:pt x="3086099" y="475488"/>
                  </a:lnTo>
                  <a:lnTo>
                    <a:pt x="3086099" y="0"/>
                  </a:lnTo>
                  <a:lnTo>
                    <a:pt x="2200655" y="0"/>
                  </a:lnTo>
                  <a:lnTo>
                    <a:pt x="2200655" y="475488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7565" y="208254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185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4388" y="2660141"/>
            <a:ext cx="8502650" cy="1186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9505">
              <a:lnSpc>
                <a:spcPts val="1885"/>
              </a:lnSpc>
              <a:spcBef>
                <a:spcPts val="95"/>
              </a:spcBef>
              <a:tabLst>
                <a:tab pos="5674995" algn="l"/>
              </a:tabLst>
            </a:pPr>
            <a:r>
              <a:rPr sz="16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Parent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	</a:t>
            </a:r>
            <a:r>
              <a:rPr sz="16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Children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ts val="1789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jsDF</a:t>
            </a:r>
            <a:r>
              <a:rPr sz="1600" b="1" spc="5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eventsFromJSONDF.select($"id",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get_json_object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json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"$.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device_type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").alias("device_type"),</a:t>
            </a:r>
            <a:endParaRPr sz="1600">
              <a:latin typeface="Arial Narrow"/>
              <a:cs typeface="Arial Narrow"/>
            </a:endParaRPr>
          </a:p>
          <a:p>
            <a:pPr marL="3512185">
              <a:lnSpc>
                <a:spcPts val="1730"/>
              </a:lnSpc>
            </a:pP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get_json_object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json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"$.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").alias("ip"),</a:t>
            </a:r>
            <a:endParaRPr sz="1600">
              <a:latin typeface="Arial Narrow"/>
              <a:cs typeface="Arial Narrow"/>
            </a:endParaRPr>
          </a:p>
          <a:p>
            <a:pPr marL="3492500">
              <a:lnSpc>
                <a:spcPts val="1825"/>
              </a:lnSpc>
            </a:pP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get_json_object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json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"$.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cca3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").alias("cca3"))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0079DB"/>
                </a:solidFill>
                <a:latin typeface="Arial Narrow"/>
                <a:cs typeface="Arial Narrow"/>
              </a:rPr>
              <a:t>jsDF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.show(4,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462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6F2F92"/>
                </a:solidFill>
              </a:rPr>
              <a:t>to_json</a:t>
            </a:r>
            <a:r>
              <a:rPr spc="-10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from_json</a:t>
            </a:r>
            <a:r>
              <a:rPr spc="-15" dirty="0">
                <a:solidFill>
                  <a:srgbClr val="6F2F92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1014476"/>
            <a:ext cx="8427720" cy="258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  <a:tab pos="707644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Before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begin,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important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define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b="1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since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they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when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parsing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Spark.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	A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b="1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define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column,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Child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provides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like:</a:t>
            </a:r>
            <a:endParaRPr sz="2000">
              <a:latin typeface="Century Gothic"/>
              <a:cs typeface="Century Gothic"/>
            </a:endParaRPr>
          </a:p>
          <a:p>
            <a:pPr marL="240665" marR="266065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0665" algn="l"/>
                <a:tab pos="241300" algn="l"/>
                <a:tab pos="704088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from_json()</a:t>
            </a:r>
            <a:r>
              <a:rPr sz="2000" b="1" spc="-3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convert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20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	Then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you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flatten</a:t>
            </a:r>
            <a:r>
              <a:rPr sz="20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display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individual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endParaRPr sz="20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to_json()</a:t>
            </a:r>
            <a:r>
              <a:rPr sz="2000" b="1" spc="-55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converts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string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905" cy="139065"/>
          </a:xfrm>
          <a:custGeom>
            <a:avLst/>
            <a:gdLst/>
            <a:ahLst/>
            <a:cxnLst/>
            <a:rect l="l" t="t" r="r" b="b"/>
            <a:pathLst>
              <a:path w="1905" h="139065">
                <a:moveTo>
                  <a:pt x="0" y="138684"/>
                </a:moveTo>
                <a:lnTo>
                  <a:pt x="1524" y="138684"/>
                </a:lnTo>
                <a:lnTo>
                  <a:pt x="152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02a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 JSON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schema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/>
              <a:t>Struct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388" y="950467"/>
            <a:ext cx="827532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493458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StructType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 10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sub-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columns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defined.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Parent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during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case</a:t>
            </a:r>
            <a:r>
              <a:rPr sz="1800" spc="-35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class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(see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next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slide)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637" y="1600009"/>
            <a:ext cx="8810625" cy="3437254"/>
            <a:chOff x="147637" y="1600009"/>
            <a:chExt cx="8810625" cy="3437254"/>
          </a:xfrm>
        </p:grpSpPr>
        <p:sp>
          <p:nvSpPr>
            <p:cNvPr id="8" name="object 8"/>
            <p:cNvSpPr/>
            <p:nvPr/>
          </p:nvSpPr>
          <p:spPr>
            <a:xfrm>
              <a:off x="152400" y="1604772"/>
              <a:ext cx="8801100" cy="3427729"/>
            </a:xfrm>
            <a:custGeom>
              <a:avLst/>
              <a:gdLst/>
              <a:ahLst/>
              <a:cxnLst/>
              <a:rect l="l" t="t" r="r" b="b"/>
              <a:pathLst>
                <a:path w="8801100" h="3427729">
                  <a:moveTo>
                    <a:pt x="8801100" y="0"/>
                  </a:moveTo>
                  <a:lnTo>
                    <a:pt x="0" y="0"/>
                  </a:lnTo>
                  <a:lnTo>
                    <a:pt x="0" y="3427476"/>
                  </a:lnTo>
                  <a:lnTo>
                    <a:pt x="8801100" y="3427476"/>
                  </a:lnTo>
                  <a:lnTo>
                    <a:pt x="88011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604772"/>
              <a:ext cx="8801100" cy="3427729"/>
            </a:xfrm>
            <a:custGeom>
              <a:avLst/>
              <a:gdLst/>
              <a:ahLst/>
              <a:cxnLst/>
              <a:rect l="l" t="t" r="r" b="b"/>
              <a:pathLst>
                <a:path w="8801100" h="3427729">
                  <a:moveTo>
                    <a:pt x="0" y="3427476"/>
                  </a:moveTo>
                  <a:lnTo>
                    <a:pt x="8801100" y="3427476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17289" y="1680159"/>
            <a:ext cx="37858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Include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the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Spark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25" dirty="0">
                <a:solidFill>
                  <a:srgbClr val="00AF50"/>
                </a:solidFill>
                <a:latin typeface="Arial Narrow"/>
                <a:cs typeface="Arial Narrow"/>
              </a:rPr>
              <a:t>Types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to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define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our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schema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Include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the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Spark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helper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functions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444" y="1680159"/>
            <a:ext cx="318452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org.apache.spark.sql.types._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org.apache.spark.sql.functions._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jsonSchema</a:t>
            </a:r>
            <a:r>
              <a:rPr sz="1600" b="1" spc="-3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new </a:t>
            </a:r>
            <a:r>
              <a:rPr sz="1600" b="1" spc="-10" dirty="0">
                <a:solidFill>
                  <a:srgbClr val="6F2F9F"/>
                </a:solidFill>
                <a:latin typeface="Arial Narrow"/>
                <a:cs typeface="Arial Narrow"/>
              </a:rPr>
              <a:t>StructType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battery_level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c02_level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cca3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",StringType)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cn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-8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device_id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device_type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 StringType)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signal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-7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6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timestamp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TimestampType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3755" y="2561844"/>
            <a:ext cx="4768850" cy="20866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1440" marR="349250">
              <a:lnSpc>
                <a:spcPct val="100000"/>
              </a:lnSpc>
              <a:spcBef>
                <a:spcPts val="700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Two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things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need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occur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before</a:t>
            </a:r>
            <a:r>
              <a:rPr sz="16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using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600" b="1" dirty="0">
                <a:solidFill>
                  <a:srgbClr val="6F2F92"/>
                </a:solidFill>
                <a:latin typeface="Century Gothic"/>
                <a:cs typeface="Century Gothic"/>
              </a:rPr>
              <a:t>from_json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'.</a:t>
            </a:r>
            <a:r>
              <a:rPr sz="1600" b="1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need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to:</a:t>
            </a:r>
            <a:endParaRPr sz="1600">
              <a:latin typeface="Century Gothic"/>
              <a:cs typeface="Century Gothic"/>
            </a:endParaRPr>
          </a:p>
          <a:p>
            <a:pPr marL="434340" marR="136525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Define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'Parent'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via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600" b="1" dirty="0">
                <a:solidFill>
                  <a:srgbClr val="6F2F9F"/>
                </a:solidFill>
                <a:latin typeface="Century Gothic"/>
                <a:cs typeface="Century Gothic"/>
              </a:rPr>
              <a:t>case</a:t>
            </a:r>
            <a:r>
              <a:rPr sz="1600" b="1" spc="-50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6F2F9F"/>
                </a:solidFill>
                <a:latin typeface="Century Gothic"/>
                <a:cs typeface="Century Gothic"/>
              </a:rPr>
              <a:t>class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600" b="1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and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attach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endParaRPr sz="1600">
              <a:latin typeface="Century Gothic"/>
              <a:cs typeface="Century Gothic"/>
            </a:endParaRPr>
          </a:p>
          <a:p>
            <a:pPr marL="434340" indent="-34353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Then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Attach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6F2F9F"/>
                </a:solidFill>
                <a:latin typeface="Century Gothic"/>
                <a:cs typeface="Century Gothic"/>
              </a:rPr>
              <a:t>Struct</a:t>
            </a:r>
            <a:r>
              <a:rPr sz="1600" b="1" spc="-35" dirty="0">
                <a:solidFill>
                  <a:srgbClr val="6F2F9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endParaRPr sz="16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See</a:t>
            </a:r>
            <a:r>
              <a:rPr sz="16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next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slides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details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7979409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02b</a:t>
            </a:r>
          </a:p>
          <a:p>
            <a:pPr marL="12700">
              <a:lnSpc>
                <a:spcPts val="2830"/>
              </a:lnSpc>
            </a:pPr>
            <a:r>
              <a:rPr sz="3600" baseline="1157" dirty="0">
                <a:solidFill>
                  <a:srgbClr val="EB871D"/>
                </a:solidFill>
              </a:rPr>
              <a:t>Create</a:t>
            </a:r>
            <a:r>
              <a:rPr sz="3600" spc="-30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DataFrame</a:t>
            </a:r>
            <a:r>
              <a:rPr sz="3600" spc="-37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using</a:t>
            </a:r>
            <a:r>
              <a:rPr sz="3600" spc="-22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Schema</a:t>
            </a:r>
            <a:r>
              <a:rPr sz="3600" spc="-30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from</a:t>
            </a:r>
            <a:r>
              <a:rPr sz="3600" spc="-30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previous</a:t>
            </a:r>
            <a:r>
              <a:rPr sz="3600" spc="-30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slide</a:t>
            </a:r>
            <a:r>
              <a:rPr sz="3600" spc="-600" baseline="1157" dirty="0">
                <a:solidFill>
                  <a:srgbClr val="EB871D"/>
                </a:solidFill>
              </a:rPr>
              <a:t> </a:t>
            </a:r>
            <a:r>
              <a:rPr sz="1200" b="0" spc="-25" dirty="0">
                <a:solidFill>
                  <a:srgbClr val="BABBBD"/>
                </a:solidFill>
                <a:latin typeface="Century Gothic"/>
                <a:cs typeface="Century Gothic"/>
              </a:rPr>
              <a:t>13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581" y="1272348"/>
            <a:ext cx="8983345" cy="3844290"/>
            <a:chOff x="80581" y="1272348"/>
            <a:chExt cx="8983345" cy="3844290"/>
          </a:xfrm>
        </p:grpSpPr>
        <p:sp>
          <p:nvSpPr>
            <p:cNvPr id="6" name="object 6"/>
            <p:cNvSpPr/>
            <p:nvPr/>
          </p:nvSpPr>
          <p:spPr>
            <a:xfrm>
              <a:off x="85343" y="1277110"/>
              <a:ext cx="8973820" cy="3834765"/>
            </a:xfrm>
            <a:custGeom>
              <a:avLst/>
              <a:gdLst/>
              <a:ahLst/>
              <a:cxnLst/>
              <a:rect l="l" t="t" r="r" b="b"/>
              <a:pathLst>
                <a:path w="8973820" h="3834765">
                  <a:moveTo>
                    <a:pt x="8973312" y="0"/>
                  </a:moveTo>
                  <a:lnTo>
                    <a:pt x="0" y="0"/>
                  </a:lnTo>
                  <a:lnTo>
                    <a:pt x="0" y="3834384"/>
                  </a:lnTo>
                  <a:lnTo>
                    <a:pt x="8973312" y="3834384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1277110"/>
              <a:ext cx="8973820" cy="3834765"/>
            </a:xfrm>
            <a:custGeom>
              <a:avLst/>
              <a:gdLst/>
              <a:ahLst/>
              <a:cxnLst/>
              <a:rect l="l" t="t" r="r" b="b"/>
              <a:pathLst>
                <a:path w="8973820" h="3834765">
                  <a:moveTo>
                    <a:pt x="0" y="3834384"/>
                  </a:moveTo>
                  <a:lnTo>
                    <a:pt x="8973312" y="3834384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8343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4388" y="806375"/>
            <a:ext cx="7638415" cy="10591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DF.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device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10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sub-columns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Define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a</a:t>
            </a:r>
            <a:r>
              <a:rPr sz="16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case</a:t>
            </a:r>
            <a:r>
              <a:rPr sz="1600" b="1" spc="-4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00AF50"/>
                </a:solidFill>
                <a:latin typeface="Arial Narrow"/>
                <a:cs typeface="Arial Narrow"/>
              </a:rPr>
              <a:t>class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6F2F92"/>
                </a:solidFill>
                <a:latin typeface="Arial Narrow"/>
                <a:cs typeface="Arial Narrow"/>
              </a:rPr>
              <a:t>case</a:t>
            </a:r>
            <a:r>
              <a:rPr sz="1600" b="1" spc="-50" dirty="0">
                <a:solidFill>
                  <a:srgbClr val="6F2F92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6F2F92"/>
                </a:solidFill>
                <a:latin typeface="Arial Narrow"/>
                <a:cs typeface="Arial Narrow"/>
              </a:rPr>
              <a:t>class</a:t>
            </a:r>
            <a:r>
              <a:rPr sz="1600" b="1" spc="-45" dirty="0">
                <a:solidFill>
                  <a:srgbClr val="6F2F92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B7660E"/>
                </a:solidFill>
                <a:latin typeface="Arial Narrow"/>
                <a:cs typeface="Arial Narrow"/>
              </a:rPr>
              <a:t>DeviceData</a:t>
            </a:r>
            <a:r>
              <a:rPr sz="1600" b="1" spc="-50" dirty="0">
                <a:solidFill>
                  <a:srgbClr val="B7660E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(id: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Int,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device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88" y="1901443"/>
            <a:ext cx="21653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600" b="1" spc="-4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Create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some</a:t>
            </a:r>
            <a:r>
              <a:rPr sz="1600" b="1" spc="-5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AF50"/>
                </a:solidFill>
                <a:latin typeface="Arial Narrow"/>
                <a:cs typeface="Arial Narrow"/>
              </a:rPr>
              <a:t>sample</a:t>
            </a:r>
            <a:r>
              <a:rPr sz="1600" b="1" spc="-6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00AF50"/>
                </a:solidFill>
                <a:latin typeface="Arial Narrow"/>
                <a:cs typeface="Arial Narrow"/>
              </a:rPr>
              <a:t>data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600" b="1" spc="-4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Seq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(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88" y="2389123"/>
            <a:ext cx="879729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(0,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"""{"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device_id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0,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device_type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"sensor-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ipad",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"68.161.225.1",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cca3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"USA",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cn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"United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States",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25,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signal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23,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battery_level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8,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c02_level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917,</a:t>
            </a:r>
            <a:r>
              <a:rPr sz="16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timestamp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:1475600496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}"""),</a:t>
            </a:r>
            <a:endParaRPr sz="1600">
              <a:latin typeface="Arial Narrow"/>
              <a:cs typeface="Arial Narrow"/>
            </a:endParaRPr>
          </a:p>
          <a:p>
            <a:pPr marL="58419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(1,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"""{"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device_id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1,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device_type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"sensor-igauge",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"213.161.254.1",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cca3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"NOR",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cn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"Norway",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30,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signal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18,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battery_level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6,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c02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_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level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1413,</a:t>
            </a:r>
            <a:r>
              <a:rPr sz="1600" b="1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timestamp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:1475600498</a:t>
            </a:r>
            <a:r>
              <a:rPr sz="1600" b="1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}"""),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r>
              <a:rPr sz="1600" b="1" spc="3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50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.as[</a:t>
            </a:r>
            <a:r>
              <a:rPr sz="1600" b="1" spc="-10" dirty="0">
                <a:solidFill>
                  <a:srgbClr val="B7660E"/>
                </a:solidFill>
                <a:latin typeface="Arial Narrow"/>
                <a:cs typeface="Arial Narrow"/>
              </a:rPr>
              <a:t>DeviceData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]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.printSchema()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.show(4,</a:t>
            </a:r>
            <a:r>
              <a:rPr sz="1600" b="1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443" y="1975104"/>
            <a:ext cx="8921115" cy="3093085"/>
            <a:chOff x="115443" y="1975104"/>
            <a:chExt cx="8921115" cy="309308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968" y="4431792"/>
              <a:ext cx="8901684" cy="6263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0205" y="4427029"/>
              <a:ext cx="8911590" cy="636270"/>
            </a:xfrm>
            <a:custGeom>
              <a:avLst/>
              <a:gdLst/>
              <a:ahLst/>
              <a:cxnLst/>
              <a:rect l="l" t="t" r="r" b="b"/>
              <a:pathLst>
                <a:path w="8911590" h="636270">
                  <a:moveTo>
                    <a:pt x="0" y="635889"/>
                  </a:moveTo>
                  <a:lnTo>
                    <a:pt x="8911209" y="635889"/>
                  </a:lnTo>
                  <a:lnTo>
                    <a:pt x="8911209" y="0"/>
                  </a:lnTo>
                  <a:lnTo>
                    <a:pt x="0" y="0"/>
                  </a:lnTo>
                  <a:lnTo>
                    <a:pt x="0" y="6358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657" y="4578858"/>
              <a:ext cx="7900034" cy="169545"/>
            </a:xfrm>
            <a:custGeom>
              <a:avLst/>
              <a:gdLst/>
              <a:ahLst/>
              <a:cxnLst/>
              <a:rect l="l" t="t" r="r" b="b"/>
              <a:pathLst>
                <a:path w="7900034" h="169545">
                  <a:moveTo>
                    <a:pt x="0" y="0"/>
                  </a:moveTo>
                  <a:lnTo>
                    <a:pt x="291833" y="0"/>
                  </a:lnTo>
                </a:path>
                <a:path w="7900034" h="169545">
                  <a:moveTo>
                    <a:pt x="80772" y="161543"/>
                  </a:moveTo>
                  <a:lnTo>
                    <a:pt x="515683" y="161543"/>
                  </a:lnTo>
                </a:path>
                <a:path w="7900034" h="169545">
                  <a:moveTo>
                    <a:pt x="775716" y="169163"/>
                  </a:moveTo>
                  <a:lnTo>
                    <a:pt x="1254125" y="169163"/>
                  </a:lnTo>
                </a:path>
                <a:path w="7900034" h="169545">
                  <a:moveTo>
                    <a:pt x="2080260" y="163067"/>
                  </a:moveTo>
                  <a:lnTo>
                    <a:pt x="2218817" y="163067"/>
                  </a:lnTo>
                </a:path>
                <a:path w="7900034" h="169545">
                  <a:moveTo>
                    <a:pt x="3069336" y="163067"/>
                  </a:moveTo>
                  <a:lnTo>
                    <a:pt x="3236976" y="163067"/>
                  </a:lnTo>
                </a:path>
                <a:path w="7900034" h="169545">
                  <a:moveTo>
                    <a:pt x="3723131" y="160019"/>
                  </a:moveTo>
                  <a:lnTo>
                    <a:pt x="3817746" y="160019"/>
                  </a:lnTo>
                </a:path>
                <a:path w="7900034" h="169545">
                  <a:moveTo>
                    <a:pt x="4718304" y="163067"/>
                  </a:moveTo>
                  <a:lnTo>
                    <a:pt x="4885944" y="163067"/>
                  </a:lnTo>
                </a:path>
                <a:path w="7900034" h="169545">
                  <a:moveTo>
                    <a:pt x="5234940" y="163067"/>
                  </a:moveTo>
                  <a:lnTo>
                    <a:pt x="5504942" y="163067"/>
                  </a:lnTo>
                </a:path>
                <a:path w="7900034" h="169545">
                  <a:moveTo>
                    <a:pt x="5846064" y="163067"/>
                  </a:moveTo>
                  <a:lnTo>
                    <a:pt x="6424930" y="163067"/>
                  </a:lnTo>
                </a:path>
                <a:path w="7900034" h="169545">
                  <a:moveTo>
                    <a:pt x="7504176" y="163067"/>
                  </a:moveTo>
                  <a:lnTo>
                    <a:pt x="7899527" y="163067"/>
                  </a:lnTo>
                </a:path>
                <a:path w="7900034" h="169545">
                  <a:moveTo>
                    <a:pt x="6711696" y="160019"/>
                  </a:moveTo>
                  <a:lnTo>
                    <a:pt x="7107047" y="16001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812" y="3724655"/>
              <a:ext cx="2817876" cy="3688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0985" y="3719893"/>
              <a:ext cx="2827655" cy="378460"/>
            </a:xfrm>
            <a:custGeom>
              <a:avLst/>
              <a:gdLst/>
              <a:ahLst/>
              <a:cxnLst/>
              <a:rect l="l" t="t" r="r" b="b"/>
              <a:pathLst>
                <a:path w="2827654" h="378460">
                  <a:moveTo>
                    <a:pt x="0" y="378333"/>
                  </a:moveTo>
                  <a:lnTo>
                    <a:pt x="2827401" y="378333"/>
                  </a:lnTo>
                  <a:lnTo>
                    <a:pt x="2827401" y="0"/>
                  </a:lnTo>
                  <a:lnTo>
                    <a:pt x="0" y="0"/>
                  </a:lnTo>
                  <a:lnTo>
                    <a:pt x="0" y="378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7168" y="1975104"/>
              <a:ext cx="2266315" cy="352425"/>
            </a:xfrm>
            <a:custGeom>
              <a:avLst/>
              <a:gdLst/>
              <a:ahLst/>
              <a:cxnLst/>
              <a:rect l="l" t="t" r="r" b="b"/>
              <a:pathLst>
                <a:path w="2266315" h="352425">
                  <a:moveTo>
                    <a:pt x="2266187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2266187" y="352044"/>
                  </a:lnTo>
                  <a:lnTo>
                    <a:pt x="226618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7167" y="1975104"/>
            <a:ext cx="2266315" cy="352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Here's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19805" y="1824989"/>
            <a:ext cx="282575" cy="210185"/>
          </a:xfrm>
          <a:custGeom>
            <a:avLst/>
            <a:gdLst/>
            <a:ahLst/>
            <a:cxnLst/>
            <a:rect l="l" t="t" r="r" b="b"/>
            <a:pathLst>
              <a:path w="282575" h="210185">
                <a:moveTo>
                  <a:pt x="147896" y="71166"/>
                </a:moveTo>
                <a:lnTo>
                  <a:pt x="116796" y="115360"/>
                </a:lnTo>
                <a:lnTo>
                  <a:pt x="251206" y="210058"/>
                </a:lnTo>
                <a:lnTo>
                  <a:pt x="282194" y="165862"/>
                </a:lnTo>
                <a:lnTo>
                  <a:pt x="147896" y="71166"/>
                </a:lnTo>
                <a:close/>
              </a:path>
              <a:path w="282575" h="210185">
                <a:moveTo>
                  <a:pt x="0" y="0"/>
                </a:moveTo>
                <a:lnTo>
                  <a:pt x="85725" y="159512"/>
                </a:lnTo>
                <a:lnTo>
                  <a:pt x="116796" y="115360"/>
                </a:lnTo>
                <a:lnTo>
                  <a:pt x="94742" y="99822"/>
                </a:lnTo>
                <a:lnTo>
                  <a:pt x="125856" y="55625"/>
                </a:lnTo>
                <a:lnTo>
                  <a:pt x="158833" y="55625"/>
                </a:lnTo>
                <a:lnTo>
                  <a:pt x="178943" y="27050"/>
                </a:lnTo>
                <a:lnTo>
                  <a:pt x="0" y="0"/>
                </a:lnTo>
                <a:close/>
              </a:path>
              <a:path w="282575" h="210185">
                <a:moveTo>
                  <a:pt x="125856" y="55625"/>
                </a:moveTo>
                <a:lnTo>
                  <a:pt x="94742" y="99822"/>
                </a:lnTo>
                <a:lnTo>
                  <a:pt x="116796" y="115360"/>
                </a:lnTo>
                <a:lnTo>
                  <a:pt x="147896" y="71166"/>
                </a:lnTo>
                <a:lnTo>
                  <a:pt x="125856" y="55625"/>
                </a:lnTo>
                <a:close/>
              </a:path>
              <a:path w="282575" h="210185">
                <a:moveTo>
                  <a:pt x="158833" y="55625"/>
                </a:moveTo>
                <a:lnTo>
                  <a:pt x="125856" y="55625"/>
                </a:lnTo>
                <a:lnTo>
                  <a:pt x="147896" y="71166"/>
                </a:lnTo>
                <a:lnTo>
                  <a:pt x="158833" y="55625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343" y="1824989"/>
            <a:ext cx="608330" cy="1678305"/>
          </a:xfrm>
          <a:custGeom>
            <a:avLst/>
            <a:gdLst/>
            <a:ahLst/>
            <a:cxnLst/>
            <a:rect l="l" t="t" r="r" b="b"/>
            <a:pathLst>
              <a:path w="608330" h="1678304">
                <a:moveTo>
                  <a:pt x="0" y="1551559"/>
                </a:moveTo>
                <a:lnTo>
                  <a:pt x="17094" y="1678178"/>
                </a:lnTo>
                <a:lnTo>
                  <a:pt x="102349" y="1594231"/>
                </a:lnTo>
                <a:lnTo>
                  <a:pt x="65938" y="1594231"/>
                </a:lnTo>
                <a:lnTo>
                  <a:pt x="29895" y="1581912"/>
                </a:lnTo>
                <a:lnTo>
                  <a:pt x="36062" y="1563881"/>
                </a:lnTo>
                <a:lnTo>
                  <a:pt x="0" y="1551559"/>
                </a:lnTo>
                <a:close/>
              </a:path>
              <a:path w="608330" h="1678304">
                <a:moveTo>
                  <a:pt x="36062" y="1563881"/>
                </a:moveTo>
                <a:lnTo>
                  <a:pt x="29895" y="1581912"/>
                </a:lnTo>
                <a:lnTo>
                  <a:pt x="65938" y="1594231"/>
                </a:lnTo>
                <a:lnTo>
                  <a:pt x="72104" y="1576197"/>
                </a:lnTo>
                <a:lnTo>
                  <a:pt x="36062" y="1563881"/>
                </a:lnTo>
                <a:close/>
              </a:path>
              <a:path w="608330" h="1678304">
                <a:moveTo>
                  <a:pt x="72104" y="1576197"/>
                </a:moveTo>
                <a:lnTo>
                  <a:pt x="65938" y="1594231"/>
                </a:lnTo>
                <a:lnTo>
                  <a:pt x="102349" y="1594231"/>
                </a:lnTo>
                <a:lnTo>
                  <a:pt x="108153" y="1588516"/>
                </a:lnTo>
                <a:lnTo>
                  <a:pt x="72104" y="1576197"/>
                </a:lnTo>
                <a:close/>
              </a:path>
              <a:path w="608330" h="1678304">
                <a:moveTo>
                  <a:pt x="536065" y="101997"/>
                </a:moveTo>
                <a:lnTo>
                  <a:pt x="36062" y="1563881"/>
                </a:lnTo>
                <a:lnTo>
                  <a:pt x="72104" y="1576197"/>
                </a:lnTo>
                <a:lnTo>
                  <a:pt x="572020" y="114278"/>
                </a:lnTo>
                <a:lnTo>
                  <a:pt x="536065" y="101997"/>
                </a:lnTo>
                <a:close/>
              </a:path>
              <a:path w="608330" h="1678304">
                <a:moveTo>
                  <a:pt x="602374" y="83947"/>
                </a:moveTo>
                <a:lnTo>
                  <a:pt x="542239" y="83947"/>
                </a:lnTo>
                <a:lnTo>
                  <a:pt x="578180" y="96266"/>
                </a:lnTo>
                <a:lnTo>
                  <a:pt x="572020" y="114278"/>
                </a:lnTo>
                <a:lnTo>
                  <a:pt x="608152" y="126618"/>
                </a:lnTo>
                <a:lnTo>
                  <a:pt x="602374" y="83947"/>
                </a:lnTo>
                <a:close/>
              </a:path>
              <a:path w="608330" h="1678304">
                <a:moveTo>
                  <a:pt x="542239" y="83947"/>
                </a:moveTo>
                <a:lnTo>
                  <a:pt x="536065" y="101997"/>
                </a:lnTo>
                <a:lnTo>
                  <a:pt x="572020" y="114278"/>
                </a:lnTo>
                <a:lnTo>
                  <a:pt x="578180" y="96266"/>
                </a:lnTo>
                <a:lnTo>
                  <a:pt x="542239" y="83947"/>
                </a:lnTo>
                <a:close/>
              </a:path>
              <a:path w="608330" h="1678304">
                <a:moveTo>
                  <a:pt x="591007" y="0"/>
                </a:moveTo>
                <a:lnTo>
                  <a:pt x="499948" y="89662"/>
                </a:lnTo>
                <a:lnTo>
                  <a:pt x="536065" y="101997"/>
                </a:lnTo>
                <a:lnTo>
                  <a:pt x="542239" y="83947"/>
                </a:lnTo>
                <a:lnTo>
                  <a:pt x="602374" y="83947"/>
                </a:lnTo>
                <a:lnTo>
                  <a:pt x="591007" y="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581" y="1103185"/>
            <a:ext cx="8983345" cy="3882390"/>
            <a:chOff x="80581" y="1103185"/>
            <a:chExt cx="8983345" cy="3882390"/>
          </a:xfrm>
        </p:grpSpPr>
        <p:sp>
          <p:nvSpPr>
            <p:cNvPr id="6" name="object 6"/>
            <p:cNvSpPr/>
            <p:nvPr/>
          </p:nvSpPr>
          <p:spPr>
            <a:xfrm>
              <a:off x="85344" y="1325892"/>
              <a:ext cx="8973820" cy="3655060"/>
            </a:xfrm>
            <a:custGeom>
              <a:avLst/>
              <a:gdLst/>
              <a:ahLst/>
              <a:cxnLst/>
              <a:rect l="l" t="t" r="r" b="b"/>
              <a:pathLst>
                <a:path w="8973820" h="3655060">
                  <a:moveTo>
                    <a:pt x="8973312" y="0"/>
                  </a:moveTo>
                  <a:lnTo>
                    <a:pt x="0" y="0"/>
                  </a:lnTo>
                  <a:lnTo>
                    <a:pt x="0" y="134099"/>
                  </a:lnTo>
                  <a:lnTo>
                    <a:pt x="0" y="428231"/>
                  </a:lnTo>
                  <a:lnTo>
                    <a:pt x="0" y="3654539"/>
                  </a:lnTo>
                  <a:lnTo>
                    <a:pt x="8973312" y="3654539"/>
                  </a:lnTo>
                  <a:lnTo>
                    <a:pt x="8973312" y="428231"/>
                  </a:lnTo>
                  <a:lnTo>
                    <a:pt x="8973312" y="134099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343" y="1325879"/>
              <a:ext cx="8973820" cy="3655060"/>
            </a:xfrm>
            <a:custGeom>
              <a:avLst/>
              <a:gdLst/>
              <a:ahLst/>
              <a:cxnLst/>
              <a:rect l="l" t="t" r="r" b="b"/>
              <a:pathLst>
                <a:path w="8973820" h="3655060">
                  <a:moveTo>
                    <a:pt x="0" y="3654552"/>
                  </a:moveTo>
                  <a:lnTo>
                    <a:pt x="8973312" y="3654552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6545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2859" y="1107947"/>
              <a:ext cx="5116195" cy="646430"/>
            </a:xfrm>
            <a:custGeom>
              <a:avLst/>
              <a:gdLst/>
              <a:ahLst/>
              <a:cxnLst/>
              <a:rect l="l" t="t" r="r" b="b"/>
              <a:pathLst>
                <a:path w="5116195" h="646430">
                  <a:moveTo>
                    <a:pt x="5116068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5116068" y="646176"/>
                  </a:lnTo>
                  <a:lnTo>
                    <a:pt x="51160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2859" y="1107947"/>
              <a:ext cx="5116195" cy="646430"/>
            </a:xfrm>
            <a:custGeom>
              <a:avLst/>
              <a:gdLst/>
              <a:ahLst/>
              <a:cxnLst/>
              <a:rect l="l" t="t" r="r" b="b"/>
              <a:pathLst>
                <a:path w="5116195" h="646430">
                  <a:moveTo>
                    <a:pt x="0" y="646176"/>
                  </a:moveTo>
                  <a:lnTo>
                    <a:pt x="5116068" y="646176"/>
                  </a:lnTo>
                  <a:lnTo>
                    <a:pt x="511606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0753" y="1384807"/>
              <a:ext cx="528955" cy="588010"/>
            </a:xfrm>
            <a:custGeom>
              <a:avLst/>
              <a:gdLst/>
              <a:ahLst/>
              <a:cxnLst/>
              <a:rect l="l" t="t" r="r" b="b"/>
              <a:pathLst>
                <a:path w="528954" h="588010">
                  <a:moveTo>
                    <a:pt x="47371" y="413257"/>
                  </a:moveTo>
                  <a:lnTo>
                    <a:pt x="0" y="587882"/>
                  </a:lnTo>
                  <a:lnTo>
                    <a:pt x="168275" y="521080"/>
                  </a:lnTo>
                  <a:lnTo>
                    <a:pt x="150474" y="505205"/>
                  </a:lnTo>
                  <a:lnTo>
                    <a:pt x="109982" y="505205"/>
                  </a:lnTo>
                  <a:lnTo>
                    <a:pt x="69723" y="469264"/>
                  </a:lnTo>
                  <a:lnTo>
                    <a:pt x="87650" y="449179"/>
                  </a:lnTo>
                  <a:lnTo>
                    <a:pt x="47371" y="413257"/>
                  </a:lnTo>
                  <a:close/>
                </a:path>
                <a:path w="528954" h="588010">
                  <a:moveTo>
                    <a:pt x="87650" y="449179"/>
                  </a:moveTo>
                  <a:lnTo>
                    <a:pt x="69723" y="469264"/>
                  </a:lnTo>
                  <a:lnTo>
                    <a:pt x="109982" y="505205"/>
                  </a:lnTo>
                  <a:lnTo>
                    <a:pt x="127930" y="485101"/>
                  </a:lnTo>
                  <a:lnTo>
                    <a:pt x="87650" y="449179"/>
                  </a:lnTo>
                  <a:close/>
                </a:path>
                <a:path w="528954" h="588010">
                  <a:moveTo>
                    <a:pt x="127930" y="485101"/>
                  </a:moveTo>
                  <a:lnTo>
                    <a:pt x="109982" y="505205"/>
                  </a:lnTo>
                  <a:lnTo>
                    <a:pt x="150474" y="505205"/>
                  </a:lnTo>
                  <a:lnTo>
                    <a:pt x="127930" y="485101"/>
                  </a:lnTo>
                  <a:close/>
                </a:path>
                <a:path w="528954" h="588010">
                  <a:moveTo>
                    <a:pt x="488569" y="0"/>
                  </a:moveTo>
                  <a:lnTo>
                    <a:pt x="87650" y="449179"/>
                  </a:lnTo>
                  <a:lnTo>
                    <a:pt x="127930" y="485101"/>
                  </a:lnTo>
                  <a:lnTo>
                    <a:pt x="528828" y="36067"/>
                  </a:lnTo>
                  <a:lnTo>
                    <a:pt x="488569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99" y="1107947"/>
              <a:ext cx="3477895" cy="352425"/>
            </a:xfrm>
            <a:custGeom>
              <a:avLst/>
              <a:gdLst/>
              <a:ahLst/>
              <a:cxnLst/>
              <a:rect l="l" t="t" r="r" b="b"/>
              <a:pathLst>
                <a:path w="3477895" h="352425">
                  <a:moveTo>
                    <a:pt x="3477767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477767" y="352043"/>
                  </a:lnTo>
                  <a:lnTo>
                    <a:pt x="34777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99" y="1107947"/>
              <a:ext cx="3477895" cy="352425"/>
            </a:xfrm>
            <a:custGeom>
              <a:avLst/>
              <a:gdLst/>
              <a:ahLst/>
              <a:cxnLst/>
              <a:rect l="l" t="t" r="r" b="b"/>
              <a:pathLst>
                <a:path w="3477895" h="352425">
                  <a:moveTo>
                    <a:pt x="0" y="352043"/>
                  </a:moveTo>
                  <a:lnTo>
                    <a:pt x="3477767" y="352043"/>
                  </a:lnTo>
                  <a:lnTo>
                    <a:pt x="3477767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388" y="1136345"/>
            <a:ext cx="8693785" cy="199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100"/>
              </a:spcBef>
              <a:tabLst>
                <a:tab pos="41535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DF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02b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Attach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DF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2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02a</a:t>
            </a:r>
            <a:endParaRPr sz="1800">
              <a:latin typeface="Century Gothic"/>
              <a:cs typeface="Century Gothic"/>
            </a:endParaRPr>
          </a:p>
          <a:p>
            <a:pPr marL="386270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(Will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allow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Output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Relational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devicesDF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.select(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from_json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device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jsonSchema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)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"devices")</a:t>
            </a:r>
            <a:endParaRPr sz="1600">
              <a:latin typeface="Arial Narrow"/>
              <a:cs typeface="Arial Narrow"/>
            </a:endParaRPr>
          </a:p>
          <a:p>
            <a:pPr marL="2072005">
              <a:lnSpc>
                <a:spcPct val="100000"/>
              </a:lnSpc>
            </a:pP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.select($"devices.*").filter($"devices.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&gt;</a:t>
            </a:r>
            <a:r>
              <a:rPr sz="16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10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and</a:t>
            </a:r>
            <a:r>
              <a:rPr sz="16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$"devices.</a:t>
            </a:r>
            <a:r>
              <a:rPr sz="1600" b="1" spc="-10" dirty="0">
                <a:solidFill>
                  <a:srgbClr val="FF0000"/>
                </a:solidFill>
                <a:latin typeface="Arial Narrow"/>
                <a:cs typeface="Arial Narrow"/>
              </a:rPr>
              <a:t>signal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&gt;</a:t>
            </a:r>
            <a:r>
              <a:rPr sz="16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15)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5" dirty="0">
                <a:solidFill>
                  <a:srgbClr val="3B3B3A"/>
                </a:solidFill>
                <a:latin typeface="Arial Narrow"/>
                <a:cs typeface="Arial Narrow"/>
              </a:rPr>
              <a:t>devicesDF.show(4,</a:t>
            </a:r>
            <a:r>
              <a:rPr sz="1600" b="1" spc="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9575" y="1387094"/>
            <a:ext cx="8324850" cy="2945765"/>
            <a:chOff x="409575" y="1387094"/>
            <a:chExt cx="8324850" cy="2945765"/>
          </a:xfrm>
        </p:grpSpPr>
        <p:sp>
          <p:nvSpPr>
            <p:cNvPr id="15" name="object 15"/>
            <p:cNvSpPr/>
            <p:nvPr/>
          </p:nvSpPr>
          <p:spPr>
            <a:xfrm>
              <a:off x="1199603" y="1387094"/>
              <a:ext cx="425450" cy="574675"/>
            </a:xfrm>
            <a:custGeom>
              <a:avLst/>
              <a:gdLst/>
              <a:ahLst/>
              <a:cxnLst/>
              <a:rect l="l" t="t" r="r" b="b"/>
              <a:pathLst>
                <a:path w="425450" h="574675">
                  <a:moveTo>
                    <a:pt x="308747" y="459221"/>
                  </a:moveTo>
                  <a:lnTo>
                    <a:pt x="264960" y="490854"/>
                  </a:lnTo>
                  <a:lnTo>
                    <a:pt x="425361" y="574674"/>
                  </a:lnTo>
                  <a:lnTo>
                    <a:pt x="410127" y="481075"/>
                  </a:lnTo>
                  <a:lnTo>
                    <a:pt x="324523" y="481075"/>
                  </a:lnTo>
                  <a:lnTo>
                    <a:pt x="308747" y="459221"/>
                  </a:lnTo>
                  <a:close/>
                </a:path>
                <a:path w="425450" h="574675">
                  <a:moveTo>
                    <a:pt x="352543" y="427581"/>
                  </a:moveTo>
                  <a:lnTo>
                    <a:pt x="308747" y="459221"/>
                  </a:lnTo>
                  <a:lnTo>
                    <a:pt x="324523" y="481075"/>
                  </a:lnTo>
                  <a:lnTo>
                    <a:pt x="368338" y="449452"/>
                  </a:lnTo>
                  <a:lnTo>
                    <a:pt x="352543" y="427581"/>
                  </a:lnTo>
                  <a:close/>
                </a:path>
                <a:path w="425450" h="574675">
                  <a:moveTo>
                    <a:pt x="396278" y="395985"/>
                  </a:moveTo>
                  <a:lnTo>
                    <a:pt x="352543" y="427581"/>
                  </a:lnTo>
                  <a:lnTo>
                    <a:pt x="368338" y="449452"/>
                  </a:lnTo>
                  <a:lnTo>
                    <a:pt x="324523" y="481075"/>
                  </a:lnTo>
                  <a:lnTo>
                    <a:pt x="410127" y="481075"/>
                  </a:lnTo>
                  <a:lnTo>
                    <a:pt x="396278" y="395985"/>
                  </a:lnTo>
                  <a:close/>
                </a:path>
                <a:path w="425450" h="574675">
                  <a:moveTo>
                    <a:pt x="43764" y="0"/>
                  </a:moveTo>
                  <a:lnTo>
                    <a:pt x="0" y="31495"/>
                  </a:lnTo>
                  <a:lnTo>
                    <a:pt x="308747" y="459221"/>
                  </a:lnTo>
                  <a:lnTo>
                    <a:pt x="352543" y="427581"/>
                  </a:lnTo>
                  <a:lnTo>
                    <a:pt x="43764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3241548"/>
              <a:ext cx="8305800" cy="105765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4337" y="3236785"/>
              <a:ext cx="8315325" cy="1067435"/>
            </a:xfrm>
            <a:custGeom>
              <a:avLst/>
              <a:gdLst/>
              <a:ahLst/>
              <a:cxnLst/>
              <a:rect l="l" t="t" r="r" b="b"/>
              <a:pathLst>
                <a:path w="8315325" h="1067435">
                  <a:moveTo>
                    <a:pt x="0" y="1067180"/>
                  </a:moveTo>
                  <a:lnTo>
                    <a:pt x="8315325" y="1067180"/>
                  </a:lnTo>
                  <a:lnTo>
                    <a:pt x="8315325" y="0"/>
                  </a:lnTo>
                  <a:lnTo>
                    <a:pt x="0" y="0"/>
                  </a:lnTo>
                  <a:lnTo>
                    <a:pt x="0" y="10671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0753" y="3242310"/>
              <a:ext cx="1969135" cy="1071880"/>
            </a:xfrm>
            <a:custGeom>
              <a:avLst/>
              <a:gdLst/>
              <a:ahLst/>
              <a:cxnLst/>
              <a:rect l="l" t="t" r="r" b="b"/>
              <a:pathLst>
                <a:path w="1969134" h="1071879">
                  <a:moveTo>
                    <a:pt x="1580388" y="1057655"/>
                  </a:moveTo>
                  <a:lnTo>
                    <a:pt x="1969008" y="1057655"/>
                  </a:lnTo>
                  <a:lnTo>
                    <a:pt x="1969008" y="0"/>
                  </a:lnTo>
                  <a:lnTo>
                    <a:pt x="1580388" y="0"/>
                  </a:lnTo>
                  <a:lnTo>
                    <a:pt x="1580388" y="1057655"/>
                  </a:lnTo>
                  <a:close/>
                </a:path>
                <a:path w="1969134" h="1071879">
                  <a:moveTo>
                    <a:pt x="0" y="1071371"/>
                  </a:moveTo>
                  <a:lnTo>
                    <a:pt x="521208" y="1071371"/>
                  </a:lnTo>
                  <a:lnTo>
                    <a:pt x="521208" y="12191"/>
                  </a:lnTo>
                  <a:lnTo>
                    <a:pt x="0" y="12191"/>
                  </a:lnTo>
                  <a:lnTo>
                    <a:pt x="0" y="107137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20" dirty="0"/>
              <a:t> </a:t>
            </a:r>
            <a:r>
              <a:rPr dirty="0"/>
              <a:t>02c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3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2"/>
                </a:solidFill>
              </a:rPr>
              <a:t>from_json</a:t>
            </a:r>
          </a:p>
          <a:p>
            <a:pPr marL="16129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(Convert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JSON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String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/>
              <a:t>Struct</a:t>
            </a:r>
            <a:r>
              <a:rPr spc="10" dirty="0"/>
              <a:t> </a:t>
            </a:r>
            <a:r>
              <a:rPr spc="-10" dirty="0">
                <a:solidFill>
                  <a:srgbClr val="EB871D"/>
                </a:solidFill>
              </a:rPr>
              <a:t>Schema)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20" dirty="0"/>
              <a:t> </a:t>
            </a:r>
            <a:r>
              <a:rPr dirty="0"/>
              <a:t>02d </a:t>
            </a:r>
            <a:r>
              <a:rPr dirty="0">
                <a:solidFill>
                  <a:srgbClr val="EB871D"/>
                </a:solidFill>
              </a:rPr>
              <a:t>Query</a:t>
            </a:r>
            <a:r>
              <a:rPr spc="-3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2"/>
                </a:solidFill>
              </a:rPr>
              <a:t>to_json</a:t>
            </a:r>
          </a:p>
          <a:p>
            <a:pPr marL="16129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(Convert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/>
              <a:t>Struct</a:t>
            </a:r>
            <a:r>
              <a:rPr spc="5" dirty="0"/>
              <a:t> </a:t>
            </a:r>
            <a:r>
              <a:rPr dirty="0">
                <a:solidFill>
                  <a:srgbClr val="EB871D"/>
                </a:solidFill>
              </a:rPr>
              <a:t>Schema to JSON </a:t>
            </a:r>
            <a:r>
              <a:rPr spc="-10" dirty="0">
                <a:solidFill>
                  <a:srgbClr val="EB871D"/>
                </a:solidFill>
              </a:rPr>
              <a:t>String)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481" y="956881"/>
            <a:ext cx="9021445" cy="3989070"/>
            <a:chOff x="42481" y="956881"/>
            <a:chExt cx="9021445" cy="3989070"/>
          </a:xfrm>
        </p:grpSpPr>
        <p:sp>
          <p:nvSpPr>
            <p:cNvPr id="7" name="object 7"/>
            <p:cNvSpPr/>
            <p:nvPr/>
          </p:nvSpPr>
          <p:spPr>
            <a:xfrm>
              <a:off x="85344" y="984516"/>
              <a:ext cx="8973820" cy="3956685"/>
            </a:xfrm>
            <a:custGeom>
              <a:avLst/>
              <a:gdLst/>
              <a:ahLst/>
              <a:cxnLst/>
              <a:rect l="l" t="t" r="r" b="b"/>
              <a:pathLst>
                <a:path w="8973820" h="3956685">
                  <a:moveTo>
                    <a:pt x="8973312" y="0"/>
                  </a:moveTo>
                  <a:lnTo>
                    <a:pt x="3410712" y="0"/>
                  </a:lnTo>
                  <a:lnTo>
                    <a:pt x="3410712" y="330695"/>
                  </a:lnTo>
                  <a:lnTo>
                    <a:pt x="0" y="330695"/>
                  </a:lnTo>
                  <a:lnTo>
                    <a:pt x="0" y="3956291"/>
                  </a:lnTo>
                  <a:lnTo>
                    <a:pt x="8973312" y="3956291"/>
                  </a:lnTo>
                  <a:lnTo>
                    <a:pt x="8973312" y="330695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4" y="984504"/>
              <a:ext cx="8973820" cy="3956685"/>
            </a:xfrm>
            <a:custGeom>
              <a:avLst/>
              <a:gdLst/>
              <a:ahLst/>
              <a:cxnLst/>
              <a:rect l="l" t="t" r="r" b="b"/>
              <a:pathLst>
                <a:path w="8973820" h="3956685">
                  <a:moveTo>
                    <a:pt x="0" y="3956304"/>
                  </a:moveTo>
                  <a:lnTo>
                    <a:pt x="8973312" y="3956304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9563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0544" y="961644"/>
              <a:ext cx="3792220" cy="353695"/>
            </a:xfrm>
            <a:custGeom>
              <a:avLst/>
              <a:gdLst/>
              <a:ahLst/>
              <a:cxnLst/>
              <a:rect l="l" t="t" r="r" b="b"/>
              <a:pathLst>
                <a:path w="3792220" h="353694">
                  <a:moveTo>
                    <a:pt x="3791711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791711" y="353567"/>
                  </a:lnTo>
                  <a:lnTo>
                    <a:pt x="379171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0544" y="961644"/>
              <a:ext cx="3792220" cy="353695"/>
            </a:xfrm>
            <a:custGeom>
              <a:avLst/>
              <a:gdLst/>
              <a:ahLst/>
              <a:cxnLst/>
              <a:rect l="l" t="t" r="r" b="b"/>
              <a:pathLst>
                <a:path w="3792220" h="353694">
                  <a:moveTo>
                    <a:pt x="0" y="353567"/>
                  </a:moveTo>
                  <a:lnTo>
                    <a:pt x="3791711" y="353567"/>
                  </a:lnTo>
                  <a:lnTo>
                    <a:pt x="3791711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5561" y="1218946"/>
              <a:ext cx="390525" cy="381635"/>
            </a:xfrm>
            <a:custGeom>
              <a:avLst/>
              <a:gdLst/>
              <a:ahLst/>
              <a:cxnLst/>
              <a:rect l="l" t="t" r="r" b="b"/>
              <a:pathLst>
                <a:path w="390525" h="381634">
                  <a:moveTo>
                    <a:pt x="59436" y="210312"/>
                  </a:moveTo>
                  <a:lnTo>
                    <a:pt x="0" y="381253"/>
                  </a:lnTo>
                  <a:lnTo>
                    <a:pt x="172465" y="326263"/>
                  </a:lnTo>
                  <a:lnTo>
                    <a:pt x="153153" y="306450"/>
                  </a:lnTo>
                  <a:lnTo>
                    <a:pt x="115442" y="306450"/>
                  </a:lnTo>
                  <a:lnTo>
                    <a:pt x="77850" y="267715"/>
                  </a:lnTo>
                  <a:lnTo>
                    <a:pt x="97107" y="248957"/>
                  </a:lnTo>
                  <a:lnTo>
                    <a:pt x="59436" y="210312"/>
                  </a:lnTo>
                  <a:close/>
                </a:path>
                <a:path w="390525" h="381634">
                  <a:moveTo>
                    <a:pt x="97107" y="248957"/>
                  </a:moveTo>
                  <a:lnTo>
                    <a:pt x="77850" y="267715"/>
                  </a:lnTo>
                  <a:lnTo>
                    <a:pt x="115442" y="306450"/>
                  </a:lnTo>
                  <a:lnTo>
                    <a:pt x="134781" y="287604"/>
                  </a:lnTo>
                  <a:lnTo>
                    <a:pt x="97107" y="248957"/>
                  </a:lnTo>
                  <a:close/>
                </a:path>
                <a:path w="390525" h="381634">
                  <a:moveTo>
                    <a:pt x="134781" y="287604"/>
                  </a:moveTo>
                  <a:lnTo>
                    <a:pt x="115442" y="306450"/>
                  </a:lnTo>
                  <a:lnTo>
                    <a:pt x="153153" y="306450"/>
                  </a:lnTo>
                  <a:lnTo>
                    <a:pt x="134781" y="287604"/>
                  </a:lnTo>
                  <a:close/>
                </a:path>
                <a:path w="390525" h="381634">
                  <a:moveTo>
                    <a:pt x="352678" y="0"/>
                  </a:moveTo>
                  <a:lnTo>
                    <a:pt x="97107" y="248957"/>
                  </a:lnTo>
                  <a:lnTo>
                    <a:pt x="134781" y="287604"/>
                  </a:lnTo>
                  <a:lnTo>
                    <a:pt x="390271" y="38607"/>
                  </a:lnTo>
                  <a:lnTo>
                    <a:pt x="35267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" y="961644"/>
              <a:ext cx="3449320" cy="352425"/>
            </a:xfrm>
            <a:custGeom>
              <a:avLst/>
              <a:gdLst/>
              <a:ahLst/>
              <a:cxnLst/>
              <a:rect l="l" t="t" r="r" b="b"/>
              <a:pathLst>
                <a:path w="3449320" h="352425">
                  <a:moveTo>
                    <a:pt x="3448812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448812" y="352043"/>
                  </a:lnTo>
                  <a:lnTo>
                    <a:pt x="34488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44" y="961644"/>
              <a:ext cx="3449320" cy="352425"/>
            </a:xfrm>
            <a:custGeom>
              <a:avLst/>
              <a:gdLst/>
              <a:ahLst/>
              <a:cxnLst/>
              <a:rect l="l" t="t" r="r" b="b"/>
              <a:pathLst>
                <a:path w="3449320" h="352425">
                  <a:moveTo>
                    <a:pt x="0" y="352043"/>
                  </a:moveTo>
                  <a:lnTo>
                    <a:pt x="3448812" y="352043"/>
                  </a:lnTo>
                  <a:lnTo>
                    <a:pt x="3448812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4388" y="990422"/>
            <a:ext cx="708977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  <a:tabLst>
                <a:tab pos="36607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79DB"/>
                </a:solidFill>
                <a:latin typeface="Century Gothic"/>
                <a:cs typeface="Century Gothic"/>
              </a:rPr>
              <a:t>DF</a:t>
            </a:r>
            <a:r>
              <a:rPr sz="18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02b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This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800" b="1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02a</a:t>
            </a:r>
            <a:endParaRPr sz="1800">
              <a:latin typeface="Century Gothic"/>
              <a:cs typeface="Century Gothic"/>
            </a:endParaRPr>
          </a:p>
          <a:p>
            <a:pPr marL="12700" marR="1249045">
              <a:lnSpc>
                <a:spcPct val="200199"/>
              </a:lnSpc>
              <a:spcBef>
                <a:spcPts val="305"/>
              </a:spcBef>
            </a:pP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6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stringJsonDF</a:t>
            </a:r>
            <a:r>
              <a:rPr sz="16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.select(</a:t>
            </a:r>
            <a:r>
              <a:rPr sz="1600" b="1" spc="-10" dirty="0">
                <a:solidFill>
                  <a:srgbClr val="6F2F92"/>
                </a:solidFill>
                <a:latin typeface="Arial Narrow"/>
                <a:cs typeface="Arial Narrow"/>
              </a:rPr>
              <a:t>to_json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struct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($"*"))).toDF("devices") 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stringJsonDF.show(4,</a:t>
            </a:r>
            <a:r>
              <a:rPr sz="1600" b="1" spc="6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6590" y="1223644"/>
            <a:ext cx="8837295" cy="2903855"/>
            <a:chOff x="156590" y="1223644"/>
            <a:chExt cx="8837295" cy="2903855"/>
          </a:xfrm>
        </p:grpSpPr>
        <p:sp>
          <p:nvSpPr>
            <p:cNvPr id="16" name="object 16"/>
            <p:cNvSpPr/>
            <p:nvPr/>
          </p:nvSpPr>
          <p:spPr>
            <a:xfrm>
              <a:off x="1569085" y="1223644"/>
              <a:ext cx="256540" cy="376555"/>
            </a:xfrm>
            <a:custGeom>
              <a:avLst/>
              <a:gdLst/>
              <a:ahLst/>
              <a:cxnLst/>
              <a:rect l="l" t="t" r="r" b="b"/>
              <a:pathLst>
                <a:path w="256539" h="376555">
                  <a:moveTo>
                    <a:pt x="145668" y="255100"/>
                  </a:moveTo>
                  <a:lnTo>
                    <a:pt x="100329" y="284352"/>
                  </a:lnTo>
                  <a:lnTo>
                    <a:pt x="256159" y="376554"/>
                  </a:lnTo>
                  <a:lnTo>
                    <a:pt x="245281" y="277749"/>
                  </a:lnTo>
                  <a:lnTo>
                    <a:pt x="160273" y="277749"/>
                  </a:lnTo>
                  <a:lnTo>
                    <a:pt x="145668" y="255100"/>
                  </a:lnTo>
                  <a:close/>
                </a:path>
                <a:path w="256539" h="376555">
                  <a:moveTo>
                    <a:pt x="190996" y="225855"/>
                  </a:moveTo>
                  <a:lnTo>
                    <a:pt x="145668" y="255100"/>
                  </a:lnTo>
                  <a:lnTo>
                    <a:pt x="160273" y="277749"/>
                  </a:lnTo>
                  <a:lnTo>
                    <a:pt x="205613" y="248538"/>
                  </a:lnTo>
                  <a:lnTo>
                    <a:pt x="190996" y="225855"/>
                  </a:lnTo>
                  <a:close/>
                </a:path>
                <a:path w="256539" h="376555">
                  <a:moveTo>
                    <a:pt x="236347" y="196595"/>
                  </a:moveTo>
                  <a:lnTo>
                    <a:pt x="190996" y="225855"/>
                  </a:lnTo>
                  <a:lnTo>
                    <a:pt x="205613" y="248538"/>
                  </a:lnTo>
                  <a:lnTo>
                    <a:pt x="160273" y="277749"/>
                  </a:lnTo>
                  <a:lnTo>
                    <a:pt x="245281" y="277749"/>
                  </a:lnTo>
                  <a:lnTo>
                    <a:pt x="236347" y="196595"/>
                  </a:lnTo>
                  <a:close/>
                </a:path>
                <a:path w="256539" h="376555">
                  <a:moveTo>
                    <a:pt x="45465" y="0"/>
                  </a:moveTo>
                  <a:lnTo>
                    <a:pt x="0" y="29209"/>
                  </a:lnTo>
                  <a:lnTo>
                    <a:pt x="145668" y="255100"/>
                  </a:lnTo>
                  <a:lnTo>
                    <a:pt x="190996" y="225855"/>
                  </a:lnTo>
                  <a:lnTo>
                    <a:pt x="45465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115" y="2421636"/>
              <a:ext cx="8817864" cy="16962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1353" y="2416873"/>
              <a:ext cx="8827770" cy="1706245"/>
            </a:xfrm>
            <a:custGeom>
              <a:avLst/>
              <a:gdLst/>
              <a:ahLst/>
              <a:cxnLst/>
              <a:rect l="l" t="t" r="r" b="b"/>
              <a:pathLst>
                <a:path w="8827770" h="1706245">
                  <a:moveTo>
                    <a:pt x="0" y="1705737"/>
                  </a:moveTo>
                  <a:lnTo>
                    <a:pt x="8827389" y="1705737"/>
                  </a:lnTo>
                  <a:lnTo>
                    <a:pt x="8827389" y="0"/>
                  </a:lnTo>
                  <a:lnTo>
                    <a:pt x="0" y="0"/>
                  </a:lnTo>
                  <a:lnTo>
                    <a:pt x="0" y="1705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03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4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6F2F92"/>
                </a:solidFill>
              </a:rPr>
              <a:t>selectExpr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4" y="1414271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1869948"/>
                  </a:moveTo>
                  <a:lnTo>
                    <a:pt x="0" y="1869948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1869948"/>
                  </a:lnTo>
                  <a:close/>
                </a:path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1232916"/>
                  </a:lnTo>
                  <a:lnTo>
                    <a:pt x="8973312" y="1232916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3382771"/>
            <a:ext cx="7686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devicesDF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r>
              <a:rPr sz="1800" b="1" spc="-10" dirty="0">
                <a:solidFill>
                  <a:srgbClr val="6F2F92"/>
                </a:solidFill>
                <a:latin typeface="Arial Narrow"/>
                <a:cs typeface="Arial Narrow"/>
              </a:rPr>
              <a:t>selectExpr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("c02_level",</a:t>
            </a:r>
            <a:r>
              <a:rPr sz="1800" b="1" spc="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"round(c02_level/temp)</a:t>
            </a:r>
            <a:r>
              <a:rPr sz="1800" b="1" spc="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ratio_c02_temperature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endParaRPr sz="1800">
              <a:latin typeface="Arial Narrow"/>
              <a:cs typeface="Arial Narrow"/>
            </a:endParaRPr>
          </a:p>
          <a:p>
            <a:pPr marL="2050414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.orderBy($"ratio_c02_temperature"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desc).show(4,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867" y="1210055"/>
            <a:ext cx="8992870" cy="2084070"/>
            <a:chOff x="78867" y="1210055"/>
            <a:chExt cx="8992870" cy="2084070"/>
          </a:xfrm>
        </p:grpSpPr>
        <p:sp>
          <p:nvSpPr>
            <p:cNvPr id="11" name="object 11"/>
            <p:cNvSpPr/>
            <p:nvPr/>
          </p:nvSpPr>
          <p:spPr>
            <a:xfrm>
              <a:off x="5431917" y="1210055"/>
              <a:ext cx="231140" cy="299720"/>
            </a:xfrm>
            <a:custGeom>
              <a:avLst/>
              <a:gdLst/>
              <a:ahLst/>
              <a:cxnLst/>
              <a:rect l="l" t="t" r="r" b="b"/>
              <a:pathLst>
                <a:path w="231139" h="299719">
                  <a:moveTo>
                    <a:pt x="113097" y="185136"/>
                  </a:moveTo>
                  <a:lnTo>
                    <a:pt x="69723" y="217170"/>
                  </a:lnTo>
                  <a:lnTo>
                    <a:pt x="231012" y="299339"/>
                  </a:lnTo>
                  <a:lnTo>
                    <a:pt x="214879" y="206883"/>
                  </a:lnTo>
                  <a:lnTo>
                    <a:pt x="129159" y="206883"/>
                  </a:lnTo>
                  <a:lnTo>
                    <a:pt x="113097" y="185136"/>
                  </a:lnTo>
                  <a:close/>
                </a:path>
                <a:path w="231139" h="299719">
                  <a:moveTo>
                    <a:pt x="156549" y="153045"/>
                  </a:moveTo>
                  <a:lnTo>
                    <a:pt x="113097" y="185136"/>
                  </a:lnTo>
                  <a:lnTo>
                    <a:pt x="129159" y="206883"/>
                  </a:lnTo>
                  <a:lnTo>
                    <a:pt x="172593" y="174752"/>
                  </a:lnTo>
                  <a:lnTo>
                    <a:pt x="156549" y="153045"/>
                  </a:lnTo>
                  <a:close/>
                </a:path>
                <a:path w="231139" h="299719">
                  <a:moveTo>
                    <a:pt x="199898" y="121031"/>
                  </a:moveTo>
                  <a:lnTo>
                    <a:pt x="156549" y="153045"/>
                  </a:lnTo>
                  <a:lnTo>
                    <a:pt x="172593" y="174752"/>
                  </a:lnTo>
                  <a:lnTo>
                    <a:pt x="129159" y="206883"/>
                  </a:lnTo>
                  <a:lnTo>
                    <a:pt x="214879" y="206883"/>
                  </a:lnTo>
                  <a:lnTo>
                    <a:pt x="199898" y="121031"/>
                  </a:lnTo>
                  <a:close/>
                </a:path>
                <a:path w="231139" h="299719">
                  <a:moveTo>
                    <a:pt x="43434" y="0"/>
                  </a:moveTo>
                  <a:lnTo>
                    <a:pt x="0" y="32004"/>
                  </a:lnTo>
                  <a:lnTo>
                    <a:pt x="113097" y="185136"/>
                  </a:lnTo>
                  <a:lnTo>
                    <a:pt x="156549" y="153045"/>
                  </a:lnTo>
                  <a:lnTo>
                    <a:pt x="43434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8275" y="1834895"/>
              <a:ext cx="2935224" cy="3992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03577" y="1830069"/>
              <a:ext cx="2945130" cy="408940"/>
            </a:xfrm>
            <a:custGeom>
              <a:avLst/>
              <a:gdLst/>
              <a:ahLst/>
              <a:cxnLst/>
              <a:rect l="l" t="t" r="r" b="b"/>
              <a:pathLst>
                <a:path w="2945129" h="408939">
                  <a:moveTo>
                    <a:pt x="0" y="408812"/>
                  </a:moveTo>
                  <a:lnTo>
                    <a:pt x="2944749" y="408812"/>
                  </a:lnTo>
                  <a:lnTo>
                    <a:pt x="2944749" y="0"/>
                  </a:lnTo>
                  <a:lnTo>
                    <a:pt x="0" y="0"/>
                  </a:lnTo>
                  <a:lnTo>
                    <a:pt x="0" y="4088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92" y="2647188"/>
              <a:ext cx="8973312" cy="6370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629" y="2642361"/>
              <a:ext cx="8983345" cy="647065"/>
            </a:xfrm>
            <a:custGeom>
              <a:avLst/>
              <a:gdLst/>
              <a:ahLst/>
              <a:cxnLst/>
              <a:rect l="l" t="t" r="r" b="b"/>
              <a:pathLst>
                <a:path w="8983345" h="647064">
                  <a:moveTo>
                    <a:pt x="0" y="646557"/>
                  </a:moveTo>
                  <a:lnTo>
                    <a:pt x="8982837" y="646557"/>
                  </a:lnTo>
                  <a:lnTo>
                    <a:pt x="8982837" y="0"/>
                  </a:lnTo>
                  <a:lnTo>
                    <a:pt x="0" y="0"/>
                  </a:lnTo>
                  <a:lnTo>
                    <a:pt x="0" y="646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388" y="972134"/>
            <a:ext cx="7620634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Using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6F2F92"/>
                </a:solidFill>
                <a:latin typeface="Century Gothic"/>
                <a:cs typeface="Century Gothic"/>
              </a:rPr>
              <a:t>selectExpr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CAST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JSON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object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Century Gothic"/>
                <a:cs typeface="Century Gothic"/>
              </a:rPr>
              <a:t>String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40000"/>
              </a:lnSpc>
              <a:spcBef>
                <a:spcPts val="83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stringsDF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eventsDS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selectExpr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("CAST(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id</a:t>
            </a:r>
            <a:r>
              <a:rPr sz="1800" b="1" spc="-3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INT)",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"CAST(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device</a:t>
            </a:r>
            <a:r>
              <a:rPr sz="1800" b="1" spc="-6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STRING)") strings.printSchema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stringsDF.show(4,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5067" y="3995546"/>
            <a:ext cx="3208020" cy="971550"/>
            <a:chOff x="155067" y="3995546"/>
            <a:chExt cx="3208020" cy="9715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592" y="4005071"/>
              <a:ext cx="2228088" cy="9525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9829" y="4000309"/>
              <a:ext cx="2237740" cy="962025"/>
            </a:xfrm>
            <a:custGeom>
              <a:avLst/>
              <a:gdLst/>
              <a:ahLst/>
              <a:cxnLst/>
              <a:rect l="l" t="t" r="r" b="b"/>
              <a:pathLst>
                <a:path w="2237740" h="962025">
                  <a:moveTo>
                    <a:pt x="0" y="962024"/>
                  </a:moveTo>
                  <a:lnTo>
                    <a:pt x="2237613" y="962024"/>
                  </a:lnTo>
                  <a:lnTo>
                    <a:pt x="2237613" y="0"/>
                  </a:lnTo>
                  <a:lnTo>
                    <a:pt x="0" y="0"/>
                  </a:lnTo>
                  <a:lnTo>
                    <a:pt x="0" y="962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93442" y="4435411"/>
              <a:ext cx="969644" cy="161925"/>
            </a:xfrm>
            <a:custGeom>
              <a:avLst/>
              <a:gdLst/>
              <a:ahLst/>
              <a:cxnLst/>
              <a:rect l="l" t="t" r="r" b="b"/>
              <a:pathLst>
                <a:path w="969645" h="161925">
                  <a:moveTo>
                    <a:pt x="161925" y="0"/>
                  </a:moveTo>
                  <a:lnTo>
                    <a:pt x="0" y="80962"/>
                  </a:lnTo>
                  <a:lnTo>
                    <a:pt x="161925" y="161924"/>
                  </a:lnTo>
                  <a:lnTo>
                    <a:pt x="161925" y="107949"/>
                  </a:lnTo>
                  <a:lnTo>
                    <a:pt x="134874" y="107949"/>
                  </a:lnTo>
                  <a:lnTo>
                    <a:pt x="134874" y="53974"/>
                  </a:lnTo>
                  <a:lnTo>
                    <a:pt x="161925" y="53974"/>
                  </a:lnTo>
                  <a:lnTo>
                    <a:pt x="161925" y="0"/>
                  </a:lnTo>
                  <a:close/>
                </a:path>
                <a:path w="969645" h="161925">
                  <a:moveTo>
                    <a:pt x="161925" y="53974"/>
                  </a:moveTo>
                  <a:lnTo>
                    <a:pt x="134874" y="53974"/>
                  </a:lnTo>
                  <a:lnTo>
                    <a:pt x="134874" y="107949"/>
                  </a:lnTo>
                  <a:lnTo>
                    <a:pt x="161925" y="107949"/>
                  </a:lnTo>
                  <a:lnTo>
                    <a:pt x="161925" y="53974"/>
                  </a:lnTo>
                  <a:close/>
                </a:path>
                <a:path w="969645" h="161925">
                  <a:moveTo>
                    <a:pt x="969518" y="53974"/>
                  </a:moveTo>
                  <a:lnTo>
                    <a:pt x="161925" y="53974"/>
                  </a:lnTo>
                  <a:lnTo>
                    <a:pt x="161925" y="107949"/>
                  </a:lnTo>
                  <a:lnTo>
                    <a:pt x="969518" y="107949"/>
                  </a:lnTo>
                  <a:lnTo>
                    <a:pt x="969518" y="53974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66644" y="4194047"/>
            <a:ext cx="4535805" cy="6375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 marR="28765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solidFill>
                  <a:srgbClr val="6F2F92"/>
                </a:solidFill>
                <a:latin typeface="Century Gothic"/>
                <a:cs typeface="Century Gothic"/>
              </a:rPr>
              <a:t>selectExpr</a:t>
            </a:r>
            <a:r>
              <a:rPr sz="1800" b="1" spc="-35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can convert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expressions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'manufactured'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2513" y="2798826"/>
            <a:ext cx="7239634" cy="1455420"/>
          </a:xfrm>
          <a:custGeom>
            <a:avLst/>
            <a:gdLst/>
            <a:ahLst/>
            <a:cxnLst/>
            <a:rect l="l" t="t" r="r" b="b"/>
            <a:pathLst>
              <a:path w="7239634" h="1455420">
                <a:moveTo>
                  <a:pt x="0" y="0"/>
                </a:moveTo>
                <a:lnTo>
                  <a:pt x="291833" y="0"/>
                </a:lnTo>
              </a:path>
              <a:path w="7239634" h="1455420">
                <a:moveTo>
                  <a:pt x="560832" y="1455420"/>
                </a:moveTo>
                <a:lnTo>
                  <a:pt x="2012823" y="1455420"/>
                </a:lnTo>
              </a:path>
              <a:path w="7239634" h="1455420">
                <a:moveTo>
                  <a:pt x="6719315" y="161544"/>
                </a:moveTo>
                <a:lnTo>
                  <a:pt x="7146543" y="161544"/>
                </a:lnTo>
              </a:path>
              <a:path w="7239634" h="1455420">
                <a:moveTo>
                  <a:pt x="4718304" y="158496"/>
                </a:moveTo>
                <a:lnTo>
                  <a:pt x="4937506" y="158496"/>
                </a:lnTo>
              </a:path>
              <a:path w="7239634" h="1455420">
                <a:moveTo>
                  <a:pt x="4802124" y="408431"/>
                </a:moveTo>
                <a:lnTo>
                  <a:pt x="5021326" y="408431"/>
                </a:lnTo>
              </a:path>
              <a:path w="7239634" h="1455420">
                <a:moveTo>
                  <a:pt x="6812280" y="411480"/>
                </a:moveTo>
                <a:lnTo>
                  <a:pt x="7239508" y="411480"/>
                </a:lnTo>
              </a:path>
              <a:path w="7239634" h="1455420">
                <a:moveTo>
                  <a:pt x="6248400" y="324612"/>
                </a:moveTo>
                <a:lnTo>
                  <a:pt x="6675628" y="324612"/>
                </a:lnTo>
              </a:path>
              <a:path w="7239634" h="1455420">
                <a:moveTo>
                  <a:pt x="4218432" y="321563"/>
                </a:moveTo>
                <a:lnTo>
                  <a:pt x="4437634" y="321563"/>
                </a:lnTo>
              </a:path>
              <a:path w="7239634" h="1455420">
                <a:moveTo>
                  <a:pt x="6530339" y="246887"/>
                </a:moveTo>
                <a:lnTo>
                  <a:pt x="6957567" y="246887"/>
                </a:lnTo>
              </a:path>
              <a:path w="7239634" h="1455420">
                <a:moveTo>
                  <a:pt x="4539996" y="242316"/>
                </a:moveTo>
                <a:lnTo>
                  <a:pt x="4759198" y="24231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6323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Nested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JSON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objects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Map </a:t>
            </a:r>
            <a:r>
              <a:rPr dirty="0">
                <a:solidFill>
                  <a:srgbClr val="EB871D"/>
                </a:solidFill>
              </a:rPr>
              <a:t>Data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164" y="1067257"/>
            <a:ext cx="81673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It's</a:t>
            </a:r>
            <a:r>
              <a:rPr sz="20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not unreasonable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assume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your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nested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structures</a:t>
            </a:r>
            <a:endParaRPr sz="2000">
              <a:latin typeface="Century Gothic"/>
              <a:cs typeface="Century Gothic"/>
            </a:endParaRPr>
          </a:p>
          <a:p>
            <a:pPr marL="240665">
              <a:lnSpc>
                <a:spcPct val="100000"/>
              </a:lnSpc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may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0000"/>
                </a:solidFill>
                <a:latin typeface="Century Gothic"/>
                <a:cs typeface="Century Gothic"/>
              </a:rPr>
              <a:t>Maps</a:t>
            </a:r>
            <a:r>
              <a:rPr sz="20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well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nested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endParaRPr sz="20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illustration,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let's</a:t>
            </a:r>
            <a:r>
              <a:rPr sz="20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single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comprised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and</a:t>
            </a:r>
            <a:endParaRPr sz="2000">
              <a:latin typeface="Century Gothic"/>
              <a:cs typeface="Century Gothic"/>
            </a:endParaRPr>
          </a:p>
          <a:p>
            <a:pPr marL="240665">
              <a:lnSpc>
                <a:spcPct val="100000"/>
              </a:lnSpc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Nested</a:t>
            </a:r>
            <a:r>
              <a:rPr sz="20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types,</a:t>
            </a:r>
            <a:r>
              <a:rPr sz="20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including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entury Gothic"/>
                <a:cs typeface="Century Gothic"/>
              </a:rPr>
              <a:t>Map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905" cy="139065"/>
          </a:xfrm>
          <a:custGeom>
            <a:avLst/>
            <a:gdLst/>
            <a:ahLst/>
            <a:cxnLst/>
            <a:rect l="l" t="t" r="r" b="b"/>
            <a:pathLst>
              <a:path w="1905" h="139065">
                <a:moveTo>
                  <a:pt x="0" y="138684"/>
                </a:moveTo>
                <a:lnTo>
                  <a:pt x="1524" y="138684"/>
                </a:lnTo>
                <a:lnTo>
                  <a:pt x="152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01287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0" y="222885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04a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Complex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 Type schema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for JSON </a:t>
            </a:r>
            <a:r>
              <a:rPr spc="-20" dirty="0">
                <a:solidFill>
                  <a:srgbClr val="EB871D"/>
                </a:solidFill>
              </a:rPr>
              <a:t>data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339405"/>
            <a:ext cx="8983345" cy="3679825"/>
            <a:chOff x="80581" y="1339405"/>
            <a:chExt cx="8983345" cy="3679825"/>
          </a:xfrm>
        </p:grpSpPr>
        <p:sp>
          <p:nvSpPr>
            <p:cNvPr id="7" name="object 7"/>
            <p:cNvSpPr/>
            <p:nvPr/>
          </p:nvSpPr>
          <p:spPr>
            <a:xfrm>
              <a:off x="85343" y="1344167"/>
              <a:ext cx="8973820" cy="3670300"/>
            </a:xfrm>
            <a:custGeom>
              <a:avLst/>
              <a:gdLst/>
              <a:ahLst/>
              <a:cxnLst/>
              <a:rect l="l" t="t" r="r" b="b"/>
              <a:pathLst>
                <a:path w="8973820" h="3670300">
                  <a:moveTo>
                    <a:pt x="8973312" y="0"/>
                  </a:moveTo>
                  <a:lnTo>
                    <a:pt x="0" y="0"/>
                  </a:lnTo>
                  <a:lnTo>
                    <a:pt x="0" y="3669791"/>
                  </a:lnTo>
                  <a:lnTo>
                    <a:pt x="8973312" y="3669791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344167"/>
              <a:ext cx="8973820" cy="3670300"/>
            </a:xfrm>
            <a:custGeom>
              <a:avLst/>
              <a:gdLst/>
              <a:ahLst/>
              <a:cxnLst/>
              <a:rect l="l" t="t" r="r" b="b"/>
              <a:pathLst>
                <a:path w="8973820" h="3670300">
                  <a:moveTo>
                    <a:pt x="0" y="3669791"/>
                  </a:moveTo>
                  <a:lnTo>
                    <a:pt x="8973312" y="3669791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6697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363726"/>
            <a:ext cx="2995295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import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org.apache.spark.sql.types._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2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8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0079DB"/>
                </a:solidFill>
                <a:latin typeface="Arial Narrow"/>
                <a:cs typeface="Arial Narrow"/>
              </a:rPr>
              <a:t>schema1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new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 Narrow"/>
                <a:cs typeface="Arial Narrow"/>
              </a:rPr>
              <a:t>StructType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()</a:t>
            </a:r>
            <a:endParaRPr sz="1800">
              <a:latin typeface="Arial Narrow"/>
              <a:cs typeface="Arial Narrow"/>
            </a:endParaRPr>
          </a:p>
          <a:p>
            <a:pPr marL="117475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.add("dc_id",</a:t>
            </a:r>
            <a:r>
              <a:rPr sz="1800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endParaRPr sz="1800">
              <a:latin typeface="Arial Narrow"/>
              <a:cs typeface="Arial Narrow"/>
            </a:endParaRPr>
          </a:p>
          <a:p>
            <a:pPr marL="221615" marR="1692910" indent="-104139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.add("source", 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MapType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(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7993" y="2071242"/>
            <a:ext cx="296481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800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Info</a:t>
            </a:r>
            <a:r>
              <a:rPr sz="1800" spc="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about</a:t>
            </a:r>
            <a:r>
              <a:rPr sz="1800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the source</a:t>
            </a:r>
            <a:r>
              <a:rPr sz="1800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of</a:t>
            </a:r>
            <a:r>
              <a:rPr sz="1800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alarm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//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Define</a:t>
            </a:r>
            <a:r>
              <a:rPr sz="1800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this</a:t>
            </a:r>
            <a:r>
              <a:rPr sz="1800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as a</a:t>
            </a:r>
            <a:r>
              <a:rPr sz="1800" spc="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Map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(Key-&gt;value)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637" y="2509850"/>
            <a:ext cx="144335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StringType,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new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 Narrow"/>
                <a:cs typeface="Arial Narrow"/>
              </a:rPr>
              <a:t>StructType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()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9005" y="2992373"/>
            <a:ext cx="2654935" cy="1347470"/>
          </a:xfrm>
          <a:prstGeom prst="rect">
            <a:avLst/>
          </a:prstGeom>
          <a:solidFill>
            <a:srgbClr val="D9D9D9"/>
          </a:solidFill>
          <a:ln w="31750">
            <a:solidFill>
              <a:srgbClr val="0079D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705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description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StringType)</a:t>
            </a:r>
            <a:endParaRPr sz="1800">
              <a:latin typeface="Arial Narrow"/>
              <a:cs typeface="Arial Narrow"/>
            </a:endParaRPr>
          </a:p>
          <a:p>
            <a:pPr marL="62230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StringType)</a:t>
            </a:r>
            <a:endParaRPr sz="1800">
              <a:latin typeface="Arial Narrow"/>
              <a:cs typeface="Arial Narrow"/>
            </a:endParaRPr>
          </a:p>
          <a:p>
            <a:pPr marL="62230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id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800">
              <a:latin typeface="Arial Narrow"/>
              <a:cs typeface="Arial Narrow"/>
            </a:endParaRPr>
          </a:p>
          <a:p>
            <a:pPr marL="62230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LongType)</a:t>
            </a:r>
            <a:endParaRPr sz="1800">
              <a:latin typeface="Arial Narrow"/>
              <a:cs typeface="Arial Narrow"/>
            </a:endParaRPr>
          </a:p>
          <a:p>
            <a:pPr marL="62230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c02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_level",</a:t>
            </a:r>
            <a:r>
              <a:rPr sz="1800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LongType)</a:t>
            </a:r>
            <a:endParaRPr sz="1800">
              <a:latin typeface="Arial Narrow"/>
              <a:cs typeface="Arial Narrow"/>
            </a:endParaRPr>
          </a:p>
          <a:p>
            <a:pPr marL="62230">
              <a:lnSpc>
                <a:spcPts val="1945"/>
              </a:lnSpc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.add("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geo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5609" y="4266387"/>
            <a:ext cx="245808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new</a:t>
            </a:r>
            <a:r>
              <a:rPr sz="1800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Arial Narrow"/>
                <a:cs typeface="Arial Narrow"/>
              </a:rPr>
              <a:t>StructType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()</a:t>
            </a:r>
            <a:endParaRPr sz="1800">
              <a:latin typeface="Arial Narrow"/>
              <a:cs typeface="Arial Narrow"/>
            </a:endParaRPr>
          </a:p>
          <a:p>
            <a:pPr marL="65405">
              <a:lnSpc>
                <a:spcPts val="1730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.add("lat",</a:t>
            </a: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 DoubleType)</a:t>
            </a:r>
            <a:endParaRPr sz="1800">
              <a:latin typeface="Arial Narrow"/>
              <a:cs typeface="Arial Narrow"/>
            </a:endParaRPr>
          </a:p>
          <a:p>
            <a:pPr marL="65405">
              <a:lnSpc>
                <a:spcPts val="1945"/>
              </a:lnSpc>
            </a:pP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.add("long",</a:t>
            </a:r>
            <a:r>
              <a:rPr sz="18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B3B3A"/>
                </a:solidFill>
                <a:latin typeface="Arial Narrow"/>
                <a:cs typeface="Arial Narrow"/>
              </a:rPr>
              <a:t>DoubleType)</a:t>
            </a:r>
            <a:r>
              <a:rPr sz="1800" spc="30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Arial Narrow"/>
                <a:cs typeface="Arial Narrow"/>
              </a:rPr>
              <a:t>)))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388" y="972134"/>
            <a:ext cx="7668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 DF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apply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Key-Value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pair</a:t>
            </a:r>
            <a:r>
              <a:rPr sz="18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Map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0147" y="2621279"/>
            <a:ext cx="3954779" cy="74422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92075" marR="140970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Map</a:t>
            </a:r>
            <a:r>
              <a:rPr sz="18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consists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 6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Key-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pairs.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names are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Keys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04b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 single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row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complex JSON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461896"/>
            <a:ext cx="188341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dataDS</a:t>
            </a:r>
            <a:r>
              <a:rPr sz="1800" b="1" spc="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Seq("""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{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"dc_id":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"dc-101",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source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Arial Narrow"/>
                <a:cs typeface="Arial Narrow"/>
              </a:rPr>
              <a:t>{</a:t>
            </a:r>
            <a:endParaRPr sz="1800">
              <a:latin typeface="Arial Narrow"/>
              <a:cs typeface="Arial Narrow"/>
            </a:endParaRPr>
          </a:p>
          <a:p>
            <a:pPr marL="221615">
              <a:lnSpc>
                <a:spcPts val="2055"/>
              </a:lnSpc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"sensor-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igauge":</a:t>
            </a:r>
            <a:r>
              <a:rPr sz="1800" b="1" spc="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50" dirty="0">
                <a:solidFill>
                  <a:srgbClr val="3B3B3A"/>
                </a:solidFill>
                <a:latin typeface="Arial Narrow"/>
                <a:cs typeface="Arial Narrow"/>
              </a:rPr>
              <a:t>{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88" y="2696717"/>
            <a:ext cx="5436870" cy="213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id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10,</a:t>
            </a:r>
            <a:endParaRPr sz="1800">
              <a:latin typeface="Arial Narrow"/>
              <a:cs typeface="Arial Narrow"/>
            </a:endParaRPr>
          </a:p>
          <a:p>
            <a:pPr marL="326390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"68.28.91.22",</a:t>
            </a:r>
            <a:endParaRPr sz="1800">
              <a:latin typeface="Arial Narrow"/>
              <a:cs typeface="Arial Narrow"/>
            </a:endParaRPr>
          </a:p>
          <a:p>
            <a:pPr marL="326390">
              <a:lnSpc>
                <a:spcPts val="1945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description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"Sensor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attached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to</a:t>
            </a:r>
            <a:r>
              <a:rPr sz="18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the</a:t>
            </a:r>
            <a:r>
              <a:rPr sz="18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container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ceilings",</a:t>
            </a:r>
            <a:endParaRPr sz="1800">
              <a:latin typeface="Arial Narrow"/>
              <a:cs typeface="Arial Narrow"/>
            </a:endParaRPr>
          </a:p>
          <a:p>
            <a:pPr marL="326390" marR="3549015">
              <a:lnSpc>
                <a:spcPts val="1939"/>
              </a:lnSpc>
              <a:spcBef>
                <a:spcPts val="140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":35,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c02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_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level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1475,</a:t>
            </a:r>
            <a:endParaRPr sz="1800">
              <a:latin typeface="Arial Narrow"/>
              <a:cs typeface="Arial Narrow"/>
            </a:endParaRPr>
          </a:p>
          <a:p>
            <a:pPr marL="326390">
              <a:lnSpc>
                <a:spcPts val="181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geo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":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{"lat":38.00,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"long":97.00}</a:t>
            </a:r>
            <a:endParaRPr sz="1800">
              <a:latin typeface="Arial Narrow"/>
              <a:cs typeface="Arial Narrow"/>
            </a:endParaRPr>
          </a:p>
          <a:p>
            <a:pPr marL="221615">
              <a:lnSpc>
                <a:spcPts val="205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},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…</a:t>
            </a:r>
            <a:r>
              <a:rPr sz="1800" b="1" spc="-10" dirty="0">
                <a:solidFill>
                  <a:srgbClr val="6F2F9F"/>
                </a:solidFill>
                <a:latin typeface="Arial Narrow"/>
                <a:cs typeface="Arial Narrow"/>
              </a:rPr>
              <a:t>toDS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()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dataDS.count()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388" y="972134"/>
            <a:ext cx="76682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Here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 DF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apply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Key-Value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pair</a:t>
            </a:r>
            <a:r>
              <a:rPr sz="18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Map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7606" y="1548002"/>
            <a:ext cx="7313295" cy="3340100"/>
            <a:chOff x="1677606" y="1548002"/>
            <a:chExt cx="7313295" cy="33401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068" y="4558283"/>
              <a:ext cx="1164336" cy="3200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82369" y="4553521"/>
              <a:ext cx="1174115" cy="329565"/>
            </a:xfrm>
            <a:custGeom>
              <a:avLst/>
              <a:gdLst/>
              <a:ahLst/>
              <a:cxnLst/>
              <a:rect l="l" t="t" r="r" b="b"/>
              <a:pathLst>
                <a:path w="1174114" h="329564">
                  <a:moveTo>
                    <a:pt x="0" y="329564"/>
                  </a:moveTo>
                  <a:lnTo>
                    <a:pt x="1173861" y="329564"/>
                  </a:lnTo>
                  <a:lnTo>
                    <a:pt x="1173861" y="0"/>
                  </a:lnTo>
                  <a:lnTo>
                    <a:pt x="0" y="0"/>
                  </a:lnTo>
                  <a:lnTo>
                    <a:pt x="0" y="32956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5940" y="1557527"/>
              <a:ext cx="3364991" cy="33055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11114" y="1552765"/>
              <a:ext cx="3375025" cy="3315335"/>
            </a:xfrm>
            <a:custGeom>
              <a:avLst/>
              <a:gdLst/>
              <a:ahLst/>
              <a:cxnLst/>
              <a:rect l="l" t="t" r="r" b="b"/>
              <a:pathLst>
                <a:path w="3375025" h="3315335">
                  <a:moveTo>
                    <a:pt x="0" y="3315080"/>
                  </a:moveTo>
                  <a:lnTo>
                    <a:pt x="3374516" y="3315080"/>
                  </a:lnTo>
                  <a:lnTo>
                    <a:pt x="3374516" y="0"/>
                  </a:lnTo>
                  <a:lnTo>
                    <a:pt x="0" y="0"/>
                  </a:lnTo>
                  <a:lnTo>
                    <a:pt x="0" y="331508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86355" y="1688592"/>
            <a:ext cx="2794000" cy="3524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Map's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4202" y="1839721"/>
            <a:ext cx="1830705" cy="2209800"/>
          </a:xfrm>
          <a:custGeom>
            <a:avLst/>
            <a:gdLst/>
            <a:ahLst/>
            <a:cxnLst/>
            <a:rect l="l" t="t" r="r" b="b"/>
            <a:pathLst>
              <a:path w="1830705" h="2209800">
                <a:moveTo>
                  <a:pt x="1242060" y="49784"/>
                </a:moveTo>
                <a:lnTo>
                  <a:pt x="1221486" y="0"/>
                </a:lnTo>
                <a:lnTo>
                  <a:pt x="281139" y="387616"/>
                </a:lnTo>
                <a:lnTo>
                  <a:pt x="260578" y="337693"/>
                </a:lnTo>
                <a:lnTo>
                  <a:pt x="141732" y="474218"/>
                </a:lnTo>
                <a:lnTo>
                  <a:pt x="322287" y="487426"/>
                </a:lnTo>
                <a:lnTo>
                  <a:pt x="305955" y="447802"/>
                </a:lnTo>
                <a:lnTo>
                  <a:pt x="301713" y="437527"/>
                </a:lnTo>
                <a:lnTo>
                  <a:pt x="1242060" y="49784"/>
                </a:lnTo>
                <a:close/>
              </a:path>
              <a:path w="1830705" h="2209800">
                <a:moveTo>
                  <a:pt x="1830324" y="608203"/>
                </a:moveTo>
                <a:lnTo>
                  <a:pt x="1818386" y="575437"/>
                </a:lnTo>
                <a:lnTo>
                  <a:pt x="1642757" y="638784"/>
                </a:lnTo>
                <a:lnTo>
                  <a:pt x="1635506" y="630555"/>
                </a:lnTo>
                <a:lnTo>
                  <a:pt x="1614754" y="648881"/>
                </a:lnTo>
                <a:lnTo>
                  <a:pt x="1507426" y="687590"/>
                </a:lnTo>
                <a:lnTo>
                  <a:pt x="99656" y="955217"/>
                </a:lnTo>
                <a:lnTo>
                  <a:pt x="93141" y="920877"/>
                </a:lnTo>
                <a:lnTo>
                  <a:pt x="0" y="991870"/>
                </a:lnTo>
                <a:lnTo>
                  <a:pt x="112712" y="1023874"/>
                </a:lnTo>
                <a:lnTo>
                  <a:pt x="106794" y="992759"/>
                </a:lnTo>
                <a:lnTo>
                  <a:pt x="106172" y="989507"/>
                </a:lnTo>
                <a:lnTo>
                  <a:pt x="1299121" y="762711"/>
                </a:lnTo>
                <a:lnTo>
                  <a:pt x="126149" y="1185735"/>
                </a:lnTo>
                <a:lnTo>
                  <a:pt x="114312" y="1152906"/>
                </a:lnTo>
                <a:lnTo>
                  <a:pt x="33528" y="1237742"/>
                </a:lnTo>
                <a:lnTo>
                  <a:pt x="149860" y="1251458"/>
                </a:lnTo>
                <a:lnTo>
                  <a:pt x="140144" y="1224534"/>
                </a:lnTo>
                <a:lnTo>
                  <a:pt x="138010" y="1218615"/>
                </a:lnTo>
                <a:lnTo>
                  <a:pt x="1474355" y="736600"/>
                </a:lnTo>
                <a:lnTo>
                  <a:pt x="158013" y="1382699"/>
                </a:lnTo>
                <a:lnTo>
                  <a:pt x="142608" y="1351280"/>
                </a:lnTo>
                <a:lnTo>
                  <a:pt x="71628" y="1444498"/>
                </a:lnTo>
                <a:lnTo>
                  <a:pt x="188772" y="1445387"/>
                </a:lnTo>
                <a:lnTo>
                  <a:pt x="177114" y="1421638"/>
                </a:lnTo>
                <a:lnTo>
                  <a:pt x="173342" y="1413954"/>
                </a:lnTo>
                <a:lnTo>
                  <a:pt x="1432318" y="796074"/>
                </a:lnTo>
                <a:lnTo>
                  <a:pt x="245071" y="1626362"/>
                </a:lnTo>
                <a:lnTo>
                  <a:pt x="225005" y="1597660"/>
                </a:lnTo>
                <a:lnTo>
                  <a:pt x="169164" y="1700657"/>
                </a:lnTo>
                <a:lnTo>
                  <a:pt x="285051" y="1683512"/>
                </a:lnTo>
                <a:lnTo>
                  <a:pt x="272072" y="1664982"/>
                </a:lnTo>
                <a:lnTo>
                  <a:pt x="265061" y="1654949"/>
                </a:lnTo>
                <a:lnTo>
                  <a:pt x="1275994" y="948080"/>
                </a:lnTo>
                <a:lnTo>
                  <a:pt x="228511" y="1873250"/>
                </a:lnTo>
                <a:lnTo>
                  <a:pt x="205397" y="1847088"/>
                </a:lnTo>
                <a:lnTo>
                  <a:pt x="161544" y="1955673"/>
                </a:lnTo>
                <a:lnTo>
                  <a:pt x="274751" y="1925574"/>
                </a:lnTo>
                <a:lnTo>
                  <a:pt x="261835" y="1910969"/>
                </a:lnTo>
                <a:lnTo>
                  <a:pt x="251625" y="1899412"/>
                </a:lnTo>
                <a:lnTo>
                  <a:pt x="1372019" y="909866"/>
                </a:lnTo>
                <a:lnTo>
                  <a:pt x="196062" y="2121928"/>
                </a:lnTo>
                <a:lnTo>
                  <a:pt x="170992" y="2097595"/>
                </a:lnTo>
                <a:lnTo>
                  <a:pt x="135636" y="2209266"/>
                </a:lnTo>
                <a:lnTo>
                  <a:pt x="246189" y="2170557"/>
                </a:lnTo>
                <a:lnTo>
                  <a:pt x="234035" y="2158771"/>
                </a:lnTo>
                <a:lnTo>
                  <a:pt x="221119" y="2146249"/>
                </a:lnTo>
                <a:lnTo>
                  <a:pt x="1610969" y="713867"/>
                </a:lnTo>
                <a:lnTo>
                  <a:pt x="1631467" y="699528"/>
                </a:lnTo>
                <a:lnTo>
                  <a:pt x="1650873" y="695833"/>
                </a:lnTo>
                <a:lnTo>
                  <a:pt x="1649653" y="689406"/>
                </a:lnTo>
                <a:lnTo>
                  <a:pt x="1655191" y="686689"/>
                </a:lnTo>
                <a:lnTo>
                  <a:pt x="1653806" y="683907"/>
                </a:lnTo>
                <a:lnTo>
                  <a:pt x="1689328" y="659066"/>
                </a:lnTo>
                <a:lnTo>
                  <a:pt x="1830324" y="608203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19527" y="2334767"/>
            <a:ext cx="2611120" cy="3524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6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Children</a:t>
            </a:r>
            <a:r>
              <a:rPr sz="16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10" dirty="0"/>
              <a:t>04c/d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JSON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928241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88" y="3657091"/>
            <a:ext cx="149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df.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show(1,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481" y="956881"/>
            <a:ext cx="6318885" cy="643890"/>
            <a:chOff x="42481" y="956881"/>
            <a:chExt cx="6318885" cy="643890"/>
          </a:xfrm>
        </p:grpSpPr>
        <p:sp>
          <p:nvSpPr>
            <p:cNvPr id="12" name="object 12"/>
            <p:cNvSpPr/>
            <p:nvPr/>
          </p:nvSpPr>
          <p:spPr>
            <a:xfrm>
              <a:off x="3590544" y="961644"/>
              <a:ext cx="2766060" cy="353695"/>
            </a:xfrm>
            <a:custGeom>
              <a:avLst/>
              <a:gdLst/>
              <a:ahLst/>
              <a:cxnLst/>
              <a:rect l="l" t="t" r="r" b="b"/>
              <a:pathLst>
                <a:path w="2766060" h="353694">
                  <a:moveTo>
                    <a:pt x="2766060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2766060" y="353567"/>
                  </a:lnTo>
                  <a:lnTo>
                    <a:pt x="27660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0544" y="961644"/>
              <a:ext cx="2766060" cy="353695"/>
            </a:xfrm>
            <a:custGeom>
              <a:avLst/>
              <a:gdLst/>
              <a:ahLst/>
              <a:cxnLst/>
              <a:rect l="l" t="t" r="r" b="b"/>
              <a:pathLst>
                <a:path w="2766060" h="353694">
                  <a:moveTo>
                    <a:pt x="0" y="353567"/>
                  </a:moveTo>
                  <a:lnTo>
                    <a:pt x="2766060" y="353567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5561" y="1218946"/>
              <a:ext cx="390525" cy="381635"/>
            </a:xfrm>
            <a:custGeom>
              <a:avLst/>
              <a:gdLst/>
              <a:ahLst/>
              <a:cxnLst/>
              <a:rect l="l" t="t" r="r" b="b"/>
              <a:pathLst>
                <a:path w="390525" h="381634">
                  <a:moveTo>
                    <a:pt x="59436" y="210312"/>
                  </a:moveTo>
                  <a:lnTo>
                    <a:pt x="0" y="381253"/>
                  </a:lnTo>
                  <a:lnTo>
                    <a:pt x="172465" y="326263"/>
                  </a:lnTo>
                  <a:lnTo>
                    <a:pt x="153153" y="306450"/>
                  </a:lnTo>
                  <a:lnTo>
                    <a:pt x="115442" y="306450"/>
                  </a:lnTo>
                  <a:lnTo>
                    <a:pt x="77850" y="267715"/>
                  </a:lnTo>
                  <a:lnTo>
                    <a:pt x="97107" y="248957"/>
                  </a:lnTo>
                  <a:lnTo>
                    <a:pt x="59436" y="210312"/>
                  </a:lnTo>
                  <a:close/>
                </a:path>
                <a:path w="390525" h="381634">
                  <a:moveTo>
                    <a:pt x="97107" y="248957"/>
                  </a:moveTo>
                  <a:lnTo>
                    <a:pt x="77850" y="267715"/>
                  </a:lnTo>
                  <a:lnTo>
                    <a:pt x="115442" y="306450"/>
                  </a:lnTo>
                  <a:lnTo>
                    <a:pt x="134781" y="287604"/>
                  </a:lnTo>
                  <a:lnTo>
                    <a:pt x="97107" y="248957"/>
                  </a:lnTo>
                  <a:close/>
                </a:path>
                <a:path w="390525" h="381634">
                  <a:moveTo>
                    <a:pt x="134781" y="287604"/>
                  </a:moveTo>
                  <a:lnTo>
                    <a:pt x="115442" y="306450"/>
                  </a:lnTo>
                  <a:lnTo>
                    <a:pt x="153153" y="306450"/>
                  </a:lnTo>
                  <a:lnTo>
                    <a:pt x="134781" y="287604"/>
                  </a:lnTo>
                  <a:close/>
                </a:path>
                <a:path w="390525" h="381634">
                  <a:moveTo>
                    <a:pt x="352678" y="0"/>
                  </a:moveTo>
                  <a:lnTo>
                    <a:pt x="97107" y="248957"/>
                  </a:lnTo>
                  <a:lnTo>
                    <a:pt x="134781" y="287604"/>
                  </a:lnTo>
                  <a:lnTo>
                    <a:pt x="390271" y="38607"/>
                  </a:lnTo>
                  <a:lnTo>
                    <a:pt x="352678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44" y="961644"/>
              <a:ext cx="3246120" cy="352425"/>
            </a:xfrm>
            <a:custGeom>
              <a:avLst/>
              <a:gdLst/>
              <a:ahLst/>
              <a:cxnLst/>
              <a:rect l="l" t="t" r="r" b="b"/>
              <a:pathLst>
                <a:path w="3246120" h="352425">
                  <a:moveTo>
                    <a:pt x="3246120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246120" y="352043"/>
                  </a:lnTo>
                  <a:lnTo>
                    <a:pt x="32461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44" y="961644"/>
              <a:ext cx="3246120" cy="352425"/>
            </a:xfrm>
            <a:custGeom>
              <a:avLst/>
              <a:gdLst/>
              <a:ahLst/>
              <a:cxnLst/>
              <a:rect l="l" t="t" r="r" b="b"/>
              <a:pathLst>
                <a:path w="3246120" h="352425">
                  <a:moveTo>
                    <a:pt x="0" y="352043"/>
                  </a:moveTo>
                  <a:lnTo>
                    <a:pt x="3246120" y="352043"/>
                  </a:lnTo>
                  <a:lnTo>
                    <a:pt x="3246120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4388" y="990422"/>
            <a:ext cx="6094095" cy="77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  <a:tabLst>
                <a:tab pos="362839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04a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DF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04b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val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df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spark.read.schema(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schema1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).json(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dataDS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.rdd)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938" y="1223644"/>
            <a:ext cx="8596630" cy="3478529"/>
            <a:chOff x="273938" y="1223644"/>
            <a:chExt cx="8596630" cy="3478529"/>
          </a:xfrm>
        </p:grpSpPr>
        <p:sp>
          <p:nvSpPr>
            <p:cNvPr id="19" name="object 19"/>
            <p:cNvSpPr/>
            <p:nvPr/>
          </p:nvSpPr>
          <p:spPr>
            <a:xfrm>
              <a:off x="2814193" y="1223644"/>
              <a:ext cx="256540" cy="376555"/>
            </a:xfrm>
            <a:custGeom>
              <a:avLst/>
              <a:gdLst/>
              <a:ahLst/>
              <a:cxnLst/>
              <a:rect l="l" t="t" r="r" b="b"/>
              <a:pathLst>
                <a:path w="256539" h="376555">
                  <a:moveTo>
                    <a:pt x="145668" y="255100"/>
                  </a:moveTo>
                  <a:lnTo>
                    <a:pt x="100330" y="284352"/>
                  </a:lnTo>
                  <a:lnTo>
                    <a:pt x="256031" y="376554"/>
                  </a:lnTo>
                  <a:lnTo>
                    <a:pt x="245224" y="277749"/>
                  </a:lnTo>
                  <a:lnTo>
                    <a:pt x="160274" y="277749"/>
                  </a:lnTo>
                  <a:lnTo>
                    <a:pt x="145668" y="255100"/>
                  </a:lnTo>
                  <a:close/>
                </a:path>
                <a:path w="256539" h="376555">
                  <a:moveTo>
                    <a:pt x="190996" y="225855"/>
                  </a:moveTo>
                  <a:lnTo>
                    <a:pt x="145668" y="255100"/>
                  </a:lnTo>
                  <a:lnTo>
                    <a:pt x="160274" y="277749"/>
                  </a:lnTo>
                  <a:lnTo>
                    <a:pt x="205612" y="248538"/>
                  </a:lnTo>
                  <a:lnTo>
                    <a:pt x="190996" y="225855"/>
                  </a:lnTo>
                  <a:close/>
                </a:path>
                <a:path w="256539" h="376555">
                  <a:moveTo>
                    <a:pt x="236346" y="196595"/>
                  </a:moveTo>
                  <a:lnTo>
                    <a:pt x="190996" y="225855"/>
                  </a:lnTo>
                  <a:lnTo>
                    <a:pt x="205612" y="248538"/>
                  </a:lnTo>
                  <a:lnTo>
                    <a:pt x="160274" y="277749"/>
                  </a:lnTo>
                  <a:lnTo>
                    <a:pt x="245224" y="277749"/>
                  </a:lnTo>
                  <a:lnTo>
                    <a:pt x="236346" y="196595"/>
                  </a:lnTo>
                  <a:close/>
                </a:path>
                <a:path w="256539" h="376555">
                  <a:moveTo>
                    <a:pt x="45465" y="0"/>
                  </a:moveTo>
                  <a:lnTo>
                    <a:pt x="0" y="29209"/>
                  </a:lnTo>
                  <a:lnTo>
                    <a:pt x="145668" y="255100"/>
                  </a:lnTo>
                  <a:lnTo>
                    <a:pt x="190996" y="225855"/>
                  </a:lnTo>
                  <a:lnTo>
                    <a:pt x="45465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80" y="1953768"/>
              <a:ext cx="3467100" cy="15240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02180" y="1948941"/>
              <a:ext cx="3476625" cy="1533525"/>
            </a:xfrm>
            <a:custGeom>
              <a:avLst/>
              <a:gdLst/>
              <a:ahLst/>
              <a:cxnLst/>
              <a:rect l="l" t="t" r="r" b="b"/>
              <a:pathLst>
                <a:path w="3476625" h="1533525">
                  <a:moveTo>
                    <a:pt x="0" y="1533525"/>
                  </a:moveTo>
                  <a:lnTo>
                    <a:pt x="3476625" y="1533525"/>
                  </a:lnTo>
                  <a:lnTo>
                    <a:pt x="3476625" y="0"/>
                  </a:lnTo>
                  <a:lnTo>
                    <a:pt x="0" y="0"/>
                  </a:lnTo>
                  <a:lnTo>
                    <a:pt x="0" y="1533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463" y="4067555"/>
              <a:ext cx="8577072" cy="6248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78701" y="4062793"/>
              <a:ext cx="8587105" cy="634365"/>
            </a:xfrm>
            <a:custGeom>
              <a:avLst/>
              <a:gdLst/>
              <a:ahLst/>
              <a:cxnLst/>
              <a:rect l="l" t="t" r="r" b="b"/>
              <a:pathLst>
                <a:path w="8587105" h="634364">
                  <a:moveTo>
                    <a:pt x="0" y="634365"/>
                  </a:moveTo>
                  <a:lnTo>
                    <a:pt x="8586597" y="634365"/>
                  </a:lnTo>
                  <a:lnTo>
                    <a:pt x="8586597" y="0"/>
                  </a:lnTo>
                  <a:lnTo>
                    <a:pt x="0" y="0"/>
                  </a:lnTo>
                  <a:lnTo>
                    <a:pt x="0" y="6343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62149" y="2082545"/>
              <a:ext cx="3095625" cy="386080"/>
            </a:xfrm>
            <a:custGeom>
              <a:avLst/>
              <a:gdLst/>
              <a:ahLst/>
              <a:cxnLst/>
              <a:rect l="l" t="t" r="r" b="b"/>
              <a:pathLst>
                <a:path w="3095625" h="386080">
                  <a:moveTo>
                    <a:pt x="0" y="385571"/>
                  </a:moveTo>
                  <a:lnTo>
                    <a:pt x="3095244" y="385571"/>
                  </a:lnTo>
                  <a:lnTo>
                    <a:pt x="3095244" y="0"/>
                  </a:lnTo>
                  <a:lnTo>
                    <a:pt x="0" y="0"/>
                  </a:lnTo>
                  <a:lnTo>
                    <a:pt x="0" y="385571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16302" y="3091434"/>
              <a:ext cx="2758440" cy="386080"/>
            </a:xfrm>
            <a:custGeom>
              <a:avLst/>
              <a:gdLst/>
              <a:ahLst/>
              <a:cxnLst/>
              <a:rect l="l" t="t" r="r" b="b"/>
              <a:pathLst>
                <a:path w="2758440" h="386079">
                  <a:moveTo>
                    <a:pt x="0" y="385571"/>
                  </a:moveTo>
                  <a:lnTo>
                    <a:pt x="2758440" y="385571"/>
                  </a:lnTo>
                  <a:lnTo>
                    <a:pt x="2758440" y="0"/>
                  </a:lnTo>
                  <a:lnTo>
                    <a:pt x="0" y="0"/>
                  </a:lnTo>
                  <a:lnTo>
                    <a:pt x="0" y="385571"/>
                  </a:lnTo>
                  <a:close/>
                </a:path>
              </a:pathLst>
            </a:custGeom>
            <a:ln w="349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03747" y="2081783"/>
            <a:ext cx="3034665" cy="624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05410" marR="95885" indent="48260">
              <a:lnSpc>
                <a:spcPct val="100000"/>
              </a:lnSpc>
              <a:spcBef>
                <a:spcPts val="690"/>
              </a:spcBef>
            </a:pP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Inside</a:t>
            </a:r>
            <a:r>
              <a:rPr sz="16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our</a:t>
            </a:r>
            <a:r>
              <a:rPr sz="16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B3B3A"/>
                </a:solidFill>
                <a:latin typeface="Arial Narrow"/>
                <a:cs typeface="Arial Narrow"/>
              </a:rPr>
              <a:t>String</a:t>
            </a:r>
            <a:r>
              <a:rPr sz="16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Data</a:t>
            </a:r>
            <a:r>
              <a:rPr sz="1600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type,</a:t>
            </a:r>
            <a:r>
              <a:rPr sz="16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we</a:t>
            </a:r>
            <a:r>
              <a:rPr sz="16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Narrow"/>
                <a:cs typeface="Arial Narrow"/>
              </a:rPr>
              <a:t>have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a</a:t>
            </a:r>
            <a:r>
              <a:rPr sz="16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Nested</a:t>
            </a:r>
            <a:r>
              <a:rPr sz="16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 Narrow"/>
                <a:cs typeface="Arial Narrow"/>
              </a:rPr>
              <a:t>Map()</a:t>
            </a:r>
            <a:r>
              <a:rPr sz="1600" b="1" spc="-4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and</a:t>
            </a:r>
            <a:r>
              <a:rPr sz="16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a</a:t>
            </a:r>
            <a:r>
              <a:rPr sz="16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Nested</a:t>
            </a:r>
            <a:r>
              <a:rPr sz="16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b="1" spc="-10" dirty="0">
                <a:solidFill>
                  <a:srgbClr val="00AF50"/>
                </a:solidFill>
                <a:latin typeface="Arial Narrow"/>
                <a:cs typeface="Arial Narrow"/>
              </a:rPr>
              <a:t>Struct()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04e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3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 JSON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'</a:t>
            </a:r>
            <a:r>
              <a:rPr spc="-10" dirty="0">
                <a:solidFill>
                  <a:srgbClr val="6F2F92"/>
                </a:solidFill>
              </a:rPr>
              <a:t>explode</a:t>
            </a:r>
            <a:r>
              <a:rPr spc="-10" dirty="0">
                <a:solidFill>
                  <a:srgbClr val="EB871D"/>
                </a:solidFill>
              </a:rPr>
              <a:t>'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3437635"/>
            <a:ext cx="236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explodedDF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.show(4,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481" y="956881"/>
            <a:ext cx="7733665" cy="599440"/>
            <a:chOff x="42481" y="956881"/>
            <a:chExt cx="7733665" cy="599440"/>
          </a:xfrm>
        </p:grpSpPr>
        <p:sp>
          <p:nvSpPr>
            <p:cNvPr id="11" name="object 11"/>
            <p:cNvSpPr/>
            <p:nvPr/>
          </p:nvSpPr>
          <p:spPr>
            <a:xfrm>
              <a:off x="3590544" y="961644"/>
              <a:ext cx="4180840" cy="353695"/>
            </a:xfrm>
            <a:custGeom>
              <a:avLst/>
              <a:gdLst/>
              <a:ahLst/>
              <a:cxnLst/>
              <a:rect l="l" t="t" r="r" b="b"/>
              <a:pathLst>
                <a:path w="4180840" h="353694">
                  <a:moveTo>
                    <a:pt x="4180332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4180332" y="353567"/>
                  </a:lnTo>
                  <a:lnTo>
                    <a:pt x="41803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0544" y="961644"/>
              <a:ext cx="4180840" cy="353695"/>
            </a:xfrm>
            <a:custGeom>
              <a:avLst/>
              <a:gdLst/>
              <a:ahLst/>
              <a:cxnLst/>
              <a:rect l="l" t="t" r="r" b="b"/>
              <a:pathLst>
                <a:path w="4180840" h="353694">
                  <a:moveTo>
                    <a:pt x="0" y="353567"/>
                  </a:moveTo>
                  <a:lnTo>
                    <a:pt x="4180332" y="353567"/>
                  </a:lnTo>
                  <a:lnTo>
                    <a:pt x="4180332" y="0"/>
                  </a:lnTo>
                  <a:lnTo>
                    <a:pt x="0" y="0"/>
                  </a:lnTo>
                  <a:lnTo>
                    <a:pt x="0" y="3535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18709" y="1206373"/>
              <a:ext cx="248920" cy="349885"/>
            </a:xfrm>
            <a:custGeom>
              <a:avLst/>
              <a:gdLst/>
              <a:ahLst/>
              <a:cxnLst/>
              <a:rect l="l" t="t" r="r" b="b"/>
              <a:pathLst>
                <a:path w="248920" h="349884">
                  <a:moveTo>
                    <a:pt x="23622" y="170179"/>
                  </a:moveTo>
                  <a:lnTo>
                    <a:pt x="0" y="349757"/>
                  </a:lnTo>
                  <a:lnTo>
                    <a:pt x="157734" y="260857"/>
                  </a:lnTo>
                  <a:lnTo>
                    <a:pt x="146088" y="252984"/>
                  </a:lnTo>
                  <a:lnTo>
                    <a:pt x="97916" y="252984"/>
                  </a:lnTo>
                  <a:lnTo>
                    <a:pt x="53212" y="222757"/>
                  </a:lnTo>
                  <a:lnTo>
                    <a:pt x="68326" y="200406"/>
                  </a:lnTo>
                  <a:lnTo>
                    <a:pt x="23622" y="170179"/>
                  </a:lnTo>
                  <a:close/>
                </a:path>
                <a:path w="248920" h="349884">
                  <a:moveTo>
                    <a:pt x="68326" y="200406"/>
                  </a:moveTo>
                  <a:lnTo>
                    <a:pt x="53212" y="222757"/>
                  </a:lnTo>
                  <a:lnTo>
                    <a:pt x="97916" y="252984"/>
                  </a:lnTo>
                  <a:lnTo>
                    <a:pt x="113039" y="230638"/>
                  </a:lnTo>
                  <a:lnTo>
                    <a:pt x="68326" y="200406"/>
                  </a:lnTo>
                  <a:close/>
                </a:path>
                <a:path w="248920" h="349884">
                  <a:moveTo>
                    <a:pt x="113039" y="230638"/>
                  </a:moveTo>
                  <a:lnTo>
                    <a:pt x="97916" y="252984"/>
                  </a:lnTo>
                  <a:lnTo>
                    <a:pt x="146088" y="252984"/>
                  </a:lnTo>
                  <a:lnTo>
                    <a:pt x="113039" y="230638"/>
                  </a:lnTo>
                  <a:close/>
                </a:path>
                <a:path w="248920" h="349884">
                  <a:moveTo>
                    <a:pt x="203835" y="0"/>
                  </a:moveTo>
                  <a:lnTo>
                    <a:pt x="68326" y="200406"/>
                  </a:lnTo>
                  <a:lnTo>
                    <a:pt x="113039" y="230638"/>
                  </a:lnTo>
                  <a:lnTo>
                    <a:pt x="248665" y="30225"/>
                  </a:lnTo>
                  <a:lnTo>
                    <a:pt x="203835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44" y="961644"/>
              <a:ext cx="3246120" cy="352425"/>
            </a:xfrm>
            <a:custGeom>
              <a:avLst/>
              <a:gdLst/>
              <a:ahLst/>
              <a:cxnLst/>
              <a:rect l="l" t="t" r="r" b="b"/>
              <a:pathLst>
                <a:path w="3246120" h="352425">
                  <a:moveTo>
                    <a:pt x="3246120" y="0"/>
                  </a:moveTo>
                  <a:lnTo>
                    <a:pt x="0" y="0"/>
                  </a:lnTo>
                  <a:lnTo>
                    <a:pt x="0" y="352043"/>
                  </a:lnTo>
                  <a:lnTo>
                    <a:pt x="3246120" y="352043"/>
                  </a:lnTo>
                  <a:lnTo>
                    <a:pt x="324612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44" y="961644"/>
              <a:ext cx="3246120" cy="352425"/>
            </a:xfrm>
            <a:custGeom>
              <a:avLst/>
              <a:gdLst/>
              <a:ahLst/>
              <a:cxnLst/>
              <a:rect l="l" t="t" r="r" b="b"/>
              <a:pathLst>
                <a:path w="3246120" h="352425">
                  <a:moveTo>
                    <a:pt x="0" y="352043"/>
                  </a:moveTo>
                  <a:lnTo>
                    <a:pt x="3246120" y="352043"/>
                  </a:lnTo>
                  <a:lnTo>
                    <a:pt x="3246120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4388" y="990422"/>
            <a:ext cx="7580630" cy="126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3561079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04c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This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Parent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Map()</a:t>
            </a:r>
            <a:endParaRPr sz="1800">
              <a:latin typeface="Century Gothic"/>
              <a:cs typeface="Century Gothic"/>
            </a:endParaRPr>
          </a:p>
          <a:p>
            <a:pPr marL="12700" marR="2466975">
              <a:lnSpc>
                <a:spcPts val="3890"/>
              </a:lnSpc>
              <a:spcBef>
                <a:spcPts val="4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explodedDF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b="1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df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.select($"dc_id",</a:t>
            </a:r>
            <a:r>
              <a:rPr sz="18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6F2F92"/>
                </a:solidFill>
                <a:latin typeface="Arial Narrow"/>
                <a:cs typeface="Arial Narrow"/>
              </a:rPr>
              <a:t>explode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($"source"))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explodedDF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7550" y="1206880"/>
            <a:ext cx="7562850" cy="3606800"/>
            <a:chOff x="217550" y="1206880"/>
            <a:chExt cx="7562850" cy="3606800"/>
          </a:xfrm>
        </p:grpSpPr>
        <p:sp>
          <p:nvSpPr>
            <p:cNvPr id="18" name="object 18"/>
            <p:cNvSpPr/>
            <p:nvPr/>
          </p:nvSpPr>
          <p:spPr>
            <a:xfrm>
              <a:off x="1648333" y="1206880"/>
              <a:ext cx="256540" cy="376555"/>
            </a:xfrm>
            <a:custGeom>
              <a:avLst/>
              <a:gdLst/>
              <a:ahLst/>
              <a:cxnLst/>
              <a:rect l="l" t="t" r="r" b="b"/>
              <a:pathLst>
                <a:path w="256539" h="376555">
                  <a:moveTo>
                    <a:pt x="145668" y="255100"/>
                  </a:moveTo>
                  <a:lnTo>
                    <a:pt x="100330" y="284353"/>
                  </a:lnTo>
                  <a:lnTo>
                    <a:pt x="256031" y="376555"/>
                  </a:lnTo>
                  <a:lnTo>
                    <a:pt x="245224" y="277749"/>
                  </a:lnTo>
                  <a:lnTo>
                    <a:pt x="160274" y="277749"/>
                  </a:lnTo>
                  <a:lnTo>
                    <a:pt x="145668" y="255100"/>
                  </a:lnTo>
                  <a:close/>
                </a:path>
                <a:path w="256539" h="376555">
                  <a:moveTo>
                    <a:pt x="190996" y="225855"/>
                  </a:moveTo>
                  <a:lnTo>
                    <a:pt x="145668" y="255100"/>
                  </a:lnTo>
                  <a:lnTo>
                    <a:pt x="160274" y="277749"/>
                  </a:lnTo>
                  <a:lnTo>
                    <a:pt x="205612" y="248539"/>
                  </a:lnTo>
                  <a:lnTo>
                    <a:pt x="190996" y="225855"/>
                  </a:lnTo>
                  <a:close/>
                </a:path>
                <a:path w="256539" h="376555">
                  <a:moveTo>
                    <a:pt x="236347" y="196596"/>
                  </a:moveTo>
                  <a:lnTo>
                    <a:pt x="190996" y="225855"/>
                  </a:lnTo>
                  <a:lnTo>
                    <a:pt x="205612" y="248539"/>
                  </a:lnTo>
                  <a:lnTo>
                    <a:pt x="160274" y="277749"/>
                  </a:lnTo>
                  <a:lnTo>
                    <a:pt x="245224" y="277749"/>
                  </a:lnTo>
                  <a:lnTo>
                    <a:pt x="236347" y="196596"/>
                  </a:lnTo>
                  <a:close/>
                </a:path>
                <a:path w="256539" h="376555">
                  <a:moveTo>
                    <a:pt x="45466" y="0"/>
                  </a:moveTo>
                  <a:lnTo>
                    <a:pt x="0" y="29210"/>
                  </a:lnTo>
                  <a:lnTo>
                    <a:pt x="145668" y="255100"/>
                  </a:lnTo>
                  <a:lnTo>
                    <a:pt x="190996" y="225855"/>
                  </a:lnTo>
                  <a:lnTo>
                    <a:pt x="45466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075" y="3842004"/>
              <a:ext cx="7543800" cy="9616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2313" y="3837241"/>
              <a:ext cx="7553325" cy="971550"/>
            </a:xfrm>
            <a:custGeom>
              <a:avLst/>
              <a:gdLst/>
              <a:ahLst/>
              <a:cxnLst/>
              <a:rect l="l" t="t" r="r" b="b"/>
              <a:pathLst>
                <a:path w="7553325" h="971550">
                  <a:moveTo>
                    <a:pt x="0" y="971169"/>
                  </a:moveTo>
                  <a:lnTo>
                    <a:pt x="7553325" y="971169"/>
                  </a:lnTo>
                  <a:lnTo>
                    <a:pt x="7553325" y="0"/>
                  </a:lnTo>
                  <a:lnTo>
                    <a:pt x="0" y="0"/>
                  </a:lnTo>
                  <a:lnTo>
                    <a:pt x="0" y="9711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703" y="1985772"/>
              <a:ext cx="3180588" cy="142646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80005" y="1980945"/>
              <a:ext cx="3190240" cy="1436370"/>
            </a:xfrm>
            <a:custGeom>
              <a:avLst/>
              <a:gdLst/>
              <a:ahLst/>
              <a:cxnLst/>
              <a:rect l="l" t="t" r="r" b="b"/>
              <a:pathLst>
                <a:path w="3190240" h="1436370">
                  <a:moveTo>
                    <a:pt x="0" y="1435989"/>
                  </a:moveTo>
                  <a:lnTo>
                    <a:pt x="3190113" y="1435989"/>
                  </a:lnTo>
                  <a:lnTo>
                    <a:pt x="3190113" y="0"/>
                  </a:lnTo>
                  <a:lnTo>
                    <a:pt x="0" y="0"/>
                  </a:lnTo>
                  <a:lnTo>
                    <a:pt x="0" y="14359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53690" y="2109977"/>
              <a:ext cx="2240280" cy="254635"/>
            </a:xfrm>
            <a:custGeom>
              <a:avLst/>
              <a:gdLst/>
              <a:ahLst/>
              <a:cxnLst/>
              <a:rect l="l" t="t" r="r" b="b"/>
              <a:pathLst>
                <a:path w="2240279" h="254635">
                  <a:moveTo>
                    <a:pt x="0" y="254507"/>
                  </a:moveTo>
                  <a:lnTo>
                    <a:pt x="2240280" y="254507"/>
                  </a:lnTo>
                  <a:lnTo>
                    <a:pt x="2240280" y="0"/>
                  </a:lnTo>
                  <a:lnTo>
                    <a:pt x="0" y="0"/>
                  </a:lnTo>
                  <a:lnTo>
                    <a:pt x="0" y="254507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3513" y="3842765"/>
            <a:ext cx="7088505" cy="962025"/>
          </a:xfrm>
          <a:prstGeom prst="rect">
            <a:avLst/>
          </a:prstGeom>
          <a:ln w="34925">
            <a:solidFill>
              <a:srgbClr val="FF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70180" algn="ctr">
              <a:lnSpc>
                <a:spcPct val="100000"/>
              </a:lnSpc>
              <a:spcBef>
                <a:spcPts val="455"/>
              </a:spcBef>
            </a:pP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Child</a:t>
            </a:r>
            <a:r>
              <a:rPr sz="1400" b="1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values</a:t>
            </a:r>
            <a:r>
              <a:rPr sz="1400" b="1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from</a:t>
            </a:r>
            <a:r>
              <a:rPr sz="14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 Narrow"/>
                <a:cs typeface="Arial Narrow"/>
              </a:rPr>
              <a:t>Semi-structured</a:t>
            </a:r>
            <a:r>
              <a:rPr sz="1400" b="1" spc="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Arial Narrow"/>
                <a:cs typeface="Arial Narrow"/>
              </a:rPr>
              <a:t>data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05a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Schema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DF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using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6F2F92"/>
                </a:solidFill>
              </a:rPr>
              <a:t>getItem</a:t>
            </a:r>
            <a:r>
              <a:rPr spc="5" dirty="0">
                <a:solidFill>
                  <a:srgbClr val="6F2F92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for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next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lab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2019" y="3053333"/>
            <a:ext cx="231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'ip,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019" y="3299917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id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'deviceId,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5562" y="4041140"/>
            <a:ext cx="306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2nd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level</a:t>
            </a:r>
            <a:r>
              <a:rPr sz="1800" b="1" spc="2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needs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level</a:t>
            </a:r>
            <a:r>
              <a:rPr sz="1800" b="1" spc="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of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fetching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019" y="3547364"/>
            <a:ext cx="4023360" cy="12877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c02_level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'c02_level,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")</a:t>
            </a:r>
            <a:r>
              <a:rPr sz="1800" b="1" spc="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'temp,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geo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").getItem("lat")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'lat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,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'value.</a:t>
            </a:r>
            <a:r>
              <a:rPr sz="1800" b="1" spc="-10" dirty="0">
                <a:solidFill>
                  <a:srgbClr val="6F2F92"/>
                </a:solidFill>
                <a:latin typeface="Arial Narrow"/>
                <a:cs typeface="Arial Narrow"/>
              </a:rPr>
              <a:t>getItem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("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geo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").getItem("long")</a:t>
            </a:r>
            <a:r>
              <a:rPr sz="1800" b="1" spc="1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1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'lon)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ts val="1930"/>
              </a:lnSpc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.as[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DeviceAlert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]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0964" y="4535220"/>
            <a:ext cx="193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Return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as a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Dataset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581" y="975169"/>
            <a:ext cx="5071745" cy="3443604"/>
            <a:chOff x="80581" y="975169"/>
            <a:chExt cx="5071745" cy="3443604"/>
          </a:xfrm>
        </p:grpSpPr>
        <p:sp>
          <p:nvSpPr>
            <p:cNvPr id="15" name="object 15"/>
            <p:cNvSpPr/>
            <p:nvPr/>
          </p:nvSpPr>
          <p:spPr>
            <a:xfrm>
              <a:off x="85343" y="979932"/>
              <a:ext cx="4250690" cy="352425"/>
            </a:xfrm>
            <a:custGeom>
              <a:avLst/>
              <a:gdLst/>
              <a:ahLst/>
              <a:cxnLst/>
              <a:rect l="l" t="t" r="r" b="b"/>
              <a:pathLst>
                <a:path w="4250690" h="352425">
                  <a:moveTo>
                    <a:pt x="4250436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4250436" y="352044"/>
                  </a:lnTo>
                  <a:lnTo>
                    <a:pt x="42504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43" y="979932"/>
              <a:ext cx="4250690" cy="352425"/>
            </a:xfrm>
            <a:custGeom>
              <a:avLst/>
              <a:gdLst/>
              <a:ahLst/>
              <a:cxnLst/>
              <a:rect l="l" t="t" r="r" b="b"/>
              <a:pathLst>
                <a:path w="4250690" h="352425">
                  <a:moveTo>
                    <a:pt x="0" y="352044"/>
                  </a:moveTo>
                  <a:lnTo>
                    <a:pt x="4250436" y="352044"/>
                  </a:lnTo>
                  <a:lnTo>
                    <a:pt x="4250436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1582" y="1327276"/>
              <a:ext cx="3670300" cy="3091815"/>
            </a:xfrm>
            <a:custGeom>
              <a:avLst/>
              <a:gdLst/>
              <a:ahLst/>
              <a:cxnLst/>
              <a:rect l="l" t="t" r="r" b="b"/>
              <a:pathLst>
                <a:path w="3670300" h="3091815">
                  <a:moveTo>
                    <a:pt x="400939" y="1403985"/>
                  </a:moveTo>
                  <a:lnTo>
                    <a:pt x="348056" y="1415046"/>
                  </a:lnTo>
                  <a:lnTo>
                    <a:pt x="52832" y="0"/>
                  </a:lnTo>
                  <a:lnTo>
                    <a:pt x="0" y="10922"/>
                  </a:lnTo>
                  <a:lnTo>
                    <a:pt x="295224" y="1426095"/>
                  </a:lnTo>
                  <a:lnTo>
                    <a:pt x="242443" y="1437132"/>
                  </a:lnTo>
                  <a:lnTo>
                    <a:pt x="354711" y="1579118"/>
                  </a:lnTo>
                  <a:lnTo>
                    <a:pt x="388124" y="1452499"/>
                  </a:lnTo>
                  <a:lnTo>
                    <a:pt x="400939" y="1403985"/>
                  </a:lnTo>
                  <a:close/>
                </a:path>
                <a:path w="3670300" h="3091815">
                  <a:moveTo>
                    <a:pt x="3670300" y="1916430"/>
                  </a:moveTo>
                  <a:lnTo>
                    <a:pt x="3654679" y="1864868"/>
                  </a:lnTo>
                  <a:lnTo>
                    <a:pt x="3585718" y="1885683"/>
                  </a:lnTo>
                  <a:lnTo>
                    <a:pt x="3585718" y="1863725"/>
                  </a:lnTo>
                  <a:lnTo>
                    <a:pt x="3582797" y="1863725"/>
                  </a:lnTo>
                  <a:lnTo>
                    <a:pt x="1861693" y="1863610"/>
                  </a:lnTo>
                  <a:lnTo>
                    <a:pt x="1861693" y="1809623"/>
                  </a:lnTo>
                  <a:lnTo>
                    <a:pt x="1699768" y="1890649"/>
                  </a:lnTo>
                  <a:lnTo>
                    <a:pt x="1861693" y="1971548"/>
                  </a:lnTo>
                  <a:lnTo>
                    <a:pt x="1861693" y="1917585"/>
                  </a:lnTo>
                  <a:lnTo>
                    <a:pt x="2976867" y="1917661"/>
                  </a:lnTo>
                  <a:lnTo>
                    <a:pt x="1707718" y="2030628"/>
                  </a:lnTo>
                  <a:lnTo>
                    <a:pt x="1702943" y="1976882"/>
                  </a:lnTo>
                  <a:lnTo>
                    <a:pt x="1548892" y="2071878"/>
                  </a:lnTo>
                  <a:lnTo>
                    <a:pt x="1717294" y="2138172"/>
                  </a:lnTo>
                  <a:lnTo>
                    <a:pt x="1712709" y="2086737"/>
                  </a:lnTo>
                  <a:lnTo>
                    <a:pt x="1712493" y="2084362"/>
                  </a:lnTo>
                  <a:lnTo>
                    <a:pt x="3424783" y="1932063"/>
                  </a:lnTo>
                  <a:lnTo>
                    <a:pt x="3409353" y="1938896"/>
                  </a:lnTo>
                  <a:lnTo>
                    <a:pt x="2136622" y="2322906"/>
                  </a:lnTo>
                  <a:lnTo>
                    <a:pt x="2121027" y="2271141"/>
                  </a:lnTo>
                  <a:lnTo>
                    <a:pt x="1989328" y="2395474"/>
                  </a:lnTo>
                  <a:lnTo>
                    <a:pt x="2167763" y="2426208"/>
                  </a:lnTo>
                  <a:lnTo>
                    <a:pt x="2154555" y="2382393"/>
                  </a:lnTo>
                  <a:lnTo>
                    <a:pt x="2152205" y="2374595"/>
                  </a:lnTo>
                  <a:lnTo>
                    <a:pt x="3009366" y="2115909"/>
                  </a:lnTo>
                  <a:lnTo>
                    <a:pt x="2126500" y="2506611"/>
                  </a:lnTo>
                  <a:lnTo>
                    <a:pt x="2104644" y="2457196"/>
                  </a:lnTo>
                  <a:lnTo>
                    <a:pt x="1989328" y="2596794"/>
                  </a:lnTo>
                  <a:lnTo>
                    <a:pt x="2170176" y="2605303"/>
                  </a:lnTo>
                  <a:lnTo>
                    <a:pt x="2153170" y="2566873"/>
                  </a:lnTo>
                  <a:lnTo>
                    <a:pt x="2148332" y="2555964"/>
                  </a:lnTo>
                  <a:lnTo>
                    <a:pt x="2990265" y="2183333"/>
                  </a:lnTo>
                  <a:lnTo>
                    <a:pt x="1941868" y="2754096"/>
                  </a:lnTo>
                  <a:lnTo>
                    <a:pt x="1916049" y="2706674"/>
                  </a:lnTo>
                  <a:lnTo>
                    <a:pt x="1812544" y="2855201"/>
                  </a:lnTo>
                  <a:lnTo>
                    <a:pt x="1993519" y="2848889"/>
                  </a:lnTo>
                  <a:lnTo>
                    <a:pt x="1974710" y="2814383"/>
                  </a:lnTo>
                  <a:lnTo>
                    <a:pt x="1967687" y="2801480"/>
                  </a:lnTo>
                  <a:lnTo>
                    <a:pt x="3109442" y="2179955"/>
                  </a:lnTo>
                  <a:lnTo>
                    <a:pt x="1931428" y="2978277"/>
                  </a:lnTo>
                  <a:lnTo>
                    <a:pt x="1901190" y="2933623"/>
                  </a:lnTo>
                  <a:lnTo>
                    <a:pt x="1812544" y="3091484"/>
                  </a:lnTo>
                  <a:lnTo>
                    <a:pt x="1991995" y="3067659"/>
                  </a:lnTo>
                  <a:lnTo>
                    <a:pt x="1971979" y="3038132"/>
                  </a:lnTo>
                  <a:lnTo>
                    <a:pt x="1961730" y="3023006"/>
                  </a:lnTo>
                  <a:lnTo>
                    <a:pt x="3533622" y="1957692"/>
                  </a:lnTo>
                  <a:lnTo>
                    <a:pt x="3670300" y="191643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35652" y="3101339"/>
            <a:ext cx="4076700" cy="3524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Pluck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out Child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'Values' from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Map()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74273" y="975169"/>
            <a:ext cx="1795780" cy="361950"/>
            <a:chOff x="4474273" y="975169"/>
            <a:chExt cx="1795780" cy="361950"/>
          </a:xfrm>
        </p:grpSpPr>
        <p:sp>
          <p:nvSpPr>
            <p:cNvPr id="20" name="object 20"/>
            <p:cNvSpPr/>
            <p:nvPr/>
          </p:nvSpPr>
          <p:spPr>
            <a:xfrm>
              <a:off x="4479035" y="979932"/>
              <a:ext cx="1786255" cy="352425"/>
            </a:xfrm>
            <a:custGeom>
              <a:avLst/>
              <a:gdLst/>
              <a:ahLst/>
              <a:cxnLst/>
              <a:rect l="l" t="t" r="r" b="b"/>
              <a:pathLst>
                <a:path w="1786254" h="352425">
                  <a:moveTo>
                    <a:pt x="1786127" y="0"/>
                  </a:moveTo>
                  <a:lnTo>
                    <a:pt x="0" y="0"/>
                  </a:lnTo>
                  <a:lnTo>
                    <a:pt x="0" y="352044"/>
                  </a:lnTo>
                  <a:lnTo>
                    <a:pt x="1786127" y="352044"/>
                  </a:lnTo>
                  <a:lnTo>
                    <a:pt x="17861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9035" y="979932"/>
              <a:ext cx="1786255" cy="352425"/>
            </a:xfrm>
            <a:custGeom>
              <a:avLst/>
              <a:gdLst/>
              <a:ahLst/>
              <a:cxnLst/>
              <a:rect l="l" t="t" r="r" b="b"/>
              <a:pathLst>
                <a:path w="1786254" h="352425">
                  <a:moveTo>
                    <a:pt x="0" y="352044"/>
                  </a:moveTo>
                  <a:lnTo>
                    <a:pt x="1786127" y="352044"/>
                  </a:lnTo>
                  <a:lnTo>
                    <a:pt x="1786127" y="0"/>
                  </a:lnTo>
                  <a:lnTo>
                    <a:pt x="0" y="0"/>
                  </a:lnTo>
                  <a:lnTo>
                    <a:pt x="0" y="3520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4388" y="1008329"/>
            <a:ext cx="849630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  <a:tabLst>
                <a:tab pos="450786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'Parent'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entury Gothic"/>
                <a:cs typeface="Century Gothic"/>
              </a:rPr>
              <a:t>Map()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	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Lab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04e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ts val="2050"/>
              </a:lnSpc>
              <a:spcBef>
                <a:spcPts val="1410"/>
              </a:spcBef>
            </a:pP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//case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class</a:t>
            </a:r>
            <a:r>
              <a:rPr sz="1800" b="1" spc="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to</a:t>
            </a:r>
            <a:r>
              <a:rPr sz="1800" b="1" spc="-2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provide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Schema for</a:t>
            </a:r>
            <a:r>
              <a:rPr sz="18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Map()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Key-Value 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pairs</a:t>
            </a:r>
            <a:endParaRPr sz="1800">
              <a:latin typeface="Arial Narrow"/>
              <a:cs typeface="Arial Narrow"/>
            </a:endParaRPr>
          </a:p>
          <a:p>
            <a:pPr marL="12700" marR="248285">
              <a:lnSpc>
                <a:spcPts val="1939"/>
              </a:lnSpc>
              <a:spcBef>
                <a:spcPts val="140"/>
              </a:spcBef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case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class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DeviceAlert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(dcId: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String,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deviceType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:String,</a:t>
            </a:r>
            <a:r>
              <a:rPr sz="1800" b="1" spc="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ip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:String,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deviceId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:Long,</a:t>
            </a:r>
            <a:r>
              <a:rPr sz="18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temp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:Long,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c02_level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800" b="1" spc="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Long,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lat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Double,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lon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: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Double)</a:t>
            </a:r>
            <a:endParaRPr sz="1800">
              <a:latin typeface="Arial Narrow"/>
              <a:cs typeface="Arial Narrow"/>
            </a:endParaRPr>
          </a:p>
          <a:p>
            <a:pPr marL="12700" marR="5080">
              <a:lnSpc>
                <a:spcPts val="1939"/>
              </a:lnSpc>
              <a:spcBef>
                <a:spcPts val="875"/>
              </a:spcBef>
            </a:pP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//</a:t>
            </a:r>
            <a:r>
              <a:rPr sz="1800" b="1" spc="-7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Access</a:t>
            </a:r>
            <a:r>
              <a:rPr sz="1800" b="1" spc="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all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values</a:t>
            </a:r>
            <a:r>
              <a:rPr sz="1800" b="1" spc="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using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6F2F92"/>
                </a:solidFill>
                <a:latin typeface="Arial Narrow"/>
                <a:cs typeface="Arial Narrow"/>
              </a:rPr>
              <a:t>getItem()</a:t>
            </a:r>
            <a:r>
              <a:rPr sz="1800" b="1" spc="5" dirty="0">
                <a:solidFill>
                  <a:srgbClr val="6F2F92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on</a:t>
            </a:r>
            <a:r>
              <a:rPr sz="1800" b="1" spc="-3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value,</a:t>
            </a:r>
            <a:r>
              <a:rPr sz="1800" b="1" spc="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by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providing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the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Arial Narrow"/>
                <a:cs typeface="Arial Narrow"/>
              </a:rPr>
              <a:t>"Key,"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which</a:t>
            </a:r>
            <a:r>
              <a:rPr sz="1800" b="1" spc="-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is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attribute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 Narrow"/>
                <a:cs typeface="Arial Narrow"/>
              </a:rPr>
              <a:t>in</a:t>
            </a:r>
            <a:r>
              <a:rPr sz="1800" b="1" spc="-1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Arial Narrow"/>
                <a:cs typeface="Arial Narrow"/>
              </a:rPr>
              <a:t>JSON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val</a:t>
            </a:r>
            <a:r>
              <a:rPr sz="1800" b="1" spc="-2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notifydevicesDS</a:t>
            </a:r>
            <a:r>
              <a:rPr sz="1800" b="1" spc="2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=</a:t>
            </a:r>
            <a:r>
              <a:rPr sz="1800" b="1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explodedDF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.select(</a:t>
            </a:r>
            <a:r>
              <a:rPr sz="1800" b="1" spc="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$"dc_id"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1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"dcId",</a:t>
            </a:r>
            <a:endParaRPr sz="1800">
              <a:latin typeface="Arial Narrow"/>
              <a:cs typeface="Arial Narrow"/>
            </a:endParaRPr>
          </a:p>
          <a:p>
            <a:pPr marL="1270000">
              <a:lnSpc>
                <a:spcPts val="1920"/>
              </a:lnSpc>
            </a:pP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$"key"</a:t>
            </a:r>
            <a:r>
              <a:rPr sz="1800" b="1" spc="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deviceType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",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0305" y="1147444"/>
            <a:ext cx="1791335" cy="1511935"/>
          </a:xfrm>
          <a:custGeom>
            <a:avLst/>
            <a:gdLst/>
            <a:ahLst/>
            <a:cxnLst/>
            <a:rect l="l" t="t" r="r" b="b"/>
            <a:pathLst>
              <a:path w="1791335" h="1511935">
                <a:moveTo>
                  <a:pt x="71881" y="1345437"/>
                </a:moveTo>
                <a:lnTo>
                  <a:pt x="0" y="1511680"/>
                </a:lnTo>
                <a:lnTo>
                  <a:pt x="176021" y="1469389"/>
                </a:lnTo>
                <a:lnTo>
                  <a:pt x="155962" y="1445513"/>
                </a:lnTo>
                <a:lnTo>
                  <a:pt x="120649" y="1445513"/>
                </a:lnTo>
                <a:lnTo>
                  <a:pt x="85979" y="1404111"/>
                </a:lnTo>
                <a:lnTo>
                  <a:pt x="106608" y="1386770"/>
                </a:lnTo>
                <a:lnTo>
                  <a:pt x="71881" y="1345437"/>
                </a:lnTo>
                <a:close/>
              </a:path>
              <a:path w="1791335" h="1511935">
                <a:moveTo>
                  <a:pt x="106608" y="1386770"/>
                </a:moveTo>
                <a:lnTo>
                  <a:pt x="85979" y="1404111"/>
                </a:lnTo>
                <a:lnTo>
                  <a:pt x="120649" y="1445513"/>
                </a:lnTo>
                <a:lnTo>
                  <a:pt x="141346" y="1428117"/>
                </a:lnTo>
                <a:lnTo>
                  <a:pt x="106608" y="1386770"/>
                </a:lnTo>
                <a:close/>
              </a:path>
              <a:path w="1791335" h="1511935">
                <a:moveTo>
                  <a:pt x="141346" y="1428117"/>
                </a:moveTo>
                <a:lnTo>
                  <a:pt x="120649" y="1445513"/>
                </a:lnTo>
                <a:lnTo>
                  <a:pt x="155962" y="1445513"/>
                </a:lnTo>
                <a:lnTo>
                  <a:pt x="141346" y="1428117"/>
                </a:lnTo>
                <a:close/>
              </a:path>
              <a:path w="1791335" h="1511935">
                <a:moveTo>
                  <a:pt x="1756283" y="0"/>
                </a:moveTo>
                <a:lnTo>
                  <a:pt x="106608" y="1386770"/>
                </a:lnTo>
                <a:lnTo>
                  <a:pt x="141346" y="1428117"/>
                </a:lnTo>
                <a:lnTo>
                  <a:pt x="1791081" y="41401"/>
                </a:lnTo>
                <a:lnTo>
                  <a:pt x="1756283" y="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05b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Query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JSON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DF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previous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lab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581" y="1409509"/>
            <a:ext cx="8983345" cy="3609340"/>
            <a:chOff x="80581" y="1409509"/>
            <a:chExt cx="8983345" cy="3609340"/>
          </a:xfrm>
        </p:grpSpPr>
        <p:sp>
          <p:nvSpPr>
            <p:cNvPr id="7" name="object 7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8973312" y="0"/>
                  </a:moveTo>
                  <a:lnTo>
                    <a:pt x="0" y="0"/>
                  </a:lnTo>
                  <a:lnTo>
                    <a:pt x="0" y="3599688"/>
                  </a:lnTo>
                  <a:lnTo>
                    <a:pt x="8973312" y="3599688"/>
                  </a:lnTo>
                  <a:lnTo>
                    <a:pt x="897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343" y="1414272"/>
              <a:ext cx="8973820" cy="3599815"/>
            </a:xfrm>
            <a:custGeom>
              <a:avLst/>
              <a:gdLst/>
              <a:ahLst/>
              <a:cxnLst/>
              <a:rect l="l" t="t" r="r" b="b"/>
              <a:pathLst>
                <a:path w="8973820" h="3599815">
                  <a:moveTo>
                    <a:pt x="0" y="3599688"/>
                  </a:moveTo>
                  <a:lnTo>
                    <a:pt x="8973312" y="3599688"/>
                  </a:lnTo>
                  <a:lnTo>
                    <a:pt x="8973312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4388" y="1461896"/>
            <a:ext cx="2668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notifydevicesDS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.printSchema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388" y="3162757"/>
            <a:ext cx="2776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notifydevicesDS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.show(4,</a:t>
            </a:r>
            <a:r>
              <a:rPr sz="1800" b="1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9717" y="3162757"/>
            <a:ext cx="1533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After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(Relational)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279" y="1906079"/>
            <a:ext cx="8594725" cy="2837180"/>
            <a:chOff x="327279" y="1906079"/>
            <a:chExt cx="8594725" cy="283718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804" y="3585972"/>
              <a:ext cx="5948172" cy="11475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2041" y="3581209"/>
              <a:ext cx="5958205" cy="1157605"/>
            </a:xfrm>
            <a:custGeom>
              <a:avLst/>
              <a:gdLst/>
              <a:ahLst/>
              <a:cxnLst/>
              <a:rect l="l" t="t" r="r" b="b"/>
              <a:pathLst>
                <a:path w="5958205" h="1157604">
                  <a:moveTo>
                    <a:pt x="0" y="1157096"/>
                  </a:moveTo>
                  <a:lnTo>
                    <a:pt x="5957697" y="1157096"/>
                  </a:lnTo>
                  <a:lnTo>
                    <a:pt x="5957697" y="0"/>
                  </a:lnTo>
                  <a:lnTo>
                    <a:pt x="0" y="0"/>
                  </a:lnTo>
                  <a:lnTo>
                    <a:pt x="0" y="11570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804" y="1915668"/>
              <a:ext cx="2880360" cy="10378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041" y="1910842"/>
              <a:ext cx="2889885" cy="1047750"/>
            </a:xfrm>
            <a:custGeom>
              <a:avLst/>
              <a:gdLst/>
              <a:ahLst/>
              <a:cxnLst/>
              <a:rect l="l" t="t" r="r" b="b"/>
              <a:pathLst>
                <a:path w="2889885" h="1047750">
                  <a:moveTo>
                    <a:pt x="0" y="1047369"/>
                  </a:moveTo>
                  <a:lnTo>
                    <a:pt x="2889885" y="1047369"/>
                  </a:lnTo>
                  <a:lnTo>
                    <a:pt x="2889885" y="0"/>
                  </a:lnTo>
                  <a:lnTo>
                    <a:pt x="0" y="0"/>
                  </a:lnTo>
                  <a:lnTo>
                    <a:pt x="0" y="10473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7099" y="2304288"/>
              <a:ext cx="5445252" cy="6949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62274" y="2299462"/>
              <a:ext cx="5455285" cy="704850"/>
            </a:xfrm>
            <a:custGeom>
              <a:avLst/>
              <a:gdLst/>
              <a:ahLst/>
              <a:cxnLst/>
              <a:rect l="l" t="t" r="r" b="b"/>
              <a:pathLst>
                <a:path w="5455284" h="704850">
                  <a:moveTo>
                    <a:pt x="0" y="704469"/>
                  </a:moveTo>
                  <a:lnTo>
                    <a:pt x="5454777" y="704469"/>
                  </a:lnTo>
                  <a:lnTo>
                    <a:pt x="5454777" y="0"/>
                  </a:lnTo>
                  <a:lnTo>
                    <a:pt x="0" y="0"/>
                  </a:lnTo>
                  <a:lnTo>
                    <a:pt x="0" y="7044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77745" y="2457323"/>
              <a:ext cx="2071370" cy="1290320"/>
            </a:xfrm>
            <a:custGeom>
              <a:avLst/>
              <a:gdLst/>
              <a:ahLst/>
              <a:cxnLst/>
              <a:rect l="l" t="t" r="r" b="b"/>
              <a:pathLst>
                <a:path w="2071370" h="1290320">
                  <a:moveTo>
                    <a:pt x="95377" y="1136014"/>
                  </a:moveTo>
                  <a:lnTo>
                    <a:pt x="0" y="1289939"/>
                  </a:lnTo>
                  <a:lnTo>
                    <a:pt x="180340" y="1273936"/>
                  </a:lnTo>
                  <a:lnTo>
                    <a:pt x="160781" y="1242186"/>
                  </a:lnTo>
                  <a:lnTo>
                    <a:pt x="129031" y="1242186"/>
                  </a:lnTo>
                  <a:lnTo>
                    <a:pt x="100711" y="1196213"/>
                  </a:lnTo>
                  <a:lnTo>
                    <a:pt x="123727" y="1182037"/>
                  </a:lnTo>
                  <a:lnTo>
                    <a:pt x="95377" y="1136014"/>
                  </a:lnTo>
                  <a:close/>
                </a:path>
                <a:path w="2071370" h="1290320">
                  <a:moveTo>
                    <a:pt x="123727" y="1182037"/>
                  </a:moveTo>
                  <a:lnTo>
                    <a:pt x="100711" y="1196213"/>
                  </a:lnTo>
                  <a:lnTo>
                    <a:pt x="129031" y="1242186"/>
                  </a:lnTo>
                  <a:lnTo>
                    <a:pt x="152048" y="1228011"/>
                  </a:lnTo>
                  <a:lnTo>
                    <a:pt x="123727" y="1182037"/>
                  </a:lnTo>
                  <a:close/>
                </a:path>
                <a:path w="2071370" h="1290320">
                  <a:moveTo>
                    <a:pt x="152048" y="1228011"/>
                  </a:moveTo>
                  <a:lnTo>
                    <a:pt x="129031" y="1242186"/>
                  </a:lnTo>
                  <a:lnTo>
                    <a:pt x="160781" y="1242186"/>
                  </a:lnTo>
                  <a:lnTo>
                    <a:pt x="152048" y="1228011"/>
                  </a:lnTo>
                  <a:close/>
                </a:path>
                <a:path w="2071370" h="1290320">
                  <a:moveTo>
                    <a:pt x="2043049" y="0"/>
                  </a:moveTo>
                  <a:lnTo>
                    <a:pt x="123727" y="1182037"/>
                  </a:lnTo>
                  <a:lnTo>
                    <a:pt x="152048" y="1228011"/>
                  </a:lnTo>
                  <a:lnTo>
                    <a:pt x="2071370" y="45974"/>
                  </a:lnTo>
                  <a:lnTo>
                    <a:pt x="2043049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55670" y="1651507"/>
            <a:ext cx="287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Before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(Semi-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structured</a:t>
            </a:r>
            <a:r>
              <a:rPr sz="1800" b="1" spc="4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format)</a:t>
            </a:r>
            <a:endParaRPr sz="1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explodedDF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.show(4,</a:t>
            </a:r>
            <a:r>
              <a:rPr sz="18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false)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388" y="972134"/>
            <a:ext cx="573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With </a:t>
            </a:r>
            <a:r>
              <a:rPr sz="1800" b="1" dirty="0">
                <a:solidFill>
                  <a:srgbClr val="6F2F92"/>
                </a:solidFill>
                <a:latin typeface="Century Gothic"/>
                <a:cs typeface="Century Gothic"/>
              </a:rPr>
              <a:t>get_item</a:t>
            </a:r>
            <a:r>
              <a:rPr sz="1800" b="1" spc="-4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now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Relational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answer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24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188" y="437134"/>
            <a:ext cx="198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905002"/>
            <a:ext cx="3821429" cy="36493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functions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Where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Source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Putting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Hackathon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6F2F92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6F2F92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Summary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2611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Review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Questions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4188" y="990883"/>
            <a:ext cx="7282815" cy="35553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keyword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Standard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Collections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see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NULL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rows</a:t>
            </a:r>
            <a:endParaRPr sz="1600">
              <a:latin typeface="Century Gothic"/>
              <a:cs typeface="Century Gothic"/>
            </a:endParaRPr>
          </a:p>
          <a:p>
            <a:pPr marL="609600">
              <a:lnSpc>
                <a:spcPct val="100000"/>
              </a:lnSpc>
              <a:spcBef>
                <a:spcPts val="420"/>
              </a:spcBef>
            </a:pP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_outer</a:t>
            </a:r>
            <a:endParaRPr sz="16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79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must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same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endParaRPr sz="1600">
              <a:latin typeface="Century Gothic"/>
              <a:cs typeface="Century Gothic"/>
            </a:endParaRPr>
          </a:p>
          <a:p>
            <a:pPr marL="609600">
              <a:lnSpc>
                <a:spcPct val="100000"/>
              </a:lnSpc>
              <a:spcBef>
                <a:spcPts val="45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endParaRPr sz="16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function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Python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create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Map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endParaRPr sz="1600">
              <a:latin typeface="Century Gothic"/>
              <a:cs typeface="Century Gothic"/>
            </a:endParaRPr>
          </a:p>
          <a:p>
            <a:pPr marL="609600">
              <a:lnSpc>
                <a:spcPct val="100000"/>
              </a:lnSpc>
              <a:spcBef>
                <a:spcPts val="1055"/>
              </a:spcBef>
            </a:pP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create_map</a:t>
            </a:r>
            <a:endParaRPr sz="16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31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must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Null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else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fails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when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queried</a:t>
            </a:r>
            <a:endParaRPr sz="1600">
              <a:latin typeface="Century Gothic"/>
              <a:cs typeface="Century Gothic"/>
            </a:endParaRPr>
          </a:p>
          <a:p>
            <a:pPr marL="609600">
              <a:lnSpc>
                <a:spcPct val="100000"/>
              </a:lnSpc>
              <a:spcBef>
                <a:spcPts val="60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'key'</a:t>
            </a:r>
            <a:r>
              <a:rPr sz="1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16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Map</a:t>
            </a:r>
            <a:r>
              <a:rPr sz="16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type</a:t>
            </a:r>
            <a:endParaRPr sz="16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53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These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dot</a:t>
            </a:r>
            <a:r>
              <a:rPr sz="1600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notation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when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querying</a:t>
            </a:r>
            <a:endParaRPr sz="1600">
              <a:latin typeface="Century Gothic"/>
              <a:cs typeface="Century Gothic"/>
            </a:endParaRPr>
          </a:p>
          <a:p>
            <a:pPr marL="609600">
              <a:lnSpc>
                <a:spcPct val="100000"/>
              </a:lnSpc>
              <a:spcBef>
                <a:spcPts val="1240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Maps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Structs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167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B871D"/>
                </a:solidFill>
              </a:rPr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987044"/>
            <a:ext cx="8458200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60"/>
              </a:spcBef>
              <a:tabLst>
                <a:tab pos="551624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Want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 learn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about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Complex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types?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Here's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some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great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reading material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00" y="1633727"/>
            <a:ext cx="8345805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8430">
              <a:lnSpc>
                <a:spcPts val="1880"/>
              </a:lnSpc>
            </a:pP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https://databricks.com/blog/2017/06/13/five-spark-sql-utility-functions-extract-explore-</a:t>
            </a:r>
            <a:r>
              <a:rPr sz="1600" spc="-20" dirty="0">
                <a:solidFill>
                  <a:srgbClr val="3B3B3A"/>
                </a:solidFill>
                <a:latin typeface="Arial Narrow"/>
                <a:cs typeface="Arial Narrow"/>
              </a:rPr>
              <a:t>complex-</a:t>
            </a: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data-types.html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" y="1993392"/>
            <a:ext cx="4979035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320"/>
              </a:spcBef>
            </a:pP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https://acadgild.com/blog/hive-complex-</a:t>
            </a:r>
            <a:r>
              <a:rPr sz="1600" spc="-20" dirty="0">
                <a:solidFill>
                  <a:srgbClr val="3B3B3A"/>
                </a:solidFill>
                <a:latin typeface="Arial Narrow"/>
                <a:cs typeface="Arial Narrow"/>
              </a:rPr>
              <a:t>data-</a:t>
            </a: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types-with-examples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2398776"/>
            <a:ext cx="5334000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30"/>
              </a:spcBef>
            </a:pP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https://docs.databricks.com/spark/latest/spark-sql/complex-types.html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2784348"/>
            <a:ext cx="5915025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1655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https://jaceklaskowski.gitbooks.io/mastering-spark-sql/spark-sql-functions-collection.html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130295"/>
            <a:ext cx="6658609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1650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https://stackoverflow.com/questions/39739072/spark-sql-how-to-explode-without-losing-null-values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400" y="3436620"/>
            <a:ext cx="4979035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655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https://mapr.com/docs/61/Spark/LoadDataDataFrameExplicitSchema.html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400" y="3768852"/>
            <a:ext cx="7277100" cy="2470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655"/>
              </a:lnSpc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https://stackoverflow.com/questions/34833653/filter-spark-dataframe-with-row-field-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that-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is-</a:t>
            </a:r>
            <a:r>
              <a:rPr sz="1400" dirty="0">
                <a:solidFill>
                  <a:srgbClr val="3B3B3A"/>
                </a:solidFill>
                <a:latin typeface="Arial Narrow"/>
                <a:cs typeface="Arial Narrow"/>
              </a:rPr>
              <a:t>an-array-</a:t>
            </a: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of-strings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4087367"/>
            <a:ext cx="7277100" cy="480059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964689" marR="514984" indent="-1442085">
              <a:lnSpc>
                <a:spcPts val="1680"/>
              </a:lnSpc>
              <a:spcBef>
                <a:spcPts val="30"/>
              </a:spcBef>
            </a:pPr>
            <a:r>
              <a:rPr sz="1400" spc="-10" dirty="0">
                <a:solidFill>
                  <a:srgbClr val="3B3B3A"/>
                </a:solidFill>
                <a:latin typeface="Arial Narrow"/>
                <a:cs typeface="Arial Narrow"/>
              </a:rPr>
              <a:t>https://stackoverflow.com/questions/28332494/querying-spark-sql-dataframe-with-complex-types https://issues.apache.org/jira/browse/SPARK-23899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module,</a:t>
            </a:r>
            <a:r>
              <a:rPr spc="-25" dirty="0"/>
              <a:t> </a:t>
            </a:r>
            <a:r>
              <a:rPr dirty="0"/>
              <a:t>you</a:t>
            </a:r>
            <a:r>
              <a:rPr spc="-5" dirty="0"/>
              <a:t> </a:t>
            </a:r>
            <a:r>
              <a:rPr dirty="0"/>
              <a:t>learned</a:t>
            </a:r>
            <a:r>
              <a:rPr spc="-30" dirty="0"/>
              <a:t> </a:t>
            </a:r>
            <a:r>
              <a:rPr dirty="0"/>
              <a:t>how </a:t>
            </a:r>
            <a:r>
              <a:rPr spc="-25" dirty="0"/>
              <a:t>to:</a:t>
            </a: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/>
              <a:t>Use</a:t>
            </a:r>
            <a:r>
              <a:rPr sz="1800" spc="-5" dirty="0"/>
              <a:t> </a:t>
            </a:r>
            <a:r>
              <a:rPr sz="1800" dirty="0"/>
              <a:t>complex</a:t>
            </a:r>
            <a:r>
              <a:rPr sz="1800" spc="-40" dirty="0"/>
              <a:t> </a:t>
            </a:r>
            <a:r>
              <a:rPr sz="1800" dirty="0"/>
              <a:t>Data</a:t>
            </a:r>
            <a:r>
              <a:rPr sz="1800" spc="-35" dirty="0"/>
              <a:t> </a:t>
            </a:r>
            <a:r>
              <a:rPr sz="1800" dirty="0"/>
              <a:t>types</a:t>
            </a:r>
            <a:r>
              <a:rPr sz="1800" spc="5" dirty="0"/>
              <a:t> </a:t>
            </a:r>
            <a:r>
              <a:rPr sz="1800" spc="-10" dirty="0"/>
              <a:t>including:</a:t>
            </a:r>
            <a:endParaRPr sz="1800"/>
          </a:p>
          <a:p>
            <a:pPr marL="528955" lvl="1" indent="-230504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52959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Standard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Collections</a:t>
            </a:r>
            <a:endParaRPr sz="1800">
              <a:latin typeface="Century Gothic"/>
              <a:cs typeface="Century Gothic"/>
            </a:endParaRPr>
          </a:p>
          <a:p>
            <a:pPr marL="528955" lvl="1" indent="-230504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52959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How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query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objects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FF0000"/>
                </a:solidFill>
              </a:rPr>
              <a:t>─</a:t>
            </a:r>
            <a:r>
              <a:rPr sz="1800" spc="25" dirty="0">
                <a:solidFill>
                  <a:srgbClr val="FF0000"/>
                </a:solidFill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Array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solidFill>
                  <a:srgbClr val="0079DB"/>
                </a:solidFill>
              </a:rPr>
              <a:t>─</a:t>
            </a:r>
            <a:r>
              <a:rPr sz="1800" spc="30" dirty="0">
                <a:solidFill>
                  <a:srgbClr val="0079DB"/>
                </a:solidFill>
              </a:rPr>
              <a:t> </a:t>
            </a:r>
            <a:r>
              <a:rPr sz="18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Map</a:t>
            </a:r>
            <a:endParaRPr sz="1800">
              <a:latin typeface="Century Gothic"/>
              <a:cs typeface="Century Gothic"/>
            </a:endParaRPr>
          </a:p>
          <a:p>
            <a:pPr marL="299085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solidFill>
                  <a:srgbClr val="00AF50"/>
                </a:solidFill>
              </a:rPr>
              <a:t>─</a:t>
            </a:r>
            <a:r>
              <a:rPr sz="1800" spc="30" dirty="0">
                <a:solidFill>
                  <a:srgbClr val="00AF50"/>
                </a:solidFill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Structs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141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B871D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88289BD-FF61-45B4-A017-5D9EE5721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71450"/>
            <a:ext cx="5549503" cy="295466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altLang="en-US" dirty="0"/>
              <a:t>Table of Contents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76413" y="1856463"/>
            <a:ext cx="5248274" cy="30546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9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dirty="0">
                <a:solidFill>
                  <a:srgbClr val="FF0000"/>
                </a:solidFill>
              </a:rPr>
              <a:t> 00 (Dates) / 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03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9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dirty="0">
                <a:solidFill>
                  <a:srgbClr val="3333CC"/>
                </a:solidFill>
                <a:latin typeface="Arial"/>
              </a:rPr>
              <a:t> 07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9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9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9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900" dirty="0" err="1">
                <a:solidFill>
                  <a:srgbClr val="FF0000"/>
                </a:solidFill>
              </a:rPr>
              <a:t>Hacktivity</a:t>
            </a:r>
            <a:r>
              <a:rPr lang="en-US" sz="9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9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9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907702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B9DA5-19DC-45C8-93E8-0F789D57D1B7}"/>
              </a:ext>
            </a:extLst>
          </p:cNvPr>
          <p:cNvSpPr txBox="1"/>
          <p:nvPr/>
        </p:nvSpPr>
        <p:spPr>
          <a:xfrm>
            <a:off x="4400550" y="244882"/>
            <a:ext cx="33902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Don't forget to start recording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49423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5594" y="2308351"/>
            <a:ext cx="4966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0</a:t>
            </a:r>
            <a:r>
              <a:rPr lang="en-US" sz="2800" dirty="0">
                <a:solidFill>
                  <a:srgbClr val="FFFFFF"/>
                </a:solidFill>
              </a:rPr>
              <a:t>5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JSON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Data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spc="-20" dirty="0">
                <a:solidFill>
                  <a:srgbClr val="FFFFFF"/>
                </a:solidFill>
              </a:rPr>
              <a:t>Type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6264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Before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We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Begin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Open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Mod05</a:t>
            </a:r>
            <a:r>
              <a:rPr spc="15" dirty="0">
                <a:solidFill>
                  <a:srgbClr val="0079DB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Notebook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12722" y="1110614"/>
            <a:ext cx="5703570" cy="3605529"/>
            <a:chOff x="1712722" y="1110614"/>
            <a:chExt cx="5703570" cy="36055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360" y="1120139"/>
              <a:ext cx="5669280" cy="35859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32661" y="1115377"/>
              <a:ext cx="5678805" cy="3596004"/>
            </a:xfrm>
            <a:custGeom>
              <a:avLst/>
              <a:gdLst/>
              <a:ahLst/>
              <a:cxnLst/>
              <a:rect l="l" t="t" r="r" b="b"/>
              <a:pathLst>
                <a:path w="5678805" h="3596004">
                  <a:moveTo>
                    <a:pt x="0" y="3595497"/>
                  </a:moveTo>
                  <a:lnTo>
                    <a:pt x="5678804" y="3595497"/>
                  </a:lnTo>
                  <a:lnTo>
                    <a:pt x="5678804" y="0"/>
                  </a:lnTo>
                  <a:lnTo>
                    <a:pt x="0" y="0"/>
                  </a:lnTo>
                  <a:lnTo>
                    <a:pt x="0" y="35954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8122" y="2128265"/>
              <a:ext cx="426720" cy="344805"/>
            </a:xfrm>
            <a:custGeom>
              <a:avLst/>
              <a:gdLst/>
              <a:ahLst/>
              <a:cxnLst/>
              <a:rect l="l" t="t" r="r" b="b"/>
              <a:pathLst>
                <a:path w="426719" h="344805">
                  <a:moveTo>
                    <a:pt x="0" y="344424"/>
                  </a:moveTo>
                  <a:lnTo>
                    <a:pt x="426719" y="344424"/>
                  </a:lnTo>
                  <a:lnTo>
                    <a:pt x="426719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188" y="437134"/>
            <a:ext cx="1989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54778" y="828802"/>
            <a:ext cx="3561715" cy="35153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Querying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Commands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include: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get_json_object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to_json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from_json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selectExpr</a:t>
            </a:r>
            <a:endParaRPr sz="1800">
              <a:latin typeface="Century Gothic"/>
              <a:cs typeface="Century Gothic"/>
            </a:endParaRPr>
          </a:p>
          <a:p>
            <a:pPr marL="5276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Nested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objects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using: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explode</a:t>
            </a:r>
            <a:endParaRPr sz="1800">
              <a:latin typeface="Century Gothic"/>
              <a:cs typeface="Century Gothic"/>
            </a:endParaRPr>
          </a:p>
          <a:p>
            <a:pPr marL="814069" lvl="1" indent="-28829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getItem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4964" y="4544567"/>
            <a:ext cx="3891279" cy="28956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130"/>
              </a:lnSpc>
            </a:pPr>
            <a:r>
              <a:rPr sz="1800" dirty="0">
                <a:latin typeface="Century Gothic"/>
                <a:cs typeface="Century Gothic"/>
              </a:rPr>
              <a:t>Most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labs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Scala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module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2249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JSON </a:t>
            </a:r>
            <a:r>
              <a:rPr spc="-10" dirty="0">
                <a:solidFill>
                  <a:srgbClr val="EB871D"/>
                </a:solidFill>
              </a:rPr>
              <a:t>definition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931290"/>
            <a:ext cx="8482965" cy="204088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665" marR="5080" indent="-228600">
              <a:lnSpc>
                <a:spcPct val="95000"/>
              </a:lnSpc>
              <a:spcBef>
                <a:spcPts val="2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defines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media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"application/schema+json",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based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defining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structure</a:t>
            </a:r>
            <a:r>
              <a:rPr sz="20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data.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JSON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provides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contract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required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given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application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how to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interact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it</a:t>
            </a:r>
            <a:endParaRPr sz="20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240665" algn="l"/>
                <a:tab pos="241300" algn="l"/>
                <a:tab pos="302831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typically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nested.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	Here's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example: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defines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7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types for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values: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2507" y="1922843"/>
            <a:ext cx="2736850" cy="1511300"/>
            <a:chOff x="6092507" y="1922843"/>
            <a:chExt cx="2736850" cy="1511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057" y="1932431"/>
              <a:ext cx="2674330" cy="14919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97270" y="1927605"/>
              <a:ext cx="2727325" cy="1501775"/>
            </a:xfrm>
            <a:custGeom>
              <a:avLst/>
              <a:gdLst/>
              <a:ahLst/>
              <a:cxnLst/>
              <a:rect l="l" t="t" r="r" b="b"/>
              <a:pathLst>
                <a:path w="2727325" h="1501775">
                  <a:moveTo>
                    <a:pt x="0" y="1501521"/>
                  </a:moveTo>
                  <a:lnTo>
                    <a:pt x="2726817" y="1501521"/>
                  </a:lnTo>
                  <a:lnTo>
                    <a:pt x="2726817" y="0"/>
                  </a:lnTo>
                  <a:lnTo>
                    <a:pt x="0" y="0"/>
                  </a:lnTo>
                  <a:lnTo>
                    <a:pt x="0" y="15015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2010" y="3079750"/>
            <a:ext cx="561530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  <a:tab pos="1172210" algn="l"/>
              </a:tabLst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Array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array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Boolean</a:t>
            </a:r>
            <a:r>
              <a:rPr sz="1400" b="1" spc="3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boolean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  <a:tab pos="1164590" algn="l"/>
              </a:tabLst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Integer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without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fraction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exponent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part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400" b="1" spc="3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number.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includes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integer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Null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Object</a:t>
            </a:r>
            <a:endParaRPr sz="14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7745" y="3932935"/>
            <a:ext cx="172656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null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endParaRPr sz="1400">
              <a:latin typeface="Century Gothic"/>
              <a:cs typeface="Century Gothic"/>
            </a:endParaRPr>
          </a:p>
          <a:p>
            <a:pPr marL="33655" marR="448309" indent="-21590">
              <a:lnSpc>
                <a:spcPct val="100000"/>
              </a:lnSpc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object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95544" y="2385441"/>
            <a:ext cx="606425" cy="209550"/>
          </a:xfrm>
          <a:custGeom>
            <a:avLst/>
            <a:gdLst/>
            <a:ahLst/>
            <a:cxnLst/>
            <a:rect l="l" t="t" r="r" b="b"/>
            <a:pathLst>
              <a:path w="606425" h="209550">
                <a:moveTo>
                  <a:pt x="396620" y="0"/>
                </a:moveTo>
                <a:lnTo>
                  <a:pt x="396620" y="209550"/>
                </a:lnTo>
                <a:lnTo>
                  <a:pt x="536320" y="139700"/>
                </a:lnTo>
                <a:lnTo>
                  <a:pt x="431545" y="139700"/>
                </a:lnTo>
                <a:lnTo>
                  <a:pt x="431545" y="69850"/>
                </a:lnTo>
                <a:lnTo>
                  <a:pt x="536320" y="69850"/>
                </a:lnTo>
                <a:lnTo>
                  <a:pt x="396620" y="0"/>
                </a:lnTo>
                <a:close/>
              </a:path>
              <a:path w="606425" h="209550">
                <a:moveTo>
                  <a:pt x="396620" y="69850"/>
                </a:moveTo>
                <a:lnTo>
                  <a:pt x="0" y="69850"/>
                </a:lnTo>
                <a:lnTo>
                  <a:pt x="0" y="139700"/>
                </a:lnTo>
                <a:lnTo>
                  <a:pt x="396620" y="139700"/>
                </a:lnTo>
                <a:lnTo>
                  <a:pt x="396620" y="69850"/>
                </a:lnTo>
                <a:close/>
              </a:path>
              <a:path w="606425" h="209550">
                <a:moveTo>
                  <a:pt x="536320" y="69850"/>
                </a:moveTo>
                <a:lnTo>
                  <a:pt x="431545" y="69850"/>
                </a:lnTo>
                <a:lnTo>
                  <a:pt x="431545" y="139700"/>
                </a:lnTo>
                <a:lnTo>
                  <a:pt x="536320" y="139700"/>
                </a:lnTo>
                <a:lnTo>
                  <a:pt x="606170" y="104775"/>
                </a:lnTo>
                <a:lnTo>
                  <a:pt x="536320" y="6985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3605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Spark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functions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for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JSON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794740"/>
            <a:ext cx="8925560" cy="28301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provides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like:</a:t>
            </a:r>
            <a:endParaRPr sz="2000">
              <a:latin typeface="Century Gothic"/>
              <a:cs typeface="Century Gothic"/>
            </a:endParaRPr>
          </a:p>
          <a:p>
            <a:pPr marL="469265" lvl="1" indent="-22796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get_json_object</a:t>
            </a:r>
            <a:r>
              <a:rPr sz="2000" b="1" spc="-65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extracts</a:t>
            </a:r>
            <a:r>
              <a:rPr sz="20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object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based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path.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'normal'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(like String)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4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endParaRPr sz="2000">
              <a:latin typeface="Century Gothic"/>
              <a:cs typeface="Century Gothic"/>
            </a:endParaRPr>
          </a:p>
          <a:p>
            <a:pPr marL="469265" lvl="1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to_json()</a:t>
            </a:r>
            <a:r>
              <a:rPr sz="2000" b="1" spc="-4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encode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35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string.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Requires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endParaRPr sz="2000">
              <a:latin typeface="Century Gothic"/>
              <a:cs typeface="Century Gothic"/>
            </a:endParaRPr>
          </a:p>
          <a:p>
            <a:pPr marL="469265" lvl="1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  <a:tab pos="664337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from_json()</a:t>
            </a:r>
            <a:r>
              <a:rPr sz="2000" b="1" spc="-5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encode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	Requires</a:t>
            </a:r>
            <a:r>
              <a:rPr sz="20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Struct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Schema.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then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flatten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2000" spc="-3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view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individual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endParaRPr sz="2000">
              <a:latin typeface="Century Gothic"/>
              <a:cs typeface="Century Gothic"/>
            </a:endParaRPr>
          </a:p>
          <a:p>
            <a:pPr marL="469265" lvl="1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6F2F92"/>
                </a:solidFill>
                <a:latin typeface="Century Gothic"/>
                <a:cs typeface="Century Gothic"/>
              </a:rPr>
              <a:t>selectExpr</a:t>
            </a:r>
            <a:r>
              <a:rPr sz="2000" b="1" spc="-50" dirty="0">
                <a:solidFill>
                  <a:srgbClr val="6F2F92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Extracts</a:t>
            </a:r>
            <a:r>
              <a:rPr sz="20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into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JSON</a:t>
            </a:r>
            <a:r>
              <a:rPr sz="20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String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905" cy="139065"/>
          </a:xfrm>
          <a:custGeom>
            <a:avLst/>
            <a:gdLst/>
            <a:ahLst/>
            <a:cxnLst/>
            <a:rect l="l" t="t" r="r" b="b"/>
            <a:pathLst>
              <a:path w="1905" h="139065">
                <a:moveTo>
                  <a:pt x="0" y="138684"/>
                </a:moveTo>
                <a:lnTo>
                  <a:pt x="1524" y="138684"/>
                </a:lnTo>
                <a:lnTo>
                  <a:pt x="1524" y="0"/>
                </a:lnTo>
                <a:lnTo>
                  <a:pt x="0" y="0"/>
                </a:lnTo>
                <a:lnTo>
                  <a:pt x="0" y="13868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2063" y="4221479"/>
            <a:ext cx="8126095" cy="5994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636270" marR="215265" indent="-323215">
              <a:lnSpc>
                <a:spcPts val="1910"/>
              </a:lnSpc>
              <a:spcBef>
                <a:spcPts val="409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Note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require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600" b="1" spc="-5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type.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AF50"/>
                </a:solidFill>
                <a:latin typeface="Century Gothic"/>
                <a:cs typeface="Century Gothic"/>
              </a:rPr>
              <a:t>Struct</a:t>
            </a:r>
            <a:r>
              <a:rPr sz="1600" b="1" spc="-5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Schema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enables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many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sub-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have</a:t>
            </a:r>
            <a:r>
              <a:rPr sz="16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any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type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defined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sub-column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7979409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01a</a:t>
            </a:r>
          </a:p>
          <a:p>
            <a:pPr marL="12700">
              <a:lnSpc>
                <a:spcPts val="2830"/>
              </a:lnSpc>
            </a:pPr>
            <a:r>
              <a:rPr sz="3600" baseline="1157" dirty="0">
                <a:solidFill>
                  <a:srgbClr val="EB871D"/>
                </a:solidFill>
              </a:rPr>
              <a:t>Create</a:t>
            </a:r>
            <a:r>
              <a:rPr sz="3600" spc="-44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DataFrame</a:t>
            </a:r>
            <a:r>
              <a:rPr sz="3600" spc="-37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to</a:t>
            </a:r>
            <a:r>
              <a:rPr sz="3600" spc="-7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use</a:t>
            </a:r>
            <a:r>
              <a:rPr sz="3600" spc="-30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EB871D"/>
                </a:solidFill>
              </a:rPr>
              <a:t>with</a:t>
            </a:r>
            <a:r>
              <a:rPr sz="3600" spc="-15" baseline="1157" dirty="0">
                <a:solidFill>
                  <a:srgbClr val="EB871D"/>
                </a:solidFill>
              </a:rPr>
              <a:t> </a:t>
            </a:r>
            <a:r>
              <a:rPr sz="3600" baseline="1157" dirty="0">
                <a:solidFill>
                  <a:srgbClr val="6F2F92"/>
                </a:solidFill>
              </a:rPr>
              <a:t>get_json_object</a:t>
            </a:r>
            <a:r>
              <a:rPr sz="3600" spc="22" baseline="1157" dirty="0">
                <a:solidFill>
                  <a:srgbClr val="6F2F92"/>
                </a:solidFill>
              </a:rPr>
              <a:t> </a:t>
            </a:r>
            <a:r>
              <a:rPr sz="2700" baseline="1543" dirty="0">
                <a:solidFill>
                  <a:srgbClr val="000000"/>
                </a:solidFill>
              </a:rPr>
              <a:t>(Python)</a:t>
            </a:r>
            <a:r>
              <a:rPr sz="2700" spc="-254" baseline="1543" dirty="0">
                <a:solidFill>
                  <a:srgbClr val="000000"/>
                </a:solidFill>
              </a:rPr>
              <a:t> </a:t>
            </a:r>
            <a:r>
              <a:rPr sz="1200" b="0" spc="-50" dirty="0">
                <a:solidFill>
                  <a:srgbClr val="BABBBD"/>
                </a:solidFill>
                <a:latin typeface="Century Gothic"/>
                <a:cs typeface="Century Gothic"/>
              </a:rPr>
              <a:t>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04519" y="1177671"/>
            <a:ext cx="6960870" cy="3227070"/>
            <a:chOff x="1104519" y="1177671"/>
            <a:chExt cx="6960870" cy="32270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044" y="1187196"/>
              <a:ext cx="6941820" cy="32080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09281" y="1182433"/>
              <a:ext cx="6951345" cy="3217545"/>
            </a:xfrm>
            <a:custGeom>
              <a:avLst/>
              <a:gdLst/>
              <a:ahLst/>
              <a:cxnLst/>
              <a:rect l="l" t="t" r="r" b="b"/>
              <a:pathLst>
                <a:path w="6951345" h="3217545">
                  <a:moveTo>
                    <a:pt x="0" y="3217544"/>
                  </a:moveTo>
                  <a:lnTo>
                    <a:pt x="6951345" y="3217544"/>
                  </a:lnTo>
                  <a:lnTo>
                    <a:pt x="6951345" y="0"/>
                  </a:lnTo>
                  <a:lnTo>
                    <a:pt x="0" y="0"/>
                  </a:lnTo>
                  <a:lnTo>
                    <a:pt x="0" y="3217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0932" y="1271016"/>
              <a:ext cx="2766060" cy="195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32454" y="1835658"/>
              <a:ext cx="1835150" cy="0"/>
            </a:xfrm>
            <a:custGeom>
              <a:avLst/>
              <a:gdLst/>
              <a:ahLst/>
              <a:cxnLst/>
              <a:rect l="l" t="t" r="r" b="b"/>
              <a:pathLst>
                <a:path w="1835150">
                  <a:moveTo>
                    <a:pt x="0" y="0"/>
                  </a:moveTo>
                  <a:lnTo>
                    <a:pt x="1834769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6054" y="2582417"/>
              <a:ext cx="3385820" cy="1188720"/>
            </a:xfrm>
            <a:custGeom>
              <a:avLst/>
              <a:gdLst/>
              <a:ahLst/>
              <a:cxnLst/>
              <a:rect l="l" t="t" r="r" b="b"/>
              <a:pathLst>
                <a:path w="3385820" h="1188720">
                  <a:moveTo>
                    <a:pt x="2601468" y="425196"/>
                  </a:moveTo>
                  <a:lnTo>
                    <a:pt x="2587244" y="376428"/>
                  </a:lnTo>
                  <a:lnTo>
                    <a:pt x="139179" y="1090676"/>
                  </a:lnTo>
                  <a:lnTo>
                    <a:pt x="124968" y="1041908"/>
                  </a:lnTo>
                  <a:lnTo>
                    <a:pt x="0" y="1157859"/>
                  </a:lnTo>
                  <a:lnTo>
                    <a:pt x="167640" y="1188212"/>
                  </a:lnTo>
                  <a:lnTo>
                    <a:pt x="155486" y="1146556"/>
                  </a:lnTo>
                  <a:lnTo>
                    <a:pt x="153403" y="1139444"/>
                  </a:lnTo>
                  <a:lnTo>
                    <a:pt x="2601468" y="425196"/>
                  </a:lnTo>
                  <a:close/>
                </a:path>
                <a:path w="3385820" h="1188720">
                  <a:moveTo>
                    <a:pt x="2811907" y="385064"/>
                  </a:moveTo>
                  <a:lnTo>
                    <a:pt x="2603360" y="114350"/>
                  </a:lnTo>
                  <a:lnTo>
                    <a:pt x="2629458" y="94234"/>
                  </a:lnTo>
                  <a:lnTo>
                    <a:pt x="2643632" y="83312"/>
                  </a:lnTo>
                  <a:lnTo>
                    <a:pt x="2490216" y="9144"/>
                  </a:lnTo>
                  <a:lnTo>
                    <a:pt x="2522855" y="176403"/>
                  </a:lnTo>
                  <a:lnTo>
                    <a:pt x="2563126" y="145364"/>
                  </a:lnTo>
                  <a:lnTo>
                    <a:pt x="2771648" y="416052"/>
                  </a:lnTo>
                  <a:lnTo>
                    <a:pt x="2811907" y="385064"/>
                  </a:lnTo>
                  <a:close/>
                </a:path>
                <a:path w="3385820" h="1188720">
                  <a:moveTo>
                    <a:pt x="3095752" y="427482"/>
                  </a:moveTo>
                  <a:lnTo>
                    <a:pt x="3076829" y="380238"/>
                  </a:lnTo>
                  <a:lnTo>
                    <a:pt x="1386293" y="1057986"/>
                  </a:lnTo>
                  <a:lnTo>
                    <a:pt x="1367409" y="1010793"/>
                  </a:lnTo>
                  <a:lnTo>
                    <a:pt x="1254252" y="1138301"/>
                  </a:lnTo>
                  <a:lnTo>
                    <a:pt x="1424051" y="1152271"/>
                  </a:lnTo>
                  <a:lnTo>
                    <a:pt x="1408938" y="1114552"/>
                  </a:lnTo>
                  <a:lnTo>
                    <a:pt x="1405166" y="1105128"/>
                  </a:lnTo>
                  <a:lnTo>
                    <a:pt x="3095752" y="427482"/>
                  </a:lnTo>
                  <a:close/>
                </a:path>
                <a:path w="3385820" h="1188720">
                  <a:moveTo>
                    <a:pt x="3385566" y="375412"/>
                  </a:moveTo>
                  <a:lnTo>
                    <a:pt x="3163811" y="102260"/>
                  </a:lnTo>
                  <a:lnTo>
                    <a:pt x="3188043" y="82550"/>
                  </a:lnTo>
                  <a:lnTo>
                    <a:pt x="3203194" y="70231"/>
                  </a:lnTo>
                  <a:lnTo>
                    <a:pt x="3048000" y="0"/>
                  </a:lnTo>
                  <a:lnTo>
                    <a:pt x="3084957" y="166370"/>
                  </a:lnTo>
                  <a:lnTo>
                    <a:pt x="3124365" y="134327"/>
                  </a:lnTo>
                  <a:lnTo>
                    <a:pt x="3346069" y="407416"/>
                  </a:lnTo>
                  <a:lnTo>
                    <a:pt x="3385566" y="375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8159" y="2836164"/>
            <a:ext cx="2909570" cy="2533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889"/>
              </a:lnSpc>
            </a:pP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Here</a:t>
            </a:r>
            <a:r>
              <a:rPr sz="16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we</a:t>
            </a:r>
            <a:r>
              <a:rPr sz="16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assign</a:t>
            </a:r>
            <a:r>
              <a:rPr sz="1600" spc="-4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Narrow"/>
                <a:cs typeface="Arial Narrow"/>
              </a:rPr>
              <a:t>Parent</a:t>
            </a:r>
            <a:r>
              <a:rPr sz="16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Column</a:t>
            </a:r>
            <a:r>
              <a:rPr sz="16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Narrow"/>
                <a:cs typeface="Arial Narrow"/>
              </a:rPr>
              <a:t>names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2507</Words>
  <Application>Microsoft Office PowerPoint</Application>
  <PresentationFormat>On-screen Show (16:9)</PresentationFormat>
  <Paragraphs>297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Calibri</vt:lpstr>
      <vt:lpstr>Century Gothic</vt:lpstr>
      <vt:lpstr>Lucida Grande</vt:lpstr>
      <vt:lpstr>Times New Roman</vt:lpstr>
      <vt:lpstr>Office Theme</vt:lpstr>
      <vt:lpstr>C7084 Big Data</vt:lpstr>
      <vt:lpstr>PowerPoint Presentation</vt:lpstr>
      <vt:lpstr>Table of Contents</vt:lpstr>
      <vt:lpstr>Module 05 – JSON Data Type</vt:lpstr>
      <vt:lpstr>Before We Begin – Open Mod05 Notebook</vt:lpstr>
      <vt:lpstr>Current Topic</vt:lpstr>
      <vt:lpstr>JSON definition</vt:lpstr>
      <vt:lpstr>Spark functions for JSON</vt:lpstr>
      <vt:lpstr>Lab 01a Create DataFrame to use with get_json_object (Python) 7</vt:lpstr>
      <vt:lpstr>Lab 01b Query DataFrame via get_json_object (Python)</vt:lpstr>
      <vt:lpstr>Lab 01c Create DataFrame to use with get_json_object</vt:lpstr>
      <vt:lpstr>Lab 01d Query DataFrame via get_json_object</vt:lpstr>
      <vt:lpstr>to_json and from_json functions</vt:lpstr>
      <vt:lpstr>Lab 02a Create JSON schema using Struct</vt:lpstr>
      <vt:lpstr>Lab 02b Create DataFrame using Schema from previous slide 13</vt:lpstr>
      <vt:lpstr>Lab 02c Query DataFrame via from_json (Convert JSON String to Struct Schema)</vt:lpstr>
      <vt:lpstr>Lab 02d Query DataFrame via to_json (Convert Struct Schema to JSON String)</vt:lpstr>
      <vt:lpstr>Lab 03 Query DataFrame via selectExpr</vt:lpstr>
      <vt:lpstr>Nested JSON objects using Map Data Type</vt:lpstr>
      <vt:lpstr>Lab 04a Create Complex Data Type schema for JSON data</vt:lpstr>
      <vt:lpstr>Lab 04b Create single row complex JSON DataFrame</vt:lpstr>
      <vt:lpstr>Lab 04c/d Query the JSON DataFrame</vt:lpstr>
      <vt:lpstr>Lab 04e Query the JSON DataFrame via 'explode'</vt:lpstr>
      <vt:lpstr>Lab 05a Create Schema and DF using getItem for next lab</vt:lpstr>
      <vt:lpstr>Lab 05b Query the JSON DF from previous lab</vt:lpstr>
      <vt:lpstr>Current Topic</vt:lpstr>
      <vt:lpstr>Review Questions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2023-02-05T09:29:53Z</dcterms:created>
  <dcterms:modified xsi:type="dcterms:W3CDTF">2023-02-05T12:08:39Z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