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29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92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300" y="95503"/>
            <a:ext cx="671131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735138"/>
            <a:ext cx="8476488" cy="408146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Lucida Grande"/>
              <a:buChar char="-"/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48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8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95503"/>
            <a:ext cx="8352155" cy="79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137" y="2433637"/>
            <a:ext cx="8620125" cy="307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objects.com/spark-connecting-to-a-jdbc-data-source-using-dataframes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ive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683001" y="3587647"/>
            <a:ext cx="1824639" cy="25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84" y="164717"/>
            <a:ext cx="6955448" cy="639171"/>
          </a:xfrm>
        </p:spPr>
        <p:txBody>
          <a:bodyPr/>
          <a:lstStyle/>
          <a:p>
            <a:pPr algn="ctr"/>
            <a:r>
              <a:rPr lang="en-GB" sz="4153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074172" y="1141678"/>
            <a:ext cx="1239442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47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90500" y="260350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90500" y="326052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90500" y="3921730"/>
            <a:ext cx="2476500" cy="63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021457" y="284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280728" y="284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1801873" y="3480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061144" y="3480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053207" y="411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312478" y="4115810"/>
            <a:ext cx="190500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984049" y="2159274"/>
            <a:ext cx="1789679" cy="111108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275208" y="2685101"/>
            <a:ext cx="1590164" cy="10795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12893" y="4344058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12893" y="4061460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12893" y="3762883"/>
            <a:ext cx="762000" cy="51054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2769101" y="3281533"/>
            <a:ext cx="838200" cy="65652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2730500" y="3790863"/>
            <a:ext cx="838200" cy="654137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4" y="4636644"/>
            <a:ext cx="952500" cy="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73" y="4636644"/>
            <a:ext cx="952500" cy="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39" y="4635500"/>
            <a:ext cx="510031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5083651" y="2413000"/>
            <a:ext cx="1690078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QUERY</a:t>
            </a:r>
            <a:endParaRPr lang="en-GB" sz="3333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588000" y="3302000"/>
            <a:ext cx="838200" cy="65652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588000" y="3808652"/>
            <a:ext cx="838200" cy="654137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645493" y="2800203"/>
            <a:ext cx="2256299" cy="18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711866" y="4555639"/>
            <a:ext cx="2464136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Knowledge</a:t>
            </a:r>
            <a:endParaRPr lang="en-GB" sz="3333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1170178"/>
            <a:ext cx="884936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module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structured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processing.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Unlike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basic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Spark </a:t>
            </a:r>
            <a:r>
              <a:rPr sz="1800" spc="-20" dirty="0">
                <a:latin typeface="Arial"/>
                <a:cs typeface="Arial"/>
              </a:rPr>
              <a:t>RDD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provided 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 more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structure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performed</a:t>
            </a:r>
            <a:endParaRPr sz="1800">
              <a:latin typeface="Arial"/>
              <a:cs typeface="Arial"/>
            </a:endParaRPr>
          </a:p>
          <a:p>
            <a:pPr marL="299085" marR="60960" indent="-28702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Internally,</a:t>
            </a:r>
            <a:r>
              <a:rPr sz="1800" dirty="0">
                <a:latin typeface="Arial"/>
                <a:cs typeface="Arial"/>
              </a:rPr>
              <a:t> 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extra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additional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optimizations.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several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interact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1" y="2695066"/>
            <a:ext cx="1863725" cy="8788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39395" algn="l"/>
                <a:tab pos="240665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DataFrame</a:t>
            </a:r>
            <a:r>
              <a:rPr sz="1800" b="1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239395" indent="-227329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39395" algn="l"/>
                <a:tab pos="240665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Hive</a:t>
            </a:r>
            <a:r>
              <a:rPr sz="1800" b="1" spc="-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254" y="2695066"/>
            <a:ext cx="6078855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69545" indent="-140970">
              <a:lnSpc>
                <a:spcPct val="100000"/>
              </a:lnSpc>
              <a:spcBef>
                <a:spcPts val="1295"/>
              </a:spcBef>
              <a:buChar char="-"/>
              <a:tabLst>
                <a:tab pos="170180" algn="l"/>
              </a:tabLst>
            </a:pPr>
            <a:r>
              <a:rPr sz="1800" dirty="0">
                <a:latin typeface="Arial"/>
                <a:cs typeface="Arial"/>
              </a:rPr>
              <a:t>via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toDF()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createDataFrame()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236854" marR="5080" indent="-205104" algn="just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Char char="-"/>
              <a:tabLst>
                <a:tab pos="286385" algn="l"/>
              </a:tabLst>
            </a:pPr>
            <a:r>
              <a:rPr sz="1800" dirty="0">
                <a:latin typeface="Arial"/>
                <a:cs typeface="Arial"/>
              </a:rPr>
              <a:t>via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spark.table()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integrate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create 	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DataFrame.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created, </a:t>
            </a:r>
            <a:r>
              <a:rPr sz="1800" spc="-10" dirty="0">
                <a:latin typeface="Arial"/>
                <a:cs typeface="Arial"/>
              </a:rPr>
              <a:t>users 	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globally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(don't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login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Spark)</a:t>
            </a:r>
            <a:endParaRPr sz="18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spcBef>
                <a:spcPts val="1200"/>
              </a:spcBef>
              <a:buChar char="-"/>
              <a:tabLst>
                <a:tab pos="153035" algn="l"/>
              </a:tabLst>
            </a:pPr>
            <a:r>
              <a:rPr sz="1800" dirty="0">
                <a:latin typeface="Arial"/>
                <a:cs typeface="Arial"/>
              </a:rPr>
              <a:t>via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sz="18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r>
              <a:rPr sz="18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createOrReplaceTempView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51" y="4249292"/>
            <a:ext cx="184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39395" algn="l"/>
                <a:tab pos="240665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Spark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0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60" dirty="0"/>
              <a:t> </a:t>
            </a:r>
            <a:r>
              <a:rPr sz="2750" dirty="0"/>
              <a:t>SQL</a:t>
            </a:r>
            <a:r>
              <a:rPr sz="2750" spc="55" dirty="0"/>
              <a:t> </a:t>
            </a:r>
            <a:r>
              <a:rPr sz="2750" dirty="0"/>
              <a:t>and</a:t>
            </a:r>
            <a:r>
              <a:rPr sz="2750" spc="65" dirty="0"/>
              <a:t> </a:t>
            </a:r>
            <a:r>
              <a:rPr sz="2750" dirty="0"/>
              <a:t>the</a:t>
            </a:r>
            <a:r>
              <a:rPr sz="2750" spc="60" dirty="0"/>
              <a:t> </a:t>
            </a:r>
            <a:r>
              <a:rPr sz="2750" dirty="0"/>
              <a:t>three</a:t>
            </a:r>
            <a:r>
              <a:rPr sz="2750" spc="70" dirty="0"/>
              <a:t> </a:t>
            </a:r>
            <a:r>
              <a:rPr sz="2750" spc="-20" dirty="0"/>
              <a:t>APIs</a:t>
            </a:r>
            <a:endParaRPr sz="2750"/>
          </a:p>
        </p:txBody>
      </p:sp>
      <p:sp>
        <p:nvSpPr>
          <p:cNvPr id="8" name="object 8"/>
          <p:cNvSpPr txBox="1"/>
          <p:nvPr/>
        </p:nvSpPr>
        <p:spPr>
          <a:xfrm>
            <a:off x="876300" y="5597652"/>
            <a:ext cx="739140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  <a:tabLst>
                <a:tab pos="133413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Bottom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</a:t>
            </a:r>
            <a:r>
              <a:rPr sz="1800" spc="-2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Spark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DataFrames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Tables/Views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baseline="25462" dirty="0">
                <a:latin typeface="Arial"/>
                <a:cs typeface="Arial"/>
              </a:rPr>
              <a:t>rd</a:t>
            </a:r>
            <a:r>
              <a:rPr sz="1800" spc="217" baseline="25462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 </a:t>
            </a:r>
            <a:r>
              <a:rPr sz="18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DataSets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(Scala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only)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226" y="2670301"/>
            <a:ext cx="3243580" cy="2707640"/>
            <a:chOff x="800226" y="2670301"/>
            <a:chExt cx="3243580" cy="2707640"/>
          </a:xfrm>
        </p:grpSpPr>
        <p:sp>
          <p:nvSpPr>
            <p:cNvPr id="3" name="object 3"/>
            <p:cNvSpPr/>
            <p:nvPr/>
          </p:nvSpPr>
          <p:spPr>
            <a:xfrm>
              <a:off x="1136903" y="3320922"/>
              <a:ext cx="1477645" cy="766445"/>
            </a:xfrm>
            <a:custGeom>
              <a:avLst/>
              <a:gdLst/>
              <a:ahLst/>
              <a:cxnLst/>
              <a:rect l="l" t="t" r="r" b="b"/>
              <a:pathLst>
                <a:path w="1477645" h="766445">
                  <a:moveTo>
                    <a:pt x="1268095" y="556640"/>
                  </a:moveTo>
                  <a:lnTo>
                    <a:pt x="1268095" y="766190"/>
                  </a:lnTo>
                  <a:lnTo>
                    <a:pt x="1407795" y="696340"/>
                  </a:lnTo>
                  <a:lnTo>
                    <a:pt x="1303020" y="696340"/>
                  </a:lnTo>
                  <a:lnTo>
                    <a:pt x="1303020" y="626490"/>
                  </a:lnTo>
                  <a:lnTo>
                    <a:pt x="1407795" y="626490"/>
                  </a:lnTo>
                  <a:lnTo>
                    <a:pt x="1268095" y="556640"/>
                  </a:lnTo>
                  <a:close/>
                </a:path>
                <a:path w="1477645" h="766445">
                  <a:moveTo>
                    <a:pt x="703960" y="34925"/>
                  </a:moveTo>
                  <a:lnTo>
                    <a:pt x="703960" y="661415"/>
                  </a:lnTo>
                  <a:lnTo>
                    <a:pt x="706703" y="674963"/>
                  </a:lnTo>
                  <a:lnTo>
                    <a:pt x="714184" y="686069"/>
                  </a:lnTo>
                  <a:lnTo>
                    <a:pt x="725285" y="693580"/>
                  </a:lnTo>
                  <a:lnTo>
                    <a:pt x="738885" y="696340"/>
                  </a:lnTo>
                  <a:lnTo>
                    <a:pt x="1268095" y="696340"/>
                  </a:lnTo>
                  <a:lnTo>
                    <a:pt x="1268095" y="661415"/>
                  </a:lnTo>
                  <a:lnTo>
                    <a:pt x="773810" y="661415"/>
                  </a:lnTo>
                  <a:lnTo>
                    <a:pt x="738885" y="626490"/>
                  </a:lnTo>
                  <a:lnTo>
                    <a:pt x="773810" y="626490"/>
                  </a:lnTo>
                  <a:lnTo>
                    <a:pt x="773810" y="69850"/>
                  </a:lnTo>
                  <a:lnTo>
                    <a:pt x="738885" y="69850"/>
                  </a:lnTo>
                  <a:lnTo>
                    <a:pt x="703960" y="34925"/>
                  </a:lnTo>
                  <a:close/>
                </a:path>
                <a:path w="1477645" h="766445">
                  <a:moveTo>
                    <a:pt x="1407795" y="626490"/>
                  </a:moveTo>
                  <a:lnTo>
                    <a:pt x="1303020" y="626490"/>
                  </a:lnTo>
                  <a:lnTo>
                    <a:pt x="1303020" y="696340"/>
                  </a:lnTo>
                  <a:lnTo>
                    <a:pt x="1407795" y="696340"/>
                  </a:lnTo>
                  <a:lnTo>
                    <a:pt x="1477645" y="661415"/>
                  </a:lnTo>
                  <a:lnTo>
                    <a:pt x="1407795" y="626490"/>
                  </a:lnTo>
                  <a:close/>
                </a:path>
                <a:path w="1477645" h="766445">
                  <a:moveTo>
                    <a:pt x="773810" y="626490"/>
                  </a:moveTo>
                  <a:lnTo>
                    <a:pt x="738885" y="626490"/>
                  </a:lnTo>
                  <a:lnTo>
                    <a:pt x="773810" y="661415"/>
                  </a:lnTo>
                  <a:lnTo>
                    <a:pt x="773810" y="626490"/>
                  </a:lnTo>
                  <a:close/>
                </a:path>
                <a:path w="1477645" h="766445">
                  <a:moveTo>
                    <a:pt x="1268095" y="626490"/>
                  </a:moveTo>
                  <a:lnTo>
                    <a:pt x="773810" y="626490"/>
                  </a:lnTo>
                  <a:lnTo>
                    <a:pt x="773810" y="661415"/>
                  </a:lnTo>
                  <a:lnTo>
                    <a:pt x="1268095" y="661415"/>
                  </a:lnTo>
                  <a:lnTo>
                    <a:pt x="1268095" y="626490"/>
                  </a:lnTo>
                  <a:close/>
                </a:path>
                <a:path w="1477645" h="766445">
                  <a:moveTo>
                    <a:pt x="738885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3960" y="69850"/>
                  </a:lnTo>
                  <a:lnTo>
                    <a:pt x="703960" y="34925"/>
                  </a:lnTo>
                  <a:lnTo>
                    <a:pt x="773810" y="34925"/>
                  </a:lnTo>
                  <a:lnTo>
                    <a:pt x="771068" y="21324"/>
                  </a:lnTo>
                  <a:lnTo>
                    <a:pt x="763587" y="10223"/>
                  </a:lnTo>
                  <a:lnTo>
                    <a:pt x="752486" y="2742"/>
                  </a:lnTo>
                  <a:lnTo>
                    <a:pt x="738885" y="0"/>
                  </a:lnTo>
                  <a:close/>
                </a:path>
                <a:path w="1477645" h="766445">
                  <a:moveTo>
                    <a:pt x="773810" y="34925"/>
                  </a:moveTo>
                  <a:lnTo>
                    <a:pt x="703960" y="34925"/>
                  </a:lnTo>
                  <a:lnTo>
                    <a:pt x="738885" y="69850"/>
                  </a:lnTo>
                  <a:lnTo>
                    <a:pt x="773810" y="69850"/>
                  </a:lnTo>
                  <a:lnTo>
                    <a:pt x="773810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9659" y="2705226"/>
              <a:ext cx="785495" cy="1276985"/>
            </a:xfrm>
            <a:custGeom>
              <a:avLst/>
              <a:gdLst/>
              <a:ahLst/>
              <a:cxnLst/>
              <a:rect l="l" t="t" r="r" b="b"/>
              <a:pathLst>
                <a:path w="785494" h="1276985">
                  <a:moveTo>
                    <a:pt x="0" y="42545"/>
                  </a:moveTo>
                  <a:lnTo>
                    <a:pt x="0" y="0"/>
                  </a:lnTo>
                  <a:lnTo>
                    <a:pt x="785114" y="0"/>
                  </a:lnTo>
                  <a:lnTo>
                    <a:pt x="785114" y="1276985"/>
                  </a:lnTo>
                </a:path>
              </a:pathLst>
            </a:custGeom>
            <a:ln w="69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151" y="3776471"/>
              <a:ext cx="1062990" cy="1566545"/>
            </a:xfrm>
            <a:custGeom>
              <a:avLst/>
              <a:gdLst/>
              <a:ahLst/>
              <a:cxnLst/>
              <a:rect l="l" t="t" r="r" b="b"/>
              <a:pathLst>
                <a:path w="1062989" h="1566545">
                  <a:moveTo>
                    <a:pt x="254507" y="214883"/>
                  </a:moveTo>
                  <a:lnTo>
                    <a:pt x="1062862" y="214883"/>
                  </a:lnTo>
                </a:path>
                <a:path w="1062989" h="1566545">
                  <a:moveTo>
                    <a:pt x="0" y="1566417"/>
                  </a:moveTo>
                  <a:lnTo>
                    <a:pt x="0" y="1454530"/>
                  </a:lnTo>
                  <a:lnTo>
                    <a:pt x="1051814" y="1454530"/>
                  </a:lnTo>
                  <a:lnTo>
                    <a:pt x="1051814" y="0"/>
                  </a:lnTo>
                </a:path>
              </a:pathLst>
            </a:custGeom>
            <a:ln w="69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3659" y="3445763"/>
              <a:ext cx="1424940" cy="1001394"/>
            </a:xfrm>
            <a:custGeom>
              <a:avLst/>
              <a:gdLst/>
              <a:ahLst/>
              <a:cxnLst/>
              <a:rect l="l" t="t" r="r" b="b"/>
              <a:pathLst>
                <a:path w="1424939" h="1001395">
                  <a:moveTo>
                    <a:pt x="1068704" y="0"/>
                  </a:moveTo>
                  <a:lnTo>
                    <a:pt x="996917" y="2034"/>
                  </a:lnTo>
                  <a:lnTo>
                    <a:pt x="930050" y="7868"/>
                  </a:lnTo>
                  <a:lnTo>
                    <a:pt x="869539" y="17098"/>
                  </a:lnTo>
                  <a:lnTo>
                    <a:pt x="816816" y="29321"/>
                  </a:lnTo>
                  <a:lnTo>
                    <a:pt x="773314" y="44133"/>
                  </a:lnTo>
                  <a:lnTo>
                    <a:pt x="719708" y="79914"/>
                  </a:lnTo>
                  <a:lnTo>
                    <a:pt x="705231" y="120279"/>
                  </a:lnTo>
                  <a:lnTo>
                    <a:pt x="684472" y="139092"/>
                  </a:lnTo>
                  <a:lnTo>
                    <a:pt x="608123" y="170942"/>
                  </a:lnTo>
                  <a:lnTo>
                    <a:pt x="555400" y="183174"/>
                  </a:lnTo>
                  <a:lnTo>
                    <a:pt x="494889" y="192408"/>
                  </a:lnTo>
                  <a:lnTo>
                    <a:pt x="428022" y="198244"/>
                  </a:lnTo>
                  <a:lnTo>
                    <a:pt x="356234" y="200279"/>
                  </a:lnTo>
                  <a:lnTo>
                    <a:pt x="284447" y="198244"/>
                  </a:lnTo>
                  <a:lnTo>
                    <a:pt x="217580" y="192408"/>
                  </a:lnTo>
                  <a:lnTo>
                    <a:pt x="157069" y="183174"/>
                  </a:lnTo>
                  <a:lnTo>
                    <a:pt x="104346" y="170941"/>
                  </a:lnTo>
                  <a:lnTo>
                    <a:pt x="60844" y="156114"/>
                  </a:lnTo>
                  <a:lnTo>
                    <a:pt x="7238" y="120279"/>
                  </a:lnTo>
                  <a:lnTo>
                    <a:pt x="0" y="100075"/>
                  </a:lnTo>
                  <a:lnTo>
                    <a:pt x="0" y="901192"/>
                  </a:lnTo>
                  <a:lnTo>
                    <a:pt x="27997" y="940135"/>
                  </a:lnTo>
                  <a:lnTo>
                    <a:pt x="104346" y="971946"/>
                  </a:lnTo>
                  <a:lnTo>
                    <a:pt x="157069" y="984169"/>
                  </a:lnTo>
                  <a:lnTo>
                    <a:pt x="217580" y="993399"/>
                  </a:lnTo>
                  <a:lnTo>
                    <a:pt x="284447" y="999233"/>
                  </a:lnTo>
                  <a:lnTo>
                    <a:pt x="356234" y="1001268"/>
                  </a:lnTo>
                  <a:lnTo>
                    <a:pt x="428022" y="999233"/>
                  </a:lnTo>
                  <a:lnTo>
                    <a:pt x="494889" y="993399"/>
                  </a:lnTo>
                  <a:lnTo>
                    <a:pt x="555400" y="984169"/>
                  </a:lnTo>
                  <a:lnTo>
                    <a:pt x="608123" y="971946"/>
                  </a:lnTo>
                  <a:lnTo>
                    <a:pt x="651625" y="957134"/>
                  </a:lnTo>
                  <a:lnTo>
                    <a:pt x="705231" y="921353"/>
                  </a:lnTo>
                  <a:lnTo>
                    <a:pt x="719708" y="880988"/>
                  </a:lnTo>
                  <a:lnTo>
                    <a:pt x="740467" y="862175"/>
                  </a:lnTo>
                  <a:lnTo>
                    <a:pt x="816816" y="830326"/>
                  </a:lnTo>
                  <a:lnTo>
                    <a:pt x="869539" y="818093"/>
                  </a:lnTo>
                  <a:lnTo>
                    <a:pt x="930050" y="808859"/>
                  </a:lnTo>
                  <a:lnTo>
                    <a:pt x="996917" y="803023"/>
                  </a:lnTo>
                  <a:lnTo>
                    <a:pt x="1068704" y="800988"/>
                  </a:lnTo>
                  <a:lnTo>
                    <a:pt x="1140492" y="803023"/>
                  </a:lnTo>
                  <a:lnTo>
                    <a:pt x="1207359" y="808859"/>
                  </a:lnTo>
                  <a:lnTo>
                    <a:pt x="1267870" y="818093"/>
                  </a:lnTo>
                  <a:lnTo>
                    <a:pt x="1320593" y="830326"/>
                  </a:lnTo>
                  <a:lnTo>
                    <a:pt x="1364095" y="845153"/>
                  </a:lnTo>
                  <a:lnTo>
                    <a:pt x="1417701" y="880988"/>
                  </a:lnTo>
                  <a:lnTo>
                    <a:pt x="1424939" y="901192"/>
                  </a:lnTo>
                  <a:lnTo>
                    <a:pt x="1424939" y="100075"/>
                  </a:lnTo>
                  <a:lnTo>
                    <a:pt x="1396942" y="61132"/>
                  </a:lnTo>
                  <a:lnTo>
                    <a:pt x="1320593" y="29321"/>
                  </a:lnTo>
                  <a:lnTo>
                    <a:pt x="1267870" y="17098"/>
                  </a:lnTo>
                  <a:lnTo>
                    <a:pt x="1207359" y="7868"/>
                  </a:lnTo>
                  <a:lnTo>
                    <a:pt x="1140492" y="2034"/>
                  </a:lnTo>
                  <a:lnTo>
                    <a:pt x="1068704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3659" y="3445763"/>
              <a:ext cx="1424940" cy="1001394"/>
            </a:xfrm>
            <a:custGeom>
              <a:avLst/>
              <a:gdLst/>
              <a:ahLst/>
              <a:cxnLst/>
              <a:rect l="l" t="t" r="r" b="b"/>
              <a:pathLst>
                <a:path w="1424939" h="1001395">
                  <a:moveTo>
                    <a:pt x="0" y="100075"/>
                  </a:moveTo>
                  <a:lnTo>
                    <a:pt x="27997" y="139092"/>
                  </a:lnTo>
                  <a:lnTo>
                    <a:pt x="104346" y="170941"/>
                  </a:lnTo>
                  <a:lnTo>
                    <a:pt x="157069" y="183174"/>
                  </a:lnTo>
                  <a:lnTo>
                    <a:pt x="217580" y="192408"/>
                  </a:lnTo>
                  <a:lnTo>
                    <a:pt x="284447" y="198244"/>
                  </a:lnTo>
                  <a:lnTo>
                    <a:pt x="356234" y="200279"/>
                  </a:lnTo>
                  <a:lnTo>
                    <a:pt x="428022" y="198244"/>
                  </a:lnTo>
                  <a:lnTo>
                    <a:pt x="494889" y="192408"/>
                  </a:lnTo>
                  <a:lnTo>
                    <a:pt x="555400" y="183174"/>
                  </a:lnTo>
                  <a:lnTo>
                    <a:pt x="608123" y="170942"/>
                  </a:lnTo>
                  <a:lnTo>
                    <a:pt x="651625" y="156114"/>
                  </a:lnTo>
                  <a:lnTo>
                    <a:pt x="705231" y="120279"/>
                  </a:lnTo>
                  <a:lnTo>
                    <a:pt x="712469" y="100075"/>
                  </a:lnTo>
                  <a:lnTo>
                    <a:pt x="719708" y="79914"/>
                  </a:lnTo>
                  <a:lnTo>
                    <a:pt x="773314" y="44133"/>
                  </a:lnTo>
                  <a:lnTo>
                    <a:pt x="816816" y="29321"/>
                  </a:lnTo>
                  <a:lnTo>
                    <a:pt x="869539" y="17098"/>
                  </a:lnTo>
                  <a:lnTo>
                    <a:pt x="930050" y="7868"/>
                  </a:lnTo>
                  <a:lnTo>
                    <a:pt x="996917" y="2034"/>
                  </a:lnTo>
                  <a:lnTo>
                    <a:pt x="1068704" y="0"/>
                  </a:lnTo>
                  <a:lnTo>
                    <a:pt x="1140492" y="2034"/>
                  </a:lnTo>
                  <a:lnTo>
                    <a:pt x="1207359" y="7868"/>
                  </a:lnTo>
                  <a:lnTo>
                    <a:pt x="1267870" y="17098"/>
                  </a:lnTo>
                  <a:lnTo>
                    <a:pt x="1320593" y="29321"/>
                  </a:lnTo>
                  <a:lnTo>
                    <a:pt x="1364095" y="44133"/>
                  </a:lnTo>
                  <a:lnTo>
                    <a:pt x="1417701" y="79914"/>
                  </a:lnTo>
                  <a:lnTo>
                    <a:pt x="1424939" y="100075"/>
                  </a:lnTo>
                  <a:lnTo>
                    <a:pt x="1424939" y="901192"/>
                  </a:lnTo>
                  <a:lnTo>
                    <a:pt x="1417701" y="880988"/>
                  </a:lnTo>
                  <a:lnTo>
                    <a:pt x="1396942" y="862175"/>
                  </a:lnTo>
                  <a:lnTo>
                    <a:pt x="1320593" y="830326"/>
                  </a:lnTo>
                  <a:lnTo>
                    <a:pt x="1267870" y="818093"/>
                  </a:lnTo>
                  <a:lnTo>
                    <a:pt x="1207359" y="808859"/>
                  </a:lnTo>
                  <a:lnTo>
                    <a:pt x="1140492" y="803023"/>
                  </a:lnTo>
                  <a:lnTo>
                    <a:pt x="1068704" y="800988"/>
                  </a:lnTo>
                  <a:lnTo>
                    <a:pt x="996917" y="803023"/>
                  </a:lnTo>
                  <a:lnTo>
                    <a:pt x="930050" y="808859"/>
                  </a:lnTo>
                  <a:lnTo>
                    <a:pt x="869539" y="818093"/>
                  </a:lnTo>
                  <a:lnTo>
                    <a:pt x="816816" y="830326"/>
                  </a:lnTo>
                  <a:lnTo>
                    <a:pt x="773314" y="845153"/>
                  </a:lnTo>
                  <a:lnTo>
                    <a:pt x="719708" y="880988"/>
                  </a:lnTo>
                  <a:lnTo>
                    <a:pt x="712469" y="901192"/>
                  </a:lnTo>
                  <a:lnTo>
                    <a:pt x="705231" y="921353"/>
                  </a:lnTo>
                  <a:lnTo>
                    <a:pt x="651625" y="957134"/>
                  </a:lnTo>
                  <a:lnTo>
                    <a:pt x="608123" y="971946"/>
                  </a:lnTo>
                  <a:lnTo>
                    <a:pt x="555400" y="984169"/>
                  </a:lnTo>
                  <a:lnTo>
                    <a:pt x="494889" y="993399"/>
                  </a:lnTo>
                  <a:lnTo>
                    <a:pt x="428022" y="999233"/>
                  </a:lnTo>
                  <a:lnTo>
                    <a:pt x="356234" y="1001268"/>
                  </a:lnTo>
                  <a:lnTo>
                    <a:pt x="284447" y="999233"/>
                  </a:lnTo>
                  <a:lnTo>
                    <a:pt x="217580" y="993399"/>
                  </a:lnTo>
                  <a:lnTo>
                    <a:pt x="157069" y="984169"/>
                  </a:lnTo>
                  <a:lnTo>
                    <a:pt x="104346" y="971946"/>
                  </a:lnTo>
                  <a:lnTo>
                    <a:pt x="60844" y="957134"/>
                  </a:lnTo>
                  <a:lnTo>
                    <a:pt x="7238" y="921353"/>
                  </a:lnTo>
                  <a:lnTo>
                    <a:pt x="0" y="901192"/>
                  </a:lnTo>
                  <a:lnTo>
                    <a:pt x="0" y="100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3228" y="1209802"/>
            <a:ext cx="874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Similar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aspects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Apache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 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API </a:t>
            </a:r>
            <a:r>
              <a:rPr sz="1800" dirty="0">
                <a:latin typeface="Arial"/>
                <a:cs typeface="Arial"/>
              </a:rPr>
              <a:t>versions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SQL)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0500" y="3830828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SQL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3057779"/>
          <a:ext cx="42799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name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gender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age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wt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eye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0" dirty="0">
                          <a:latin typeface="Arial Narrow"/>
                          <a:cs typeface="Arial Narrow"/>
                        </a:rPr>
                        <a:t>Juli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latin typeface="Arial Narrow"/>
                          <a:cs typeface="Arial Narrow"/>
                        </a:rPr>
                        <a:t>female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Arial Narrow"/>
                          <a:cs typeface="Arial Narrow"/>
                        </a:rPr>
                        <a:t>59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latin typeface="Arial Narrow"/>
                          <a:cs typeface="Arial Narrow"/>
                        </a:rPr>
                        <a:t>125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10" dirty="0">
                          <a:latin typeface="Arial Narrow"/>
                          <a:cs typeface="Arial Narrow"/>
                        </a:rPr>
                        <a:t>green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0" dirty="0">
                          <a:latin typeface="Arial Narrow"/>
                          <a:cs typeface="Arial Narrow"/>
                        </a:rPr>
                        <a:t>Mark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0" dirty="0">
                          <a:latin typeface="Arial Narrow"/>
                          <a:cs typeface="Arial Narrow"/>
                        </a:rPr>
                        <a:t>male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Arial Narrow"/>
                          <a:cs typeface="Arial Narrow"/>
                        </a:rPr>
                        <a:t>58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Arial Narrow"/>
                          <a:cs typeface="Arial Narrow"/>
                        </a:rPr>
                        <a:t>182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10" dirty="0">
                          <a:latin typeface="Arial Narrow"/>
                          <a:cs typeface="Arial Narrow"/>
                        </a:rPr>
                        <a:t>brown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10" dirty="0">
                          <a:latin typeface="Arial Narrow"/>
                          <a:cs typeface="Arial Narrow"/>
                        </a:rPr>
                        <a:t>Holly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10" dirty="0">
                          <a:latin typeface="Arial Narrow"/>
                          <a:cs typeface="Arial Narrow"/>
                        </a:rPr>
                        <a:t>female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Arial Narrow"/>
                          <a:cs typeface="Arial Narrow"/>
                        </a:rPr>
                        <a:t>25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Arial Narrow"/>
                          <a:cs typeface="Arial Narrow"/>
                        </a:rPr>
                        <a:t>130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10" dirty="0">
                          <a:latin typeface="Arial Narrow"/>
                          <a:cs typeface="Arial Narrow"/>
                        </a:rPr>
                        <a:t>hazel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10" dirty="0">
                          <a:latin typeface="Arial Narrow"/>
                          <a:cs typeface="Arial Narrow"/>
                        </a:rPr>
                        <a:t>Andrew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0" dirty="0">
                          <a:latin typeface="Arial Narrow"/>
                          <a:cs typeface="Arial Narrow"/>
                        </a:rPr>
                        <a:t>male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Arial Narrow"/>
                          <a:cs typeface="Arial Narrow"/>
                        </a:rPr>
                        <a:t>28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Arial Narrow"/>
                          <a:cs typeface="Arial Narrow"/>
                        </a:rPr>
                        <a:t>185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10" dirty="0">
                          <a:latin typeface="Arial Narrow"/>
                          <a:cs typeface="Arial Narrow"/>
                        </a:rPr>
                        <a:t>brown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52437" y="2459545"/>
            <a:ext cx="4196080" cy="2279650"/>
            <a:chOff x="452437" y="2459545"/>
            <a:chExt cx="4196080" cy="2279650"/>
          </a:xfrm>
        </p:grpSpPr>
        <p:sp>
          <p:nvSpPr>
            <p:cNvPr id="12" name="object 12"/>
            <p:cNvSpPr/>
            <p:nvPr/>
          </p:nvSpPr>
          <p:spPr>
            <a:xfrm>
              <a:off x="803147" y="3547871"/>
              <a:ext cx="1083310" cy="1156335"/>
            </a:xfrm>
            <a:custGeom>
              <a:avLst/>
              <a:gdLst/>
              <a:ahLst/>
              <a:cxnLst/>
              <a:rect l="l" t="t" r="r" b="b"/>
              <a:pathLst>
                <a:path w="1083310" h="1156335">
                  <a:moveTo>
                    <a:pt x="0" y="1156080"/>
                  </a:moveTo>
                  <a:lnTo>
                    <a:pt x="0" y="1087373"/>
                  </a:lnTo>
                  <a:lnTo>
                    <a:pt x="1083183" y="1087373"/>
                  </a:lnTo>
                  <a:lnTo>
                    <a:pt x="1083183" y="0"/>
                  </a:lnTo>
                </a:path>
              </a:pathLst>
            </a:custGeom>
            <a:ln w="69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8600" y="3839336"/>
              <a:ext cx="609600" cy="209550"/>
            </a:xfrm>
            <a:custGeom>
              <a:avLst/>
              <a:gdLst/>
              <a:ahLst/>
              <a:cxnLst/>
              <a:rect l="l" t="t" r="r" b="b"/>
              <a:pathLst>
                <a:path w="609600" h="209550">
                  <a:moveTo>
                    <a:pt x="400050" y="0"/>
                  </a:moveTo>
                  <a:lnTo>
                    <a:pt x="400050" y="209550"/>
                  </a:lnTo>
                  <a:lnTo>
                    <a:pt x="539750" y="139700"/>
                  </a:lnTo>
                  <a:lnTo>
                    <a:pt x="434975" y="139700"/>
                  </a:lnTo>
                  <a:lnTo>
                    <a:pt x="434975" y="69850"/>
                  </a:lnTo>
                  <a:lnTo>
                    <a:pt x="539750" y="69850"/>
                  </a:lnTo>
                  <a:lnTo>
                    <a:pt x="400050" y="0"/>
                  </a:lnTo>
                  <a:close/>
                </a:path>
                <a:path w="609600" h="209550">
                  <a:moveTo>
                    <a:pt x="400050" y="69850"/>
                  </a:moveTo>
                  <a:lnTo>
                    <a:pt x="0" y="69850"/>
                  </a:lnTo>
                  <a:lnTo>
                    <a:pt x="0" y="139700"/>
                  </a:lnTo>
                  <a:lnTo>
                    <a:pt x="400050" y="139700"/>
                  </a:lnTo>
                  <a:lnTo>
                    <a:pt x="400050" y="69850"/>
                  </a:lnTo>
                  <a:close/>
                </a:path>
                <a:path w="609600" h="209550">
                  <a:moveTo>
                    <a:pt x="539750" y="69850"/>
                  </a:moveTo>
                  <a:lnTo>
                    <a:pt x="434975" y="69850"/>
                  </a:lnTo>
                  <a:lnTo>
                    <a:pt x="434975" y="139700"/>
                  </a:lnTo>
                  <a:lnTo>
                    <a:pt x="539750" y="139700"/>
                  </a:lnTo>
                  <a:lnTo>
                    <a:pt x="609600" y="104775"/>
                  </a:lnTo>
                  <a:lnTo>
                    <a:pt x="539750" y="69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2464307"/>
              <a:ext cx="756285" cy="515620"/>
            </a:xfrm>
            <a:custGeom>
              <a:avLst/>
              <a:gdLst/>
              <a:ahLst/>
              <a:cxnLst/>
              <a:rect l="l" t="t" r="r" b="b"/>
              <a:pathLst>
                <a:path w="756285" h="515619">
                  <a:moveTo>
                    <a:pt x="755904" y="0"/>
                  </a:moveTo>
                  <a:lnTo>
                    <a:pt x="0" y="0"/>
                  </a:lnTo>
                  <a:lnTo>
                    <a:pt x="0" y="515112"/>
                  </a:lnTo>
                  <a:lnTo>
                    <a:pt x="670052" y="515112"/>
                  </a:lnTo>
                  <a:lnTo>
                    <a:pt x="755904" y="429259"/>
                  </a:lnTo>
                  <a:lnTo>
                    <a:pt x="755904" y="0"/>
                  </a:lnTo>
                  <a:close/>
                </a:path>
              </a:pathLst>
            </a:custGeom>
            <a:solidFill>
              <a:srgbClr val="FD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7251" y="2893567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59" h="86360">
                  <a:moveTo>
                    <a:pt x="85851" y="0"/>
                  </a:moveTo>
                  <a:lnTo>
                    <a:pt x="17170" y="17145"/>
                  </a:lnTo>
                  <a:lnTo>
                    <a:pt x="0" y="85852"/>
                  </a:lnTo>
                  <a:lnTo>
                    <a:pt x="85851" y="0"/>
                  </a:lnTo>
                  <a:close/>
                </a:path>
              </a:pathLst>
            </a:custGeom>
            <a:solidFill>
              <a:srgbClr val="CCB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2464307"/>
              <a:ext cx="756285" cy="515620"/>
            </a:xfrm>
            <a:custGeom>
              <a:avLst/>
              <a:gdLst/>
              <a:ahLst/>
              <a:cxnLst/>
              <a:rect l="l" t="t" r="r" b="b"/>
              <a:pathLst>
                <a:path w="756285" h="515619">
                  <a:moveTo>
                    <a:pt x="670052" y="515112"/>
                  </a:moveTo>
                  <a:lnTo>
                    <a:pt x="687222" y="446404"/>
                  </a:lnTo>
                  <a:lnTo>
                    <a:pt x="755904" y="429259"/>
                  </a:lnTo>
                  <a:lnTo>
                    <a:pt x="670052" y="515112"/>
                  </a:lnTo>
                  <a:lnTo>
                    <a:pt x="0" y="515112"/>
                  </a:lnTo>
                  <a:lnTo>
                    <a:pt x="0" y="0"/>
                  </a:lnTo>
                  <a:lnTo>
                    <a:pt x="755904" y="0"/>
                  </a:lnTo>
                  <a:lnTo>
                    <a:pt x="755904" y="42925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3229" y="2502153"/>
            <a:ext cx="35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5161" y="2722245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Dataframe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(df)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131" y="2794761"/>
            <a:ext cx="238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 Narrow"/>
                <a:cs typeface="Arial Narrow"/>
              </a:rPr>
              <a:t>CSV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673" y="4327969"/>
            <a:ext cx="788670" cy="1233170"/>
            <a:chOff x="435673" y="4327969"/>
            <a:chExt cx="788670" cy="1233170"/>
          </a:xfrm>
        </p:grpSpPr>
        <p:sp>
          <p:nvSpPr>
            <p:cNvPr id="21" name="object 21"/>
            <p:cNvSpPr/>
            <p:nvPr/>
          </p:nvSpPr>
          <p:spPr>
            <a:xfrm>
              <a:off x="440436" y="4332732"/>
              <a:ext cx="779145" cy="609600"/>
            </a:xfrm>
            <a:custGeom>
              <a:avLst/>
              <a:gdLst/>
              <a:ahLst/>
              <a:cxnLst/>
              <a:rect l="l" t="t" r="r" b="b"/>
              <a:pathLst>
                <a:path w="779144" h="609600">
                  <a:moveTo>
                    <a:pt x="389382" y="0"/>
                  </a:moveTo>
                  <a:lnTo>
                    <a:pt x="319390" y="1636"/>
                  </a:lnTo>
                  <a:lnTo>
                    <a:pt x="253514" y="6353"/>
                  </a:lnTo>
                  <a:lnTo>
                    <a:pt x="192853" y="13866"/>
                  </a:lnTo>
                  <a:lnTo>
                    <a:pt x="138508" y="23887"/>
                  </a:lnTo>
                  <a:lnTo>
                    <a:pt x="91577" y="36131"/>
                  </a:lnTo>
                  <a:lnTo>
                    <a:pt x="53162" y="50310"/>
                  </a:lnTo>
                  <a:lnTo>
                    <a:pt x="6273" y="83331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24360" y="543460"/>
                  </a:lnTo>
                  <a:lnTo>
                    <a:pt x="91577" y="573468"/>
                  </a:lnTo>
                  <a:lnTo>
                    <a:pt x="138508" y="585712"/>
                  </a:lnTo>
                  <a:lnTo>
                    <a:pt x="192853" y="595733"/>
                  </a:lnTo>
                  <a:lnTo>
                    <a:pt x="253514" y="603246"/>
                  </a:lnTo>
                  <a:lnTo>
                    <a:pt x="319390" y="607963"/>
                  </a:lnTo>
                  <a:lnTo>
                    <a:pt x="389382" y="609600"/>
                  </a:lnTo>
                  <a:lnTo>
                    <a:pt x="459373" y="607963"/>
                  </a:lnTo>
                  <a:lnTo>
                    <a:pt x="525249" y="603246"/>
                  </a:lnTo>
                  <a:lnTo>
                    <a:pt x="585910" y="595733"/>
                  </a:lnTo>
                  <a:lnTo>
                    <a:pt x="640255" y="585712"/>
                  </a:lnTo>
                  <a:lnTo>
                    <a:pt x="687186" y="573468"/>
                  </a:lnTo>
                  <a:lnTo>
                    <a:pt x="725601" y="559289"/>
                  </a:lnTo>
                  <a:lnTo>
                    <a:pt x="772490" y="526268"/>
                  </a:lnTo>
                  <a:lnTo>
                    <a:pt x="778764" y="508000"/>
                  </a:lnTo>
                  <a:lnTo>
                    <a:pt x="778764" y="101600"/>
                  </a:lnTo>
                  <a:lnTo>
                    <a:pt x="754403" y="66139"/>
                  </a:lnTo>
                  <a:lnTo>
                    <a:pt x="687186" y="36131"/>
                  </a:lnTo>
                  <a:lnTo>
                    <a:pt x="640255" y="23887"/>
                  </a:lnTo>
                  <a:lnTo>
                    <a:pt x="585910" y="13866"/>
                  </a:lnTo>
                  <a:lnTo>
                    <a:pt x="525249" y="6353"/>
                  </a:lnTo>
                  <a:lnTo>
                    <a:pt x="459373" y="1636"/>
                  </a:lnTo>
                  <a:lnTo>
                    <a:pt x="389382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0436" y="4332732"/>
              <a:ext cx="779145" cy="609600"/>
            </a:xfrm>
            <a:custGeom>
              <a:avLst/>
              <a:gdLst/>
              <a:ahLst/>
              <a:cxnLst/>
              <a:rect l="l" t="t" r="r" b="b"/>
              <a:pathLst>
                <a:path w="779144" h="609600">
                  <a:moveTo>
                    <a:pt x="778764" y="101600"/>
                  </a:moveTo>
                  <a:lnTo>
                    <a:pt x="754403" y="137060"/>
                  </a:lnTo>
                  <a:lnTo>
                    <a:pt x="687186" y="167068"/>
                  </a:lnTo>
                  <a:lnTo>
                    <a:pt x="640255" y="179312"/>
                  </a:lnTo>
                  <a:lnTo>
                    <a:pt x="585910" y="189333"/>
                  </a:lnTo>
                  <a:lnTo>
                    <a:pt x="525249" y="196846"/>
                  </a:lnTo>
                  <a:lnTo>
                    <a:pt x="459373" y="201563"/>
                  </a:lnTo>
                  <a:lnTo>
                    <a:pt x="389382" y="203200"/>
                  </a:lnTo>
                  <a:lnTo>
                    <a:pt x="319390" y="201563"/>
                  </a:lnTo>
                  <a:lnTo>
                    <a:pt x="253514" y="196846"/>
                  </a:lnTo>
                  <a:lnTo>
                    <a:pt x="192853" y="189333"/>
                  </a:lnTo>
                  <a:lnTo>
                    <a:pt x="138508" y="179312"/>
                  </a:lnTo>
                  <a:lnTo>
                    <a:pt x="91577" y="167068"/>
                  </a:lnTo>
                  <a:lnTo>
                    <a:pt x="53162" y="152889"/>
                  </a:lnTo>
                  <a:lnTo>
                    <a:pt x="6273" y="119868"/>
                  </a:lnTo>
                  <a:lnTo>
                    <a:pt x="0" y="101600"/>
                  </a:lnTo>
                </a:path>
                <a:path w="779144" h="609600">
                  <a:moveTo>
                    <a:pt x="0" y="101600"/>
                  </a:moveTo>
                  <a:lnTo>
                    <a:pt x="24360" y="66139"/>
                  </a:lnTo>
                  <a:lnTo>
                    <a:pt x="91577" y="36131"/>
                  </a:lnTo>
                  <a:lnTo>
                    <a:pt x="138508" y="23887"/>
                  </a:lnTo>
                  <a:lnTo>
                    <a:pt x="192853" y="13866"/>
                  </a:lnTo>
                  <a:lnTo>
                    <a:pt x="253514" y="6353"/>
                  </a:lnTo>
                  <a:lnTo>
                    <a:pt x="319390" y="1636"/>
                  </a:lnTo>
                  <a:lnTo>
                    <a:pt x="389382" y="0"/>
                  </a:lnTo>
                  <a:lnTo>
                    <a:pt x="459373" y="1636"/>
                  </a:lnTo>
                  <a:lnTo>
                    <a:pt x="525249" y="6353"/>
                  </a:lnTo>
                  <a:lnTo>
                    <a:pt x="585910" y="13866"/>
                  </a:lnTo>
                  <a:lnTo>
                    <a:pt x="640255" y="23887"/>
                  </a:lnTo>
                  <a:lnTo>
                    <a:pt x="687186" y="36131"/>
                  </a:lnTo>
                  <a:lnTo>
                    <a:pt x="725601" y="50310"/>
                  </a:lnTo>
                  <a:lnTo>
                    <a:pt x="772490" y="83331"/>
                  </a:lnTo>
                  <a:lnTo>
                    <a:pt x="778764" y="101600"/>
                  </a:lnTo>
                  <a:lnTo>
                    <a:pt x="778764" y="508000"/>
                  </a:lnTo>
                  <a:lnTo>
                    <a:pt x="754403" y="543460"/>
                  </a:lnTo>
                  <a:lnTo>
                    <a:pt x="687186" y="573468"/>
                  </a:lnTo>
                  <a:lnTo>
                    <a:pt x="640255" y="585712"/>
                  </a:lnTo>
                  <a:lnTo>
                    <a:pt x="585910" y="595733"/>
                  </a:lnTo>
                  <a:lnTo>
                    <a:pt x="525249" y="603246"/>
                  </a:lnTo>
                  <a:lnTo>
                    <a:pt x="459373" y="607963"/>
                  </a:lnTo>
                  <a:lnTo>
                    <a:pt x="389382" y="609600"/>
                  </a:lnTo>
                  <a:lnTo>
                    <a:pt x="319390" y="607963"/>
                  </a:lnTo>
                  <a:lnTo>
                    <a:pt x="253514" y="603246"/>
                  </a:lnTo>
                  <a:lnTo>
                    <a:pt x="192853" y="595733"/>
                  </a:lnTo>
                  <a:lnTo>
                    <a:pt x="138508" y="585712"/>
                  </a:lnTo>
                  <a:lnTo>
                    <a:pt x="91577" y="573468"/>
                  </a:lnTo>
                  <a:lnTo>
                    <a:pt x="53162" y="559289"/>
                  </a:lnTo>
                  <a:lnTo>
                    <a:pt x="6273" y="526268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104" y="5029200"/>
              <a:ext cx="762000" cy="527050"/>
            </a:xfrm>
            <a:custGeom>
              <a:avLst/>
              <a:gdLst/>
              <a:ahLst/>
              <a:cxnLst/>
              <a:rect l="l" t="t" r="r" b="b"/>
              <a:pathLst>
                <a:path w="762000" h="527050">
                  <a:moveTo>
                    <a:pt x="761999" y="0"/>
                  </a:moveTo>
                  <a:lnTo>
                    <a:pt x="0" y="0"/>
                  </a:lnTo>
                  <a:lnTo>
                    <a:pt x="0" y="498094"/>
                  </a:lnTo>
                  <a:lnTo>
                    <a:pt x="60102" y="511239"/>
                  </a:lnTo>
                  <a:lnTo>
                    <a:pt x="113934" y="520081"/>
                  </a:lnTo>
                  <a:lnTo>
                    <a:pt x="162277" y="525051"/>
                  </a:lnTo>
                  <a:lnTo>
                    <a:pt x="205917" y="526578"/>
                  </a:lnTo>
                  <a:lnTo>
                    <a:pt x="245637" y="525094"/>
                  </a:lnTo>
                  <a:lnTo>
                    <a:pt x="316454" y="514814"/>
                  </a:lnTo>
                  <a:lnTo>
                    <a:pt x="381000" y="497657"/>
                  </a:lnTo>
                  <a:lnTo>
                    <a:pt x="445545" y="477069"/>
                  </a:lnTo>
                  <a:lnTo>
                    <a:pt x="479777" y="466565"/>
                  </a:lnTo>
                  <a:lnTo>
                    <a:pt x="556082" y="447290"/>
                  </a:lnTo>
                  <a:lnTo>
                    <a:pt x="599722" y="439381"/>
                  </a:lnTo>
                  <a:lnTo>
                    <a:pt x="648065" y="433198"/>
                  </a:lnTo>
                  <a:lnTo>
                    <a:pt x="701897" y="429173"/>
                  </a:lnTo>
                  <a:lnTo>
                    <a:pt x="761999" y="427736"/>
                  </a:lnTo>
                  <a:lnTo>
                    <a:pt x="7619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1104" y="5029200"/>
              <a:ext cx="762000" cy="527050"/>
            </a:xfrm>
            <a:custGeom>
              <a:avLst/>
              <a:gdLst/>
              <a:ahLst/>
              <a:cxnLst/>
              <a:rect l="l" t="t" r="r" b="b"/>
              <a:pathLst>
                <a:path w="762000" h="527050">
                  <a:moveTo>
                    <a:pt x="0" y="0"/>
                  </a:moveTo>
                  <a:lnTo>
                    <a:pt x="761999" y="0"/>
                  </a:lnTo>
                  <a:lnTo>
                    <a:pt x="761999" y="427736"/>
                  </a:lnTo>
                  <a:lnTo>
                    <a:pt x="701897" y="429173"/>
                  </a:lnTo>
                  <a:lnTo>
                    <a:pt x="648065" y="433198"/>
                  </a:lnTo>
                  <a:lnTo>
                    <a:pt x="599722" y="439381"/>
                  </a:lnTo>
                  <a:lnTo>
                    <a:pt x="556082" y="447290"/>
                  </a:lnTo>
                  <a:lnTo>
                    <a:pt x="516362" y="456495"/>
                  </a:lnTo>
                  <a:lnTo>
                    <a:pt x="445545" y="477069"/>
                  </a:lnTo>
                  <a:lnTo>
                    <a:pt x="412880" y="487576"/>
                  </a:lnTo>
                  <a:lnTo>
                    <a:pt x="381000" y="497657"/>
                  </a:lnTo>
                  <a:lnTo>
                    <a:pt x="316454" y="514814"/>
                  </a:lnTo>
                  <a:lnTo>
                    <a:pt x="245637" y="525094"/>
                  </a:lnTo>
                  <a:lnTo>
                    <a:pt x="205917" y="526578"/>
                  </a:lnTo>
                  <a:lnTo>
                    <a:pt x="162277" y="525051"/>
                  </a:lnTo>
                  <a:lnTo>
                    <a:pt x="113934" y="520081"/>
                  </a:lnTo>
                  <a:lnTo>
                    <a:pt x="60102" y="511239"/>
                  </a:lnTo>
                  <a:lnTo>
                    <a:pt x="0" y="4980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2412" y="4548885"/>
            <a:ext cx="68072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 Narrow"/>
                <a:cs typeface="Arial Narrow"/>
              </a:rPr>
              <a:t>Hive</a:t>
            </a: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 Narrow"/>
                <a:cs typeface="Arial Narrow"/>
              </a:rPr>
              <a:t>mySQL</a:t>
            </a:r>
            <a:endParaRPr sz="1800">
              <a:latin typeface="Arial Narrow"/>
              <a:cs typeface="Arial Narro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0088" y="146021"/>
            <a:ext cx="3386610" cy="739422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50" dirty="0"/>
              <a:t> </a:t>
            </a:r>
            <a:r>
              <a:rPr sz="2750" dirty="0"/>
              <a:t>SQL</a:t>
            </a:r>
            <a:r>
              <a:rPr sz="2750" spc="50" dirty="0"/>
              <a:t> </a:t>
            </a:r>
            <a:r>
              <a:rPr sz="2750" dirty="0"/>
              <a:t>-</a:t>
            </a:r>
            <a:r>
              <a:rPr sz="2750" spc="60" dirty="0"/>
              <a:t> </a:t>
            </a:r>
            <a:r>
              <a:rPr sz="2750" dirty="0"/>
              <a:t>Big</a:t>
            </a:r>
            <a:r>
              <a:rPr sz="2750" spc="50" dirty="0"/>
              <a:t> </a:t>
            </a:r>
            <a:r>
              <a:rPr sz="2750" spc="-10" dirty="0"/>
              <a:t>Picture</a:t>
            </a:r>
            <a:endParaRPr sz="2750"/>
          </a:p>
        </p:txBody>
      </p:sp>
      <p:grpSp>
        <p:nvGrpSpPr>
          <p:cNvPr id="29" name="object 29"/>
          <p:cNvGrpSpPr/>
          <p:nvPr/>
        </p:nvGrpSpPr>
        <p:grpSpPr>
          <a:xfrm>
            <a:off x="466153" y="3043237"/>
            <a:ext cx="765810" cy="525145"/>
            <a:chOff x="466153" y="3043237"/>
            <a:chExt cx="765810" cy="525145"/>
          </a:xfrm>
        </p:grpSpPr>
        <p:sp>
          <p:nvSpPr>
            <p:cNvPr id="30" name="object 30"/>
            <p:cNvSpPr/>
            <p:nvPr/>
          </p:nvSpPr>
          <p:spPr>
            <a:xfrm>
              <a:off x="470916" y="3048000"/>
              <a:ext cx="756285" cy="515620"/>
            </a:xfrm>
            <a:custGeom>
              <a:avLst/>
              <a:gdLst/>
              <a:ahLst/>
              <a:cxnLst/>
              <a:rect l="l" t="t" r="r" b="b"/>
              <a:pathLst>
                <a:path w="756285" h="515620">
                  <a:moveTo>
                    <a:pt x="755904" y="0"/>
                  </a:moveTo>
                  <a:lnTo>
                    <a:pt x="0" y="0"/>
                  </a:lnTo>
                  <a:lnTo>
                    <a:pt x="0" y="515112"/>
                  </a:lnTo>
                  <a:lnTo>
                    <a:pt x="670052" y="515112"/>
                  </a:lnTo>
                  <a:lnTo>
                    <a:pt x="755904" y="429260"/>
                  </a:lnTo>
                  <a:lnTo>
                    <a:pt x="755904" y="0"/>
                  </a:lnTo>
                  <a:close/>
                </a:path>
              </a:pathLst>
            </a:custGeom>
            <a:solidFill>
              <a:srgbClr val="FD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0968" y="3477259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59" h="86360">
                  <a:moveTo>
                    <a:pt x="85851" y="0"/>
                  </a:moveTo>
                  <a:lnTo>
                    <a:pt x="17170" y="17144"/>
                  </a:lnTo>
                  <a:lnTo>
                    <a:pt x="0" y="85851"/>
                  </a:lnTo>
                  <a:lnTo>
                    <a:pt x="85851" y="0"/>
                  </a:lnTo>
                  <a:close/>
                </a:path>
              </a:pathLst>
            </a:custGeom>
            <a:solidFill>
              <a:srgbClr val="CCB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0916" y="3048000"/>
              <a:ext cx="756285" cy="515620"/>
            </a:xfrm>
            <a:custGeom>
              <a:avLst/>
              <a:gdLst/>
              <a:ahLst/>
              <a:cxnLst/>
              <a:rect l="l" t="t" r="r" b="b"/>
              <a:pathLst>
                <a:path w="756285" h="515620">
                  <a:moveTo>
                    <a:pt x="670052" y="515112"/>
                  </a:moveTo>
                  <a:lnTo>
                    <a:pt x="687222" y="446404"/>
                  </a:lnTo>
                  <a:lnTo>
                    <a:pt x="755904" y="429260"/>
                  </a:lnTo>
                  <a:lnTo>
                    <a:pt x="670052" y="515112"/>
                  </a:lnTo>
                  <a:lnTo>
                    <a:pt x="0" y="515112"/>
                  </a:lnTo>
                  <a:lnTo>
                    <a:pt x="0" y="0"/>
                  </a:lnTo>
                  <a:lnTo>
                    <a:pt x="755904" y="0"/>
                  </a:lnTo>
                  <a:lnTo>
                    <a:pt x="755904" y="4292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7555" y="3052741"/>
            <a:ext cx="356870" cy="5041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b="1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140"/>
              </a:spcBef>
            </a:pPr>
            <a:r>
              <a:rPr sz="1000" b="1" spc="-20" dirty="0">
                <a:latin typeface="Arial Narrow"/>
                <a:cs typeface="Arial Narrow"/>
              </a:rPr>
              <a:t>JSON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6153" y="3716845"/>
            <a:ext cx="765810" cy="525145"/>
            <a:chOff x="466153" y="3716845"/>
            <a:chExt cx="765810" cy="525145"/>
          </a:xfrm>
        </p:grpSpPr>
        <p:sp>
          <p:nvSpPr>
            <p:cNvPr id="35" name="object 35"/>
            <p:cNvSpPr/>
            <p:nvPr/>
          </p:nvSpPr>
          <p:spPr>
            <a:xfrm>
              <a:off x="470916" y="3721608"/>
              <a:ext cx="756285" cy="515620"/>
            </a:xfrm>
            <a:custGeom>
              <a:avLst/>
              <a:gdLst/>
              <a:ahLst/>
              <a:cxnLst/>
              <a:rect l="l" t="t" r="r" b="b"/>
              <a:pathLst>
                <a:path w="756285" h="515620">
                  <a:moveTo>
                    <a:pt x="755904" y="0"/>
                  </a:moveTo>
                  <a:lnTo>
                    <a:pt x="0" y="0"/>
                  </a:lnTo>
                  <a:lnTo>
                    <a:pt x="0" y="515112"/>
                  </a:lnTo>
                  <a:lnTo>
                    <a:pt x="670052" y="515112"/>
                  </a:lnTo>
                  <a:lnTo>
                    <a:pt x="755904" y="429260"/>
                  </a:lnTo>
                  <a:lnTo>
                    <a:pt x="755904" y="0"/>
                  </a:lnTo>
                  <a:close/>
                </a:path>
              </a:pathLst>
            </a:custGeom>
            <a:solidFill>
              <a:srgbClr val="FD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0968" y="4150868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59" h="86360">
                  <a:moveTo>
                    <a:pt x="85851" y="0"/>
                  </a:moveTo>
                  <a:lnTo>
                    <a:pt x="17170" y="17144"/>
                  </a:lnTo>
                  <a:lnTo>
                    <a:pt x="0" y="85851"/>
                  </a:lnTo>
                  <a:lnTo>
                    <a:pt x="85851" y="0"/>
                  </a:lnTo>
                  <a:close/>
                </a:path>
              </a:pathLst>
            </a:custGeom>
            <a:solidFill>
              <a:srgbClr val="CCB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0916" y="3721608"/>
              <a:ext cx="756285" cy="515620"/>
            </a:xfrm>
            <a:custGeom>
              <a:avLst/>
              <a:gdLst/>
              <a:ahLst/>
              <a:cxnLst/>
              <a:rect l="l" t="t" r="r" b="b"/>
              <a:pathLst>
                <a:path w="756285" h="515620">
                  <a:moveTo>
                    <a:pt x="670052" y="515112"/>
                  </a:moveTo>
                  <a:lnTo>
                    <a:pt x="687222" y="446405"/>
                  </a:lnTo>
                  <a:lnTo>
                    <a:pt x="755904" y="429260"/>
                  </a:lnTo>
                  <a:lnTo>
                    <a:pt x="670052" y="515112"/>
                  </a:lnTo>
                  <a:lnTo>
                    <a:pt x="0" y="515112"/>
                  </a:lnTo>
                  <a:lnTo>
                    <a:pt x="0" y="0"/>
                  </a:lnTo>
                  <a:lnTo>
                    <a:pt x="755904" y="0"/>
                  </a:lnTo>
                  <a:lnTo>
                    <a:pt x="755904" y="4292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7555" y="3760165"/>
            <a:ext cx="356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8332" y="4053332"/>
            <a:ext cx="695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 Narrow"/>
                <a:cs typeface="Arial Narrow"/>
              </a:rPr>
              <a:t>Parquet/Delta</a:t>
            </a:r>
            <a:endParaRPr sz="1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093978"/>
            <a:ext cx="8792845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9499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SparkSQL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(note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some </a:t>
            </a:r>
            <a:r>
              <a:rPr sz="1800" dirty="0">
                <a:latin typeface="Arial"/>
                <a:cs typeface="Arial"/>
              </a:rPr>
              <a:t>documentation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SchemaRDD)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immutable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Row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Column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names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conceptually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equivalent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relational database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R/Python,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richer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optimizations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(ie: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Catalyst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optimizer)</a:t>
            </a:r>
            <a:endParaRPr sz="1800">
              <a:latin typeface="Arial"/>
              <a:cs typeface="Arial"/>
            </a:endParaRPr>
          </a:p>
          <a:p>
            <a:pPr marL="299085" marR="55244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DataFrames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constructed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wide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structured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(JSON,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Parquet),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spark.read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1824355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Column</a:t>
            </a:r>
            <a:r>
              <a:rPr sz="1800" b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names</a:t>
            </a:r>
            <a:r>
              <a:rPr sz="18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(Explicit</a:t>
            </a:r>
            <a:r>
              <a:rPr sz="1800" b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or</a:t>
            </a:r>
            <a:r>
              <a:rPr sz="1800" b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Inferred)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0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01</a:t>
            </a:r>
            <a:r>
              <a:rPr sz="2750" dirty="0"/>
              <a:t>:</a:t>
            </a:r>
            <a:r>
              <a:rPr sz="2750" spc="85" dirty="0"/>
              <a:t> </a:t>
            </a:r>
            <a:r>
              <a:rPr sz="2750" dirty="0"/>
              <a:t>DataFrame</a:t>
            </a:r>
            <a:r>
              <a:rPr sz="2750" spc="95" dirty="0"/>
              <a:t> </a:t>
            </a:r>
            <a:r>
              <a:rPr sz="2750" dirty="0"/>
              <a:t>Reader</a:t>
            </a:r>
            <a:r>
              <a:rPr sz="2750" spc="114" dirty="0"/>
              <a:t> </a:t>
            </a:r>
            <a:r>
              <a:rPr sz="2750" spc="-10" dirty="0">
                <a:solidFill>
                  <a:srgbClr val="3333CC"/>
                </a:solidFill>
              </a:rPr>
              <a:t>(spark.read)</a:t>
            </a:r>
            <a:endParaRPr sz="2750"/>
          </a:p>
        </p:txBody>
      </p:sp>
      <p:grpSp>
        <p:nvGrpSpPr>
          <p:cNvPr id="5" name="object 5"/>
          <p:cNvGrpSpPr/>
          <p:nvPr/>
        </p:nvGrpSpPr>
        <p:grpSpPr>
          <a:xfrm>
            <a:off x="4998275" y="3645789"/>
            <a:ext cx="4150995" cy="2494915"/>
            <a:chOff x="4998275" y="3645789"/>
            <a:chExt cx="4150995" cy="24949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7864" y="3962400"/>
              <a:ext cx="4136136" cy="21686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03038" y="3957637"/>
              <a:ext cx="4141470" cy="2178685"/>
            </a:xfrm>
            <a:custGeom>
              <a:avLst/>
              <a:gdLst/>
              <a:ahLst/>
              <a:cxnLst/>
              <a:rect l="l" t="t" r="r" b="b"/>
              <a:pathLst>
                <a:path w="4141470" h="2178685">
                  <a:moveTo>
                    <a:pt x="0" y="2178177"/>
                  </a:moveTo>
                  <a:lnTo>
                    <a:pt x="4140962" y="2178177"/>
                  </a:lnTo>
                </a:path>
                <a:path w="4141470" h="2178685">
                  <a:moveTo>
                    <a:pt x="4140962" y="0"/>
                  </a:moveTo>
                  <a:lnTo>
                    <a:pt x="0" y="0"/>
                  </a:lnTo>
                  <a:lnTo>
                    <a:pt x="0" y="217817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1338" y="5125974"/>
              <a:ext cx="3655060" cy="200025"/>
            </a:xfrm>
            <a:custGeom>
              <a:avLst/>
              <a:gdLst/>
              <a:ahLst/>
              <a:cxnLst/>
              <a:rect l="l" t="t" r="r" b="b"/>
              <a:pathLst>
                <a:path w="3655059" h="200025">
                  <a:moveTo>
                    <a:pt x="0" y="199644"/>
                  </a:moveTo>
                  <a:lnTo>
                    <a:pt x="3654552" y="199644"/>
                  </a:lnTo>
                  <a:lnTo>
                    <a:pt x="3654552" y="0"/>
                  </a:lnTo>
                  <a:lnTo>
                    <a:pt x="0" y="0"/>
                  </a:lnTo>
                  <a:lnTo>
                    <a:pt x="0" y="199644"/>
                  </a:lnTo>
                  <a:close/>
                </a:path>
              </a:pathLst>
            </a:custGeom>
            <a:ln w="34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5440" y="3645789"/>
              <a:ext cx="823594" cy="1420495"/>
            </a:xfrm>
            <a:custGeom>
              <a:avLst/>
              <a:gdLst/>
              <a:ahLst/>
              <a:cxnLst/>
              <a:rect l="l" t="t" r="r" b="b"/>
              <a:pathLst>
                <a:path w="823595" h="1420495">
                  <a:moveTo>
                    <a:pt x="726186" y="1300497"/>
                  </a:moveTo>
                  <a:lnTo>
                    <a:pt x="681989" y="1325626"/>
                  </a:lnTo>
                  <a:lnTo>
                    <a:pt x="823595" y="1420368"/>
                  </a:lnTo>
                  <a:lnTo>
                    <a:pt x="818336" y="1322578"/>
                  </a:lnTo>
                  <a:lnTo>
                    <a:pt x="738759" y="1322578"/>
                  </a:lnTo>
                  <a:lnTo>
                    <a:pt x="726186" y="1300497"/>
                  </a:lnTo>
                  <a:close/>
                </a:path>
                <a:path w="823595" h="1420495">
                  <a:moveTo>
                    <a:pt x="770296" y="1275419"/>
                  </a:moveTo>
                  <a:lnTo>
                    <a:pt x="726186" y="1300497"/>
                  </a:lnTo>
                  <a:lnTo>
                    <a:pt x="738759" y="1322578"/>
                  </a:lnTo>
                  <a:lnTo>
                    <a:pt x="782827" y="1297432"/>
                  </a:lnTo>
                  <a:lnTo>
                    <a:pt x="770296" y="1275419"/>
                  </a:lnTo>
                  <a:close/>
                </a:path>
                <a:path w="823595" h="1420495">
                  <a:moveTo>
                    <a:pt x="814451" y="1250315"/>
                  </a:moveTo>
                  <a:lnTo>
                    <a:pt x="770296" y="1275419"/>
                  </a:lnTo>
                  <a:lnTo>
                    <a:pt x="782827" y="1297432"/>
                  </a:lnTo>
                  <a:lnTo>
                    <a:pt x="738759" y="1322578"/>
                  </a:lnTo>
                  <a:lnTo>
                    <a:pt x="818336" y="1322578"/>
                  </a:lnTo>
                  <a:lnTo>
                    <a:pt x="814451" y="1250315"/>
                  </a:lnTo>
                  <a:close/>
                </a:path>
                <a:path w="823595" h="1420495">
                  <a:moveTo>
                    <a:pt x="44196" y="0"/>
                  </a:moveTo>
                  <a:lnTo>
                    <a:pt x="0" y="25146"/>
                  </a:lnTo>
                  <a:lnTo>
                    <a:pt x="726186" y="1300497"/>
                  </a:lnTo>
                  <a:lnTo>
                    <a:pt x="770296" y="1275419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9346" y="3676650"/>
            <a:ext cx="4777105" cy="2464435"/>
            <a:chOff x="109346" y="3676650"/>
            <a:chExt cx="4777105" cy="24644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" y="3962400"/>
              <a:ext cx="4757928" cy="21686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109" y="3957637"/>
              <a:ext cx="4767580" cy="2178685"/>
            </a:xfrm>
            <a:custGeom>
              <a:avLst/>
              <a:gdLst/>
              <a:ahLst/>
              <a:cxnLst/>
              <a:rect l="l" t="t" r="r" b="b"/>
              <a:pathLst>
                <a:path w="4767580" h="2178685">
                  <a:moveTo>
                    <a:pt x="0" y="2178177"/>
                  </a:moveTo>
                  <a:lnTo>
                    <a:pt x="4767453" y="2178177"/>
                  </a:lnTo>
                  <a:lnTo>
                    <a:pt x="4767453" y="0"/>
                  </a:lnTo>
                  <a:lnTo>
                    <a:pt x="0" y="0"/>
                  </a:lnTo>
                  <a:lnTo>
                    <a:pt x="0" y="21781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1161" y="3676650"/>
              <a:ext cx="699770" cy="461009"/>
            </a:xfrm>
            <a:custGeom>
              <a:avLst/>
              <a:gdLst/>
              <a:ahLst/>
              <a:cxnLst/>
              <a:rect l="l" t="t" r="r" b="b"/>
              <a:pathLst>
                <a:path w="699770" h="461010">
                  <a:moveTo>
                    <a:pt x="87249" y="314325"/>
                  </a:moveTo>
                  <a:lnTo>
                    <a:pt x="0" y="460629"/>
                  </a:lnTo>
                  <a:lnTo>
                    <a:pt x="169417" y="442594"/>
                  </a:lnTo>
                  <a:lnTo>
                    <a:pt x="150787" y="413512"/>
                  </a:lnTo>
                  <a:lnTo>
                    <a:pt x="120650" y="413512"/>
                  </a:lnTo>
                  <a:lnTo>
                    <a:pt x="93217" y="370713"/>
                  </a:lnTo>
                  <a:lnTo>
                    <a:pt x="114599" y="357020"/>
                  </a:lnTo>
                  <a:lnTo>
                    <a:pt x="87249" y="314325"/>
                  </a:lnTo>
                  <a:close/>
                </a:path>
                <a:path w="699770" h="461010">
                  <a:moveTo>
                    <a:pt x="114599" y="357020"/>
                  </a:moveTo>
                  <a:lnTo>
                    <a:pt x="93217" y="370713"/>
                  </a:lnTo>
                  <a:lnTo>
                    <a:pt x="120650" y="413512"/>
                  </a:lnTo>
                  <a:lnTo>
                    <a:pt x="142018" y="399822"/>
                  </a:lnTo>
                  <a:lnTo>
                    <a:pt x="114599" y="357020"/>
                  </a:lnTo>
                  <a:close/>
                </a:path>
                <a:path w="699770" h="461010">
                  <a:moveTo>
                    <a:pt x="142018" y="399822"/>
                  </a:moveTo>
                  <a:lnTo>
                    <a:pt x="120650" y="413512"/>
                  </a:lnTo>
                  <a:lnTo>
                    <a:pt x="150787" y="413512"/>
                  </a:lnTo>
                  <a:lnTo>
                    <a:pt x="142018" y="399822"/>
                  </a:lnTo>
                  <a:close/>
                </a:path>
                <a:path w="699770" h="461010">
                  <a:moveTo>
                    <a:pt x="672084" y="0"/>
                  </a:moveTo>
                  <a:lnTo>
                    <a:pt x="114599" y="357020"/>
                  </a:lnTo>
                  <a:lnTo>
                    <a:pt x="142018" y="399822"/>
                  </a:lnTo>
                  <a:lnTo>
                    <a:pt x="699515" y="42672"/>
                  </a:lnTo>
                  <a:lnTo>
                    <a:pt x="6720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5106161"/>
              <a:ext cx="3733800" cy="207645"/>
            </a:xfrm>
            <a:custGeom>
              <a:avLst/>
              <a:gdLst/>
              <a:ahLst/>
              <a:cxnLst/>
              <a:rect l="l" t="t" r="r" b="b"/>
              <a:pathLst>
                <a:path w="3733800" h="207645">
                  <a:moveTo>
                    <a:pt x="0" y="207263"/>
                  </a:moveTo>
                  <a:lnTo>
                    <a:pt x="3733800" y="207263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0098" y="3684650"/>
              <a:ext cx="838200" cy="1344930"/>
            </a:xfrm>
            <a:custGeom>
              <a:avLst/>
              <a:gdLst/>
              <a:ahLst/>
              <a:cxnLst/>
              <a:rect l="l" t="t" r="r" b="b"/>
              <a:pathLst>
                <a:path w="838200" h="1344929">
                  <a:moveTo>
                    <a:pt x="14731" y="1175258"/>
                  </a:moveTo>
                  <a:lnTo>
                    <a:pt x="0" y="1344930"/>
                  </a:lnTo>
                  <a:lnTo>
                    <a:pt x="144652" y="1254887"/>
                  </a:lnTo>
                  <a:lnTo>
                    <a:pt x="136571" y="1249934"/>
                  </a:lnTo>
                  <a:lnTo>
                    <a:pt x="88010" y="1249934"/>
                  </a:lnTo>
                  <a:lnTo>
                    <a:pt x="44703" y="1223391"/>
                  </a:lnTo>
                  <a:lnTo>
                    <a:pt x="57964" y="1201755"/>
                  </a:lnTo>
                  <a:lnTo>
                    <a:pt x="14731" y="1175258"/>
                  </a:lnTo>
                  <a:close/>
                </a:path>
                <a:path w="838200" h="1344929">
                  <a:moveTo>
                    <a:pt x="57964" y="1201755"/>
                  </a:moveTo>
                  <a:lnTo>
                    <a:pt x="44703" y="1223391"/>
                  </a:lnTo>
                  <a:lnTo>
                    <a:pt x="88010" y="1249934"/>
                  </a:lnTo>
                  <a:lnTo>
                    <a:pt x="101272" y="1228298"/>
                  </a:lnTo>
                  <a:lnTo>
                    <a:pt x="57964" y="1201755"/>
                  </a:lnTo>
                  <a:close/>
                </a:path>
                <a:path w="838200" h="1344929">
                  <a:moveTo>
                    <a:pt x="101272" y="1228298"/>
                  </a:moveTo>
                  <a:lnTo>
                    <a:pt x="88010" y="1249934"/>
                  </a:lnTo>
                  <a:lnTo>
                    <a:pt x="136571" y="1249934"/>
                  </a:lnTo>
                  <a:lnTo>
                    <a:pt x="101272" y="1228298"/>
                  </a:lnTo>
                  <a:close/>
                </a:path>
                <a:path w="838200" h="1344929">
                  <a:moveTo>
                    <a:pt x="794512" y="0"/>
                  </a:moveTo>
                  <a:lnTo>
                    <a:pt x="57964" y="1201755"/>
                  </a:lnTo>
                  <a:lnTo>
                    <a:pt x="101272" y="1228298"/>
                  </a:lnTo>
                  <a:lnTo>
                    <a:pt x="837818" y="26669"/>
                  </a:lnTo>
                  <a:lnTo>
                    <a:pt x="7945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9161" y="4298441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4130"/>
            <a:ext cx="748474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0000"/>
                </a:solidFill>
              </a:rPr>
              <a:t>02a/b</a:t>
            </a:r>
            <a:r>
              <a:rPr sz="2600" dirty="0"/>
              <a:t>:</a:t>
            </a:r>
            <a:r>
              <a:rPr sz="2600" spc="-35" dirty="0"/>
              <a:t> </a:t>
            </a:r>
            <a:r>
              <a:rPr sz="2600" dirty="0"/>
              <a:t>Create DataFrame</a:t>
            </a:r>
            <a:r>
              <a:rPr sz="2600" spc="-25" dirty="0"/>
              <a:t> </a:t>
            </a:r>
            <a:r>
              <a:rPr sz="2600" dirty="0"/>
              <a:t>from</a:t>
            </a:r>
            <a:r>
              <a:rPr sz="2600" spc="5" dirty="0"/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</a:rPr>
              <a:t>Structured</a:t>
            </a:r>
            <a:r>
              <a:rPr sz="2600" spc="-15" dirty="0"/>
              <a:t> </a:t>
            </a:r>
            <a:r>
              <a:rPr sz="2600" spc="-20" dirty="0">
                <a:solidFill>
                  <a:srgbClr val="006FC0"/>
                </a:solidFill>
              </a:rPr>
              <a:t>JSON </a:t>
            </a:r>
            <a:r>
              <a:rPr sz="2600" dirty="0"/>
              <a:t>file</a:t>
            </a:r>
            <a:r>
              <a:rPr sz="2600" spc="-15" dirty="0"/>
              <a:t> </a:t>
            </a:r>
            <a:r>
              <a:rPr sz="2600" dirty="0"/>
              <a:t>using</a:t>
            </a:r>
            <a:r>
              <a:rPr sz="2600" spc="-25" dirty="0"/>
              <a:t> </a:t>
            </a:r>
            <a:r>
              <a:rPr sz="2600" spc="-10" dirty="0">
                <a:solidFill>
                  <a:srgbClr val="3333CC"/>
                </a:solidFill>
              </a:rPr>
              <a:t>spark.read()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8313229" y="127825"/>
            <a:ext cx="741045" cy="695325"/>
            <a:chOff x="8313229" y="127825"/>
            <a:chExt cx="741045" cy="695325"/>
          </a:xfrm>
        </p:grpSpPr>
        <p:sp>
          <p:nvSpPr>
            <p:cNvPr id="5" name="object 5"/>
            <p:cNvSpPr/>
            <p:nvPr/>
          </p:nvSpPr>
          <p:spPr>
            <a:xfrm>
              <a:off x="8317992" y="132587"/>
              <a:ext cx="731520" cy="685800"/>
            </a:xfrm>
            <a:custGeom>
              <a:avLst/>
              <a:gdLst/>
              <a:ahLst/>
              <a:cxnLst/>
              <a:rect l="l" t="t" r="r" b="b"/>
              <a:pathLst>
                <a:path w="731520" h="685800">
                  <a:moveTo>
                    <a:pt x="731519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617219" y="685799"/>
                  </a:lnTo>
                  <a:lnTo>
                    <a:pt x="731519" y="571499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D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5212" y="70408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22860" y="22860"/>
                  </a:lnTo>
                  <a:lnTo>
                    <a:pt x="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CB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7992" y="132587"/>
              <a:ext cx="731520" cy="685800"/>
            </a:xfrm>
            <a:custGeom>
              <a:avLst/>
              <a:gdLst/>
              <a:ahLst/>
              <a:cxnLst/>
              <a:rect l="l" t="t" r="r" b="b"/>
              <a:pathLst>
                <a:path w="731520" h="685800">
                  <a:moveTo>
                    <a:pt x="617219" y="685799"/>
                  </a:moveTo>
                  <a:lnTo>
                    <a:pt x="640079" y="594359"/>
                  </a:lnTo>
                  <a:lnTo>
                    <a:pt x="731519" y="571499"/>
                  </a:lnTo>
                  <a:lnTo>
                    <a:pt x="617219" y="685799"/>
                  </a:lnTo>
                  <a:lnTo>
                    <a:pt x="0" y="685799"/>
                  </a:lnTo>
                  <a:lnTo>
                    <a:pt x="0" y="0"/>
                  </a:lnTo>
                  <a:lnTo>
                    <a:pt x="731519" y="0"/>
                  </a:lnTo>
                  <a:lnTo>
                    <a:pt x="731519" y="5714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8222" y="97053"/>
            <a:ext cx="624205" cy="7023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595"/>
              </a:spcBef>
            </a:pPr>
            <a:r>
              <a:rPr sz="1800" b="1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000" b="1" dirty="0">
                <a:latin typeface="Arial Narrow"/>
                <a:cs typeface="Arial Narrow"/>
              </a:rPr>
              <a:t>JSON,</a:t>
            </a:r>
            <a:r>
              <a:rPr sz="1000" b="1" spc="-50" dirty="0">
                <a:latin typeface="Arial Narrow"/>
                <a:cs typeface="Arial Narrow"/>
              </a:rPr>
              <a:t> </a:t>
            </a:r>
            <a:r>
              <a:rPr sz="1000" b="1" spc="-20" dirty="0">
                <a:latin typeface="Arial Narrow"/>
                <a:cs typeface="Arial Narrow"/>
              </a:rPr>
              <a:t>ORC,</a:t>
            </a:r>
            <a:endParaRPr sz="10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</a:pPr>
            <a:r>
              <a:rPr sz="1000" b="1" spc="-10" dirty="0">
                <a:latin typeface="Arial Narrow"/>
                <a:cs typeface="Arial Narrow"/>
              </a:rPr>
              <a:t>parquet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73974" y="3190938"/>
            <a:ext cx="7503795" cy="3067050"/>
            <a:chOff x="1573974" y="3190938"/>
            <a:chExt cx="7503795" cy="30670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6886" y="3200400"/>
              <a:ext cx="5781721" cy="20806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8736" y="3195701"/>
              <a:ext cx="5986780" cy="2148205"/>
            </a:xfrm>
            <a:custGeom>
              <a:avLst/>
              <a:gdLst/>
              <a:ahLst/>
              <a:cxnLst/>
              <a:rect l="l" t="t" r="r" b="b"/>
              <a:pathLst>
                <a:path w="5986780" h="2148204">
                  <a:moveTo>
                    <a:pt x="0" y="2147697"/>
                  </a:moveTo>
                  <a:lnTo>
                    <a:pt x="5986653" y="2147697"/>
                  </a:lnTo>
                  <a:lnTo>
                    <a:pt x="5986653" y="0"/>
                  </a:lnTo>
                  <a:lnTo>
                    <a:pt x="0" y="0"/>
                  </a:lnTo>
                  <a:lnTo>
                    <a:pt x="0" y="21476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767" y="5076444"/>
              <a:ext cx="2923032" cy="11719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39941" y="5071681"/>
              <a:ext cx="2933065" cy="1181735"/>
            </a:xfrm>
            <a:custGeom>
              <a:avLst/>
              <a:gdLst/>
              <a:ahLst/>
              <a:cxnLst/>
              <a:rect l="l" t="t" r="r" b="b"/>
              <a:pathLst>
                <a:path w="2933065" h="1181735">
                  <a:moveTo>
                    <a:pt x="0" y="1181480"/>
                  </a:moveTo>
                  <a:lnTo>
                    <a:pt x="2932557" y="1181480"/>
                  </a:lnTo>
                  <a:lnTo>
                    <a:pt x="2932557" y="0"/>
                  </a:lnTo>
                  <a:lnTo>
                    <a:pt x="0" y="0"/>
                  </a:lnTo>
                  <a:lnTo>
                    <a:pt x="0" y="1181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2223" y="548792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304800" y="0"/>
                  </a:moveTo>
                  <a:lnTo>
                    <a:pt x="304800" y="228600"/>
                  </a:lnTo>
                  <a:lnTo>
                    <a:pt x="457200" y="152400"/>
                  </a:lnTo>
                  <a:lnTo>
                    <a:pt x="342900" y="152400"/>
                  </a:lnTo>
                  <a:lnTo>
                    <a:pt x="342900" y="76200"/>
                  </a:lnTo>
                  <a:lnTo>
                    <a:pt x="457200" y="76200"/>
                  </a:lnTo>
                  <a:lnTo>
                    <a:pt x="304800" y="0"/>
                  </a:lnTo>
                  <a:close/>
                </a:path>
                <a:path w="533400" h="228600">
                  <a:moveTo>
                    <a:pt x="304800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76200"/>
                  </a:lnTo>
                  <a:close/>
                </a:path>
                <a:path w="533400" h="228600">
                  <a:moveTo>
                    <a:pt x="457200" y="76200"/>
                  </a:moveTo>
                  <a:lnTo>
                    <a:pt x="342900" y="76200"/>
                  </a:lnTo>
                  <a:lnTo>
                    <a:pt x="342900" y="152400"/>
                  </a:lnTo>
                  <a:lnTo>
                    <a:pt x="457200" y="152400"/>
                  </a:lnTo>
                  <a:lnTo>
                    <a:pt x="533400" y="114300"/>
                  </a:lnTo>
                  <a:lnTo>
                    <a:pt x="457200" y="762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9423" y="3278124"/>
              <a:ext cx="826008" cy="20116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75381" y="3483102"/>
              <a:ext cx="4728210" cy="0"/>
            </a:xfrm>
            <a:custGeom>
              <a:avLst/>
              <a:gdLst/>
              <a:ahLst/>
              <a:cxnLst/>
              <a:rect l="l" t="t" r="r" b="b"/>
              <a:pathLst>
                <a:path w="4728209">
                  <a:moveTo>
                    <a:pt x="0" y="0"/>
                  </a:moveTo>
                  <a:lnTo>
                    <a:pt x="4727829" y="0"/>
                  </a:lnTo>
                </a:path>
              </a:pathLst>
            </a:custGeom>
            <a:ln w="222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1140" y="1073277"/>
            <a:ext cx="683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Here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multi-</a:t>
            </a:r>
            <a:r>
              <a:rPr sz="1800" dirty="0">
                <a:latin typeface="Arial"/>
                <a:cs typeface="Arial"/>
              </a:rPr>
              <a:t>structured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JSON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 </a:t>
            </a:r>
            <a:r>
              <a:rPr sz="1800" spc="-10" dirty="0">
                <a:latin typeface="Arial"/>
                <a:cs typeface="Arial"/>
              </a:rPr>
              <a:t>Spark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40" y="2567178"/>
            <a:ext cx="8136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First,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JSON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spark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Once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loaded,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DataFrame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show()</a:t>
            </a:r>
            <a:r>
              <a:rPr sz="18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140" y="5432856"/>
            <a:ext cx="532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df1.printSchema()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Schema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91550" y="1447355"/>
            <a:ext cx="5142865" cy="1009650"/>
            <a:chOff x="1991550" y="1447355"/>
            <a:chExt cx="5142865" cy="100965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1012" y="1456943"/>
              <a:ext cx="5123688" cy="990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96313" y="1452117"/>
              <a:ext cx="5133340" cy="1000125"/>
            </a:xfrm>
            <a:custGeom>
              <a:avLst/>
              <a:gdLst/>
              <a:ahLst/>
              <a:cxnLst/>
              <a:rect l="l" t="t" r="r" b="b"/>
              <a:pathLst>
                <a:path w="5133340" h="1000125">
                  <a:moveTo>
                    <a:pt x="0" y="1000125"/>
                  </a:moveTo>
                  <a:lnTo>
                    <a:pt x="5133213" y="1000125"/>
                  </a:lnTo>
                  <a:lnTo>
                    <a:pt x="5133213" y="0"/>
                  </a:lnTo>
                  <a:lnTo>
                    <a:pt x="0" y="0"/>
                  </a:lnTo>
                  <a:lnTo>
                    <a:pt x="0" y="1000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4755" y="6388608"/>
            <a:ext cx="7972425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  <a:tabLst>
                <a:tab pos="2212340" algn="l"/>
              </a:tabLst>
            </a:pPr>
            <a:r>
              <a:rPr sz="1800" dirty="0">
                <a:latin typeface="Arial Narrow"/>
                <a:cs typeface="Arial Narrow"/>
              </a:rPr>
              <a:t>Spark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3.x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Scala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syntax:</a:t>
            </a:r>
            <a:r>
              <a:rPr sz="1800" dirty="0">
                <a:latin typeface="Arial Narrow"/>
                <a:cs typeface="Arial Narrow"/>
              </a:rPr>
              <a:t>	</a:t>
            </a:r>
            <a:r>
              <a:rPr sz="1800" b="1" dirty="0">
                <a:latin typeface="Arial Narrow"/>
                <a:cs typeface="Arial Narrow"/>
              </a:rPr>
              <a:t>val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df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=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spark</a:t>
            </a:r>
            <a:r>
              <a:rPr sz="1800" b="1" spc="-10" dirty="0">
                <a:latin typeface="Arial Narrow"/>
                <a:cs typeface="Arial Narrow"/>
              </a:rPr>
              <a:t>.read.json("/user/zeppelin/names1.json").show()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228" y="1181861"/>
            <a:ext cx="880745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Depending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language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numerous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reference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columns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DataFrame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299085" marR="35877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Here's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examples 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'df1'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10" dirty="0">
                <a:latin typeface="Arial"/>
                <a:cs typeface="Arial"/>
              </a:rPr>
              <a:t> along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select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argument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2895600"/>
            <a:ext cx="4572000" cy="169354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Arial"/>
                <a:cs typeface="Arial"/>
              </a:rPr>
              <a:t>df1.select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("name")</a:t>
            </a:r>
            <a:r>
              <a:rPr sz="1800" spc="-10" dirty="0">
                <a:latin typeface="Arial"/>
                <a:cs typeface="Arial"/>
              </a:rPr>
              <a:t>.show()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latin typeface="Arial"/>
                <a:cs typeface="Arial"/>
              </a:rPr>
              <a:t>df1.select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(df1.name)</a:t>
            </a:r>
            <a:r>
              <a:rPr sz="1800" spc="-10" dirty="0">
                <a:latin typeface="Arial"/>
                <a:cs typeface="Arial"/>
              </a:rPr>
              <a:t>.show()</a:t>
            </a:r>
            <a:endParaRPr sz="1800">
              <a:latin typeface="Arial"/>
              <a:cs typeface="Arial"/>
            </a:endParaRPr>
          </a:p>
          <a:p>
            <a:pPr marL="91440" marR="306705">
              <a:lnSpc>
                <a:spcPct val="1444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df1.select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(df1["name"],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df1["age"])</a:t>
            </a:r>
            <a:r>
              <a:rPr sz="1800" spc="-10" dirty="0">
                <a:latin typeface="Arial"/>
                <a:cs typeface="Arial"/>
              </a:rPr>
              <a:t>.show() df1[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df1.age&lt;50</a:t>
            </a:r>
            <a:r>
              <a:rPr sz="1800" spc="-10" dirty="0">
                <a:latin typeface="Arial"/>
                <a:cs typeface="Arial"/>
              </a:rPr>
              <a:t>].show()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10" y="4803154"/>
            <a:ext cx="646790" cy="16778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3139" y="4811041"/>
            <a:ext cx="2380973" cy="11296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10" y="4809251"/>
            <a:ext cx="646790" cy="16778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5647" y="4828435"/>
            <a:ext cx="1001551" cy="16406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02c</a:t>
            </a:r>
            <a:r>
              <a:rPr sz="2750" dirty="0"/>
              <a:t>:</a:t>
            </a:r>
            <a:r>
              <a:rPr sz="2750" spc="60" dirty="0"/>
              <a:t> </a:t>
            </a:r>
            <a:r>
              <a:rPr sz="2750" dirty="0"/>
              <a:t>DataFrame</a:t>
            </a:r>
            <a:r>
              <a:rPr sz="2750" spc="80" dirty="0"/>
              <a:t> </a:t>
            </a:r>
            <a:r>
              <a:rPr sz="2750" dirty="0"/>
              <a:t>syntax</a:t>
            </a:r>
            <a:r>
              <a:rPr sz="2750" spc="120" dirty="0"/>
              <a:t> </a:t>
            </a:r>
            <a:r>
              <a:rPr sz="2750" dirty="0"/>
              <a:t>–</a:t>
            </a:r>
            <a:r>
              <a:rPr sz="2750" spc="80" dirty="0"/>
              <a:t> </a:t>
            </a:r>
            <a:r>
              <a:rPr sz="2750" dirty="0"/>
              <a:t>Querying</a:t>
            </a:r>
            <a:r>
              <a:rPr sz="2750" spc="100" dirty="0"/>
              <a:t> </a:t>
            </a:r>
            <a:r>
              <a:rPr sz="2750" dirty="0"/>
              <a:t>using</a:t>
            </a:r>
            <a:r>
              <a:rPr sz="2750" spc="70" dirty="0"/>
              <a:t> </a:t>
            </a:r>
            <a:r>
              <a:rPr sz="2750" spc="-10" dirty="0">
                <a:solidFill>
                  <a:srgbClr val="3333CC"/>
                </a:solidFill>
              </a:rPr>
              <a:t>show()</a:t>
            </a:r>
            <a:endParaRPr sz="27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3229" y="127825"/>
            <a:ext cx="741045" cy="695325"/>
            <a:chOff x="8313229" y="127825"/>
            <a:chExt cx="741045" cy="695325"/>
          </a:xfrm>
        </p:grpSpPr>
        <p:sp>
          <p:nvSpPr>
            <p:cNvPr id="3" name="object 3"/>
            <p:cNvSpPr/>
            <p:nvPr/>
          </p:nvSpPr>
          <p:spPr>
            <a:xfrm>
              <a:off x="8317992" y="132587"/>
              <a:ext cx="731520" cy="685800"/>
            </a:xfrm>
            <a:custGeom>
              <a:avLst/>
              <a:gdLst/>
              <a:ahLst/>
              <a:cxnLst/>
              <a:rect l="l" t="t" r="r" b="b"/>
              <a:pathLst>
                <a:path w="731520" h="685800">
                  <a:moveTo>
                    <a:pt x="731519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617219" y="685799"/>
                  </a:lnTo>
                  <a:lnTo>
                    <a:pt x="731519" y="571499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D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35212" y="70408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22860" y="22860"/>
                  </a:lnTo>
                  <a:lnTo>
                    <a:pt x="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CB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17992" y="132587"/>
              <a:ext cx="731520" cy="685800"/>
            </a:xfrm>
            <a:custGeom>
              <a:avLst/>
              <a:gdLst/>
              <a:ahLst/>
              <a:cxnLst/>
              <a:rect l="l" t="t" r="r" b="b"/>
              <a:pathLst>
                <a:path w="731520" h="685800">
                  <a:moveTo>
                    <a:pt x="617219" y="685799"/>
                  </a:moveTo>
                  <a:lnTo>
                    <a:pt x="640079" y="594359"/>
                  </a:lnTo>
                  <a:lnTo>
                    <a:pt x="731519" y="571499"/>
                  </a:lnTo>
                  <a:lnTo>
                    <a:pt x="617219" y="685799"/>
                  </a:lnTo>
                  <a:lnTo>
                    <a:pt x="0" y="685799"/>
                  </a:lnTo>
                  <a:lnTo>
                    <a:pt x="0" y="0"/>
                  </a:lnTo>
                  <a:lnTo>
                    <a:pt x="731519" y="0"/>
                  </a:lnTo>
                  <a:lnTo>
                    <a:pt x="731519" y="5714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1732" y="160401"/>
            <a:ext cx="35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/>
              <a:t>file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8388222" y="469773"/>
            <a:ext cx="6242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 Narrow"/>
                <a:cs typeface="Arial Narrow"/>
              </a:rPr>
              <a:t>JSON,</a:t>
            </a:r>
            <a:r>
              <a:rPr sz="1000" b="1" spc="-50" dirty="0">
                <a:latin typeface="Arial Narrow"/>
                <a:cs typeface="Arial Narrow"/>
              </a:rPr>
              <a:t> </a:t>
            </a:r>
            <a:r>
              <a:rPr sz="1000" b="1" spc="-20" dirty="0">
                <a:latin typeface="Arial Narrow"/>
                <a:cs typeface="Arial Narrow"/>
              </a:rPr>
              <a:t>ORC,</a:t>
            </a:r>
            <a:endParaRPr sz="10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</a:pPr>
            <a:r>
              <a:rPr sz="1000" b="1" spc="-10" dirty="0">
                <a:latin typeface="Arial Narrow"/>
                <a:cs typeface="Arial Narrow"/>
              </a:rPr>
              <a:t>parquet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1170178"/>
            <a:ext cx="575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parquet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740" y="249681"/>
            <a:ext cx="6649084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dirty="0">
                <a:solidFill>
                  <a:srgbClr val="FF0000"/>
                </a:solidFill>
                <a:latin typeface="Arial"/>
                <a:cs typeface="Arial"/>
              </a:rPr>
              <a:t>03</a:t>
            </a:r>
            <a:r>
              <a:rPr sz="2750" b="1" dirty="0">
                <a:latin typeface="Arial"/>
                <a:cs typeface="Arial"/>
              </a:rPr>
              <a:t>:</a:t>
            </a:r>
            <a:r>
              <a:rPr sz="2750" b="1" spc="60" dirty="0">
                <a:latin typeface="Arial"/>
                <a:cs typeface="Arial"/>
              </a:rPr>
              <a:t> </a:t>
            </a:r>
            <a:r>
              <a:rPr sz="2750" b="1" dirty="0">
                <a:latin typeface="Arial"/>
                <a:cs typeface="Arial"/>
              </a:rPr>
              <a:t>Read</a:t>
            </a:r>
            <a:r>
              <a:rPr sz="2750" b="1" spc="75" dirty="0"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006FC0"/>
                </a:solidFill>
                <a:latin typeface="Arial"/>
                <a:cs typeface="Arial"/>
              </a:rPr>
              <a:t>Parquet</a:t>
            </a:r>
            <a:r>
              <a:rPr sz="2750" b="1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750" b="1" dirty="0">
                <a:latin typeface="Arial"/>
                <a:cs typeface="Arial"/>
              </a:rPr>
              <a:t>files</a:t>
            </a:r>
            <a:r>
              <a:rPr sz="2750" b="1" spc="95" dirty="0">
                <a:latin typeface="Arial"/>
                <a:cs typeface="Arial"/>
              </a:rPr>
              <a:t> </a:t>
            </a:r>
            <a:r>
              <a:rPr sz="2750" b="1" dirty="0">
                <a:latin typeface="Arial"/>
                <a:cs typeface="Arial"/>
              </a:rPr>
              <a:t>using</a:t>
            </a:r>
            <a:r>
              <a:rPr sz="2750" b="1" spc="70" dirty="0">
                <a:latin typeface="Arial"/>
                <a:cs typeface="Arial"/>
              </a:rPr>
              <a:t> </a:t>
            </a:r>
            <a:r>
              <a:rPr sz="2750" b="1" spc="-10" dirty="0">
                <a:solidFill>
                  <a:srgbClr val="3333CC"/>
                </a:solidFill>
                <a:latin typeface="Arial"/>
                <a:cs typeface="Arial"/>
              </a:rPr>
              <a:t>spark.read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7675" y="1284541"/>
            <a:ext cx="8542655" cy="5146040"/>
            <a:chOff x="447675" y="1284541"/>
            <a:chExt cx="8542655" cy="51460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76400"/>
              <a:ext cx="8243316" cy="47340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2437" y="1671637"/>
              <a:ext cx="8253095" cy="4754245"/>
            </a:xfrm>
            <a:custGeom>
              <a:avLst/>
              <a:gdLst/>
              <a:ahLst/>
              <a:cxnLst/>
              <a:rect l="l" t="t" r="r" b="b"/>
              <a:pathLst>
                <a:path w="8253095" h="4754245">
                  <a:moveTo>
                    <a:pt x="0" y="4753737"/>
                  </a:moveTo>
                  <a:lnTo>
                    <a:pt x="8252841" y="4753737"/>
                  </a:lnTo>
                  <a:lnTo>
                    <a:pt x="8252841" y="0"/>
                  </a:lnTo>
                  <a:lnTo>
                    <a:pt x="0" y="0"/>
                  </a:lnTo>
                  <a:lnTo>
                    <a:pt x="0" y="4753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18503" y="1289303"/>
              <a:ext cx="2667000" cy="922019"/>
            </a:xfrm>
            <a:custGeom>
              <a:avLst/>
              <a:gdLst/>
              <a:ahLst/>
              <a:cxnLst/>
              <a:rect l="l" t="t" r="r" b="b"/>
              <a:pathLst>
                <a:path w="2667000" h="922019">
                  <a:moveTo>
                    <a:pt x="2667000" y="0"/>
                  </a:moveTo>
                  <a:lnTo>
                    <a:pt x="0" y="0"/>
                  </a:lnTo>
                  <a:lnTo>
                    <a:pt x="0" y="922020"/>
                  </a:lnTo>
                  <a:lnTo>
                    <a:pt x="2667000" y="92202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8503" y="1289303"/>
              <a:ext cx="2667000" cy="922019"/>
            </a:xfrm>
            <a:custGeom>
              <a:avLst/>
              <a:gdLst/>
              <a:ahLst/>
              <a:cxnLst/>
              <a:rect l="l" t="t" r="r" b="b"/>
              <a:pathLst>
                <a:path w="2667000" h="922019">
                  <a:moveTo>
                    <a:pt x="0" y="922020"/>
                  </a:moveTo>
                  <a:lnTo>
                    <a:pt x="2667000" y="92202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9220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97878" y="1317497"/>
            <a:ext cx="2329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 Narrow"/>
                <a:cs typeface="Arial Narrow"/>
              </a:rPr>
              <a:t>Unlike</a:t>
            </a:r>
            <a:r>
              <a:rPr sz="1800" b="1" spc="-3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CSV,</a:t>
            </a:r>
            <a:r>
              <a:rPr sz="1800" b="1" spc="-3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Parquet</a:t>
            </a:r>
            <a:r>
              <a:rPr sz="1800" b="1" spc="-3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files </a:t>
            </a:r>
            <a:r>
              <a:rPr sz="1800" b="1" dirty="0">
                <a:latin typeface="Arial Narrow"/>
                <a:cs typeface="Arial Narrow"/>
              </a:rPr>
              <a:t>have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Metadata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that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stores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7878" y="1866138"/>
            <a:ext cx="199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 Narrow"/>
                <a:cs typeface="Arial Narrow"/>
              </a:rPr>
              <a:t>Schema </a:t>
            </a:r>
            <a:r>
              <a:rPr sz="1800" b="1" spc="-10" dirty="0">
                <a:latin typeface="Arial Narrow"/>
                <a:cs typeface="Arial Narrow"/>
              </a:rPr>
              <a:t>automatically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1643" y="1989963"/>
            <a:ext cx="8743950" cy="4596130"/>
            <a:chOff x="191643" y="1989963"/>
            <a:chExt cx="8743950" cy="4596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1999488"/>
              <a:ext cx="8724900" cy="4229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6405" y="1994725"/>
              <a:ext cx="8734425" cy="4253865"/>
            </a:xfrm>
            <a:custGeom>
              <a:avLst/>
              <a:gdLst/>
              <a:ahLst/>
              <a:cxnLst/>
              <a:rect l="l" t="t" r="r" b="b"/>
              <a:pathLst>
                <a:path w="8734425" h="4253865">
                  <a:moveTo>
                    <a:pt x="0" y="4253865"/>
                  </a:moveTo>
                  <a:lnTo>
                    <a:pt x="8734425" y="4253865"/>
                  </a:lnTo>
                  <a:lnTo>
                    <a:pt x="8734425" y="0"/>
                  </a:lnTo>
                  <a:lnTo>
                    <a:pt x="0" y="0"/>
                  </a:lnTo>
                  <a:lnTo>
                    <a:pt x="0" y="42538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581" y="2765298"/>
              <a:ext cx="6885940" cy="1045844"/>
            </a:xfrm>
            <a:custGeom>
              <a:avLst/>
              <a:gdLst/>
              <a:ahLst/>
              <a:cxnLst/>
              <a:rect l="l" t="t" r="r" b="b"/>
              <a:pathLst>
                <a:path w="6885940" h="1045845">
                  <a:moveTo>
                    <a:pt x="0" y="0"/>
                  </a:moveTo>
                  <a:lnTo>
                    <a:pt x="6781800" y="0"/>
                  </a:lnTo>
                </a:path>
                <a:path w="6885940" h="1045845">
                  <a:moveTo>
                    <a:pt x="73152" y="512063"/>
                  </a:moveTo>
                  <a:lnTo>
                    <a:pt x="830580" y="512063"/>
                  </a:lnTo>
                </a:path>
                <a:path w="6885940" h="1045845">
                  <a:moveTo>
                    <a:pt x="6128004" y="1045463"/>
                  </a:moveTo>
                  <a:lnTo>
                    <a:pt x="6885432" y="1045463"/>
                  </a:lnTo>
                </a:path>
              </a:pathLst>
            </a:custGeom>
            <a:ln w="222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3114" y="3318002"/>
              <a:ext cx="4726940" cy="431165"/>
            </a:xfrm>
            <a:custGeom>
              <a:avLst/>
              <a:gdLst/>
              <a:ahLst/>
              <a:cxnLst/>
              <a:rect l="l" t="t" r="r" b="b"/>
              <a:pathLst>
                <a:path w="4726940" h="431164">
                  <a:moveTo>
                    <a:pt x="4515313" y="360971"/>
                  </a:moveTo>
                  <a:lnTo>
                    <a:pt x="4510786" y="430656"/>
                  </a:lnTo>
                  <a:lnTo>
                    <a:pt x="4670678" y="363220"/>
                  </a:lnTo>
                  <a:lnTo>
                    <a:pt x="4550156" y="363220"/>
                  </a:lnTo>
                  <a:lnTo>
                    <a:pt x="4515313" y="360971"/>
                  </a:lnTo>
                  <a:close/>
                </a:path>
                <a:path w="4726940" h="431164">
                  <a:moveTo>
                    <a:pt x="4519843" y="291246"/>
                  </a:moveTo>
                  <a:lnTo>
                    <a:pt x="4515313" y="360971"/>
                  </a:lnTo>
                  <a:lnTo>
                    <a:pt x="4550156" y="363220"/>
                  </a:lnTo>
                  <a:lnTo>
                    <a:pt x="4554728" y="293497"/>
                  </a:lnTo>
                  <a:lnTo>
                    <a:pt x="4519843" y="291246"/>
                  </a:lnTo>
                  <a:close/>
                </a:path>
                <a:path w="4726940" h="431164">
                  <a:moveTo>
                    <a:pt x="4524375" y="221487"/>
                  </a:moveTo>
                  <a:lnTo>
                    <a:pt x="4519843" y="291246"/>
                  </a:lnTo>
                  <a:lnTo>
                    <a:pt x="4554728" y="293497"/>
                  </a:lnTo>
                  <a:lnTo>
                    <a:pt x="4550156" y="363220"/>
                  </a:lnTo>
                  <a:lnTo>
                    <a:pt x="4670678" y="363220"/>
                  </a:lnTo>
                  <a:lnTo>
                    <a:pt x="4726686" y="339598"/>
                  </a:lnTo>
                  <a:lnTo>
                    <a:pt x="4524375" y="221487"/>
                  </a:lnTo>
                  <a:close/>
                </a:path>
                <a:path w="4726940" h="431164">
                  <a:moveTo>
                    <a:pt x="4572" y="0"/>
                  </a:moveTo>
                  <a:lnTo>
                    <a:pt x="0" y="69596"/>
                  </a:lnTo>
                  <a:lnTo>
                    <a:pt x="4515313" y="360971"/>
                  </a:lnTo>
                  <a:lnTo>
                    <a:pt x="4519843" y="291246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161" y="3810761"/>
              <a:ext cx="6781800" cy="0"/>
            </a:xfrm>
            <a:custGeom>
              <a:avLst/>
              <a:gdLst/>
              <a:ahLst/>
              <a:cxnLst/>
              <a:rect l="l" t="t" r="r" b="b"/>
              <a:pathLst>
                <a:path w="6781800">
                  <a:moveTo>
                    <a:pt x="0" y="0"/>
                  </a:moveTo>
                  <a:lnTo>
                    <a:pt x="6781800" y="0"/>
                  </a:lnTo>
                </a:path>
              </a:pathLst>
            </a:custGeom>
            <a:ln w="222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4700" y="5715000"/>
              <a:ext cx="3282696" cy="8610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09873" y="5710237"/>
              <a:ext cx="3292475" cy="870585"/>
            </a:xfrm>
            <a:custGeom>
              <a:avLst/>
              <a:gdLst/>
              <a:ahLst/>
              <a:cxnLst/>
              <a:rect l="l" t="t" r="r" b="b"/>
              <a:pathLst>
                <a:path w="3292475" h="870584">
                  <a:moveTo>
                    <a:pt x="0" y="870585"/>
                  </a:moveTo>
                  <a:lnTo>
                    <a:pt x="3292221" y="870585"/>
                  </a:lnTo>
                  <a:lnTo>
                    <a:pt x="3292221" y="0"/>
                  </a:lnTo>
                  <a:lnTo>
                    <a:pt x="0" y="0"/>
                  </a:lnTo>
                  <a:lnTo>
                    <a:pt x="0" y="870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560"/>
              </a:spcBef>
            </a:pPr>
            <a:r>
              <a:rPr sz="2700" dirty="0">
                <a:solidFill>
                  <a:srgbClr val="FF0000"/>
                </a:solidFill>
              </a:rPr>
              <a:t>04a</a:t>
            </a:r>
            <a:r>
              <a:rPr sz="2700" dirty="0"/>
              <a:t>:</a:t>
            </a:r>
            <a:r>
              <a:rPr sz="2700" spc="-60" dirty="0"/>
              <a:t> </a:t>
            </a:r>
            <a:r>
              <a:rPr sz="2700" dirty="0">
                <a:solidFill>
                  <a:srgbClr val="3333CC"/>
                </a:solidFill>
              </a:rPr>
              <a:t>spark.read.load</a:t>
            </a:r>
            <a:r>
              <a:rPr sz="2700" spc="-35" dirty="0">
                <a:solidFill>
                  <a:srgbClr val="3333CC"/>
                </a:solidFill>
              </a:rPr>
              <a:t> </a:t>
            </a:r>
            <a:r>
              <a:rPr sz="2700" dirty="0"/>
              <a:t>with</a:t>
            </a:r>
            <a:r>
              <a:rPr sz="2700" spc="-50" dirty="0"/>
              <a:t> </a:t>
            </a:r>
            <a:r>
              <a:rPr sz="2700" dirty="0">
                <a:solidFill>
                  <a:srgbClr val="FF0000"/>
                </a:solidFill>
              </a:rPr>
              <a:t>StructType</a:t>
            </a:r>
            <a:r>
              <a:rPr sz="2700" spc="-5" dirty="0">
                <a:solidFill>
                  <a:srgbClr val="FF0000"/>
                </a:solidFill>
              </a:rPr>
              <a:t> </a:t>
            </a:r>
            <a:r>
              <a:rPr sz="2700" dirty="0"/>
              <a:t>Library</a:t>
            </a:r>
            <a:r>
              <a:rPr sz="2700" spc="-45" dirty="0"/>
              <a:t> </a:t>
            </a:r>
            <a:r>
              <a:rPr sz="2700" spc="-25" dirty="0"/>
              <a:t>and </a:t>
            </a:r>
            <a:r>
              <a:rPr sz="2700" dirty="0">
                <a:solidFill>
                  <a:srgbClr val="FF0000"/>
                </a:solidFill>
              </a:rPr>
              <a:t>format</a:t>
            </a:r>
            <a:r>
              <a:rPr sz="2700" spc="-35" dirty="0">
                <a:solidFill>
                  <a:srgbClr val="FF0000"/>
                </a:solidFill>
              </a:rPr>
              <a:t> </a:t>
            </a:r>
            <a:r>
              <a:rPr sz="2700" dirty="0"/>
              <a:t>and</a:t>
            </a:r>
            <a:r>
              <a:rPr sz="2700" spc="-10" dirty="0"/>
              <a:t> </a:t>
            </a:r>
            <a:r>
              <a:rPr sz="2700" dirty="0">
                <a:solidFill>
                  <a:srgbClr val="FF0000"/>
                </a:solidFill>
              </a:rPr>
              <a:t>schema</a:t>
            </a:r>
            <a:r>
              <a:rPr sz="2700" spc="-15" dirty="0">
                <a:solidFill>
                  <a:srgbClr val="FF0000"/>
                </a:solidFill>
              </a:rPr>
              <a:t> </a:t>
            </a:r>
            <a:r>
              <a:rPr sz="2700" spc="-10" dirty="0"/>
              <a:t>arguments</a:t>
            </a:r>
            <a:endParaRPr sz="2700"/>
          </a:p>
        </p:txBody>
      </p:sp>
      <p:sp>
        <p:nvSpPr>
          <p:cNvPr id="12" name="object 12"/>
          <p:cNvSpPr txBox="1"/>
          <p:nvPr/>
        </p:nvSpPr>
        <p:spPr>
          <a:xfrm>
            <a:off x="154939" y="1218946"/>
            <a:ext cx="856297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don't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(like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JSON,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Parquet,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ORC,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Schema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using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StructType</a:t>
            </a:r>
            <a:r>
              <a:rPr sz="18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unstructured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(like</a:t>
            </a:r>
            <a:r>
              <a:rPr sz="1800" spc="-20" dirty="0">
                <a:latin typeface="Arial"/>
                <a:cs typeface="Arial"/>
              </a:rPr>
              <a:t> CSV)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95503"/>
            <a:ext cx="67113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04b</a:t>
            </a:r>
            <a:r>
              <a:rPr sz="2700" b="1" dirty="0">
                <a:latin typeface="Arial"/>
                <a:cs typeface="Arial"/>
              </a:rPr>
              <a:t>: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3333CC"/>
                </a:solidFill>
                <a:latin typeface="Arial"/>
                <a:cs typeface="Arial"/>
              </a:rPr>
              <a:t>spark.read</a:t>
            </a:r>
            <a:r>
              <a:rPr sz="27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with</a:t>
            </a:r>
            <a:r>
              <a:rPr sz="2700" b="1" spc="-3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Schema</a:t>
            </a:r>
            <a:r>
              <a:rPr sz="2700" b="1" spc="-2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hard-coded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2135" y="450291"/>
            <a:ext cx="26898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sans</a:t>
            </a:r>
            <a:r>
              <a:rPr sz="2700" b="1" spc="-20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StructType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18438"/>
            <a:ext cx="7414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With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3.x,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forgo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'StructType'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library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 </a:t>
            </a:r>
            <a:r>
              <a:rPr sz="1800" spc="-10" dirty="0">
                <a:latin typeface="Arial"/>
                <a:cs typeface="Arial"/>
              </a:rPr>
              <a:t>Schema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1015" y="1800986"/>
            <a:ext cx="8141970" cy="4324350"/>
            <a:chOff x="501015" y="1800986"/>
            <a:chExt cx="8141970" cy="43243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1810511"/>
              <a:ext cx="8122919" cy="430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5777" y="1805749"/>
              <a:ext cx="8132445" cy="4314825"/>
            </a:xfrm>
            <a:custGeom>
              <a:avLst/>
              <a:gdLst/>
              <a:ahLst/>
              <a:cxnLst/>
              <a:rect l="l" t="t" r="r" b="b"/>
              <a:pathLst>
                <a:path w="8132445" h="4314825">
                  <a:moveTo>
                    <a:pt x="0" y="4314825"/>
                  </a:moveTo>
                  <a:lnTo>
                    <a:pt x="8132445" y="4314825"/>
                  </a:lnTo>
                  <a:lnTo>
                    <a:pt x="8132445" y="0"/>
                  </a:lnTo>
                  <a:lnTo>
                    <a:pt x="0" y="0"/>
                  </a:lnTo>
                  <a:lnTo>
                    <a:pt x="0" y="4314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1447800" cy="1056640"/>
            <a:chOff x="76200" y="0"/>
            <a:chExt cx="1447800" cy="1056640"/>
          </a:xfrm>
        </p:grpSpPr>
        <p:sp>
          <p:nvSpPr>
            <p:cNvPr id="3" name="object 3"/>
            <p:cNvSpPr/>
            <p:nvPr/>
          </p:nvSpPr>
          <p:spPr>
            <a:xfrm>
              <a:off x="76200" y="176784"/>
              <a:ext cx="1447800" cy="577850"/>
            </a:xfrm>
            <a:custGeom>
              <a:avLst/>
              <a:gdLst/>
              <a:ahLst/>
              <a:cxnLst/>
              <a:rect l="l" t="t" r="r" b="b"/>
              <a:pathLst>
                <a:path w="1447800" h="577850">
                  <a:moveTo>
                    <a:pt x="1447800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1447800" y="57759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8" y="0"/>
              <a:ext cx="1056132" cy="10561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794" y="67436"/>
            <a:ext cx="7002780" cy="8096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2830"/>
              </a:lnSpc>
              <a:spcBef>
                <a:spcPts val="620"/>
              </a:spcBef>
            </a:pPr>
            <a:r>
              <a:rPr sz="2750" dirty="0">
                <a:solidFill>
                  <a:srgbClr val="FF0000"/>
                </a:solidFill>
              </a:rPr>
              <a:t>Movie</a:t>
            </a:r>
            <a:r>
              <a:rPr sz="2750" dirty="0"/>
              <a:t>:</a:t>
            </a:r>
            <a:r>
              <a:rPr sz="2750" spc="80" dirty="0"/>
              <a:t> </a:t>
            </a:r>
            <a:r>
              <a:rPr sz="2750" dirty="0"/>
              <a:t>Create</a:t>
            </a:r>
            <a:r>
              <a:rPr sz="2750" spc="95" dirty="0"/>
              <a:t> </a:t>
            </a:r>
            <a:r>
              <a:rPr sz="2750" dirty="0"/>
              <a:t>DF</a:t>
            </a:r>
            <a:r>
              <a:rPr sz="2750" spc="80" dirty="0"/>
              <a:t> </a:t>
            </a:r>
            <a:r>
              <a:rPr sz="2750" dirty="0"/>
              <a:t>from</a:t>
            </a:r>
            <a:r>
              <a:rPr sz="2750" spc="105" dirty="0"/>
              <a:t> </a:t>
            </a:r>
            <a:r>
              <a:rPr sz="2750" dirty="0"/>
              <a:t>RDBMS</a:t>
            </a:r>
            <a:r>
              <a:rPr sz="2750" spc="55" dirty="0"/>
              <a:t> </a:t>
            </a:r>
            <a:r>
              <a:rPr sz="2750" spc="-10" dirty="0"/>
              <a:t>table </a:t>
            </a:r>
            <a:r>
              <a:rPr sz="2750" dirty="0"/>
              <a:t>using</a:t>
            </a:r>
            <a:r>
              <a:rPr sz="2750" spc="80" dirty="0"/>
              <a:t> </a:t>
            </a:r>
            <a:r>
              <a:rPr sz="2750" dirty="0"/>
              <a:t>jdbc</a:t>
            </a:r>
            <a:r>
              <a:rPr sz="2750" spc="95" dirty="0"/>
              <a:t> </a:t>
            </a:r>
            <a:r>
              <a:rPr sz="2750" dirty="0"/>
              <a:t>Connector</a:t>
            </a:r>
            <a:r>
              <a:rPr sz="2750" spc="80" dirty="0"/>
              <a:t> </a:t>
            </a:r>
            <a:r>
              <a:rPr sz="2750" dirty="0"/>
              <a:t>to</a:t>
            </a:r>
            <a:r>
              <a:rPr sz="2750" spc="70" dirty="0"/>
              <a:t> </a:t>
            </a:r>
            <a:r>
              <a:rPr sz="2750" dirty="0"/>
              <a:t>remote</a:t>
            </a:r>
            <a:r>
              <a:rPr sz="2750" spc="85" dirty="0"/>
              <a:t> </a:t>
            </a:r>
            <a:r>
              <a:rPr sz="2750" spc="-10" dirty="0"/>
              <a:t>database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101904" y="1106804"/>
            <a:ext cx="8696325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relational database,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jdbc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go</a:t>
            </a:r>
            <a:endParaRPr sz="180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'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mysql-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conn.txt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Desktop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labs.</a:t>
            </a:r>
            <a:r>
              <a:rPr sz="1800" spc="4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You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will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cmd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prompt,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mySQL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'person'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'test'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Logon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mySQL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10" dirty="0">
                <a:latin typeface="Arial"/>
                <a:cs typeface="Arial"/>
              </a:rPr>
              <a:t> Scala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Configure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JDBC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mySQL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properties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Load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mySQL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 </a:t>
            </a:r>
            <a:r>
              <a:rPr sz="1800" spc="-10" dirty="0"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Save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answer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mySQL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Log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mySQL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confirm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10" dirty="0">
                <a:latin typeface="Arial"/>
                <a:cs typeface="Arial"/>
              </a:rPr>
              <a:t> exists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" y="6384035"/>
            <a:ext cx="80010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800" b="1" spc="-10" dirty="0">
                <a:latin typeface="Arial Narrow"/>
                <a:cs typeface="Arial Narrow"/>
                <a:hlinkClick r:id="rId3"/>
              </a:rPr>
              <a:t>http://www.infoobjects.com/spark-connecting-to-a-jdbc-data-source-using-dataframes/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0967" y="3512439"/>
            <a:ext cx="6362065" cy="2783840"/>
            <a:chOff x="1390967" y="3512439"/>
            <a:chExt cx="6362065" cy="27838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556" y="3521964"/>
              <a:ext cx="6342888" cy="27645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95730" y="3517201"/>
              <a:ext cx="6352540" cy="2774315"/>
            </a:xfrm>
            <a:custGeom>
              <a:avLst/>
              <a:gdLst/>
              <a:ahLst/>
              <a:cxnLst/>
              <a:rect l="l" t="t" r="r" b="b"/>
              <a:pathLst>
                <a:path w="6352540" h="2774315">
                  <a:moveTo>
                    <a:pt x="0" y="2774061"/>
                  </a:moveTo>
                  <a:lnTo>
                    <a:pt x="6352413" y="2774061"/>
                  </a:lnTo>
                  <a:lnTo>
                    <a:pt x="6352413" y="0"/>
                  </a:lnTo>
                  <a:lnTo>
                    <a:pt x="0" y="0"/>
                  </a:lnTo>
                  <a:lnTo>
                    <a:pt x="0" y="27740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528113" y="236029"/>
            <a:ext cx="525145" cy="523240"/>
            <a:chOff x="8528113" y="236029"/>
            <a:chExt cx="525145" cy="523240"/>
          </a:xfrm>
        </p:grpSpPr>
        <p:sp>
          <p:nvSpPr>
            <p:cNvPr id="12" name="object 12"/>
            <p:cNvSpPr/>
            <p:nvPr/>
          </p:nvSpPr>
          <p:spPr>
            <a:xfrm>
              <a:off x="8532876" y="240791"/>
              <a:ext cx="515620" cy="513715"/>
            </a:xfrm>
            <a:custGeom>
              <a:avLst/>
              <a:gdLst/>
              <a:ahLst/>
              <a:cxnLst/>
              <a:rect l="l" t="t" r="r" b="b"/>
              <a:pathLst>
                <a:path w="515620" h="513715">
                  <a:moveTo>
                    <a:pt x="257555" y="0"/>
                  </a:moveTo>
                  <a:lnTo>
                    <a:pt x="211261" y="4136"/>
                  </a:lnTo>
                  <a:lnTo>
                    <a:pt x="167688" y="16061"/>
                  </a:lnTo>
                  <a:lnTo>
                    <a:pt x="127564" y="35052"/>
                  </a:lnTo>
                  <a:lnTo>
                    <a:pt x="91617" y="60383"/>
                  </a:lnTo>
                  <a:lnTo>
                    <a:pt x="60575" y="91330"/>
                  </a:lnTo>
                  <a:lnTo>
                    <a:pt x="35164" y="127169"/>
                  </a:lnTo>
                  <a:lnTo>
                    <a:pt x="16113" y="167175"/>
                  </a:lnTo>
                  <a:lnTo>
                    <a:pt x="4149" y="210625"/>
                  </a:lnTo>
                  <a:lnTo>
                    <a:pt x="0" y="256793"/>
                  </a:lnTo>
                  <a:lnTo>
                    <a:pt x="4149" y="302962"/>
                  </a:lnTo>
                  <a:lnTo>
                    <a:pt x="16113" y="346412"/>
                  </a:lnTo>
                  <a:lnTo>
                    <a:pt x="35164" y="386418"/>
                  </a:lnTo>
                  <a:lnTo>
                    <a:pt x="60575" y="422257"/>
                  </a:lnTo>
                  <a:lnTo>
                    <a:pt x="91617" y="453204"/>
                  </a:lnTo>
                  <a:lnTo>
                    <a:pt x="127564" y="478535"/>
                  </a:lnTo>
                  <a:lnTo>
                    <a:pt x="167688" y="497526"/>
                  </a:lnTo>
                  <a:lnTo>
                    <a:pt x="211261" y="509451"/>
                  </a:lnTo>
                  <a:lnTo>
                    <a:pt x="257555" y="513587"/>
                  </a:lnTo>
                  <a:lnTo>
                    <a:pt x="303850" y="509451"/>
                  </a:lnTo>
                  <a:lnTo>
                    <a:pt x="347423" y="497526"/>
                  </a:lnTo>
                  <a:lnTo>
                    <a:pt x="387547" y="478536"/>
                  </a:lnTo>
                  <a:lnTo>
                    <a:pt x="423494" y="453204"/>
                  </a:lnTo>
                  <a:lnTo>
                    <a:pt x="454536" y="422257"/>
                  </a:lnTo>
                  <a:lnTo>
                    <a:pt x="479947" y="386418"/>
                  </a:lnTo>
                  <a:lnTo>
                    <a:pt x="498998" y="346412"/>
                  </a:lnTo>
                  <a:lnTo>
                    <a:pt x="510962" y="302962"/>
                  </a:lnTo>
                  <a:lnTo>
                    <a:pt x="515112" y="256793"/>
                  </a:lnTo>
                  <a:lnTo>
                    <a:pt x="510962" y="210625"/>
                  </a:lnTo>
                  <a:lnTo>
                    <a:pt x="498998" y="167175"/>
                  </a:lnTo>
                  <a:lnTo>
                    <a:pt x="479947" y="127169"/>
                  </a:lnTo>
                  <a:lnTo>
                    <a:pt x="454536" y="91330"/>
                  </a:lnTo>
                  <a:lnTo>
                    <a:pt x="423494" y="60383"/>
                  </a:lnTo>
                  <a:lnTo>
                    <a:pt x="387547" y="35051"/>
                  </a:lnTo>
                  <a:lnTo>
                    <a:pt x="347423" y="16061"/>
                  </a:lnTo>
                  <a:lnTo>
                    <a:pt x="303850" y="4136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32876" y="240791"/>
              <a:ext cx="515620" cy="513715"/>
            </a:xfrm>
            <a:custGeom>
              <a:avLst/>
              <a:gdLst/>
              <a:ahLst/>
              <a:cxnLst/>
              <a:rect l="l" t="t" r="r" b="b"/>
              <a:pathLst>
                <a:path w="515620" h="513715">
                  <a:moveTo>
                    <a:pt x="0" y="256793"/>
                  </a:moveTo>
                  <a:lnTo>
                    <a:pt x="4149" y="210625"/>
                  </a:lnTo>
                  <a:lnTo>
                    <a:pt x="16113" y="167175"/>
                  </a:lnTo>
                  <a:lnTo>
                    <a:pt x="35164" y="127169"/>
                  </a:lnTo>
                  <a:lnTo>
                    <a:pt x="60575" y="91330"/>
                  </a:lnTo>
                  <a:lnTo>
                    <a:pt x="91617" y="60383"/>
                  </a:lnTo>
                  <a:lnTo>
                    <a:pt x="127564" y="35052"/>
                  </a:lnTo>
                  <a:lnTo>
                    <a:pt x="167688" y="16061"/>
                  </a:lnTo>
                  <a:lnTo>
                    <a:pt x="211261" y="4136"/>
                  </a:lnTo>
                  <a:lnTo>
                    <a:pt x="257555" y="0"/>
                  </a:lnTo>
                  <a:lnTo>
                    <a:pt x="303850" y="4136"/>
                  </a:lnTo>
                  <a:lnTo>
                    <a:pt x="347423" y="16061"/>
                  </a:lnTo>
                  <a:lnTo>
                    <a:pt x="387547" y="35051"/>
                  </a:lnTo>
                  <a:lnTo>
                    <a:pt x="423494" y="60383"/>
                  </a:lnTo>
                  <a:lnTo>
                    <a:pt x="454536" y="91330"/>
                  </a:lnTo>
                  <a:lnTo>
                    <a:pt x="479947" y="127169"/>
                  </a:lnTo>
                  <a:lnTo>
                    <a:pt x="498998" y="167175"/>
                  </a:lnTo>
                  <a:lnTo>
                    <a:pt x="510962" y="210625"/>
                  </a:lnTo>
                  <a:lnTo>
                    <a:pt x="515112" y="256793"/>
                  </a:lnTo>
                  <a:lnTo>
                    <a:pt x="510962" y="302962"/>
                  </a:lnTo>
                  <a:lnTo>
                    <a:pt x="498998" y="346412"/>
                  </a:lnTo>
                  <a:lnTo>
                    <a:pt x="479947" y="386418"/>
                  </a:lnTo>
                  <a:lnTo>
                    <a:pt x="454536" y="422257"/>
                  </a:lnTo>
                  <a:lnTo>
                    <a:pt x="423494" y="453204"/>
                  </a:lnTo>
                  <a:lnTo>
                    <a:pt x="387547" y="478536"/>
                  </a:lnTo>
                  <a:lnTo>
                    <a:pt x="347423" y="497526"/>
                  </a:lnTo>
                  <a:lnTo>
                    <a:pt x="303850" y="509451"/>
                  </a:lnTo>
                  <a:lnTo>
                    <a:pt x="257555" y="513587"/>
                  </a:lnTo>
                  <a:lnTo>
                    <a:pt x="211261" y="509451"/>
                  </a:lnTo>
                  <a:lnTo>
                    <a:pt x="167688" y="497526"/>
                  </a:lnTo>
                  <a:lnTo>
                    <a:pt x="127564" y="478535"/>
                  </a:lnTo>
                  <a:lnTo>
                    <a:pt x="91617" y="453204"/>
                  </a:lnTo>
                  <a:lnTo>
                    <a:pt x="60575" y="422257"/>
                  </a:lnTo>
                  <a:lnTo>
                    <a:pt x="35164" y="386418"/>
                  </a:lnTo>
                  <a:lnTo>
                    <a:pt x="16113" y="346412"/>
                  </a:lnTo>
                  <a:lnTo>
                    <a:pt x="4149" y="302962"/>
                  </a:lnTo>
                  <a:lnTo>
                    <a:pt x="0" y="2567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48445" y="196672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9783" y="1209675"/>
            <a:ext cx="8505190" cy="5398770"/>
            <a:chOff x="549783" y="1209675"/>
            <a:chExt cx="8505190" cy="5398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006" y="1281900"/>
              <a:ext cx="7912527" cy="53170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4545" y="1214437"/>
              <a:ext cx="8035290" cy="5389245"/>
            </a:xfrm>
            <a:custGeom>
              <a:avLst/>
              <a:gdLst/>
              <a:ahLst/>
              <a:cxnLst/>
              <a:rect l="l" t="t" r="r" b="b"/>
              <a:pathLst>
                <a:path w="8035290" h="5389245">
                  <a:moveTo>
                    <a:pt x="0" y="5389245"/>
                  </a:moveTo>
                  <a:lnTo>
                    <a:pt x="8034908" y="5389245"/>
                  </a:lnTo>
                  <a:lnTo>
                    <a:pt x="8034908" y="0"/>
                  </a:lnTo>
                  <a:lnTo>
                    <a:pt x="0" y="0"/>
                  </a:lnTo>
                  <a:lnTo>
                    <a:pt x="0" y="53892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8716" y="3348227"/>
              <a:ext cx="4766945" cy="3215640"/>
            </a:xfrm>
            <a:custGeom>
              <a:avLst/>
              <a:gdLst/>
              <a:ahLst/>
              <a:cxnLst/>
              <a:rect l="l" t="t" r="r" b="b"/>
              <a:pathLst>
                <a:path w="4766945" h="3215640">
                  <a:moveTo>
                    <a:pt x="2220468" y="2356104"/>
                  </a:moveTo>
                  <a:lnTo>
                    <a:pt x="1915668" y="2356104"/>
                  </a:lnTo>
                  <a:lnTo>
                    <a:pt x="1915668" y="2279904"/>
                  </a:lnTo>
                  <a:lnTo>
                    <a:pt x="1687068" y="2394204"/>
                  </a:lnTo>
                  <a:lnTo>
                    <a:pt x="1915668" y="2508504"/>
                  </a:lnTo>
                  <a:lnTo>
                    <a:pt x="1915668" y="2432304"/>
                  </a:lnTo>
                  <a:lnTo>
                    <a:pt x="2220468" y="2432304"/>
                  </a:lnTo>
                  <a:lnTo>
                    <a:pt x="2220468" y="2356104"/>
                  </a:lnTo>
                  <a:close/>
                </a:path>
                <a:path w="4766945" h="3215640">
                  <a:moveTo>
                    <a:pt x="2729484" y="1642872"/>
                  </a:moveTo>
                  <a:lnTo>
                    <a:pt x="2424684" y="1642872"/>
                  </a:lnTo>
                  <a:lnTo>
                    <a:pt x="2424684" y="1566672"/>
                  </a:lnTo>
                  <a:lnTo>
                    <a:pt x="2196084" y="1680972"/>
                  </a:lnTo>
                  <a:lnTo>
                    <a:pt x="2424684" y="1795272"/>
                  </a:lnTo>
                  <a:lnTo>
                    <a:pt x="2424684" y="1719072"/>
                  </a:lnTo>
                  <a:lnTo>
                    <a:pt x="2729484" y="1719072"/>
                  </a:lnTo>
                  <a:lnTo>
                    <a:pt x="2729484" y="1642872"/>
                  </a:lnTo>
                  <a:close/>
                </a:path>
                <a:path w="4766945" h="3215640">
                  <a:moveTo>
                    <a:pt x="3502152" y="1130808"/>
                  </a:moveTo>
                  <a:lnTo>
                    <a:pt x="3197352" y="1130808"/>
                  </a:lnTo>
                  <a:lnTo>
                    <a:pt x="3197352" y="1054608"/>
                  </a:lnTo>
                  <a:lnTo>
                    <a:pt x="2968752" y="1168908"/>
                  </a:lnTo>
                  <a:lnTo>
                    <a:pt x="3197352" y="1283208"/>
                  </a:lnTo>
                  <a:lnTo>
                    <a:pt x="3197352" y="1207008"/>
                  </a:lnTo>
                  <a:lnTo>
                    <a:pt x="3502152" y="1207008"/>
                  </a:lnTo>
                  <a:lnTo>
                    <a:pt x="3502152" y="1130808"/>
                  </a:lnTo>
                  <a:close/>
                </a:path>
                <a:path w="4766945" h="3215640">
                  <a:moveTo>
                    <a:pt x="3811524" y="3063240"/>
                  </a:moveTo>
                  <a:lnTo>
                    <a:pt x="3506724" y="3063240"/>
                  </a:lnTo>
                  <a:lnTo>
                    <a:pt x="3506724" y="2987040"/>
                  </a:lnTo>
                  <a:lnTo>
                    <a:pt x="3278124" y="3101352"/>
                  </a:lnTo>
                  <a:lnTo>
                    <a:pt x="3506724" y="3215640"/>
                  </a:lnTo>
                  <a:lnTo>
                    <a:pt x="3506724" y="3139440"/>
                  </a:lnTo>
                  <a:lnTo>
                    <a:pt x="3811524" y="3139440"/>
                  </a:lnTo>
                  <a:lnTo>
                    <a:pt x="3811524" y="3063240"/>
                  </a:lnTo>
                  <a:close/>
                </a:path>
                <a:path w="4766945" h="3215640">
                  <a:moveTo>
                    <a:pt x="4130040" y="76200"/>
                  </a:moveTo>
                  <a:lnTo>
                    <a:pt x="3825240" y="76200"/>
                  </a:lnTo>
                  <a:lnTo>
                    <a:pt x="3825240" y="0"/>
                  </a:lnTo>
                  <a:lnTo>
                    <a:pt x="3596640" y="114300"/>
                  </a:lnTo>
                  <a:lnTo>
                    <a:pt x="3825240" y="228600"/>
                  </a:lnTo>
                  <a:lnTo>
                    <a:pt x="3825240" y="152400"/>
                  </a:lnTo>
                  <a:lnTo>
                    <a:pt x="4130040" y="152400"/>
                  </a:lnTo>
                  <a:lnTo>
                    <a:pt x="4130040" y="76200"/>
                  </a:lnTo>
                  <a:close/>
                </a:path>
                <a:path w="4766945" h="3215640">
                  <a:moveTo>
                    <a:pt x="4766437" y="608076"/>
                  </a:moveTo>
                  <a:lnTo>
                    <a:pt x="228600" y="608076"/>
                  </a:lnTo>
                  <a:lnTo>
                    <a:pt x="228600" y="531876"/>
                  </a:lnTo>
                  <a:lnTo>
                    <a:pt x="0" y="646176"/>
                  </a:lnTo>
                  <a:lnTo>
                    <a:pt x="228600" y="760476"/>
                  </a:lnTo>
                  <a:lnTo>
                    <a:pt x="228600" y="684276"/>
                  </a:lnTo>
                  <a:lnTo>
                    <a:pt x="4766437" y="684276"/>
                  </a:lnTo>
                  <a:lnTo>
                    <a:pt x="4766437" y="60807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8443" y="3276600"/>
              <a:ext cx="3206496" cy="1304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33617" y="3271773"/>
              <a:ext cx="3216275" cy="1314450"/>
            </a:xfrm>
            <a:custGeom>
              <a:avLst/>
              <a:gdLst/>
              <a:ahLst/>
              <a:cxnLst/>
              <a:rect l="l" t="t" r="r" b="b"/>
              <a:pathLst>
                <a:path w="3216275" h="1314450">
                  <a:moveTo>
                    <a:pt x="0" y="1314069"/>
                  </a:moveTo>
                  <a:lnTo>
                    <a:pt x="3216020" y="1314069"/>
                  </a:lnTo>
                  <a:lnTo>
                    <a:pt x="3216020" y="0"/>
                  </a:lnTo>
                  <a:lnTo>
                    <a:pt x="0" y="0"/>
                  </a:lnTo>
                  <a:lnTo>
                    <a:pt x="0" y="13140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6816" y="3383279"/>
              <a:ext cx="774192" cy="1874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8132" y="3416807"/>
              <a:ext cx="487680" cy="13716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6880" y="261366"/>
            <a:ext cx="7539355" cy="678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">
              <a:lnSpc>
                <a:spcPts val="312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Lab</a:t>
            </a:r>
            <a:r>
              <a:rPr sz="2750" spc="60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05</a:t>
            </a:r>
            <a:r>
              <a:rPr sz="2750" dirty="0"/>
              <a:t>:</a:t>
            </a:r>
            <a:r>
              <a:rPr sz="2750" spc="60" dirty="0"/>
              <a:t> </a:t>
            </a:r>
            <a:r>
              <a:rPr sz="2750" dirty="0"/>
              <a:t>Create</a:t>
            </a:r>
            <a:r>
              <a:rPr sz="2750" spc="75" dirty="0"/>
              <a:t> </a:t>
            </a:r>
            <a:r>
              <a:rPr sz="2750" dirty="0"/>
              <a:t>DF</a:t>
            </a:r>
            <a:r>
              <a:rPr sz="2750" spc="70" dirty="0"/>
              <a:t> </a:t>
            </a:r>
            <a:r>
              <a:rPr sz="2750" dirty="0"/>
              <a:t>from</a:t>
            </a:r>
            <a:r>
              <a:rPr sz="2750" spc="60" dirty="0"/>
              <a:t> </a:t>
            </a:r>
            <a:r>
              <a:rPr sz="2750" dirty="0"/>
              <a:t>RDBMS</a:t>
            </a:r>
            <a:r>
              <a:rPr sz="2750" spc="30" dirty="0"/>
              <a:t> </a:t>
            </a:r>
            <a:r>
              <a:rPr sz="2750" dirty="0"/>
              <a:t>(mysql)</a:t>
            </a:r>
            <a:r>
              <a:rPr sz="2750" spc="135" dirty="0"/>
              <a:t> </a:t>
            </a:r>
            <a:r>
              <a:rPr sz="1800" spc="-10" dirty="0">
                <a:solidFill>
                  <a:srgbClr val="FF0000"/>
                </a:solidFill>
              </a:rPr>
              <a:t>(Scala)</a:t>
            </a:r>
            <a:endParaRPr sz="1800"/>
          </a:p>
          <a:p>
            <a:pPr marL="12700">
              <a:lnSpc>
                <a:spcPts val="1980"/>
              </a:lnSpc>
            </a:pPr>
            <a:r>
              <a:rPr sz="1800" dirty="0"/>
              <a:t>Use</a:t>
            </a:r>
            <a:r>
              <a:rPr sz="1800" spc="-25" dirty="0"/>
              <a:t> </a:t>
            </a:r>
            <a:r>
              <a:rPr sz="1800" dirty="0"/>
              <a:t>HDP_2_5</a:t>
            </a:r>
            <a:r>
              <a:rPr sz="1800" spc="-25" dirty="0"/>
              <a:t> </a:t>
            </a:r>
            <a:r>
              <a:rPr sz="1800" spc="-20" dirty="0"/>
              <a:t>image</a:t>
            </a:r>
            <a:endParaRPr sz="1800"/>
          </a:p>
        </p:txBody>
      </p:sp>
      <p:grpSp>
        <p:nvGrpSpPr>
          <p:cNvPr id="12" name="object 12"/>
          <p:cNvGrpSpPr/>
          <p:nvPr/>
        </p:nvGrpSpPr>
        <p:grpSpPr>
          <a:xfrm>
            <a:off x="8301037" y="223837"/>
            <a:ext cx="771525" cy="536575"/>
            <a:chOff x="8301037" y="223837"/>
            <a:chExt cx="771525" cy="536575"/>
          </a:xfrm>
        </p:grpSpPr>
        <p:sp>
          <p:nvSpPr>
            <p:cNvPr id="13" name="object 13"/>
            <p:cNvSpPr/>
            <p:nvPr/>
          </p:nvSpPr>
          <p:spPr>
            <a:xfrm>
              <a:off x="8305800" y="228600"/>
              <a:ext cx="762000" cy="527050"/>
            </a:xfrm>
            <a:custGeom>
              <a:avLst/>
              <a:gdLst/>
              <a:ahLst/>
              <a:cxnLst/>
              <a:rect l="l" t="t" r="r" b="b"/>
              <a:pathLst>
                <a:path w="762000" h="527050">
                  <a:moveTo>
                    <a:pt x="762000" y="0"/>
                  </a:moveTo>
                  <a:lnTo>
                    <a:pt x="0" y="0"/>
                  </a:lnTo>
                  <a:lnTo>
                    <a:pt x="0" y="498094"/>
                  </a:lnTo>
                  <a:lnTo>
                    <a:pt x="60102" y="511230"/>
                  </a:lnTo>
                  <a:lnTo>
                    <a:pt x="113934" y="520065"/>
                  </a:lnTo>
                  <a:lnTo>
                    <a:pt x="162277" y="525029"/>
                  </a:lnTo>
                  <a:lnTo>
                    <a:pt x="205917" y="526552"/>
                  </a:lnTo>
                  <a:lnTo>
                    <a:pt x="245637" y="525066"/>
                  </a:lnTo>
                  <a:lnTo>
                    <a:pt x="316454" y="514786"/>
                  </a:lnTo>
                  <a:lnTo>
                    <a:pt x="380999" y="497633"/>
                  </a:lnTo>
                  <a:lnTo>
                    <a:pt x="445545" y="477051"/>
                  </a:lnTo>
                  <a:lnTo>
                    <a:pt x="479777" y="466550"/>
                  </a:lnTo>
                  <a:lnTo>
                    <a:pt x="556082" y="447283"/>
                  </a:lnTo>
                  <a:lnTo>
                    <a:pt x="599722" y="439377"/>
                  </a:lnTo>
                  <a:lnTo>
                    <a:pt x="648065" y="433196"/>
                  </a:lnTo>
                  <a:lnTo>
                    <a:pt x="701897" y="429172"/>
                  </a:lnTo>
                  <a:lnTo>
                    <a:pt x="762000" y="42773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5800" y="228600"/>
              <a:ext cx="762000" cy="527050"/>
            </a:xfrm>
            <a:custGeom>
              <a:avLst/>
              <a:gdLst/>
              <a:ahLst/>
              <a:cxnLst/>
              <a:rect l="l" t="t" r="r" b="b"/>
              <a:pathLst>
                <a:path w="762000" h="527050">
                  <a:moveTo>
                    <a:pt x="0" y="0"/>
                  </a:moveTo>
                  <a:lnTo>
                    <a:pt x="762000" y="0"/>
                  </a:lnTo>
                  <a:lnTo>
                    <a:pt x="762000" y="427736"/>
                  </a:lnTo>
                  <a:lnTo>
                    <a:pt x="701897" y="429172"/>
                  </a:lnTo>
                  <a:lnTo>
                    <a:pt x="648065" y="433196"/>
                  </a:lnTo>
                  <a:lnTo>
                    <a:pt x="599722" y="439377"/>
                  </a:lnTo>
                  <a:lnTo>
                    <a:pt x="556082" y="447283"/>
                  </a:lnTo>
                  <a:lnTo>
                    <a:pt x="516362" y="456484"/>
                  </a:lnTo>
                  <a:lnTo>
                    <a:pt x="445545" y="477051"/>
                  </a:lnTo>
                  <a:lnTo>
                    <a:pt x="412880" y="487555"/>
                  </a:lnTo>
                  <a:lnTo>
                    <a:pt x="380999" y="497633"/>
                  </a:lnTo>
                  <a:lnTo>
                    <a:pt x="316454" y="514786"/>
                  </a:lnTo>
                  <a:lnTo>
                    <a:pt x="245637" y="525066"/>
                  </a:lnTo>
                  <a:lnTo>
                    <a:pt x="205917" y="526552"/>
                  </a:lnTo>
                  <a:lnTo>
                    <a:pt x="162277" y="525029"/>
                  </a:lnTo>
                  <a:lnTo>
                    <a:pt x="113934" y="520065"/>
                  </a:lnTo>
                  <a:lnTo>
                    <a:pt x="60102" y="511230"/>
                  </a:lnTo>
                  <a:lnTo>
                    <a:pt x="0" y="4980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36026" y="321690"/>
            <a:ext cx="68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 Narrow"/>
                <a:cs typeface="Arial Narrow"/>
              </a:rPr>
              <a:t>mySQL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50496"/>
            <a:ext cx="5189012" cy="518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228600" y="2971800"/>
            <a:ext cx="2208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BIG</a:t>
            </a:r>
          </a:p>
          <a:p>
            <a:pPr algn="ctr"/>
            <a:r>
              <a:rPr lang="en-US" sz="60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093978"/>
            <a:ext cx="594487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Used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external </a:t>
            </a:r>
            <a:r>
              <a:rPr sz="1800" spc="-10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Supports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(CSV,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Parquet,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Delta, </a:t>
            </a:r>
            <a:r>
              <a:rPr sz="1800" spc="-20" dirty="0"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Can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0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06</a:t>
            </a:r>
            <a:r>
              <a:rPr sz="2750" dirty="0"/>
              <a:t>:</a:t>
            </a:r>
            <a:r>
              <a:rPr sz="2750" spc="80" dirty="0"/>
              <a:t> </a:t>
            </a:r>
            <a:r>
              <a:rPr sz="2750" dirty="0"/>
              <a:t>DataFrame</a:t>
            </a:r>
            <a:r>
              <a:rPr sz="2750" spc="85" dirty="0"/>
              <a:t> </a:t>
            </a:r>
            <a:r>
              <a:rPr sz="2750" dirty="0"/>
              <a:t>Writer</a:t>
            </a:r>
            <a:r>
              <a:rPr sz="2750" spc="105" dirty="0"/>
              <a:t> </a:t>
            </a:r>
            <a:r>
              <a:rPr sz="2750" spc="-10" dirty="0">
                <a:solidFill>
                  <a:srgbClr val="3333CC"/>
                </a:solidFill>
              </a:rPr>
              <a:t>(write)</a:t>
            </a:r>
            <a:endParaRPr sz="2750"/>
          </a:p>
        </p:txBody>
      </p:sp>
      <p:grpSp>
        <p:nvGrpSpPr>
          <p:cNvPr id="5" name="object 5"/>
          <p:cNvGrpSpPr/>
          <p:nvPr/>
        </p:nvGrpSpPr>
        <p:grpSpPr>
          <a:xfrm>
            <a:off x="523875" y="2428811"/>
            <a:ext cx="4281805" cy="1303655"/>
            <a:chOff x="523875" y="2428811"/>
            <a:chExt cx="4281805" cy="13036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2438399"/>
              <a:ext cx="2778252" cy="12740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8637" y="2433573"/>
              <a:ext cx="2788285" cy="1283970"/>
            </a:xfrm>
            <a:custGeom>
              <a:avLst/>
              <a:gdLst/>
              <a:ahLst/>
              <a:cxnLst/>
              <a:rect l="l" t="t" r="r" b="b"/>
              <a:pathLst>
                <a:path w="2788285" h="1283970">
                  <a:moveTo>
                    <a:pt x="0" y="1283589"/>
                  </a:moveTo>
                  <a:lnTo>
                    <a:pt x="2787777" y="1283589"/>
                  </a:lnTo>
                  <a:lnTo>
                    <a:pt x="2787777" y="0"/>
                  </a:lnTo>
                  <a:lnTo>
                    <a:pt x="0" y="0"/>
                  </a:lnTo>
                  <a:lnTo>
                    <a:pt x="0" y="1283589"/>
                  </a:lnTo>
                  <a:close/>
                </a:path>
              </a:pathLst>
            </a:custGeom>
            <a:ln w="952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1688" y="2439923"/>
              <a:ext cx="4249420" cy="1287780"/>
            </a:xfrm>
            <a:custGeom>
              <a:avLst/>
              <a:gdLst/>
              <a:ahLst/>
              <a:cxnLst/>
              <a:rect l="l" t="t" r="r" b="b"/>
              <a:pathLst>
                <a:path w="4249420" h="1287779">
                  <a:moveTo>
                    <a:pt x="4248912" y="0"/>
                  </a:moveTo>
                  <a:lnTo>
                    <a:pt x="0" y="0"/>
                  </a:lnTo>
                  <a:lnTo>
                    <a:pt x="0" y="1287780"/>
                  </a:lnTo>
                  <a:lnTo>
                    <a:pt x="4248912" y="1287780"/>
                  </a:lnTo>
                  <a:lnTo>
                    <a:pt x="42489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688" y="2439923"/>
              <a:ext cx="4249420" cy="1287780"/>
            </a:xfrm>
            <a:custGeom>
              <a:avLst/>
              <a:gdLst/>
              <a:ahLst/>
              <a:cxnLst/>
              <a:rect l="l" t="t" r="r" b="b"/>
              <a:pathLst>
                <a:path w="4249420" h="1287779">
                  <a:moveTo>
                    <a:pt x="0" y="1287780"/>
                  </a:moveTo>
                  <a:lnTo>
                    <a:pt x="4248912" y="1287780"/>
                  </a:lnTo>
                  <a:lnTo>
                    <a:pt x="4248912" y="0"/>
                  </a:lnTo>
                  <a:lnTo>
                    <a:pt x="0" y="0"/>
                  </a:lnTo>
                  <a:lnTo>
                    <a:pt x="0" y="12877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1360" y="5747715"/>
            <a:ext cx="1770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latin typeface="Tahoma"/>
                <a:cs typeface="Tahoma"/>
              </a:rPr>
              <a:t>Alternative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coding: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200" y="4573015"/>
            <a:ext cx="66967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ahoma"/>
                <a:cs typeface="Tahoma"/>
              </a:rPr>
              <a:t>Instead</a:t>
            </a:r>
            <a:r>
              <a:rPr sz="2000" spc="-2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writing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file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format,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write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as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an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SQL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table</a:t>
            </a:r>
            <a:r>
              <a:rPr sz="2000" spc="-20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too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3375" y="4949507"/>
            <a:ext cx="6773545" cy="392430"/>
            <a:chOff x="333375" y="4949507"/>
            <a:chExt cx="6773545" cy="39243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4959096"/>
              <a:ext cx="6754368" cy="3733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8137" y="4954270"/>
              <a:ext cx="6764020" cy="382905"/>
            </a:xfrm>
            <a:custGeom>
              <a:avLst/>
              <a:gdLst/>
              <a:ahLst/>
              <a:cxnLst/>
              <a:rect l="l" t="t" r="r" b="b"/>
              <a:pathLst>
                <a:path w="6764020" h="382904">
                  <a:moveTo>
                    <a:pt x="0" y="382904"/>
                  </a:moveTo>
                  <a:lnTo>
                    <a:pt x="6763893" y="382904"/>
                  </a:lnTo>
                  <a:lnTo>
                    <a:pt x="6763893" y="0"/>
                  </a:lnTo>
                  <a:lnTo>
                    <a:pt x="0" y="0"/>
                  </a:lnTo>
                  <a:lnTo>
                    <a:pt x="0" y="3829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6474" y="5258562"/>
              <a:ext cx="4075429" cy="0"/>
            </a:xfrm>
            <a:custGeom>
              <a:avLst/>
              <a:gdLst/>
              <a:ahLst/>
              <a:cxnLst/>
              <a:rect l="l" t="t" r="r" b="b"/>
              <a:pathLst>
                <a:path w="4075429">
                  <a:moveTo>
                    <a:pt x="0" y="0"/>
                  </a:moveTo>
                  <a:lnTo>
                    <a:pt x="577469" y="0"/>
                  </a:lnTo>
                </a:path>
                <a:path w="4075429">
                  <a:moveTo>
                    <a:pt x="2837688" y="0"/>
                  </a:moveTo>
                  <a:lnTo>
                    <a:pt x="4075429" y="0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36330" y="5769483"/>
            <a:ext cx="6772275" cy="565150"/>
            <a:chOff x="2136330" y="5769483"/>
            <a:chExt cx="6772275" cy="56515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5791" y="5779008"/>
              <a:ext cx="6752844" cy="54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41092" y="5774245"/>
              <a:ext cx="6762750" cy="555625"/>
            </a:xfrm>
            <a:custGeom>
              <a:avLst/>
              <a:gdLst/>
              <a:ahLst/>
              <a:cxnLst/>
              <a:rect l="l" t="t" r="r" b="b"/>
              <a:pathLst>
                <a:path w="6762750" h="555625">
                  <a:moveTo>
                    <a:pt x="0" y="555117"/>
                  </a:moveTo>
                  <a:lnTo>
                    <a:pt x="6762369" y="555117"/>
                  </a:lnTo>
                  <a:lnTo>
                    <a:pt x="6762369" y="0"/>
                  </a:lnTo>
                  <a:lnTo>
                    <a:pt x="0" y="0"/>
                  </a:lnTo>
                  <a:lnTo>
                    <a:pt x="0" y="5551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1563" y="2444329"/>
            <a:ext cx="3848100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solidFill>
                  <a:srgbClr val="1B2F38"/>
                </a:solidFill>
                <a:latin typeface="Arial"/>
                <a:cs typeface="Arial"/>
              </a:rPr>
              <a:t>(df</a:t>
            </a:r>
            <a:r>
              <a:rPr sz="1800" b="1" u="heavy" spc="-10" dirty="0">
                <a:solidFill>
                  <a:srgbClr val="1B2F38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.</a:t>
            </a:r>
            <a:r>
              <a:rPr sz="1800" b="1" u="heavy" spc="-10" dirty="0">
                <a:solidFill>
                  <a:srgbClr val="006FC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219"/>
              </a:spcBef>
            </a:pPr>
            <a:r>
              <a:rPr sz="1800" b="1" dirty="0">
                <a:solidFill>
                  <a:srgbClr val="1B2F38"/>
                </a:solidFill>
                <a:latin typeface="Arial"/>
                <a:cs typeface="Arial"/>
              </a:rPr>
              <a:t>.option("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compression</a:t>
            </a:r>
            <a:r>
              <a:rPr sz="1800" b="1" dirty="0">
                <a:solidFill>
                  <a:srgbClr val="1B2F38"/>
                </a:solidFill>
                <a:latin typeface="Arial"/>
                <a:cs typeface="Arial"/>
              </a:rPr>
              <a:t>",</a:t>
            </a:r>
            <a:r>
              <a:rPr sz="1800" b="1" spc="-65" dirty="0">
                <a:solidFill>
                  <a:srgbClr val="1B2F3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B2F38"/>
                </a:solidFill>
                <a:latin typeface="Arial"/>
                <a:cs typeface="Arial"/>
              </a:rPr>
              <a:t>"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snappy</a:t>
            </a:r>
            <a:r>
              <a:rPr sz="1800" b="1" spc="-10" dirty="0">
                <a:solidFill>
                  <a:srgbClr val="1B2F38"/>
                </a:solidFill>
                <a:latin typeface="Arial"/>
                <a:cs typeface="Arial"/>
              </a:rPr>
              <a:t>")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215"/>
              </a:spcBef>
            </a:pPr>
            <a:r>
              <a:rPr sz="1800" b="1" spc="-10" dirty="0">
                <a:solidFill>
                  <a:srgbClr val="1B2F38"/>
                </a:solidFill>
                <a:latin typeface="Arial"/>
                <a:cs typeface="Arial"/>
              </a:rPr>
              <a:t>.mode("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overwrite</a:t>
            </a:r>
            <a:r>
              <a:rPr sz="1800" b="1" spc="-10" dirty="0">
                <a:solidFill>
                  <a:srgbClr val="1B2F38"/>
                </a:solidFill>
                <a:latin typeface="Arial"/>
                <a:cs typeface="Arial"/>
              </a:rPr>
              <a:t>")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215"/>
              </a:spcBef>
            </a:pPr>
            <a:r>
              <a:rPr sz="1800" b="1" spc="-10" dirty="0">
                <a:solidFill>
                  <a:srgbClr val="1B2F38"/>
                </a:solidFill>
                <a:latin typeface="Arial"/>
                <a:cs typeface="Arial"/>
              </a:rPr>
              <a:t>.parquet(outPath))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5035" y="3434334"/>
            <a:ext cx="2567940" cy="190500"/>
          </a:xfrm>
          <a:custGeom>
            <a:avLst/>
            <a:gdLst/>
            <a:ahLst/>
            <a:cxnLst/>
            <a:rect l="l" t="t" r="r" b="b"/>
            <a:pathLst>
              <a:path w="2567940" h="190500">
                <a:moveTo>
                  <a:pt x="190500" y="0"/>
                </a:moveTo>
                <a:lnTo>
                  <a:pt x="0" y="95250"/>
                </a:lnTo>
                <a:lnTo>
                  <a:pt x="190500" y="190499"/>
                </a:lnTo>
                <a:lnTo>
                  <a:pt x="190500" y="127000"/>
                </a:lnTo>
                <a:lnTo>
                  <a:pt x="158750" y="127000"/>
                </a:lnTo>
                <a:lnTo>
                  <a:pt x="158750" y="63500"/>
                </a:lnTo>
                <a:lnTo>
                  <a:pt x="190500" y="63500"/>
                </a:lnTo>
                <a:lnTo>
                  <a:pt x="190500" y="0"/>
                </a:lnTo>
                <a:close/>
              </a:path>
              <a:path w="2567940" h="190500">
                <a:moveTo>
                  <a:pt x="190500" y="63500"/>
                </a:moveTo>
                <a:lnTo>
                  <a:pt x="158750" y="63500"/>
                </a:lnTo>
                <a:lnTo>
                  <a:pt x="158750" y="127000"/>
                </a:lnTo>
                <a:lnTo>
                  <a:pt x="190500" y="127000"/>
                </a:lnTo>
                <a:lnTo>
                  <a:pt x="190500" y="63500"/>
                </a:lnTo>
                <a:close/>
              </a:path>
              <a:path w="2567940" h="190500">
                <a:moveTo>
                  <a:pt x="2567686" y="63500"/>
                </a:moveTo>
                <a:lnTo>
                  <a:pt x="190500" y="63500"/>
                </a:lnTo>
                <a:lnTo>
                  <a:pt x="190500" y="127000"/>
                </a:lnTo>
                <a:lnTo>
                  <a:pt x="2567686" y="127000"/>
                </a:lnTo>
                <a:lnTo>
                  <a:pt x="2567686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50535" y="2871216"/>
            <a:ext cx="1717675" cy="132461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1600" b="1" dirty="0">
                <a:latin typeface="Arial"/>
                <a:cs typeface="Arial"/>
              </a:rPr>
              <a:t>'Mode'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include:</a:t>
            </a:r>
            <a:endParaRPr sz="1600">
              <a:latin typeface="Arial"/>
              <a:cs typeface="Arial"/>
            </a:endParaRPr>
          </a:p>
          <a:p>
            <a:pPr marL="322580" indent="-174625">
              <a:lnSpc>
                <a:spcPct val="100000"/>
              </a:lnSpc>
              <a:buFont typeface="Arial"/>
              <a:buChar char="•"/>
              <a:tabLst>
                <a:tab pos="323215" algn="l"/>
              </a:tabLst>
            </a:pPr>
            <a:r>
              <a:rPr sz="1600" b="1" spc="-10" dirty="0">
                <a:latin typeface="Arial"/>
                <a:cs typeface="Arial"/>
              </a:rPr>
              <a:t>Append</a:t>
            </a:r>
            <a:endParaRPr sz="1600">
              <a:latin typeface="Arial"/>
              <a:cs typeface="Arial"/>
            </a:endParaRPr>
          </a:p>
          <a:p>
            <a:pPr marL="322580" indent="-174625">
              <a:lnSpc>
                <a:spcPct val="100000"/>
              </a:lnSpc>
              <a:buFont typeface="Arial"/>
              <a:buChar char="•"/>
              <a:tabLst>
                <a:tab pos="323215" algn="l"/>
              </a:tabLst>
            </a:pPr>
            <a:r>
              <a:rPr sz="1600" b="1" spc="-10" dirty="0">
                <a:latin typeface="Arial"/>
                <a:cs typeface="Arial"/>
              </a:rPr>
              <a:t>Overwrite</a:t>
            </a:r>
            <a:endParaRPr sz="1600">
              <a:latin typeface="Arial"/>
              <a:cs typeface="Arial"/>
            </a:endParaRPr>
          </a:p>
          <a:p>
            <a:pPr marL="322580" indent="-174625">
              <a:lnSpc>
                <a:spcPct val="100000"/>
              </a:lnSpc>
              <a:buFont typeface="Arial"/>
              <a:buChar char="•"/>
              <a:tabLst>
                <a:tab pos="323215" algn="l"/>
              </a:tabLst>
            </a:pPr>
            <a:r>
              <a:rPr sz="1600" b="1" spc="-10" dirty="0">
                <a:latin typeface="Arial"/>
                <a:cs typeface="Arial"/>
              </a:rPr>
              <a:t>ErrorIfExists</a:t>
            </a:r>
            <a:endParaRPr sz="1600">
              <a:latin typeface="Arial"/>
              <a:cs typeface="Arial"/>
            </a:endParaRPr>
          </a:p>
          <a:p>
            <a:pPr marL="322580" indent="-174625">
              <a:lnSpc>
                <a:spcPct val="100000"/>
              </a:lnSpc>
              <a:buFont typeface="Arial"/>
              <a:buChar char="•"/>
              <a:tabLst>
                <a:tab pos="323215" algn="l"/>
              </a:tabLst>
            </a:pPr>
            <a:r>
              <a:rPr sz="1600" b="1" spc="-10" dirty="0">
                <a:latin typeface="Arial"/>
                <a:cs typeface="Arial"/>
              </a:rPr>
              <a:t>Ignore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1727" y="2213991"/>
            <a:ext cx="8951595" cy="3765550"/>
            <a:chOff x="101727" y="2213991"/>
            <a:chExt cx="8951595" cy="3765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52" y="2223516"/>
              <a:ext cx="8932164" cy="37280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489" y="2218753"/>
              <a:ext cx="8942070" cy="3756025"/>
            </a:xfrm>
            <a:custGeom>
              <a:avLst/>
              <a:gdLst/>
              <a:ahLst/>
              <a:cxnLst/>
              <a:rect l="l" t="t" r="r" b="b"/>
              <a:pathLst>
                <a:path w="8942070" h="3756025">
                  <a:moveTo>
                    <a:pt x="0" y="3755516"/>
                  </a:moveTo>
                  <a:lnTo>
                    <a:pt x="8941689" y="3755516"/>
                  </a:lnTo>
                  <a:lnTo>
                    <a:pt x="8941689" y="0"/>
                  </a:lnTo>
                  <a:lnTo>
                    <a:pt x="0" y="0"/>
                  </a:lnTo>
                  <a:lnTo>
                    <a:pt x="0" y="37555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799" y="2385060"/>
              <a:ext cx="3122676" cy="2110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33973" y="2380234"/>
              <a:ext cx="3132455" cy="2120265"/>
            </a:xfrm>
            <a:custGeom>
              <a:avLst/>
              <a:gdLst/>
              <a:ahLst/>
              <a:cxnLst/>
              <a:rect l="l" t="t" r="r" b="b"/>
              <a:pathLst>
                <a:path w="3132454" h="2120265">
                  <a:moveTo>
                    <a:pt x="0" y="2120265"/>
                  </a:moveTo>
                  <a:lnTo>
                    <a:pt x="3132201" y="2120265"/>
                  </a:lnTo>
                  <a:lnTo>
                    <a:pt x="3132201" y="0"/>
                  </a:lnTo>
                  <a:lnTo>
                    <a:pt x="0" y="0"/>
                  </a:lnTo>
                  <a:lnTo>
                    <a:pt x="0" y="21202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80" y="3706368"/>
              <a:ext cx="1714500" cy="190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79" y="2275332"/>
              <a:ext cx="495300" cy="1188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256" y="2269236"/>
              <a:ext cx="281940" cy="12649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2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0000"/>
                </a:solidFill>
              </a:rPr>
              <a:t>07</a:t>
            </a:r>
            <a:r>
              <a:rPr sz="2700" dirty="0"/>
              <a:t>:</a:t>
            </a:r>
            <a:r>
              <a:rPr sz="2700" spc="-60" dirty="0"/>
              <a:t> </a:t>
            </a:r>
            <a:r>
              <a:rPr sz="2700" dirty="0"/>
              <a:t>Saving</a:t>
            </a:r>
            <a:r>
              <a:rPr sz="2700" spc="-45" dirty="0"/>
              <a:t> </a:t>
            </a:r>
            <a:r>
              <a:rPr sz="2700" dirty="0"/>
              <a:t>DF</a:t>
            </a:r>
            <a:r>
              <a:rPr sz="2700" spc="-55" dirty="0"/>
              <a:t> </a:t>
            </a:r>
            <a:r>
              <a:rPr sz="2700" dirty="0"/>
              <a:t>as</a:t>
            </a:r>
            <a:r>
              <a:rPr sz="2700" spc="-55" dirty="0"/>
              <a:t> </a:t>
            </a:r>
            <a:r>
              <a:rPr sz="2700" dirty="0"/>
              <a:t>file</a:t>
            </a:r>
            <a:r>
              <a:rPr sz="2700" spc="-65" dirty="0"/>
              <a:t> </a:t>
            </a:r>
            <a:r>
              <a:rPr sz="2700" dirty="0"/>
              <a:t>using</a:t>
            </a:r>
            <a:r>
              <a:rPr sz="2700" spc="-80" dirty="0"/>
              <a:t> </a:t>
            </a:r>
            <a:r>
              <a:rPr sz="2700" dirty="0">
                <a:solidFill>
                  <a:srgbClr val="3333CC"/>
                </a:solidFill>
              </a:rPr>
              <a:t>write()</a:t>
            </a:r>
            <a:r>
              <a:rPr sz="2700" spc="-75" dirty="0">
                <a:solidFill>
                  <a:srgbClr val="3333CC"/>
                </a:solidFill>
              </a:rPr>
              <a:t> </a:t>
            </a:r>
            <a:r>
              <a:rPr sz="1400" dirty="0"/>
              <a:t>(1</a:t>
            </a:r>
            <a:r>
              <a:rPr sz="1400" spc="-35" dirty="0"/>
              <a:t> </a:t>
            </a:r>
            <a:r>
              <a:rPr sz="1400" dirty="0"/>
              <a:t>of</a:t>
            </a:r>
            <a:r>
              <a:rPr sz="1400" spc="-35" dirty="0"/>
              <a:t> </a:t>
            </a:r>
            <a:r>
              <a:rPr sz="1400" spc="-25" dirty="0"/>
              <a:t>2)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189687" y="1086103"/>
            <a:ext cx="84359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write()</a:t>
            </a:r>
            <a:r>
              <a:rPr sz="1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export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external </a:t>
            </a:r>
            <a:r>
              <a:rPr sz="1800" spc="-10" dirty="0">
                <a:latin typeface="Arial"/>
                <a:cs typeface="Arial"/>
              </a:rPr>
              <a:t>storage </a:t>
            </a:r>
            <a:r>
              <a:rPr sz="1800" dirty="0">
                <a:latin typeface="Arial"/>
                <a:cs typeface="Arial"/>
              </a:rPr>
              <a:t>systems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(ie: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Cassandra,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HDFS,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200"/>
              </a:spcBef>
              <a:buChar char="•"/>
              <a:tabLst>
                <a:tab pos="243840" algn="l"/>
                <a:tab pos="244475" algn="l"/>
              </a:tabLst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several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available (ie: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JSON,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ORC,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parquet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2100" y="6324600"/>
            <a:ext cx="60198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330"/>
              </a:spcBef>
            </a:pPr>
            <a:r>
              <a:rPr sz="1800" b="1" spc="-10" dirty="0">
                <a:latin typeface="Arial Narrow"/>
                <a:cs typeface="Arial Narrow"/>
              </a:rPr>
              <a:t>https://spark.apache.org/docs/1.6.1/sql-programming-guide.html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687" y="1170178"/>
            <a:ext cx="85070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Save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operations 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optionally take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SaveMode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specifies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handle </a:t>
            </a:r>
            <a:r>
              <a:rPr sz="1800" dirty="0">
                <a:latin typeface="Arial"/>
                <a:cs typeface="Arial"/>
              </a:rPr>
              <a:t>existing 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present.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important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realize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utilize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locking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atomic.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Additionally,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Overwrite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deleted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before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10" dirty="0">
                <a:latin typeface="Arial"/>
                <a:cs typeface="Arial"/>
              </a:rPr>
              <a:t> data.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5" y="2420094"/>
            <a:ext cx="8609090" cy="3148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438400"/>
            <a:ext cx="8534400" cy="307086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6237" y="2433637"/>
          <a:ext cx="8620125" cy="307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Scala/Java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CC97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R w="9525">
                      <a:solidFill>
                        <a:srgbClr val="00CC97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mode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=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ErrorIfExists(default)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10" dirty="0">
                          <a:latin typeface="Arial Narrow"/>
                          <a:cs typeface="Arial Narrow"/>
                        </a:rPr>
                        <a:t>"error"(default)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When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saving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DataFrame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source,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if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already exists,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an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exception</a:t>
                      </a:r>
                      <a:r>
                        <a:rPr sz="1400" spc="-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is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expected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be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thrown.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mode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=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append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10" dirty="0">
                          <a:latin typeface="Arial Narrow"/>
                          <a:cs typeface="Arial Narrow"/>
                        </a:rPr>
                        <a:t>"append"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322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When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saving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DataFrame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 source,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if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data/table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already</a:t>
                      </a:r>
                      <a:r>
                        <a:rPr sz="14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exists,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contents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of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the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DataFrame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are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expected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be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appended</a:t>
                      </a:r>
                      <a:r>
                        <a:rPr sz="14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existing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data.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mode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=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overwrite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10" dirty="0">
                          <a:latin typeface="Arial Narrow"/>
                          <a:cs typeface="Arial Narrow"/>
                        </a:rPr>
                        <a:t>"overwrite"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243840" algn="just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Overwrite</a:t>
                      </a:r>
                      <a:r>
                        <a:rPr sz="1400" spc="-4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mode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means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that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when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saving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DataFrame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source, 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if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data/table</a:t>
                      </a:r>
                      <a:r>
                        <a:rPr sz="1400" spc="-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already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exists,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existing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is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expected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be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overwritten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by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the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contents of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the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DataFrame.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16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mode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=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ignore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spc="-10" dirty="0">
                          <a:latin typeface="Arial Narrow"/>
                          <a:cs typeface="Arial Narrow"/>
                        </a:rPr>
                        <a:t>"ignore"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1022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Arial Narrow"/>
                          <a:cs typeface="Arial Narrow"/>
                        </a:rPr>
                        <a:t>Ignore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mode means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that when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saving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DataFrame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 source,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if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data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already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exists,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the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save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operation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is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expected</a:t>
                      </a:r>
                      <a:r>
                        <a:rPr sz="14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not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save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the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contents of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the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DataFrame</a:t>
                      </a:r>
                      <a:r>
                        <a:rPr sz="1400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and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not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change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the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existing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data.</a:t>
                      </a:r>
                      <a:r>
                        <a:rPr sz="1400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This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is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similar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4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10" dirty="0">
                          <a:latin typeface="Arial Narrow"/>
                          <a:cs typeface="Arial Narrow"/>
                        </a:rPr>
                        <a:t>CREATE TABLE</a:t>
                      </a:r>
                      <a:r>
                        <a:rPr sz="1400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IF NOT</a:t>
                      </a:r>
                      <a:r>
                        <a:rPr sz="1400" spc="-4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EXISTS</a:t>
                      </a:r>
                      <a:r>
                        <a:rPr sz="14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dirty="0">
                          <a:latin typeface="Arial Narrow"/>
                          <a:cs typeface="Arial Narrow"/>
                        </a:rPr>
                        <a:t>in</a:t>
                      </a:r>
                      <a:r>
                        <a:rPr sz="14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400" spc="-20" dirty="0">
                          <a:latin typeface="Arial Narrow"/>
                          <a:cs typeface="Arial Narrow"/>
                        </a:rPr>
                        <a:t>SQL.</a:t>
                      </a:r>
                      <a:endParaRPr sz="1400">
                        <a:latin typeface="Arial Narrow"/>
                        <a:cs typeface="Arial Narrow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2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Saving</a:t>
            </a:r>
            <a:r>
              <a:rPr sz="2700" spc="-30" dirty="0"/>
              <a:t> </a:t>
            </a:r>
            <a:r>
              <a:rPr sz="2700" dirty="0"/>
              <a:t>DF as</a:t>
            </a:r>
            <a:r>
              <a:rPr sz="2700" spc="-15" dirty="0"/>
              <a:t> </a:t>
            </a:r>
            <a:r>
              <a:rPr sz="2700" dirty="0"/>
              <a:t>file</a:t>
            </a:r>
            <a:r>
              <a:rPr sz="2700" spc="-10" dirty="0"/>
              <a:t> </a:t>
            </a:r>
            <a:r>
              <a:rPr sz="2700" dirty="0"/>
              <a:t>using</a:t>
            </a:r>
            <a:r>
              <a:rPr sz="2700" spc="5" dirty="0"/>
              <a:t> </a:t>
            </a:r>
            <a:r>
              <a:rPr sz="2700" dirty="0">
                <a:solidFill>
                  <a:srgbClr val="3333CC"/>
                </a:solidFill>
              </a:rPr>
              <a:t>write()</a:t>
            </a:r>
            <a:r>
              <a:rPr sz="2700" spc="-15" dirty="0">
                <a:solidFill>
                  <a:srgbClr val="3333CC"/>
                </a:solidFill>
              </a:rPr>
              <a:t> </a:t>
            </a:r>
            <a:r>
              <a:rPr sz="1400" dirty="0"/>
              <a:t>(2</a:t>
            </a:r>
            <a:r>
              <a:rPr sz="1400" spc="-25" dirty="0"/>
              <a:t> </a:t>
            </a:r>
            <a:r>
              <a:rPr sz="1400" dirty="0"/>
              <a:t>of</a:t>
            </a:r>
            <a:r>
              <a:rPr sz="1400" spc="-5" dirty="0"/>
              <a:t> </a:t>
            </a:r>
            <a:r>
              <a:rPr sz="1400" spc="-25" dirty="0"/>
              <a:t>2)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4139">
              <a:lnSpc>
                <a:spcPts val="305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08</a:t>
            </a:r>
            <a:r>
              <a:rPr sz="2750" dirty="0"/>
              <a:t>:</a:t>
            </a:r>
            <a:r>
              <a:rPr sz="2750" spc="60" dirty="0"/>
              <a:t> </a:t>
            </a:r>
            <a:r>
              <a:rPr sz="2750" dirty="0">
                <a:solidFill>
                  <a:srgbClr val="3333CC"/>
                </a:solidFill>
              </a:rPr>
              <a:t>Show</a:t>
            </a:r>
            <a:r>
              <a:rPr sz="2750" spc="45" dirty="0">
                <a:solidFill>
                  <a:srgbClr val="3333CC"/>
                </a:solidFill>
              </a:rPr>
              <a:t> </a:t>
            </a:r>
            <a:r>
              <a:rPr sz="2750" spc="-10" dirty="0">
                <a:solidFill>
                  <a:srgbClr val="3333CC"/>
                </a:solidFill>
              </a:rPr>
              <a:t>Tables</a:t>
            </a:r>
            <a:endParaRPr sz="2750"/>
          </a:p>
          <a:p>
            <a:pPr marL="1018540">
              <a:lnSpc>
                <a:spcPts val="3050"/>
              </a:lnSpc>
            </a:pPr>
            <a:r>
              <a:rPr sz="2750" dirty="0"/>
              <a:t>(Displays</a:t>
            </a:r>
            <a:r>
              <a:rPr sz="2750" spc="114" dirty="0"/>
              <a:t> </a:t>
            </a:r>
            <a:r>
              <a:rPr sz="2750" dirty="0"/>
              <a:t>Perm</a:t>
            </a:r>
            <a:r>
              <a:rPr sz="2750" spc="70" dirty="0"/>
              <a:t> </a:t>
            </a:r>
            <a:r>
              <a:rPr sz="2750" dirty="0"/>
              <a:t>Tables</a:t>
            </a:r>
            <a:r>
              <a:rPr sz="2750" spc="75" dirty="0"/>
              <a:t> </a:t>
            </a:r>
            <a:r>
              <a:rPr sz="2750" dirty="0"/>
              <a:t>and</a:t>
            </a:r>
            <a:r>
              <a:rPr sz="2750" spc="75" dirty="0"/>
              <a:t> </a:t>
            </a:r>
            <a:r>
              <a:rPr sz="2750" dirty="0"/>
              <a:t>Temp</a:t>
            </a:r>
            <a:r>
              <a:rPr sz="2750" spc="60" dirty="0"/>
              <a:t> </a:t>
            </a:r>
            <a:r>
              <a:rPr sz="2750" spc="-10" dirty="0"/>
              <a:t>View)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31140" y="1170178"/>
            <a:ext cx="7716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SHOW</a:t>
            </a:r>
            <a:r>
              <a:rPr sz="18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TABLES</a:t>
            </a:r>
            <a:r>
              <a:rPr sz="1800" spc="-20" dirty="0">
                <a:latin typeface="Arial"/>
                <a:cs typeface="Arial"/>
              </a:rPr>
              <a:t>'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Tables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Spark </a:t>
            </a:r>
            <a:r>
              <a:rPr sz="1800" spc="-20" dirty="0">
                <a:latin typeface="Arial"/>
                <a:cs typeface="Arial"/>
              </a:rPr>
              <a:t>'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sz="18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r>
              <a:rPr sz="1800" spc="-20" dirty="0">
                <a:latin typeface="Arial"/>
                <a:cs typeface="Arial"/>
              </a:rPr>
              <a:t>'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6526" y="1971611"/>
            <a:ext cx="8331200" cy="3448050"/>
            <a:chOff x="406526" y="1971611"/>
            <a:chExt cx="8331200" cy="3448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051" y="1981199"/>
              <a:ext cx="8311896" cy="33893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1289" y="1976373"/>
              <a:ext cx="8321675" cy="3438525"/>
            </a:xfrm>
            <a:custGeom>
              <a:avLst/>
              <a:gdLst/>
              <a:ahLst/>
              <a:cxnLst/>
              <a:rect l="l" t="t" r="r" b="b"/>
              <a:pathLst>
                <a:path w="8321675" h="3438525">
                  <a:moveTo>
                    <a:pt x="0" y="3438525"/>
                  </a:moveTo>
                  <a:lnTo>
                    <a:pt x="8321421" y="3438525"/>
                  </a:lnTo>
                  <a:lnTo>
                    <a:pt x="8321421" y="0"/>
                  </a:lnTo>
                  <a:lnTo>
                    <a:pt x="0" y="0"/>
                  </a:lnTo>
                  <a:lnTo>
                    <a:pt x="0" y="3438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5931" y="5138673"/>
              <a:ext cx="457200" cy="238125"/>
            </a:xfrm>
            <a:custGeom>
              <a:avLst/>
              <a:gdLst/>
              <a:ahLst/>
              <a:cxnLst/>
              <a:rect l="l" t="t" r="r" b="b"/>
              <a:pathLst>
                <a:path w="457200" h="238125">
                  <a:moveTo>
                    <a:pt x="238125" y="0"/>
                  </a:moveTo>
                  <a:lnTo>
                    <a:pt x="0" y="119125"/>
                  </a:lnTo>
                  <a:lnTo>
                    <a:pt x="238125" y="238125"/>
                  </a:lnTo>
                  <a:lnTo>
                    <a:pt x="238125" y="158750"/>
                  </a:lnTo>
                  <a:lnTo>
                    <a:pt x="198500" y="158750"/>
                  </a:lnTo>
                  <a:lnTo>
                    <a:pt x="198500" y="79375"/>
                  </a:lnTo>
                  <a:lnTo>
                    <a:pt x="238125" y="79375"/>
                  </a:lnTo>
                  <a:lnTo>
                    <a:pt x="238125" y="0"/>
                  </a:lnTo>
                  <a:close/>
                </a:path>
                <a:path w="457200" h="238125">
                  <a:moveTo>
                    <a:pt x="238125" y="79375"/>
                  </a:moveTo>
                  <a:lnTo>
                    <a:pt x="198500" y="79375"/>
                  </a:lnTo>
                  <a:lnTo>
                    <a:pt x="198500" y="158750"/>
                  </a:lnTo>
                  <a:lnTo>
                    <a:pt x="238125" y="158750"/>
                  </a:lnTo>
                  <a:lnTo>
                    <a:pt x="238125" y="79375"/>
                  </a:lnTo>
                  <a:close/>
                </a:path>
                <a:path w="457200" h="238125">
                  <a:moveTo>
                    <a:pt x="457200" y="79375"/>
                  </a:moveTo>
                  <a:lnTo>
                    <a:pt x="238125" y="79375"/>
                  </a:lnTo>
                  <a:lnTo>
                    <a:pt x="238125" y="158750"/>
                  </a:lnTo>
                  <a:lnTo>
                    <a:pt x="457200" y="158750"/>
                  </a:lnTo>
                  <a:lnTo>
                    <a:pt x="457200" y="79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52600" y="5754623"/>
            <a:ext cx="563880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13462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Permanent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Hive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have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'is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Temporary'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false Temporary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Views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have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'is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Temporary'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5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3333CC"/>
                </a:solidFill>
              </a:rPr>
              <a:t>Create</a:t>
            </a:r>
            <a:r>
              <a:rPr sz="2750" spc="65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Table</a:t>
            </a:r>
            <a:r>
              <a:rPr sz="2750" spc="85" dirty="0">
                <a:solidFill>
                  <a:srgbClr val="3333CC"/>
                </a:solidFill>
              </a:rPr>
              <a:t> </a:t>
            </a:r>
            <a:r>
              <a:rPr sz="2750" dirty="0"/>
              <a:t>for</a:t>
            </a:r>
            <a:r>
              <a:rPr sz="2750" spc="75" dirty="0"/>
              <a:t> </a:t>
            </a:r>
            <a:r>
              <a:rPr sz="2750" dirty="0"/>
              <a:t>Spark</a:t>
            </a:r>
            <a:r>
              <a:rPr sz="2750" spc="70" dirty="0"/>
              <a:t> </a:t>
            </a:r>
            <a:r>
              <a:rPr sz="2750" dirty="0"/>
              <a:t>SQL:</a:t>
            </a:r>
            <a:r>
              <a:rPr sz="2750" spc="60" dirty="0"/>
              <a:t> </a:t>
            </a:r>
            <a:r>
              <a:rPr sz="2750" dirty="0"/>
              <a:t>Generic</a:t>
            </a:r>
            <a:r>
              <a:rPr sz="2750" spc="105" dirty="0"/>
              <a:t> </a:t>
            </a:r>
            <a:r>
              <a:rPr sz="2750" spc="-10" dirty="0"/>
              <a:t>Syntax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624458" y="1183703"/>
            <a:ext cx="7898130" cy="4202430"/>
            <a:chOff x="624458" y="1183703"/>
            <a:chExt cx="7898130" cy="4202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3" y="1193292"/>
              <a:ext cx="7879080" cy="41833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9221" y="1188466"/>
              <a:ext cx="7888605" cy="4192904"/>
            </a:xfrm>
            <a:custGeom>
              <a:avLst/>
              <a:gdLst/>
              <a:ahLst/>
              <a:cxnLst/>
              <a:rect l="l" t="t" r="r" b="b"/>
              <a:pathLst>
                <a:path w="7888605" h="4192904">
                  <a:moveTo>
                    <a:pt x="0" y="4192904"/>
                  </a:moveTo>
                  <a:lnTo>
                    <a:pt x="7888605" y="4192904"/>
                  </a:lnTo>
                  <a:lnTo>
                    <a:pt x="7888605" y="0"/>
                  </a:lnTo>
                  <a:lnTo>
                    <a:pt x="0" y="0"/>
                  </a:lnTo>
                  <a:lnTo>
                    <a:pt x="0" y="41929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5681" y="1988058"/>
              <a:ext cx="5092065" cy="588645"/>
            </a:xfrm>
            <a:custGeom>
              <a:avLst/>
              <a:gdLst/>
              <a:ahLst/>
              <a:cxnLst/>
              <a:rect l="l" t="t" r="r" b="b"/>
              <a:pathLst>
                <a:path w="5092065" h="588644">
                  <a:moveTo>
                    <a:pt x="0" y="588263"/>
                  </a:moveTo>
                  <a:lnTo>
                    <a:pt x="5091684" y="588263"/>
                  </a:lnTo>
                  <a:lnTo>
                    <a:pt x="5091684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444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8729" y="3007614"/>
              <a:ext cx="5119370" cy="1602105"/>
            </a:xfrm>
            <a:custGeom>
              <a:avLst/>
              <a:gdLst/>
              <a:ahLst/>
              <a:cxnLst/>
              <a:rect l="l" t="t" r="r" b="b"/>
              <a:pathLst>
                <a:path w="5119370" h="1602104">
                  <a:moveTo>
                    <a:pt x="0" y="900684"/>
                  </a:moveTo>
                  <a:lnTo>
                    <a:pt x="5091684" y="900684"/>
                  </a:lnTo>
                  <a:lnTo>
                    <a:pt x="5091684" y="0"/>
                  </a:lnTo>
                  <a:lnTo>
                    <a:pt x="0" y="0"/>
                  </a:lnTo>
                  <a:lnTo>
                    <a:pt x="0" y="900684"/>
                  </a:lnTo>
                  <a:close/>
                </a:path>
                <a:path w="5119370" h="1602104">
                  <a:moveTo>
                    <a:pt x="27431" y="1601724"/>
                  </a:moveTo>
                  <a:lnTo>
                    <a:pt x="5119116" y="1601724"/>
                  </a:lnTo>
                  <a:lnTo>
                    <a:pt x="5119116" y="1331976"/>
                  </a:lnTo>
                  <a:lnTo>
                    <a:pt x="27431" y="1331976"/>
                  </a:lnTo>
                  <a:lnTo>
                    <a:pt x="27431" y="1601724"/>
                  </a:lnTo>
                  <a:close/>
                </a:path>
              </a:pathLst>
            </a:custGeom>
            <a:ln w="444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6161" y="4656581"/>
              <a:ext cx="5092065" cy="269875"/>
            </a:xfrm>
            <a:custGeom>
              <a:avLst/>
              <a:gdLst/>
              <a:ahLst/>
              <a:cxnLst/>
              <a:rect l="l" t="t" r="r" b="b"/>
              <a:pathLst>
                <a:path w="5092065" h="269875">
                  <a:moveTo>
                    <a:pt x="0" y="269748"/>
                  </a:moveTo>
                  <a:lnTo>
                    <a:pt x="5091684" y="269748"/>
                  </a:lnTo>
                  <a:lnTo>
                    <a:pt x="509168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444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1777" y="2657094"/>
              <a:ext cx="5092065" cy="269875"/>
            </a:xfrm>
            <a:custGeom>
              <a:avLst/>
              <a:gdLst/>
              <a:ahLst/>
              <a:cxnLst/>
              <a:rect l="l" t="t" r="r" b="b"/>
              <a:pathLst>
                <a:path w="5092065" h="269875">
                  <a:moveTo>
                    <a:pt x="0" y="269748"/>
                  </a:moveTo>
                  <a:lnTo>
                    <a:pt x="5091684" y="269748"/>
                  </a:lnTo>
                  <a:lnTo>
                    <a:pt x="5091684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4445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6161" y="3973830"/>
              <a:ext cx="5092065" cy="295910"/>
            </a:xfrm>
            <a:custGeom>
              <a:avLst/>
              <a:gdLst/>
              <a:ahLst/>
              <a:cxnLst/>
              <a:rect l="l" t="t" r="r" b="b"/>
              <a:pathLst>
                <a:path w="5092065" h="295910">
                  <a:moveTo>
                    <a:pt x="0" y="295656"/>
                  </a:moveTo>
                  <a:lnTo>
                    <a:pt x="5091684" y="295656"/>
                  </a:lnTo>
                  <a:lnTo>
                    <a:pt x="5091684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444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7136" y="5561076"/>
            <a:ext cx="7751445" cy="92201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5410" marR="97790" algn="ctr">
              <a:lnSpc>
                <a:spcPct val="100000"/>
              </a:lnSpc>
              <a:spcBef>
                <a:spcPts val="315"/>
              </a:spcBef>
              <a:tabLst>
                <a:tab pos="5245735" algn="l"/>
              </a:tabLst>
            </a:pP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'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r>
              <a:rPr sz="1800" b="1" spc="-10" dirty="0">
                <a:latin typeface="Arial"/>
                <a:cs typeface="Arial"/>
              </a:rPr>
              <a:t>'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stored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Hive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tables.</a:t>
            </a:r>
            <a:r>
              <a:rPr sz="1800" b="1" dirty="0">
                <a:latin typeface="Arial"/>
                <a:cs typeface="Arial"/>
              </a:rPr>
              <a:t>	This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because </a:t>
            </a:r>
            <a:r>
              <a:rPr sz="1800" b="1" spc="-10" dirty="0">
                <a:latin typeface="Arial"/>
                <a:cs typeface="Arial"/>
              </a:rPr>
              <a:t>Spark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Processing Engine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requires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baseline="25462" dirty="0">
                <a:latin typeface="Arial"/>
                <a:cs typeface="Arial"/>
              </a:rPr>
              <a:t>rd</a:t>
            </a:r>
            <a:r>
              <a:rPr sz="1800" b="1" spc="240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Party application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like </a:t>
            </a:r>
            <a:r>
              <a:rPr sz="1800" b="1" dirty="0">
                <a:latin typeface="Arial"/>
                <a:cs typeface="Arial"/>
              </a:rPr>
              <a:t>Apache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Hive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store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6986" y="1285811"/>
            <a:ext cx="8593455" cy="2082800"/>
            <a:chOff x="276986" y="1285811"/>
            <a:chExt cx="8593455" cy="2082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511" y="1295400"/>
              <a:ext cx="8574024" cy="2063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1749" y="1290574"/>
              <a:ext cx="8583930" cy="2073275"/>
            </a:xfrm>
            <a:custGeom>
              <a:avLst/>
              <a:gdLst/>
              <a:ahLst/>
              <a:cxnLst/>
              <a:rect l="l" t="t" r="r" b="b"/>
              <a:pathLst>
                <a:path w="8583930" h="2073275">
                  <a:moveTo>
                    <a:pt x="0" y="2073021"/>
                  </a:moveTo>
                  <a:lnTo>
                    <a:pt x="8583549" y="2073021"/>
                  </a:lnTo>
                  <a:lnTo>
                    <a:pt x="8583549" y="0"/>
                  </a:lnTo>
                  <a:lnTo>
                    <a:pt x="0" y="0"/>
                  </a:lnTo>
                  <a:lnTo>
                    <a:pt x="0" y="20730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5044" y="2781935"/>
              <a:ext cx="845819" cy="266065"/>
            </a:xfrm>
            <a:custGeom>
              <a:avLst/>
              <a:gdLst/>
              <a:ahLst/>
              <a:cxnLst/>
              <a:rect l="l" t="t" r="r" b="b"/>
              <a:pathLst>
                <a:path w="845819" h="266064">
                  <a:moveTo>
                    <a:pt x="203454" y="41148"/>
                  </a:moveTo>
                  <a:lnTo>
                    <a:pt x="0" y="195834"/>
                  </a:lnTo>
                  <a:lnTo>
                    <a:pt x="245872" y="265684"/>
                  </a:lnTo>
                  <a:lnTo>
                    <a:pt x="233084" y="197992"/>
                  </a:lnTo>
                  <a:lnTo>
                    <a:pt x="194310" y="197992"/>
                  </a:lnTo>
                  <a:lnTo>
                    <a:pt x="180086" y="123062"/>
                  </a:lnTo>
                  <a:lnTo>
                    <a:pt x="217589" y="115973"/>
                  </a:lnTo>
                  <a:lnTo>
                    <a:pt x="203454" y="41148"/>
                  </a:lnTo>
                  <a:close/>
                </a:path>
                <a:path w="845819" h="266064">
                  <a:moveTo>
                    <a:pt x="217589" y="115973"/>
                  </a:moveTo>
                  <a:lnTo>
                    <a:pt x="180086" y="123062"/>
                  </a:lnTo>
                  <a:lnTo>
                    <a:pt x="194310" y="197992"/>
                  </a:lnTo>
                  <a:lnTo>
                    <a:pt x="231747" y="190915"/>
                  </a:lnTo>
                  <a:lnTo>
                    <a:pt x="217589" y="115973"/>
                  </a:lnTo>
                  <a:close/>
                </a:path>
                <a:path w="845819" h="266064">
                  <a:moveTo>
                    <a:pt x="231747" y="190915"/>
                  </a:moveTo>
                  <a:lnTo>
                    <a:pt x="194310" y="197992"/>
                  </a:lnTo>
                  <a:lnTo>
                    <a:pt x="233084" y="197992"/>
                  </a:lnTo>
                  <a:lnTo>
                    <a:pt x="231747" y="190915"/>
                  </a:lnTo>
                  <a:close/>
                </a:path>
                <a:path w="845819" h="266064">
                  <a:moveTo>
                    <a:pt x="831088" y="0"/>
                  </a:moveTo>
                  <a:lnTo>
                    <a:pt x="217589" y="115973"/>
                  </a:lnTo>
                  <a:lnTo>
                    <a:pt x="231747" y="190915"/>
                  </a:lnTo>
                  <a:lnTo>
                    <a:pt x="845312" y="74929"/>
                  </a:lnTo>
                  <a:lnTo>
                    <a:pt x="83108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04139" marR="5080">
              <a:lnSpc>
                <a:spcPts val="2800"/>
              </a:lnSpc>
              <a:spcBef>
                <a:spcPts val="645"/>
              </a:spcBef>
            </a:pPr>
            <a:r>
              <a:rPr sz="2750" dirty="0">
                <a:solidFill>
                  <a:srgbClr val="FF0000"/>
                </a:solidFill>
              </a:rPr>
              <a:t>09</a:t>
            </a:r>
            <a:r>
              <a:rPr sz="2750" dirty="0"/>
              <a:t>:</a:t>
            </a:r>
            <a:r>
              <a:rPr sz="2750" spc="65" dirty="0"/>
              <a:t> </a:t>
            </a:r>
            <a:r>
              <a:rPr sz="2750" dirty="0">
                <a:solidFill>
                  <a:srgbClr val="3333CC"/>
                </a:solidFill>
              </a:rPr>
              <a:t>Create</a:t>
            </a:r>
            <a:r>
              <a:rPr sz="2750" spc="9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Table</a:t>
            </a:r>
            <a:r>
              <a:rPr sz="2750" dirty="0"/>
              <a:t>:</a:t>
            </a:r>
            <a:r>
              <a:rPr sz="2750" spc="65" dirty="0"/>
              <a:t> </a:t>
            </a:r>
            <a:r>
              <a:rPr sz="2750" dirty="0">
                <a:solidFill>
                  <a:srgbClr val="FF0000"/>
                </a:solidFill>
              </a:rPr>
              <a:t>USING</a:t>
            </a:r>
            <a:r>
              <a:rPr sz="2750" spc="60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/</a:t>
            </a:r>
            <a:r>
              <a:rPr sz="2750" spc="80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OPTIONS</a:t>
            </a:r>
            <a:r>
              <a:rPr sz="2750" spc="75" dirty="0">
                <a:solidFill>
                  <a:srgbClr val="FF0000"/>
                </a:solidFill>
              </a:rPr>
              <a:t> </a:t>
            </a:r>
            <a:r>
              <a:rPr sz="2750" dirty="0"/>
              <a:t>with</a:t>
            </a:r>
            <a:r>
              <a:rPr sz="2750" spc="80" dirty="0"/>
              <a:t> </a:t>
            </a:r>
            <a:r>
              <a:rPr sz="2750" spc="-10" dirty="0">
                <a:solidFill>
                  <a:srgbClr val="FF0000"/>
                </a:solidFill>
              </a:rPr>
              <a:t>header argument</a:t>
            </a:r>
            <a:endParaRPr sz="2750"/>
          </a:p>
        </p:txBody>
      </p:sp>
      <p:sp>
        <p:nvSpPr>
          <p:cNvPr id="8" name="object 8"/>
          <p:cNvSpPr txBox="1"/>
          <p:nvPr/>
        </p:nvSpPr>
        <p:spPr>
          <a:xfrm>
            <a:off x="2246376" y="2634995"/>
            <a:ext cx="2677795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Define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format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6142" y="2750185"/>
            <a:ext cx="334010" cy="374015"/>
          </a:xfrm>
          <a:custGeom>
            <a:avLst/>
            <a:gdLst/>
            <a:ahLst/>
            <a:cxnLst/>
            <a:rect l="l" t="t" r="r" b="b"/>
            <a:pathLst>
              <a:path w="334009" h="374014">
                <a:moveTo>
                  <a:pt x="154378" y="226704"/>
                </a:moveTo>
                <a:lnTo>
                  <a:pt x="97027" y="276860"/>
                </a:lnTo>
                <a:lnTo>
                  <a:pt x="333501" y="373761"/>
                </a:lnTo>
                <a:lnTo>
                  <a:pt x="302695" y="255397"/>
                </a:lnTo>
                <a:lnTo>
                  <a:pt x="179450" y="255397"/>
                </a:lnTo>
                <a:lnTo>
                  <a:pt x="154378" y="226704"/>
                </a:lnTo>
                <a:close/>
              </a:path>
              <a:path w="334009" h="374014">
                <a:moveTo>
                  <a:pt x="211755" y="176526"/>
                </a:moveTo>
                <a:lnTo>
                  <a:pt x="154378" y="226704"/>
                </a:lnTo>
                <a:lnTo>
                  <a:pt x="179450" y="255397"/>
                </a:lnTo>
                <a:lnTo>
                  <a:pt x="236854" y="205231"/>
                </a:lnTo>
                <a:lnTo>
                  <a:pt x="211755" y="176526"/>
                </a:lnTo>
                <a:close/>
              </a:path>
              <a:path w="334009" h="374014">
                <a:moveTo>
                  <a:pt x="269112" y="126364"/>
                </a:moveTo>
                <a:lnTo>
                  <a:pt x="211755" y="176526"/>
                </a:lnTo>
                <a:lnTo>
                  <a:pt x="236854" y="205231"/>
                </a:lnTo>
                <a:lnTo>
                  <a:pt x="179450" y="255397"/>
                </a:lnTo>
                <a:lnTo>
                  <a:pt x="302695" y="255397"/>
                </a:lnTo>
                <a:lnTo>
                  <a:pt x="269112" y="126364"/>
                </a:lnTo>
                <a:close/>
              </a:path>
              <a:path w="334009" h="374014">
                <a:moveTo>
                  <a:pt x="57403" y="0"/>
                </a:moveTo>
                <a:lnTo>
                  <a:pt x="0" y="50037"/>
                </a:lnTo>
                <a:lnTo>
                  <a:pt x="154378" y="226704"/>
                </a:lnTo>
                <a:lnTo>
                  <a:pt x="211755" y="176526"/>
                </a:lnTo>
                <a:lnTo>
                  <a:pt x="5740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52644" y="2173223"/>
            <a:ext cx="327660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0900" marR="227329" indent="-616585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Arial"/>
                <a:cs typeface="Arial"/>
              </a:rPr>
              <a:t>Defined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Column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in </a:t>
            </a: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row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6986" y="3495611"/>
            <a:ext cx="8593455" cy="2023110"/>
            <a:chOff x="276986" y="3495611"/>
            <a:chExt cx="8593455" cy="20231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3505199"/>
              <a:ext cx="8574024" cy="20040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1749" y="3500373"/>
              <a:ext cx="8583930" cy="2013585"/>
            </a:xfrm>
            <a:custGeom>
              <a:avLst/>
              <a:gdLst/>
              <a:ahLst/>
              <a:cxnLst/>
              <a:rect l="l" t="t" r="r" b="b"/>
              <a:pathLst>
                <a:path w="8583930" h="2013585">
                  <a:moveTo>
                    <a:pt x="0" y="2013585"/>
                  </a:moveTo>
                  <a:lnTo>
                    <a:pt x="8583549" y="2013585"/>
                  </a:lnTo>
                  <a:lnTo>
                    <a:pt x="8583549" y="0"/>
                  </a:lnTo>
                  <a:lnTo>
                    <a:pt x="0" y="0"/>
                  </a:lnTo>
                  <a:lnTo>
                    <a:pt x="0" y="2013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9506" y="5724855"/>
            <a:ext cx="78562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data_source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TEXT,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CSV,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JSON,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JDBC,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PARQUET,</a:t>
            </a:r>
            <a:endParaRPr sz="1800">
              <a:latin typeface="Arial"/>
              <a:cs typeface="Arial"/>
            </a:endParaRPr>
          </a:p>
          <a:p>
            <a:pPr marR="25971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ORC,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HIVE,</a:t>
            </a:r>
            <a:r>
              <a:rPr sz="1800" b="1" spc="-40" dirty="0">
                <a:latin typeface="Arial"/>
                <a:cs typeface="Arial"/>
              </a:rPr>
              <a:t> DELTA,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LIBSVM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OPTIONS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Point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Directory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location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along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other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5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10</a:t>
            </a:r>
            <a:r>
              <a:rPr sz="2750" dirty="0"/>
              <a:t>:</a:t>
            </a:r>
            <a:r>
              <a:rPr sz="2750" spc="55" dirty="0"/>
              <a:t> </a:t>
            </a:r>
            <a:r>
              <a:rPr sz="2750" dirty="0"/>
              <a:t>View</a:t>
            </a:r>
            <a:r>
              <a:rPr sz="2750" spc="60" dirty="0"/>
              <a:t> </a:t>
            </a:r>
            <a:r>
              <a:rPr sz="2750" dirty="0"/>
              <a:t>Table</a:t>
            </a:r>
            <a:r>
              <a:rPr sz="2750" spc="65" dirty="0"/>
              <a:t> </a:t>
            </a:r>
            <a:r>
              <a:rPr sz="2750" spc="-10" dirty="0"/>
              <a:t>details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316865" y="1721802"/>
            <a:ext cx="3428365" cy="2475865"/>
            <a:chOff x="316865" y="1721802"/>
            <a:chExt cx="3428365" cy="2475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4" y="1731263"/>
              <a:ext cx="3383279" cy="24216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7281" y="1726564"/>
              <a:ext cx="3392804" cy="2431415"/>
            </a:xfrm>
            <a:custGeom>
              <a:avLst/>
              <a:gdLst/>
              <a:ahLst/>
              <a:cxnLst/>
              <a:rect l="l" t="t" r="r" b="b"/>
              <a:pathLst>
                <a:path w="3392804" h="2431415">
                  <a:moveTo>
                    <a:pt x="0" y="2431161"/>
                  </a:moveTo>
                  <a:lnTo>
                    <a:pt x="3392804" y="2431161"/>
                  </a:lnTo>
                  <a:lnTo>
                    <a:pt x="3392804" y="0"/>
                  </a:lnTo>
                  <a:lnTo>
                    <a:pt x="0" y="0"/>
                  </a:lnTo>
                  <a:lnTo>
                    <a:pt x="0" y="24311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090" y="3711701"/>
              <a:ext cx="548640" cy="463550"/>
            </a:xfrm>
            <a:custGeom>
              <a:avLst/>
              <a:gdLst/>
              <a:ahLst/>
              <a:cxnLst/>
              <a:rect l="l" t="t" r="r" b="b"/>
              <a:pathLst>
                <a:path w="548640" h="463550">
                  <a:moveTo>
                    <a:pt x="0" y="463296"/>
                  </a:moveTo>
                  <a:lnTo>
                    <a:pt x="548640" y="463296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463296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8992" y="3237356"/>
              <a:ext cx="1917064" cy="685165"/>
            </a:xfrm>
            <a:custGeom>
              <a:avLst/>
              <a:gdLst/>
              <a:ahLst/>
              <a:cxnLst/>
              <a:rect l="l" t="t" r="r" b="b"/>
              <a:pathLst>
                <a:path w="1917064" h="685164">
                  <a:moveTo>
                    <a:pt x="1687240" y="72585"/>
                  </a:moveTo>
                  <a:lnTo>
                    <a:pt x="0" y="612520"/>
                  </a:lnTo>
                  <a:lnTo>
                    <a:pt x="23215" y="685164"/>
                  </a:lnTo>
                  <a:lnTo>
                    <a:pt x="1710493" y="145225"/>
                  </a:lnTo>
                  <a:lnTo>
                    <a:pt x="1687240" y="72585"/>
                  </a:lnTo>
                  <a:close/>
                </a:path>
                <a:path w="1917064" h="685164">
                  <a:moveTo>
                    <a:pt x="1894365" y="60959"/>
                  </a:moveTo>
                  <a:lnTo>
                    <a:pt x="1723567" y="60959"/>
                  </a:lnTo>
                  <a:lnTo>
                    <a:pt x="1746808" y="133603"/>
                  </a:lnTo>
                  <a:lnTo>
                    <a:pt x="1710493" y="145225"/>
                  </a:lnTo>
                  <a:lnTo>
                    <a:pt x="1733727" y="217804"/>
                  </a:lnTo>
                  <a:lnTo>
                    <a:pt x="1894365" y="60959"/>
                  </a:lnTo>
                  <a:close/>
                </a:path>
                <a:path w="1917064" h="685164">
                  <a:moveTo>
                    <a:pt x="1723567" y="60959"/>
                  </a:moveTo>
                  <a:lnTo>
                    <a:pt x="1687240" y="72585"/>
                  </a:lnTo>
                  <a:lnTo>
                    <a:pt x="1710493" y="145225"/>
                  </a:lnTo>
                  <a:lnTo>
                    <a:pt x="1746808" y="133603"/>
                  </a:lnTo>
                  <a:lnTo>
                    <a:pt x="1723567" y="60959"/>
                  </a:lnTo>
                  <a:close/>
                </a:path>
                <a:path w="1917064" h="685164">
                  <a:moveTo>
                    <a:pt x="1664004" y="0"/>
                  </a:moveTo>
                  <a:lnTo>
                    <a:pt x="1687240" y="72585"/>
                  </a:lnTo>
                  <a:lnTo>
                    <a:pt x="1723567" y="60959"/>
                  </a:lnTo>
                  <a:lnTo>
                    <a:pt x="1894365" y="60959"/>
                  </a:lnTo>
                  <a:lnTo>
                    <a:pt x="1916607" y="39242"/>
                  </a:lnTo>
                  <a:lnTo>
                    <a:pt x="1664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4939" y="1093978"/>
            <a:ext cx="678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Once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 create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left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vertical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pane.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Click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Data</a:t>
            </a:r>
            <a:r>
              <a:rPr sz="1800" dirty="0">
                <a:latin typeface="Arial"/>
                <a:cs typeface="Arial"/>
              </a:rPr>
              <a:t>',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default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'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mpg</a:t>
            </a:r>
            <a:r>
              <a:rPr sz="1800" spc="-10" dirty="0"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15295" y="1721737"/>
            <a:ext cx="4286250" cy="5088255"/>
            <a:chOff x="4015295" y="1721737"/>
            <a:chExt cx="4286250" cy="50882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640" y="1790895"/>
              <a:ext cx="4227443" cy="50025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20058" y="1726500"/>
              <a:ext cx="4276725" cy="5078730"/>
            </a:xfrm>
            <a:custGeom>
              <a:avLst/>
              <a:gdLst/>
              <a:ahLst/>
              <a:cxnLst/>
              <a:rect l="l" t="t" r="r" b="b"/>
              <a:pathLst>
                <a:path w="4276725" h="5078730">
                  <a:moveTo>
                    <a:pt x="0" y="5078349"/>
                  </a:moveTo>
                  <a:lnTo>
                    <a:pt x="4276724" y="5078349"/>
                  </a:lnTo>
                  <a:lnTo>
                    <a:pt x="4276724" y="0"/>
                  </a:lnTo>
                  <a:lnTo>
                    <a:pt x="0" y="0"/>
                  </a:lnTo>
                  <a:lnTo>
                    <a:pt x="0" y="5078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793115" marR="5080" indent="-689610">
              <a:lnSpc>
                <a:spcPts val="2800"/>
              </a:lnSpc>
              <a:spcBef>
                <a:spcPts val="645"/>
              </a:spcBef>
            </a:pPr>
            <a:r>
              <a:rPr sz="2750" dirty="0">
                <a:solidFill>
                  <a:srgbClr val="FF0000"/>
                </a:solidFill>
              </a:rPr>
              <a:t>11a-b</a:t>
            </a:r>
            <a:r>
              <a:rPr sz="2750" dirty="0"/>
              <a:t>:</a:t>
            </a:r>
            <a:r>
              <a:rPr sz="2750" spc="75" dirty="0"/>
              <a:t> </a:t>
            </a:r>
            <a:r>
              <a:rPr sz="2750" dirty="0">
                <a:solidFill>
                  <a:srgbClr val="3333CC"/>
                </a:solidFill>
              </a:rPr>
              <a:t>Create</a:t>
            </a:r>
            <a:r>
              <a:rPr sz="2750" spc="8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Table</a:t>
            </a:r>
            <a:r>
              <a:rPr sz="2750" spc="95" dirty="0">
                <a:solidFill>
                  <a:srgbClr val="3333CC"/>
                </a:solidFill>
              </a:rPr>
              <a:t> </a:t>
            </a:r>
            <a:r>
              <a:rPr sz="2750" dirty="0"/>
              <a:t>without</a:t>
            </a:r>
            <a:r>
              <a:rPr sz="2750" spc="90" dirty="0"/>
              <a:t> </a:t>
            </a:r>
            <a:r>
              <a:rPr sz="2750" dirty="0"/>
              <a:t>Header</a:t>
            </a:r>
            <a:r>
              <a:rPr sz="2750" spc="80" dirty="0"/>
              <a:t> </a:t>
            </a:r>
            <a:r>
              <a:rPr sz="2750" dirty="0"/>
              <a:t>info</a:t>
            </a:r>
            <a:r>
              <a:rPr sz="2750" spc="85" dirty="0"/>
              <a:t> </a:t>
            </a:r>
            <a:r>
              <a:rPr sz="2750" spc="-25" dirty="0"/>
              <a:t>by </a:t>
            </a:r>
            <a:r>
              <a:rPr sz="2750" dirty="0"/>
              <a:t>creating</a:t>
            </a:r>
            <a:r>
              <a:rPr sz="2750" spc="100" dirty="0"/>
              <a:t> </a:t>
            </a:r>
            <a:r>
              <a:rPr sz="2750" dirty="0"/>
              <a:t>Column</a:t>
            </a:r>
            <a:r>
              <a:rPr sz="2750" spc="85" dirty="0"/>
              <a:t> </a:t>
            </a:r>
            <a:r>
              <a:rPr sz="2750" dirty="0"/>
              <a:t>names/data</a:t>
            </a:r>
            <a:r>
              <a:rPr sz="2750" spc="110" dirty="0"/>
              <a:t> </a:t>
            </a:r>
            <a:r>
              <a:rPr sz="2750" dirty="0"/>
              <a:t>types</a:t>
            </a:r>
            <a:r>
              <a:rPr sz="2750" spc="114" dirty="0"/>
              <a:t> </a:t>
            </a:r>
            <a:r>
              <a:rPr sz="2750" spc="-10" dirty="0"/>
              <a:t>manually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1087755" y="1362075"/>
            <a:ext cx="6968490" cy="4888230"/>
            <a:chOff x="1087755" y="1362075"/>
            <a:chExt cx="6968490" cy="4888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0" y="1371600"/>
              <a:ext cx="6949440" cy="48691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2517" y="1366837"/>
              <a:ext cx="6958965" cy="4878705"/>
            </a:xfrm>
            <a:custGeom>
              <a:avLst/>
              <a:gdLst/>
              <a:ahLst/>
              <a:cxnLst/>
              <a:rect l="l" t="t" r="r" b="b"/>
              <a:pathLst>
                <a:path w="6958965" h="4878705">
                  <a:moveTo>
                    <a:pt x="0" y="4878705"/>
                  </a:moveTo>
                  <a:lnTo>
                    <a:pt x="6958965" y="4878705"/>
                  </a:lnTo>
                  <a:lnTo>
                    <a:pt x="6958965" y="0"/>
                  </a:lnTo>
                  <a:lnTo>
                    <a:pt x="0" y="0"/>
                  </a:lnTo>
                  <a:lnTo>
                    <a:pt x="0" y="48787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9825" y="1386077"/>
              <a:ext cx="4848225" cy="288290"/>
            </a:xfrm>
            <a:custGeom>
              <a:avLst/>
              <a:gdLst/>
              <a:ahLst/>
              <a:cxnLst/>
              <a:rect l="l" t="t" r="r" b="b"/>
              <a:pathLst>
                <a:path w="4848225" h="288289">
                  <a:moveTo>
                    <a:pt x="0" y="288036"/>
                  </a:moveTo>
                  <a:lnTo>
                    <a:pt x="4847844" y="288036"/>
                  </a:lnTo>
                  <a:lnTo>
                    <a:pt x="4847844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61366"/>
            <a:ext cx="753554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11c</a:t>
            </a:r>
            <a:r>
              <a:rPr sz="2750" dirty="0"/>
              <a:t>:</a:t>
            </a:r>
            <a:r>
              <a:rPr sz="2750" spc="50" dirty="0"/>
              <a:t> </a:t>
            </a:r>
            <a:r>
              <a:rPr sz="2750" dirty="0"/>
              <a:t>Create</a:t>
            </a:r>
            <a:r>
              <a:rPr sz="2750" spc="70" dirty="0"/>
              <a:t> </a:t>
            </a:r>
            <a:r>
              <a:rPr sz="2750" dirty="0"/>
              <a:t>DF</a:t>
            </a:r>
            <a:r>
              <a:rPr sz="2750" spc="70" dirty="0"/>
              <a:t> </a:t>
            </a:r>
            <a:r>
              <a:rPr sz="2750" dirty="0"/>
              <a:t>from</a:t>
            </a:r>
            <a:r>
              <a:rPr sz="2750" spc="60" dirty="0"/>
              <a:t> </a:t>
            </a:r>
            <a:r>
              <a:rPr sz="2750" dirty="0"/>
              <a:t>(Hive)</a:t>
            </a:r>
            <a:r>
              <a:rPr sz="2750" spc="60" dirty="0"/>
              <a:t> </a:t>
            </a:r>
            <a:r>
              <a:rPr sz="2750" dirty="0"/>
              <a:t>Table</a:t>
            </a:r>
            <a:r>
              <a:rPr sz="2750" spc="65" dirty="0"/>
              <a:t> </a:t>
            </a:r>
            <a:r>
              <a:rPr sz="2750" dirty="0"/>
              <a:t>in</a:t>
            </a:r>
            <a:r>
              <a:rPr sz="2750" spc="70" dirty="0"/>
              <a:t> </a:t>
            </a:r>
            <a:r>
              <a:rPr sz="2750" dirty="0"/>
              <a:t>prior</a:t>
            </a:r>
            <a:r>
              <a:rPr sz="2750" spc="75" dirty="0"/>
              <a:t> </a:t>
            </a:r>
            <a:r>
              <a:rPr sz="2750" spc="-25" dirty="0"/>
              <a:t>Lab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8273605" y="159829"/>
            <a:ext cx="786765" cy="619125"/>
            <a:chOff x="8273605" y="159829"/>
            <a:chExt cx="786765" cy="619125"/>
          </a:xfrm>
        </p:grpSpPr>
        <p:sp>
          <p:nvSpPr>
            <p:cNvPr id="5" name="object 5"/>
            <p:cNvSpPr/>
            <p:nvPr/>
          </p:nvSpPr>
          <p:spPr>
            <a:xfrm>
              <a:off x="8278368" y="164592"/>
              <a:ext cx="777240" cy="609600"/>
            </a:xfrm>
            <a:custGeom>
              <a:avLst/>
              <a:gdLst/>
              <a:ahLst/>
              <a:cxnLst/>
              <a:rect l="l" t="t" r="r" b="b"/>
              <a:pathLst>
                <a:path w="777240" h="609600">
                  <a:moveTo>
                    <a:pt x="388620" y="0"/>
                  </a:moveTo>
                  <a:lnTo>
                    <a:pt x="318764" y="1636"/>
                  </a:lnTo>
                  <a:lnTo>
                    <a:pt x="253017" y="6353"/>
                  </a:lnTo>
                  <a:lnTo>
                    <a:pt x="192475" y="13866"/>
                  </a:lnTo>
                  <a:lnTo>
                    <a:pt x="138236" y="23887"/>
                  </a:lnTo>
                  <a:lnTo>
                    <a:pt x="91398" y="36131"/>
                  </a:lnTo>
                  <a:lnTo>
                    <a:pt x="53057" y="50310"/>
                  </a:lnTo>
                  <a:lnTo>
                    <a:pt x="6261" y="83331"/>
                  </a:lnTo>
                  <a:lnTo>
                    <a:pt x="0" y="101600"/>
                  </a:lnTo>
                  <a:lnTo>
                    <a:pt x="0" y="507999"/>
                  </a:lnTo>
                  <a:lnTo>
                    <a:pt x="24312" y="543460"/>
                  </a:lnTo>
                  <a:lnTo>
                    <a:pt x="91398" y="573468"/>
                  </a:lnTo>
                  <a:lnTo>
                    <a:pt x="138236" y="585712"/>
                  </a:lnTo>
                  <a:lnTo>
                    <a:pt x="192475" y="595733"/>
                  </a:lnTo>
                  <a:lnTo>
                    <a:pt x="253017" y="603246"/>
                  </a:lnTo>
                  <a:lnTo>
                    <a:pt x="318764" y="607963"/>
                  </a:lnTo>
                  <a:lnTo>
                    <a:pt x="388620" y="609599"/>
                  </a:lnTo>
                  <a:lnTo>
                    <a:pt x="458475" y="607963"/>
                  </a:lnTo>
                  <a:lnTo>
                    <a:pt x="524222" y="603246"/>
                  </a:lnTo>
                  <a:lnTo>
                    <a:pt x="584764" y="595733"/>
                  </a:lnTo>
                  <a:lnTo>
                    <a:pt x="639003" y="585712"/>
                  </a:lnTo>
                  <a:lnTo>
                    <a:pt x="685841" y="573468"/>
                  </a:lnTo>
                  <a:lnTo>
                    <a:pt x="724182" y="559289"/>
                  </a:lnTo>
                  <a:lnTo>
                    <a:pt x="770978" y="526268"/>
                  </a:lnTo>
                  <a:lnTo>
                    <a:pt x="777239" y="507999"/>
                  </a:lnTo>
                  <a:lnTo>
                    <a:pt x="777239" y="101600"/>
                  </a:lnTo>
                  <a:lnTo>
                    <a:pt x="752927" y="66139"/>
                  </a:lnTo>
                  <a:lnTo>
                    <a:pt x="685841" y="36131"/>
                  </a:lnTo>
                  <a:lnTo>
                    <a:pt x="639003" y="23887"/>
                  </a:lnTo>
                  <a:lnTo>
                    <a:pt x="584764" y="13866"/>
                  </a:lnTo>
                  <a:lnTo>
                    <a:pt x="524222" y="6353"/>
                  </a:lnTo>
                  <a:lnTo>
                    <a:pt x="458475" y="1636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8368" y="164592"/>
              <a:ext cx="777240" cy="609600"/>
            </a:xfrm>
            <a:custGeom>
              <a:avLst/>
              <a:gdLst/>
              <a:ahLst/>
              <a:cxnLst/>
              <a:rect l="l" t="t" r="r" b="b"/>
              <a:pathLst>
                <a:path w="777240" h="609600">
                  <a:moveTo>
                    <a:pt x="777239" y="101600"/>
                  </a:moveTo>
                  <a:lnTo>
                    <a:pt x="752927" y="137060"/>
                  </a:lnTo>
                  <a:lnTo>
                    <a:pt x="685841" y="167068"/>
                  </a:lnTo>
                  <a:lnTo>
                    <a:pt x="639003" y="179312"/>
                  </a:lnTo>
                  <a:lnTo>
                    <a:pt x="584764" y="189333"/>
                  </a:lnTo>
                  <a:lnTo>
                    <a:pt x="524222" y="196846"/>
                  </a:lnTo>
                  <a:lnTo>
                    <a:pt x="458475" y="201563"/>
                  </a:lnTo>
                  <a:lnTo>
                    <a:pt x="388620" y="203199"/>
                  </a:lnTo>
                  <a:lnTo>
                    <a:pt x="318764" y="201563"/>
                  </a:lnTo>
                  <a:lnTo>
                    <a:pt x="253017" y="196846"/>
                  </a:lnTo>
                  <a:lnTo>
                    <a:pt x="192475" y="189333"/>
                  </a:lnTo>
                  <a:lnTo>
                    <a:pt x="138236" y="179312"/>
                  </a:lnTo>
                  <a:lnTo>
                    <a:pt x="91398" y="167068"/>
                  </a:lnTo>
                  <a:lnTo>
                    <a:pt x="53057" y="152889"/>
                  </a:lnTo>
                  <a:lnTo>
                    <a:pt x="6261" y="119868"/>
                  </a:lnTo>
                  <a:lnTo>
                    <a:pt x="0" y="101600"/>
                  </a:lnTo>
                </a:path>
                <a:path w="777240" h="609600">
                  <a:moveTo>
                    <a:pt x="0" y="101600"/>
                  </a:moveTo>
                  <a:lnTo>
                    <a:pt x="24312" y="66139"/>
                  </a:lnTo>
                  <a:lnTo>
                    <a:pt x="91398" y="36131"/>
                  </a:lnTo>
                  <a:lnTo>
                    <a:pt x="138236" y="23887"/>
                  </a:lnTo>
                  <a:lnTo>
                    <a:pt x="192475" y="13866"/>
                  </a:lnTo>
                  <a:lnTo>
                    <a:pt x="253017" y="6353"/>
                  </a:lnTo>
                  <a:lnTo>
                    <a:pt x="318764" y="1636"/>
                  </a:lnTo>
                  <a:lnTo>
                    <a:pt x="388620" y="0"/>
                  </a:lnTo>
                  <a:lnTo>
                    <a:pt x="458475" y="1636"/>
                  </a:lnTo>
                  <a:lnTo>
                    <a:pt x="524222" y="6353"/>
                  </a:lnTo>
                  <a:lnTo>
                    <a:pt x="584764" y="13866"/>
                  </a:lnTo>
                  <a:lnTo>
                    <a:pt x="639003" y="23887"/>
                  </a:lnTo>
                  <a:lnTo>
                    <a:pt x="685841" y="36131"/>
                  </a:lnTo>
                  <a:lnTo>
                    <a:pt x="724182" y="50310"/>
                  </a:lnTo>
                  <a:lnTo>
                    <a:pt x="770978" y="83331"/>
                  </a:lnTo>
                  <a:lnTo>
                    <a:pt x="777239" y="101600"/>
                  </a:lnTo>
                  <a:lnTo>
                    <a:pt x="777239" y="507999"/>
                  </a:lnTo>
                  <a:lnTo>
                    <a:pt x="752927" y="543460"/>
                  </a:lnTo>
                  <a:lnTo>
                    <a:pt x="685841" y="573468"/>
                  </a:lnTo>
                  <a:lnTo>
                    <a:pt x="639003" y="585712"/>
                  </a:lnTo>
                  <a:lnTo>
                    <a:pt x="584764" y="595733"/>
                  </a:lnTo>
                  <a:lnTo>
                    <a:pt x="524222" y="603246"/>
                  </a:lnTo>
                  <a:lnTo>
                    <a:pt x="458475" y="607963"/>
                  </a:lnTo>
                  <a:lnTo>
                    <a:pt x="388620" y="609599"/>
                  </a:lnTo>
                  <a:lnTo>
                    <a:pt x="318764" y="607963"/>
                  </a:lnTo>
                  <a:lnTo>
                    <a:pt x="253017" y="603246"/>
                  </a:lnTo>
                  <a:lnTo>
                    <a:pt x="192475" y="595733"/>
                  </a:lnTo>
                  <a:lnTo>
                    <a:pt x="138236" y="585712"/>
                  </a:lnTo>
                  <a:lnTo>
                    <a:pt x="91398" y="573468"/>
                  </a:lnTo>
                  <a:lnTo>
                    <a:pt x="53057" y="559289"/>
                  </a:lnTo>
                  <a:lnTo>
                    <a:pt x="6261" y="526268"/>
                  </a:lnTo>
                  <a:lnTo>
                    <a:pt x="0" y="507999"/>
                  </a:lnTo>
                  <a:lnTo>
                    <a:pt x="0" y="10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63153" y="379603"/>
            <a:ext cx="42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 Narrow"/>
                <a:cs typeface="Arial Narrow"/>
              </a:rPr>
              <a:t>Hive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017778"/>
            <a:ext cx="8531225" cy="726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Using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spark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 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table()</a:t>
            </a:r>
            <a:r>
              <a:rPr sz="1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0" dirty="0">
                <a:latin typeface="Arial"/>
                <a:cs typeface="Arial"/>
              </a:rPr>
              <a:t> pre-</a:t>
            </a:r>
            <a:r>
              <a:rPr sz="1800" dirty="0">
                <a:latin typeface="Arial"/>
                <a:cs typeface="Arial"/>
              </a:rPr>
              <a:t>existing schema,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don't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Row()</a:t>
            </a:r>
            <a:r>
              <a:rPr sz="18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StructType()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0200" y="1981200"/>
            <a:ext cx="3223260" cy="12014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 marR="13779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Arial Narrow"/>
                <a:cs typeface="Arial Narrow"/>
              </a:rPr>
              <a:t>It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important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note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you can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query </a:t>
            </a:r>
            <a:r>
              <a:rPr sz="1800" dirty="0">
                <a:latin typeface="Arial Narrow"/>
                <a:cs typeface="Arial Narrow"/>
              </a:rPr>
              <a:t>a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Hive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table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directly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from </a:t>
            </a:r>
            <a:r>
              <a:rPr sz="1800" spc="-10" dirty="0">
                <a:latin typeface="Arial Narrow"/>
                <a:cs typeface="Arial Narrow"/>
              </a:rPr>
              <a:t>Spark </a:t>
            </a:r>
            <a:r>
              <a:rPr sz="1800" dirty="0">
                <a:latin typeface="Arial Narrow"/>
                <a:cs typeface="Arial Narrow"/>
              </a:rPr>
              <a:t>client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without</a:t>
            </a:r>
            <a:r>
              <a:rPr sz="1800" dirty="0">
                <a:latin typeface="Arial Narrow"/>
                <a:cs typeface="Arial Narrow"/>
              </a:rPr>
              <a:t> 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need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create </a:t>
            </a:r>
            <a:r>
              <a:rPr sz="1800" spc="-50" dirty="0">
                <a:latin typeface="Arial Narrow"/>
                <a:cs typeface="Arial Narrow"/>
              </a:rPr>
              <a:t>a </a:t>
            </a:r>
            <a:r>
              <a:rPr sz="1800" dirty="0">
                <a:latin typeface="Arial Narrow"/>
                <a:cs typeface="Arial Narrow"/>
              </a:rPr>
              <a:t>Dataframe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as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shown </a:t>
            </a:r>
            <a:r>
              <a:rPr sz="1800" spc="-20" dirty="0">
                <a:latin typeface="Arial Narrow"/>
                <a:cs typeface="Arial Narrow"/>
              </a:rPr>
              <a:t>here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775" y="1971675"/>
            <a:ext cx="5086350" cy="4225290"/>
            <a:chOff x="104775" y="1971675"/>
            <a:chExt cx="5086350" cy="42252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1981200"/>
              <a:ext cx="5067300" cy="41833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9537" y="1976437"/>
              <a:ext cx="5076825" cy="4215765"/>
            </a:xfrm>
            <a:custGeom>
              <a:avLst/>
              <a:gdLst/>
              <a:ahLst/>
              <a:cxnLst/>
              <a:rect l="l" t="t" r="r" b="b"/>
              <a:pathLst>
                <a:path w="5076825" h="4215765">
                  <a:moveTo>
                    <a:pt x="0" y="4215765"/>
                  </a:moveTo>
                  <a:lnTo>
                    <a:pt x="5076825" y="4215765"/>
                  </a:lnTo>
                  <a:lnTo>
                    <a:pt x="5076825" y="0"/>
                  </a:lnTo>
                  <a:lnTo>
                    <a:pt x="0" y="0"/>
                  </a:lnTo>
                  <a:lnTo>
                    <a:pt x="0" y="42157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00611" y="3288347"/>
            <a:ext cx="3600450" cy="2068830"/>
            <a:chOff x="5400611" y="3288347"/>
            <a:chExt cx="3600450" cy="206883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199" y="3297935"/>
              <a:ext cx="3581400" cy="20497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05373" y="3293109"/>
              <a:ext cx="3590925" cy="2059305"/>
            </a:xfrm>
            <a:custGeom>
              <a:avLst/>
              <a:gdLst/>
              <a:ahLst/>
              <a:cxnLst/>
              <a:rect l="l" t="t" r="r" b="b"/>
              <a:pathLst>
                <a:path w="3590925" h="2059304">
                  <a:moveTo>
                    <a:pt x="0" y="2059304"/>
                  </a:moveTo>
                  <a:lnTo>
                    <a:pt x="3590925" y="2059304"/>
                  </a:lnTo>
                  <a:lnTo>
                    <a:pt x="3590925" y="0"/>
                  </a:lnTo>
                  <a:lnTo>
                    <a:pt x="0" y="0"/>
                  </a:lnTo>
                  <a:lnTo>
                    <a:pt x="0" y="20593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5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12a-d</a:t>
            </a:r>
            <a:r>
              <a:rPr sz="2750" dirty="0"/>
              <a:t>:</a:t>
            </a:r>
            <a:r>
              <a:rPr sz="2750" spc="105" dirty="0"/>
              <a:t> </a:t>
            </a:r>
            <a:r>
              <a:rPr sz="2750" dirty="0">
                <a:solidFill>
                  <a:srgbClr val="3333CC"/>
                </a:solidFill>
              </a:rPr>
              <a:t>Create</a:t>
            </a:r>
            <a:r>
              <a:rPr sz="2750" spc="10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Table</a:t>
            </a:r>
            <a:r>
              <a:rPr sz="2750" dirty="0"/>
              <a:t>:</a:t>
            </a:r>
            <a:r>
              <a:rPr sz="2750" spc="105" dirty="0"/>
              <a:t> </a:t>
            </a:r>
            <a:r>
              <a:rPr sz="2750" dirty="0">
                <a:solidFill>
                  <a:srgbClr val="FF0000"/>
                </a:solidFill>
              </a:rPr>
              <a:t>PARTITION</a:t>
            </a:r>
            <a:r>
              <a:rPr sz="2750" spc="100" dirty="0">
                <a:solidFill>
                  <a:srgbClr val="FF0000"/>
                </a:solidFill>
              </a:rPr>
              <a:t> </a:t>
            </a:r>
            <a:r>
              <a:rPr sz="2750" spc="-25" dirty="0">
                <a:solidFill>
                  <a:srgbClr val="FF0000"/>
                </a:solidFill>
              </a:rPr>
              <a:t>BY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313753" y="1747837"/>
            <a:ext cx="8710295" cy="2348865"/>
            <a:chOff x="313753" y="1747837"/>
            <a:chExt cx="8710295" cy="2348865"/>
          </a:xfrm>
        </p:grpSpPr>
        <p:sp>
          <p:nvSpPr>
            <p:cNvPr id="5" name="object 5"/>
            <p:cNvSpPr/>
            <p:nvPr/>
          </p:nvSpPr>
          <p:spPr>
            <a:xfrm>
              <a:off x="318515" y="1752600"/>
              <a:ext cx="8700770" cy="2339340"/>
            </a:xfrm>
            <a:custGeom>
              <a:avLst/>
              <a:gdLst/>
              <a:ahLst/>
              <a:cxnLst/>
              <a:rect l="l" t="t" r="r" b="b"/>
              <a:pathLst>
                <a:path w="8700770" h="2339340">
                  <a:moveTo>
                    <a:pt x="8700516" y="0"/>
                  </a:moveTo>
                  <a:lnTo>
                    <a:pt x="0" y="0"/>
                  </a:lnTo>
                  <a:lnTo>
                    <a:pt x="0" y="2339340"/>
                  </a:lnTo>
                  <a:lnTo>
                    <a:pt x="8700516" y="2339340"/>
                  </a:lnTo>
                  <a:lnTo>
                    <a:pt x="87005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8515" y="1752600"/>
              <a:ext cx="8700770" cy="2339340"/>
            </a:xfrm>
            <a:custGeom>
              <a:avLst/>
              <a:gdLst/>
              <a:ahLst/>
              <a:cxnLst/>
              <a:rect l="l" t="t" r="r" b="b"/>
              <a:pathLst>
                <a:path w="8700770" h="2339340">
                  <a:moveTo>
                    <a:pt x="0" y="2339340"/>
                  </a:moveTo>
                  <a:lnTo>
                    <a:pt x="8700516" y="2339340"/>
                  </a:lnTo>
                  <a:lnTo>
                    <a:pt x="8700516" y="0"/>
                  </a:lnTo>
                  <a:lnTo>
                    <a:pt x="0" y="0"/>
                  </a:lnTo>
                  <a:lnTo>
                    <a:pt x="0" y="23393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1093978"/>
            <a:ext cx="8720455" cy="293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3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Partitioning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Performance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enhancement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technique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which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Dynamical </a:t>
            </a:r>
            <a:r>
              <a:rPr sz="1800" b="1" dirty="0">
                <a:latin typeface="Arial"/>
                <a:cs typeface="Arial"/>
              </a:rPr>
              <a:t>read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Partition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when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those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Partition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columns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 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WHERE </a:t>
            </a:r>
            <a:r>
              <a:rPr sz="1800" b="1" spc="-10" dirty="0">
                <a:latin typeface="Arial"/>
                <a:cs typeface="Arial"/>
              </a:rPr>
              <a:t>clause</a:t>
            </a:r>
            <a:endParaRPr sz="180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  <a:spcBef>
                <a:spcPts val="1390"/>
              </a:spcBef>
            </a:pPr>
            <a:r>
              <a:rPr sz="1800" b="1" spc="-10" dirty="0">
                <a:latin typeface="Arial"/>
                <a:cs typeface="Arial"/>
              </a:rPr>
              <a:t>CREATE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cust_part</a:t>
            </a:r>
            <a:endParaRPr sz="180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latin typeface="Arial"/>
                <a:cs typeface="Arial"/>
              </a:rPr>
              <a:t>(id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INT,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STRING)</a:t>
            </a:r>
            <a:endParaRPr sz="180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  <a:spcBef>
                <a:spcPts val="21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PARTITIONED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(state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STRING,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city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STRING);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78435" marR="5080">
              <a:lnSpc>
                <a:spcPct val="110000"/>
              </a:lnSpc>
              <a:spcBef>
                <a:spcPts val="5"/>
              </a:spcBef>
            </a:pPr>
            <a:r>
              <a:rPr sz="2000" b="1" dirty="0">
                <a:latin typeface="Arial Narrow"/>
                <a:cs typeface="Arial Narrow"/>
              </a:rPr>
              <a:t>INSERT</a:t>
            </a:r>
            <a:r>
              <a:rPr sz="2000" b="1" spc="-2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INTO</a:t>
            </a:r>
            <a:r>
              <a:rPr sz="2000" b="1" spc="-4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cust_part</a:t>
            </a:r>
            <a:r>
              <a:rPr sz="2000" b="1" spc="-35" dirty="0">
                <a:latin typeface="Arial Narrow"/>
                <a:cs typeface="Arial Narrow"/>
              </a:rPr>
              <a:t> </a:t>
            </a:r>
            <a:r>
              <a:rPr sz="2000" b="1" spc="-10" dirty="0">
                <a:latin typeface="Arial Narrow"/>
                <a:cs typeface="Arial Narrow"/>
              </a:rPr>
              <a:t>PARTITION</a:t>
            </a:r>
            <a:r>
              <a:rPr sz="2000" b="1" spc="-5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(state</a:t>
            </a:r>
            <a:r>
              <a:rPr sz="2000" b="1" spc="-2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=</a:t>
            </a:r>
            <a:r>
              <a:rPr sz="2000" b="1" spc="-1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'CA',</a:t>
            </a:r>
            <a:r>
              <a:rPr sz="2000" b="1" spc="-5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city</a:t>
            </a:r>
            <a:r>
              <a:rPr sz="2000" b="1" spc="-2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=</a:t>
            </a:r>
            <a:r>
              <a:rPr sz="2000" b="1" spc="-1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'Fremont')</a:t>
            </a:r>
            <a:r>
              <a:rPr sz="2000" b="1" spc="-45" dirty="0">
                <a:latin typeface="Arial Narrow"/>
                <a:cs typeface="Arial Narrow"/>
              </a:rPr>
              <a:t> </a:t>
            </a:r>
            <a:r>
              <a:rPr sz="2000" b="1" spc="-10" dirty="0">
                <a:latin typeface="Arial Narrow"/>
                <a:cs typeface="Arial Narrow"/>
              </a:rPr>
              <a:t>VALUES</a:t>
            </a:r>
            <a:r>
              <a:rPr sz="2000" b="1" spc="-1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(100,</a:t>
            </a:r>
            <a:r>
              <a:rPr sz="2000" b="1" spc="-20" dirty="0">
                <a:latin typeface="Arial Narrow"/>
                <a:cs typeface="Arial Narrow"/>
              </a:rPr>
              <a:t> </a:t>
            </a:r>
            <a:r>
              <a:rPr sz="2000" b="1" spc="-10" dirty="0">
                <a:latin typeface="Arial Narrow"/>
                <a:cs typeface="Arial Narrow"/>
              </a:rPr>
              <a:t>'Al'); </a:t>
            </a:r>
            <a:r>
              <a:rPr sz="2000" b="1" dirty="0">
                <a:latin typeface="Arial Narrow"/>
                <a:cs typeface="Arial Narrow"/>
              </a:rPr>
              <a:t>INSERT</a:t>
            </a:r>
            <a:r>
              <a:rPr sz="2000" b="1" spc="-3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INTO</a:t>
            </a:r>
            <a:r>
              <a:rPr sz="2000" b="1" spc="-5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cust_part</a:t>
            </a:r>
            <a:r>
              <a:rPr sz="2000" b="1" spc="-40" dirty="0">
                <a:latin typeface="Arial Narrow"/>
                <a:cs typeface="Arial Narrow"/>
              </a:rPr>
              <a:t> </a:t>
            </a:r>
            <a:r>
              <a:rPr sz="2000" b="1" spc="-10" dirty="0">
                <a:latin typeface="Arial Narrow"/>
                <a:cs typeface="Arial Narrow"/>
              </a:rPr>
              <a:t>PARTITION</a:t>
            </a:r>
            <a:r>
              <a:rPr sz="2000" b="1" spc="-5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(state</a:t>
            </a:r>
            <a:r>
              <a:rPr sz="2000" b="1" spc="-3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=</a:t>
            </a:r>
            <a:r>
              <a:rPr sz="2000" b="1" spc="-2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'CA',</a:t>
            </a:r>
            <a:r>
              <a:rPr sz="2000" b="1" spc="-5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city</a:t>
            </a:r>
            <a:r>
              <a:rPr sz="2000" b="1" spc="-3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=</a:t>
            </a:r>
            <a:r>
              <a:rPr sz="2000" b="1" spc="-1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'San</a:t>
            </a:r>
            <a:r>
              <a:rPr sz="2000" b="1" spc="-3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Jose')</a:t>
            </a:r>
            <a:r>
              <a:rPr sz="2000" b="1" spc="-35" dirty="0">
                <a:latin typeface="Arial Narrow"/>
                <a:cs typeface="Arial Narrow"/>
              </a:rPr>
              <a:t> </a:t>
            </a:r>
            <a:r>
              <a:rPr sz="2000" b="1" spc="-10" dirty="0">
                <a:latin typeface="Arial Narrow"/>
                <a:cs typeface="Arial Narrow"/>
              </a:rPr>
              <a:t>VALUES</a:t>
            </a:r>
            <a:r>
              <a:rPr sz="2000" b="1" spc="-1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(200,</a:t>
            </a:r>
            <a:r>
              <a:rPr sz="2000" b="1" spc="-25" dirty="0">
                <a:latin typeface="Arial Narrow"/>
                <a:cs typeface="Arial Narrow"/>
              </a:rPr>
              <a:t> </a:t>
            </a:r>
            <a:r>
              <a:rPr sz="2000" b="1" spc="-10" dirty="0">
                <a:latin typeface="Arial Narrow"/>
                <a:cs typeface="Arial Narrow"/>
              </a:rPr>
              <a:t>'Bo'); </a:t>
            </a:r>
            <a:r>
              <a:rPr sz="2000" b="1" dirty="0">
                <a:latin typeface="Arial Narrow"/>
                <a:cs typeface="Arial Narrow"/>
              </a:rPr>
              <a:t>INSERT</a:t>
            </a:r>
            <a:r>
              <a:rPr sz="2000" b="1" spc="-3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INTO</a:t>
            </a:r>
            <a:r>
              <a:rPr sz="2000" b="1" spc="-5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cust_part</a:t>
            </a:r>
            <a:r>
              <a:rPr sz="2000" b="1" spc="-45" dirty="0">
                <a:latin typeface="Arial Narrow"/>
                <a:cs typeface="Arial Narrow"/>
              </a:rPr>
              <a:t> </a:t>
            </a:r>
            <a:r>
              <a:rPr sz="2000" b="1" spc="-10" dirty="0">
                <a:latin typeface="Arial Narrow"/>
                <a:cs typeface="Arial Narrow"/>
              </a:rPr>
              <a:t>PARTITION</a:t>
            </a:r>
            <a:r>
              <a:rPr sz="2000" b="1" spc="-5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(state</a:t>
            </a:r>
            <a:r>
              <a:rPr sz="2000" b="1" spc="-3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=</a:t>
            </a:r>
            <a:r>
              <a:rPr sz="2000" b="1" spc="-2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'AZ',</a:t>
            </a:r>
            <a:r>
              <a:rPr sz="2000" b="1" spc="-5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city</a:t>
            </a:r>
            <a:r>
              <a:rPr sz="2000" b="1" spc="-4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=</a:t>
            </a:r>
            <a:r>
              <a:rPr sz="2000" b="1" spc="-2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'Peoria')</a:t>
            </a:r>
            <a:r>
              <a:rPr sz="2000" b="1" spc="-3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VALUES</a:t>
            </a:r>
            <a:r>
              <a:rPr sz="2000" b="1" spc="-1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(300,</a:t>
            </a:r>
            <a:r>
              <a:rPr sz="2000" b="1" spc="-25" dirty="0">
                <a:latin typeface="Arial Narrow"/>
                <a:cs typeface="Arial Narrow"/>
              </a:rPr>
              <a:t> </a:t>
            </a:r>
            <a:r>
              <a:rPr sz="2000" b="1" spc="-10" dirty="0">
                <a:latin typeface="Arial Narrow"/>
                <a:cs typeface="Arial Narrow"/>
              </a:rPr>
              <a:t>'Cy');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515" y="4216908"/>
            <a:ext cx="3187065" cy="36893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Arial"/>
                <a:cs typeface="Arial"/>
              </a:rPr>
              <a:t>SELECT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spc="-10" dirty="0">
                <a:latin typeface="Arial"/>
                <a:cs typeface="Arial"/>
              </a:rPr>
              <a:t>cust_part;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48011" y="4207319"/>
            <a:ext cx="4316730" cy="941069"/>
            <a:chOff x="3648011" y="4207319"/>
            <a:chExt cx="4316730" cy="94106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599" y="4216908"/>
              <a:ext cx="4297680" cy="9220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52773" y="4212082"/>
              <a:ext cx="4307205" cy="931544"/>
            </a:xfrm>
            <a:custGeom>
              <a:avLst/>
              <a:gdLst/>
              <a:ahLst/>
              <a:cxnLst/>
              <a:rect l="l" t="t" r="r" b="b"/>
              <a:pathLst>
                <a:path w="4307205" h="931545">
                  <a:moveTo>
                    <a:pt x="0" y="931545"/>
                  </a:moveTo>
                  <a:lnTo>
                    <a:pt x="4307205" y="931545"/>
                  </a:lnTo>
                  <a:lnTo>
                    <a:pt x="4307205" y="0"/>
                  </a:lnTo>
                  <a:lnTo>
                    <a:pt x="0" y="0"/>
                  </a:lnTo>
                  <a:lnTo>
                    <a:pt x="0" y="9315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95275" y="6238875"/>
            <a:ext cx="8134350" cy="232410"/>
            <a:chOff x="295275" y="6238875"/>
            <a:chExt cx="8134350" cy="23241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248400"/>
              <a:ext cx="8115300" cy="2133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0037" y="6243637"/>
              <a:ext cx="8124825" cy="222885"/>
            </a:xfrm>
            <a:custGeom>
              <a:avLst/>
              <a:gdLst/>
              <a:ahLst/>
              <a:cxnLst/>
              <a:rect l="l" t="t" r="r" b="b"/>
              <a:pathLst>
                <a:path w="8124825" h="222885">
                  <a:moveTo>
                    <a:pt x="0" y="222885"/>
                  </a:moveTo>
                  <a:lnTo>
                    <a:pt x="8124825" y="222885"/>
                  </a:lnTo>
                  <a:lnTo>
                    <a:pt x="8124825" y="0"/>
                  </a:lnTo>
                  <a:lnTo>
                    <a:pt x="0" y="0"/>
                  </a:lnTo>
                  <a:lnTo>
                    <a:pt x="0" y="2228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4800" y="5606796"/>
            <a:ext cx="5257800" cy="36893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SELECT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 cust_part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WHERE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state 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'CA'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284" y="5606796"/>
            <a:ext cx="3317875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read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88289BD-FF61-45B4-A017-5D9EE5721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99337" cy="5651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dirty="0"/>
              <a:t>Table of 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844550" y="2490673"/>
            <a:ext cx="6997699" cy="4042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00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Intro and Setup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Spark Architecture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SparkSQL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(Read/Write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DataFrames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/Tables)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lang="en-US" sz="1200" dirty="0">
                <a:solidFill>
                  <a:srgbClr val="FF0000"/>
                </a:solidFill>
              </a:rPr>
              <a:t> 00 (Dates) /  </a:t>
            </a: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lang="en-US" sz="1200" dirty="0">
                <a:solidFill>
                  <a:srgbClr val="3333CC"/>
                </a:solidFill>
                <a:latin typeface="Arial"/>
              </a:rPr>
              <a:t> 03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 06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Streaming	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lang="en-US" sz="1200" dirty="0">
                <a:solidFill>
                  <a:srgbClr val="3333CC"/>
                </a:solidFill>
                <a:latin typeface="Arial"/>
              </a:rPr>
              <a:t> 07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–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08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03 (Stream) / </a:t>
            </a:r>
            <a:r>
              <a:rPr lang="en-US" sz="1200" dirty="0" err="1">
                <a:solidFill>
                  <a:srgbClr val="FF0000"/>
                </a:solidFill>
              </a:rPr>
              <a:t>Hacktivity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04 (Air)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457200" y="1210270"/>
            <a:ext cx="794904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B9DA5-19DC-45C8-93E8-0F789D57D1B7}"/>
              </a:ext>
            </a:extLst>
          </p:cNvPr>
          <p:cNvSpPr txBox="1"/>
          <p:nvPr/>
        </p:nvSpPr>
        <p:spPr>
          <a:xfrm>
            <a:off x="4343400" y="326509"/>
            <a:ext cx="452028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Don't forget to start recording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5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12e-g</a:t>
            </a:r>
            <a:r>
              <a:rPr sz="2750" dirty="0"/>
              <a:t>:</a:t>
            </a:r>
            <a:r>
              <a:rPr sz="2750" spc="105" dirty="0"/>
              <a:t> </a:t>
            </a:r>
            <a:r>
              <a:rPr sz="2750" dirty="0">
                <a:solidFill>
                  <a:srgbClr val="3333CC"/>
                </a:solidFill>
              </a:rPr>
              <a:t>Create</a:t>
            </a:r>
            <a:r>
              <a:rPr sz="2750" spc="10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Table</a:t>
            </a:r>
            <a:r>
              <a:rPr sz="2750" dirty="0"/>
              <a:t>:</a:t>
            </a:r>
            <a:r>
              <a:rPr sz="2750" spc="105" dirty="0"/>
              <a:t> </a:t>
            </a:r>
            <a:r>
              <a:rPr sz="2750" dirty="0">
                <a:solidFill>
                  <a:srgbClr val="FF0000"/>
                </a:solidFill>
              </a:rPr>
              <a:t>PARTITION</a:t>
            </a:r>
            <a:r>
              <a:rPr sz="2750" spc="100" dirty="0">
                <a:solidFill>
                  <a:srgbClr val="FF0000"/>
                </a:solidFill>
              </a:rPr>
              <a:t> </a:t>
            </a:r>
            <a:r>
              <a:rPr sz="2750" spc="-25" dirty="0">
                <a:solidFill>
                  <a:srgbClr val="FF0000"/>
                </a:solidFill>
              </a:rPr>
              <a:t>BY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31140" y="1093978"/>
            <a:ext cx="85839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creating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Partitions,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query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Partitioning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column</a:t>
            </a:r>
            <a:r>
              <a:rPr sz="1800" b="1" spc="-25" dirty="0">
                <a:latin typeface="Arial"/>
                <a:cs typeface="Arial"/>
              </a:rPr>
              <a:t> in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clause,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reduce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Disk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I/O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reading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file(s)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pertaining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your</a:t>
            </a:r>
            <a:r>
              <a:rPr sz="1800" b="1" spc="-20" dirty="0">
                <a:latin typeface="Arial"/>
                <a:cs typeface="Arial"/>
              </a:rPr>
              <a:t> query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Below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were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0890" y="2934779"/>
            <a:ext cx="8614410" cy="2475865"/>
            <a:chOff x="270890" y="2934779"/>
            <a:chExt cx="8614410" cy="24758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5" y="2944368"/>
              <a:ext cx="8595360" cy="24566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5653" y="2939542"/>
              <a:ext cx="8604885" cy="2466340"/>
            </a:xfrm>
            <a:custGeom>
              <a:avLst/>
              <a:gdLst/>
              <a:ahLst/>
              <a:cxnLst/>
              <a:rect l="l" t="t" r="r" b="b"/>
              <a:pathLst>
                <a:path w="8604885" h="2466340">
                  <a:moveTo>
                    <a:pt x="0" y="2466212"/>
                  </a:moveTo>
                  <a:lnTo>
                    <a:pt x="8604885" y="2466212"/>
                  </a:lnTo>
                  <a:lnTo>
                    <a:pt x="8604885" y="0"/>
                  </a:lnTo>
                  <a:lnTo>
                    <a:pt x="0" y="0"/>
                  </a:lnTo>
                  <a:lnTo>
                    <a:pt x="0" y="2466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0825" y="3484626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94868"/>
            <a:ext cx="8491220" cy="8051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645"/>
              </a:spcBef>
            </a:pPr>
            <a:r>
              <a:rPr sz="2750" dirty="0">
                <a:solidFill>
                  <a:srgbClr val="FF0000"/>
                </a:solidFill>
              </a:rPr>
              <a:t>13a-d</a:t>
            </a:r>
            <a:r>
              <a:rPr sz="2750" dirty="0"/>
              <a:t>:</a:t>
            </a:r>
            <a:r>
              <a:rPr sz="2750" spc="120" dirty="0"/>
              <a:t> </a:t>
            </a:r>
            <a:r>
              <a:rPr sz="2750" dirty="0">
                <a:solidFill>
                  <a:srgbClr val="3333CC"/>
                </a:solidFill>
              </a:rPr>
              <a:t>CREATE</a:t>
            </a:r>
            <a:r>
              <a:rPr sz="2750" spc="9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TABLE</a:t>
            </a:r>
            <a:r>
              <a:rPr sz="2750" dirty="0"/>
              <a:t>:</a:t>
            </a:r>
            <a:r>
              <a:rPr sz="2750" spc="80" dirty="0"/>
              <a:t> </a:t>
            </a:r>
            <a:r>
              <a:rPr sz="2750" dirty="0">
                <a:solidFill>
                  <a:srgbClr val="FF0000"/>
                </a:solidFill>
              </a:rPr>
              <a:t>CLUSTERED</a:t>
            </a:r>
            <a:r>
              <a:rPr sz="2750" spc="75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BY</a:t>
            </a:r>
            <a:r>
              <a:rPr sz="2750" spc="125" dirty="0">
                <a:solidFill>
                  <a:srgbClr val="FF0000"/>
                </a:solidFill>
              </a:rPr>
              <a:t> </a:t>
            </a:r>
            <a:r>
              <a:rPr sz="2750" spc="-50" dirty="0">
                <a:solidFill>
                  <a:srgbClr val="FF0000"/>
                </a:solidFill>
              </a:rPr>
              <a:t>/ </a:t>
            </a:r>
            <a:r>
              <a:rPr sz="2750" dirty="0">
                <a:solidFill>
                  <a:srgbClr val="FF0000"/>
                </a:solidFill>
              </a:rPr>
              <a:t>SORTED</a:t>
            </a:r>
            <a:r>
              <a:rPr sz="2750" spc="70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BY</a:t>
            </a:r>
            <a:r>
              <a:rPr sz="2750" spc="105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INTO</a:t>
            </a:r>
            <a:r>
              <a:rPr sz="2750" spc="95" dirty="0">
                <a:solidFill>
                  <a:srgbClr val="FF0000"/>
                </a:solidFill>
              </a:rPr>
              <a:t> </a:t>
            </a:r>
            <a:r>
              <a:rPr sz="2750" dirty="0">
                <a:solidFill>
                  <a:srgbClr val="FF0000"/>
                </a:solidFill>
              </a:rPr>
              <a:t>NUM_BUCKETS</a:t>
            </a:r>
            <a:r>
              <a:rPr sz="2750" spc="75" dirty="0">
                <a:solidFill>
                  <a:srgbClr val="FF0000"/>
                </a:solidFill>
              </a:rPr>
              <a:t> </a:t>
            </a:r>
            <a:r>
              <a:rPr sz="2750" dirty="0"/>
              <a:t>and</a:t>
            </a:r>
            <a:r>
              <a:rPr sz="2750" spc="100" dirty="0"/>
              <a:t> </a:t>
            </a:r>
            <a:r>
              <a:rPr sz="2750" spc="-10" dirty="0">
                <a:solidFill>
                  <a:srgbClr val="FF0000"/>
                </a:solidFill>
              </a:rPr>
              <a:t>COMMENT</a:t>
            </a:r>
            <a:endParaRPr sz="27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237" y="4391977"/>
          <a:ext cx="7922260" cy="192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905">
                <a:tc gridSpan="2">
                  <a:txBody>
                    <a:bodyPr/>
                    <a:lstStyle/>
                    <a:p>
                      <a:pPr marL="484505" marR="358140" indent="-39370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5824220" algn="l"/>
                        </a:tabLst>
                      </a:pPr>
                      <a:r>
                        <a:rPr sz="1700" b="1" spc="-10" dirty="0">
                          <a:latin typeface="Arial Narrow"/>
                          <a:cs typeface="Arial Narrow"/>
                        </a:rPr>
                        <a:t>CREATE</a:t>
                      </a:r>
                      <a:r>
                        <a:rPr sz="1700" b="1" spc="-4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spc="-20" dirty="0">
                          <a:latin typeface="Arial Narrow"/>
                          <a:cs typeface="Arial Narrow"/>
                        </a:rPr>
                        <a:t>TABLE</a:t>
                      </a:r>
                      <a:r>
                        <a:rPr sz="1700" b="1" spc="-7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bucket_table</a:t>
                      </a:r>
                      <a:r>
                        <a:rPr sz="1700" b="1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(state</a:t>
                      </a:r>
                      <a:r>
                        <a:rPr sz="1700" b="1" spc="-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STRING,</a:t>
                      </a:r>
                      <a:r>
                        <a:rPr sz="1700" b="1" spc="-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population</a:t>
                      </a:r>
                      <a:r>
                        <a:rPr sz="1700" b="1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spc="-10" dirty="0">
                          <a:latin typeface="Arial Narrow"/>
                          <a:cs typeface="Arial Narrow"/>
                        </a:rPr>
                        <a:t>INTEGER,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	yr</a:t>
                      </a:r>
                      <a:r>
                        <a:rPr sz="1700" b="1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spc="-10" dirty="0">
                          <a:latin typeface="Arial Narrow"/>
                          <a:cs typeface="Arial Narrow"/>
                        </a:rPr>
                        <a:t>INTEGER,)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USING</a:t>
                      </a:r>
                      <a:r>
                        <a:rPr sz="1700" b="1" spc="-25" dirty="0">
                          <a:latin typeface="Arial Narrow"/>
                          <a:cs typeface="Arial Narrow"/>
                        </a:rPr>
                        <a:t> CSV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marL="484505">
                        <a:lnSpc>
                          <a:spcPts val="1445"/>
                        </a:lnSpc>
                      </a:pPr>
                      <a:r>
                        <a:rPr sz="17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COMMENT</a:t>
                      </a:r>
                      <a:r>
                        <a:rPr sz="1700" b="1" spc="-45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'A</a:t>
                      </a:r>
                      <a:r>
                        <a:rPr sz="1700" b="1" spc="-8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bucketed</a:t>
                      </a:r>
                      <a:r>
                        <a:rPr sz="1700" b="1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sorted</a:t>
                      </a:r>
                      <a:r>
                        <a:rPr sz="1700" b="1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user</a:t>
                      </a:r>
                      <a:r>
                        <a:rPr sz="1700" b="1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spc="-10" dirty="0">
                          <a:latin typeface="Arial Narrow"/>
                          <a:cs typeface="Arial Narrow"/>
                        </a:rPr>
                        <a:t>table'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  <a:p>
                      <a:pPr marL="484505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CLUSTERED</a:t>
                      </a:r>
                      <a:r>
                        <a:rPr sz="1700" b="1" spc="-65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BY</a:t>
                      </a:r>
                      <a:r>
                        <a:rPr sz="1700" b="1" spc="-5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(state)</a:t>
                      </a:r>
                      <a:r>
                        <a:rPr sz="1700" b="1" spc="-5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SORTED</a:t>
                      </a:r>
                      <a:r>
                        <a:rPr sz="1700" b="1" spc="-7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BY</a:t>
                      </a:r>
                      <a:r>
                        <a:rPr sz="1700" b="1" spc="-5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solidFill>
                            <a:srgbClr val="00664D"/>
                          </a:solidFill>
                          <a:latin typeface="Arial Narrow"/>
                          <a:cs typeface="Arial Narrow"/>
                        </a:rPr>
                        <a:t>(state)</a:t>
                      </a:r>
                      <a:r>
                        <a:rPr sz="1700" b="1" spc="-50" dirty="0">
                          <a:solidFill>
                            <a:srgbClr val="00664D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INTO</a:t>
                      </a:r>
                      <a:r>
                        <a:rPr sz="1700" b="1" spc="-15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25</a:t>
                      </a:r>
                      <a:r>
                        <a:rPr sz="1700" b="1" spc="-25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BUCKETS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0495" marR="577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is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hash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colu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124460" indent="-171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the mn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700" b="1" dirty="0">
                          <a:latin typeface="Arial Narrow"/>
                          <a:cs typeface="Arial Narrow"/>
                        </a:rPr>
                        <a:t>INSERT</a:t>
                      </a:r>
                      <a:r>
                        <a:rPr sz="1700" b="1" spc="-9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OVERWRITE</a:t>
                      </a:r>
                      <a:r>
                        <a:rPr sz="1700" b="1" spc="-5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dirty="0">
                          <a:latin typeface="Arial Narrow"/>
                          <a:cs typeface="Arial Narrow"/>
                        </a:rPr>
                        <a:t>bucket_table</a:t>
                      </a:r>
                      <a:r>
                        <a:rPr sz="1700" b="1" spc="-7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spc="-10" dirty="0">
                          <a:latin typeface="Arial Narrow"/>
                          <a:cs typeface="Arial Narrow"/>
                        </a:rPr>
                        <a:t>VALUES</a:t>
                      </a:r>
                      <a:r>
                        <a:rPr sz="1700" b="1" spc="-6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spc="-10" dirty="0">
                          <a:latin typeface="Arial Narrow"/>
                          <a:cs typeface="Arial Narrow"/>
                        </a:rPr>
                        <a:t>("Ohio",11664129,2017),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  <a:p>
                      <a:pPr marL="3734435" marR="57785">
                        <a:lnSpc>
                          <a:spcPct val="100000"/>
                        </a:lnSpc>
                      </a:pPr>
                      <a:r>
                        <a:rPr sz="1700" b="1" spc="-10" dirty="0">
                          <a:latin typeface="Arial Narrow"/>
                          <a:cs typeface="Arial Narrow"/>
                        </a:rPr>
                        <a:t>("Oklahoma",3932640,2017),</a:t>
                      </a:r>
                      <a:r>
                        <a:rPr sz="1700" b="1" spc="15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700" b="1" spc="-50" dirty="0">
                          <a:latin typeface="Arial Narrow"/>
                          <a:cs typeface="Arial Narrow"/>
                        </a:rPr>
                        <a:t>…</a:t>
                      </a:r>
                      <a:endParaRPr sz="1700">
                        <a:latin typeface="Arial Narrow"/>
                        <a:cs typeface="Arial Narrow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140" y="1170178"/>
            <a:ext cx="851154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27685" indent="-231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dirty="0">
                <a:latin typeface="Arial"/>
                <a:cs typeface="Arial"/>
              </a:rPr>
              <a:t>Bucketing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means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during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load,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Bucket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column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is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hashed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 determines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which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Bucket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 will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-10" dirty="0">
                <a:latin typeface="Arial"/>
                <a:cs typeface="Arial"/>
              </a:rPr>
              <a:t>stored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dirty="0">
                <a:latin typeface="Arial"/>
                <a:cs typeface="Arial"/>
              </a:rPr>
              <a:t>Physically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each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Bucket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dirty="0">
                <a:latin typeface="Arial"/>
                <a:cs typeface="Arial"/>
              </a:rPr>
              <a:t>Advantages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 marL="701675" lvl="1" indent="-23241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701675" algn="l"/>
                <a:tab pos="702310" algn="l"/>
              </a:tabLst>
            </a:pPr>
            <a:r>
              <a:rPr sz="1800" b="1" dirty="0">
                <a:latin typeface="Arial"/>
                <a:cs typeface="Arial"/>
              </a:rPr>
              <a:t>Like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Partitioning,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Bucketed tables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faster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query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responses</a:t>
            </a:r>
            <a:endParaRPr sz="1800">
              <a:latin typeface="Arial"/>
              <a:cs typeface="Arial"/>
            </a:endParaRPr>
          </a:p>
          <a:p>
            <a:pPr marL="701675" marR="5080" lvl="1" indent="-232410">
              <a:lnSpc>
                <a:spcPct val="100000"/>
              </a:lnSpc>
              <a:buFont typeface="Arial"/>
              <a:buChar char="•"/>
              <a:tabLst>
                <a:tab pos="701675" algn="l"/>
                <a:tab pos="702310" algn="l"/>
              </a:tabLst>
            </a:pP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bucketed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joined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together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efficient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Bucket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columns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Join </a:t>
            </a:r>
            <a:r>
              <a:rPr sz="1800" b="1" dirty="0">
                <a:latin typeface="Arial"/>
                <a:cs typeface="Arial"/>
              </a:rPr>
              <a:t>columns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since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these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rows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guaranteed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same </a:t>
            </a:r>
            <a:r>
              <a:rPr sz="1800" b="1" spc="-10" dirty="0">
                <a:latin typeface="Arial"/>
                <a:cs typeface="Arial"/>
              </a:rPr>
              <a:t>Bucket</a:t>
            </a:r>
            <a:endParaRPr sz="1800">
              <a:latin typeface="Arial"/>
              <a:cs typeface="Arial"/>
            </a:endParaRPr>
          </a:p>
          <a:p>
            <a:pPr marL="701675" marR="513080" lvl="1" indent="-2324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01675" algn="l"/>
                <a:tab pos="702310" algn="l"/>
              </a:tabLst>
            </a:pP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include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SORTED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b="1" spc="-45" dirty="0">
                <a:latin typeface="Arial"/>
                <a:cs typeface="Arial"/>
              </a:rPr>
              <a:t>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Map-side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joins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even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more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efficient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since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SORT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already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done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Merge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  <a:p>
            <a:pPr marL="701675" lvl="1" indent="-232410">
              <a:lnSpc>
                <a:spcPct val="100000"/>
              </a:lnSpc>
              <a:buFont typeface="Arial"/>
              <a:buChar char="•"/>
              <a:tabLst>
                <a:tab pos="701675" algn="l"/>
                <a:tab pos="702310" algn="l"/>
              </a:tabLst>
            </a:pPr>
            <a:r>
              <a:rPr sz="1800" b="1" dirty="0">
                <a:latin typeface="Arial"/>
                <a:cs typeface="Arial"/>
              </a:rPr>
              <a:t>Bucket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also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efficient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way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5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13-a/d</a:t>
            </a:r>
            <a:r>
              <a:rPr sz="2750" dirty="0"/>
              <a:t>:</a:t>
            </a:r>
            <a:r>
              <a:rPr sz="2750" spc="80" dirty="0"/>
              <a:t> </a:t>
            </a:r>
            <a:r>
              <a:rPr sz="2750" dirty="0"/>
              <a:t>View</a:t>
            </a:r>
            <a:r>
              <a:rPr sz="2750" spc="80" dirty="0"/>
              <a:t> </a:t>
            </a:r>
            <a:r>
              <a:rPr sz="2750" dirty="0"/>
              <a:t>Buckets</a:t>
            </a:r>
            <a:r>
              <a:rPr sz="2750" spc="95" dirty="0"/>
              <a:t> </a:t>
            </a:r>
            <a:r>
              <a:rPr sz="2750" spc="-20" dirty="0"/>
              <a:t>read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168782" y="1582991"/>
            <a:ext cx="8806815" cy="1931670"/>
            <a:chOff x="168782" y="1582991"/>
            <a:chExt cx="8806815" cy="1931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07" y="1592579"/>
              <a:ext cx="8787384" cy="1912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3545" y="1587753"/>
              <a:ext cx="8797290" cy="1922145"/>
            </a:xfrm>
            <a:custGeom>
              <a:avLst/>
              <a:gdLst/>
              <a:ahLst/>
              <a:cxnLst/>
              <a:rect l="l" t="t" r="r" b="b"/>
              <a:pathLst>
                <a:path w="8797290" h="1922145">
                  <a:moveTo>
                    <a:pt x="0" y="1922145"/>
                  </a:moveTo>
                  <a:lnTo>
                    <a:pt x="8796909" y="1922145"/>
                  </a:lnTo>
                  <a:lnTo>
                    <a:pt x="8796909" y="0"/>
                  </a:lnTo>
                  <a:lnTo>
                    <a:pt x="0" y="0"/>
                  </a:lnTo>
                  <a:lnTo>
                    <a:pt x="0" y="19221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5361" y="3105150"/>
              <a:ext cx="2590800" cy="347980"/>
            </a:xfrm>
            <a:custGeom>
              <a:avLst/>
              <a:gdLst/>
              <a:ahLst/>
              <a:cxnLst/>
              <a:rect l="l" t="t" r="r" b="b"/>
              <a:pathLst>
                <a:path w="2590800" h="347979">
                  <a:moveTo>
                    <a:pt x="0" y="347472"/>
                  </a:moveTo>
                  <a:lnTo>
                    <a:pt x="2590799" y="347472"/>
                  </a:lnTo>
                  <a:lnTo>
                    <a:pt x="2590799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1140" y="1093978"/>
            <a:ext cx="436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read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out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25</a:t>
            </a:r>
            <a:r>
              <a:rPr sz="1800" b="1" spc="-10" dirty="0">
                <a:latin typeface="Arial"/>
                <a:cs typeface="Arial"/>
              </a:rPr>
              <a:t> buckets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5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3333CC"/>
                </a:solidFill>
              </a:rPr>
              <a:t>PARTITION</a:t>
            </a:r>
            <a:r>
              <a:rPr sz="2750" spc="120" dirty="0">
                <a:solidFill>
                  <a:srgbClr val="3333CC"/>
                </a:solidFill>
              </a:rPr>
              <a:t> </a:t>
            </a:r>
            <a:r>
              <a:rPr sz="2750" dirty="0"/>
              <a:t>versus</a:t>
            </a:r>
            <a:r>
              <a:rPr sz="2750" spc="120" dirty="0"/>
              <a:t> </a:t>
            </a:r>
            <a:r>
              <a:rPr sz="2750" spc="-10" dirty="0">
                <a:solidFill>
                  <a:srgbClr val="3333CC"/>
                </a:solidFill>
              </a:rPr>
              <a:t>BUCKET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31140" y="1170178"/>
            <a:ext cx="8432165" cy="286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dirty="0">
                <a:latin typeface="Arial"/>
                <a:cs typeface="Arial"/>
              </a:rPr>
              <a:t>Although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enact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both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Partitioning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Bucketing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same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table, </a:t>
            </a:r>
            <a:r>
              <a:rPr sz="1800" b="1" dirty="0">
                <a:latin typeface="Arial"/>
                <a:cs typeface="Arial"/>
              </a:rPr>
              <a:t>each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their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own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advantages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Partitioning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gives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effective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results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when:</a:t>
            </a:r>
            <a:endParaRPr sz="1800">
              <a:latin typeface="Arial"/>
              <a:cs typeface="Arial"/>
            </a:endParaRPr>
          </a:p>
          <a:p>
            <a:pPr marL="701675" lvl="1" indent="-23241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701675" algn="l"/>
                <a:tab pos="702310" algn="l"/>
              </a:tabLst>
            </a:pPr>
            <a:r>
              <a:rPr sz="1800" b="1" dirty="0">
                <a:latin typeface="Arial"/>
                <a:cs typeface="Arial"/>
              </a:rPr>
              <a:t>There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limited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701675" lvl="1" indent="-232410">
              <a:lnSpc>
                <a:spcPct val="100000"/>
              </a:lnSpc>
              <a:buFont typeface="Arial"/>
              <a:buChar char="•"/>
              <a:tabLst>
                <a:tab pos="701675" algn="l"/>
                <a:tab pos="702310" algn="l"/>
              </a:tabLst>
            </a:pPr>
            <a:r>
              <a:rPr sz="1800" b="1" dirty="0">
                <a:latin typeface="Arial"/>
                <a:cs typeface="Arial"/>
              </a:rPr>
              <a:t>Comparatively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equal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sized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243840" marR="387350" indent="-23177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example, if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Partitioning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'Country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population',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few partitions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will </a:t>
            </a:r>
            <a:r>
              <a:rPr sz="1800" b="1" dirty="0">
                <a:latin typeface="Arial"/>
                <a:cs typeface="Arial"/>
              </a:rPr>
              <a:t>have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large number of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rows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(China,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India)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while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others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will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small </a:t>
            </a:r>
            <a:r>
              <a:rPr sz="1800" b="1" dirty="0">
                <a:latin typeface="Arial"/>
                <a:cs typeface="Arial"/>
              </a:rPr>
              <a:t>number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rows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(Vatican,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Monaco).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cases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like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Bucketing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 </a:t>
            </a:r>
            <a:r>
              <a:rPr sz="1800" b="1" spc="-25" dirty="0">
                <a:latin typeface="Arial"/>
                <a:cs typeface="Arial"/>
              </a:rPr>
              <a:t>be </a:t>
            </a:r>
            <a:r>
              <a:rPr sz="1800" b="1" dirty="0">
                <a:latin typeface="Arial"/>
                <a:cs typeface="Arial"/>
              </a:rPr>
              <a:t>more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effective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since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minimize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Skew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5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14a-c</a:t>
            </a:r>
            <a:r>
              <a:rPr sz="2750" dirty="0">
                <a:solidFill>
                  <a:srgbClr val="3333CC"/>
                </a:solidFill>
              </a:rPr>
              <a:t>:</a:t>
            </a:r>
            <a:r>
              <a:rPr sz="2750" spc="9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Create</a:t>
            </a:r>
            <a:r>
              <a:rPr sz="2750" spc="105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Table</a:t>
            </a:r>
            <a:r>
              <a:rPr sz="2750" dirty="0"/>
              <a:t>:</a:t>
            </a:r>
            <a:r>
              <a:rPr sz="2750" spc="85" dirty="0"/>
              <a:t> </a:t>
            </a:r>
            <a:r>
              <a:rPr sz="2750" spc="-10" dirty="0">
                <a:solidFill>
                  <a:srgbClr val="FF0000"/>
                </a:solidFill>
              </a:rPr>
              <a:t>TBLPROPERTIES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31140" y="1170178"/>
            <a:ext cx="681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List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Key-</a:t>
            </a:r>
            <a:r>
              <a:rPr sz="1800" b="1" dirty="0">
                <a:latin typeface="Arial"/>
                <a:cs typeface="Arial"/>
              </a:rPr>
              <a:t>Value pairs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table</a:t>
            </a:r>
            <a:r>
              <a:rPr sz="1800" b="1" spc="-10" dirty="0">
                <a:latin typeface="Arial"/>
                <a:cs typeface="Arial"/>
              </a:rPr>
              <a:t> definition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0951" y="1802510"/>
            <a:ext cx="7579359" cy="4405630"/>
            <a:chOff x="750951" y="1802510"/>
            <a:chExt cx="7579359" cy="44056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476" y="1812035"/>
              <a:ext cx="7546848" cy="43860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5713" y="1807273"/>
              <a:ext cx="7556500" cy="4396105"/>
            </a:xfrm>
            <a:custGeom>
              <a:avLst/>
              <a:gdLst/>
              <a:ahLst/>
              <a:cxnLst/>
              <a:rect l="l" t="t" r="r" b="b"/>
              <a:pathLst>
                <a:path w="7556500" h="4396105">
                  <a:moveTo>
                    <a:pt x="0" y="4395597"/>
                  </a:moveTo>
                  <a:lnTo>
                    <a:pt x="7556373" y="4395597"/>
                  </a:lnTo>
                  <a:lnTo>
                    <a:pt x="7556373" y="0"/>
                  </a:lnTo>
                  <a:lnTo>
                    <a:pt x="0" y="0"/>
                  </a:lnTo>
                  <a:lnTo>
                    <a:pt x="0" y="43955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6162" y="2387345"/>
              <a:ext cx="7012305" cy="215265"/>
            </a:xfrm>
            <a:custGeom>
              <a:avLst/>
              <a:gdLst/>
              <a:ahLst/>
              <a:cxnLst/>
              <a:rect l="l" t="t" r="r" b="b"/>
              <a:pathLst>
                <a:path w="7012305" h="215264">
                  <a:moveTo>
                    <a:pt x="0" y="214884"/>
                  </a:moveTo>
                  <a:lnTo>
                    <a:pt x="7011924" y="214884"/>
                  </a:lnTo>
                  <a:lnTo>
                    <a:pt x="7011924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04139" marR="5080">
              <a:lnSpc>
                <a:spcPts val="2800"/>
              </a:lnSpc>
              <a:spcBef>
                <a:spcPts val="645"/>
              </a:spcBef>
            </a:pPr>
            <a:r>
              <a:rPr sz="2750" dirty="0">
                <a:solidFill>
                  <a:srgbClr val="FF0000"/>
                </a:solidFill>
              </a:rPr>
              <a:t>15a/d</a:t>
            </a:r>
            <a:r>
              <a:rPr sz="2750" dirty="0"/>
              <a:t>:</a:t>
            </a:r>
            <a:r>
              <a:rPr sz="2750" spc="100" dirty="0"/>
              <a:t> </a:t>
            </a:r>
            <a:r>
              <a:rPr sz="2750" dirty="0">
                <a:solidFill>
                  <a:srgbClr val="3333CC"/>
                </a:solidFill>
              </a:rPr>
              <a:t>Create</a:t>
            </a:r>
            <a:r>
              <a:rPr sz="2750" spc="125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TempView</a:t>
            </a:r>
            <a:r>
              <a:rPr sz="2750" spc="100" dirty="0">
                <a:solidFill>
                  <a:srgbClr val="3333CC"/>
                </a:solidFill>
              </a:rPr>
              <a:t> </a:t>
            </a:r>
            <a:r>
              <a:rPr sz="2750" dirty="0"/>
              <a:t>from</a:t>
            </a:r>
            <a:r>
              <a:rPr sz="2750" spc="114" dirty="0"/>
              <a:t> </a:t>
            </a:r>
            <a:r>
              <a:rPr sz="2750" dirty="0"/>
              <a:t>DataFrame</a:t>
            </a:r>
            <a:r>
              <a:rPr sz="2750" spc="105" dirty="0"/>
              <a:t> </a:t>
            </a:r>
            <a:r>
              <a:rPr sz="2750" spc="-25" dirty="0"/>
              <a:t>via </a:t>
            </a:r>
            <a:r>
              <a:rPr sz="2750" spc="-10" dirty="0">
                <a:solidFill>
                  <a:srgbClr val="3333CC"/>
                </a:solidFill>
              </a:rPr>
              <a:t>createOrReplaceTempView()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54939" y="1093978"/>
            <a:ext cx="875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40" dirty="0">
                <a:latin typeface="Arial"/>
                <a:cs typeface="Arial"/>
              </a:rPr>
              <a:t> Temp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createOrReplaceTempView</a:t>
            </a:r>
            <a:r>
              <a:rPr sz="1800" spc="-20" dirty="0">
                <a:latin typeface="Arial"/>
                <a:cs typeface="Arial"/>
              </a:rPr>
              <a:t>. </a:t>
            </a:r>
            <a:r>
              <a:rPr sz="1800" dirty="0">
                <a:latin typeface="Arial"/>
                <a:cs typeface="Arial"/>
              </a:rPr>
              <a:t>Once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done,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now query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SQL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678" y="1743011"/>
            <a:ext cx="7764145" cy="1162050"/>
            <a:chOff x="98678" y="1743011"/>
            <a:chExt cx="7764145" cy="1162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" y="1752599"/>
              <a:ext cx="7744968" cy="1143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441" y="1747773"/>
              <a:ext cx="7754620" cy="1152525"/>
            </a:xfrm>
            <a:custGeom>
              <a:avLst/>
              <a:gdLst/>
              <a:ahLst/>
              <a:cxnLst/>
              <a:rect l="l" t="t" r="r" b="b"/>
              <a:pathLst>
                <a:path w="7754620" h="1152525">
                  <a:moveTo>
                    <a:pt x="0" y="1152525"/>
                  </a:moveTo>
                  <a:lnTo>
                    <a:pt x="7754493" y="1152525"/>
                  </a:lnTo>
                  <a:lnTo>
                    <a:pt x="7754493" y="0"/>
                  </a:lnTo>
                  <a:lnTo>
                    <a:pt x="0" y="0"/>
                  </a:lnTo>
                  <a:lnTo>
                    <a:pt x="0" y="1152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762" y="2850641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8678" y="3030791"/>
            <a:ext cx="5162550" cy="1985010"/>
            <a:chOff x="98678" y="3030791"/>
            <a:chExt cx="5162550" cy="19850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" y="3040380"/>
              <a:ext cx="5143500" cy="1965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3441" y="3035554"/>
              <a:ext cx="5153025" cy="1975485"/>
            </a:xfrm>
            <a:custGeom>
              <a:avLst/>
              <a:gdLst/>
              <a:ahLst/>
              <a:cxnLst/>
              <a:rect l="l" t="t" r="r" b="b"/>
              <a:pathLst>
                <a:path w="5153025" h="1975485">
                  <a:moveTo>
                    <a:pt x="0" y="1975485"/>
                  </a:moveTo>
                  <a:lnTo>
                    <a:pt x="5153025" y="1975485"/>
                  </a:lnTo>
                  <a:lnTo>
                    <a:pt x="5153025" y="0"/>
                  </a:lnTo>
                  <a:lnTo>
                    <a:pt x="0" y="0"/>
                  </a:lnTo>
                  <a:lnTo>
                    <a:pt x="0" y="19754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08231" y="3030854"/>
            <a:ext cx="3600450" cy="2839720"/>
            <a:chOff x="5408231" y="3030854"/>
            <a:chExt cx="3600450" cy="28397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7820" y="3040379"/>
              <a:ext cx="3581400" cy="28041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12994" y="3035617"/>
              <a:ext cx="3590925" cy="2813685"/>
            </a:xfrm>
            <a:custGeom>
              <a:avLst/>
              <a:gdLst/>
              <a:ahLst/>
              <a:cxnLst/>
              <a:rect l="l" t="t" r="r" b="b"/>
              <a:pathLst>
                <a:path w="3590925" h="2813685">
                  <a:moveTo>
                    <a:pt x="0" y="2813685"/>
                  </a:moveTo>
                  <a:lnTo>
                    <a:pt x="3590925" y="2813685"/>
                  </a:lnTo>
                  <a:lnTo>
                    <a:pt x="3590925" y="0"/>
                  </a:lnTo>
                  <a:lnTo>
                    <a:pt x="0" y="0"/>
                  </a:lnTo>
                  <a:lnTo>
                    <a:pt x="0" y="2813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834" y="5628894"/>
              <a:ext cx="2590800" cy="219710"/>
            </a:xfrm>
            <a:custGeom>
              <a:avLst/>
              <a:gdLst/>
              <a:ahLst/>
              <a:cxnLst/>
              <a:rect l="l" t="t" r="r" b="b"/>
              <a:pathLst>
                <a:path w="2590800" h="219710">
                  <a:moveTo>
                    <a:pt x="0" y="219455"/>
                  </a:moveTo>
                  <a:lnTo>
                    <a:pt x="2590800" y="219455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939" y="5271008"/>
            <a:ext cx="481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Temp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via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'CREATE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TABLE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84" y="5861303"/>
            <a:ext cx="6452616" cy="8442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1079" y="1122743"/>
            <a:ext cx="3836670" cy="2486660"/>
            <a:chOff x="251079" y="1122743"/>
            <a:chExt cx="3836670" cy="24866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1132331"/>
              <a:ext cx="3817620" cy="2467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5841" y="1127505"/>
              <a:ext cx="3827145" cy="2477135"/>
            </a:xfrm>
            <a:custGeom>
              <a:avLst/>
              <a:gdLst/>
              <a:ahLst/>
              <a:cxnLst/>
              <a:rect l="l" t="t" r="r" b="b"/>
              <a:pathLst>
                <a:path w="3827145" h="2477135">
                  <a:moveTo>
                    <a:pt x="0" y="2476881"/>
                  </a:moveTo>
                  <a:lnTo>
                    <a:pt x="3827145" y="2476881"/>
                  </a:lnTo>
                  <a:lnTo>
                    <a:pt x="3827145" y="0"/>
                  </a:lnTo>
                  <a:lnTo>
                    <a:pt x="0" y="0"/>
                  </a:lnTo>
                  <a:lnTo>
                    <a:pt x="0" y="2476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560"/>
              </a:spcBef>
            </a:pPr>
            <a:r>
              <a:rPr sz="2700" dirty="0">
                <a:solidFill>
                  <a:srgbClr val="FF0000"/>
                </a:solidFill>
              </a:rPr>
              <a:t>15e</a:t>
            </a:r>
            <a:r>
              <a:rPr sz="2700" dirty="0"/>
              <a:t>:</a:t>
            </a:r>
            <a:r>
              <a:rPr sz="2700" spc="-35" dirty="0"/>
              <a:t> </a:t>
            </a:r>
            <a:r>
              <a:rPr sz="2700" dirty="0"/>
              <a:t>Unlike</a:t>
            </a:r>
            <a:r>
              <a:rPr sz="2700" spc="-15" dirty="0"/>
              <a:t> </a:t>
            </a:r>
            <a:r>
              <a:rPr sz="2700" dirty="0"/>
              <a:t>TempViews,</a:t>
            </a:r>
            <a:r>
              <a:rPr sz="2700" spc="-15" dirty="0"/>
              <a:t> </a:t>
            </a:r>
            <a:r>
              <a:rPr sz="2700" dirty="0"/>
              <a:t>(Perm)</a:t>
            </a:r>
            <a:r>
              <a:rPr sz="2700" spc="-20" dirty="0"/>
              <a:t> </a:t>
            </a:r>
            <a:r>
              <a:rPr sz="2700" dirty="0"/>
              <a:t>Tables,</a:t>
            </a:r>
            <a:r>
              <a:rPr sz="2700" spc="-20" dirty="0"/>
              <a:t> </a:t>
            </a:r>
            <a:r>
              <a:rPr sz="2700" dirty="0"/>
              <a:t>can</a:t>
            </a:r>
            <a:r>
              <a:rPr sz="2700" spc="-40" dirty="0"/>
              <a:t> </a:t>
            </a:r>
            <a:r>
              <a:rPr sz="2700" spc="-10" dirty="0"/>
              <a:t>survive </a:t>
            </a:r>
            <a:r>
              <a:rPr sz="2700" dirty="0"/>
              <a:t>being</a:t>
            </a:r>
            <a:r>
              <a:rPr sz="2700" spc="-40" dirty="0"/>
              <a:t> </a:t>
            </a:r>
            <a:r>
              <a:rPr sz="2700" dirty="0"/>
              <a:t>queried</a:t>
            </a:r>
            <a:r>
              <a:rPr sz="2700" spc="-10" dirty="0"/>
              <a:t> </a:t>
            </a:r>
            <a:r>
              <a:rPr sz="2700" dirty="0"/>
              <a:t>in</a:t>
            </a:r>
            <a:r>
              <a:rPr sz="2700" spc="-25" dirty="0"/>
              <a:t> </a:t>
            </a:r>
            <a:r>
              <a:rPr sz="2700" dirty="0"/>
              <a:t>other</a:t>
            </a:r>
            <a:r>
              <a:rPr sz="2700" spc="-15" dirty="0"/>
              <a:t> </a:t>
            </a:r>
            <a:r>
              <a:rPr sz="2700" spc="-10" dirty="0"/>
              <a:t>Contexts</a:t>
            </a:r>
            <a:endParaRPr sz="2700"/>
          </a:p>
        </p:txBody>
      </p:sp>
      <p:sp>
        <p:nvSpPr>
          <p:cNvPr id="8" name="object 8"/>
          <p:cNvSpPr txBox="1"/>
          <p:nvPr/>
        </p:nvSpPr>
        <p:spPr>
          <a:xfrm>
            <a:off x="1784730" y="1098296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PYTHON()</a:t>
            </a:r>
            <a:r>
              <a:rPr sz="1800" b="1" spc="-6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spc="-25" dirty="0">
                <a:solidFill>
                  <a:srgbClr val="3333CC"/>
                </a:solidFill>
                <a:latin typeface="Arial Narrow"/>
                <a:cs typeface="Arial Narrow"/>
              </a:rPr>
              <a:t>API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400" y="1110996"/>
            <a:ext cx="4191000" cy="15697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64795" marR="129539" indent="-17272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65430" algn="l"/>
              </a:tabLst>
            </a:pPr>
            <a:r>
              <a:rPr sz="1600" b="1" spc="-25" dirty="0">
                <a:latin typeface="Arial Narrow"/>
                <a:cs typeface="Arial Narrow"/>
              </a:rPr>
              <a:t>TempTables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are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materialized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only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in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the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Context </a:t>
            </a:r>
            <a:r>
              <a:rPr sz="1600" b="1" dirty="0">
                <a:latin typeface="Arial Narrow"/>
                <a:cs typeface="Arial Narrow"/>
              </a:rPr>
              <a:t>they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were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created</a:t>
            </a:r>
            <a:endParaRPr sz="1600">
              <a:latin typeface="Arial Narrow"/>
              <a:cs typeface="Arial Narrow"/>
            </a:endParaRPr>
          </a:p>
          <a:p>
            <a:pPr marL="264795" indent="-172720">
              <a:lnSpc>
                <a:spcPct val="100000"/>
              </a:lnSpc>
              <a:buFont typeface="Arial"/>
              <a:buChar char="•"/>
              <a:tabLst>
                <a:tab pos="265430" algn="l"/>
              </a:tabLst>
            </a:pPr>
            <a:r>
              <a:rPr sz="1600" b="1" dirty="0">
                <a:latin typeface="Arial Narrow"/>
                <a:cs typeface="Arial Narrow"/>
              </a:rPr>
              <a:t>By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making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Permanent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table,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can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now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use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in</a:t>
            </a:r>
            <a:endParaRPr sz="1600">
              <a:latin typeface="Arial Narrow"/>
              <a:cs typeface="Arial Narrow"/>
            </a:endParaRPr>
          </a:p>
          <a:p>
            <a:pPr marL="264795">
              <a:lnSpc>
                <a:spcPct val="100000"/>
              </a:lnSpc>
            </a:pPr>
            <a:r>
              <a:rPr sz="1600" b="1" dirty="0">
                <a:latin typeface="Arial Narrow"/>
                <a:cs typeface="Arial Narrow"/>
              </a:rPr>
              <a:t>other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Contexts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as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shown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below</a:t>
            </a:r>
            <a:endParaRPr sz="1600">
              <a:latin typeface="Arial Narrow"/>
              <a:cs typeface="Arial Narrow"/>
            </a:endParaRPr>
          </a:p>
          <a:p>
            <a:pPr marL="264795" marR="231775" indent="-172720">
              <a:lnSpc>
                <a:spcPct val="100000"/>
              </a:lnSpc>
              <a:buFont typeface="Arial"/>
              <a:buChar char="•"/>
              <a:tabLst>
                <a:tab pos="265430" algn="l"/>
              </a:tabLst>
            </a:pPr>
            <a:r>
              <a:rPr sz="1600" b="1" dirty="0">
                <a:latin typeface="Arial Narrow"/>
                <a:cs typeface="Arial Narrow"/>
              </a:rPr>
              <a:t>Regardless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of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which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API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you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use,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rest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assured </a:t>
            </a:r>
            <a:r>
              <a:rPr sz="1600" b="1" dirty="0">
                <a:latin typeface="Arial Narrow"/>
                <a:cs typeface="Arial Narrow"/>
              </a:rPr>
              <a:t>you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are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using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the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Catalyst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optimizer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221" y="5856541"/>
            <a:ext cx="6462395" cy="854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58590">
              <a:lnSpc>
                <a:spcPts val="1889"/>
              </a:lnSpc>
            </a:pP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Hive</a:t>
            </a:r>
            <a:r>
              <a:rPr sz="1800" b="1" spc="2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context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079" y="3715511"/>
            <a:ext cx="7132320" cy="1988820"/>
            <a:chOff x="259079" y="3715511"/>
            <a:chExt cx="7132320" cy="19888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79" y="3715511"/>
              <a:ext cx="7132320" cy="19888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9442" y="3816857"/>
              <a:ext cx="782320" cy="152400"/>
            </a:xfrm>
            <a:custGeom>
              <a:avLst/>
              <a:gdLst/>
              <a:ahLst/>
              <a:cxnLst/>
              <a:rect l="l" t="t" r="r" b="b"/>
              <a:pathLst>
                <a:path w="782319" h="152400">
                  <a:moveTo>
                    <a:pt x="1524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152400" y="101600"/>
                  </a:lnTo>
                  <a:lnTo>
                    <a:pt x="127000" y="101600"/>
                  </a:lnTo>
                  <a:lnTo>
                    <a:pt x="127000" y="50800"/>
                  </a:lnTo>
                  <a:lnTo>
                    <a:pt x="152400" y="50800"/>
                  </a:lnTo>
                  <a:lnTo>
                    <a:pt x="152400" y="0"/>
                  </a:lnTo>
                  <a:close/>
                </a:path>
                <a:path w="782319" h="152400">
                  <a:moveTo>
                    <a:pt x="152400" y="50800"/>
                  </a:moveTo>
                  <a:lnTo>
                    <a:pt x="127000" y="50800"/>
                  </a:lnTo>
                  <a:lnTo>
                    <a:pt x="127000" y="101600"/>
                  </a:lnTo>
                  <a:lnTo>
                    <a:pt x="152400" y="101600"/>
                  </a:lnTo>
                  <a:lnTo>
                    <a:pt x="152400" y="50800"/>
                  </a:lnTo>
                  <a:close/>
                </a:path>
                <a:path w="782319" h="152400">
                  <a:moveTo>
                    <a:pt x="782066" y="50800"/>
                  </a:moveTo>
                  <a:lnTo>
                    <a:pt x="152400" y="50800"/>
                  </a:lnTo>
                  <a:lnTo>
                    <a:pt x="152400" y="101600"/>
                  </a:lnTo>
                  <a:lnTo>
                    <a:pt x="782066" y="101600"/>
                  </a:lnTo>
                  <a:lnTo>
                    <a:pt x="782066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49554" y="2802445"/>
          <a:ext cx="8975725" cy="290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2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20" dirty="0">
                          <a:latin typeface="Arial Narrow"/>
                          <a:cs typeface="Arial Narrow"/>
                        </a:rPr>
                        <a:t>TempViews</a:t>
                      </a:r>
                      <a:r>
                        <a:rPr sz="1600" b="1" spc="-5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are</a:t>
                      </a:r>
                      <a:r>
                        <a:rPr sz="1600" b="1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transient.</a:t>
                      </a:r>
                      <a:r>
                        <a:rPr sz="1600" b="1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If</a:t>
                      </a:r>
                      <a:r>
                        <a:rPr sz="1600" b="1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you</a:t>
                      </a:r>
                      <a:r>
                        <a:rPr sz="1600" b="1" spc="-4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lose</a:t>
                      </a:r>
                      <a:r>
                        <a:rPr sz="1600" b="1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your</a:t>
                      </a:r>
                      <a:r>
                        <a:rPr sz="1600" b="1" spc="-5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latin typeface="Arial Narrow"/>
                          <a:cs typeface="Arial Narrow"/>
                        </a:rPr>
                        <a:t>Cluster,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Arial Narrow"/>
                          <a:cs typeface="Arial Narrow"/>
                        </a:rPr>
                        <a:t>all</a:t>
                      </a:r>
                      <a:r>
                        <a:rPr sz="1600" b="1" spc="-25" dirty="0">
                          <a:latin typeface="Arial Narrow"/>
                          <a:cs typeface="Arial Narrow"/>
                        </a:rPr>
                        <a:t> TempViews</a:t>
                      </a:r>
                      <a:r>
                        <a:rPr sz="1600" b="1" spc="-4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are</a:t>
                      </a:r>
                      <a:r>
                        <a:rPr sz="1600" b="1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latin typeface="Arial Narrow"/>
                          <a:cs typeface="Arial Narrow"/>
                        </a:rPr>
                        <a:t>de-materialized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 marL="92710">
                        <a:lnSpc>
                          <a:spcPts val="1870"/>
                        </a:lnSpc>
                        <a:spcBef>
                          <a:spcPts val="960"/>
                        </a:spcBef>
                      </a:pPr>
                      <a:r>
                        <a:rPr sz="1600" b="1" spc="-10" dirty="0">
                          <a:latin typeface="Arial Narrow"/>
                          <a:cs typeface="Arial Narrow"/>
                        </a:rPr>
                        <a:t>In-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line</a:t>
                      </a:r>
                      <a:r>
                        <a:rPr sz="1600" b="1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lab:</a:t>
                      </a:r>
                      <a:r>
                        <a:rPr sz="1600" b="1" spc="28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Remove</a:t>
                      </a:r>
                      <a:r>
                        <a:rPr sz="1600" b="1" spc="-6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latin typeface="Arial Narrow"/>
                          <a:cs typeface="Arial Narrow"/>
                        </a:rPr>
                        <a:t>Cluster,</a:t>
                      </a:r>
                      <a:r>
                        <a:rPr sz="1600" b="1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create</a:t>
                      </a:r>
                      <a:r>
                        <a:rPr sz="1600" b="1" spc="-5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latin typeface="Arial Narrow"/>
                          <a:cs typeface="Arial Narrow"/>
                        </a:rPr>
                        <a:t>Cluster,</a:t>
                      </a:r>
                      <a:r>
                        <a:rPr sz="1600" b="1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20" dirty="0">
                          <a:latin typeface="Arial Narrow"/>
                          <a:cs typeface="Arial Narrow"/>
                        </a:rPr>
                        <a:t>then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681990" algn="ctr">
                        <a:lnSpc>
                          <a:spcPts val="2055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SQL</a:t>
                      </a:r>
                      <a:r>
                        <a:rPr sz="1800" b="1" spc="-8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API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Arial Narrow"/>
                          <a:cs typeface="Arial Narrow"/>
                        </a:rPr>
                        <a:t>confirm</a:t>
                      </a:r>
                      <a:r>
                        <a:rPr sz="1600" b="1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20" dirty="0">
                          <a:latin typeface="Arial Narrow"/>
                          <a:cs typeface="Arial Narrow"/>
                        </a:rPr>
                        <a:t>TempView</a:t>
                      </a:r>
                      <a:r>
                        <a:rPr sz="1600" b="1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latin typeface="Arial Narrow"/>
                          <a:cs typeface="Arial Narrow"/>
                        </a:rPr>
                        <a:t>is</a:t>
                      </a:r>
                      <a:r>
                        <a:rPr sz="1600" b="1" spc="-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latin typeface="Arial Narrow"/>
                          <a:cs typeface="Arial Narrow"/>
                        </a:rPr>
                        <a:t>removed</a:t>
                      </a:r>
                      <a:r>
                        <a:rPr sz="1600" b="1" spc="-5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20" dirty="0">
                          <a:latin typeface="Arial Narrow"/>
                          <a:cs typeface="Arial Narrow"/>
                        </a:rPr>
                        <a:t>from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Arial Narrow"/>
                          <a:cs typeface="Arial Narrow"/>
                        </a:rPr>
                        <a:t>'show</a:t>
                      </a:r>
                      <a:r>
                        <a:rPr sz="1600" b="1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latin typeface="Arial Narrow"/>
                          <a:cs typeface="Arial Narrow"/>
                        </a:rPr>
                        <a:t>tables'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530">
                <a:tc gridSpan="2">
                  <a:txBody>
                    <a:bodyPr/>
                    <a:lstStyle/>
                    <a:p>
                      <a:pPr marR="22225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69441" y="1180338"/>
            <a:ext cx="782320" cy="152400"/>
          </a:xfrm>
          <a:custGeom>
            <a:avLst/>
            <a:gdLst/>
            <a:ahLst/>
            <a:cxnLst/>
            <a:rect l="l" t="t" r="r" b="b"/>
            <a:pathLst>
              <a:path w="782319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01600"/>
                </a:lnTo>
                <a:lnTo>
                  <a:pt x="127000" y="101600"/>
                </a:lnTo>
                <a:lnTo>
                  <a:pt x="127000" y="50800"/>
                </a:lnTo>
                <a:lnTo>
                  <a:pt x="152400" y="50800"/>
                </a:lnTo>
                <a:lnTo>
                  <a:pt x="152400" y="0"/>
                </a:lnTo>
                <a:close/>
              </a:path>
              <a:path w="782319" h="152400">
                <a:moveTo>
                  <a:pt x="152400" y="50800"/>
                </a:moveTo>
                <a:lnTo>
                  <a:pt x="127000" y="50800"/>
                </a:lnTo>
                <a:lnTo>
                  <a:pt x="1270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782319" h="152400">
                <a:moveTo>
                  <a:pt x="782066" y="50800"/>
                </a:moveTo>
                <a:lnTo>
                  <a:pt x="152400" y="50800"/>
                </a:lnTo>
                <a:lnTo>
                  <a:pt x="152400" y="101600"/>
                </a:lnTo>
                <a:lnTo>
                  <a:pt x="782066" y="101600"/>
                </a:lnTo>
                <a:lnTo>
                  <a:pt x="782066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2226" y="5857494"/>
            <a:ext cx="782320" cy="152400"/>
          </a:xfrm>
          <a:custGeom>
            <a:avLst/>
            <a:gdLst/>
            <a:ahLst/>
            <a:cxnLst/>
            <a:rect l="l" t="t" r="r" b="b"/>
            <a:pathLst>
              <a:path w="782320" h="152400">
                <a:moveTo>
                  <a:pt x="152400" y="0"/>
                </a:moveTo>
                <a:lnTo>
                  <a:pt x="0" y="76199"/>
                </a:lnTo>
                <a:lnTo>
                  <a:pt x="152400" y="152399"/>
                </a:lnTo>
                <a:lnTo>
                  <a:pt x="152400" y="101599"/>
                </a:lnTo>
                <a:lnTo>
                  <a:pt x="127000" y="101599"/>
                </a:lnTo>
                <a:lnTo>
                  <a:pt x="127000" y="50799"/>
                </a:lnTo>
                <a:lnTo>
                  <a:pt x="152400" y="50799"/>
                </a:lnTo>
                <a:lnTo>
                  <a:pt x="152400" y="0"/>
                </a:lnTo>
                <a:close/>
              </a:path>
              <a:path w="782320" h="152400">
                <a:moveTo>
                  <a:pt x="152400" y="50799"/>
                </a:moveTo>
                <a:lnTo>
                  <a:pt x="127000" y="50799"/>
                </a:lnTo>
                <a:lnTo>
                  <a:pt x="127000" y="101599"/>
                </a:lnTo>
                <a:lnTo>
                  <a:pt x="152400" y="101599"/>
                </a:lnTo>
                <a:lnTo>
                  <a:pt x="152400" y="50799"/>
                </a:lnTo>
                <a:close/>
              </a:path>
              <a:path w="782320" h="152400">
                <a:moveTo>
                  <a:pt x="782065" y="50799"/>
                </a:moveTo>
                <a:lnTo>
                  <a:pt x="152400" y="50799"/>
                </a:lnTo>
                <a:lnTo>
                  <a:pt x="152400" y="101599"/>
                </a:lnTo>
                <a:lnTo>
                  <a:pt x="782065" y="101599"/>
                </a:lnTo>
                <a:lnTo>
                  <a:pt x="782065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7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0000"/>
                </a:solidFill>
              </a:rPr>
              <a:t>16a</a:t>
            </a:r>
            <a:r>
              <a:rPr sz="2700" dirty="0"/>
              <a:t>:</a:t>
            </a:r>
            <a:r>
              <a:rPr sz="2700" spc="-30" dirty="0"/>
              <a:t> </a:t>
            </a:r>
            <a:r>
              <a:rPr sz="2700" dirty="0"/>
              <a:t>One</a:t>
            </a:r>
            <a:r>
              <a:rPr sz="2700" spc="-25" dirty="0"/>
              <a:t> </a:t>
            </a:r>
            <a:r>
              <a:rPr sz="2700" dirty="0"/>
              <a:t>more</a:t>
            </a:r>
            <a:r>
              <a:rPr sz="2700" spc="-25" dirty="0"/>
              <a:t> </a:t>
            </a:r>
            <a:r>
              <a:rPr sz="2700" dirty="0"/>
              <a:t>Thing:</a:t>
            </a:r>
            <a:r>
              <a:rPr sz="2700" spc="-5" dirty="0"/>
              <a:t> </a:t>
            </a:r>
            <a:r>
              <a:rPr sz="2700" dirty="0"/>
              <a:t>Global</a:t>
            </a:r>
            <a:r>
              <a:rPr sz="2700" spc="-20" dirty="0"/>
              <a:t> </a:t>
            </a:r>
            <a:r>
              <a:rPr sz="2700" dirty="0"/>
              <a:t>Temporary</a:t>
            </a:r>
            <a:r>
              <a:rPr sz="2700" spc="-15" dirty="0"/>
              <a:t> </a:t>
            </a:r>
            <a:r>
              <a:rPr sz="2700" spc="-10" dirty="0"/>
              <a:t>Views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314045" y="1226565"/>
            <a:ext cx="81489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Global</a:t>
            </a:r>
            <a:r>
              <a:rPr sz="18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Temporary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Views</a:t>
            </a:r>
            <a:r>
              <a:rPr sz="18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introduced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2.1.0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release.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useful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 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sessions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keep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alive </a:t>
            </a:r>
            <a:r>
              <a:rPr sz="1800" dirty="0">
                <a:latin typeface="Arial"/>
                <a:cs typeface="Arial"/>
              </a:rPr>
              <a:t>until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 application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ends.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temporary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session- </a:t>
            </a:r>
            <a:r>
              <a:rPr sz="1800" dirty="0">
                <a:latin typeface="Arial"/>
                <a:cs typeface="Arial"/>
              </a:rPr>
              <a:t>scoped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automatically dropped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session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terminates.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5784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All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global temporary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preserved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temporary </a:t>
            </a:r>
            <a:r>
              <a:rPr sz="1800" dirty="0">
                <a:latin typeface="Arial"/>
                <a:cs typeface="Arial"/>
              </a:rPr>
              <a:t>database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global_temp</a:t>
            </a:r>
            <a:r>
              <a:rPr sz="1800" spc="-10" dirty="0"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886" y="3952811"/>
            <a:ext cx="8762365" cy="1929130"/>
            <a:chOff x="238886" y="3952811"/>
            <a:chExt cx="8762365" cy="19291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11" y="3962399"/>
              <a:ext cx="5974080" cy="14706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3649" y="3957573"/>
              <a:ext cx="5983605" cy="1480185"/>
            </a:xfrm>
            <a:custGeom>
              <a:avLst/>
              <a:gdLst/>
              <a:ahLst/>
              <a:cxnLst/>
              <a:rect l="l" t="t" r="r" b="b"/>
              <a:pathLst>
                <a:path w="5983605" h="1480185">
                  <a:moveTo>
                    <a:pt x="0" y="1480185"/>
                  </a:moveTo>
                  <a:lnTo>
                    <a:pt x="5983605" y="1480185"/>
                  </a:lnTo>
                  <a:lnTo>
                    <a:pt x="5983605" y="0"/>
                  </a:lnTo>
                  <a:lnTo>
                    <a:pt x="0" y="0"/>
                  </a:lnTo>
                  <a:lnTo>
                    <a:pt x="0" y="14801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0219" y="4394924"/>
              <a:ext cx="2335620" cy="14426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91046" y="4338637"/>
              <a:ext cx="2405380" cy="1538605"/>
            </a:xfrm>
            <a:custGeom>
              <a:avLst/>
              <a:gdLst/>
              <a:ahLst/>
              <a:cxnLst/>
              <a:rect l="l" t="t" r="r" b="b"/>
              <a:pathLst>
                <a:path w="2405379" h="1538604">
                  <a:moveTo>
                    <a:pt x="0" y="1538097"/>
                  </a:moveTo>
                  <a:lnTo>
                    <a:pt x="2405253" y="1538097"/>
                  </a:lnTo>
                  <a:lnTo>
                    <a:pt x="2405253" y="0"/>
                  </a:lnTo>
                  <a:lnTo>
                    <a:pt x="0" y="0"/>
                  </a:lnTo>
                  <a:lnTo>
                    <a:pt x="0" y="1538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6800" y="4762499"/>
              <a:ext cx="1719580" cy="609600"/>
            </a:xfrm>
            <a:custGeom>
              <a:avLst/>
              <a:gdLst/>
              <a:ahLst/>
              <a:cxnLst/>
              <a:rect l="l" t="t" r="r" b="b"/>
              <a:pathLst>
                <a:path w="1719579" h="609600">
                  <a:moveTo>
                    <a:pt x="1712722" y="114300"/>
                  </a:moveTo>
                  <a:lnTo>
                    <a:pt x="1636522" y="76200"/>
                  </a:lnTo>
                  <a:lnTo>
                    <a:pt x="1484122" y="0"/>
                  </a:lnTo>
                  <a:lnTo>
                    <a:pt x="1484122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1484122" y="152400"/>
                  </a:lnTo>
                  <a:lnTo>
                    <a:pt x="1484122" y="228600"/>
                  </a:lnTo>
                  <a:lnTo>
                    <a:pt x="1636522" y="152400"/>
                  </a:lnTo>
                  <a:lnTo>
                    <a:pt x="1712722" y="114300"/>
                  </a:lnTo>
                  <a:close/>
                </a:path>
                <a:path w="1719579" h="609600">
                  <a:moveTo>
                    <a:pt x="1719453" y="495300"/>
                  </a:moveTo>
                  <a:lnTo>
                    <a:pt x="1643253" y="457200"/>
                  </a:lnTo>
                  <a:lnTo>
                    <a:pt x="1490853" y="381000"/>
                  </a:lnTo>
                  <a:lnTo>
                    <a:pt x="1490853" y="457200"/>
                  </a:lnTo>
                  <a:lnTo>
                    <a:pt x="591312" y="457200"/>
                  </a:lnTo>
                  <a:lnTo>
                    <a:pt x="591312" y="533400"/>
                  </a:lnTo>
                  <a:lnTo>
                    <a:pt x="1490853" y="533400"/>
                  </a:lnTo>
                  <a:lnTo>
                    <a:pt x="1490853" y="609600"/>
                  </a:lnTo>
                  <a:lnTo>
                    <a:pt x="1643253" y="533400"/>
                  </a:lnTo>
                  <a:lnTo>
                    <a:pt x="1719453" y="4953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393" y="4344161"/>
              <a:ext cx="2437765" cy="1043940"/>
            </a:xfrm>
            <a:custGeom>
              <a:avLst/>
              <a:gdLst/>
              <a:ahLst/>
              <a:cxnLst/>
              <a:rect l="l" t="t" r="r" b="b"/>
              <a:pathLst>
                <a:path w="2437765" h="1043939">
                  <a:moveTo>
                    <a:pt x="7620" y="0"/>
                  </a:moveTo>
                  <a:lnTo>
                    <a:pt x="2437511" y="0"/>
                  </a:lnTo>
                </a:path>
                <a:path w="2437765" h="1043939">
                  <a:moveTo>
                    <a:pt x="0" y="1043940"/>
                  </a:moveTo>
                  <a:lnTo>
                    <a:pt x="1371600" y="1043940"/>
                  </a:lnTo>
                </a:path>
              </a:pathLst>
            </a:custGeom>
            <a:ln w="349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9075" y="1941195"/>
            <a:ext cx="5916930" cy="3859529"/>
            <a:chOff x="219075" y="1941195"/>
            <a:chExt cx="5916930" cy="38595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950720"/>
              <a:ext cx="5897879" cy="37795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837" y="1945957"/>
              <a:ext cx="5907405" cy="3850004"/>
            </a:xfrm>
            <a:custGeom>
              <a:avLst/>
              <a:gdLst/>
              <a:ahLst/>
              <a:cxnLst/>
              <a:rect l="l" t="t" r="r" b="b"/>
              <a:pathLst>
                <a:path w="5907405" h="3850004">
                  <a:moveTo>
                    <a:pt x="0" y="3850004"/>
                  </a:moveTo>
                  <a:lnTo>
                    <a:pt x="5907405" y="3850004"/>
                  </a:lnTo>
                  <a:lnTo>
                    <a:pt x="5907405" y="0"/>
                  </a:lnTo>
                  <a:lnTo>
                    <a:pt x="0" y="0"/>
                  </a:lnTo>
                  <a:lnTo>
                    <a:pt x="0" y="38500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1" y="2309622"/>
              <a:ext cx="2008505" cy="1242060"/>
            </a:xfrm>
            <a:custGeom>
              <a:avLst/>
              <a:gdLst/>
              <a:ahLst/>
              <a:cxnLst/>
              <a:rect l="l" t="t" r="r" b="b"/>
              <a:pathLst>
                <a:path w="2008505" h="1242060">
                  <a:moveTo>
                    <a:pt x="0" y="0"/>
                  </a:moveTo>
                  <a:lnTo>
                    <a:pt x="2008124" y="0"/>
                  </a:lnTo>
                </a:path>
                <a:path w="2008505" h="1242060">
                  <a:moveTo>
                    <a:pt x="35051" y="1242060"/>
                  </a:moveTo>
                  <a:lnTo>
                    <a:pt x="1406652" y="1242060"/>
                  </a:lnTo>
                </a:path>
              </a:pathLst>
            </a:custGeom>
            <a:ln w="349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700" y="2971799"/>
              <a:ext cx="3188970" cy="2590165"/>
            </a:xfrm>
            <a:custGeom>
              <a:avLst/>
              <a:gdLst/>
              <a:ahLst/>
              <a:cxnLst/>
              <a:rect l="l" t="t" r="r" b="b"/>
              <a:pathLst>
                <a:path w="3188970" h="2590165">
                  <a:moveTo>
                    <a:pt x="228600" y="838200"/>
                  </a:moveTo>
                  <a:lnTo>
                    <a:pt x="152400" y="838200"/>
                  </a:lnTo>
                  <a:lnTo>
                    <a:pt x="152400" y="0"/>
                  </a:lnTo>
                  <a:lnTo>
                    <a:pt x="76200" y="0"/>
                  </a:lnTo>
                  <a:lnTo>
                    <a:pt x="76200" y="838200"/>
                  </a:lnTo>
                  <a:lnTo>
                    <a:pt x="0" y="838200"/>
                  </a:lnTo>
                  <a:lnTo>
                    <a:pt x="114300" y="1066800"/>
                  </a:lnTo>
                  <a:lnTo>
                    <a:pt x="209550" y="876300"/>
                  </a:lnTo>
                  <a:lnTo>
                    <a:pt x="228600" y="838200"/>
                  </a:lnTo>
                  <a:close/>
                </a:path>
                <a:path w="3188970" h="2590165">
                  <a:moveTo>
                    <a:pt x="3188970" y="606425"/>
                  </a:moveTo>
                  <a:lnTo>
                    <a:pt x="3135630" y="551815"/>
                  </a:lnTo>
                  <a:lnTo>
                    <a:pt x="1241679" y="2403195"/>
                  </a:lnTo>
                  <a:lnTo>
                    <a:pt x="1188466" y="2348738"/>
                  </a:lnTo>
                  <a:lnTo>
                    <a:pt x="1104900" y="2590165"/>
                  </a:lnTo>
                  <a:lnTo>
                    <a:pt x="1348232" y="2512187"/>
                  </a:lnTo>
                  <a:lnTo>
                    <a:pt x="1320914" y="2484247"/>
                  </a:lnTo>
                  <a:lnTo>
                    <a:pt x="1294917" y="2457653"/>
                  </a:lnTo>
                  <a:lnTo>
                    <a:pt x="3188970" y="60642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7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0000"/>
                </a:solidFill>
              </a:rPr>
              <a:t>16b</a:t>
            </a:r>
            <a:r>
              <a:rPr sz="2700" dirty="0"/>
              <a:t>:</a:t>
            </a:r>
            <a:r>
              <a:rPr sz="2700" spc="-30" dirty="0"/>
              <a:t> </a:t>
            </a:r>
            <a:r>
              <a:rPr sz="2700" dirty="0"/>
              <a:t>Global</a:t>
            </a:r>
            <a:r>
              <a:rPr sz="2700" spc="-15" dirty="0"/>
              <a:t> </a:t>
            </a:r>
            <a:r>
              <a:rPr sz="2700" dirty="0"/>
              <a:t>Temporary</a:t>
            </a:r>
            <a:r>
              <a:rPr sz="2700" spc="-15" dirty="0"/>
              <a:t> </a:t>
            </a:r>
            <a:r>
              <a:rPr sz="2700" dirty="0"/>
              <a:t>Views</a:t>
            </a:r>
            <a:r>
              <a:rPr sz="2700" spc="-20" dirty="0"/>
              <a:t> </a:t>
            </a:r>
            <a:r>
              <a:rPr sz="2700" dirty="0"/>
              <a:t>vs</a:t>
            </a:r>
            <a:r>
              <a:rPr sz="2700" spc="-35" dirty="0"/>
              <a:t> </a:t>
            </a:r>
            <a:r>
              <a:rPr sz="2700" dirty="0"/>
              <a:t>Temporary</a:t>
            </a:r>
            <a:r>
              <a:rPr sz="2700" spc="-15" dirty="0"/>
              <a:t> </a:t>
            </a:r>
            <a:r>
              <a:rPr sz="2700" spc="-10" dirty="0"/>
              <a:t>Views</a:t>
            </a:r>
            <a:endParaRPr sz="2700"/>
          </a:p>
        </p:txBody>
      </p:sp>
      <p:sp>
        <p:nvSpPr>
          <p:cNvPr id="9" name="object 9"/>
          <p:cNvSpPr txBox="1"/>
          <p:nvPr/>
        </p:nvSpPr>
        <p:spPr>
          <a:xfrm>
            <a:off x="307340" y="1093978"/>
            <a:ext cx="7542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Notice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how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Temporary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fails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5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90" dirty="0"/>
              <a:t> </a:t>
            </a:r>
            <a:r>
              <a:rPr sz="2750" dirty="0"/>
              <a:t>SQL</a:t>
            </a:r>
            <a:r>
              <a:rPr sz="2750" spc="80" dirty="0"/>
              <a:t> </a:t>
            </a:r>
            <a:r>
              <a:rPr sz="2750" dirty="0"/>
              <a:t>statements</a:t>
            </a:r>
            <a:r>
              <a:rPr sz="2750" spc="110" dirty="0"/>
              <a:t> </a:t>
            </a:r>
            <a:r>
              <a:rPr sz="2750" dirty="0"/>
              <a:t>(Tables,</a:t>
            </a:r>
            <a:r>
              <a:rPr sz="2750" spc="80" dirty="0"/>
              <a:t> </a:t>
            </a:r>
            <a:r>
              <a:rPr sz="2750" spc="-10" dirty="0"/>
              <a:t>Views)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770762" y="1520507"/>
            <a:ext cx="1558290" cy="3257550"/>
            <a:chOff x="770762" y="1520507"/>
            <a:chExt cx="1558290" cy="3257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47" y="1636775"/>
              <a:ext cx="1417319" cy="30403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5525" y="1525269"/>
              <a:ext cx="1548765" cy="3248025"/>
            </a:xfrm>
            <a:custGeom>
              <a:avLst/>
              <a:gdLst/>
              <a:ahLst/>
              <a:cxnLst/>
              <a:rect l="l" t="t" r="r" b="b"/>
              <a:pathLst>
                <a:path w="1548764" h="3248025">
                  <a:moveTo>
                    <a:pt x="0" y="3248024"/>
                  </a:moveTo>
                  <a:lnTo>
                    <a:pt x="1548764" y="3248024"/>
                  </a:lnTo>
                  <a:lnTo>
                    <a:pt x="1548764" y="0"/>
                  </a:lnTo>
                  <a:lnTo>
                    <a:pt x="0" y="0"/>
                  </a:lnTo>
                  <a:lnTo>
                    <a:pt x="0" y="3248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26347" y="1520507"/>
            <a:ext cx="3600450" cy="1428750"/>
            <a:chOff x="2526347" y="1520507"/>
            <a:chExt cx="3600450" cy="14287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4516" y="1621535"/>
              <a:ext cx="3436620" cy="12344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31110" y="1525269"/>
              <a:ext cx="3590925" cy="1419225"/>
            </a:xfrm>
            <a:custGeom>
              <a:avLst/>
              <a:gdLst/>
              <a:ahLst/>
              <a:cxnLst/>
              <a:rect l="l" t="t" r="r" b="b"/>
              <a:pathLst>
                <a:path w="3590925" h="1419225">
                  <a:moveTo>
                    <a:pt x="0" y="1419225"/>
                  </a:moveTo>
                  <a:lnTo>
                    <a:pt x="3590925" y="1419225"/>
                  </a:lnTo>
                  <a:lnTo>
                    <a:pt x="3590925" y="0"/>
                  </a:lnTo>
                  <a:lnTo>
                    <a:pt x="0" y="0"/>
                  </a:lnTo>
                  <a:lnTo>
                    <a:pt x="0" y="1419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37871" y="1520507"/>
            <a:ext cx="910590" cy="560070"/>
            <a:chOff x="6337871" y="1520507"/>
            <a:chExt cx="910590" cy="5600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660" y="1636775"/>
              <a:ext cx="716280" cy="335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42634" y="1525269"/>
              <a:ext cx="901065" cy="550545"/>
            </a:xfrm>
            <a:custGeom>
              <a:avLst/>
              <a:gdLst/>
              <a:ahLst/>
              <a:cxnLst/>
              <a:rect l="l" t="t" r="r" b="b"/>
              <a:pathLst>
                <a:path w="901065" h="550544">
                  <a:moveTo>
                    <a:pt x="0" y="550545"/>
                  </a:moveTo>
                  <a:lnTo>
                    <a:pt x="901064" y="550545"/>
                  </a:lnTo>
                  <a:lnTo>
                    <a:pt x="901064" y="0"/>
                  </a:lnTo>
                  <a:lnTo>
                    <a:pt x="0" y="0"/>
                  </a:lnTo>
                  <a:lnTo>
                    <a:pt x="0" y="5505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8723" y="1160526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DDL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975" y="1172336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DML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0629" y="1171447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Retrieval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05011" y="3788219"/>
            <a:ext cx="1733550" cy="956310"/>
            <a:chOff x="2505011" y="3788219"/>
            <a:chExt cx="1733550" cy="95631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3179" y="3889248"/>
              <a:ext cx="1569720" cy="7848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09773" y="3792982"/>
              <a:ext cx="1724025" cy="946785"/>
            </a:xfrm>
            <a:custGeom>
              <a:avLst/>
              <a:gdLst/>
              <a:ahLst/>
              <a:cxnLst/>
              <a:rect l="l" t="t" r="r" b="b"/>
              <a:pathLst>
                <a:path w="1724025" h="946785">
                  <a:moveTo>
                    <a:pt x="0" y="946784"/>
                  </a:moveTo>
                  <a:lnTo>
                    <a:pt x="1724025" y="946784"/>
                  </a:lnTo>
                  <a:lnTo>
                    <a:pt x="1724025" y="0"/>
                  </a:lnTo>
                  <a:lnTo>
                    <a:pt x="0" y="0"/>
                  </a:lnTo>
                  <a:lnTo>
                    <a:pt x="0" y="9467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283007" y="3602354"/>
            <a:ext cx="1962150" cy="2122170"/>
            <a:chOff x="6283007" y="3602354"/>
            <a:chExt cx="1962150" cy="212217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1176" y="3695699"/>
              <a:ext cx="1790700" cy="19126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87770" y="3607117"/>
              <a:ext cx="1952625" cy="2112645"/>
            </a:xfrm>
            <a:custGeom>
              <a:avLst/>
              <a:gdLst/>
              <a:ahLst/>
              <a:cxnLst/>
              <a:rect l="l" t="t" r="r" b="b"/>
              <a:pathLst>
                <a:path w="1952625" h="2112645">
                  <a:moveTo>
                    <a:pt x="0" y="2112645"/>
                  </a:moveTo>
                  <a:lnTo>
                    <a:pt x="1952625" y="2112645"/>
                  </a:lnTo>
                  <a:lnTo>
                    <a:pt x="1952625" y="0"/>
                  </a:lnTo>
                  <a:lnTo>
                    <a:pt x="0" y="0"/>
                  </a:lnTo>
                  <a:lnTo>
                    <a:pt x="0" y="21126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04897" y="3456813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Describe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47586" y="3283711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Show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6983" y="6096000"/>
            <a:ext cx="54864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Arial"/>
                <a:cs typeface="Arial"/>
              </a:rPr>
              <a:t>https://spark.apache.org/docs/latest/sql-ref.html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247" y="1362075"/>
            <a:ext cx="8239759" cy="4667250"/>
            <a:chOff x="452247" y="1362075"/>
            <a:chExt cx="8239759" cy="466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72" y="1371600"/>
              <a:ext cx="8220456" cy="4648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009" y="1366837"/>
              <a:ext cx="8230234" cy="4657725"/>
            </a:xfrm>
            <a:custGeom>
              <a:avLst/>
              <a:gdLst/>
              <a:ahLst/>
              <a:cxnLst/>
              <a:rect l="l" t="t" r="r" b="b"/>
              <a:pathLst>
                <a:path w="8230234" h="4657725">
                  <a:moveTo>
                    <a:pt x="0" y="4657725"/>
                  </a:moveTo>
                  <a:lnTo>
                    <a:pt x="8229981" y="4657725"/>
                  </a:lnTo>
                  <a:lnTo>
                    <a:pt x="8229981" y="0"/>
                  </a:lnTo>
                  <a:lnTo>
                    <a:pt x="0" y="0"/>
                  </a:lnTo>
                  <a:lnTo>
                    <a:pt x="0" y="4657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0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Before</a:t>
            </a:r>
            <a:r>
              <a:rPr sz="2750" spc="114" dirty="0"/>
              <a:t> </a:t>
            </a:r>
            <a:r>
              <a:rPr sz="2750" dirty="0"/>
              <a:t>we</a:t>
            </a:r>
            <a:r>
              <a:rPr sz="2750" spc="105" dirty="0"/>
              <a:t> </a:t>
            </a:r>
            <a:r>
              <a:rPr sz="2750" dirty="0"/>
              <a:t>Begin:</a:t>
            </a:r>
            <a:r>
              <a:rPr sz="2750" spc="90" dirty="0"/>
              <a:t> </a:t>
            </a:r>
            <a:r>
              <a:rPr sz="2750" dirty="0"/>
              <a:t>Open</a:t>
            </a:r>
            <a:r>
              <a:rPr sz="2750" spc="100" dirty="0"/>
              <a:t> </a:t>
            </a:r>
            <a:r>
              <a:rPr sz="2750" dirty="0"/>
              <a:t>Notebook</a:t>
            </a:r>
            <a:r>
              <a:rPr sz="2750" spc="100" dirty="0"/>
              <a:t> </a:t>
            </a:r>
            <a:r>
              <a:rPr sz="2750" dirty="0">
                <a:solidFill>
                  <a:srgbClr val="3333CC"/>
                </a:solidFill>
              </a:rPr>
              <a:t>Mod-</a:t>
            </a:r>
            <a:r>
              <a:rPr sz="2750" spc="-25" dirty="0">
                <a:solidFill>
                  <a:srgbClr val="3333CC"/>
                </a:solidFill>
              </a:rPr>
              <a:t>02</a:t>
            </a:r>
            <a:endParaRPr sz="2750"/>
          </a:p>
        </p:txBody>
      </p:sp>
      <p:sp>
        <p:nvSpPr>
          <p:cNvPr id="7" name="object 7"/>
          <p:cNvSpPr/>
          <p:nvPr/>
        </p:nvSpPr>
        <p:spPr>
          <a:xfrm>
            <a:off x="462533" y="2763773"/>
            <a:ext cx="605155" cy="515620"/>
          </a:xfrm>
          <a:custGeom>
            <a:avLst/>
            <a:gdLst/>
            <a:ahLst/>
            <a:cxnLst/>
            <a:rect l="l" t="t" r="r" b="b"/>
            <a:pathLst>
              <a:path w="605155" h="515620">
                <a:moveTo>
                  <a:pt x="0" y="515112"/>
                </a:moveTo>
                <a:lnTo>
                  <a:pt x="605028" y="515112"/>
                </a:lnTo>
                <a:lnTo>
                  <a:pt x="605028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444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6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80" dirty="0"/>
              <a:t> </a:t>
            </a:r>
            <a:r>
              <a:rPr dirty="0"/>
              <a:t>Review:</a:t>
            </a:r>
            <a:r>
              <a:rPr spc="-65" dirty="0"/>
              <a:t> </a:t>
            </a:r>
            <a:r>
              <a:rPr dirty="0"/>
              <a:t>Spark</a:t>
            </a:r>
            <a:r>
              <a:rPr spc="-70" dirty="0"/>
              <a:t> </a:t>
            </a:r>
            <a:r>
              <a:rPr spc="-25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957453"/>
            <a:ext cx="8532495" cy="380111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b="1" dirty="0">
                <a:latin typeface="Arial"/>
                <a:cs typeface="Arial"/>
              </a:rPr>
              <a:t>After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completing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module,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you'll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123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SQL?</a:t>
            </a:r>
            <a:endParaRPr sz="1800">
              <a:latin typeface="Arial"/>
              <a:cs typeface="Arial"/>
            </a:endParaRPr>
          </a:p>
          <a:p>
            <a:pPr marL="1151255" lvl="1" indent="-3435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1151255" algn="l"/>
                <a:tab pos="115189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DataFrames</a:t>
            </a:r>
            <a:endParaRPr sz="1800">
              <a:latin typeface="Arial"/>
              <a:cs typeface="Arial"/>
            </a:endParaRPr>
          </a:p>
          <a:p>
            <a:pPr marL="1151255" lvl="1" indent="-34353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1151255" algn="l"/>
                <a:tab pos="115189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1151255" lvl="1" indent="-34353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1151255" algn="l"/>
                <a:tab pos="1151890" algn="l"/>
                <a:tab pos="244221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TempViews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(Datasets,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GlobalViews)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Catalyst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Optimizer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95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Hive?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9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dirty="0">
                <a:latin typeface="Arial"/>
                <a:cs typeface="Arial"/>
              </a:rPr>
              <a:t>Creating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  <a:p>
            <a:pPr marL="1039494" indent="-231140">
              <a:lnSpc>
                <a:spcPct val="100000"/>
              </a:lnSpc>
              <a:spcBef>
                <a:spcPts val="380"/>
              </a:spcBef>
              <a:buChar char="•"/>
              <a:tabLst>
                <a:tab pos="1039494" algn="l"/>
                <a:tab pos="1040130" algn="l"/>
              </a:tabLst>
            </a:pPr>
            <a:r>
              <a:rPr sz="1800" dirty="0">
                <a:latin typeface="Arial"/>
                <a:cs typeface="Arial"/>
              </a:rPr>
              <a:t>Structured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parallelize(),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textFile(),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40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sz="18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r>
              <a:rPr sz="1800" spc="3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(Partition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Bucket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Tables)</a:t>
            </a:r>
            <a:endParaRPr sz="1800">
              <a:latin typeface="Arial"/>
              <a:cs typeface="Arial"/>
            </a:endParaRPr>
          </a:p>
          <a:p>
            <a:pPr marL="640715" indent="-232410">
              <a:lnSpc>
                <a:spcPct val="100000"/>
              </a:lnSpc>
              <a:spcBef>
                <a:spcPts val="380"/>
              </a:spcBef>
              <a:buChar char="•"/>
              <a:tabLst>
                <a:tab pos="640715" algn="l"/>
                <a:tab pos="641350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CreateOrReplaceTempView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GlobalTempViews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114425"/>
            <a:ext cx="8532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After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completing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module,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you'll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380" y="1545716"/>
            <a:ext cx="232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SQL?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972" y="1818894"/>
            <a:ext cx="4099560" cy="9982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DataFrames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  <a:tab pos="355600" algn="l"/>
                <a:tab pos="1646555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TempViews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(Datasets,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GlobalViews)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380" y="2790053"/>
            <a:ext cx="6561455" cy="19685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490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Catalyst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Optimizer</a:t>
            </a:r>
            <a:endParaRPr sz="18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400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Hive?</a:t>
            </a:r>
            <a:endParaRPr sz="18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385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dirty="0">
                <a:latin typeface="Arial"/>
                <a:cs typeface="Arial"/>
              </a:rPr>
              <a:t>Creating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  <a:p>
            <a:pPr marL="643255" lvl="1" indent="-231140">
              <a:lnSpc>
                <a:spcPct val="100000"/>
              </a:lnSpc>
              <a:spcBef>
                <a:spcPts val="384"/>
              </a:spcBef>
              <a:buChar char="•"/>
              <a:tabLst>
                <a:tab pos="643255" algn="l"/>
                <a:tab pos="643890" algn="l"/>
              </a:tabLst>
            </a:pPr>
            <a:r>
              <a:rPr sz="1800" dirty="0">
                <a:latin typeface="Arial"/>
                <a:cs typeface="Arial"/>
              </a:rPr>
              <a:t>Structured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parallelize(),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textFile(),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395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sz="18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r>
              <a:rPr sz="1800" spc="3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(Partition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Bucket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Tables)</a:t>
            </a:r>
            <a:endParaRPr sz="18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384"/>
              </a:spcBef>
              <a:buChar char="•"/>
              <a:tabLst>
                <a:tab pos="244475" algn="l"/>
                <a:tab pos="245110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CreateOrReplaceTempView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GlobalTempViews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5867400"/>
            <a:ext cx="73152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Code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displayed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will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Python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unless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noted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otherwise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Title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bar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0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Module</a:t>
            </a:r>
            <a:r>
              <a:rPr sz="2750" spc="50" dirty="0"/>
              <a:t> </a:t>
            </a:r>
            <a:r>
              <a:rPr sz="2750" dirty="0"/>
              <a:t>02</a:t>
            </a:r>
            <a:r>
              <a:rPr sz="2750" spc="65" dirty="0"/>
              <a:t> </a:t>
            </a:r>
            <a:r>
              <a:rPr sz="2750" dirty="0"/>
              <a:t>–</a:t>
            </a:r>
            <a:r>
              <a:rPr sz="2750" spc="70" dirty="0"/>
              <a:t> </a:t>
            </a:r>
            <a:r>
              <a:rPr sz="2750" dirty="0"/>
              <a:t>Spark</a:t>
            </a:r>
            <a:r>
              <a:rPr sz="2750" spc="60" dirty="0"/>
              <a:t> </a:t>
            </a:r>
            <a:r>
              <a:rPr sz="2750" spc="-25" dirty="0"/>
              <a:t>SQL</a:t>
            </a:r>
            <a:endParaRPr sz="2750"/>
          </a:p>
        </p:txBody>
      </p:sp>
      <p:sp>
        <p:nvSpPr>
          <p:cNvPr id="9" name="object 9"/>
          <p:cNvSpPr/>
          <p:nvPr/>
        </p:nvSpPr>
        <p:spPr>
          <a:xfrm>
            <a:off x="6705600" y="1632204"/>
            <a:ext cx="2089785" cy="861060"/>
          </a:xfrm>
          <a:custGeom>
            <a:avLst/>
            <a:gdLst/>
            <a:ahLst/>
            <a:cxnLst/>
            <a:rect l="l" t="t" r="r" b="b"/>
            <a:pathLst>
              <a:path w="2089784" h="861060">
                <a:moveTo>
                  <a:pt x="1945894" y="0"/>
                </a:moveTo>
                <a:lnTo>
                  <a:pt x="143509" y="0"/>
                </a:lnTo>
                <a:lnTo>
                  <a:pt x="98153" y="7317"/>
                </a:lnTo>
                <a:lnTo>
                  <a:pt x="58759" y="27692"/>
                </a:lnTo>
                <a:lnTo>
                  <a:pt x="27692" y="58759"/>
                </a:lnTo>
                <a:lnTo>
                  <a:pt x="7317" y="98153"/>
                </a:lnTo>
                <a:lnTo>
                  <a:pt x="0" y="143510"/>
                </a:lnTo>
                <a:lnTo>
                  <a:pt x="0" y="717550"/>
                </a:lnTo>
                <a:lnTo>
                  <a:pt x="7317" y="762906"/>
                </a:lnTo>
                <a:lnTo>
                  <a:pt x="27692" y="802300"/>
                </a:lnTo>
                <a:lnTo>
                  <a:pt x="58759" y="833367"/>
                </a:lnTo>
                <a:lnTo>
                  <a:pt x="98153" y="853742"/>
                </a:lnTo>
                <a:lnTo>
                  <a:pt x="143509" y="861060"/>
                </a:lnTo>
                <a:lnTo>
                  <a:pt x="1945894" y="861060"/>
                </a:lnTo>
                <a:lnTo>
                  <a:pt x="1991250" y="853742"/>
                </a:lnTo>
                <a:lnTo>
                  <a:pt x="2030644" y="833367"/>
                </a:lnTo>
                <a:lnTo>
                  <a:pt x="2061711" y="802300"/>
                </a:lnTo>
                <a:lnTo>
                  <a:pt x="2082086" y="762906"/>
                </a:lnTo>
                <a:lnTo>
                  <a:pt x="2089403" y="717550"/>
                </a:lnTo>
                <a:lnTo>
                  <a:pt x="2089403" y="143510"/>
                </a:lnTo>
                <a:lnTo>
                  <a:pt x="2082086" y="98153"/>
                </a:lnTo>
                <a:lnTo>
                  <a:pt x="2061711" y="58759"/>
                </a:lnTo>
                <a:lnTo>
                  <a:pt x="2030644" y="27692"/>
                </a:lnTo>
                <a:lnTo>
                  <a:pt x="1991250" y="7317"/>
                </a:lnTo>
                <a:lnTo>
                  <a:pt x="1945894" y="0"/>
                </a:lnTo>
                <a:close/>
              </a:path>
            </a:pathLst>
          </a:custGeom>
          <a:solidFill>
            <a:srgbClr val="1B5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96861" y="1686280"/>
            <a:ext cx="17068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5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DataFrame</a:t>
            </a:r>
            <a:r>
              <a:rPr sz="14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API </a:t>
            </a:r>
            <a:r>
              <a:rPr sz="1400" spc="-20" dirty="0">
                <a:solidFill>
                  <a:srgbClr val="E7E6E6"/>
                </a:solidFill>
                <a:latin typeface="Tahoma"/>
                <a:cs typeface="Tahoma"/>
              </a:rPr>
              <a:t>Python,</a:t>
            </a:r>
            <a:r>
              <a:rPr sz="1400" spc="-125" dirty="0">
                <a:solidFill>
                  <a:srgbClr val="E7E6E6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7E6E6"/>
                </a:solidFill>
                <a:latin typeface="Tahoma"/>
                <a:cs typeface="Tahoma"/>
              </a:rPr>
              <a:t>Scala,</a:t>
            </a:r>
            <a:r>
              <a:rPr sz="1400" spc="-125" dirty="0">
                <a:solidFill>
                  <a:srgbClr val="E7E6E6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7E6E6"/>
                </a:solidFill>
                <a:latin typeface="Tahoma"/>
                <a:cs typeface="Tahoma"/>
              </a:rPr>
              <a:t>Java,</a:t>
            </a:r>
            <a:r>
              <a:rPr sz="1400" spc="-125" dirty="0">
                <a:solidFill>
                  <a:srgbClr val="E7E6E6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7E6E6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3271" y="1647444"/>
            <a:ext cx="1666239" cy="829310"/>
          </a:xfrm>
          <a:custGeom>
            <a:avLst/>
            <a:gdLst/>
            <a:ahLst/>
            <a:cxnLst/>
            <a:rect l="l" t="t" r="r" b="b"/>
            <a:pathLst>
              <a:path w="1666240" h="829310">
                <a:moveTo>
                  <a:pt x="1527555" y="0"/>
                </a:moveTo>
                <a:lnTo>
                  <a:pt x="138175" y="0"/>
                </a:lnTo>
                <a:lnTo>
                  <a:pt x="94496" y="7042"/>
                </a:lnTo>
                <a:lnTo>
                  <a:pt x="56564" y="26655"/>
                </a:lnTo>
                <a:lnTo>
                  <a:pt x="26655" y="56564"/>
                </a:lnTo>
                <a:lnTo>
                  <a:pt x="7042" y="94496"/>
                </a:lnTo>
                <a:lnTo>
                  <a:pt x="0" y="138175"/>
                </a:lnTo>
                <a:lnTo>
                  <a:pt x="0" y="690879"/>
                </a:lnTo>
                <a:lnTo>
                  <a:pt x="7042" y="734559"/>
                </a:lnTo>
                <a:lnTo>
                  <a:pt x="26655" y="772491"/>
                </a:lnTo>
                <a:lnTo>
                  <a:pt x="56564" y="802400"/>
                </a:lnTo>
                <a:lnTo>
                  <a:pt x="94496" y="822013"/>
                </a:lnTo>
                <a:lnTo>
                  <a:pt x="138175" y="829055"/>
                </a:lnTo>
                <a:lnTo>
                  <a:pt x="1527555" y="829055"/>
                </a:lnTo>
                <a:lnTo>
                  <a:pt x="1571235" y="822013"/>
                </a:lnTo>
                <a:lnTo>
                  <a:pt x="1609167" y="802400"/>
                </a:lnTo>
                <a:lnTo>
                  <a:pt x="1639076" y="772491"/>
                </a:lnTo>
                <a:lnTo>
                  <a:pt x="1658689" y="734559"/>
                </a:lnTo>
                <a:lnTo>
                  <a:pt x="1665731" y="690879"/>
                </a:lnTo>
                <a:lnTo>
                  <a:pt x="1665731" y="138175"/>
                </a:lnTo>
                <a:lnTo>
                  <a:pt x="1658689" y="94496"/>
                </a:lnTo>
                <a:lnTo>
                  <a:pt x="1639076" y="56564"/>
                </a:lnTo>
                <a:lnTo>
                  <a:pt x="1609167" y="26655"/>
                </a:lnTo>
                <a:lnTo>
                  <a:pt x="1571235" y="7042"/>
                </a:lnTo>
                <a:lnTo>
                  <a:pt x="1527555" y="0"/>
                </a:lnTo>
                <a:close/>
              </a:path>
            </a:pathLst>
          </a:custGeom>
          <a:solidFill>
            <a:srgbClr val="1B5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77434" y="1851787"/>
            <a:ext cx="5969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solidFill>
                  <a:srgbClr val="FFFFFF"/>
                </a:solidFill>
                <a:latin typeface="Tahoma"/>
                <a:cs typeface="Tahoma"/>
              </a:rPr>
              <a:t>SQL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1170178"/>
            <a:ext cx="8883650" cy="356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52425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brings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native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 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streamlines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querying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external</a:t>
            </a:r>
            <a:r>
              <a:rPr sz="1800" spc="-10" dirty="0">
                <a:latin typeface="Arial"/>
                <a:cs typeface="Arial"/>
              </a:rPr>
              <a:t> sources)</a:t>
            </a:r>
            <a:endParaRPr sz="18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6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conveniently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blurs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relational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tables.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Unifying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powerful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abstractions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easy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developers 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intermix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commands </a:t>
            </a:r>
            <a:r>
              <a:rPr sz="1800" dirty="0">
                <a:latin typeface="Arial"/>
                <a:cs typeface="Arial"/>
              </a:rPr>
              <a:t>querying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external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analytics,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363220" indent="-350520" algn="just">
              <a:lnSpc>
                <a:spcPct val="100000"/>
              </a:lnSpc>
              <a:spcBef>
                <a:spcPts val="960"/>
              </a:spcBef>
              <a:buChar char="•"/>
              <a:tabLst>
                <a:tab pos="363220" algn="l"/>
              </a:tabLst>
            </a:pPr>
            <a:r>
              <a:rPr sz="1800" spc="-10" dirty="0">
                <a:latin typeface="Arial"/>
                <a:cs typeface="Arial"/>
              </a:rPr>
              <a:t>Concretely,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 allow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developers</a:t>
            </a:r>
            <a:r>
              <a:rPr sz="1800" spc="-25" dirty="0">
                <a:latin typeface="Arial"/>
                <a:cs typeface="Arial"/>
              </a:rPr>
              <a:t> to:</a:t>
            </a:r>
            <a:endParaRPr sz="1800">
              <a:latin typeface="Arial"/>
              <a:cs typeface="Arial"/>
            </a:endParaRPr>
          </a:p>
          <a:p>
            <a:pPr marL="812800" lvl="1" indent="-285750">
              <a:lnSpc>
                <a:spcPct val="100000"/>
              </a:lnSpc>
              <a:spcBef>
                <a:spcPts val="1200"/>
              </a:spcBef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Import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relational 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Parquet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81280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Run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queries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RDDs</a:t>
            </a:r>
            <a:endParaRPr sz="1800">
              <a:latin typeface="Arial"/>
              <a:cs typeface="Arial"/>
            </a:endParaRPr>
          </a:p>
          <a:p>
            <a:pPr marL="812800" lvl="1" indent="-28575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Easily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Parquet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299085" marR="228600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Cost-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optimizer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(Catalyst),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generation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queries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5597652"/>
            <a:ext cx="739140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  <a:tabLst>
                <a:tab pos="133413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Bottom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</a:t>
            </a:r>
            <a:r>
              <a:rPr sz="1800" spc="-2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Spark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DataFrames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Tables/Views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baseline="25462" dirty="0">
                <a:latin typeface="Arial"/>
                <a:cs typeface="Arial"/>
              </a:rPr>
              <a:t>rd</a:t>
            </a:r>
            <a:r>
              <a:rPr sz="1800" spc="217" baseline="25462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 </a:t>
            </a:r>
            <a:r>
              <a:rPr sz="18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DataSets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(Scala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only)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0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What</a:t>
            </a:r>
            <a:r>
              <a:rPr sz="2750" spc="65" dirty="0"/>
              <a:t> </a:t>
            </a:r>
            <a:r>
              <a:rPr sz="2750" dirty="0"/>
              <a:t>is</a:t>
            </a:r>
            <a:r>
              <a:rPr sz="2750" spc="85" dirty="0"/>
              <a:t> </a:t>
            </a:r>
            <a:r>
              <a:rPr sz="2750" dirty="0"/>
              <a:t>Apache</a:t>
            </a:r>
            <a:r>
              <a:rPr sz="2750" spc="65" dirty="0"/>
              <a:t> </a:t>
            </a:r>
            <a:r>
              <a:rPr sz="2750" dirty="0"/>
              <a:t>Spark</a:t>
            </a:r>
            <a:r>
              <a:rPr sz="2750" spc="65" dirty="0"/>
              <a:t> </a:t>
            </a:r>
            <a:r>
              <a:rPr sz="2750" spc="-20" dirty="0"/>
              <a:t>SQL?</a:t>
            </a:r>
            <a:endParaRPr sz="2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0"/>
                </a:move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60" dirty="0"/>
              <a:t> </a:t>
            </a:r>
            <a:r>
              <a:rPr sz="2750" dirty="0"/>
              <a:t>SQL</a:t>
            </a:r>
            <a:r>
              <a:rPr sz="2750" spc="65" dirty="0"/>
              <a:t> </a:t>
            </a:r>
            <a:r>
              <a:rPr sz="2750" dirty="0"/>
              <a:t>uses</a:t>
            </a:r>
            <a:r>
              <a:rPr sz="2750" spc="85" dirty="0"/>
              <a:t> </a:t>
            </a:r>
            <a:r>
              <a:rPr sz="2750" dirty="0"/>
              <a:t>Catalyst</a:t>
            </a:r>
            <a:r>
              <a:rPr sz="2750" spc="100" dirty="0"/>
              <a:t> </a:t>
            </a:r>
            <a:r>
              <a:rPr sz="2750" spc="-10" dirty="0"/>
              <a:t>Optimizer/Tungsten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89687" y="1095502"/>
            <a:ext cx="4725035" cy="3729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5080" indent="-231140">
              <a:lnSpc>
                <a:spcPct val="100000"/>
              </a:lnSpc>
              <a:spcBef>
                <a:spcPts val="95"/>
              </a:spcBef>
              <a:buChar char="•"/>
              <a:tabLst>
                <a:tab pos="247015" algn="l"/>
                <a:tab pos="248285" algn="l"/>
              </a:tabLst>
            </a:pPr>
            <a:r>
              <a:rPr sz="1600" dirty="0">
                <a:latin typeface="Arial"/>
                <a:cs typeface="Arial"/>
              </a:rPr>
              <a:t>Spark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SQL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knowledge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types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more</a:t>
            </a:r>
            <a:r>
              <a:rPr sz="1600" spc="-10" dirty="0">
                <a:latin typeface="Arial"/>
                <a:cs typeface="Arial"/>
              </a:rPr>
              <a:t> efficiently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represent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data.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example,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when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caching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in- </a:t>
            </a:r>
            <a:r>
              <a:rPr sz="1600" dirty="0">
                <a:latin typeface="Arial"/>
                <a:cs typeface="Arial"/>
              </a:rPr>
              <a:t>memory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columnar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storage.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addition,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instead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reading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entire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like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MapReduce </a:t>
            </a:r>
            <a:r>
              <a:rPr sz="1600" dirty="0">
                <a:latin typeface="Arial"/>
                <a:cs typeface="Arial"/>
              </a:rPr>
              <a:t>engine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normally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does,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Spark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SQL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prune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resulting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Disk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243840" marR="147955" indent="-231775">
              <a:lnSpc>
                <a:spcPct val="100000"/>
              </a:lnSpc>
              <a:spcBef>
                <a:spcPts val="360"/>
              </a:spcBef>
              <a:buChar char="•"/>
              <a:tabLst>
                <a:tab pos="243840" algn="l"/>
                <a:tab pos="244475" algn="l"/>
              </a:tabLst>
            </a:pPr>
            <a:r>
              <a:rPr sz="1600" dirty="0">
                <a:latin typeface="Arial"/>
                <a:cs typeface="Arial"/>
              </a:rPr>
              <a:t>Spark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SQL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Catalyst</a:t>
            </a:r>
            <a:r>
              <a:rPr sz="16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optimizer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dirty="0">
                <a:latin typeface="Arial"/>
                <a:cs typeface="Arial"/>
              </a:rPr>
              <a:t>contains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general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library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representing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trees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applying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rules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manipulate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them.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can </a:t>
            </a:r>
            <a:r>
              <a:rPr sz="1600" dirty="0">
                <a:latin typeface="Arial"/>
                <a:cs typeface="Arial"/>
              </a:rPr>
              <a:t>perform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predicate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push-</a:t>
            </a:r>
            <a:r>
              <a:rPr sz="1600" dirty="0">
                <a:latin typeface="Arial"/>
                <a:cs typeface="Arial"/>
              </a:rPr>
              <a:t>down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optimize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query.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addition,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Catalyst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efficiently serialize/deserialize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JVM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object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Arial"/>
                <a:cs typeface="Arial"/>
              </a:rPr>
              <a:t>Tungsten </a:t>
            </a:r>
            <a:r>
              <a:rPr sz="1600" dirty="0">
                <a:latin typeface="Arial"/>
                <a:cs typeface="Arial"/>
              </a:rPr>
              <a:t>Encoders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creates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compact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bytecode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that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execute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superior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speeds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19611" y="1133411"/>
            <a:ext cx="4001770" cy="1426210"/>
            <a:chOff x="5019611" y="1133411"/>
            <a:chExt cx="4001770" cy="14262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9022" y="1156270"/>
              <a:ext cx="3929115" cy="13734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4373" y="1138174"/>
              <a:ext cx="3992245" cy="1416685"/>
            </a:xfrm>
            <a:custGeom>
              <a:avLst/>
              <a:gdLst/>
              <a:ahLst/>
              <a:cxnLst/>
              <a:rect l="l" t="t" r="r" b="b"/>
              <a:pathLst>
                <a:path w="3992245" h="1416685">
                  <a:moveTo>
                    <a:pt x="0" y="1416177"/>
                  </a:moveTo>
                  <a:lnTo>
                    <a:pt x="3991737" y="1416177"/>
                  </a:lnTo>
                  <a:lnTo>
                    <a:pt x="3991737" y="0"/>
                  </a:lnTo>
                  <a:lnTo>
                    <a:pt x="0" y="0"/>
                  </a:lnTo>
                  <a:lnTo>
                    <a:pt x="0" y="14161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19611" y="2886011"/>
            <a:ext cx="3995420" cy="1700530"/>
            <a:chOff x="5019611" y="2886011"/>
            <a:chExt cx="3995420" cy="17005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9931" y="2895599"/>
              <a:ext cx="3925384" cy="16809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24373" y="2890773"/>
              <a:ext cx="3985895" cy="1691005"/>
            </a:xfrm>
            <a:custGeom>
              <a:avLst/>
              <a:gdLst/>
              <a:ahLst/>
              <a:cxnLst/>
              <a:rect l="l" t="t" r="r" b="b"/>
              <a:pathLst>
                <a:path w="3985895" h="1691004">
                  <a:moveTo>
                    <a:pt x="0" y="1690496"/>
                  </a:moveTo>
                  <a:lnTo>
                    <a:pt x="3985641" y="1690496"/>
                  </a:lnTo>
                  <a:lnTo>
                    <a:pt x="3985641" y="0"/>
                  </a:lnTo>
                  <a:lnTo>
                    <a:pt x="0" y="0"/>
                  </a:lnTo>
                  <a:lnTo>
                    <a:pt x="0" y="16904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9872" y="6391654"/>
            <a:ext cx="815340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Arial Narrow"/>
                <a:cs typeface="Arial Narrow"/>
              </a:rPr>
              <a:t>Also</a:t>
            </a:r>
            <a:r>
              <a:rPr sz="1800" b="1" spc="-2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get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push-</a:t>
            </a:r>
            <a:r>
              <a:rPr sz="1800" b="1" dirty="0">
                <a:latin typeface="Arial Narrow"/>
                <a:cs typeface="Arial Narrow"/>
              </a:rPr>
              <a:t>down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operations</a:t>
            </a:r>
            <a:r>
              <a:rPr sz="1800" b="1" spc="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to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remote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data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store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(predicate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pushdown,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Index,</a:t>
            </a:r>
            <a:r>
              <a:rPr sz="1800" b="1" spc="15" dirty="0"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etc)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3923" y="4876800"/>
            <a:ext cx="8380730" cy="1515110"/>
            <a:chOff x="153923" y="4876800"/>
            <a:chExt cx="8380730" cy="15151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3187" y="4876800"/>
              <a:ext cx="7411211" cy="15148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465" y="5446563"/>
              <a:ext cx="893112" cy="3615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23" y="5431523"/>
              <a:ext cx="853452" cy="4221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9163" y="5486400"/>
            <a:ext cx="800100" cy="2774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10" dirty="0">
                <a:latin typeface="Arial"/>
                <a:cs typeface="Arial"/>
              </a:rPr>
              <a:t>DataSet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0025" y="5294248"/>
            <a:ext cx="7587615" cy="668020"/>
            <a:chOff x="970025" y="5294248"/>
            <a:chExt cx="7587615" cy="668020"/>
          </a:xfrm>
        </p:grpSpPr>
        <p:sp>
          <p:nvSpPr>
            <p:cNvPr id="18" name="object 18"/>
            <p:cNvSpPr/>
            <p:nvPr/>
          </p:nvSpPr>
          <p:spPr>
            <a:xfrm>
              <a:off x="970025" y="5582919"/>
              <a:ext cx="1238885" cy="86360"/>
            </a:xfrm>
            <a:custGeom>
              <a:avLst/>
              <a:gdLst/>
              <a:ahLst/>
              <a:cxnLst/>
              <a:rect l="l" t="t" r="r" b="b"/>
              <a:pathLst>
                <a:path w="1238885" h="86360">
                  <a:moveTo>
                    <a:pt x="1152652" y="0"/>
                  </a:moveTo>
                  <a:lnTo>
                    <a:pt x="1152652" y="85788"/>
                  </a:lnTo>
                  <a:lnTo>
                    <a:pt x="1209802" y="57213"/>
                  </a:lnTo>
                  <a:lnTo>
                    <a:pt x="1167003" y="57213"/>
                  </a:lnTo>
                  <a:lnTo>
                    <a:pt x="1167003" y="28638"/>
                  </a:lnTo>
                  <a:lnTo>
                    <a:pt x="1209844" y="28638"/>
                  </a:lnTo>
                  <a:lnTo>
                    <a:pt x="1152652" y="0"/>
                  </a:lnTo>
                  <a:close/>
                </a:path>
                <a:path w="1238885" h="86360">
                  <a:moveTo>
                    <a:pt x="1152652" y="28638"/>
                  </a:moveTo>
                  <a:lnTo>
                    <a:pt x="0" y="28638"/>
                  </a:lnTo>
                  <a:lnTo>
                    <a:pt x="0" y="57213"/>
                  </a:lnTo>
                  <a:lnTo>
                    <a:pt x="1152652" y="57213"/>
                  </a:lnTo>
                  <a:lnTo>
                    <a:pt x="1152652" y="28638"/>
                  </a:lnTo>
                  <a:close/>
                </a:path>
                <a:path w="1238885" h="86360">
                  <a:moveTo>
                    <a:pt x="1209844" y="28638"/>
                  </a:moveTo>
                  <a:lnTo>
                    <a:pt x="1167003" y="28638"/>
                  </a:lnTo>
                  <a:lnTo>
                    <a:pt x="1167003" y="57213"/>
                  </a:lnTo>
                  <a:lnTo>
                    <a:pt x="1209802" y="57213"/>
                  </a:lnTo>
                  <a:lnTo>
                    <a:pt x="1238377" y="42925"/>
                  </a:lnTo>
                  <a:lnTo>
                    <a:pt x="1209844" y="28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03642" y="5316473"/>
              <a:ext cx="731520" cy="623570"/>
            </a:xfrm>
            <a:custGeom>
              <a:avLst/>
              <a:gdLst/>
              <a:ahLst/>
              <a:cxnLst/>
              <a:rect l="l" t="t" r="r" b="b"/>
              <a:pathLst>
                <a:path w="731520" h="623570">
                  <a:moveTo>
                    <a:pt x="0" y="623316"/>
                  </a:moveTo>
                  <a:lnTo>
                    <a:pt x="731520" y="623316"/>
                  </a:lnTo>
                  <a:lnTo>
                    <a:pt x="731520" y="0"/>
                  </a:lnTo>
                  <a:lnTo>
                    <a:pt x="0" y="0"/>
                  </a:lnTo>
                  <a:lnTo>
                    <a:pt x="0" y="623316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261366"/>
            <a:ext cx="372046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What</a:t>
            </a:r>
            <a:r>
              <a:rPr sz="2750" spc="50" dirty="0"/>
              <a:t> </a:t>
            </a:r>
            <a:r>
              <a:rPr sz="2750" dirty="0"/>
              <a:t>is</a:t>
            </a:r>
            <a:r>
              <a:rPr sz="2750" spc="80" dirty="0"/>
              <a:t> </a:t>
            </a:r>
            <a:r>
              <a:rPr sz="2750" dirty="0"/>
              <a:t>Apache</a:t>
            </a:r>
            <a:r>
              <a:rPr sz="2750" spc="60" dirty="0"/>
              <a:t> </a:t>
            </a:r>
            <a:r>
              <a:rPr sz="2750" spc="-10" dirty="0"/>
              <a:t>Hive?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31140" y="1093549"/>
            <a:ext cx="8458835" cy="3074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29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warehousing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infrastructure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 Hadoop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200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Hive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QL,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SQL-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enables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familiar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0" dirty="0">
                <a:latin typeface="Arial"/>
                <a:cs typeface="Arial"/>
              </a:rPr>
              <a:t> ad-</a:t>
            </a:r>
            <a:r>
              <a:rPr sz="2000" dirty="0">
                <a:latin typeface="Arial"/>
                <a:cs typeface="Arial"/>
              </a:rPr>
              <a:t>hoc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querying,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summarization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easily</a:t>
            </a:r>
            <a:endParaRPr sz="20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spcBef>
                <a:spcPts val="1200"/>
              </a:spcBef>
              <a:buChar char="•"/>
              <a:tabLst>
                <a:tab pos="243840" algn="l"/>
                <a:tab pos="244475" algn="l"/>
                <a:tab pos="7176770" algn="l"/>
              </a:tabLst>
            </a:pP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also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traditional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map/reduce </a:t>
            </a:r>
            <a:r>
              <a:rPr sz="2000" dirty="0">
                <a:latin typeface="Arial"/>
                <a:cs typeface="Arial"/>
              </a:rPr>
              <a:t>programmers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plug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mappers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	reducers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sophisticated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5" dirty="0">
                <a:latin typeface="Arial"/>
                <a:cs typeface="Arial"/>
              </a:rPr>
              <a:t> be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supported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built-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capabilities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205"/>
              </a:spcBef>
              <a:buChar char="•"/>
              <a:tabLst>
                <a:tab pos="243840" algn="l"/>
                <a:tab pos="244475" algn="l"/>
                <a:tab pos="2894330" algn="l"/>
              </a:tabLst>
            </a:pPr>
            <a:r>
              <a:rPr sz="2000" dirty="0">
                <a:latin typeface="Arial"/>
                <a:cs typeface="Arial"/>
              </a:rPr>
              <a:t>Invented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Facebook.</a:t>
            </a:r>
            <a:r>
              <a:rPr sz="2000" dirty="0">
                <a:latin typeface="Arial"/>
                <a:cs typeface="Arial"/>
              </a:rPr>
              <a:t>	Open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sourced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Apache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2008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304800"/>
            <a:ext cx="2726690" cy="3994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  <a:hlinkClick r:id="rId2"/>
              </a:rPr>
              <a:t>http://hive.apache.org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228600"/>
            <a:ext cx="1371600" cy="551815"/>
          </a:xfrm>
          <a:custGeom>
            <a:avLst/>
            <a:gdLst/>
            <a:ahLst/>
            <a:cxnLst/>
            <a:rect l="l" t="t" r="r" b="b"/>
            <a:pathLst>
              <a:path w="1371600" h="551815">
                <a:moveTo>
                  <a:pt x="1371600" y="0"/>
                </a:moveTo>
                <a:lnTo>
                  <a:pt x="0" y="0"/>
                </a:lnTo>
                <a:lnTo>
                  <a:pt x="0" y="551688"/>
                </a:lnTo>
                <a:lnTo>
                  <a:pt x="1371600" y="551688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0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Hive</a:t>
            </a:r>
            <a:r>
              <a:rPr sz="2750" spc="80" dirty="0"/>
              <a:t> </a:t>
            </a:r>
            <a:r>
              <a:rPr sz="2750" dirty="0"/>
              <a:t>integration</a:t>
            </a:r>
            <a:r>
              <a:rPr sz="2750" spc="110" dirty="0"/>
              <a:t> </a:t>
            </a:r>
            <a:r>
              <a:rPr sz="2750" dirty="0"/>
              <a:t>with</a:t>
            </a:r>
            <a:r>
              <a:rPr sz="2750" spc="80" dirty="0"/>
              <a:t> </a:t>
            </a:r>
            <a:r>
              <a:rPr sz="2750" spc="-10" dirty="0"/>
              <a:t>Spark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231140" y="2725984"/>
            <a:ext cx="8516620" cy="2922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305"/>
              </a:spcBef>
              <a:buChar char="•"/>
              <a:tabLst>
                <a:tab pos="243840" algn="l"/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Spark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Apache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Hive</a:t>
            </a:r>
            <a:endParaRPr sz="2000">
              <a:latin typeface="Arial"/>
              <a:cs typeface="Arial"/>
            </a:endParaRPr>
          </a:p>
          <a:p>
            <a:pPr marL="243840" marR="5080" indent="-231775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Hive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certain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drawbacks.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Initially,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MapReduce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jobs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underneath,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slow.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Secondly,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suitable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batch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processing,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interactive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queries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iterative</a:t>
            </a:r>
            <a:r>
              <a:rPr sz="2000" spc="-20" dirty="0">
                <a:latin typeface="Arial"/>
                <a:cs typeface="Arial"/>
              </a:rPr>
              <a:t> jobs</a:t>
            </a:r>
            <a:endParaRPr sz="2000">
              <a:latin typeface="Arial"/>
              <a:cs typeface="Arial"/>
            </a:endParaRPr>
          </a:p>
          <a:p>
            <a:pPr marL="243840" marR="199390" indent="-231775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Spark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SQL,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issues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remarkably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well.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SQL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SQLContext </a:t>
            </a:r>
            <a:r>
              <a:rPr sz="2000" dirty="0">
                <a:latin typeface="Arial"/>
                <a:cs typeface="Arial"/>
              </a:rPr>
              <a:t>queries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DataFrame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APIs 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tables.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fast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efficient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compared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Hive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1758" y="1171511"/>
            <a:ext cx="4880610" cy="1504950"/>
            <a:chOff x="2131758" y="1171511"/>
            <a:chExt cx="4880610" cy="15049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1219" y="1181100"/>
              <a:ext cx="4861559" cy="1485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36520" y="1176274"/>
              <a:ext cx="4871085" cy="1495425"/>
            </a:xfrm>
            <a:custGeom>
              <a:avLst/>
              <a:gdLst/>
              <a:ahLst/>
              <a:cxnLst/>
              <a:rect l="l" t="t" r="r" b="b"/>
              <a:pathLst>
                <a:path w="4871084" h="1495425">
                  <a:moveTo>
                    <a:pt x="0" y="1495425"/>
                  </a:moveTo>
                  <a:lnTo>
                    <a:pt x="4871084" y="1495425"/>
                  </a:lnTo>
                  <a:lnTo>
                    <a:pt x="4871084" y="0"/>
                  </a:lnTo>
                  <a:lnTo>
                    <a:pt x="0" y="0"/>
                  </a:lnTo>
                  <a:lnTo>
                    <a:pt x="0" y="1495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3007</Words>
  <Application>Microsoft Office PowerPoint</Application>
  <PresentationFormat>On-screen Show (4:3)</PresentationFormat>
  <Paragraphs>307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Narrow</vt:lpstr>
      <vt:lpstr>Calibri</vt:lpstr>
      <vt:lpstr>Lucida Grande</vt:lpstr>
      <vt:lpstr>Tahoma</vt:lpstr>
      <vt:lpstr>Times New Roman</vt:lpstr>
      <vt:lpstr>Office Theme</vt:lpstr>
      <vt:lpstr>C7084 Big Data</vt:lpstr>
      <vt:lpstr>PowerPoint Presentation</vt:lpstr>
      <vt:lpstr>Table of Contents</vt:lpstr>
      <vt:lpstr>Before we Begin: Open Notebook Mod-02</vt:lpstr>
      <vt:lpstr>Module 02 – Spark SQL</vt:lpstr>
      <vt:lpstr>What is Apache Spark SQL?</vt:lpstr>
      <vt:lpstr>Spark SQL uses Catalyst Optimizer/Tungsten</vt:lpstr>
      <vt:lpstr>What is Apache Hive?</vt:lpstr>
      <vt:lpstr>Hive integration with Spark</vt:lpstr>
      <vt:lpstr>Spark SQL and the three APIs</vt:lpstr>
      <vt:lpstr>Spark SQL - Big Picture</vt:lpstr>
      <vt:lpstr>01: DataFrame Reader (spark.read)</vt:lpstr>
      <vt:lpstr>02a/b: Create DataFrame from Structured JSON file using spark.read()</vt:lpstr>
      <vt:lpstr>02c: DataFrame syntax – Querying using show()</vt:lpstr>
      <vt:lpstr>file</vt:lpstr>
      <vt:lpstr>04a: spark.read.load with StructType Library and format and schema arguments</vt:lpstr>
      <vt:lpstr>PowerPoint Presentation</vt:lpstr>
      <vt:lpstr>Movie: Create DF from RDBMS table using jdbc Connector to remote database</vt:lpstr>
      <vt:lpstr>Lab 05: Create DF from RDBMS (mysql) (Scala) Use HDP_2_5 image</vt:lpstr>
      <vt:lpstr>06: DataFrame Writer (write)</vt:lpstr>
      <vt:lpstr>07: Saving DF as file using write() (1 of 2)</vt:lpstr>
      <vt:lpstr>Saving DF as file using write() (2 of 2)</vt:lpstr>
      <vt:lpstr>08: Show Tables (Displays Perm Tables and Temp View)</vt:lpstr>
      <vt:lpstr>Create Table for Spark SQL: Generic Syntax</vt:lpstr>
      <vt:lpstr>09: Create Table: USING / OPTIONS with header argument</vt:lpstr>
      <vt:lpstr>10: View Table details</vt:lpstr>
      <vt:lpstr>11a-b: Create Table without Header info by creating Column names/data types manually</vt:lpstr>
      <vt:lpstr>11c: Create DF from (Hive) Table in prior Lab</vt:lpstr>
      <vt:lpstr>12a-d: Create Table: PARTITION BY</vt:lpstr>
      <vt:lpstr>12e-g: Create Table: PARTITION BY</vt:lpstr>
      <vt:lpstr>13a-d: CREATE TABLE: CLUSTERED BY / SORTED BY INTO NUM_BUCKETS and COMMENT</vt:lpstr>
      <vt:lpstr>13-a/d: View Buckets read</vt:lpstr>
      <vt:lpstr>PARTITION versus BUCKET</vt:lpstr>
      <vt:lpstr>14a-c: Create Table: TBLPROPERTIES</vt:lpstr>
      <vt:lpstr>15a/d: Create TempView from DataFrame via createOrReplaceTempView()</vt:lpstr>
      <vt:lpstr>15e: Unlike TempViews, (Perm) Tables, can survive being queried in other Contexts</vt:lpstr>
      <vt:lpstr>16a: One more Thing: Global Temporary Views</vt:lpstr>
      <vt:lpstr>16b: Global Temporary Views vs Temporary Views</vt:lpstr>
      <vt:lpstr>Spark SQL statements (Tables, Views)</vt:lpstr>
      <vt:lpstr>In Review: Spark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Tom Farrington</dc:creator>
  <cp:lastModifiedBy>Ed Harris</cp:lastModifiedBy>
  <cp:revision>1</cp:revision>
  <dcterms:created xsi:type="dcterms:W3CDTF">2023-02-05T09:27:25Z</dcterms:created>
  <dcterms:modified xsi:type="dcterms:W3CDTF">2023-02-05T11:51:46Z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